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 id="2147483694" r:id="rId3"/>
  </p:sldMasterIdLst>
  <p:notesMasterIdLst>
    <p:notesMasterId r:id="rId33"/>
  </p:notesMasterIdLst>
  <p:sldIdLst>
    <p:sldId id="1125" r:id="rId4"/>
    <p:sldId id="1129" r:id="rId5"/>
    <p:sldId id="1128" r:id="rId6"/>
    <p:sldId id="1126" r:id="rId7"/>
    <p:sldId id="1127" r:id="rId8"/>
    <p:sldId id="1130" r:id="rId9"/>
    <p:sldId id="1134" r:id="rId10"/>
    <p:sldId id="1137" r:id="rId11"/>
    <p:sldId id="1135" r:id="rId12"/>
    <p:sldId id="1138" r:id="rId13"/>
    <p:sldId id="1136" r:id="rId14"/>
    <p:sldId id="1139" r:id="rId15"/>
    <p:sldId id="1140" r:id="rId16"/>
    <p:sldId id="1141" r:id="rId17"/>
    <p:sldId id="1142" r:id="rId18"/>
    <p:sldId id="1143" r:id="rId19"/>
    <p:sldId id="1144" r:id="rId20"/>
    <p:sldId id="1145" r:id="rId21"/>
    <p:sldId id="1146" r:id="rId22"/>
    <p:sldId id="1147" r:id="rId23"/>
    <p:sldId id="1148" r:id="rId24"/>
    <p:sldId id="1149" r:id="rId25"/>
    <p:sldId id="1150" r:id="rId26"/>
    <p:sldId id="1151" r:id="rId27"/>
    <p:sldId id="1152" r:id="rId28"/>
    <p:sldId id="1153" r:id="rId29"/>
    <p:sldId id="1154" r:id="rId30"/>
    <p:sldId id="1155" r:id="rId31"/>
    <p:sldId id="1131" r:id="rId32"/>
  </p:sldIdLst>
  <p:sldSz cx="9144000" cy="5143500" type="screen16x9"/>
  <p:notesSz cx="7104063" cy="10234613"/>
  <p:custDataLst>
    <p:tags r:id="rId34"/>
  </p:custDataLst>
  <p:defaultText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4CA1"/>
    <a:srgbClr val="5BB9FF"/>
    <a:srgbClr val="0C72EE"/>
    <a:srgbClr val="0081E2"/>
    <a:srgbClr val="159BFF"/>
    <a:srgbClr val="0594FF"/>
    <a:srgbClr val="AD8684"/>
    <a:srgbClr val="F45E62"/>
    <a:srgbClr val="C66951"/>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8B1032C-EA38-4F05-BA0D-38AFFFC7BED3}" styleName="浅色样式 3 - 强调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97" autoAdjust="0"/>
    <p:restoredTop sz="99419" autoAdjust="0"/>
  </p:normalViewPr>
  <p:slideViewPr>
    <p:cSldViewPr snapToGrid="0">
      <p:cViewPr varScale="1">
        <p:scale>
          <a:sx n="61" d="100"/>
          <a:sy n="61" d="100"/>
        </p:scale>
        <p:origin x="-96" y="-474"/>
      </p:cViewPr>
      <p:guideLst>
        <p:guide orient="horz" pos="2981"/>
        <p:guide orient="horz" pos="2977"/>
        <p:guide pos="2883"/>
        <p:guide pos="5606"/>
        <p:guide pos="2265"/>
      </p:guideLst>
    </p:cSldViewPr>
  </p:slideViewPr>
  <p:outlineViewPr>
    <p:cViewPr>
      <p:scale>
        <a:sx n="33" d="100"/>
        <a:sy n="33" d="100"/>
      </p:scale>
      <p:origin x="0" y="39522"/>
    </p:cViewPr>
  </p:outlineViewPr>
  <p:notesTextViewPr>
    <p:cViewPr>
      <p:scale>
        <a:sx n="1" d="1"/>
        <a:sy n="1" d="1"/>
      </p:scale>
      <p:origin x="0" y="0"/>
    </p:cViewPr>
  </p:notesTextViewPr>
  <p:sorterViewPr>
    <p:cViewPr>
      <p:scale>
        <a:sx n="100" d="100"/>
        <a:sy n="100" d="100"/>
      </p:scale>
      <p:origin x="0" y="2585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gs" Target="tags/tag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2018/8/7</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416605213"/>
      </p:ext>
    </p:extLst>
  </p:cSld>
  <p:clrMap bg1="lt1" tx1="dk1" bg2="lt2" tx2="dk2" accent1="accent1" accent2="accent2" accent3="accent3" accent4="accent4" accent5="accent5" accent6="accent6" hlink="hlink" folHlink="folHlink"/>
  <p:notesStyle>
    <a:lvl1pPr marL="0" algn="l" defTabSz="685703" rtl="0" eaLnBrk="1" latinLnBrk="0" hangingPunct="1">
      <a:defRPr sz="900" kern="1200">
        <a:solidFill>
          <a:schemeClr val="tx1"/>
        </a:solidFill>
        <a:latin typeface="+mn-lt"/>
        <a:ea typeface="+mn-ea"/>
        <a:cs typeface="+mn-cs"/>
      </a:defRPr>
    </a:lvl1pPr>
    <a:lvl2pPr marL="342851" algn="l" defTabSz="685703" rtl="0" eaLnBrk="1" latinLnBrk="0" hangingPunct="1">
      <a:defRPr sz="900" kern="1200">
        <a:solidFill>
          <a:schemeClr val="tx1"/>
        </a:solidFill>
        <a:latin typeface="+mn-lt"/>
        <a:ea typeface="+mn-ea"/>
        <a:cs typeface="+mn-cs"/>
      </a:defRPr>
    </a:lvl2pPr>
    <a:lvl3pPr marL="685703" algn="l" defTabSz="685703" rtl="0" eaLnBrk="1" latinLnBrk="0" hangingPunct="1">
      <a:defRPr sz="900" kern="1200">
        <a:solidFill>
          <a:schemeClr val="tx1"/>
        </a:solidFill>
        <a:latin typeface="+mn-lt"/>
        <a:ea typeface="+mn-ea"/>
        <a:cs typeface="+mn-cs"/>
      </a:defRPr>
    </a:lvl3pPr>
    <a:lvl4pPr marL="1028555" algn="l" defTabSz="685703" rtl="0" eaLnBrk="1" latinLnBrk="0" hangingPunct="1">
      <a:defRPr sz="900" kern="1200">
        <a:solidFill>
          <a:schemeClr val="tx1"/>
        </a:solidFill>
        <a:latin typeface="+mn-lt"/>
        <a:ea typeface="+mn-ea"/>
        <a:cs typeface="+mn-cs"/>
      </a:defRPr>
    </a:lvl4pPr>
    <a:lvl5pPr marL="1371405" algn="l" defTabSz="685703" rtl="0" eaLnBrk="1" latinLnBrk="0" hangingPunct="1">
      <a:defRPr sz="900" kern="1200">
        <a:solidFill>
          <a:schemeClr val="tx1"/>
        </a:solidFill>
        <a:latin typeface="+mn-lt"/>
        <a:ea typeface="+mn-ea"/>
        <a:cs typeface="+mn-cs"/>
      </a:defRPr>
    </a:lvl5pPr>
    <a:lvl6pPr marL="1714256" algn="l" defTabSz="685703" rtl="0" eaLnBrk="1" latinLnBrk="0" hangingPunct="1">
      <a:defRPr sz="900" kern="1200">
        <a:solidFill>
          <a:schemeClr val="tx1"/>
        </a:solidFill>
        <a:latin typeface="+mn-lt"/>
        <a:ea typeface="+mn-ea"/>
        <a:cs typeface="+mn-cs"/>
      </a:defRPr>
    </a:lvl6pPr>
    <a:lvl7pPr marL="2057108" algn="l" defTabSz="685703" rtl="0" eaLnBrk="1" latinLnBrk="0" hangingPunct="1">
      <a:defRPr sz="900" kern="1200">
        <a:solidFill>
          <a:schemeClr val="tx1"/>
        </a:solidFill>
        <a:latin typeface="+mn-lt"/>
        <a:ea typeface="+mn-ea"/>
        <a:cs typeface="+mn-cs"/>
      </a:defRPr>
    </a:lvl7pPr>
    <a:lvl8pPr marL="2399959" algn="l" defTabSz="685703" rtl="0" eaLnBrk="1" latinLnBrk="0" hangingPunct="1">
      <a:defRPr sz="900" kern="1200">
        <a:solidFill>
          <a:schemeClr val="tx1"/>
        </a:solidFill>
        <a:latin typeface="+mn-lt"/>
        <a:ea typeface="+mn-ea"/>
        <a:cs typeface="+mn-cs"/>
      </a:defRPr>
    </a:lvl8pPr>
    <a:lvl9pPr marL="2742809" algn="l" defTabSz="685703"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481013" y="1279525"/>
            <a:ext cx="6140450" cy="3454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模板来自于 </a:t>
            </a:r>
            <a:r>
              <a:rPr lang="en-US" altLang="zh-CN" smtClean="0"/>
              <a:t>http://docer.wps.cn</a:t>
            </a: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804986" indent="-309610">
              <a:defRPr>
                <a:solidFill>
                  <a:schemeClr val="tx1"/>
                </a:solidFill>
                <a:latin typeface="Arial Narrow" pitchFamily="34" charset="0"/>
                <a:ea typeface="微软雅黑" pitchFamily="34" charset="-122"/>
              </a:defRPr>
            </a:lvl2pPr>
            <a:lvl3pPr marL="1238441" indent="-247688">
              <a:defRPr>
                <a:solidFill>
                  <a:schemeClr val="tx1"/>
                </a:solidFill>
                <a:latin typeface="Arial Narrow" pitchFamily="34" charset="0"/>
                <a:ea typeface="微软雅黑" pitchFamily="34" charset="-122"/>
              </a:defRPr>
            </a:lvl3pPr>
            <a:lvl4pPr marL="1733817" indent="-247688">
              <a:defRPr>
                <a:solidFill>
                  <a:schemeClr val="tx1"/>
                </a:solidFill>
                <a:latin typeface="Arial Narrow" pitchFamily="34" charset="0"/>
                <a:ea typeface="微软雅黑" pitchFamily="34" charset="-122"/>
              </a:defRPr>
            </a:lvl4pPr>
            <a:lvl5pPr marL="2229193" indent="-247688">
              <a:defRPr>
                <a:solidFill>
                  <a:schemeClr val="tx1"/>
                </a:solidFill>
                <a:latin typeface="Arial Narrow" pitchFamily="34" charset="0"/>
                <a:ea typeface="微软雅黑" pitchFamily="34" charset="-122"/>
              </a:defRPr>
            </a:lvl5pPr>
            <a:lvl6pPr marL="2724569" indent="-247688" eaLnBrk="0" fontAlgn="base" hangingPunct="0">
              <a:spcBef>
                <a:spcPct val="0"/>
              </a:spcBef>
              <a:spcAft>
                <a:spcPct val="0"/>
              </a:spcAft>
              <a:defRPr>
                <a:solidFill>
                  <a:schemeClr val="tx1"/>
                </a:solidFill>
                <a:latin typeface="Arial Narrow" pitchFamily="34" charset="0"/>
                <a:ea typeface="微软雅黑" pitchFamily="34" charset="-122"/>
              </a:defRPr>
            </a:lvl6pPr>
            <a:lvl7pPr marL="3219945" indent="-247688" eaLnBrk="0" fontAlgn="base" hangingPunct="0">
              <a:spcBef>
                <a:spcPct val="0"/>
              </a:spcBef>
              <a:spcAft>
                <a:spcPct val="0"/>
              </a:spcAft>
              <a:defRPr>
                <a:solidFill>
                  <a:schemeClr val="tx1"/>
                </a:solidFill>
                <a:latin typeface="Arial Narrow" pitchFamily="34" charset="0"/>
                <a:ea typeface="微软雅黑" pitchFamily="34" charset="-122"/>
              </a:defRPr>
            </a:lvl7pPr>
            <a:lvl8pPr marL="3715322" indent="-247688" eaLnBrk="0" fontAlgn="base" hangingPunct="0">
              <a:spcBef>
                <a:spcPct val="0"/>
              </a:spcBef>
              <a:spcAft>
                <a:spcPct val="0"/>
              </a:spcAft>
              <a:defRPr>
                <a:solidFill>
                  <a:schemeClr val="tx1"/>
                </a:solidFill>
                <a:latin typeface="Arial Narrow" pitchFamily="34" charset="0"/>
                <a:ea typeface="微软雅黑" pitchFamily="34" charset="-122"/>
              </a:defRPr>
            </a:lvl8pPr>
            <a:lvl9pPr marL="4210698" indent="-247688"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C6D8A45C-C72D-4672-9BA5-0359BDE4593E}" type="slidenum">
              <a:rPr lang="zh-CN" altLang="en-US">
                <a:latin typeface="Calibri" pitchFamily="34" charset="0"/>
                <a:ea typeface="宋体" charset="-122"/>
              </a:rPr>
              <a:pPr/>
              <a:t>29</a:t>
            </a:fld>
            <a:endParaRPr lang="zh-CN" altLang="en-US">
              <a:latin typeface="Calibri" pitchFamily="34" charset="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1" y="841772"/>
            <a:ext cx="6858000" cy="1790700"/>
          </a:xfrm>
        </p:spPr>
        <p:txBody>
          <a:bodyPr anchor="b"/>
          <a:lstStyle>
            <a:lvl1pPr algn="ctr">
              <a:defRPr sz="4500">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143001" y="2701528"/>
            <a:ext cx="6858000" cy="1241822"/>
          </a:xfrm>
        </p:spPr>
        <p:txBody>
          <a:bodyPr/>
          <a:lstStyle>
            <a:lvl1pPr marL="0" indent="0" algn="ctr">
              <a:buNone/>
              <a:defRPr sz="1800">
                <a:latin typeface="微软雅黑" pitchFamily="34" charset="-122"/>
                <a:ea typeface="微软雅黑" pitchFamily="34" charset="-122"/>
              </a:defRPr>
            </a:lvl1pPr>
            <a:lvl2pPr marL="342851" indent="0" algn="ctr">
              <a:buNone/>
              <a:defRPr sz="1500"/>
            </a:lvl2pPr>
            <a:lvl3pPr marL="685703" indent="0" algn="ctr">
              <a:buNone/>
              <a:defRPr sz="1400"/>
            </a:lvl3pPr>
            <a:lvl4pPr marL="1028555" indent="0" algn="ctr">
              <a:buNone/>
              <a:defRPr sz="1200"/>
            </a:lvl4pPr>
            <a:lvl5pPr marL="1371405" indent="0" algn="ctr">
              <a:buNone/>
              <a:defRPr sz="1200"/>
            </a:lvl5pPr>
            <a:lvl6pPr marL="1714256" indent="0" algn="ctr">
              <a:buNone/>
              <a:defRPr sz="1200"/>
            </a:lvl6pPr>
            <a:lvl7pPr marL="2057108" indent="0" algn="ctr">
              <a:buNone/>
              <a:defRPr sz="1200"/>
            </a:lvl7pPr>
            <a:lvl8pPr marL="2399959" indent="0" algn="ctr">
              <a:buNone/>
              <a:defRPr sz="1200"/>
            </a:lvl8pPr>
            <a:lvl9pPr marL="2742809"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1" y="273846"/>
            <a:ext cx="7886700" cy="435887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48A06D0-1428-4789-A7A1-82702A45265D}"/>
              </a:ext>
            </a:extLst>
          </p:cNvPr>
          <p:cNvSpPr>
            <a:spLocks noGrp="1"/>
          </p:cNvSpPr>
          <p:nvPr>
            <p:ph type="ctrTitle"/>
          </p:nvPr>
        </p:nvSpPr>
        <p:spPr>
          <a:xfrm>
            <a:off x="1143001" y="841772"/>
            <a:ext cx="6858000" cy="1790700"/>
          </a:xfrm>
        </p:spPr>
        <p:txBody>
          <a:bodyPr anchor="b"/>
          <a:lstStyle>
            <a:lvl1pPr algn="ctr">
              <a:defRPr sz="4500"/>
            </a:lvl1pPr>
          </a:lstStyle>
          <a:p>
            <a:r>
              <a:rPr lang="zh-CN" altLang="en-US"/>
              <a:t>单击此处编辑母版标题样式</a:t>
            </a:r>
          </a:p>
        </p:txBody>
      </p:sp>
      <p:sp>
        <p:nvSpPr>
          <p:cNvPr id="3" name="副标题 2">
            <a:extLst>
              <a:ext uri="{FF2B5EF4-FFF2-40B4-BE49-F238E27FC236}">
                <a16:creationId xmlns="" xmlns:a16="http://schemas.microsoft.com/office/drawing/2014/main" id="{9539D534-A9D5-4F1B-9A55-77B6922CC8F9}"/>
              </a:ext>
            </a:extLst>
          </p:cNvPr>
          <p:cNvSpPr>
            <a:spLocks noGrp="1"/>
          </p:cNvSpPr>
          <p:nvPr>
            <p:ph type="subTitle" idx="1"/>
          </p:nvPr>
        </p:nvSpPr>
        <p:spPr>
          <a:xfrm>
            <a:off x="1143001" y="2701528"/>
            <a:ext cx="6858000" cy="1241822"/>
          </a:xfrm>
        </p:spPr>
        <p:txBody>
          <a:bodyPr/>
          <a:lstStyle>
            <a:lvl1pPr marL="0" indent="0" algn="ctr">
              <a:buNone/>
              <a:defRPr sz="1800"/>
            </a:lvl1pPr>
            <a:lvl2pPr marL="342842" indent="0" algn="ctr">
              <a:buNone/>
              <a:defRPr sz="1500"/>
            </a:lvl2pPr>
            <a:lvl3pPr marL="685686" indent="0" algn="ctr">
              <a:buNone/>
              <a:defRPr sz="1400"/>
            </a:lvl3pPr>
            <a:lvl4pPr marL="1028528" indent="0" algn="ctr">
              <a:buNone/>
              <a:defRPr sz="1200"/>
            </a:lvl4pPr>
            <a:lvl5pPr marL="1371371" indent="0" algn="ctr">
              <a:buNone/>
              <a:defRPr sz="1200"/>
            </a:lvl5pPr>
            <a:lvl6pPr marL="1714214" indent="0" algn="ctr">
              <a:buNone/>
              <a:defRPr sz="1200"/>
            </a:lvl6pPr>
            <a:lvl7pPr marL="2057056" indent="0" algn="ctr">
              <a:buNone/>
              <a:defRPr sz="1200"/>
            </a:lvl7pPr>
            <a:lvl8pPr marL="2399898" indent="0" algn="ctr">
              <a:buNone/>
              <a:defRPr sz="1200"/>
            </a:lvl8pPr>
            <a:lvl9pPr marL="2742742" indent="0" algn="ctr">
              <a:buNone/>
              <a:defRPr sz="12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5690686F-87B9-4A4B-B0A5-C0E666C7915F}"/>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a:extLst>
              <a:ext uri="{FF2B5EF4-FFF2-40B4-BE49-F238E27FC236}">
                <a16:creationId xmlns="" xmlns:a16="http://schemas.microsoft.com/office/drawing/2014/main" id="{7AB4500E-B7DC-4FB4-8F14-B77194B6DA76}"/>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a:extLst>
              <a:ext uri="{FF2B5EF4-FFF2-40B4-BE49-F238E27FC236}">
                <a16:creationId xmlns="" xmlns:a16="http://schemas.microsoft.com/office/drawing/2014/main" id="{3422C639-B652-44D5-8B98-445CFBFC88FC}"/>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80049909"/>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1F64315-AA06-4E31-AF94-C01EDF0B1AE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DEDEADD9-65AA-494A-85E6-61D55D6D3182}"/>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313DB22D-051A-47AC-9379-F8748973A235}"/>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a:extLst>
              <a:ext uri="{FF2B5EF4-FFF2-40B4-BE49-F238E27FC236}">
                <a16:creationId xmlns="" xmlns:a16="http://schemas.microsoft.com/office/drawing/2014/main" id="{04A99334-65C2-4064-911C-406761446CF6}"/>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a:extLst>
              <a:ext uri="{FF2B5EF4-FFF2-40B4-BE49-F238E27FC236}">
                <a16:creationId xmlns="" xmlns:a16="http://schemas.microsoft.com/office/drawing/2014/main" id="{A0073112-A3C9-4E33-81C5-EFE2EC1904F3}"/>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9050662"/>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1CE7AA8-61AB-426A-A121-FC852BCAD0EA}"/>
              </a:ext>
            </a:extLst>
          </p:cNvPr>
          <p:cNvSpPr>
            <a:spLocks noGrp="1"/>
          </p:cNvSpPr>
          <p:nvPr>
            <p:ph type="title"/>
          </p:nvPr>
        </p:nvSpPr>
        <p:spPr>
          <a:xfrm>
            <a:off x="623889" y="1282307"/>
            <a:ext cx="7886700" cy="2139553"/>
          </a:xfrm>
        </p:spPr>
        <p:txBody>
          <a:bodyPr anchor="b"/>
          <a:lstStyle>
            <a:lvl1pPr>
              <a:defRPr sz="45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DC35EF20-1893-4325-81AA-29ACD13F33C7}"/>
              </a:ext>
            </a:extLst>
          </p:cNvPr>
          <p:cNvSpPr>
            <a:spLocks noGrp="1"/>
          </p:cNvSpPr>
          <p:nvPr>
            <p:ph type="body" idx="1"/>
          </p:nvPr>
        </p:nvSpPr>
        <p:spPr>
          <a:xfrm>
            <a:off x="623889" y="3442099"/>
            <a:ext cx="7886700" cy="1125140"/>
          </a:xfrm>
        </p:spPr>
        <p:txBody>
          <a:bodyPr/>
          <a:lstStyle>
            <a:lvl1pPr marL="0" indent="0">
              <a:buNone/>
              <a:defRPr sz="1800">
                <a:solidFill>
                  <a:schemeClr val="tx1">
                    <a:tint val="75000"/>
                  </a:schemeClr>
                </a:solidFill>
              </a:defRPr>
            </a:lvl1pPr>
            <a:lvl2pPr marL="342842" indent="0">
              <a:buNone/>
              <a:defRPr sz="1500">
                <a:solidFill>
                  <a:schemeClr val="tx1">
                    <a:tint val="75000"/>
                  </a:schemeClr>
                </a:solidFill>
              </a:defRPr>
            </a:lvl2pPr>
            <a:lvl3pPr marL="685686" indent="0">
              <a:buNone/>
              <a:defRPr sz="1400">
                <a:solidFill>
                  <a:schemeClr val="tx1">
                    <a:tint val="75000"/>
                  </a:schemeClr>
                </a:solidFill>
              </a:defRPr>
            </a:lvl3pPr>
            <a:lvl4pPr marL="1028528" indent="0">
              <a:buNone/>
              <a:defRPr sz="1200">
                <a:solidFill>
                  <a:schemeClr val="tx1">
                    <a:tint val="75000"/>
                  </a:schemeClr>
                </a:solidFill>
              </a:defRPr>
            </a:lvl4pPr>
            <a:lvl5pPr marL="1371371" indent="0">
              <a:buNone/>
              <a:defRPr sz="1200">
                <a:solidFill>
                  <a:schemeClr val="tx1">
                    <a:tint val="75000"/>
                  </a:schemeClr>
                </a:solidFill>
              </a:defRPr>
            </a:lvl5pPr>
            <a:lvl6pPr marL="1714214" indent="0">
              <a:buNone/>
              <a:defRPr sz="1200">
                <a:solidFill>
                  <a:schemeClr val="tx1">
                    <a:tint val="75000"/>
                  </a:schemeClr>
                </a:solidFill>
              </a:defRPr>
            </a:lvl6pPr>
            <a:lvl7pPr marL="2057056" indent="0">
              <a:buNone/>
              <a:defRPr sz="1200">
                <a:solidFill>
                  <a:schemeClr val="tx1">
                    <a:tint val="75000"/>
                  </a:schemeClr>
                </a:solidFill>
              </a:defRPr>
            </a:lvl7pPr>
            <a:lvl8pPr marL="2399898" indent="0">
              <a:buNone/>
              <a:defRPr sz="1200">
                <a:solidFill>
                  <a:schemeClr val="tx1">
                    <a:tint val="75000"/>
                  </a:schemeClr>
                </a:solidFill>
              </a:defRPr>
            </a:lvl8pPr>
            <a:lvl9pPr marL="2742742" indent="0">
              <a:buNone/>
              <a:defRPr sz="12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A4729A14-9EDE-4536-943E-195F55D7667E}"/>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a:extLst>
              <a:ext uri="{FF2B5EF4-FFF2-40B4-BE49-F238E27FC236}">
                <a16:creationId xmlns="" xmlns:a16="http://schemas.microsoft.com/office/drawing/2014/main" id="{EAC248A6-1936-438E-92F4-FB8EDC3B01F2}"/>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a:extLst>
              <a:ext uri="{FF2B5EF4-FFF2-40B4-BE49-F238E27FC236}">
                <a16:creationId xmlns="" xmlns:a16="http://schemas.microsoft.com/office/drawing/2014/main" id="{950C2B95-2EB1-4487-8762-ACF9B4CDE9B0}"/>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46009787"/>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AFB389F-211B-43C2-A318-6C8FBEE61842}"/>
              </a:ext>
            </a:extLst>
          </p:cNvPr>
          <p:cNvSpPr>
            <a:spLocks noGrp="1"/>
          </p:cNvSpPr>
          <p:nvPr>
            <p:ph type="title"/>
          </p:nvPr>
        </p:nvSpPr>
        <p:spPr/>
        <p:txBody>
          <a:bodyPr/>
          <a:lstStyle/>
          <a:p>
            <a:r>
              <a:rPr lang="zh-CN" altLang="en-US" dirty="0"/>
              <a:t>单击此处编辑母版标题样式</a:t>
            </a:r>
          </a:p>
        </p:txBody>
      </p:sp>
      <p:sp>
        <p:nvSpPr>
          <p:cNvPr id="3" name="内容占位符 2">
            <a:extLst>
              <a:ext uri="{FF2B5EF4-FFF2-40B4-BE49-F238E27FC236}">
                <a16:creationId xmlns="" xmlns:a16="http://schemas.microsoft.com/office/drawing/2014/main" id="{7B181340-81AA-4C3A-9495-F23924B53FAF}"/>
              </a:ext>
            </a:extLst>
          </p:cNvPr>
          <p:cNvSpPr>
            <a:spLocks noGrp="1"/>
          </p:cNvSpPr>
          <p:nvPr>
            <p:ph sz="half" idx="1"/>
          </p:nvPr>
        </p:nvSpPr>
        <p:spPr>
          <a:xfrm>
            <a:off x="6286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9AB03201-4289-4622-9F5F-DB55BD0187D9}"/>
              </a:ext>
            </a:extLst>
          </p:cNvPr>
          <p:cNvSpPr>
            <a:spLocks noGrp="1"/>
          </p:cNvSpPr>
          <p:nvPr>
            <p:ph sz="half" idx="2"/>
          </p:nvPr>
        </p:nvSpPr>
        <p:spPr>
          <a:xfrm>
            <a:off x="4629151"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1BDC75D3-28C5-4DD5-B717-01C8509671F8}"/>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6" name="页脚占位符 5">
            <a:extLst>
              <a:ext uri="{FF2B5EF4-FFF2-40B4-BE49-F238E27FC236}">
                <a16:creationId xmlns="" xmlns:a16="http://schemas.microsoft.com/office/drawing/2014/main" id="{E171BD1E-691D-440F-88C5-565642A54923}"/>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a:extLst>
              <a:ext uri="{FF2B5EF4-FFF2-40B4-BE49-F238E27FC236}">
                <a16:creationId xmlns="" xmlns:a16="http://schemas.microsoft.com/office/drawing/2014/main" id="{9E3F78E5-BF60-4C8F-AE75-07467964DB42}"/>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8877405"/>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94689F5-C8B9-4E1C-BF86-93B7CF533A2C}"/>
              </a:ext>
            </a:extLst>
          </p:cNvPr>
          <p:cNvSpPr>
            <a:spLocks noGrp="1"/>
          </p:cNvSpPr>
          <p:nvPr>
            <p:ph type="title"/>
          </p:nvPr>
        </p:nvSpPr>
        <p:spPr>
          <a:xfrm>
            <a:off x="629841" y="273844"/>
            <a:ext cx="7886700" cy="994172"/>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CF354D94-C950-4864-BEDB-BF57CAC20D54}"/>
              </a:ext>
            </a:extLst>
          </p:cNvPr>
          <p:cNvSpPr>
            <a:spLocks noGrp="1"/>
          </p:cNvSpPr>
          <p:nvPr>
            <p:ph type="body" idx="1"/>
          </p:nvPr>
        </p:nvSpPr>
        <p:spPr>
          <a:xfrm>
            <a:off x="629842" y="1260872"/>
            <a:ext cx="3868340" cy="617934"/>
          </a:xfrm>
        </p:spPr>
        <p:txBody>
          <a:bodyPr anchor="b"/>
          <a:lstStyle>
            <a:lvl1pPr marL="0" indent="0">
              <a:buNone/>
              <a:defRPr sz="1800" b="1"/>
            </a:lvl1pPr>
            <a:lvl2pPr marL="342842" indent="0">
              <a:buNone/>
              <a:defRPr sz="1500" b="1"/>
            </a:lvl2pPr>
            <a:lvl3pPr marL="685686" indent="0">
              <a:buNone/>
              <a:defRPr sz="1400" b="1"/>
            </a:lvl3pPr>
            <a:lvl4pPr marL="1028528" indent="0">
              <a:buNone/>
              <a:defRPr sz="1200" b="1"/>
            </a:lvl4pPr>
            <a:lvl5pPr marL="1371371" indent="0">
              <a:buNone/>
              <a:defRPr sz="1200" b="1"/>
            </a:lvl5pPr>
            <a:lvl6pPr marL="1714214" indent="0">
              <a:buNone/>
              <a:defRPr sz="1200" b="1"/>
            </a:lvl6pPr>
            <a:lvl7pPr marL="2057056" indent="0">
              <a:buNone/>
              <a:defRPr sz="1200" b="1"/>
            </a:lvl7pPr>
            <a:lvl8pPr marL="2399898" indent="0">
              <a:buNone/>
              <a:defRPr sz="1200" b="1"/>
            </a:lvl8pPr>
            <a:lvl9pPr marL="2742742" indent="0">
              <a:buNone/>
              <a:defRPr sz="12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7376E3CE-7D59-43F9-81CF-235CB4AE5CC7}"/>
              </a:ext>
            </a:extLst>
          </p:cNvPr>
          <p:cNvSpPr>
            <a:spLocks noGrp="1"/>
          </p:cNvSpPr>
          <p:nvPr>
            <p:ph sz="half" idx="2"/>
          </p:nvPr>
        </p:nvSpPr>
        <p:spPr>
          <a:xfrm>
            <a:off x="629842" y="1878806"/>
            <a:ext cx="3868340"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1F4AC88A-A106-45D6-B522-BFAE8F9BB845}"/>
              </a:ext>
            </a:extLst>
          </p:cNvPr>
          <p:cNvSpPr>
            <a:spLocks noGrp="1"/>
          </p:cNvSpPr>
          <p:nvPr>
            <p:ph type="body" sz="quarter" idx="3"/>
          </p:nvPr>
        </p:nvSpPr>
        <p:spPr>
          <a:xfrm>
            <a:off x="4629152" y="1260872"/>
            <a:ext cx="3887391" cy="617934"/>
          </a:xfrm>
        </p:spPr>
        <p:txBody>
          <a:bodyPr anchor="b"/>
          <a:lstStyle>
            <a:lvl1pPr marL="0" indent="0">
              <a:buNone/>
              <a:defRPr sz="1800" b="1"/>
            </a:lvl1pPr>
            <a:lvl2pPr marL="342842" indent="0">
              <a:buNone/>
              <a:defRPr sz="1500" b="1"/>
            </a:lvl2pPr>
            <a:lvl3pPr marL="685686" indent="0">
              <a:buNone/>
              <a:defRPr sz="1400" b="1"/>
            </a:lvl3pPr>
            <a:lvl4pPr marL="1028528" indent="0">
              <a:buNone/>
              <a:defRPr sz="1200" b="1"/>
            </a:lvl4pPr>
            <a:lvl5pPr marL="1371371" indent="0">
              <a:buNone/>
              <a:defRPr sz="1200" b="1"/>
            </a:lvl5pPr>
            <a:lvl6pPr marL="1714214" indent="0">
              <a:buNone/>
              <a:defRPr sz="1200" b="1"/>
            </a:lvl6pPr>
            <a:lvl7pPr marL="2057056" indent="0">
              <a:buNone/>
              <a:defRPr sz="1200" b="1"/>
            </a:lvl7pPr>
            <a:lvl8pPr marL="2399898" indent="0">
              <a:buNone/>
              <a:defRPr sz="1200" b="1"/>
            </a:lvl8pPr>
            <a:lvl9pPr marL="2742742" indent="0">
              <a:buNone/>
              <a:defRPr sz="12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A133F31D-6B3F-4159-B327-0FE39C2751A2}"/>
              </a:ext>
            </a:extLst>
          </p:cNvPr>
          <p:cNvSpPr>
            <a:spLocks noGrp="1"/>
          </p:cNvSpPr>
          <p:nvPr>
            <p:ph sz="quarter" idx="4"/>
          </p:nvPr>
        </p:nvSpPr>
        <p:spPr>
          <a:xfrm>
            <a:off x="4629152" y="1878806"/>
            <a:ext cx="3887391"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0F700CBF-7C98-4390-A736-D75FC76FA41A}"/>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8" name="页脚占位符 7">
            <a:extLst>
              <a:ext uri="{FF2B5EF4-FFF2-40B4-BE49-F238E27FC236}">
                <a16:creationId xmlns="" xmlns:a16="http://schemas.microsoft.com/office/drawing/2014/main" id="{3F106244-75B1-4A27-940A-E2EC5EA0D4E9}"/>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a:extLst>
              <a:ext uri="{FF2B5EF4-FFF2-40B4-BE49-F238E27FC236}">
                <a16:creationId xmlns="" xmlns:a16="http://schemas.microsoft.com/office/drawing/2014/main" id="{9BBE280A-17EE-4DB1-8016-48D1291B911B}"/>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2485317"/>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D417F8A-F383-4E69-BEAC-8DD60EA495ED}"/>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1087575C-8882-4ECD-92AE-D33098361ED1}"/>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4" name="页脚占位符 3">
            <a:extLst>
              <a:ext uri="{FF2B5EF4-FFF2-40B4-BE49-F238E27FC236}">
                <a16:creationId xmlns="" xmlns:a16="http://schemas.microsoft.com/office/drawing/2014/main" id="{2F5353F6-3BC8-4BDE-9C52-F1C35C5AF0C9}"/>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a:extLst>
              <a:ext uri="{FF2B5EF4-FFF2-40B4-BE49-F238E27FC236}">
                <a16:creationId xmlns="" xmlns:a16="http://schemas.microsoft.com/office/drawing/2014/main" id="{C4DAD995-44C6-45C1-A150-C29FEB980C46}"/>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1219428"/>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07F2B897-CEDD-451D-995D-C8AA20EFB302}"/>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3" name="页脚占位符 2">
            <a:extLst>
              <a:ext uri="{FF2B5EF4-FFF2-40B4-BE49-F238E27FC236}">
                <a16:creationId xmlns="" xmlns:a16="http://schemas.microsoft.com/office/drawing/2014/main" id="{B00DDC96-C28D-494B-9740-F17D972D12C0}"/>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a:extLst>
              <a:ext uri="{FF2B5EF4-FFF2-40B4-BE49-F238E27FC236}">
                <a16:creationId xmlns="" xmlns:a16="http://schemas.microsoft.com/office/drawing/2014/main" id="{6FF8CDF3-BCB2-45DF-81DE-528780B2AE73}"/>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5278173"/>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0CB3FEB-30CE-41B2-A8A5-685DB6DA9C0C}"/>
              </a:ext>
            </a:extLst>
          </p:cNvPr>
          <p:cNvSpPr>
            <a:spLocks noGrp="1"/>
          </p:cNvSpPr>
          <p:nvPr>
            <p:ph type="title"/>
          </p:nvPr>
        </p:nvSpPr>
        <p:spPr>
          <a:xfrm>
            <a:off x="629841" y="342901"/>
            <a:ext cx="2949178" cy="1200150"/>
          </a:xfrm>
        </p:spPr>
        <p:txBody>
          <a:bodyPr anchor="b"/>
          <a:lstStyle>
            <a:lvl1pPr>
              <a:defRPr sz="24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AB635776-0240-4CE1-8712-40678BD51817}"/>
              </a:ext>
            </a:extLst>
          </p:cNvPr>
          <p:cNvSpPr>
            <a:spLocks noGrp="1"/>
          </p:cNvSpPr>
          <p:nvPr>
            <p:ph idx="1"/>
          </p:nvPr>
        </p:nvSpPr>
        <p:spPr>
          <a:xfrm>
            <a:off x="3887391" y="740572"/>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DF72C381-49CC-4AF5-BB94-6095E52F33C1}"/>
              </a:ext>
            </a:extLst>
          </p:cNvPr>
          <p:cNvSpPr>
            <a:spLocks noGrp="1"/>
          </p:cNvSpPr>
          <p:nvPr>
            <p:ph type="body" sz="half" idx="2"/>
          </p:nvPr>
        </p:nvSpPr>
        <p:spPr>
          <a:xfrm>
            <a:off x="629841" y="1543052"/>
            <a:ext cx="2949178" cy="2858691"/>
          </a:xfrm>
        </p:spPr>
        <p:txBody>
          <a:bodyPr/>
          <a:lstStyle>
            <a:lvl1pPr marL="0" indent="0">
              <a:buNone/>
              <a:defRPr sz="1200"/>
            </a:lvl1pPr>
            <a:lvl2pPr marL="342842" indent="0">
              <a:buNone/>
              <a:defRPr sz="1100"/>
            </a:lvl2pPr>
            <a:lvl3pPr marL="685686" indent="0">
              <a:buNone/>
              <a:defRPr sz="900"/>
            </a:lvl3pPr>
            <a:lvl4pPr marL="1028528" indent="0">
              <a:buNone/>
              <a:defRPr sz="800"/>
            </a:lvl4pPr>
            <a:lvl5pPr marL="1371371" indent="0">
              <a:buNone/>
              <a:defRPr sz="800"/>
            </a:lvl5pPr>
            <a:lvl6pPr marL="1714214" indent="0">
              <a:buNone/>
              <a:defRPr sz="800"/>
            </a:lvl6pPr>
            <a:lvl7pPr marL="2057056" indent="0">
              <a:buNone/>
              <a:defRPr sz="800"/>
            </a:lvl7pPr>
            <a:lvl8pPr marL="2399898" indent="0">
              <a:buNone/>
              <a:defRPr sz="800"/>
            </a:lvl8pPr>
            <a:lvl9pPr marL="2742742" indent="0">
              <a:buNone/>
              <a:defRPr sz="8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F911ED42-020A-4A3D-B579-8CD125B7FE3A}"/>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6" name="页脚占位符 5">
            <a:extLst>
              <a:ext uri="{FF2B5EF4-FFF2-40B4-BE49-F238E27FC236}">
                <a16:creationId xmlns="" xmlns:a16="http://schemas.microsoft.com/office/drawing/2014/main" id="{350DF688-3A5C-47A4-9C12-6899305E070D}"/>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a:extLst>
              <a:ext uri="{FF2B5EF4-FFF2-40B4-BE49-F238E27FC236}">
                <a16:creationId xmlns="" xmlns:a16="http://schemas.microsoft.com/office/drawing/2014/main" id="{F8194310-064D-4D44-B816-6D1A344A1D65}"/>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5050301"/>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E6EC1FF-A49E-47E0-B626-80CDEF09B91B}"/>
              </a:ext>
            </a:extLst>
          </p:cNvPr>
          <p:cNvSpPr>
            <a:spLocks noGrp="1"/>
          </p:cNvSpPr>
          <p:nvPr>
            <p:ph type="title"/>
          </p:nvPr>
        </p:nvSpPr>
        <p:spPr>
          <a:xfrm>
            <a:off x="629841" y="342901"/>
            <a:ext cx="2949178" cy="1200150"/>
          </a:xfrm>
        </p:spPr>
        <p:txBody>
          <a:bodyPr anchor="b"/>
          <a:lstStyle>
            <a:lvl1pPr>
              <a:defRPr sz="24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25CBA6BB-A155-4EC0-8059-6A58DF083E87}"/>
              </a:ext>
            </a:extLst>
          </p:cNvPr>
          <p:cNvSpPr>
            <a:spLocks noGrp="1"/>
          </p:cNvSpPr>
          <p:nvPr>
            <p:ph type="pic" idx="1"/>
          </p:nvPr>
        </p:nvSpPr>
        <p:spPr>
          <a:xfrm>
            <a:off x="3887391" y="740572"/>
            <a:ext cx="4629150" cy="3655219"/>
          </a:xfrm>
        </p:spPr>
        <p:txBody>
          <a:bodyPr/>
          <a:lstStyle>
            <a:lvl1pPr marL="0" indent="0">
              <a:buNone/>
              <a:defRPr sz="2400"/>
            </a:lvl1pPr>
            <a:lvl2pPr marL="342842" indent="0">
              <a:buNone/>
              <a:defRPr sz="2100"/>
            </a:lvl2pPr>
            <a:lvl3pPr marL="685686" indent="0">
              <a:buNone/>
              <a:defRPr sz="1800"/>
            </a:lvl3pPr>
            <a:lvl4pPr marL="1028528" indent="0">
              <a:buNone/>
              <a:defRPr sz="1500"/>
            </a:lvl4pPr>
            <a:lvl5pPr marL="1371371" indent="0">
              <a:buNone/>
              <a:defRPr sz="1500"/>
            </a:lvl5pPr>
            <a:lvl6pPr marL="1714214" indent="0">
              <a:buNone/>
              <a:defRPr sz="1500"/>
            </a:lvl6pPr>
            <a:lvl7pPr marL="2057056" indent="0">
              <a:buNone/>
              <a:defRPr sz="1500"/>
            </a:lvl7pPr>
            <a:lvl8pPr marL="2399898" indent="0">
              <a:buNone/>
              <a:defRPr sz="1500"/>
            </a:lvl8pPr>
            <a:lvl9pPr marL="2742742" indent="0">
              <a:buNone/>
              <a:defRPr sz="1500"/>
            </a:lvl9pPr>
          </a:lstStyle>
          <a:p>
            <a:endParaRPr lang="zh-CN" altLang="en-US"/>
          </a:p>
        </p:txBody>
      </p:sp>
      <p:sp>
        <p:nvSpPr>
          <p:cNvPr id="4" name="文本占位符 3">
            <a:extLst>
              <a:ext uri="{FF2B5EF4-FFF2-40B4-BE49-F238E27FC236}">
                <a16:creationId xmlns="" xmlns:a16="http://schemas.microsoft.com/office/drawing/2014/main" id="{B5BF58B8-C4FE-4628-8F44-69125C7A9242}"/>
              </a:ext>
            </a:extLst>
          </p:cNvPr>
          <p:cNvSpPr>
            <a:spLocks noGrp="1"/>
          </p:cNvSpPr>
          <p:nvPr>
            <p:ph type="body" sz="half" idx="2"/>
          </p:nvPr>
        </p:nvSpPr>
        <p:spPr>
          <a:xfrm>
            <a:off x="629841" y="1543052"/>
            <a:ext cx="2949178" cy="2858691"/>
          </a:xfrm>
        </p:spPr>
        <p:txBody>
          <a:bodyPr/>
          <a:lstStyle>
            <a:lvl1pPr marL="0" indent="0">
              <a:buNone/>
              <a:defRPr sz="1200"/>
            </a:lvl1pPr>
            <a:lvl2pPr marL="342842" indent="0">
              <a:buNone/>
              <a:defRPr sz="1100"/>
            </a:lvl2pPr>
            <a:lvl3pPr marL="685686" indent="0">
              <a:buNone/>
              <a:defRPr sz="900"/>
            </a:lvl3pPr>
            <a:lvl4pPr marL="1028528" indent="0">
              <a:buNone/>
              <a:defRPr sz="800"/>
            </a:lvl4pPr>
            <a:lvl5pPr marL="1371371" indent="0">
              <a:buNone/>
              <a:defRPr sz="800"/>
            </a:lvl5pPr>
            <a:lvl6pPr marL="1714214" indent="0">
              <a:buNone/>
              <a:defRPr sz="800"/>
            </a:lvl6pPr>
            <a:lvl7pPr marL="2057056" indent="0">
              <a:buNone/>
              <a:defRPr sz="800"/>
            </a:lvl7pPr>
            <a:lvl8pPr marL="2399898" indent="0">
              <a:buNone/>
              <a:defRPr sz="800"/>
            </a:lvl8pPr>
            <a:lvl9pPr marL="2742742" indent="0">
              <a:buNone/>
              <a:defRPr sz="8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DB8DEDB4-3F5B-4F35-88B7-C882C8CD75C7}"/>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6" name="页脚占位符 5">
            <a:extLst>
              <a:ext uri="{FF2B5EF4-FFF2-40B4-BE49-F238E27FC236}">
                <a16:creationId xmlns="" xmlns:a16="http://schemas.microsoft.com/office/drawing/2014/main" id="{48F03E2B-76C9-4AF9-9131-F8499DCE5C2E}"/>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a:extLst>
              <a:ext uri="{FF2B5EF4-FFF2-40B4-BE49-F238E27FC236}">
                <a16:creationId xmlns="" xmlns:a16="http://schemas.microsoft.com/office/drawing/2014/main" id="{9054516B-D65A-4506-A536-4EFDEF6A6644}"/>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39327504"/>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FC760F72-EA9E-4393-AF95-2EB66C218B11}"/>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8B851789-333E-4AD7-B99B-92B33D08985B}"/>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F1F659CF-C9EA-4C1C-B0FF-99CC8AF745BC}"/>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a:extLst>
              <a:ext uri="{FF2B5EF4-FFF2-40B4-BE49-F238E27FC236}">
                <a16:creationId xmlns="" xmlns:a16="http://schemas.microsoft.com/office/drawing/2014/main" id="{0778F641-7F55-48B5-AF42-7C997E9DA0D2}"/>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a:extLst>
              <a:ext uri="{FF2B5EF4-FFF2-40B4-BE49-F238E27FC236}">
                <a16:creationId xmlns="" xmlns:a16="http://schemas.microsoft.com/office/drawing/2014/main" id="{7DDEAE33-B05A-4F46-A25A-BF502C2073F4}"/>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1826596"/>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B5C9CF4E-75D2-405E-B1A1-1660350A14A5}"/>
              </a:ext>
            </a:extLst>
          </p:cNvPr>
          <p:cNvSpPr>
            <a:spLocks noGrp="1"/>
          </p:cNvSpPr>
          <p:nvPr>
            <p:ph type="title" orient="vert"/>
          </p:nvPr>
        </p:nvSpPr>
        <p:spPr>
          <a:xfrm>
            <a:off x="6543677" y="273847"/>
            <a:ext cx="1971675" cy="4358879"/>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63C91082-F582-4C7C-A56A-59936F6883C4}"/>
              </a:ext>
            </a:extLst>
          </p:cNvPr>
          <p:cNvSpPr>
            <a:spLocks noGrp="1"/>
          </p:cNvSpPr>
          <p:nvPr>
            <p:ph type="body" orient="vert" idx="1"/>
          </p:nvPr>
        </p:nvSpPr>
        <p:spPr>
          <a:xfrm>
            <a:off x="628652" y="273847"/>
            <a:ext cx="5800725" cy="435887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84819C5B-C4E8-456D-AFFB-CFC855F06AC7}"/>
              </a:ext>
            </a:extLst>
          </p:cNvPr>
          <p:cNvSpPr>
            <a:spLocks noGrp="1"/>
          </p:cNvSpPr>
          <p:nvPr>
            <p:ph type="dt" sz="half" idx="10"/>
          </p:nvPr>
        </p:nvSpPr>
        <p:spPr/>
        <p:txBody>
          <a:bodyPr/>
          <a:lstStyle/>
          <a:p>
            <a:fld id="{4C0D9A2F-C039-4B3F-96BC-A43299609A51}"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a:extLst>
              <a:ext uri="{FF2B5EF4-FFF2-40B4-BE49-F238E27FC236}">
                <a16:creationId xmlns="" xmlns:a16="http://schemas.microsoft.com/office/drawing/2014/main" id="{F50A1978-11F3-462E-84E3-921B5E0C5569}"/>
              </a:ext>
            </a:extLst>
          </p:cNvPr>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a:extLst>
              <a:ext uri="{FF2B5EF4-FFF2-40B4-BE49-F238E27FC236}">
                <a16:creationId xmlns="" xmlns:a16="http://schemas.microsoft.com/office/drawing/2014/main" id="{A4777B99-4832-476B-88DC-3565BC33310E}"/>
              </a:ext>
            </a:extLst>
          </p:cNvPr>
          <p:cNvSpPr>
            <a:spLocks noGrp="1"/>
          </p:cNvSpPr>
          <p:nvPr>
            <p:ph type="sldNum" sz="quarter" idx="12"/>
          </p:nvPr>
        </p:nvSpPr>
        <p:spPr/>
        <p:txBody>
          <a:bodyPr/>
          <a:lstStyle/>
          <a:p>
            <a:fld id="{0AE3E745-8BB0-43E7-B4A1-981737749D4D}"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3858588"/>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1" y="1597823"/>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851" indent="0" algn="ctr">
              <a:buNone/>
              <a:defRPr>
                <a:solidFill>
                  <a:schemeClr val="tx1">
                    <a:tint val="75000"/>
                  </a:schemeClr>
                </a:solidFill>
              </a:defRPr>
            </a:lvl2pPr>
            <a:lvl3pPr marL="685703" indent="0" algn="ctr">
              <a:buNone/>
              <a:defRPr>
                <a:solidFill>
                  <a:schemeClr val="tx1">
                    <a:tint val="75000"/>
                  </a:schemeClr>
                </a:solidFill>
              </a:defRPr>
            </a:lvl3pPr>
            <a:lvl4pPr marL="1028555" indent="0" algn="ctr">
              <a:buNone/>
              <a:defRPr>
                <a:solidFill>
                  <a:schemeClr val="tx1">
                    <a:tint val="75000"/>
                  </a:schemeClr>
                </a:solidFill>
              </a:defRPr>
            </a:lvl4pPr>
            <a:lvl5pPr marL="1371405" indent="0" algn="ctr">
              <a:buNone/>
              <a:defRPr>
                <a:solidFill>
                  <a:schemeClr val="tx1">
                    <a:tint val="75000"/>
                  </a:schemeClr>
                </a:solidFill>
              </a:defRPr>
            </a:lvl5pPr>
            <a:lvl6pPr marL="1714256" indent="0" algn="ctr">
              <a:buNone/>
              <a:defRPr>
                <a:solidFill>
                  <a:schemeClr val="tx1">
                    <a:tint val="75000"/>
                  </a:schemeClr>
                </a:solidFill>
              </a:defRPr>
            </a:lvl6pPr>
            <a:lvl7pPr marL="2057108" indent="0" algn="ctr">
              <a:buNone/>
              <a:defRPr>
                <a:solidFill>
                  <a:schemeClr val="tx1">
                    <a:tint val="75000"/>
                  </a:schemeClr>
                </a:solidFill>
              </a:defRPr>
            </a:lvl7pPr>
            <a:lvl8pPr marL="2399959" indent="0" algn="ctr">
              <a:buNone/>
              <a:defRPr>
                <a:solidFill>
                  <a:schemeClr val="tx1">
                    <a:tint val="75000"/>
                  </a:schemeClr>
                </a:solidFill>
              </a:defRPr>
            </a:lvl8pPr>
            <a:lvl9pPr marL="2742809"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9785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02622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9"/>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851" indent="0">
              <a:buNone/>
              <a:defRPr sz="1400">
                <a:solidFill>
                  <a:schemeClr val="tx1">
                    <a:tint val="75000"/>
                  </a:schemeClr>
                </a:solidFill>
              </a:defRPr>
            </a:lvl2pPr>
            <a:lvl3pPr marL="685703" indent="0">
              <a:buNone/>
              <a:defRPr sz="1200">
                <a:solidFill>
                  <a:schemeClr val="tx1">
                    <a:tint val="75000"/>
                  </a:schemeClr>
                </a:solidFill>
              </a:defRPr>
            </a:lvl3pPr>
            <a:lvl4pPr marL="1028555" indent="0">
              <a:buNone/>
              <a:defRPr sz="1100">
                <a:solidFill>
                  <a:schemeClr val="tx1">
                    <a:tint val="75000"/>
                  </a:schemeClr>
                </a:solidFill>
              </a:defRPr>
            </a:lvl4pPr>
            <a:lvl5pPr marL="1371405" indent="0">
              <a:buNone/>
              <a:defRPr sz="1100">
                <a:solidFill>
                  <a:schemeClr val="tx1">
                    <a:tint val="75000"/>
                  </a:schemeClr>
                </a:solidFill>
              </a:defRPr>
            </a:lvl5pPr>
            <a:lvl6pPr marL="1714256" indent="0">
              <a:buNone/>
              <a:defRPr sz="1100">
                <a:solidFill>
                  <a:schemeClr val="tx1">
                    <a:tint val="75000"/>
                  </a:schemeClr>
                </a:solidFill>
              </a:defRPr>
            </a:lvl6pPr>
            <a:lvl7pPr marL="2057108" indent="0">
              <a:buNone/>
              <a:defRPr sz="1100">
                <a:solidFill>
                  <a:schemeClr val="tx1">
                    <a:tint val="75000"/>
                  </a:schemeClr>
                </a:solidFill>
              </a:defRPr>
            </a:lvl7pPr>
            <a:lvl8pPr marL="2399959" indent="0">
              <a:buNone/>
              <a:defRPr sz="1100">
                <a:solidFill>
                  <a:schemeClr val="tx1">
                    <a:tint val="75000"/>
                  </a:schemeClr>
                </a:solidFill>
              </a:defRPr>
            </a:lvl8pPr>
            <a:lvl9pPr marL="2742809"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28201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64673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2" y="1151337"/>
            <a:ext cx="4040188"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2"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9" y="1151337"/>
            <a:ext cx="4041775"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9"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95431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48666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23205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4"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92"/>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4" y="1076330"/>
            <a:ext cx="3008313" cy="351829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0972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9" y="1282306"/>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9" y="3442099"/>
            <a:ext cx="7886700" cy="1125140"/>
          </a:xfrm>
        </p:spPr>
        <p:txBody>
          <a:bodyPr/>
          <a:lstStyle>
            <a:lvl1pPr marL="0" indent="0">
              <a:buNone/>
              <a:defRPr sz="1800">
                <a:solidFill>
                  <a:schemeClr val="tx1">
                    <a:tint val="75000"/>
                  </a:schemeClr>
                </a:solidFill>
              </a:defRPr>
            </a:lvl1pPr>
            <a:lvl2pPr marL="342851" indent="0">
              <a:buNone/>
              <a:defRPr sz="1500">
                <a:solidFill>
                  <a:schemeClr val="tx1">
                    <a:tint val="75000"/>
                  </a:schemeClr>
                </a:solidFill>
              </a:defRPr>
            </a:lvl2pPr>
            <a:lvl3pPr marL="685703" indent="0">
              <a:buNone/>
              <a:defRPr sz="1400">
                <a:solidFill>
                  <a:schemeClr val="tx1">
                    <a:tint val="75000"/>
                  </a:schemeClr>
                </a:solidFill>
              </a:defRPr>
            </a:lvl3pPr>
            <a:lvl4pPr marL="1028555" indent="0">
              <a:buNone/>
              <a:defRPr sz="1200">
                <a:solidFill>
                  <a:schemeClr val="tx1">
                    <a:tint val="75000"/>
                  </a:schemeClr>
                </a:solidFill>
              </a:defRPr>
            </a:lvl4pPr>
            <a:lvl5pPr marL="1371405" indent="0">
              <a:buNone/>
              <a:defRPr sz="1200">
                <a:solidFill>
                  <a:schemeClr val="tx1">
                    <a:tint val="75000"/>
                  </a:schemeClr>
                </a:solidFill>
              </a:defRPr>
            </a:lvl5pPr>
            <a:lvl6pPr marL="1714256" indent="0">
              <a:buNone/>
              <a:defRPr sz="1200">
                <a:solidFill>
                  <a:schemeClr val="tx1">
                    <a:tint val="75000"/>
                  </a:schemeClr>
                </a:solidFill>
              </a:defRPr>
            </a:lvl6pPr>
            <a:lvl7pPr marL="2057108" indent="0">
              <a:buNone/>
              <a:defRPr sz="1200">
                <a:solidFill>
                  <a:schemeClr val="tx1">
                    <a:tint val="75000"/>
                  </a:schemeClr>
                </a:solidFill>
              </a:defRPr>
            </a:lvl7pPr>
            <a:lvl8pPr marL="2399959" indent="0">
              <a:buNone/>
              <a:defRPr sz="1200">
                <a:solidFill>
                  <a:schemeClr val="tx1">
                    <a:tint val="75000"/>
                  </a:schemeClr>
                </a:solidFill>
              </a:defRPr>
            </a:lvl8pPr>
            <a:lvl9pPr marL="2742809"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2018/8/7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1792288" y="4025505"/>
            <a:ext cx="5486400" cy="60364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065110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52483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05982"/>
            <a:ext cx="27432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05982"/>
            <a:ext cx="80772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77803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1"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2018/8/7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2" y="1333829"/>
            <a:ext cx="3655181"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4" name="内容占位符 3"/>
          <p:cNvSpPr>
            <a:spLocks noGrp="1"/>
          </p:cNvSpPr>
          <p:nvPr>
            <p:ph sz="half" idx="2"/>
          </p:nvPr>
        </p:nvSpPr>
        <p:spPr>
          <a:xfrm>
            <a:off x="890082" y="1999036"/>
            <a:ext cx="3655181"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5" y="1333829"/>
            <a:ext cx="3673182"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6" name="内容占位符 5"/>
          <p:cNvSpPr>
            <a:spLocks noGrp="1"/>
          </p:cNvSpPr>
          <p:nvPr>
            <p:ph sz="quarter" idx="4"/>
          </p:nvPr>
        </p:nvSpPr>
        <p:spPr>
          <a:xfrm>
            <a:off x="4692705" y="1999036"/>
            <a:ext cx="3673182"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2018/8/7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2018/8/7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1"/>
            <a:ext cx="3124012"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629841" y="1543052"/>
            <a:ext cx="3124012" cy="2858691"/>
          </a:xfrm>
        </p:spPr>
        <p:txBody>
          <a:bodyPr/>
          <a:lstStyle>
            <a:lvl1pPr marL="0" indent="0">
              <a:buNone/>
              <a:defRPr sz="1500"/>
            </a:lvl1pPr>
            <a:lvl2pPr marL="342851" indent="0">
              <a:buNone/>
              <a:defRPr sz="1400"/>
            </a:lvl2pPr>
            <a:lvl3pPr marL="685703" indent="0">
              <a:buNone/>
              <a:defRPr sz="1200"/>
            </a:lvl3pPr>
            <a:lvl4pPr marL="1028555" indent="0">
              <a:buNone/>
              <a:defRPr sz="1100"/>
            </a:lvl4pPr>
            <a:lvl5pPr marL="1371405" indent="0">
              <a:buNone/>
              <a:defRPr sz="1100"/>
            </a:lvl5pPr>
            <a:lvl6pPr marL="1714256" indent="0">
              <a:buNone/>
              <a:defRPr sz="1100"/>
            </a:lvl6pPr>
            <a:lvl7pPr marL="2057108" indent="0">
              <a:buNone/>
              <a:defRPr sz="1100"/>
            </a:lvl7pPr>
            <a:lvl8pPr marL="2399959" indent="0">
              <a:buNone/>
              <a:defRPr sz="1100"/>
            </a:lvl8pPr>
            <a:lvl9pPr marL="2742809"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2018/8/7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6"/>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3846"/>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1.jp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image" Target="../media/image1.jpg"/><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heme" Target="../theme/theme3.xml"/><Relationship Id="rId2" Type="http://schemas.openxmlformats.org/officeDocument/2006/relationships/slideLayout" Target="../slideLayouts/slideLayout2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0" Type="http://schemas.openxmlformats.org/officeDocument/2006/relationships/slideLayout" Target="../slideLayouts/slideLayout31.xml"/><Relationship Id="rId4" Type="http://schemas.openxmlformats.org/officeDocument/2006/relationships/slideLayout" Target="../slideLayouts/slideLayout25.xml"/><Relationship Id="rId9"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1" y="273844"/>
            <a:ext cx="7886700" cy="994172"/>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1" y="1369219"/>
            <a:ext cx="7886700" cy="3263504"/>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2018/8/7</a:t>
            </a:fld>
            <a:endParaRPr lang="zh-CN" altLang="en-US"/>
          </a:p>
        </p:txBody>
      </p:sp>
      <p:sp>
        <p:nvSpPr>
          <p:cNvPr id="5" name="页脚占位符 4"/>
          <p:cNvSpPr>
            <a:spLocks noGrp="1"/>
          </p:cNvSpPr>
          <p:nvPr>
            <p:ph type="ftr" sz="quarter" idx="3"/>
          </p:nvPr>
        </p:nvSpPr>
        <p:spPr>
          <a:xfrm>
            <a:off x="3028951" y="4767264"/>
            <a:ext cx="30861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1" y="4767264"/>
            <a:ext cx="20574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70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26" indent="-171426" algn="l" defTabSz="68570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277" indent="-171426" algn="l" defTabSz="68570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28" indent="-171426" algn="l" defTabSz="68570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979"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830"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682"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53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38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236"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7CDE5F3F-7401-4121-AC54-B66E084E322E}"/>
              </a:ext>
            </a:extLst>
          </p:cNvPr>
          <p:cNvSpPr>
            <a:spLocks noGrp="1"/>
          </p:cNvSpPr>
          <p:nvPr>
            <p:ph type="title"/>
          </p:nvPr>
        </p:nvSpPr>
        <p:spPr>
          <a:xfrm>
            <a:off x="628651" y="273844"/>
            <a:ext cx="7886700" cy="994172"/>
          </a:xfrm>
          <a:prstGeom prst="rect">
            <a:avLst/>
          </a:prstGeom>
        </p:spPr>
        <p:txBody>
          <a:bodyPr vert="horz" lIns="68570" tIns="34284" rIns="68570" bIns="34284"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A132BF57-5BEE-48A7-90E8-9E757C3324AF}"/>
              </a:ext>
            </a:extLst>
          </p:cNvPr>
          <p:cNvSpPr>
            <a:spLocks noGrp="1"/>
          </p:cNvSpPr>
          <p:nvPr>
            <p:ph type="body" idx="1"/>
          </p:nvPr>
        </p:nvSpPr>
        <p:spPr>
          <a:xfrm>
            <a:off x="628651" y="1369219"/>
            <a:ext cx="7886700" cy="3263504"/>
          </a:xfrm>
          <a:prstGeom prst="rect">
            <a:avLst/>
          </a:prstGeom>
        </p:spPr>
        <p:txBody>
          <a:bodyPr vert="horz" lIns="68570" tIns="34284" rIns="68570" bIns="34284"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BA876AB6-4E2B-42E2-9D87-CD85DC637F20}"/>
              </a:ext>
            </a:extLst>
          </p:cNvPr>
          <p:cNvSpPr>
            <a:spLocks noGrp="1"/>
          </p:cNvSpPr>
          <p:nvPr>
            <p:ph type="dt" sz="half" idx="2"/>
          </p:nvPr>
        </p:nvSpPr>
        <p:spPr>
          <a:xfrm>
            <a:off x="628650" y="4767264"/>
            <a:ext cx="2057400" cy="273844"/>
          </a:xfrm>
          <a:prstGeom prst="rect">
            <a:avLst/>
          </a:prstGeom>
        </p:spPr>
        <p:txBody>
          <a:bodyPr vert="horz" lIns="68570" tIns="34284" rIns="68570" bIns="34284" rtlCol="0" anchor="ctr"/>
          <a:lstStyle>
            <a:lvl1pPr algn="l">
              <a:defRPr sz="900">
                <a:solidFill>
                  <a:schemeClr val="tx1">
                    <a:tint val="75000"/>
                  </a:schemeClr>
                </a:solidFill>
              </a:defRPr>
            </a:lvl1pPr>
          </a:lstStyle>
          <a:p>
            <a:pPr defTabSz="685686"/>
            <a:fld id="{4C0D9A2F-C039-4B3F-96BC-A43299609A51}" type="datetimeFigureOut">
              <a:rPr lang="zh-CN" altLang="en-US" smtClean="0">
                <a:solidFill>
                  <a:prstClr val="black">
                    <a:tint val="75000"/>
                  </a:prstClr>
                </a:solidFill>
              </a:rPr>
              <a:pPr defTabSz="685686"/>
              <a:t>2018/8/7</a:t>
            </a:fld>
            <a:endParaRPr lang="zh-CN" altLang="en-US">
              <a:solidFill>
                <a:prstClr val="black">
                  <a:tint val="75000"/>
                </a:prstClr>
              </a:solidFill>
            </a:endParaRPr>
          </a:p>
        </p:txBody>
      </p:sp>
      <p:sp>
        <p:nvSpPr>
          <p:cNvPr id="5" name="页脚占位符 4">
            <a:extLst>
              <a:ext uri="{FF2B5EF4-FFF2-40B4-BE49-F238E27FC236}">
                <a16:creationId xmlns="" xmlns:a16="http://schemas.microsoft.com/office/drawing/2014/main" id="{2DE86C37-E367-4723-9086-E80CC599BC8F}"/>
              </a:ext>
            </a:extLst>
          </p:cNvPr>
          <p:cNvSpPr>
            <a:spLocks noGrp="1"/>
          </p:cNvSpPr>
          <p:nvPr>
            <p:ph type="ftr" sz="quarter" idx="3"/>
          </p:nvPr>
        </p:nvSpPr>
        <p:spPr>
          <a:xfrm>
            <a:off x="3028951" y="4767264"/>
            <a:ext cx="3086100" cy="273844"/>
          </a:xfrm>
          <a:prstGeom prst="rect">
            <a:avLst/>
          </a:prstGeom>
        </p:spPr>
        <p:txBody>
          <a:bodyPr vert="horz" lIns="68570" tIns="34284" rIns="68570" bIns="34284" rtlCol="0" anchor="ctr"/>
          <a:lstStyle>
            <a:lvl1pPr algn="ctr">
              <a:defRPr sz="900">
                <a:solidFill>
                  <a:schemeClr val="tx1">
                    <a:tint val="75000"/>
                  </a:schemeClr>
                </a:solidFill>
              </a:defRPr>
            </a:lvl1pPr>
          </a:lstStyle>
          <a:p>
            <a:pPr defTabSz="685686"/>
            <a:endParaRPr lang="zh-CN" altLang="en-US">
              <a:solidFill>
                <a:prstClr val="black">
                  <a:tint val="75000"/>
                </a:prstClr>
              </a:solidFill>
            </a:endParaRPr>
          </a:p>
        </p:txBody>
      </p:sp>
      <p:sp>
        <p:nvSpPr>
          <p:cNvPr id="6" name="灯片编号占位符 5">
            <a:extLst>
              <a:ext uri="{FF2B5EF4-FFF2-40B4-BE49-F238E27FC236}">
                <a16:creationId xmlns="" xmlns:a16="http://schemas.microsoft.com/office/drawing/2014/main" id="{59FF5F6E-EECD-4C6B-A00A-E496DF6C8EAD}"/>
              </a:ext>
            </a:extLst>
          </p:cNvPr>
          <p:cNvSpPr>
            <a:spLocks noGrp="1"/>
          </p:cNvSpPr>
          <p:nvPr>
            <p:ph type="sldNum" sz="quarter" idx="4"/>
          </p:nvPr>
        </p:nvSpPr>
        <p:spPr>
          <a:xfrm>
            <a:off x="6457951" y="4767264"/>
            <a:ext cx="2057400" cy="273844"/>
          </a:xfrm>
          <a:prstGeom prst="rect">
            <a:avLst/>
          </a:prstGeom>
        </p:spPr>
        <p:txBody>
          <a:bodyPr vert="horz" lIns="68570" tIns="34284" rIns="68570" bIns="34284" rtlCol="0" anchor="ctr"/>
          <a:lstStyle>
            <a:lvl1pPr algn="r">
              <a:defRPr sz="900">
                <a:solidFill>
                  <a:schemeClr val="tx1">
                    <a:tint val="75000"/>
                  </a:schemeClr>
                </a:solidFill>
              </a:defRPr>
            </a:lvl1pPr>
          </a:lstStyle>
          <a:p>
            <a:pPr defTabSz="685686"/>
            <a:fld id="{0AE3E745-8BB0-43E7-B4A1-981737749D4D}" type="slidenum">
              <a:rPr lang="zh-CN" altLang="en-US" smtClean="0">
                <a:solidFill>
                  <a:prstClr val="black">
                    <a:tint val="75000"/>
                  </a:prstClr>
                </a:solidFill>
              </a:rPr>
              <a:pPr defTabSz="685686"/>
              <a:t>‹#›</a:t>
            </a:fld>
            <a:endParaRPr lang="zh-CN" altLang="en-US">
              <a:solidFill>
                <a:prstClr val="black">
                  <a:tint val="75000"/>
                </a:prstClr>
              </a:solidFill>
            </a:endParaRPr>
          </a:p>
        </p:txBody>
      </p:sp>
    </p:spTree>
    <p:extLst>
      <p:ext uri="{BB962C8B-B14F-4D97-AF65-F5344CB8AC3E}">
        <p14:creationId xmlns:p14="http://schemas.microsoft.com/office/powerpoint/2010/main" val="228798724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txStyles>
    <p:titleStyle>
      <a:lvl1pPr algn="l" defTabSz="685686"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22" indent="-171422" algn="l" defTabSz="685686"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265" indent="-171422" algn="l" defTabSz="68568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05" indent="-171422" algn="l" defTabSz="68568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950" indent="-171422" algn="l" defTabSz="68568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793" indent="-171422" algn="l" defTabSz="68568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635" indent="-171422" algn="l" defTabSz="68568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478" indent="-171422" algn="l" defTabSz="68568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320" indent="-171422" algn="l" defTabSz="68568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163" indent="-171422" algn="l" defTabSz="685686"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686" rtl="0" eaLnBrk="1" latinLnBrk="0" hangingPunct="1">
        <a:defRPr sz="1400" kern="1200">
          <a:solidFill>
            <a:schemeClr val="tx1"/>
          </a:solidFill>
          <a:latin typeface="+mn-lt"/>
          <a:ea typeface="+mn-ea"/>
          <a:cs typeface="+mn-cs"/>
        </a:defRPr>
      </a:lvl1pPr>
      <a:lvl2pPr marL="342842" algn="l" defTabSz="685686" rtl="0" eaLnBrk="1" latinLnBrk="0" hangingPunct="1">
        <a:defRPr sz="1400" kern="1200">
          <a:solidFill>
            <a:schemeClr val="tx1"/>
          </a:solidFill>
          <a:latin typeface="+mn-lt"/>
          <a:ea typeface="+mn-ea"/>
          <a:cs typeface="+mn-cs"/>
        </a:defRPr>
      </a:lvl2pPr>
      <a:lvl3pPr marL="685686" algn="l" defTabSz="685686" rtl="0" eaLnBrk="1" latinLnBrk="0" hangingPunct="1">
        <a:defRPr sz="1400" kern="1200">
          <a:solidFill>
            <a:schemeClr val="tx1"/>
          </a:solidFill>
          <a:latin typeface="+mn-lt"/>
          <a:ea typeface="+mn-ea"/>
          <a:cs typeface="+mn-cs"/>
        </a:defRPr>
      </a:lvl3pPr>
      <a:lvl4pPr marL="1028528" algn="l" defTabSz="685686" rtl="0" eaLnBrk="1" latinLnBrk="0" hangingPunct="1">
        <a:defRPr sz="1400" kern="1200">
          <a:solidFill>
            <a:schemeClr val="tx1"/>
          </a:solidFill>
          <a:latin typeface="+mn-lt"/>
          <a:ea typeface="+mn-ea"/>
          <a:cs typeface="+mn-cs"/>
        </a:defRPr>
      </a:lvl4pPr>
      <a:lvl5pPr marL="1371371" algn="l" defTabSz="685686" rtl="0" eaLnBrk="1" latinLnBrk="0" hangingPunct="1">
        <a:defRPr sz="1400" kern="1200">
          <a:solidFill>
            <a:schemeClr val="tx1"/>
          </a:solidFill>
          <a:latin typeface="+mn-lt"/>
          <a:ea typeface="+mn-ea"/>
          <a:cs typeface="+mn-cs"/>
        </a:defRPr>
      </a:lvl5pPr>
      <a:lvl6pPr marL="1714214" algn="l" defTabSz="685686" rtl="0" eaLnBrk="1" latinLnBrk="0" hangingPunct="1">
        <a:defRPr sz="1400" kern="1200">
          <a:solidFill>
            <a:schemeClr val="tx1"/>
          </a:solidFill>
          <a:latin typeface="+mn-lt"/>
          <a:ea typeface="+mn-ea"/>
          <a:cs typeface="+mn-cs"/>
        </a:defRPr>
      </a:lvl6pPr>
      <a:lvl7pPr marL="2057056" algn="l" defTabSz="685686" rtl="0" eaLnBrk="1" latinLnBrk="0" hangingPunct="1">
        <a:defRPr sz="1400" kern="1200">
          <a:solidFill>
            <a:schemeClr val="tx1"/>
          </a:solidFill>
          <a:latin typeface="+mn-lt"/>
          <a:ea typeface="+mn-ea"/>
          <a:cs typeface="+mn-cs"/>
        </a:defRPr>
      </a:lvl7pPr>
      <a:lvl8pPr marL="2399898" algn="l" defTabSz="685686" rtl="0" eaLnBrk="1" latinLnBrk="0" hangingPunct="1">
        <a:defRPr sz="1400" kern="1200">
          <a:solidFill>
            <a:schemeClr val="tx1"/>
          </a:solidFill>
          <a:latin typeface="+mn-lt"/>
          <a:ea typeface="+mn-ea"/>
          <a:cs typeface="+mn-cs"/>
        </a:defRPr>
      </a:lvl8pPr>
      <a:lvl9pPr marL="2742742" algn="l" defTabSz="685686" rtl="0" eaLnBrk="1" latinLnBrk="0" hangingPunct="1">
        <a:defRPr sz="1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4"/>
            <a:ext cx="8229600" cy="3394472"/>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6"/>
            <a:ext cx="21336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2018/8/7</a:t>
            </a:fld>
            <a:endParaRPr lang="zh-CN" altLang="en-US"/>
          </a:p>
        </p:txBody>
      </p:sp>
      <p:sp>
        <p:nvSpPr>
          <p:cNvPr id="5" name="页脚占位符 4"/>
          <p:cNvSpPr>
            <a:spLocks noGrp="1"/>
          </p:cNvSpPr>
          <p:nvPr>
            <p:ph type="ftr" sz="quarter" idx="3"/>
          </p:nvPr>
        </p:nvSpPr>
        <p:spPr>
          <a:xfrm>
            <a:off x="3124200" y="4767266"/>
            <a:ext cx="28956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6"/>
            <a:ext cx="21336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23445533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defTabSz="685703" rtl="0" eaLnBrk="1" latinLnBrk="0" hangingPunct="1">
        <a:spcBef>
          <a:spcPct val="0"/>
        </a:spcBef>
        <a:buNone/>
        <a:defRPr sz="3300" kern="1200">
          <a:solidFill>
            <a:schemeClr val="tx1"/>
          </a:solidFill>
          <a:latin typeface="+mj-lt"/>
          <a:ea typeface="+mj-ea"/>
          <a:cs typeface="+mj-cs"/>
        </a:defRPr>
      </a:lvl1pPr>
    </p:titleStyle>
    <p:bodyStyle>
      <a:lvl1pPr marL="257138" indent="-257138" algn="l" defTabSz="685703"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134" indent="-214283" algn="l" defTabSz="685703"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128" indent="-171426" algn="l" defTabSz="685703"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199979"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2830"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682"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53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38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236"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8.xml"/><Relationship Id="rId1" Type="http://schemas.openxmlformats.org/officeDocument/2006/relationships/tags" Target="../tags/tag82.xml"/></Relationships>
</file>

<file path=ppt/slides/_rels/slide11.xml.rels><?xml version="1.0" encoding="UTF-8" standalone="yes"?>
<Relationships xmlns="http://schemas.openxmlformats.org/package/2006/relationships"><Relationship Id="rId8" Type="http://schemas.openxmlformats.org/officeDocument/2006/relationships/tags" Target="../tags/tag90.xml"/><Relationship Id="rId13" Type="http://schemas.openxmlformats.org/officeDocument/2006/relationships/tags" Target="../tags/tag95.xml"/><Relationship Id="rId3" Type="http://schemas.openxmlformats.org/officeDocument/2006/relationships/tags" Target="../tags/tag85.xml"/><Relationship Id="rId7" Type="http://schemas.openxmlformats.org/officeDocument/2006/relationships/tags" Target="../tags/tag89.xml"/><Relationship Id="rId12" Type="http://schemas.openxmlformats.org/officeDocument/2006/relationships/tags" Target="../tags/tag94.xml"/><Relationship Id="rId2" Type="http://schemas.openxmlformats.org/officeDocument/2006/relationships/tags" Target="../tags/tag84.xml"/><Relationship Id="rId1" Type="http://schemas.openxmlformats.org/officeDocument/2006/relationships/tags" Target="../tags/tag83.xml"/><Relationship Id="rId6" Type="http://schemas.openxmlformats.org/officeDocument/2006/relationships/tags" Target="../tags/tag88.xml"/><Relationship Id="rId11" Type="http://schemas.openxmlformats.org/officeDocument/2006/relationships/tags" Target="../tags/tag93.xml"/><Relationship Id="rId5" Type="http://schemas.openxmlformats.org/officeDocument/2006/relationships/tags" Target="../tags/tag87.xml"/><Relationship Id="rId15" Type="http://schemas.openxmlformats.org/officeDocument/2006/relationships/slideLayout" Target="../slideLayouts/slideLayout28.xml"/><Relationship Id="rId10" Type="http://schemas.openxmlformats.org/officeDocument/2006/relationships/tags" Target="../tags/tag92.xml"/><Relationship Id="rId4" Type="http://schemas.openxmlformats.org/officeDocument/2006/relationships/tags" Target="../tags/tag86.xml"/><Relationship Id="rId9" Type="http://schemas.openxmlformats.org/officeDocument/2006/relationships/tags" Target="../tags/tag91.xml"/><Relationship Id="rId14" Type="http://schemas.openxmlformats.org/officeDocument/2006/relationships/tags" Target="../tags/tag96.xml"/></Relationships>
</file>

<file path=ppt/slides/_rels/slide12.xml.rels><?xml version="1.0" encoding="UTF-8" standalone="yes"?>
<Relationships xmlns="http://schemas.openxmlformats.org/package/2006/relationships"><Relationship Id="rId3" Type="http://schemas.openxmlformats.org/officeDocument/2006/relationships/tags" Target="../tags/tag99.xml"/><Relationship Id="rId2" Type="http://schemas.openxmlformats.org/officeDocument/2006/relationships/tags" Target="../tags/tag98.xml"/><Relationship Id="rId1" Type="http://schemas.openxmlformats.org/officeDocument/2006/relationships/tags" Target="../tags/tag97.xml"/><Relationship Id="rId6" Type="http://schemas.openxmlformats.org/officeDocument/2006/relationships/slideLayout" Target="../slideLayouts/slideLayout28.xml"/><Relationship Id="rId5" Type="http://schemas.openxmlformats.org/officeDocument/2006/relationships/tags" Target="../tags/tag101.xml"/><Relationship Id="rId4" Type="http://schemas.openxmlformats.org/officeDocument/2006/relationships/tags" Target="../tags/tag100.xml"/></Relationships>
</file>

<file path=ppt/slides/_rels/slide13.xml.rels><?xml version="1.0" encoding="UTF-8" standalone="yes"?>
<Relationships xmlns="http://schemas.openxmlformats.org/package/2006/relationships"><Relationship Id="rId3" Type="http://schemas.openxmlformats.org/officeDocument/2006/relationships/tags" Target="../tags/tag104.xml"/><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slideLayout" Target="../slideLayouts/slideLayout28.xml"/><Relationship Id="rId5" Type="http://schemas.openxmlformats.org/officeDocument/2006/relationships/tags" Target="../tags/tag106.xml"/><Relationship Id="rId4" Type="http://schemas.openxmlformats.org/officeDocument/2006/relationships/tags" Target="../tags/tag105.xml"/></Relationships>
</file>

<file path=ppt/slides/_rels/slide14.xml.rels><?xml version="1.0" encoding="UTF-8" standalone="yes"?>
<Relationships xmlns="http://schemas.openxmlformats.org/package/2006/relationships"><Relationship Id="rId3" Type="http://schemas.openxmlformats.org/officeDocument/2006/relationships/tags" Target="../tags/tag109.xml"/><Relationship Id="rId2" Type="http://schemas.openxmlformats.org/officeDocument/2006/relationships/tags" Target="../tags/tag108.xml"/><Relationship Id="rId1" Type="http://schemas.openxmlformats.org/officeDocument/2006/relationships/tags" Target="../tags/tag107.xml"/><Relationship Id="rId6" Type="http://schemas.openxmlformats.org/officeDocument/2006/relationships/slideLayout" Target="../slideLayouts/slideLayout28.xml"/><Relationship Id="rId5" Type="http://schemas.openxmlformats.org/officeDocument/2006/relationships/tags" Target="../tags/tag111.xml"/><Relationship Id="rId4" Type="http://schemas.openxmlformats.org/officeDocument/2006/relationships/tags" Target="../tags/tag110.xml"/></Relationships>
</file>

<file path=ppt/slides/_rels/slide15.xml.rels><?xml version="1.0" encoding="UTF-8" standalone="yes"?>
<Relationships xmlns="http://schemas.openxmlformats.org/package/2006/relationships"><Relationship Id="rId3" Type="http://schemas.openxmlformats.org/officeDocument/2006/relationships/tags" Target="../tags/tag114.xml"/><Relationship Id="rId2" Type="http://schemas.openxmlformats.org/officeDocument/2006/relationships/tags" Target="../tags/tag113.xml"/><Relationship Id="rId1" Type="http://schemas.openxmlformats.org/officeDocument/2006/relationships/tags" Target="../tags/tag112.xml"/><Relationship Id="rId6" Type="http://schemas.openxmlformats.org/officeDocument/2006/relationships/slideLayout" Target="../slideLayouts/slideLayout28.xml"/><Relationship Id="rId5" Type="http://schemas.openxmlformats.org/officeDocument/2006/relationships/tags" Target="../tags/tag116.xml"/><Relationship Id="rId4" Type="http://schemas.openxmlformats.org/officeDocument/2006/relationships/tags" Target="../tags/tag115.xml"/></Relationships>
</file>

<file path=ppt/slides/_rels/slide16.xml.rels><?xml version="1.0" encoding="UTF-8" standalone="yes"?>
<Relationships xmlns="http://schemas.openxmlformats.org/package/2006/relationships"><Relationship Id="rId3" Type="http://schemas.openxmlformats.org/officeDocument/2006/relationships/tags" Target="../tags/tag119.xml"/><Relationship Id="rId2" Type="http://schemas.openxmlformats.org/officeDocument/2006/relationships/tags" Target="../tags/tag118.xml"/><Relationship Id="rId1" Type="http://schemas.openxmlformats.org/officeDocument/2006/relationships/tags" Target="../tags/tag117.xml"/><Relationship Id="rId6" Type="http://schemas.openxmlformats.org/officeDocument/2006/relationships/slideLayout" Target="../slideLayouts/slideLayout28.xml"/><Relationship Id="rId5" Type="http://schemas.openxmlformats.org/officeDocument/2006/relationships/tags" Target="../tags/tag121.xml"/><Relationship Id="rId4" Type="http://schemas.openxmlformats.org/officeDocument/2006/relationships/tags" Target="../tags/tag120.xml"/></Relationships>
</file>

<file path=ppt/slides/_rels/slide17.xml.rels><?xml version="1.0" encoding="UTF-8" standalone="yes"?>
<Relationships xmlns="http://schemas.openxmlformats.org/package/2006/relationships"><Relationship Id="rId3" Type="http://schemas.openxmlformats.org/officeDocument/2006/relationships/tags" Target="../tags/tag124.xml"/><Relationship Id="rId2" Type="http://schemas.openxmlformats.org/officeDocument/2006/relationships/tags" Target="../tags/tag123.xml"/><Relationship Id="rId1" Type="http://schemas.openxmlformats.org/officeDocument/2006/relationships/tags" Target="../tags/tag122.xml"/><Relationship Id="rId6" Type="http://schemas.openxmlformats.org/officeDocument/2006/relationships/slideLayout" Target="../slideLayouts/slideLayout28.xml"/><Relationship Id="rId5" Type="http://schemas.openxmlformats.org/officeDocument/2006/relationships/tags" Target="../tags/tag126.xml"/><Relationship Id="rId4" Type="http://schemas.openxmlformats.org/officeDocument/2006/relationships/tags" Target="../tags/tag125.xml"/></Relationships>
</file>

<file path=ppt/slides/_rels/slide18.xml.rels><?xml version="1.0" encoding="UTF-8" standalone="yes"?>
<Relationships xmlns="http://schemas.openxmlformats.org/package/2006/relationships"><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tags" Target="../tags/tag127.xml"/><Relationship Id="rId6" Type="http://schemas.openxmlformats.org/officeDocument/2006/relationships/slideLayout" Target="../slideLayouts/slideLayout28.xml"/><Relationship Id="rId5" Type="http://schemas.openxmlformats.org/officeDocument/2006/relationships/tags" Target="../tags/tag131.xml"/><Relationship Id="rId4" Type="http://schemas.openxmlformats.org/officeDocument/2006/relationships/tags" Target="../tags/tag130.xml"/></Relationships>
</file>

<file path=ppt/slides/_rels/slide19.xml.rels><?xml version="1.0" encoding="UTF-8" standalone="yes"?>
<Relationships xmlns="http://schemas.openxmlformats.org/package/2006/relationships"><Relationship Id="rId3" Type="http://schemas.openxmlformats.org/officeDocument/2006/relationships/tags" Target="../tags/tag134.xml"/><Relationship Id="rId2" Type="http://schemas.openxmlformats.org/officeDocument/2006/relationships/tags" Target="../tags/tag133.xml"/><Relationship Id="rId1" Type="http://schemas.openxmlformats.org/officeDocument/2006/relationships/tags" Target="../tags/tag132.xml"/><Relationship Id="rId6" Type="http://schemas.openxmlformats.org/officeDocument/2006/relationships/slideLayout" Target="../slideLayouts/slideLayout28.xml"/><Relationship Id="rId5" Type="http://schemas.openxmlformats.org/officeDocument/2006/relationships/tags" Target="../tags/tag136.xml"/><Relationship Id="rId4" Type="http://schemas.openxmlformats.org/officeDocument/2006/relationships/tags" Target="../tags/tag135.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slideLayout" Target="../slideLayouts/slideLayout7.xml"/><Relationship Id="rId4" Type="http://schemas.openxmlformats.org/officeDocument/2006/relationships/tags" Target="../tags/tag5.xml"/><Relationship Id="rId9" Type="http://schemas.openxmlformats.org/officeDocument/2006/relationships/tags" Target="../tags/tag10.xml"/></Relationships>
</file>

<file path=ppt/slides/_rels/slide20.xml.rels><?xml version="1.0" encoding="UTF-8" standalone="yes"?>
<Relationships xmlns="http://schemas.openxmlformats.org/package/2006/relationships"><Relationship Id="rId3" Type="http://schemas.openxmlformats.org/officeDocument/2006/relationships/tags" Target="../tags/tag139.xml"/><Relationship Id="rId2" Type="http://schemas.openxmlformats.org/officeDocument/2006/relationships/tags" Target="../tags/tag138.xml"/><Relationship Id="rId1" Type="http://schemas.openxmlformats.org/officeDocument/2006/relationships/tags" Target="../tags/tag137.xml"/><Relationship Id="rId6" Type="http://schemas.openxmlformats.org/officeDocument/2006/relationships/slideLayout" Target="../slideLayouts/slideLayout28.xml"/><Relationship Id="rId5" Type="http://schemas.openxmlformats.org/officeDocument/2006/relationships/tags" Target="../tags/tag141.xml"/><Relationship Id="rId4" Type="http://schemas.openxmlformats.org/officeDocument/2006/relationships/tags" Target="../tags/tag140.xml"/></Relationships>
</file>

<file path=ppt/slides/_rels/slide21.xml.rels><?xml version="1.0" encoding="UTF-8" standalone="yes"?>
<Relationships xmlns="http://schemas.openxmlformats.org/package/2006/relationships"><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tags" Target="../tags/tag142.xml"/><Relationship Id="rId6" Type="http://schemas.openxmlformats.org/officeDocument/2006/relationships/slideLayout" Target="../slideLayouts/slideLayout28.xml"/><Relationship Id="rId5" Type="http://schemas.openxmlformats.org/officeDocument/2006/relationships/tags" Target="../tags/tag146.xml"/><Relationship Id="rId4" Type="http://schemas.openxmlformats.org/officeDocument/2006/relationships/tags" Target="../tags/tag145.xml"/></Relationships>
</file>

<file path=ppt/slides/_rels/slide22.xml.rels><?xml version="1.0" encoding="UTF-8" standalone="yes"?>
<Relationships xmlns="http://schemas.openxmlformats.org/package/2006/relationships"><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tags" Target="../tags/tag147.xml"/><Relationship Id="rId6" Type="http://schemas.openxmlformats.org/officeDocument/2006/relationships/slideLayout" Target="../slideLayouts/slideLayout28.xml"/><Relationship Id="rId5" Type="http://schemas.openxmlformats.org/officeDocument/2006/relationships/tags" Target="../tags/tag151.xml"/><Relationship Id="rId4" Type="http://schemas.openxmlformats.org/officeDocument/2006/relationships/tags" Target="../tags/tag150.xml"/></Relationships>
</file>

<file path=ppt/slides/_rels/slide23.xml.rels><?xml version="1.0" encoding="UTF-8" standalone="yes"?>
<Relationships xmlns="http://schemas.openxmlformats.org/package/2006/relationships"><Relationship Id="rId3" Type="http://schemas.openxmlformats.org/officeDocument/2006/relationships/tags" Target="../tags/tag154.xml"/><Relationship Id="rId2" Type="http://schemas.openxmlformats.org/officeDocument/2006/relationships/tags" Target="../tags/tag153.xml"/><Relationship Id="rId1" Type="http://schemas.openxmlformats.org/officeDocument/2006/relationships/tags" Target="../tags/tag152.xml"/><Relationship Id="rId6" Type="http://schemas.openxmlformats.org/officeDocument/2006/relationships/slideLayout" Target="../slideLayouts/slideLayout28.xml"/><Relationship Id="rId5" Type="http://schemas.openxmlformats.org/officeDocument/2006/relationships/tags" Target="../tags/tag156.xml"/><Relationship Id="rId4" Type="http://schemas.openxmlformats.org/officeDocument/2006/relationships/tags" Target="../tags/tag155.xml"/></Relationships>
</file>

<file path=ppt/slides/_rels/slide24.xml.rels><?xml version="1.0" encoding="UTF-8" standalone="yes"?>
<Relationships xmlns="http://schemas.openxmlformats.org/package/2006/relationships"><Relationship Id="rId3" Type="http://schemas.openxmlformats.org/officeDocument/2006/relationships/tags" Target="../tags/tag159.xml"/><Relationship Id="rId2" Type="http://schemas.openxmlformats.org/officeDocument/2006/relationships/tags" Target="../tags/tag158.xml"/><Relationship Id="rId1" Type="http://schemas.openxmlformats.org/officeDocument/2006/relationships/tags" Target="../tags/tag157.xml"/><Relationship Id="rId6" Type="http://schemas.openxmlformats.org/officeDocument/2006/relationships/slideLayout" Target="../slideLayouts/slideLayout28.xml"/><Relationship Id="rId5" Type="http://schemas.openxmlformats.org/officeDocument/2006/relationships/tags" Target="../tags/tag161.xml"/><Relationship Id="rId4" Type="http://schemas.openxmlformats.org/officeDocument/2006/relationships/tags" Target="../tags/tag160.xml"/></Relationships>
</file>

<file path=ppt/slides/_rels/slide25.xml.rels><?xml version="1.0" encoding="UTF-8" standalone="yes"?>
<Relationships xmlns="http://schemas.openxmlformats.org/package/2006/relationships"><Relationship Id="rId3" Type="http://schemas.openxmlformats.org/officeDocument/2006/relationships/tags" Target="../tags/tag164.xml"/><Relationship Id="rId2" Type="http://schemas.openxmlformats.org/officeDocument/2006/relationships/tags" Target="../tags/tag163.xml"/><Relationship Id="rId1" Type="http://schemas.openxmlformats.org/officeDocument/2006/relationships/tags" Target="../tags/tag162.xml"/><Relationship Id="rId6" Type="http://schemas.openxmlformats.org/officeDocument/2006/relationships/slideLayout" Target="../slideLayouts/slideLayout28.xml"/><Relationship Id="rId5" Type="http://schemas.openxmlformats.org/officeDocument/2006/relationships/tags" Target="../tags/tag166.xml"/><Relationship Id="rId4" Type="http://schemas.openxmlformats.org/officeDocument/2006/relationships/tags" Target="../tags/tag165.xml"/></Relationships>
</file>

<file path=ppt/slides/_rels/slide26.xml.rels><?xml version="1.0" encoding="UTF-8" standalone="yes"?>
<Relationships xmlns="http://schemas.openxmlformats.org/package/2006/relationships"><Relationship Id="rId3" Type="http://schemas.openxmlformats.org/officeDocument/2006/relationships/tags" Target="../tags/tag169.xml"/><Relationship Id="rId2" Type="http://schemas.openxmlformats.org/officeDocument/2006/relationships/tags" Target="../tags/tag168.xml"/><Relationship Id="rId1" Type="http://schemas.openxmlformats.org/officeDocument/2006/relationships/tags" Target="../tags/tag167.xml"/><Relationship Id="rId6" Type="http://schemas.openxmlformats.org/officeDocument/2006/relationships/slideLayout" Target="../slideLayouts/slideLayout28.xml"/><Relationship Id="rId5" Type="http://schemas.openxmlformats.org/officeDocument/2006/relationships/tags" Target="../tags/tag171.xml"/><Relationship Id="rId4" Type="http://schemas.openxmlformats.org/officeDocument/2006/relationships/tags" Target="../tags/tag170.xml"/></Relationships>
</file>

<file path=ppt/slides/_rels/slide27.xml.rels><?xml version="1.0" encoding="UTF-8" standalone="yes"?>
<Relationships xmlns="http://schemas.openxmlformats.org/package/2006/relationships"><Relationship Id="rId3" Type="http://schemas.openxmlformats.org/officeDocument/2006/relationships/tags" Target="../tags/tag174.xml"/><Relationship Id="rId2" Type="http://schemas.openxmlformats.org/officeDocument/2006/relationships/tags" Target="../tags/tag173.xml"/><Relationship Id="rId1" Type="http://schemas.openxmlformats.org/officeDocument/2006/relationships/tags" Target="../tags/tag172.xml"/><Relationship Id="rId6" Type="http://schemas.openxmlformats.org/officeDocument/2006/relationships/slideLayout" Target="../slideLayouts/slideLayout28.xml"/><Relationship Id="rId5" Type="http://schemas.openxmlformats.org/officeDocument/2006/relationships/tags" Target="../tags/tag176.xml"/><Relationship Id="rId4" Type="http://schemas.openxmlformats.org/officeDocument/2006/relationships/tags" Target="../tags/tag175.xml"/></Relationships>
</file>

<file path=ppt/slides/_rels/slide28.xml.rels><?xml version="1.0" encoding="UTF-8" standalone="yes"?>
<Relationships xmlns="http://schemas.openxmlformats.org/package/2006/relationships"><Relationship Id="rId3" Type="http://schemas.openxmlformats.org/officeDocument/2006/relationships/tags" Target="../tags/tag179.xml"/><Relationship Id="rId2" Type="http://schemas.openxmlformats.org/officeDocument/2006/relationships/tags" Target="../tags/tag178.xml"/><Relationship Id="rId1" Type="http://schemas.openxmlformats.org/officeDocument/2006/relationships/tags" Target="../tags/tag177.xml"/><Relationship Id="rId6" Type="http://schemas.openxmlformats.org/officeDocument/2006/relationships/slideLayout" Target="../slideLayouts/slideLayout28.xml"/><Relationship Id="rId5" Type="http://schemas.openxmlformats.org/officeDocument/2006/relationships/tags" Target="../tags/tag181.xml"/><Relationship Id="rId4" Type="http://schemas.openxmlformats.org/officeDocument/2006/relationships/tags" Target="../tags/tag180.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8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tags" Target="../tags/tag23.xml"/><Relationship Id="rId18" Type="http://schemas.openxmlformats.org/officeDocument/2006/relationships/slide" Target="slide6.xml"/><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tags" Target="../tags/tag22.xml"/><Relationship Id="rId17" Type="http://schemas.openxmlformats.org/officeDocument/2006/relationships/slideLayout" Target="../slideLayouts/slideLayout28.xml"/><Relationship Id="rId2" Type="http://schemas.openxmlformats.org/officeDocument/2006/relationships/tags" Target="../tags/tag12.xml"/><Relationship Id="rId16" Type="http://schemas.openxmlformats.org/officeDocument/2006/relationships/tags" Target="../tags/tag26.xml"/><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tags" Target="../tags/tag21.xml"/><Relationship Id="rId5" Type="http://schemas.openxmlformats.org/officeDocument/2006/relationships/tags" Target="../tags/tag15.xml"/><Relationship Id="rId15" Type="http://schemas.openxmlformats.org/officeDocument/2006/relationships/tags" Target="../tags/tag25.xml"/><Relationship Id="rId10" Type="http://schemas.openxmlformats.org/officeDocument/2006/relationships/tags" Target="../tags/tag20.xml"/><Relationship Id="rId19" Type="http://schemas.openxmlformats.org/officeDocument/2006/relationships/slide" Target="slide3.xml"/><Relationship Id="rId4" Type="http://schemas.openxmlformats.org/officeDocument/2006/relationships/tags" Target="../tags/tag14.xml"/><Relationship Id="rId9" Type="http://schemas.openxmlformats.org/officeDocument/2006/relationships/tags" Target="../tags/tag19.xml"/><Relationship Id="rId14" Type="http://schemas.openxmlformats.org/officeDocument/2006/relationships/tags" Target="../tags/tag24.xml"/></Relationships>
</file>

<file path=ppt/slides/_rels/slide6.xml.rels><?xml version="1.0" encoding="UTF-8" standalone="yes"?>
<Relationships xmlns="http://schemas.openxmlformats.org/package/2006/relationships"><Relationship Id="rId8" Type="http://schemas.openxmlformats.org/officeDocument/2006/relationships/tags" Target="../tags/tag34.xml"/><Relationship Id="rId13" Type="http://schemas.openxmlformats.org/officeDocument/2006/relationships/tags" Target="../tags/tag39.xml"/><Relationship Id="rId3" Type="http://schemas.openxmlformats.org/officeDocument/2006/relationships/tags" Target="../tags/tag29.xml"/><Relationship Id="rId7" Type="http://schemas.openxmlformats.org/officeDocument/2006/relationships/tags" Target="../tags/tag33.xml"/><Relationship Id="rId12" Type="http://schemas.openxmlformats.org/officeDocument/2006/relationships/tags" Target="../tags/tag38.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tags" Target="../tags/tag37.xml"/><Relationship Id="rId5" Type="http://schemas.openxmlformats.org/officeDocument/2006/relationships/tags" Target="../tags/tag31.xml"/><Relationship Id="rId15" Type="http://schemas.openxmlformats.org/officeDocument/2006/relationships/slideLayout" Target="../slideLayouts/slideLayout28.xml"/><Relationship Id="rId10" Type="http://schemas.openxmlformats.org/officeDocument/2006/relationships/tags" Target="../tags/tag36.xml"/><Relationship Id="rId4" Type="http://schemas.openxmlformats.org/officeDocument/2006/relationships/tags" Target="../tags/tag30.xml"/><Relationship Id="rId9" Type="http://schemas.openxmlformats.org/officeDocument/2006/relationships/tags" Target="../tags/tag35.xml"/><Relationship Id="rId14" Type="http://schemas.openxmlformats.org/officeDocument/2006/relationships/tags" Target="../tags/tag40.xml"/></Relationships>
</file>

<file path=ppt/slides/_rels/slide7.xml.rels><?xml version="1.0" encoding="UTF-8" standalone="yes"?>
<Relationships xmlns="http://schemas.openxmlformats.org/package/2006/relationships"><Relationship Id="rId3" Type="http://schemas.openxmlformats.org/officeDocument/2006/relationships/tags" Target="../tags/tag43.xml"/><Relationship Id="rId7" Type="http://schemas.openxmlformats.org/officeDocument/2006/relationships/slideLayout" Target="../slideLayouts/slideLayout28.xml"/><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tags" Target="../tags/tag46.xml"/><Relationship Id="rId5" Type="http://schemas.openxmlformats.org/officeDocument/2006/relationships/tags" Target="../tags/tag45.xml"/><Relationship Id="rId4" Type="http://schemas.openxmlformats.org/officeDocument/2006/relationships/tags" Target="../tags/tag44.xml"/></Relationships>
</file>

<file path=ppt/slides/_rels/slide8.xml.rels><?xml version="1.0" encoding="UTF-8" standalone="yes"?>
<Relationships xmlns="http://schemas.openxmlformats.org/package/2006/relationships"><Relationship Id="rId8" Type="http://schemas.openxmlformats.org/officeDocument/2006/relationships/tags" Target="../tags/tag54.xml"/><Relationship Id="rId13" Type="http://schemas.openxmlformats.org/officeDocument/2006/relationships/tags" Target="../tags/tag59.xml"/><Relationship Id="rId18" Type="http://schemas.openxmlformats.org/officeDocument/2006/relationships/tags" Target="../tags/tag64.xml"/><Relationship Id="rId3" Type="http://schemas.openxmlformats.org/officeDocument/2006/relationships/tags" Target="../tags/tag49.xml"/><Relationship Id="rId21" Type="http://schemas.openxmlformats.org/officeDocument/2006/relationships/tags" Target="../tags/tag67.xml"/><Relationship Id="rId7" Type="http://schemas.openxmlformats.org/officeDocument/2006/relationships/tags" Target="../tags/tag53.xml"/><Relationship Id="rId12" Type="http://schemas.openxmlformats.org/officeDocument/2006/relationships/tags" Target="../tags/tag58.xml"/><Relationship Id="rId17" Type="http://schemas.openxmlformats.org/officeDocument/2006/relationships/tags" Target="../tags/tag63.xml"/><Relationship Id="rId2" Type="http://schemas.openxmlformats.org/officeDocument/2006/relationships/tags" Target="../tags/tag48.xml"/><Relationship Id="rId16" Type="http://schemas.openxmlformats.org/officeDocument/2006/relationships/tags" Target="../tags/tag62.xml"/><Relationship Id="rId20" Type="http://schemas.openxmlformats.org/officeDocument/2006/relationships/tags" Target="../tags/tag66.xml"/><Relationship Id="rId1" Type="http://schemas.openxmlformats.org/officeDocument/2006/relationships/tags" Target="../tags/tag47.xml"/><Relationship Id="rId6" Type="http://schemas.openxmlformats.org/officeDocument/2006/relationships/tags" Target="../tags/tag52.xml"/><Relationship Id="rId11" Type="http://schemas.openxmlformats.org/officeDocument/2006/relationships/tags" Target="../tags/tag57.xml"/><Relationship Id="rId5" Type="http://schemas.openxmlformats.org/officeDocument/2006/relationships/tags" Target="../tags/tag51.xml"/><Relationship Id="rId15" Type="http://schemas.openxmlformats.org/officeDocument/2006/relationships/tags" Target="../tags/tag61.xml"/><Relationship Id="rId10" Type="http://schemas.openxmlformats.org/officeDocument/2006/relationships/tags" Target="../tags/tag56.xml"/><Relationship Id="rId19" Type="http://schemas.openxmlformats.org/officeDocument/2006/relationships/tags" Target="../tags/tag65.xml"/><Relationship Id="rId4" Type="http://schemas.openxmlformats.org/officeDocument/2006/relationships/tags" Target="../tags/tag50.xml"/><Relationship Id="rId9" Type="http://schemas.openxmlformats.org/officeDocument/2006/relationships/tags" Target="../tags/tag55.xml"/><Relationship Id="rId14" Type="http://schemas.openxmlformats.org/officeDocument/2006/relationships/tags" Target="../tags/tag60.xml"/><Relationship Id="rId22"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8" Type="http://schemas.openxmlformats.org/officeDocument/2006/relationships/tags" Target="../tags/tag75.xml"/><Relationship Id="rId13" Type="http://schemas.openxmlformats.org/officeDocument/2006/relationships/tags" Target="../tags/tag80.xml"/><Relationship Id="rId3" Type="http://schemas.openxmlformats.org/officeDocument/2006/relationships/tags" Target="../tags/tag70.xml"/><Relationship Id="rId7" Type="http://schemas.openxmlformats.org/officeDocument/2006/relationships/tags" Target="../tags/tag74.xml"/><Relationship Id="rId12" Type="http://schemas.openxmlformats.org/officeDocument/2006/relationships/tags" Target="../tags/tag79.xml"/><Relationship Id="rId2" Type="http://schemas.openxmlformats.org/officeDocument/2006/relationships/tags" Target="../tags/tag69.xml"/><Relationship Id="rId1" Type="http://schemas.openxmlformats.org/officeDocument/2006/relationships/tags" Target="../tags/tag68.xml"/><Relationship Id="rId6" Type="http://schemas.openxmlformats.org/officeDocument/2006/relationships/tags" Target="../tags/tag73.xml"/><Relationship Id="rId11" Type="http://schemas.openxmlformats.org/officeDocument/2006/relationships/tags" Target="../tags/tag78.xml"/><Relationship Id="rId5" Type="http://schemas.openxmlformats.org/officeDocument/2006/relationships/tags" Target="../tags/tag72.xml"/><Relationship Id="rId15" Type="http://schemas.openxmlformats.org/officeDocument/2006/relationships/slideLayout" Target="../slideLayouts/slideLayout28.xml"/><Relationship Id="rId10" Type="http://schemas.openxmlformats.org/officeDocument/2006/relationships/tags" Target="../tags/tag77.xml"/><Relationship Id="rId4" Type="http://schemas.openxmlformats.org/officeDocument/2006/relationships/tags" Target="../tags/tag71.xml"/><Relationship Id="rId9" Type="http://schemas.openxmlformats.org/officeDocument/2006/relationships/tags" Target="../tags/tag76.xml"/><Relationship Id="rId14" Type="http://schemas.openxmlformats.org/officeDocument/2006/relationships/tags" Target="../tags/tag8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www.qdnpt.com/upload/main/contentmanage/article/image/2018/03/06/bccef38ba982464fb884cdf57d964466_1920_405.jpg"/>
          <p:cNvPicPr>
            <a:picLocks noChangeAspect="1" noChangeArrowheads="1"/>
          </p:cNvPicPr>
          <p:nvPr/>
        </p:nvPicPr>
        <p:blipFill rotWithShape="1">
          <a:blip r:embed="rId2">
            <a:extLst>
              <a:ext uri="{28A0092B-C50C-407E-A947-70E740481C1C}">
                <a14:useLocalDpi xmlns:a14="http://schemas.microsoft.com/office/drawing/2010/main" val="0"/>
              </a:ext>
            </a:extLst>
          </a:blip>
          <a:srcRect l="28445" r="34814"/>
          <a:stretch/>
        </p:blipFill>
        <p:spPr bwMode="auto">
          <a:xfrm>
            <a:off x="4077604" y="1286125"/>
            <a:ext cx="5066396" cy="2908376"/>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E:\黔东南项目（初级财务会计）\黔东南-1-初级财务会计\黔东南民族职业技术学院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4257" y="844931"/>
            <a:ext cx="659212" cy="655549"/>
          </a:xfrm>
          <a:prstGeom prst="rect">
            <a:avLst/>
          </a:prstGeom>
          <a:noFill/>
          <a:extLst>
            <a:ext uri="{909E8E84-426E-40DD-AFC4-6F175D3DCCD1}">
              <a14:hiddenFill xmlns:a14="http://schemas.microsoft.com/office/drawing/2010/main">
                <a:solidFill>
                  <a:srgbClr val="FFFFFF"/>
                </a:solidFill>
              </a14:hiddenFill>
            </a:ext>
          </a:extLst>
        </p:spPr>
      </p:pic>
      <p:sp>
        <p:nvSpPr>
          <p:cNvPr id="12" name="矩形 11"/>
          <p:cNvSpPr/>
          <p:nvPr/>
        </p:nvSpPr>
        <p:spPr>
          <a:xfrm>
            <a:off x="4077604" y="1286125"/>
            <a:ext cx="5066396" cy="2908376"/>
          </a:xfrm>
          <a:prstGeom prst="rect">
            <a:avLst/>
          </a:prstGeom>
          <a:solidFill>
            <a:srgbClr val="084CA1">
              <a:alpha val="3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1" rIns="91424" bIns="45711" rtlCol="0" anchor="ctr"/>
          <a:lstStyle/>
          <a:p>
            <a:pPr algn="ctr" defTabSz="685669"/>
            <a:endParaRPr lang="zh-CN" altLang="en-US">
              <a:solidFill>
                <a:prstClr val="white"/>
              </a:solidFill>
            </a:endParaRPr>
          </a:p>
        </p:txBody>
      </p:sp>
      <p:sp>
        <p:nvSpPr>
          <p:cNvPr id="15" name="文本框 12">
            <a:extLst>
              <a:ext uri="{FF2B5EF4-FFF2-40B4-BE49-F238E27FC236}">
                <a16:creationId xmlns="" xmlns:a16="http://schemas.microsoft.com/office/drawing/2014/main" id="{9DF9185F-6201-4112-8DF9-26E814DEF738}"/>
              </a:ext>
            </a:extLst>
          </p:cNvPr>
          <p:cNvSpPr txBox="1"/>
          <p:nvPr/>
        </p:nvSpPr>
        <p:spPr>
          <a:xfrm>
            <a:off x="736943" y="990742"/>
            <a:ext cx="3526232" cy="392405"/>
          </a:xfrm>
          <a:prstGeom prst="rect">
            <a:avLst/>
          </a:prstGeom>
          <a:noFill/>
        </p:spPr>
        <p:txBody>
          <a:bodyPr wrap="square" lIns="68567" tIns="34284" rIns="68567" bIns="34284" rtlCol="0">
            <a:spAutoFit/>
          </a:bodyPr>
          <a:lstStyle/>
          <a:p>
            <a:pPr algn="ctr" defTabSz="685669"/>
            <a:r>
              <a:rPr lang="zh-CN" altLang="en-US" sz="2100" dirty="0">
                <a:solidFill>
                  <a:srgbClr val="084CA1"/>
                </a:solidFill>
                <a:latin typeface="华文行楷" pitchFamily="2" charset="-122"/>
                <a:ea typeface="华文行楷" pitchFamily="2" charset="-122"/>
              </a:rPr>
              <a:t>黔东南民族职业技术学院</a:t>
            </a:r>
          </a:p>
        </p:txBody>
      </p:sp>
      <p:grpSp>
        <p:nvGrpSpPr>
          <p:cNvPr id="4" name="组合 3"/>
          <p:cNvGrpSpPr/>
          <p:nvPr/>
        </p:nvGrpSpPr>
        <p:grpSpPr>
          <a:xfrm>
            <a:off x="1" y="1109876"/>
            <a:ext cx="5096245" cy="3084625"/>
            <a:chOff x="1" y="1109876"/>
            <a:chExt cx="5096245" cy="3084625"/>
          </a:xfrm>
        </p:grpSpPr>
        <p:sp>
          <p:nvSpPr>
            <p:cNvPr id="3" name="五边形 2"/>
            <p:cNvSpPr/>
            <p:nvPr/>
          </p:nvSpPr>
          <p:spPr>
            <a:xfrm>
              <a:off x="1" y="1572037"/>
              <a:ext cx="4579950" cy="2278855"/>
            </a:xfrm>
            <a:prstGeom prst="homePlate">
              <a:avLst>
                <a:gd name="adj" fmla="val 18946"/>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spcCol="0" rtlCol="0" anchor="ctr"/>
            <a:lstStyle/>
            <a:p>
              <a:pPr algn="ctr" defTabSz="685669"/>
              <a:endParaRPr lang="zh-CN" altLang="en-US" dirty="0">
                <a:solidFill>
                  <a:prstClr val="white"/>
                </a:solidFill>
              </a:endParaRPr>
            </a:p>
          </p:txBody>
        </p:sp>
        <p:sp>
          <p:nvSpPr>
            <p:cNvPr id="6" name="直角三角形 5"/>
            <p:cNvSpPr/>
            <p:nvPr/>
          </p:nvSpPr>
          <p:spPr>
            <a:xfrm>
              <a:off x="4075422" y="1286125"/>
              <a:ext cx="767511" cy="2908376"/>
            </a:xfrm>
            <a:custGeom>
              <a:avLst/>
              <a:gdLst>
                <a:gd name="connsiteX0" fmla="*/ 0 w 1124736"/>
                <a:gd name="connsiteY0" fmla="*/ 2908376 h 2908376"/>
                <a:gd name="connsiteX1" fmla="*/ 0 w 1124736"/>
                <a:gd name="connsiteY1" fmla="*/ 0 h 2908376"/>
                <a:gd name="connsiteX2" fmla="*/ 1124736 w 1124736"/>
                <a:gd name="connsiteY2" fmla="*/ 2908376 h 2908376"/>
                <a:gd name="connsiteX3" fmla="*/ 0 w 1124736"/>
                <a:gd name="connsiteY3" fmla="*/ 2908376 h 2908376"/>
                <a:gd name="connsiteX0" fmla="*/ 0 w 902100"/>
                <a:gd name="connsiteY0" fmla="*/ 2908376 h 2908376"/>
                <a:gd name="connsiteX1" fmla="*/ 0 w 902100"/>
                <a:gd name="connsiteY1" fmla="*/ 0 h 2908376"/>
                <a:gd name="connsiteX2" fmla="*/ 902100 w 902100"/>
                <a:gd name="connsiteY2" fmla="*/ 2335882 h 2908376"/>
                <a:gd name="connsiteX3" fmla="*/ 0 w 902100"/>
                <a:gd name="connsiteY3" fmla="*/ 2908376 h 2908376"/>
                <a:gd name="connsiteX0" fmla="*/ 0 w 830538"/>
                <a:gd name="connsiteY0" fmla="*/ 2908376 h 2908376"/>
                <a:gd name="connsiteX1" fmla="*/ 0 w 830538"/>
                <a:gd name="connsiteY1" fmla="*/ 0 h 2908376"/>
                <a:gd name="connsiteX2" fmla="*/ 830538 w 830538"/>
                <a:gd name="connsiteY2" fmla="*/ 2121197 h 2908376"/>
                <a:gd name="connsiteX3" fmla="*/ 0 w 830538"/>
                <a:gd name="connsiteY3" fmla="*/ 2908376 h 2908376"/>
                <a:gd name="connsiteX0" fmla="*/ 0 w 814636"/>
                <a:gd name="connsiteY0" fmla="*/ 2908376 h 2908376"/>
                <a:gd name="connsiteX1" fmla="*/ 0 w 814636"/>
                <a:gd name="connsiteY1" fmla="*/ 0 h 2908376"/>
                <a:gd name="connsiteX2" fmla="*/ 814636 w 814636"/>
                <a:gd name="connsiteY2" fmla="*/ 2240467 h 2908376"/>
                <a:gd name="connsiteX3" fmla="*/ 0 w 814636"/>
                <a:gd name="connsiteY3" fmla="*/ 2908376 h 2908376"/>
                <a:gd name="connsiteX0" fmla="*/ 0 w 911244"/>
                <a:gd name="connsiteY0" fmla="*/ 2908376 h 2908376"/>
                <a:gd name="connsiteX1" fmla="*/ 0 w 911244"/>
                <a:gd name="connsiteY1" fmla="*/ 0 h 2908376"/>
                <a:gd name="connsiteX2" fmla="*/ 911244 w 911244"/>
                <a:gd name="connsiteY2" fmla="*/ 2254047 h 2908376"/>
                <a:gd name="connsiteX3" fmla="*/ 0 w 911244"/>
                <a:gd name="connsiteY3" fmla="*/ 2908376 h 2908376"/>
                <a:gd name="connsiteX0" fmla="*/ 0 w 911244"/>
                <a:gd name="connsiteY0" fmla="*/ 2908376 h 2908376"/>
                <a:gd name="connsiteX1" fmla="*/ 0 w 911244"/>
                <a:gd name="connsiteY1" fmla="*/ 0 h 2908376"/>
                <a:gd name="connsiteX2" fmla="*/ 911244 w 911244"/>
                <a:gd name="connsiteY2" fmla="*/ 2254047 h 2908376"/>
                <a:gd name="connsiteX3" fmla="*/ 0 w 911244"/>
                <a:gd name="connsiteY3" fmla="*/ 2908376 h 2908376"/>
              </a:gdLst>
              <a:ahLst/>
              <a:cxnLst>
                <a:cxn ang="0">
                  <a:pos x="connsiteX0" y="connsiteY0"/>
                </a:cxn>
                <a:cxn ang="0">
                  <a:pos x="connsiteX1" y="connsiteY1"/>
                </a:cxn>
                <a:cxn ang="0">
                  <a:pos x="connsiteX2" y="connsiteY2"/>
                </a:cxn>
                <a:cxn ang="0">
                  <a:pos x="connsiteX3" y="connsiteY3"/>
                </a:cxn>
              </a:cxnLst>
              <a:rect l="l" t="t" r="r" b="b"/>
              <a:pathLst>
                <a:path w="911244" h="2908376">
                  <a:moveTo>
                    <a:pt x="0" y="2908376"/>
                  </a:moveTo>
                  <a:lnTo>
                    <a:pt x="0" y="0"/>
                  </a:lnTo>
                  <a:cubicBezTo>
                    <a:pt x="303748" y="751349"/>
                    <a:pt x="671831" y="1502698"/>
                    <a:pt x="911244" y="2254047"/>
                  </a:cubicBezTo>
                  <a:lnTo>
                    <a:pt x="0" y="2908376"/>
                  </a:lnTo>
                  <a:close/>
                </a:path>
              </a:pathLst>
            </a:cu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spcCol="0" rtlCol="0" anchor="ctr"/>
            <a:lstStyle/>
            <a:p>
              <a:pPr algn="ctr" defTabSz="685669"/>
              <a:endParaRPr lang="zh-CN" altLang="en-US">
                <a:solidFill>
                  <a:prstClr val="white"/>
                </a:solidFill>
              </a:endParaRPr>
            </a:p>
          </p:txBody>
        </p:sp>
        <p:sp>
          <p:nvSpPr>
            <p:cNvPr id="8" name="直角三角形 5"/>
            <p:cNvSpPr/>
            <p:nvPr/>
          </p:nvSpPr>
          <p:spPr>
            <a:xfrm rot="20318456">
              <a:off x="4388598" y="1109876"/>
              <a:ext cx="707648" cy="2382346"/>
            </a:xfrm>
            <a:custGeom>
              <a:avLst/>
              <a:gdLst>
                <a:gd name="connsiteX0" fmla="*/ 0 w 1124736"/>
                <a:gd name="connsiteY0" fmla="*/ 2908376 h 2908376"/>
                <a:gd name="connsiteX1" fmla="*/ 0 w 1124736"/>
                <a:gd name="connsiteY1" fmla="*/ 0 h 2908376"/>
                <a:gd name="connsiteX2" fmla="*/ 1124736 w 1124736"/>
                <a:gd name="connsiteY2" fmla="*/ 2908376 h 2908376"/>
                <a:gd name="connsiteX3" fmla="*/ 0 w 1124736"/>
                <a:gd name="connsiteY3" fmla="*/ 2908376 h 2908376"/>
                <a:gd name="connsiteX0" fmla="*/ 0 w 902100"/>
                <a:gd name="connsiteY0" fmla="*/ 2908376 h 2908376"/>
                <a:gd name="connsiteX1" fmla="*/ 0 w 902100"/>
                <a:gd name="connsiteY1" fmla="*/ 0 h 2908376"/>
                <a:gd name="connsiteX2" fmla="*/ 902100 w 902100"/>
                <a:gd name="connsiteY2" fmla="*/ 2335882 h 2908376"/>
                <a:gd name="connsiteX3" fmla="*/ 0 w 902100"/>
                <a:gd name="connsiteY3" fmla="*/ 2908376 h 2908376"/>
                <a:gd name="connsiteX0" fmla="*/ 0 w 839683"/>
                <a:gd name="connsiteY0" fmla="*/ 2908376 h 2908376"/>
                <a:gd name="connsiteX1" fmla="*/ 0 w 839683"/>
                <a:gd name="connsiteY1" fmla="*/ 0 h 2908376"/>
                <a:gd name="connsiteX2" fmla="*/ 839684 w 839683"/>
                <a:gd name="connsiteY2" fmla="*/ 1502651 h 2908376"/>
                <a:gd name="connsiteX3" fmla="*/ 0 w 839683"/>
                <a:gd name="connsiteY3" fmla="*/ 2908376 h 2908376"/>
                <a:gd name="connsiteX0" fmla="*/ 0 w 952819"/>
                <a:gd name="connsiteY0" fmla="*/ 2828578 h 2828578"/>
                <a:gd name="connsiteX1" fmla="*/ 113134 w 952819"/>
                <a:gd name="connsiteY1" fmla="*/ 0 h 2828578"/>
                <a:gd name="connsiteX2" fmla="*/ 952818 w 952819"/>
                <a:gd name="connsiteY2" fmla="*/ 1502651 h 2828578"/>
                <a:gd name="connsiteX3" fmla="*/ 0 w 952819"/>
                <a:gd name="connsiteY3" fmla="*/ 2828578 h 2828578"/>
                <a:gd name="connsiteX0" fmla="*/ 0 w 952818"/>
                <a:gd name="connsiteY0" fmla="*/ 2837757 h 2837757"/>
                <a:gd name="connsiteX1" fmla="*/ 137920 w 952818"/>
                <a:gd name="connsiteY1" fmla="*/ 0 h 2837757"/>
                <a:gd name="connsiteX2" fmla="*/ 952818 w 952818"/>
                <a:gd name="connsiteY2" fmla="*/ 1511830 h 2837757"/>
                <a:gd name="connsiteX3" fmla="*/ 0 w 952818"/>
                <a:gd name="connsiteY3" fmla="*/ 2837757 h 2837757"/>
              </a:gdLst>
              <a:ahLst/>
              <a:cxnLst>
                <a:cxn ang="0">
                  <a:pos x="connsiteX0" y="connsiteY0"/>
                </a:cxn>
                <a:cxn ang="0">
                  <a:pos x="connsiteX1" y="connsiteY1"/>
                </a:cxn>
                <a:cxn ang="0">
                  <a:pos x="connsiteX2" y="connsiteY2"/>
                </a:cxn>
                <a:cxn ang="0">
                  <a:pos x="connsiteX3" y="connsiteY3"/>
                </a:cxn>
              </a:cxnLst>
              <a:rect l="l" t="t" r="r" b="b"/>
              <a:pathLst>
                <a:path w="952818" h="2837757">
                  <a:moveTo>
                    <a:pt x="0" y="2837757"/>
                  </a:moveTo>
                  <a:lnTo>
                    <a:pt x="137920" y="0"/>
                  </a:lnTo>
                  <a:lnTo>
                    <a:pt x="952818" y="1511830"/>
                  </a:lnTo>
                  <a:lnTo>
                    <a:pt x="0" y="2837757"/>
                  </a:lnTo>
                  <a:close/>
                </a:path>
              </a:pathLst>
            </a:cu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spcCol="0" rtlCol="0" anchor="ctr"/>
            <a:lstStyle/>
            <a:p>
              <a:pPr algn="ctr" defTabSz="685669"/>
              <a:endParaRPr lang="zh-CN" altLang="en-US">
                <a:solidFill>
                  <a:prstClr val="white"/>
                </a:solidFill>
              </a:endParaRPr>
            </a:p>
          </p:txBody>
        </p:sp>
      </p:grpSp>
      <p:sp>
        <p:nvSpPr>
          <p:cNvPr id="9" name="文本框 12">
            <a:extLst>
              <a:ext uri="{FF2B5EF4-FFF2-40B4-BE49-F238E27FC236}">
                <a16:creationId xmlns="" xmlns:a16="http://schemas.microsoft.com/office/drawing/2014/main" id="{9DF9185F-6201-4112-8DF9-26E814DEF738}"/>
              </a:ext>
            </a:extLst>
          </p:cNvPr>
          <p:cNvSpPr txBox="1"/>
          <p:nvPr/>
        </p:nvSpPr>
        <p:spPr>
          <a:xfrm>
            <a:off x="715027" y="3946835"/>
            <a:ext cx="3149900" cy="288529"/>
          </a:xfrm>
          <a:prstGeom prst="rect">
            <a:avLst/>
          </a:prstGeom>
          <a:noFill/>
        </p:spPr>
        <p:txBody>
          <a:bodyPr wrap="square" lIns="68567" tIns="34284" rIns="68567" bIns="34284" rtlCol="0">
            <a:spAutoFit/>
          </a:bodyPr>
          <a:lstStyle/>
          <a:p>
            <a:pPr algn="ctr" defTabSz="685669"/>
            <a:r>
              <a:rPr lang="zh-CN" altLang="en-US" dirty="0">
                <a:solidFill>
                  <a:srgbClr val="084CA1"/>
                </a:solidFill>
                <a:latin typeface="华文新魏" pitchFamily="2" charset="-122"/>
                <a:ea typeface="华文新魏" pitchFamily="2" charset="-122"/>
              </a:rPr>
              <a:t>厚德至善      精技致新</a:t>
            </a:r>
          </a:p>
        </p:txBody>
      </p:sp>
      <p:sp>
        <p:nvSpPr>
          <p:cNvPr id="2" name="TextBox 1"/>
          <p:cNvSpPr txBox="1"/>
          <p:nvPr/>
        </p:nvSpPr>
        <p:spPr>
          <a:xfrm>
            <a:off x="513146" y="1985703"/>
            <a:ext cx="3843472" cy="830981"/>
          </a:xfrm>
          <a:prstGeom prst="rect">
            <a:avLst/>
          </a:prstGeom>
          <a:noFill/>
        </p:spPr>
        <p:txBody>
          <a:bodyPr wrap="square" lIns="91424" tIns="45711" rIns="91424" bIns="45711" rtlCol="0">
            <a:spAutoFit/>
          </a:bodyPr>
          <a:lstStyle/>
          <a:p>
            <a:pPr algn="dist" defTabSz="457112">
              <a:lnSpc>
                <a:spcPct val="120000"/>
              </a:lnSpc>
            </a:pPr>
            <a:r>
              <a:rPr lang="zh-CN" altLang="en-US" sz="4000" kern="0" dirty="0">
                <a:solidFill>
                  <a:prstClr val="white"/>
                </a:solidFill>
              </a:rPr>
              <a:t>初级财务会计</a:t>
            </a:r>
          </a:p>
        </p:txBody>
      </p:sp>
      <p:sp>
        <p:nvSpPr>
          <p:cNvPr id="11" name="文本框 6">
            <a:extLst>
              <a:ext uri="{FF2B5EF4-FFF2-40B4-BE49-F238E27FC236}">
                <a16:creationId xmlns="" xmlns:a16="http://schemas.microsoft.com/office/drawing/2014/main" id="{F96B3445-9F6F-4F1F-B3CE-C0C63C8232A0}"/>
              </a:ext>
            </a:extLst>
          </p:cNvPr>
          <p:cNvSpPr txBox="1"/>
          <p:nvPr/>
        </p:nvSpPr>
        <p:spPr>
          <a:xfrm>
            <a:off x="513146" y="2925495"/>
            <a:ext cx="3565955" cy="332387"/>
          </a:xfrm>
          <a:prstGeom prst="rect">
            <a:avLst/>
          </a:prstGeom>
          <a:noFill/>
        </p:spPr>
        <p:txBody>
          <a:bodyPr wrap="square" lIns="68567" tIns="34284" rIns="68567" bIns="34284" rtlCol="0">
            <a:spAutoFit/>
          </a:bodyPr>
          <a:lstStyle/>
          <a:p>
            <a:pPr algn="dist" defTabSz="342836">
              <a:lnSpc>
                <a:spcPct val="120000"/>
              </a:lnSpc>
            </a:pPr>
            <a:r>
              <a:rPr lang="en-US" altLang="zh-CN" dirty="0">
                <a:solidFill>
                  <a:prstClr val="white"/>
                </a:solidFill>
              </a:rPr>
              <a:t>Introductory Financial Accounting</a:t>
            </a:r>
            <a:endParaRPr lang="zh-CN" altLang="en-US" dirty="0">
              <a:solidFill>
                <a:prstClr val="white"/>
              </a:solidFill>
            </a:endParaRPr>
          </a:p>
        </p:txBody>
      </p:sp>
      <p:sp>
        <p:nvSpPr>
          <p:cNvPr id="13" name="文本框 6">
            <a:extLst>
              <a:ext uri="{FF2B5EF4-FFF2-40B4-BE49-F238E27FC236}">
                <a16:creationId xmlns="" xmlns:a16="http://schemas.microsoft.com/office/drawing/2014/main" id="{F96B3445-9F6F-4F1F-B3CE-C0C63C8232A0}"/>
              </a:ext>
            </a:extLst>
          </p:cNvPr>
          <p:cNvSpPr txBox="1"/>
          <p:nvPr/>
        </p:nvSpPr>
        <p:spPr>
          <a:xfrm>
            <a:off x="1210276" y="1336598"/>
            <a:ext cx="3041999" cy="235439"/>
          </a:xfrm>
          <a:prstGeom prst="rect">
            <a:avLst/>
          </a:prstGeom>
          <a:noFill/>
        </p:spPr>
        <p:txBody>
          <a:bodyPr wrap="square" lIns="68567" tIns="34284" rIns="68567" bIns="34284" rtlCol="0">
            <a:spAutoFit/>
          </a:bodyPr>
          <a:lstStyle/>
          <a:p>
            <a:pPr defTabSz="342836">
              <a:lnSpc>
                <a:spcPct val="120000"/>
              </a:lnSpc>
            </a:pPr>
            <a:r>
              <a:rPr lang="en-US" altLang="zh-CN" sz="900" dirty="0">
                <a:solidFill>
                  <a:srgbClr val="084CA1"/>
                </a:solidFill>
                <a:ea typeface="华文新魏" pitchFamily="2" charset="-122"/>
              </a:rPr>
              <a:t>QIANDONGNAN  NATIONAL  POLYCHNIC</a:t>
            </a:r>
            <a:endParaRPr lang="zh-CN" altLang="en-US" sz="900" dirty="0">
              <a:solidFill>
                <a:srgbClr val="084CA1"/>
              </a:solidFill>
              <a:ea typeface="华文新魏" pitchFamily="2" charset="-122"/>
            </a:endParaRPr>
          </a:p>
        </p:txBody>
      </p:sp>
    </p:spTree>
    <p:extLst>
      <p:ext uri="{BB962C8B-B14F-4D97-AF65-F5344CB8AC3E}">
        <p14:creationId xmlns:p14="http://schemas.microsoft.com/office/powerpoint/2010/main" val="3168044081"/>
      </p:ext>
    </p:extLst>
  </p:cSld>
  <p:clrMapOvr>
    <a:masterClrMapping/>
  </p:clrMapOvr>
  <mc:AlternateContent xmlns:mc="http://schemas.openxmlformats.org/markup-compatibility/2006" xmlns:p14="http://schemas.microsoft.com/office/powerpoint/2010/main">
    <mc:Choice Requires="p14">
      <p:transition spd="slow" p14:dur="1200" advTm="2000">
        <p:dissolve/>
      </p:transition>
    </mc:Choice>
    <mc:Fallback xmlns="">
      <p:transition spd="slow" advTm="2000">
        <p:dissolv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表格 11"/>
          <p:cNvGraphicFramePr>
            <a:graphicFrameLocks noGrp="1"/>
          </p:cNvGraphicFramePr>
          <p:nvPr>
            <p:extLst>
              <p:ext uri="{D42A27DB-BD31-4B8C-83A1-F6EECF244321}">
                <p14:modId xmlns:p14="http://schemas.microsoft.com/office/powerpoint/2010/main" val="2628843854"/>
              </p:ext>
            </p:extLst>
          </p:nvPr>
        </p:nvGraphicFramePr>
        <p:xfrm>
          <a:off x="66660" y="291930"/>
          <a:ext cx="9010680" cy="4795245"/>
        </p:xfrm>
        <a:graphic>
          <a:graphicData uri="http://schemas.openxmlformats.org/drawingml/2006/table">
            <a:tbl>
              <a:tblPr/>
              <a:tblGrid>
                <a:gridCol w="3250041"/>
                <a:gridCol w="864096"/>
                <a:gridCol w="648072"/>
                <a:gridCol w="432048"/>
                <a:gridCol w="648072"/>
                <a:gridCol w="576064"/>
                <a:gridCol w="432048"/>
                <a:gridCol w="576064"/>
                <a:gridCol w="817559"/>
                <a:gridCol w="766616"/>
              </a:tblGrid>
              <a:tr h="108878">
                <a:tc gridSpan="10">
                  <a:txBody>
                    <a:bodyPr/>
                    <a:lstStyle/>
                    <a:p>
                      <a:pPr algn="just" fontAlgn="ctr"/>
                      <a:r>
                        <a:rPr lang="en-US" altLang="zh-CN" sz="1400" b="0" i="0" u="none" strike="noStrike" dirty="0" smtClean="0">
                          <a:solidFill>
                            <a:srgbClr val="000000"/>
                          </a:solidFill>
                          <a:effectLst/>
                          <a:latin typeface="楷体" pitchFamily="49" charset="-122"/>
                          <a:ea typeface="楷体" pitchFamily="49" charset="-122"/>
                        </a:rPr>
                        <a:t>                                          </a:t>
                      </a:r>
                      <a:r>
                        <a:rPr lang="zh-CN" altLang="en-US" sz="1400" b="0" i="0" u="none" strike="noStrike" dirty="0" smtClean="0">
                          <a:solidFill>
                            <a:srgbClr val="000000"/>
                          </a:solidFill>
                          <a:effectLst/>
                          <a:latin typeface="楷体" pitchFamily="49" charset="-122"/>
                          <a:ea typeface="楷体" pitchFamily="49" charset="-122"/>
                        </a:rPr>
                        <a:t>所有者</a:t>
                      </a:r>
                      <a:r>
                        <a:rPr lang="zh-CN" altLang="en-US" sz="1400" b="0" i="0" u="none" strike="noStrike" dirty="0">
                          <a:solidFill>
                            <a:srgbClr val="000000"/>
                          </a:solidFill>
                          <a:effectLst/>
                          <a:latin typeface="楷体" pitchFamily="49" charset="-122"/>
                          <a:ea typeface="楷体" pitchFamily="49" charset="-122"/>
                        </a:rPr>
                        <a:t>权益变动</a:t>
                      </a:r>
                      <a:r>
                        <a:rPr lang="zh-CN" altLang="en-US" sz="1400" b="0" i="0" u="none" strike="noStrike" dirty="0" smtClean="0">
                          <a:solidFill>
                            <a:srgbClr val="000000"/>
                          </a:solidFill>
                          <a:effectLst/>
                          <a:latin typeface="楷体" pitchFamily="49" charset="-122"/>
                          <a:ea typeface="楷体" pitchFamily="49" charset="-122"/>
                        </a:rPr>
                        <a:t>表（简表）                   </a:t>
                      </a: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a:noFill/>
                    </a:lnL>
                    <a:lnR>
                      <a:noFill/>
                    </a:lnR>
                    <a:lnT>
                      <a:noFill/>
                    </a:lnT>
                    <a:lnB w="12700" cap="flat" cmpd="sng" algn="ctr">
                      <a:solidFill>
                        <a:schemeClr val="tx1"/>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108878">
                <a:tc rowSpan="2">
                  <a:txBody>
                    <a:bodyPr/>
                    <a:lstStyle/>
                    <a:p>
                      <a:pPr algn="ctr" fontAlgn="ctr"/>
                      <a:r>
                        <a:rPr lang="zh-CN" altLang="en-US" sz="1400" b="0" i="0" u="none" strike="noStrike" dirty="0">
                          <a:solidFill>
                            <a:srgbClr val="000000"/>
                          </a:solidFill>
                          <a:effectLst/>
                          <a:latin typeface="楷体" pitchFamily="49" charset="-122"/>
                          <a:ea typeface="楷体" pitchFamily="49" charset="-122"/>
                        </a:rPr>
                        <a:t>项目</a:t>
                      </a:r>
                    </a:p>
                  </a:txBody>
                  <a:tcPr marL="4825" marR="4825" marT="48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8">
                  <a:txBody>
                    <a:bodyPr/>
                    <a:lstStyle/>
                    <a:p>
                      <a:pPr algn="ctr" fontAlgn="ctr"/>
                      <a:r>
                        <a:rPr lang="zh-CN" altLang="en-US" sz="1400" b="0" i="0" u="none" strike="noStrike">
                          <a:solidFill>
                            <a:srgbClr val="000000"/>
                          </a:solidFill>
                          <a:effectLst/>
                          <a:latin typeface="楷体" pitchFamily="49" charset="-122"/>
                          <a:ea typeface="楷体" pitchFamily="49" charset="-122"/>
                        </a:rPr>
                        <a:t>本年金额</a:t>
                      </a:r>
                    </a:p>
                  </a:txBody>
                  <a:tcPr marL="4825" marR="4825" marT="48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p>
                      <a:pPr algn="ctr" fontAlgn="ctr"/>
                      <a:r>
                        <a:rPr lang="zh-CN" altLang="en-US" sz="1400" b="0" i="0" u="none" strike="noStrike" dirty="0">
                          <a:solidFill>
                            <a:srgbClr val="000000"/>
                          </a:solidFill>
                          <a:effectLst/>
                          <a:latin typeface="楷体" pitchFamily="49" charset="-122"/>
                          <a:ea typeface="楷体" pitchFamily="49" charset="-122"/>
                        </a:rPr>
                        <a:t>上年金额</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0908">
                <a:tc vMerge="1">
                  <a:txBody>
                    <a:bodyPr/>
                    <a:lstStyle/>
                    <a:p>
                      <a:endParaRPr lang="zh-CN" altLang="en-US"/>
                    </a:p>
                  </a:txBody>
                  <a:tcPr/>
                </a:tc>
                <a:tc>
                  <a:txBody>
                    <a:bodyPr/>
                    <a:lstStyle/>
                    <a:p>
                      <a:pPr algn="ctr" fontAlgn="ctr"/>
                      <a:r>
                        <a:rPr lang="zh-CN" altLang="en-US" sz="1400" b="0" i="0" u="none" strike="noStrike">
                          <a:solidFill>
                            <a:srgbClr val="000000"/>
                          </a:solidFill>
                          <a:effectLst/>
                          <a:latin typeface="楷体" pitchFamily="49" charset="-122"/>
                          <a:ea typeface="楷体" pitchFamily="49" charset="-122"/>
                        </a:rPr>
                        <a:t>实收资本</a:t>
                      </a:r>
                      <a:r>
                        <a:rPr lang="en-US" altLang="zh-CN" sz="1400" b="0" i="0" u="none" strike="noStrike">
                          <a:solidFill>
                            <a:srgbClr val="000000"/>
                          </a:solidFill>
                          <a:effectLst/>
                          <a:latin typeface="楷体" pitchFamily="49" charset="-122"/>
                          <a:ea typeface="楷体" pitchFamily="49" charset="-122"/>
                        </a:rPr>
                        <a:t>(</a:t>
                      </a:r>
                      <a:r>
                        <a:rPr lang="zh-CN" altLang="en-US" sz="1400" b="0" i="0" u="none" strike="noStrike">
                          <a:solidFill>
                            <a:srgbClr val="000000"/>
                          </a:solidFill>
                          <a:effectLst/>
                          <a:latin typeface="楷体" pitchFamily="49" charset="-122"/>
                          <a:ea typeface="楷体" pitchFamily="49" charset="-122"/>
                        </a:rPr>
                        <a:t>或股本</a:t>
                      </a:r>
                      <a:r>
                        <a:rPr lang="en-US" altLang="zh-CN" sz="1400" b="0" i="0" u="none" strike="noStrike">
                          <a:solidFill>
                            <a:srgbClr val="000000"/>
                          </a:solidFill>
                          <a:effectLst/>
                          <a:latin typeface="楷体" pitchFamily="49" charset="-122"/>
                          <a:ea typeface="楷体" pitchFamily="49" charset="-122"/>
                        </a:rPr>
                        <a:t>)</a:t>
                      </a:r>
                    </a:p>
                  </a:txBody>
                  <a:tcPr marL="4825" marR="4825" marT="482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a:solidFill>
                            <a:srgbClr val="000000"/>
                          </a:solidFill>
                          <a:effectLst/>
                          <a:latin typeface="楷体" pitchFamily="49" charset="-122"/>
                          <a:ea typeface="楷体" pitchFamily="49" charset="-122"/>
                        </a:rPr>
                        <a:t>其他权益工具</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a:solidFill>
                            <a:srgbClr val="000000"/>
                          </a:solidFill>
                          <a:effectLst/>
                          <a:latin typeface="楷体" pitchFamily="49" charset="-122"/>
                          <a:ea typeface="楷体" pitchFamily="49" charset="-122"/>
                        </a:rPr>
                        <a:t>资本公积</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a:solidFill>
                            <a:srgbClr val="000000"/>
                          </a:solidFill>
                          <a:effectLst/>
                          <a:latin typeface="楷体" pitchFamily="49" charset="-122"/>
                          <a:ea typeface="楷体" pitchFamily="49" charset="-122"/>
                        </a:rPr>
                        <a:t>减：库存股</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a:solidFill>
                            <a:srgbClr val="000000"/>
                          </a:solidFill>
                          <a:effectLst/>
                          <a:latin typeface="楷体" pitchFamily="49" charset="-122"/>
                          <a:ea typeface="楷体" pitchFamily="49" charset="-122"/>
                        </a:rPr>
                        <a:t>其他综合收益</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dirty="0">
                          <a:solidFill>
                            <a:srgbClr val="000000"/>
                          </a:solidFill>
                          <a:effectLst/>
                          <a:latin typeface="楷体" pitchFamily="49" charset="-122"/>
                          <a:ea typeface="楷体" pitchFamily="49" charset="-122"/>
                        </a:rPr>
                        <a:t>盈余公积</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a:solidFill>
                            <a:srgbClr val="000000"/>
                          </a:solidFill>
                          <a:effectLst/>
                          <a:latin typeface="楷体" pitchFamily="49" charset="-122"/>
                          <a:ea typeface="楷体" pitchFamily="49" charset="-122"/>
                        </a:rPr>
                        <a:t>未分配利润</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400" b="0" i="0" u="none" strike="noStrike">
                          <a:solidFill>
                            <a:srgbClr val="000000"/>
                          </a:solidFill>
                          <a:effectLst/>
                          <a:latin typeface="楷体" pitchFamily="49" charset="-122"/>
                          <a:ea typeface="楷体" pitchFamily="49" charset="-122"/>
                        </a:rPr>
                        <a:t>所有者权益合计</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400" b="0" i="0" u="none" strike="noStrike" dirty="0" smtClean="0">
                          <a:solidFill>
                            <a:srgbClr val="000000"/>
                          </a:solidFill>
                          <a:effectLst/>
                          <a:latin typeface="楷体" pitchFamily="49" charset="-122"/>
                          <a:ea typeface="楷体" pitchFamily="49" charset="-122"/>
                        </a:rPr>
                        <a:t>……</a:t>
                      </a:r>
                      <a:endParaRPr lang="en-US" altLang="zh-CN"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8878">
                <a:tc>
                  <a:txBody>
                    <a:bodyPr/>
                    <a:lstStyle/>
                    <a:p>
                      <a:pPr algn="l" fontAlgn="ctr"/>
                      <a:r>
                        <a:rPr lang="zh-CN" altLang="en-US" sz="1400" b="0" i="0" u="none" strike="noStrike" dirty="0">
                          <a:solidFill>
                            <a:srgbClr val="000000"/>
                          </a:solidFill>
                          <a:effectLst/>
                          <a:latin typeface="楷体" pitchFamily="49" charset="-122"/>
                          <a:ea typeface="楷体" pitchFamily="49" charset="-122"/>
                        </a:rPr>
                        <a:t>一、上年年末余额</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8878">
                <a:tc>
                  <a:txBody>
                    <a:bodyPr/>
                    <a:lstStyle/>
                    <a:p>
                      <a:pPr algn="l" fontAlgn="ctr"/>
                      <a:r>
                        <a:rPr lang="zh-CN" altLang="en-US" sz="1400" b="0" i="0" u="none" strike="noStrike" dirty="0">
                          <a:solidFill>
                            <a:srgbClr val="000000"/>
                          </a:solidFill>
                          <a:effectLst/>
                          <a:latin typeface="楷体" pitchFamily="49" charset="-122"/>
                          <a:ea typeface="楷体" pitchFamily="49" charset="-122"/>
                        </a:rPr>
                        <a:t>二、本年年初余额</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288">
                <a:tc>
                  <a:txBody>
                    <a:bodyPr/>
                    <a:lstStyle/>
                    <a:p>
                      <a:pPr algn="l" fontAlgn="ctr"/>
                      <a:r>
                        <a:rPr lang="zh-CN" altLang="en-US" sz="1400" b="0" i="0" u="none" strike="noStrike" dirty="0">
                          <a:solidFill>
                            <a:srgbClr val="000000"/>
                          </a:solidFill>
                          <a:effectLst/>
                          <a:latin typeface="楷体" pitchFamily="49" charset="-122"/>
                          <a:ea typeface="楷体" pitchFamily="49" charset="-122"/>
                        </a:rPr>
                        <a:t>三、本年增减变动</a:t>
                      </a:r>
                      <a:r>
                        <a:rPr lang="zh-CN" altLang="en-US" sz="1400" b="0" i="0" u="none" strike="noStrike" dirty="0" smtClean="0">
                          <a:solidFill>
                            <a:srgbClr val="000000"/>
                          </a:solidFill>
                          <a:effectLst/>
                          <a:latin typeface="楷体" pitchFamily="49" charset="-122"/>
                          <a:ea typeface="楷体" pitchFamily="49" charset="-122"/>
                        </a:rPr>
                        <a:t>金额</a:t>
                      </a: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8878">
                <a:tc>
                  <a:txBody>
                    <a:bodyPr/>
                    <a:lstStyle/>
                    <a:p>
                      <a:pPr algn="l" fontAlgn="ctr"/>
                      <a:r>
                        <a:rPr lang="zh-CN" altLang="en-US" sz="1400" b="0" i="0" u="none" strike="noStrike" dirty="0">
                          <a:solidFill>
                            <a:srgbClr val="000000"/>
                          </a:solidFill>
                          <a:effectLst/>
                          <a:latin typeface="楷体" pitchFamily="49" charset="-122"/>
                          <a:ea typeface="楷体" pitchFamily="49" charset="-122"/>
                        </a:rPr>
                        <a:t>（一）综合收益总额</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288">
                <a:tc>
                  <a:txBody>
                    <a:bodyPr/>
                    <a:lstStyle/>
                    <a:p>
                      <a:pPr algn="l" fontAlgn="ctr"/>
                      <a:r>
                        <a:rPr lang="zh-CN" altLang="en-US" sz="1400" b="0" i="0" u="none" strike="noStrike" dirty="0">
                          <a:solidFill>
                            <a:srgbClr val="000000"/>
                          </a:solidFill>
                          <a:effectLst/>
                          <a:latin typeface="楷体" pitchFamily="49" charset="-122"/>
                          <a:ea typeface="楷体" pitchFamily="49" charset="-122"/>
                        </a:rPr>
                        <a:t>（二）所有者投入和减少资本</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8878">
                <a:tc>
                  <a:txBody>
                    <a:bodyPr/>
                    <a:lstStyle/>
                    <a:p>
                      <a:pPr algn="l" fontAlgn="ctr"/>
                      <a:r>
                        <a:rPr lang="zh-CN" altLang="en-US" sz="1400" b="0" i="0" u="none" strike="noStrike" dirty="0">
                          <a:solidFill>
                            <a:srgbClr val="000000"/>
                          </a:solidFill>
                          <a:effectLst/>
                          <a:latin typeface="楷体" pitchFamily="49" charset="-122"/>
                          <a:ea typeface="楷体" pitchFamily="49" charset="-122"/>
                        </a:rPr>
                        <a:t>  </a:t>
                      </a:r>
                      <a:r>
                        <a:rPr lang="en-US" altLang="zh-CN" sz="1400" b="0" i="0" u="none" strike="noStrike" dirty="0">
                          <a:solidFill>
                            <a:srgbClr val="000000"/>
                          </a:solidFill>
                          <a:effectLst/>
                          <a:latin typeface="楷体" pitchFamily="49" charset="-122"/>
                          <a:ea typeface="楷体" pitchFamily="49" charset="-122"/>
                        </a:rPr>
                        <a:t>1. </a:t>
                      </a:r>
                      <a:r>
                        <a:rPr lang="zh-CN" altLang="en-US" sz="1400" b="0" i="0" u="none" strike="noStrike" dirty="0">
                          <a:solidFill>
                            <a:srgbClr val="000000"/>
                          </a:solidFill>
                          <a:effectLst/>
                          <a:latin typeface="楷体" pitchFamily="49" charset="-122"/>
                          <a:ea typeface="楷体" pitchFamily="49" charset="-122"/>
                        </a:rPr>
                        <a:t>所有者投入的普通股</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9239">
                <a:tc>
                  <a:txBody>
                    <a:bodyPr/>
                    <a:lstStyle/>
                    <a:p>
                      <a:pPr algn="l" fontAlgn="ctr"/>
                      <a:r>
                        <a:rPr lang="zh-CN" altLang="en-US" sz="1400" b="0" i="0" u="none" strike="noStrike" dirty="0">
                          <a:solidFill>
                            <a:srgbClr val="000000"/>
                          </a:solidFill>
                          <a:effectLst/>
                          <a:latin typeface="楷体" pitchFamily="49" charset="-122"/>
                          <a:ea typeface="楷体" pitchFamily="49" charset="-122"/>
                        </a:rPr>
                        <a:t>  </a:t>
                      </a:r>
                      <a:r>
                        <a:rPr lang="en-US" altLang="zh-CN" sz="1400" b="0" i="0" u="none" strike="noStrike" dirty="0">
                          <a:solidFill>
                            <a:srgbClr val="000000"/>
                          </a:solidFill>
                          <a:effectLst/>
                          <a:latin typeface="楷体" pitchFamily="49" charset="-122"/>
                          <a:ea typeface="楷体" pitchFamily="49" charset="-122"/>
                        </a:rPr>
                        <a:t>2. </a:t>
                      </a:r>
                      <a:r>
                        <a:rPr lang="zh-CN" altLang="en-US" sz="1400" b="0" i="0" u="none" strike="noStrike" dirty="0">
                          <a:solidFill>
                            <a:srgbClr val="000000"/>
                          </a:solidFill>
                          <a:effectLst/>
                          <a:latin typeface="楷体" pitchFamily="49" charset="-122"/>
                          <a:ea typeface="楷体" pitchFamily="49" charset="-122"/>
                        </a:rPr>
                        <a:t>其他权益工具持有者投入资本</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288">
                <a:tc>
                  <a:txBody>
                    <a:bodyPr/>
                    <a:lstStyle/>
                    <a:p>
                      <a:pPr algn="l" fontAlgn="ctr"/>
                      <a:r>
                        <a:rPr lang="zh-CN" altLang="en-US" sz="1400" b="0" i="0" u="none" strike="noStrike" dirty="0">
                          <a:solidFill>
                            <a:srgbClr val="000000"/>
                          </a:solidFill>
                          <a:effectLst/>
                          <a:latin typeface="楷体" pitchFamily="49" charset="-122"/>
                          <a:ea typeface="楷体" pitchFamily="49" charset="-122"/>
                        </a:rPr>
                        <a:t>  </a:t>
                      </a:r>
                      <a:r>
                        <a:rPr lang="en-US" altLang="zh-CN" sz="1400" b="0" i="0" u="none" strike="noStrike" dirty="0">
                          <a:solidFill>
                            <a:srgbClr val="000000"/>
                          </a:solidFill>
                          <a:effectLst/>
                          <a:latin typeface="楷体" pitchFamily="49" charset="-122"/>
                          <a:ea typeface="楷体" pitchFamily="49" charset="-122"/>
                        </a:rPr>
                        <a:t>3. </a:t>
                      </a:r>
                      <a:r>
                        <a:rPr lang="zh-CN" altLang="en-US" sz="1400" b="0" i="0" u="none" strike="noStrike" dirty="0">
                          <a:solidFill>
                            <a:srgbClr val="000000"/>
                          </a:solidFill>
                          <a:effectLst/>
                          <a:latin typeface="楷体" pitchFamily="49" charset="-122"/>
                          <a:ea typeface="楷体" pitchFamily="49" charset="-122"/>
                        </a:rPr>
                        <a:t>股份支付计入所有者权益的金额</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8878">
                <a:tc>
                  <a:txBody>
                    <a:bodyPr/>
                    <a:lstStyle/>
                    <a:p>
                      <a:pPr algn="l" fontAlgn="ctr"/>
                      <a:r>
                        <a:rPr lang="zh-CN" altLang="en-US" sz="1400" b="0" i="0" u="none" strike="noStrike" dirty="0">
                          <a:solidFill>
                            <a:srgbClr val="000000"/>
                          </a:solidFill>
                          <a:effectLst/>
                          <a:latin typeface="楷体" pitchFamily="49" charset="-122"/>
                          <a:ea typeface="楷体" pitchFamily="49" charset="-122"/>
                        </a:rPr>
                        <a:t>（三）利润分配</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8878">
                <a:tc>
                  <a:txBody>
                    <a:bodyPr/>
                    <a:lstStyle/>
                    <a:p>
                      <a:pPr algn="l" fontAlgn="ctr"/>
                      <a:r>
                        <a:rPr lang="zh-CN" altLang="en-US" sz="1400" b="0" i="0" u="none" strike="noStrike" dirty="0">
                          <a:solidFill>
                            <a:srgbClr val="000000"/>
                          </a:solidFill>
                          <a:effectLst/>
                          <a:latin typeface="楷体" pitchFamily="49" charset="-122"/>
                          <a:ea typeface="楷体" pitchFamily="49" charset="-122"/>
                        </a:rPr>
                        <a:t>  </a:t>
                      </a:r>
                      <a:r>
                        <a:rPr lang="en-US" altLang="zh-CN" sz="1400" b="0" i="0" u="none" strike="noStrike" dirty="0">
                          <a:solidFill>
                            <a:srgbClr val="000000"/>
                          </a:solidFill>
                          <a:effectLst/>
                          <a:latin typeface="楷体" pitchFamily="49" charset="-122"/>
                          <a:ea typeface="楷体" pitchFamily="49" charset="-122"/>
                        </a:rPr>
                        <a:t>1. </a:t>
                      </a:r>
                      <a:r>
                        <a:rPr lang="zh-CN" altLang="en-US" sz="1400" b="0" i="0" u="none" strike="noStrike" dirty="0">
                          <a:solidFill>
                            <a:srgbClr val="000000"/>
                          </a:solidFill>
                          <a:effectLst/>
                          <a:latin typeface="楷体" pitchFamily="49" charset="-122"/>
                          <a:ea typeface="楷体" pitchFamily="49" charset="-122"/>
                        </a:rPr>
                        <a:t>提取盈余公积</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288">
                <a:tc>
                  <a:txBody>
                    <a:bodyPr/>
                    <a:lstStyle/>
                    <a:p>
                      <a:pPr algn="l" fontAlgn="ctr"/>
                      <a:r>
                        <a:rPr lang="zh-CN" altLang="en-US" sz="1400" b="0" i="0" u="none" strike="noStrike" dirty="0">
                          <a:solidFill>
                            <a:srgbClr val="000000"/>
                          </a:solidFill>
                          <a:effectLst/>
                          <a:latin typeface="楷体" pitchFamily="49" charset="-122"/>
                          <a:ea typeface="楷体" pitchFamily="49" charset="-122"/>
                        </a:rPr>
                        <a:t>  </a:t>
                      </a:r>
                      <a:r>
                        <a:rPr lang="en-US" altLang="zh-CN" sz="1400" b="0" i="0" u="none" strike="noStrike" dirty="0">
                          <a:solidFill>
                            <a:srgbClr val="000000"/>
                          </a:solidFill>
                          <a:effectLst/>
                          <a:latin typeface="楷体" pitchFamily="49" charset="-122"/>
                          <a:ea typeface="楷体" pitchFamily="49" charset="-122"/>
                        </a:rPr>
                        <a:t>2. </a:t>
                      </a:r>
                      <a:r>
                        <a:rPr lang="zh-CN" altLang="en-US" sz="1400" b="0" i="0" u="none" strike="noStrike" dirty="0">
                          <a:solidFill>
                            <a:srgbClr val="000000"/>
                          </a:solidFill>
                          <a:effectLst/>
                          <a:latin typeface="楷体" pitchFamily="49" charset="-122"/>
                          <a:ea typeface="楷体" pitchFamily="49" charset="-122"/>
                        </a:rPr>
                        <a:t>对所有者（或股东）的分配</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288">
                <a:tc>
                  <a:txBody>
                    <a:bodyPr/>
                    <a:lstStyle/>
                    <a:p>
                      <a:pPr algn="l" fontAlgn="ctr"/>
                      <a:r>
                        <a:rPr lang="zh-CN" altLang="en-US" sz="1400" b="0" i="0" u="none" strike="noStrike" dirty="0">
                          <a:solidFill>
                            <a:srgbClr val="000000"/>
                          </a:solidFill>
                          <a:effectLst/>
                          <a:latin typeface="楷体" pitchFamily="49" charset="-122"/>
                          <a:ea typeface="楷体" pitchFamily="49" charset="-122"/>
                        </a:rPr>
                        <a:t>（四）所有者权益内部结转</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288">
                <a:tc>
                  <a:txBody>
                    <a:bodyPr/>
                    <a:lstStyle/>
                    <a:p>
                      <a:pPr algn="l" fontAlgn="ctr"/>
                      <a:r>
                        <a:rPr lang="zh-CN" altLang="en-US" sz="1400" b="0" i="0" u="none" strike="noStrike" dirty="0">
                          <a:solidFill>
                            <a:srgbClr val="000000"/>
                          </a:solidFill>
                          <a:effectLst/>
                          <a:latin typeface="楷体" pitchFamily="49" charset="-122"/>
                          <a:ea typeface="楷体" pitchFamily="49" charset="-122"/>
                        </a:rPr>
                        <a:t>  </a:t>
                      </a:r>
                      <a:r>
                        <a:rPr lang="en-US" altLang="zh-CN" sz="1400" b="0" i="0" u="none" strike="noStrike" dirty="0">
                          <a:solidFill>
                            <a:srgbClr val="000000"/>
                          </a:solidFill>
                          <a:effectLst/>
                          <a:latin typeface="楷体" pitchFamily="49" charset="-122"/>
                          <a:ea typeface="楷体" pitchFamily="49" charset="-122"/>
                        </a:rPr>
                        <a:t>1. </a:t>
                      </a:r>
                      <a:r>
                        <a:rPr lang="zh-CN" altLang="en-US" sz="1400" b="0" i="0" u="none" strike="noStrike" dirty="0">
                          <a:solidFill>
                            <a:srgbClr val="000000"/>
                          </a:solidFill>
                          <a:effectLst/>
                          <a:latin typeface="楷体" pitchFamily="49" charset="-122"/>
                          <a:ea typeface="楷体" pitchFamily="49" charset="-122"/>
                        </a:rPr>
                        <a:t>资本公积转增资本（或股本）</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288">
                <a:tc>
                  <a:txBody>
                    <a:bodyPr/>
                    <a:lstStyle/>
                    <a:p>
                      <a:pPr algn="l" fontAlgn="ctr"/>
                      <a:r>
                        <a:rPr lang="zh-CN" altLang="en-US" sz="1400" b="0" i="0" u="none" strike="noStrike" dirty="0">
                          <a:solidFill>
                            <a:srgbClr val="000000"/>
                          </a:solidFill>
                          <a:effectLst/>
                          <a:latin typeface="楷体" pitchFamily="49" charset="-122"/>
                          <a:ea typeface="楷体" pitchFamily="49" charset="-122"/>
                        </a:rPr>
                        <a:t>  </a:t>
                      </a:r>
                      <a:r>
                        <a:rPr lang="en-US" altLang="zh-CN" sz="1400" b="0" i="0" u="none" strike="noStrike" dirty="0">
                          <a:solidFill>
                            <a:srgbClr val="000000"/>
                          </a:solidFill>
                          <a:effectLst/>
                          <a:latin typeface="楷体" pitchFamily="49" charset="-122"/>
                          <a:ea typeface="楷体" pitchFamily="49" charset="-122"/>
                        </a:rPr>
                        <a:t>2. </a:t>
                      </a:r>
                      <a:r>
                        <a:rPr lang="zh-CN" altLang="en-US" sz="1400" b="0" i="0" u="none" strike="noStrike" dirty="0">
                          <a:solidFill>
                            <a:srgbClr val="000000"/>
                          </a:solidFill>
                          <a:effectLst/>
                          <a:latin typeface="楷体" pitchFamily="49" charset="-122"/>
                          <a:ea typeface="楷体" pitchFamily="49" charset="-122"/>
                        </a:rPr>
                        <a:t>盈余公积转增资本（或股本）</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8878">
                <a:tc>
                  <a:txBody>
                    <a:bodyPr/>
                    <a:lstStyle/>
                    <a:p>
                      <a:pPr algn="l" fontAlgn="ctr"/>
                      <a:r>
                        <a:rPr lang="zh-CN" altLang="en-US" sz="1400" b="0" i="0" u="none" strike="noStrike" dirty="0">
                          <a:solidFill>
                            <a:srgbClr val="000000"/>
                          </a:solidFill>
                          <a:effectLst/>
                          <a:latin typeface="楷体" pitchFamily="49" charset="-122"/>
                          <a:ea typeface="楷体" pitchFamily="49" charset="-122"/>
                        </a:rPr>
                        <a:t>  </a:t>
                      </a:r>
                      <a:r>
                        <a:rPr lang="en-US" altLang="zh-CN" sz="1400" b="0" i="0" u="none" strike="noStrike" dirty="0">
                          <a:solidFill>
                            <a:srgbClr val="000000"/>
                          </a:solidFill>
                          <a:effectLst/>
                          <a:latin typeface="楷体" pitchFamily="49" charset="-122"/>
                          <a:ea typeface="楷体" pitchFamily="49" charset="-122"/>
                        </a:rPr>
                        <a:t>3. </a:t>
                      </a:r>
                      <a:r>
                        <a:rPr lang="zh-CN" altLang="en-US" sz="1400" b="0" i="0" u="none" strike="noStrike" dirty="0">
                          <a:solidFill>
                            <a:srgbClr val="000000"/>
                          </a:solidFill>
                          <a:effectLst/>
                          <a:latin typeface="楷体" pitchFamily="49" charset="-122"/>
                          <a:ea typeface="楷体" pitchFamily="49" charset="-122"/>
                        </a:rPr>
                        <a:t>盈余公积弥补亏损</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288">
                <a:tc>
                  <a:txBody>
                    <a:bodyPr/>
                    <a:lstStyle/>
                    <a:p>
                      <a:pPr algn="l" fontAlgn="ctr"/>
                      <a:r>
                        <a:rPr lang="zh-CN" altLang="en-US" sz="1400" b="0" i="0" u="none" strike="noStrike" dirty="0">
                          <a:solidFill>
                            <a:srgbClr val="000000"/>
                          </a:solidFill>
                          <a:effectLst/>
                          <a:latin typeface="楷体" pitchFamily="49" charset="-122"/>
                          <a:ea typeface="楷体" pitchFamily="49" charset="-122"/>
                        </a:rPr>
                        <a:t>  </a:t>
                      </a:r>
                      <a:r>
                        <a:rPr lang="en-US" altLang="zh-CN" sz="1400" b="0" i="0" u="none" strike="noStrike" dirty="0">
                          <a:solidFill>
                            <a:srgbClr val="000000"/>
                          </a:solidFill>
                          <a:effectLst/>
                          <a:latin typeface="楷体" pitchFamily="49" charset="-122"/>
                          <a:ea typeface="楷体" pitchFamily="49" charset="-122"/>
                        </a:rPr>
                        <a:t>4. </a:t>
                      </a:r>
                      <a:r>
                        <a:rPr lang="zh-CN" altLang="en-US" sz="1400" b="0" i="0" u="none" strike="noStrike" dirty="0">
                          <a:solidFill>
                            <a:srgbClr val="000000"/>
                          </a:solidFill>
                          <a:effectLst/>
                          <a:latin typeface="楷体" pitchFamily="49" charset="-122"/>
                          <a:ea typeface="楷体" pitchFamily="49" charset="-122"/>
                        </a:rPr>
                        <a:t>设定受益计划变动额结转留存收益</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9288">
                <a:tc>
                  <a:txBody>
                    <a:bodyPr/>
                    <a:lstStyle/>
                    <a:p>
                      <a:pPr algn="l" fontAlgn="ctr"/>
                      <a:r>
                        <a:rPr lang="zh-CN" altLang="en-US" sz="1400" b="0" i="0" u="none" strike="noStrike" dirty="0">
                          <a:solidFill>
                            <a:srgbClr val="000000"/>
                          </a:solidFill>
                          <a:effectLst/>
                          <a:latin typeface="楷体" pitchFamily="49" charset="-122"/>
                          <a:ea typeface="楷体" pitchFamily="49" charset="-122"/>
                        </a:rPr>
                        <a:t>  </a:t>
                      </a:r>
                      <a:r>
                        <a:rPr lang="en-US" altLang="zh-CN" sz="1400" b="0" i="0" u="none" strike="noStrike" dirty="0">
                          <a:solidFill>
                            <a:srgbClr val="000000"/>
                          </a:solidFill>
                          <a:effectLst/>
                          <a:latin typeface="楷体" pitchFamily="49" charset="-122"/>
                          <a:ea typeface="楷体" pitchFamily="49" charset="-122"/>
                        </a:rPr>
                        <a:t>5. </a:t>
                      </a:r>
                      <a:r>
                        <a:rPr lang="zh-CN" altLang="en-US" sz="1400" b="0" i="0" u="none" strike="noStrike" dirty="0">
                          <a:solidFill>
                            <a:srgbClr val="000000"/>
                          </a:solidFill>
                          <a:effectLst/>
                          <a:latin typeface="楷体" pitchFamily="49" charset="-122"/>
                          <a:ea typeface="楷体" pitchFamily="49" charset="-122"/>
                        </a:rPr>
                        <a:t>其他综合收益结转留存收益</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08878">
                <a:tc>
                  <a:txBody>
                    <a:bodyPr/>
                    <a:lstStyle/>
                    <a:p>
                      <a:pPr algn="l" fontAlgn="ctr"/>
                      <a:r>
                        <a:rPr lang="zh-CN" altLang="en-US" sz="1400" b="0" i="0" u="none" strike="noStrike" dirty="0">
                          <a:solidFill>
                            <a:srgbClr val="000000"/>
                          </a:solidFill>
                          <a:effectLst/>
                          <a:latin typeface="楷体" pitchFamily="49" charset="-122"/>
                          <a:ea typeface="楷体" pitchFamily="49" charset="-122"/>
                        </a:rPr>
                        <a:t>四、本年年末余额</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pSp>
        <p:nvGrpSpPr>
          <p:cNvPr id="13" name="组合 12"/>
          <p:cNvGrpSpPr/>
          <p:nvPr/>
        </p:nvGrpSpPr>
        <p:grpSpPr>
          <a:xfrm>
            <a:off x="1506820" y="831119"/>
            <a:ext cx="1800200" cy="720080"/>
            <a:chOff x="1547664" y="843558"/>
            <a:chExt cx="1800200" cy="720080"/>
          </a:xfrm>
        </p:grpSpPr>
        <p:sp>
          <p:nvSpPr>
            <p:cNvPr id="20" name="椭圆形标注 19"/>
            <p:cNvSpPr/>
            <p:nvPr/>
          </p:nvSpPr>
          <p:spPr>
            <a:xfrm>
              <a:off x="1547664" y="843558"/>
              <a:ext cx="1800200" cy="720080"/>
            </a:xfrm>
            <a:prstGeom prst="wedgeEllipseCallout">
              <a:avLst>
                <a:gd name="adj1" fmla="val -16760"/>
                <a:gd name="adj2" fmla="val 61577"/>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21" name="TextBox 20"/>
            <p:cNvSpPr txBox="1"/>
            <p:nvPr/>
          </p:nvSpPr>
          <p:spPr>
            <a:xfrm>
              <a:off x="1763688" y="880432"/>
              <a:ext cx="1368152" cy="646331"/>
            </a:xfrm>
            <a:prstGeom prst="rect">
              <a:avLst/>
            </a:prstGeom>
            <a:noFill/>
            <a:ln>
              <a:noFill/>
            </a:ln>
          </p:spPr>
          <p:txBody>
            <a:bodyPr wrap="square" rtlCol="0">
              <a:spAutoFit/>
            </a:bodyPr>
            <a:lstStyle/>
            <a:p>
              <a:r>
                <a:rPr lang="zh-CN" altLang="en-US" sz="1800" b="1" dirty="0" smtClean="0">
                  <a:solidFill>
                    <a:srgbClr val="084CA1"/>
                  </a:solidFill>
                  <a:latin typeface="微软雅黑" pitchFamily="34" charset="-122"/>
                  <a:ea typeface="微软雅黑" pitchFamily="34" charset="-122"/>
                </a:rPr>
                <a:t>所有者权益变动的来源</a:t>
              </a:r>
              <a:endParaRPr lang="zh-CN" altLang="en-US" sz="1800" b="1" dirty="0">
                <a:solidFill>
                  <a:srgbClr val="084CA1"/>
                </a:solidFill>
                <a:latin typeface="微软雅黑" pitchFamily="34" charset="-122"/>
                <a:ea typeface="微软雅黑" pitchFamily="34" charset="-122"/>
              </a:endParaRPr>
            </a:p>
          </p:txBody>
        </p:sp>
      </p:grpSp>
      <p:grpSp>
        <p:nvGrpSpPr>
          <p:cNvPr id="22" name="组合 21"/>
          <p:cNvGrpSpPr/>
          <p:nvPr/>
        </p:nvGrpSpPr>
        <p:grpSpPr>
          <a:xfrm>
            <a:off x="5107220" y="2020122"/>
            <a:ext cx="1944216" cy="1008112"/>
            <a:chOff x="5148064" y="1995686"/>
            <a:chExt cx="1944216" cy="1008112"/>
          </a:xfrm>
        </p:grpSpPr>
        <p:sp>
          <p:nvSpPr>
            <p:cNvPr id="23" name="椭圆形标注 22"/>
            <p:cNvSpPr/>
            <p:nvPr/>
          </p:nvSpPr>
          <p:spPr>
            <a:xfrm>
              <a:off x="5148064" y="1995686"/>
              <a:ext cx="1944216" cy="1008112"/>
            </a:xfrm>
            <a:prstGeom prst="wedgeEllipseCallout">
              <a:avLst>
                <a:gd name="adj1" fmla="val 8396"/>
                <a:gd name="adj2" fmla="val -79753"/>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24" name="TextBox 23"/>
            <p:cNvSpPr txBox="1"/>
            <p:nvPr/>
          </p:nvSpPr>
          <p:spPr>
            <a:xfrm>
              <a:off x="5220072" y="2160590"/>
              <a:ext cx="1800200" cy="646331"/>
            </a:xfrm>
            <a:prstGeom prst="rect">
              <a:avLst/>
            </a:prstGeom>
            <a:noFill/>
            <a:ln>
              <a:noFill/>
            </a:ln>
          </p:spPr>
          <p:txBody>
            <a:bodyPr wrap="square" rtlCol="0">
              <a:spAutoFit/>
            </a:bodyPr>
            <a:lstStyle/>
            <a:p>
              <a:r>
                <a:rPr lang="zh-CN" altLang="en-US" sz="1800" b="1" dirty="0" smtClean="0">
                  <a:solidFill>
                    <a:srgbClr val="084CA1"/>
                  </a:solidFill>
                  <a:latin typeface="微软雅黑" pitchFamily="34" charset="-122"/>
                  <a:ea typeface="微软雅黑" pitchFamily="34" charset="-122"/>
                </a:rPr>
                <a:t>所有者权益各组成部分的变动</a:t>
              </a:r>
              <a:endParaRPr lang="zh-CN" altLang="en-US" sz="1800" b="1" dirty="0">
                <a:solidFill>
                  <a:srgbClr val="084CA1"/>
                </a:solidFill>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30420661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Placeholder 3"/>
          <p:cNvSpPr txBox="1">
            <a:spLocks/>
          </p:cNvSpPr>
          <p:nvPr>
            <p:custDataLst>
              <p:tags r:id="rId2"/>
            </p:custDataLst>
          </p:nvPr>
        </p:nvSpPr>
        <p:spPr bwMode="auto">
          <a:xfrm>
            <a:off x="17466" y="1910955"/>
            <a:ext cx="1641475" cy="117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spcBef>
                <a:spcPct val="20000"/>
              </a:spcBef>
              <a:buFont typeface="Arial" charset="0"/>
              <a:buNone/>
            </a:pPr>
            <a:r>
              <a:rPr lang="en-US" altLang="zh-CN" sz="8600" b="1" dirty="0" smtClean="0">
                <a:solidFill>
                  <a:srgbClr val="084CA1"/>
                </a:solidFill>
                <a:latin typeface="Arial" charset="0"/>
                <a:cs typeface="Arial" charset="0"/>
              </a:rPr>
              <a:t>03</a:t>
            </a:r>
            <a:endParaRPr lang="en-US" altLang="zh-CN" sz="8600" b="1" dirty="0">
              <a:solidFill>
                <a:srgbClr val="084CA1"/>
              </a:solidFill>
              <a:latin typeface="Arial" charset="0"/>
              <a:cs typeface="Arial" charset="0"/>
            </a:endParaRPr>
          </a:p>
        </p:txBody>
      </p:sp>
      <p:sp>
        <p:nvSpPr>
          <p:cNvPr id="19" name="等腰三角形 18"/>
          <p:cNvSpPr/>
          <p:nvPr>
            <p:custDataLst>
              <p:tags r:id="rId3"/>
            </p:custDataLst>
          </p:nvPr>
        </p:nvSpPr>
        <p:spPr>
          <a:xfrm rot="9233090">
            <a:off x="7207250" y="1840708"/>
            <a:ext cx="266700" cy="172641"/>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0" name="等腰三角形 19"/>
          <p:cNvSpPr/>
          <p:nvPr>
            <p:custDataLst>
              <p:tags r:id="rId4"/>
            </p:custDataLst>
          </p:nvPr>
        </p:nvSpPr>
        <p:spPr>
          <a:xfrm rot="15569576">
            <a:off x="6904437" y="2303860"/>
            <a:ext cx="297656" cy="34290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1" name="等腰三角形 20"/>
          <p:cNvSpPr/>
          <p:nvPr>
            <p:custDataLst>
              <p:tags r:id="rId5"/>
            </p:custDataLst>
          </p:nvPr>
        </p:nvSpPr>
        <p:spPr>
          <a:xfrm rot="21371394">
            <a:off x="6723063" y="1353744"/>
            <a:ext cx="266700" cy="17264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2" name="等腰三角形 21"/>
          <p:cNvSpPr/>
          <p:nvPr>
            <p:custDataLst>
              <p:tags r:id="rId6"/>
            </p:custDataLst>
          </p:nvPr>
        </p:nvSpPr>
        <p:spPr>
          <a:xfrm rot="12912161">
            <a:off x="7764463" y="2615807"/>
            <a:ext cx="944562" cy="611981"/>
          </a:xfrm>
          <a:prstGeom prst="triangl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3" name="等腰三角形 22"/>
          <p:cNvSpPr/>
          <p:nvPr>
            <p:custDataLst>
              <p:tags r:id="rId7"/>
            </p:custDataLst>
          </p:nvPr>
        </p:nvSpPr>
        <p:spPr>
          <a:xfrm rot="12912161">
            <a:off x="7632700" y="2570561"/>
            <a:ext cx="1176338" cy="760809"/>
          </a:xfrm>
          <a:prstGeom prst="triangle">
            <a:avLst/>
          </a:prstGeom>
          <a:noFill/>
          <a:ln w="12700" cap="flat" cmpd="sng" algn="ctr">
            <a:solidFill>
              <a:srgbClr val="3B8DE9"/>
            </a:solid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4" name="椭圆 23"/>
          <p:cNvSpPr/>
          <p:nvPr>
            <p:custDataLst>
              <p:tags r:id="rId8"/>
            </p:custDataLst>
          </p:nvPr>
        </p:nvSpPr>
        <p:spPr>
          <a:xfrm rot="9110320">
            <a:off x="8953500" y="2844407"/>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5" name="椭圆 24"/>
          <p:cNvSpPr/>
          <p:nvPr>
            <p:custDataLst>
              <p:tags r:id="rId9"/>
            </p:custDataLst>
          </p:nvPr>
        </p:nvSpPr>
        <p:spPr>
          <a:xfrm rot="9110320">
            <a:off x="7864476" y="3221832"/>
            <a:ext cx="115888" cy="86916"/>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6" name="椭圆 25"/>
          <p:cNvSpPr/>
          <p:nvPr>
            <p:custDataLst>
              <p:tags r:id="rId10"/>
            </p:custDataLst>
          </p:nvPr>
        </p:nvSpPr>
        <p:spPr>
          <a:xfrm rot="9110320">
            <a:off x="7981950" y="2349106"/>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7" name="等腰三角形 26"/>
          <p:cNvSpPr/>
          <p:nvPr>
            <p:custDataLst>
              <p:tags r:id="rId11"/>
            </p:custDataLst>
          </p:nvPr>
        </p:nvSpPr>
        <p:spPr>
          <a:xfrm rot="18210217">
            <a:off x="6330157" y="1608538"/>
            <a:ext cx="95250" cy="109537"/>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8" name="等腰三角形 27"/>
          <p:cNvSpPr/>
          <p:nvPr>
            <p:custDataLst>
              <p:tags r:id="rId12"/>
            </p:custDataLst>
          </p:nvPr>
        </p:nvSpPr>
        <p:spPr>
          <a:xfrm rot="8748521">
            <a:off x="6672266" y="1735932"/>
            <a:ext cx="128587" cy="82154"/>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cxnSp>
        <p:nvCxnSpPr>
          <p:cNvPr id="3087" name="Straight Connector 13"/>
          <p:cNvCxnSpPr>
            <a:cxnSpLocks noChangeShapeType="1"/>
          </p:cNvCxnSpPr>
          <p:nvPr>
            <p:custDataLst>
              <p:tags r:id="rId13"/>
            </p:custDataLst>
          </p:nvPr>
        </p:nvCxnSpPr>
        <p:spPr bwMode="auto">
          <a:xfrm flipH="1">
            <a:off x="0" y="3082529"/>
            <a:ext cx="6732588" cy="0"/>
          </a:xfrm>
          <a:prstGeom prst="line">
            <a:avLst/>
          </a:prstGeom>
          <a:noFill/>
          <a:ln w="19050" cap="sq" algn="ctr">
            <a:solidFill>
              <a:srgbClr val="084CA1"/>
            </a:solidFill>
            <a:miter lim="800000"/>
            <a:headEnd type="oval" w="med" len="med"/>
            <a:tailEnd/>
          </a:ln>
          <a:extLst>
            <a:ext uri="{909E8E84-426E-40DD-AFC4-6F175D3DCCD1}">
              <a14:hiddenFill xmlns:a14="http://schemas.microsoft.com/office/drawing/2010/main">
                <a:noFill/>
              </a14:hiddenFill>
            </a:ext>
          </a:extLst>
        </p:spPr>
      </p:cxnSp>
      <p:sp>
        <p:nvSpPr>
          <p:cNvPr id="3075" name="文本框 16"/>
          <p:cNvSpPr txBox="1">
            <a:spLocks noChangeArrowheads="1"/>
          </p:cNvSpPr>
          <p:nvPr>
            <p:custDataLst>
              <p:tags r:id="rId14"/>
            </p:custDataLst>
          </p:nvPr>
        </p:nvSpPr>
        <p:spPr bwMode="auto">
          <a:xfrm>
            <a:off x="1558926" y="2357441"/>
            <a:ext cx="6291899" cy="56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4400" b="1" dirty="0">
                <a:solidFill>
                  <a:srgbClr val="084CA1"/>
                </a:solidFill>
                <a:latin typeface="微软雅黑" pitchFamily="34" charset="-122"/>
                <a:ea typeface="微软雅黑" pitchFamily="34" charset="-122"/>
                <a:cs typeface="Arial" charset="0"/>
                <a:sym typeface="Microsoft YaHei"/>
              </a:rPr>
              <a:t>所有者权益变动</a:t>
            </a:r>
            <a:r>
              <a:rPr lang="zh-CN" altLang="en-US" sz="4400" b="1" smtClean="0">
                <a:solidFill>
                  <a:srgbClr val="084CA1"/>
                </a:solidFill>
                <a:latin typeface="微软雅黑" pitchFamily="34" charset="-122"/>
                <a:ea typeface="微软雅黑" pitchFamily="34" charset="-122"/>
                <a:cs typeface="Arial" charset="0"/>
                <a:sym typeface="Microsoft YaHei"/>
              </a:rPr>
              <a:t>表的编制</a:t>
            </a:r>
            <a:endParaRPr lang="zh-CN" altLang="en-US" sz="4400" b="1" dirty="0">
              <a:solidFill>
                <a:srgbClr val="084CA1"/>
              </a:solidFill>
              <a:latin typeface="微软雅黑" pitchFamily="34" charset="-122"/>
              <a:ea typeface="微软雅黑" pitchFamily="34" charset="-122"/>
              <a:cs typeface="Arial" charset="0"/>
              <a:sym typeface="Microsoft YaHei"/>
            </a:endParaRPr>
          </a:p>
        </p:txBody>
      </p:sp>
    </p:spTree>
    <p:custDataLst>
      <p:tags r:id="rId1"/>
    </p:custDataLst>
    <p:extLst>
      <p:ext uri="{BB962C8B-B14F-4D97-AF65-F5344CB8AC3E}">
        <p14:creationId xmlns:p14="http://schemas.microsoft.com/office/powerpoint/2010/main" val="34226766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7" y="149902"/>
            <a:ext cx="7362537" cy="40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所有者</a:t>
            </a:r>
            <a:r>
              <a:rPr lang="zh-CN" altLang="en-US" sz="2600" kern="0" dirty="0" smtClean="0">
                <a:solidFill>
                  <a:srgbClr val="084CA1"/>
                </a:solidFill>
                <a:latin typeface="微软雅黑"/>
                <a:ea typeface="微软雅黑"/>
              </a:rPr>
              <a:t>权益变动表“上年金额”栏的填列方法</a:t>
            </a:r>
            <a:endParaRPr lang="zh-CN" altLang="en-US" sz="2600" kern="0" dirty="0">
              <a:solidFill>
                <a:srgbClr val="084CA1"/>
              </a:solidFill>
              <a:latin typeface="微软雅黑"/>
              <a:ea typeface="微软雅黑"/>
            </a:endParaRPr>
          </a:p>
        </p:txBody>
      </p:sp>
      <p:graphicFrame>
        <p:nvGraphicFramePr>
          <p:cNvPr id="40" name="表格 39"/>
          <p:cNvGraphicFramePr>
            <a:graphicFrameLocks noGrp="1"/>
          </p:cNvGraphicFramePr>
          <p:nvPr>
            <p:extLst>
              <p:ext uri="{D42A27DB-BD31-4B8C-83A1-F6EECF244321}">
                <p14:modId xmlns:p14="http://schemas.microsoft.com/office/powerpoint/2010/main" val="1205293994"/>
              </p:ext>
            </p:extLst>
          </p:nvPr>
        </p:nvGraphicFramePr>
        <p:xfrm>
          <a:off x="66660" y="901536"/>
          <a:ext cx="9010680" cy="4140690"/>
        </p:xfrm>
        <a:graphic>
          <a:graphicData uri="http://schemas.openxmlformats.org/drawingml/2006/table">
            <a:tbl>
              <a:tblPr/>
              <a:tblGrid>
                <a:gridCol w="3250041"/>
                <a:gridCol w="864096"/>
                <a:gridCol w="648072"/>
                <a:gridCol w="432048"/>
                <a:gridCol w="648072"/>
                <a:gridCol w="576064"/>
                <a:gridCol w="432048"/>
                <a:gridCol w="576064"/>
                <a:gridCol w="817559"/>
                <a:gridCol w="766616"/>
              </a:tblGrid>
              <a:tr h="108878">
                <a:tc gridSpan="10">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en-US" altLang="zh-CN" sz="1400" b="0" i="0" u="none" strike="noStrike" dirty="0" smtClean="0">
                          <a:solidFill>
                            <a:srgbClr val="000000"/>
                          </a:solidFill>
                          <a:effectLst/>
                          <a:latin typeface="楷体" pitchFamily="49" charset="-122"/>
                          <a:ea typeface="楷体" pitchFamily="49" charset="-122"/>
                        </a:rPr>
                        <a:t>                                          </a:t>
                      </a:r>
                      <a:r>
                        <a:rPr lang="zh-CN" altLang="en-US" sz="1400" b="0" i="0" u="none" strike="noStrike" dirty="0" smtClean="0">
                          <a:solidFill>
                            <a:srgbClr val="000000"/>
                          </a:solidFill>
                          <a:effectLst/>
                          <a:latin typeface="楷体" pitchFamily="49" charset="-122"/>
                          <a:ea typeface="楷体" pitchFamily="49" charset="-122"/>
                        </a:rPr>
                        <a:t>所有者</a:t>
                      </a:r>
                      <a:r>
                        <a:rPr lang="zh-CN" altLang="en-US" sz="1400" b="0" i="0" u="none" strike="noStrike" dirty="0">
                          <a:solidFill>
                            <a:srgbClr val="000000"/>
                          </a:solidFill>
                          <a:effectLst/>
                          <a:latin typeface="楷体" pitchFamily="49" charset="-122"/>
                          <a:ea typeface="楷体" pitchFamily="49" charset="-122"/>
                        </a:rPr>
                        <a:t>权益变动</a:t>
                      </a:r>
                      <a:r>
                        <a:rPr lang="zh-CN" altLang="en-US" sz="1400" b="0" i="0" u="none" strike="noStrike" dirty="0" smtClean="0">
                          <a:solidFill>
                            <a:srgbClr val="000000"/>
                          </a:solidFill>
                          <a:effectLst/>
                          <a:latin typeface="楷体" pitchFamily="49" charset="-122"/>
                          <a:ea typeface="楷体" pitchFamily="49" charset="-122"/>
                        </a:rPr>
                        <a:t>表（简表）                   </a:t>
                      </a: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108878">
                <a:tc rowSpan="2">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zh-CN" altLang="en-US" sz="1400" b="0" i="0" u="none" strike="noStrike" dirty="0">
                          <a:solidFill>
                            <a:srgbClr val="000000"/>
                          </a:solidFill>
                          <a:effectLst/>
                          <a:latin typeface="楷体" pitchFamily="49" charset="-122"/>
                          <a:ea typeface="楷体" pitchFamily="49" charset="-122"/>
                        </a:rPr>
                        <a:t>项目</a:t>
                      </a:r>
                    </a:p>
                  </a:txBody>
                  <a:tcPr marL="4825" marR="4825" marT="4825"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gridSpan="8">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zh-CN" altLang="en-US" sz="1400" b="0" i="0" u="none" strike="noStrike">
                          <a:solidFill>
                            <a:srgbClr val="000000"/>
                          </a:solidFill>
                          <a:effectLst/>
                          <a:latin typeface="楷体" pitchFamily="49" charset="-122"/>
                          <a:ea typeface="楷体" pitchFamily="49" charset="-122"/>
                        </a:rPr>
                        <a:t>本年金额</a:t>
                      </a:r>
                    </a:p>
                  </a:txBody>
                  <a:tcPr marL="4825" marR="4825" marT="4825" marB="0" anchor="ctr">
                    <a:lnL w="12700" cap="flat" cmpd="sng" algn="ctr">
                      <a:solidFill>
                        <a:sysClr val="windowText" lastClr="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zh-CN" altLang="en-US" sz="1400" b="0" i="0" u="none" strike="noStrike" dirty="0">
                          <a:solidFill>
                            <a:srgbClr val="000000"/>
                          </a:solidFill>
                          <a:effectLst/>
                          <a:latin typeface="楷体" pitchFamily="49" charset="-122"/>
                          <a:ea typeface="楷体" pitchFamily="49" charset="-122"/>
                        </a:rPr>
                        <a:t>上年金额</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10908">
                <a:tc vMerge="1">
                  <a:txBody>
                    <a:bodyPr/>
                    <a:lstStyle/>
                    <a:p>
                      <a:endParaRPr lang="zh-CN" altLang="en-US"/>
                    </a:p>
                  </a:txBody>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zh-CN" altLang="en-US" sz="1400" b="0" i="0" u="none" strike="noStrike">
                          <a:solidFill>
                            <a:srgbClr val="000000"/>
                          </a:solidFill>
                          <a:effectLst/>
                          <a:latin typeface="楷体" pitchFamily="49" charset="-122"/>
                          <a:ea typeface="楷体" pitchFamily="49" charset="-122"/>
                        </a:rPr>
                        <a:t>实收资本</a:t>
                      </a:r>
                      <a:r>
                        <a:rPr lang="en-US" altLang="zh-CN" sz="1400" b="0" i="0" u="none" strike="noStrike">
                          <a:solidFill>
                            <a:srgbClr val="000000"/>
                          </a:solidFill>
                          <a:effectLst/>
                          <a:latin typeface="楷体" pitchFamily="49" charset="-122"/>
                          <a:ea typeface="楷体" pitchFamily="49" charset="-122"/>
                        </a:rPr>
                        <a:t>(</a:t>
                      </a:r>
                      <a:r>
                        <a:rPr lang="zh-CN" altLang="en-US" sz="1400" b="0" i="0" u="none" strike="noStrike">
                          <a:solidFill>
                            <a:srgbClr val="000000"/>
                          </a:solidFill>
                          <a:effectLst/>
                          <a:latin typeface="楷体" pitchFamily="49" charset="-122"/>
                          <a:ea typeface="楷体" pitchFamily="49" charset="-122"/>
                        </a:rPr>
                        <a:t>或股本</a:t>
                      </a:r>
                      <a:r>
                        <a:rPr lang="en-US" altLang="zh-CN" sz="1400" b="0" i="0" u="none" strike="noStrike">
                          <a:solidFill>
                            <a:srgbClr val="000000"/>
                          </a:solidFill>
                          <a:effectLst/>
                          <a:latin typeface="楷体" pitchFamily="49" charset="-122"/>
                          <a:ea typeface="楷体" pitchFamily="49" charset="-122"/>
                        </a:rPr>
                        <a:t>)</a:t>
                      </a:r>
                    </a:p>
                  </a:txBody>
                  <a:tcPr marL="4825" marR="4825" marT="4825" marB="0" anchor="ctr">
                    <a:lnL w="12700" cap="flat" cmpd="sng" algn="ctr">
                      <a:solidFill>
                        <a:sysClr val="windowText" lastClr="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zh-CN" altLang="en-US" sz="1400" b="0" i="0" u="none" strike="noStrike">
                          <a:solidFill>
                            <a:srgbClr val="000000"/>
                          </a:solidFill>
                          <a:effectLst/>
                          <a:latin typeface="楷体" pitchFamily="49" charset="-122"/>
                          <a:ea typeface="楷体" pitchFamily="49" charset="-122"/>
                        </a:rPr>
                        <a:t>其他权益工具</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zh-CN" altLang="en-US" sz="1400" b="0" i="0" u="none" strike="noStrike">
                          <a:solidFill>
                            <a:srgbClr val="000000"/>
                          </a:solidFill>
                          <a:effectLst/>
                          <a:latin typeface="楷体" pitchFamily="49" charset="-122"/>
                          <a:ea typeface="楷体" pitchFamily="49" charset="-122"/>
                        </a:rPr>
                        <a:t>资本公积</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zh-CN" altLang="en-US" sz="1400" b="0" i="0" u="none" strike="noStrike">
                          <a:solidFill>
                            <a:srgbClr val="000000"/>
                          </a:solidFill>
                          <a:effectLst/>
                          <a:latin typeface="楷体" pitchFamily="49" charset="-122"/>
                          <a:ea typeface="楷体" pitchFamily="49" charset="-122"/>
                        </a:rPr>
                        <a:t>减：库存股</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zh-CN" altLang="en-US" sz="1400" b="0" i="0" u="none" strike="noStrike">
                          <a:solidFill>
                            <a:srgbClr val="000000"/>
                          </a:solidFill>
                          <a:effectLst/>
                          <a:latin typeface="楷体" pitchFamily="49" charset="-122"/>
                          <a:ea typeface="楷体" pitchFamily="49" charset="-122"/>
                        </a:rPr>
                        <a:t>其他综合收益</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zh-CN" altLang="en-US" sz="1400" b="0" i="0" u="none" strike="noStrike" dirty="0">
                          <a:solidFill>
                            <a:srgbClr val="000000"/>
                          </a:solidFill>
                          <a:effectLst/>
                          <a:latin typeface="楷体" pitchFamily="49" charset="-122"/>
                          <a:ea typeface="楷体" pitchFamily="49" charset="-122"/>
                        </a:rPr>
                        <a:t>盈余公积</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zh-CN" altLang="en-US" sz="1400" b="0" i="0" u="none" strike="noStrike">
                          <a:solidFill>
                            <a:srgbClr val="000000"/>
                          </a:solidFill>
                          <a:effectLst/>
                          <a:latin typeface="楷体" pitchFamily="49" charset="-122"/>
                          <a:ea typeface="楷体" pitchFamily="49" charset="-122"/>
                        </a:rPr>
                        <a:t>未分配利润</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zh-CN" altLang="en-US" sz="1400" b="0" i="0" u="none" strike="noStrike">
                          <a:solidFill>
                            <a:srgbClr val="000000"/>
                          </a:solidFill>
                          <a:effectLst/>
                          <a:latin typeface="楷体" pitchFamily="49" charset="-122"/>
                          <a:ea typeface="楷体" pitchFamily="49" charset="-122"/>
                        </a:rPr>
                        <a:t>所有者权益合计</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en-US" altLang="zh-CN" sz="1400" b="0" i="0" u="none" strike="noStrike" dirty="0" smtClean="0">
                          <a:solidFill>
                            <a:srgbClr val="000000"/>
                          </a:solidFill>
                          <a:effectLst/>
                          <a:latin typeface="楷体" pitchFamily="49" charset="-122"/>
                          <a:ea typeface="楷体" pitchFamily="49" charset="-122"/>
                        </a:rPr>
                        <a:t>……</a:t>
                      </a:r>
                      <a:endParaRPr lang="en-US" altLang="zh-CN"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0887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dirty="0">
                          <a:solidFill>
                            <a:srgbClr val="000000"/>
                          </a:solidFill>
                          <a:effectLst/>
                          <a:latin typeface="楷体" pitchFamily="49" charset="-122"/>
                          <a:ea typeface="楷体" pitchFamily="49" charset="-122"/>
                        </a:rPr>
                        <a:t>一、上年年末余额</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0887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dirty="0">
                          <a:solidFill>
                            <a:srgbClr val="000000"/>
                          </a:solidFill>
                          <a:effectLst/>
                          <a:latin typeface="楷体" pitchFamily="49" charset="-122"/>
                          <a:ea typeface="楷体" pitchFamily="49" charset="-122"/>
                        </a:rPr>
                        <a:t>二、本年年初余额</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0928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dirty="0">
                          <a:solidFill>
                            <a:srgbClr val="000000"/>
                          </a:solidFill>
                          <a:effectLst/>
                          <a:latin typeface="楷体" pitchFamily="49" charset="-122"/>
                          <a:ea typeface="楷体" pitchFamily="49" charset="-122"/>
                        </a:rPr>
                        <a:t>三、本年增减变动</a:t>
                      </a:r>
                      <a:r>
                        <a:rPr lang="zh-CN" altLang="en-US" sz="1400" b="0" i="0" u="none" strike="noStrike" dirty="0" smtClean="0">
                          <a:solidFill>
                            <a:srgbClr val="000000"/>
                          </a:solidFill>
                          <a:effectLst/>
                          <a:latin typeface="楷体" pitchFamily="49" charset="-122"/>
                          <a:ea typeface="楷体" pitchFamily="49" charset="-122"/>
                        </a:rPr>
                        <a:t>金额</a:t>
                      </a: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0887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a:solidFill>
                            <a:srgbClr val="000000"/>
                          </a:solidFill>
                          <a:effectLst/>
                          <a:latin typeface="楷体" pitchFamily="49" charset="-122"/>
                          <a:ea typeface="楷体" pitchFamily="49" charset="-122"/>
                        </a:rPr>
                        <a:t>（一）综合收益总额</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0928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dirty="0">
                          <a:solidFill>
                            <a:srgbClr val="000000"/>
                          </a:solidFill>
                          <a:effectLst/>
                          <a:latin typeface="楷体" pitchFamily="49" charset="-122"/>
                          <a:ea typeface="楷体" pitchFamily="49" charset="-122"/>
                        </a:rPr>
                        <a:t>（二）所有者投入和减少资本</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0887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a:solidFill>
                            <a:srgbClr val="000000"/>
                          </a:solidFill>
                          <a:effectLst/>
                          <a:latin typeface="楷体" pitchFamily="49" charset="-122"/>
                          <a:ea typeface="楷体" pitchFamily="49" charset="-122"/>
                        </a:rPr>
                        <a:t>  </a:t>
                      </a:r>
                      <a:r>
                        <a:rPr lang="en-US" altLang="zh-CN" sz="1400" b="0" i="0" u="none" strike="noStrike">
                          <a:solidFill>
                            <a:srgbClr val="000000"/>
                          </a:solidFill>
                          <a:effectLst/>
                          <a:latin typeface="楷体" pitchFamily="49" charset="-122"/>
                          <a:ea typeface="楷体" pitchFamily="49" charset="-122"/>
                        </a:rPr>
                        <a:t>1. </a:t>
                      </a:r>
                      <a:r>
                        <a:rPr lang="zh-CN" altLang="en-US" sz="1400" b="0" i="0" u="none" strike="noStrike">
                          <a:solidFill>
                            <a:srgbClr val="000000"/>
                          </a:solidFill>
                          <a:effectLst/>
                          <a:latin typeface="楷体" pitchFamily="49" charset="-122"/>
                          <a:ea typeface="楷体" pitchFamily="49" charset="-122"/>
                        </a:rPr>
                        <a:t>所有者投入的普通股</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99239">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a:solidFill>
                            <a:srgbClr val="000000"/>
                          </a:solidFill>
                          <a:effectLst/>
                          <a:latin typeface="楷体" pitchFamily="49" charset="-122"/>
                          <a:ea typeface="楷体" pitchFamily="49" charset="-122"/>
                        </a:rPr>
                        <a:t>  </a:t>
                      </a:r>
                      <a:r>
                        <a:rPr lang="en-US" altLang="zh-CN" sz="1400" b="0" i="0" u="none" strike="noStrike">
                          <a:solidFill>
                            <a:srgbClr val="000000"/>
                          </a:solidFill>
                          <a:effectLst/>
                          <a:latin typeface="楷体" pitchFamily="49" charset="-122"/>
                          <a:ea typeface="楷体" pitchFamily="49" charset="-122"/>
                        </a:rPr>
                        <a:t>2. </a:t>
                      </a:r>
                      <a:r>
                        <a:rPr lang="zh-CN" altLang="en-US" sz="1400" b="0" i="0" u="none" strike="noStrike">
                          <a:solidFill>
                            <a:srgbClr val="000000"/>
                          </a:solidFill>
                          <a:effectLst/>
                          <a:latin typeface="楷体" pitchFamily="49" charset="-122"/>
                          <a:ea typeface="楷体" pitchFamily="49" charset="-122"/>
                        </a:rPr>
                        <a:t>其他权益工具持有者投入资本</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0928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a:solidFill>
                            <a:srgbClr val="000000"/>
                          </a:solidFill>
                          <a:effectLst/>
                          <a:latin typeface="楷体" pitchFamily="49" charset="-122"/>
                          <a:ea typeface="楷体" pitchFamily="49" charset="-122"/>
                        </a:rPr>
                        <a:t>  </a:t>
                      </a:r>
                      <a:r>
                        <a:rPr lang="en-US" altLang="zh-CN" sz="1400" b="0" i="0" u="none" strike="noStrike">
                          <a:solidFill>
                            <a:srgbClr val="000000"/>
                          </a:solidFill>
                          <a:effectLst/>
                          <a:latin typeface="楷体" pitchFamily="49" charset="-122"/>
                          <a:ea typeface="楷体" pitchFamily="49" charset="-122"/>
                        </a:rPr>
                        <a:t>3. </a:t>
                      </a:r>
                      <a:r>
                        <a:rPr lang="zh-CN" altLang="en-US" sz="1400" b="0" i="0" u="none" strike="noStrike">
                          <a:solidFill>
                            <a:srgbClr val="000000"/>
                          </a:solidFill>
                          <a:effectLst/>
                          <a:latin typeface="楷体" pitchFamily="49" charset="-122"/>
                          <a:ea typeface="楷体" pitchFamily="49" charset="-122"/>
                        </a:rPr>
                        <a:t>股份支付计入所有者权益的金额</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0887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dirty="0">
                          <a:solidFill>
                            <a:srgbClr val="000000"/>
                          </a:solidFill>
                          <a:effectLst/>
                          <a:latin typeface="楷体" pitchFamily="49" charset="-122"/>
                          <a:ea typeface="楷体" pitchFamily="49" charset="-122"/>
                        </a:rPr>
                        <a:t>（三）利润分配</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0887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a:solidFill>
                            <a:srgbClr val="000000"/>
                          </a:solidFill>
                          <a:effectLst/>
                          <a:latin typeface="楷体" pitchFamily="49" charset="-122"/>
                          <a:ea typeface="楷体" pitchFamily="49" charset="-122"/>
                        </a:rPr>
                        <a:t>  </a:t>
                      </a:r>
                      <a:r>
                        <a:rPr lang="en-US" altLang="zh-CN" sz="1400" b="0" i="0" u="none" strike="noStrike">
                          <a:solidFill>
                            <a:srgbClr val="000000"/>
                          </a:solidFill>
                          <a:effectLst/>
                          <a:latin typeface="楷体" pitchFamily="49" charset="-122"/>
                          <a:ea typeface="楷体" pitchFamily="49" charset="-122"/>
                        </a:rPr>
                        <a:t>1. </a:t>
                      </a:r>
                      <a:r>
                        <a:rPr lang="zh-CN" altLang="en-US" sz="1400" b="0" i="0" u="none" strike="noStrike">
                          <a:solidFill>
                            <a:srgbClr val="000000"/>
                          </a:solidFill>
                          <a:effectLst/>
                          <a:latin typeface="楷体" pitchFamily="49" charset="-122"/>
                          <a:ea typeface="楷体" pitchFamily="49" charset="-122"/>
                        </a:rPr>
                        <a:t>提取盈余公积</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0928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dirty="0">
                          <a:solidFill>
                            <a:srgbClr val="000000"/>
                          </a:solidFill>
                          <a:effectLst/>
                          <a:latin typeface="楷体" pitchFamily="49" charset="-122"/>
                          <a:ea typeface="楷体" pitchFamily="49" charset="-122"/>
                        </a:rPr>
                        <a:t>  </a:t>
                      </a:r>
                      <a:r>
                        <a:rPr lang="en-US" altLang="zh-CN" sz="1400" b="0" i="0" u="none" strike="noStrike" dirty="0">
                          <a:solidFill>
                            <a:srgbClr val="000000"/>
                          </a:solidFill>
                          <a:effectLst/>
                          <a:latin typeface="楷体" pitchFamily="49" charset="-122"/>
                          <a:ea typeface="楷体" pitchFamily="49" charset="-122"/>
                        </a:rPr>
                        <a:t>2. </a:t>
                      </a:r>
                      <a:r>
                        <a:rPr lang="zh-CN" altLang="en-US" sz="1400" b="0" i="0" u="none" strike="noStrike" dirty="0">
                          <a:solidFill>
                            <a:srgbClr val="000000"/>
                          </a:solidFill>
                          <a:effectLst/>
                          <a:latin typeface="楷体" pitchFamily="49" charset="-122"/>
                          <a:ea typeface="楷体" pitchFamily="49" charset="-122"/>
                        </a:rPr>
                        <a:t>对所有者（或股东）的分配</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0928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dirty="0">
                          <a:solidFill>
                            <a:srgbClr val="000000"/>
                          </a:solidFill>
                          <a:effectLst/>
                          <a:latin typeface="楷体" pitchFamily="49" charset="-122"/>
                          <a:ea typeface="楷体" pitchFamily="49" charset="-122"/>
                        </a:rPr>
                        <a:t>（四）所有者权益内部结转</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0928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dirty="0" smtClean="0">
                          <a:solidFill>
                            <a:srgbClr val="000000"/>
                          </a:solidFill>
                          <a:effectLst/>
                          <a:latin typeface="楷体" pitchFamily="49" charset="-122"/>
                          <a:ea typeface="楷体" pitchFamily="49" charset="-122"/>
                        </a:rPr>
                        <a:t>  </a:t>
                      </a:r>
                      <a:r>
                        <a:rPr lang="en-US" altLang="zh-CN" sz="1400" b="0" i="0" u="none" strike="noStrike" dirty="0" smtClean="0">
                          <a:solidFill>
                            <a:srgbClr val="000000"/>
                          </a:solidFill>
                          <a:effectLst/>
                          <a:latin typeface="楷体" pitchFamily="49" charset="-122"/>
                          <a:ea typeface="楷体" pitchFamily="49" charset="-122"/>
                        </a:rPr>
                        <a:t>1. </a:t>
                      </a:r>
                      <a:r>
                        <a:rPr lang="zh-CN" altLang="en-US" sz="1400" b="0" i="0" u="none" strike="noStrike" dirty="0" smtClean="0">
                          <a:solidFill>
                            <a:srgbClr val="000000"/>
                          </a:solidFill>
                          <a:effectLst/>
                          <a:latin typeface="楷体" pitchFamily="49" charset="-122"/>
                          <a:ea typeface="楷体" pitchFamily="49" charset="-122"/>
                        </a:rPr>
                        <a:t>资本公积转增资本（或股本）</a:t>
                      </a: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smtClean="0">
                          <a:solidFill>
                            <a:srgbClr val="000000"/>
                          </a:solidFill>
                          <a:effectLst/>
                          <a:latin typeface="楷体" pitchFamily="49" charset="-122"/>
                          <a:ea typeface="楷体" pitchFamily="49" charset="-122"/>
                        </a:rPr>
                        <a:t>　</a:t>
                      </a:r>
                      <a:endParaRPr lang="zh-CN" altLang="en-US" sz="1400" b="0" i="0" u="none" strike="noStrike">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smtClean="0">
                          <a:solidFill>
                            <a:srgbClr val="000000"/>
                          </a:solidFill>
                          <a:effectLst/>
                          <a:latin typeface="楷体" pitchFamily="49" charset="-122"/>
                          <a:ea typeface="楷体" pitchFamily="49" charset="-122"/>
                        </a:rPr>
                        <a:t>　</a:t>
                      </a:r>
                      <a:endParaRPr lang="zh-CN" altLang="en-US" sz="1400" b="0" i="0" u="none" strike="noStrike">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smtClean="0">
                          <a:solidFill>
                            <a:srgbClr val="000000"/>
                          </a:solidFill>
                          <a:effectLst/>
                          <a:latin typeface="楷体" pitchFamily="49" charset="-122"/>
                          <a:ea typeface="楷体" pitchFamily="49" charset="-122"/>
                        </a:rPr>
                        <a:t>　</a:t>
                      </a:r>
                      <a:endParaRPr lang="zh-CN" altLang="en-US" sz="1400" b="0" i="0" u="none" strike="noStrike">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smtClean="0">
                          <a:solidFill>
                            <a:srgbClr val="000000"/>
                          </a:solidFill>
                          <a:effectLst/>
                          <a:latin typeface="楷体" pitchFamily="49" charset="-122"/>
                          <a:ea typeface="楷体" pitchFamily="49" charset="-122"/>
                        </a:rPr>
                        <a:t>　</a:t>
                      </a:r>
                      <a:endParaRPr lang="zh-CN" altLang="en-US" sz="1400" b="0" i="0" u="none" strike="noStrike">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smtClean="0">
                          <a:solidFill>
                            <a:srgbClr val="000000"/>
                          </a:solidFill>
                          <a:effectLst/>
                          <a:latin typeface="楷体" pitchFamily="49" charset="-122"/>
                          <a:ea typeface="楷体" pitchFamily="49" charset="-122"/>
                        </a:rPr>
                        <a:t>　</a:t>
                      </a:r>
                      <a:endParaRPr lang="zh-CN" altLang="en-US" sz="1400" b="0" i="0" u="none" strike="noStrike">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smtClean="0">
                          <a:solidFill>
                            <a:srgbClr val="000000"/>
                          </a:solidFill>
                          <a:effectLst/>
                          <a:latin typeface="楷体" pitchFamily="49" charset="-122"/>
                          <a:ea typeface="楷体" pitchFamily="49" charset="-122"/>
                        </a:rPr>
                        <a:t>　</a:t>
                      </a:r>
                      <a:endParaRPr lang="zh-CN" altLang="en-US" sz="1400" b="0" i="0" u="none" strike="noStrike">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smtClean="0">
                          <a:solidFill>
                            <a:srgbClr val="000000"/>
                          </a:solidFill>
                          <a:effectLst/>
                          <a:latin typeface="楷体" pitchFamily="49" charset="-122"/>
                          <a:ea typeface="楷体" pitchFamily="49" charset="-122"/>
                        </a:rPr>
                        <a:t>　</a:t>
                      </a:r>
                      <a:endParaRPr lang="zh-CN" altLang="en-US" sz="1400" b="0" i="0" u="none" strike="noStrike">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smtClean="0">
                          <a:solidFill>
                            <a:srgbClr val="000000"/>
                          </a:solidFill>
                          <a:effectLst/>
                          <a:latin typeface="楷体" pitchFamily="49" charset="-122"/>
                          <a:ea typeface="楷体" pitchFamily="49" charset="-122"/>
                        </a:rPr>
                        <a:t>　</a:t>
                      </a:r>
                      <a:endParaRPr lang="zh-CN" altLang="en-US" sz="1400" b="0" i="0" u="none" strike="noStrike">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smtClean="0">
                          <a:solidFill>
                            <a:srgbClr val="000000"/>
                          </a:solidFill>
                          <a:effectLst/>
                          <a:latin typeface="楷体" pitchFamily="49" charset="-122"/>
                          <a:ea typeface="楷体" pitchFamily="49" charset="-122"/>
                        </a:rPr>
                        <a:t>　</a:t>
                      </a:r>
                      <a:endParaRPr lang="zh-CN" altLang="en-US" sz="1400" b="0" i="0" u="none" strike="noStrike">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12898">
                <a:tc gridSpan="10">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en-US" altLang="zh-CN" sz="1400" b="0" i="0" u="none" strike="noStrike" dirty="0" smtClean="0">
                          <a:solidFill>
                            <a:srgbClr val="000000"/>
                          </a:solidFill>
                          <a:effectLst/>
                          <a:latin typeface="楷体" pitchFamily="49" charset="-122"/>
                          <a:ea typeface="楷体" pitchFamily="49" charset="-122"/>
                        </a:rPr>
                        <a:t>… …</a:t>
                      </a:r>
                      <a:r>
                        <a:rPr lang="en-US" altLang="zh-CN" sz="1400" b="0" i="0" u="none" strike="noStrike" baseline="0" dirty="0" smtClean="0">
                          <a:solidFill>
                            <a:srgbClr val="000000"/>
                          </a:solidFill>
                          <a:effectLst/>
                          <a:latin typeface="楷体" pitchFamily="49" charset="-122"/>
                          <a:ea typeface="楷体" pitchFamily="49" charset="-122"/>
                        </a:rPr>
                        <a:t> …</a:t>
                      </a: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0887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dirty="0">
                          <a:solidFill>
                            <a:srgbClr val="000000"/>
                          </a:solidFill>
                          <a:effectLst/>
                          <a:latin typeface="楷体" pitchFamily="49" charset="-122"/>
                          <a:ea typeface="楷体" pitchFamily="49" charset="-122"/>
                        </a:rPr>
                        <a:t>四、本年年末余额</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41" name="组合 40"/>
          <p:cNvGrpSpPr/>
          <p:nvPr/>
        </p:nvGrpSpPr>
        <p:grpSpPr>
          <a:xfrm>
            <a:off x="6410843" y="2318089"/>
            <a:ext cx="2720528" cy="1504950"/>
            <a:chOff x="6804248" y="2109318"/>
            <a:chExt cx="2720528" cy="1504950"/>
          </a:xfrm>
        </p:grpSpPr>
        <p:sp>
          <p:nvSpPr>
            <p:cNvPr id="42" name="椭圆形标注 41"/>
            <p:cNvSpPr/>
            <p:nvPr/>
          </p:nvSpPr>
          <p:spPr bwMode="auto">
            <a:xfrm rot="10800000">
              <a:off x="6804248" y="2109318"/>
              <a:ext cx="2590800" cy="1504950"/>
            </a:xfrm>
            <a:prstGeom prst="wedgeEllipseCallout">
              <a:avLst>
                <a:gd name="adj1" fmla="val -32577"/>
                <a:gd name="adj2" fmla="val 79799"/>
              </a:avLst>
            </a:prstGeom>
            <a:solidFill>
              <a:srgbClr val="084CA1"/>
            </a:solidFill>
            <a:ln>
              <a:noFill/>
            </a:ln>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43" name="组合 42"/>
            <p:cNvGrpSpPr/>
            <p:nvPr/>
          </p:nvGrpSpPr>
          <p:grpSpPr>
            <a:xfrm>
              <a:off x="6948264" y="2192379"/>
              <a:ext cx="2576512" cy="1338828"/>
              <a:chOff x="8681815" y="3513737"/>
              <a:chExt cx="2576512" cy="1338828"/>
            </a:xfrm>
          </p:grpSpPr>
          <p:sp>
            <p:nvSpPr>
              <p:cNvPr id="44" name="矩形 43"/>
              <p:cNvSpPr/>
              <p:nvPr/>
            </p:nvSpPr>
            <p:spPr>
              <a:xfrm>
                <a:off x="8681815" y="3513737"/>
                <a:ext cx="2576512" cy="1338828"/>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EF704F"/>
                    </a:solidFill>
                    <a:effectLst/>
                    <a:uLnTx/>
                    <a:uFillTx/>
                    <a:latin typeface="微软雅黑" pitchFamily="34" charset="-122"/>
                    <a:ea typeface="微软雅黑" pitchFamily="34" charset="-122"/>
                  </a:rPr>
                  <a:t>        </a:t>
                </a:r>
                <a:r>
                  <a:rPr kumimoji="0" lang="zh-CN" altLang="en-US" sz="1800" b="1" i="0" u="none" strike="noStrike" kern="0" cap="none" spc="0" normalizeH="0" baseline="0" noProof="0" dirty="0" smtClean="0">
                    <a:ln>
                      <a:noFill/>
                    </a:ln>
                    <a:solidFill>
                      <a:srgbClr val="FFC000"/>
                    </a:solidFill>
                    <a:effectLst/>
                    <a:uLnTx/>
                    <a:uFillTx/>
                    <a:latin typeface="微软雅黑" pitchFamily="34" charset="-122"/>
                    <a:ea typeface="微软雅黑" pitchFamily="34" charset="-122"/>
                  </a:rPr>
                  <a:t>上年金额</a:t>
                </a:r>
                <a:endParaRPr kumimoji="0" lang="en-US" altLang="zh-CN" sz="1800" b="1" i="0" u="none" strike="noStrike" kern="0" cap="none" spc="0" normalizeH="0" baseline="0" noProof="0" dirty="0" smtClean="0">
                  <a:ln>
                    <a:noFill/>
                  </a:ln>
                  <a:solidFill>
                    <a:srgbClr val="FFC00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上年度所有者权益变动表的“本年金额”</a:t>
                </a:r>
                <a:endParaRPr kumimoji="0" lang="zh-CN" altLang="en-US" sz="18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cxnSp>
            <p:nvCxnSpPr>
              <p:cNvPr id="45" name="直接连接符 44"/>
              <p:cNvCxnSpPr/>
              <p:nvPr/>
            </p:nvCxnSpPr>
            <p:spPr>
              <a:xfrm>
                <a:off x="8684039" y="3969330"/>
                <a:ext cx="2259962" cy="0"/>
              </a:xfrm>
              <a:prstGeom prst="line">
                <a:avLst/>
              </a:prstGeom>
              <a:noFill/>
              <a:ln w="19050" cap="flat" cmpd="sng" algn="ctr">
                <a:solidFill>
                  <a:srgbClr val="FFC000"/>
                </a:solidFill>
                <a:prstDash val="solid"/>
              </a:ln>
              <a:effectLst/>
            </p:spPr>
          </p:cxnSp>
        </p:grpSp>
      </p:grpSp>
    </p:spTree>
    <p:custDataLst>
      <p:tags r:id="rId1"/>
    </p:custDataLst>
    <p:extLst>
      <p:ext uri="{BB962C8B-B14F-4D97-AF65-F5344CB8AC3E}">
        <p14:creationId xmlns:p14="http://schemas.microsoft.com/office/powerpoint/2010/main" val="36666627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7" y="149902"/>
            <a:ext cx="7362537" cy="40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所有者</a:t>
            </a:r>
            <a:r>
              <a:rPr lang="zh-CN" altLang="en-US" sz="2600" kern="0" dirty="0" smtClean="0">
                <a:solidFill>
                  <a:srgbClr val="084CA1"/>
                </a:solidFill>
                <a:latin typeface="微软雅黑"/>
                <a:ea typeface="微软雅黑"/>
              </a:rPr>
              <a:t>权益变动表“</a:t>
            </a:r>
            <a:r>
              <a:rPr lang="zh-CN" altLang="en-US" sz="2600" kern="0" dirty="0">
                <a:solidFill>
                  <a:srgbClr val="084CA1"/>
                </a:solidFill>
                <a:latin typeface="微软雅黑"/>
                <a:ea typeface="微软雅黑"/>
              </a:rPr>
              <a:t>本年</a:t>
            </a:r>
            <a:r>
              <a:rPr lang="zh-CN" altLang="en-US" sz="2600" kern="0" dirty="0" smtClean="0">
                <a:solidFill>
                  <a:srgbClr val="084CA1"/>
                </a:solidFill>
                <a:latin typeface="微软雅黑"/>
                <a:ea typeface="微软雅黑"/>
              </a:rPr>
              <a:t>金额”栏的填列方法</a:t>
            </a:r>
            <a:endParaRPr lang="zh-CN" altLang="en-US" sz="2600" kern="0" dirty="0">
              <a:solidFill>
                <a:srgbClr val="084CA1"/>
              </a:solidFill>
              <a:latin typeface="微软雅黑"/>
              <a:ea typeface="微软雅黑"/>
            </a:endParaRPr>
          </a:p>
        </p:txBody>
      </p:sp>
      <p:graphicFrame>
        <p:nvGraphicFramePr>
          <p:cNvPr id="40" name="表格 39"/>
          <p:cNvGraphicFramePr>
            <a:graphicFrameLocks noGrp="1"/>
          </p:cNvGraphicFramePr>
          <p:nvPr>
            <p:extLst>
              <p:ext uri="{D42A27DB-BD31-4B8C-83A1-F6EECF244321}">
                <p14:modId xmlns:p14="http://schemas.microsoft.com/office/powerpoint/2010/main" val="3148720508"/>
              </p:ext>
            </p:extLst>
          </p:nvPr>
        </p:nvGraphicFramePr>
        <p:xfrm>
          <a:off x="66660" y="901536"/>
          <a:ext cx="9010680" cy="4140690"/>
        </p:xfrm>
        <a:graphic>
          <a:graphicData uri="http://schemas.openxmlformats.org/drawingml/2006/table">
            <a:tbl>
              <a:tblPr/>
              <a:tblGrid>
                <a:gridCol w="3250041"/>
                <a:gridCol w="864096"/>
                <a:gridCol w="648072"/>
                <a:gridCol w="432048"/>
                <a:gridCol w="648072"/>
                <a:gridCol w="576064"/>
                <a:gridCol w="432048"/>
                <a:gridCol w="576064"/>
                <a:gridCol w="817559"/>
                <a:gridCol w="766616"/>
              </a:tblGrid>
              <a:tr h="108878">
                <a:tc gridSpan="10">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en-US" altLang="zh-CN" sz="1400" b="0" i="0" u="none" strike="noStrike" dirty="0" smtClean="0">
                          <a:solidFill>
                            <a:srgbClr val="000000"/>
                          </a:solidFill>
                          <a:effectLst/>
                          <a:latin typeface="楷体" pitchFamily="49" charset="-122"/>
                          <a:ea typeface="楷体" pitchFamily="49" charset="-122"/>
                        </a:rPr>
                        <a:t>                                          </a:t>
                      </a:r>
                      <a:r>
                        <a:rPr lang="zh-CN" altLang="en-US" sz="1400" b="0" i="0" u="none" strike="noStrike" dirty="0" smtClean="0">
                          <a:solidFill>
                            <a:srgbClr val="000000"/>
                          </a:solidFill>
                          <a:effectLst/>
                          <a:latin typeface="楷体" pitchFamily="49" charset="-122"/>
                          <a:ea typeface="楷体" pitchFamily="49" charset="-122"/>
                        </a:rPr>
                        <a:t>所有者</a:t>
                      </a:r>
                      <a:r>
                        <a:rPr lang="zh-CN" altLang="en-US" sz="1400" b="0" i="0" u="none" strike="noStrike" dirty="0">
                          <a:solidFill>
                            <a:srgbClr val="000000"/>
                          </a:solidFill>
                          <a:effectLst/>
                          <a:latin typeface="楷体" pitchFamily="49" charset="-122"/>
                          <a:ea typeface="楷体" pitchFamily="49" charset="-122"/>
                        </a:rPr>
                        <a:t>权益变动</a:t>
                      </a:r>
                      <a:r>
                        <a:rPr lang="zh-CN" altLang="en-US" sz="1400" b="0" i="0" u="none" strike="noStrike" dirty="0" smtClean="0">
                          <a:solidFill>
                            <a:srgbClr val="000000"/>
                          </a:solidFill>
                          <a:effectLst/>
                          <a:latin typeface="楷体" pitchFamily="49" charset="-122"/>
                          <a:ea typeface="楷体" pitchFamily="49" charset="-122"/>
                        </a:rPr>
                        <a:t>表（简表）                   </a:t>
                      </a: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a:noFill/>
                    </a:lnL>
                    <a:lnR>
                      <a:noFill/>
                    </a:lnR>
                    <a:lnT>
                      <a:no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108878">
                <a:tc rowSpan="2">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zh-CN" altLang="en-US" sz="1400" b="0" i="0" u="none" strike="noStrike" dirty="0">
                          <a:solidFill>
                            <a:srgbClr val="000000"/>
                          </a:solidFill>
                          <a:effectLst/>
                          <a:latin typeface="楷体" pitchFamily="49" charset="-122"/>
                          <a:ea typeface="楷体" pitchFamily="49" charset="-122"/>
                        </a:rPr>
                        <a:t>项目</a:t>
                      </a:r>
                    </a:p>
                  </a:txBody>
                  <a:tcPr marL="4825" marR="4825" marT="4825" marB="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gridSpan="8">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zh-CN" altLang="en-US" sz="1400" b="0" i="0" u="none" strike="noStrike">
                          <a:solidFill>
                            <a:srgbClr val="000000"/>
                          </a:solidFill>
                          <a:effectLst/>
                          <a:latin typeface="楷体" pitchFamily="49" charset="-122"/>
                          <a:ea typeface="楷体" pitchFamily="49" charset="-122"/>
                        </a:rPr>
                        <a:t>本年金额</a:t>
                      </a:r>
                    </a:p>
                  </a:txBody>
                  <a:tcPr marL="4825" marR="4825" marT="4825" marB="0" anchor="ctr">
                    <a:lnL w="12700" cap="flat" cmpd="sng" algn="ctr">
                      <a:solidFill>
                        <a:sysClr val="windowText" lastClr="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zh-CN" altLang="en-US" sz="1400" b="0" i="0" u="none" strike="noStrike" dirty="0">
                          <a:solidFill>
                            <a:srgbClr val="000000"/>
                          </a:solidFill>
                          <a:effectLst/>
                          <a:latin typeface="楷体" pitchFamily="49" charset="-122"/>
                          <a:ea typeface="楷体" pitchFamily="49" charset="-122"/>
                        </a:rPr>
                        <a:t>上年金额</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310908">
                <a:tc vMerge="1">
                  <a:txBody>
                    <a:bodyPr/>
                    <a:lstStyle/>
                    <a:p>
                      <a:endParaRPr lang="zh-CN" altLang="en-US"/>
                    </a:p>
                  </a:txBody>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zh-CN" altLang="en-US" sz="1400" b="0" i="0" u="none" strike="noStrike">
                          <a:solidFill>
                            <a:srgbClr val="000000"/>
                          </a:solidFill>
                          <a:effectLst/>
                          <a:latin typeface="楷体" pitchFamily="49" charset="-122"/>
                          <a:ea typeface="楷体" pitchFamily="49" charset="-122"/>
                        </a:rPr>
                        <a:t>实收资本</a:t>
                      </a:r>
                      <a:r>
                        <a:rPr lang="en-US" altLang="zh-CN" sz="1400" b="0" i="0" u="none" strike="noStrike">
                          <a:solidFill>
                            <a:srgbClr val="000000"/>
                          </a:solidFill>
                          <a:effectLst/>
                          <a:latin typeface="楷体" pitchFamily="49" charset="-122"/>
                          <a:ea typeface="楷体" pitchFamily="49" charset="-122"/>
                        </a:rPr>
                        <a:t>(</a:t>
                      </a:r>
                      <a:r>
                        <a:rPr lang="zh-CN" altLang="en-US" sz="1400" b="0" i="0" u="none" strike="noStrike">
                          <a:solidFill>
                            <a:srgbClr val="000000"/>
                          </a:solidFill>
                          <a:effectLst/>
                          <a:latin typeface="楷体" pitchFamily="49" charset="-122"/>
                          <a:ea typeface="楷体" pitchFamily="49" charset="-122"/>
                        </a:rPr>
                        <a:t>或股本</a:t>
                      </a:r>
                      <a:r>
                        <a:rPr lang="en-US" altLang="zh-CN" sz="1400" b="0" i="0" u="none" strike="noStrike">
                          <a:solidFill>
                            <a:srgbClr val="000000"/>
                          </a:solidFill>
                          <a:effectLst/>
                          <a:latin typeface="楷体" pitchFamily="49" charset="-122"/>
                          <a:ea typeface="楷体" pitchFamily="49" charset="-122"/>
                        </a:rPr>
                        <a:t>)</a:t>
                      </a:r>
                    </a:p>
                  </a:txBody>
                  <a:tcPr marL="4825" marR="4825" marT="4825" marB="0" anchor="ctr">
                    <a:lnL w="12700" cap="flat" cmpd="sng" algn="ctr">
                      <a:solidFill>
                        <a:sysClr val="windowText" lastClr="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zh-CN" altLang="en-US" sz="1400" b="0" i="0" u="none" strike="noStrike">
                          <a:solidFill>
                            <a:srgbClr val="000000"/>
                          </a:solidFill>
                          <a:effectLst/>
                          <a:latin typeface="楷体" pitchFamily="49" charset="-122"/>
                          <a:ea typeface="楷体" pitchFamily="49" charset="-122"/>
                        </a:rPr>
                        <a:t>其他权益工具</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zh-CN" altLang="en-US" sz="1400" b="0" i="0" u="none" strike="noStrike">
                          <a:solidFill>
                            <a:srgbClr val="000000"/>
                          </a:solidFill>
                          <a:effectLst/>
                          <a:latin typeface="楷体" pitchFamily="49" charset="-122"/>
                          <a:ea typeface="楷体" pitchFamily="49" charset="-122"/>
                        </a:rPr>
                        <a:t>资本公积</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zh-CN" altLang="en-US" sz="1400" b="0" i="0" u="none" strike="noStrike">
                          <a:solidFill>
                            <a:srgbClr val="000000"/>
                          </a:solidFill>
                          <a:effectLst/>
                          <a:latin typeface="楷体" pitchFamily="49" charset="-122"/>
                          <a:ea typeface="楷体" pitchFamily="49" charset="-122"/>
                        </a:rPr>
                        <a:t>减：库存股</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zh-CN" altLang="en-US" sz="1400" b="0" i="0" u="none" strike="noStrike">
                          <a:solidFill>
                            <a:srgbClr val="000000"/>
                          </a:solidFill>
                          <a:effectLst/>
                          <a:latin typeface="楷体" pitchFamily="49" charset="-122"/>
                          <a:ea typeface="楷体" pitchFamily="49" charset="-122"/>
                        </a:rPr>
                        <a:t>其他综合收益</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zh-CN" altLang="en-US" sz="1400" b="0" i="0" u="none" strike="noStrike" dirty="0">
                          <a:solidFill>
                            <a:srgbClr val="000000"/>
                          </a:solidFill>
                          <a:effectLst/>
                          <a:latin typeface="楷体" pitchFamily="49" charset="-122"/>
                          <a:ea typeface="楷体" pitchFamily="49" charset="-122"/>
                        </a:rPr>
                        <a:t>盈余公积</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zh-CN" altLang="en-US" sz="1400" b="0" i="0" u="none" strike="noStrike">
                          <a:solidFill>
                            <a:srgbClr val="000000"/>
                          </a:solidFill>
                          <a:effectLst/>
                          <a:latin typeface="楷体" pitchFamily="49" charset="-122"/>
                          <a:ea typeface="楷体" pitchFamily="49" charset="-122"/>
                        </a:rPr>
                        <a:t>未分配利润</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zh-CN" altLang="en-US" sz="1400" b="0" i="0" u="none" strike="noStrike">
                          <a:solidFill>
                            <a:srgbClr val="000000"/>
                          </a:solidFill>
                          <a:effectLst/>
                          <a:latin typeface="楷体" pitchFamily="49" charset="-122"/>
                          <a:ea typeface="楷体" pitchFamily="49" charset="-122"/>
                        </a:rPr>
                        <a:t>所有者权益合计</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ctr" fontAlgn="ctr"/>
                      <a:r>
                        <a:rPr lang="en-US" altLang="zh-CN" sz="1400" b="0" i="0" u="none" strike="noStrike" dirty="0" smtClean="0">
                          <a:solidFill>
                            <a:srgbClr val="000000"/>
                          </a:solidFill>
                          <a:effectLst/>
                          <a:latin typeface="楷体" pitchFamily="49" charset="-122"/>
                          <a:ea typeface="楷体" pitchFamily="49" charset="-122"/>
                        </a:rPr>
                        <a:t>……</a:t>
                      </a:r>
                      <a:endParaRPr lang="en-US" altLang="zh-CN"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0887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dirty="0">
                          <a:solidFill>
                            <a:srgbClr val="000000"/>
                          </a:solidFill>
                          <a:effectLst/>
                          <a:latin typeface="楷体" pitchFamily="49" charset="-122"/>
                          <a:ea typeface="楷体" pitchFamily="49" charset="-122"/>
                        </a:rPr>
                        <a:t>一、上年年末余额</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0887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dirty="0">
                          <a:solidFill>
                            <a:srgbClr val="000000"/>
                          </a:solidFill>
                          <a:effectLst/>
                          <a:latin typeface="楷体" pitchFamily="49" charset="-122"/>
                          <a:ea typeface="楷体" pitchFamily="49" charset="-122"/>
                        </a:rPr>
                        <a:t>二、本年年初余额</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0928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dirty="0">
                          <a:solidFill>
                            <a:srgbClr val="000000"/>
                          </a:solidFill>
                          <a:effectLst/>
                          <a:latin typeface="楷体" pitchFamily="49" charset="-122"/>
                          <a:ea typeface="楷体" pitchFamily="49" charset="-122"/>
                        </a:rPr>
                        <a:t>三、本年增减变动</a:t>
                      </a:r>
                      <a:r>
                        <a:rPr lang="zh-CN" altLang="en-US" sz="1400" b="0" i="0" u="none" strike="noStrike" dirty="0" smtClean="0">
                          <a:solidFill>
                            <a:srgbClr val="000000"/>
                          </a:solidFill>
                          <a:effectLst/>
                          <a:latin typeface="楷体" pitchFamily="49" charset="-122"/>
                          <a:ea typeface="楷体" pitchFamily="49" charset="-122"/>
                        </a:rPr>
                        <a:t>金额</a:t>
                      </a: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0887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a:solidFill>
                            <a:srgbClr val="000000"/>
                          </a:solidFill>
                          <a:effectLst/>
                          <a:latin typeface="楷体" pitchFamily="49" charset="-122"/>
                          <a:ea typeface="楷体" pitchFamily="49" charset="-122"/>
                        </a:rPr>
                        <a:t>（一）综合收益总额</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0928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dirty="0">
                          <a:solidFill>
                            <a:srgbClr val="000000"/>
                          </a:solidFill>
                          <a:effectLst/>
                          <a:latin typeface="楷体" pitchFamily="49" charset="-122"/>
                          <a:ea typeface="楷体" pitchFamily="49" charset="-122"/>
                        </a:rPr>
                        <a:t>（二）所有者投入和减少资本</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0887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a:solidFill>
                            <a:srgbClr val="000000"/>
                          </a:solidFill>
                          <a:effectLst/>
                          <a:latin typeface="楷体" pitchFamily="49" charset="-122"/>
                          <a:ea typeface="楷体" pitchFamily="49" charset="-122"/>
                        </a:rPr>
                        <a:t>  </a:t>
                      </a:r>
                      <a:r>
                        <a:rPr lang="en-US" altLang="zh-CN" sz="1400" b="0" i="0" u="none" strike="noStrike">
                          <a:solidFill>
                            <a:srgbClr val="000000"/>
                          </a:solidFill>
                          <a:effectLst/>
                          <a:latin typeface="楷体" pitchFamily="49" charset="-122"/>
                          <a:ea typeface="楷体" pitchFamily="49" charset="-122"/>
                        </a:rPr>
                        <a:t>1. </a:t>
                      </a:r>
                      <a:r>
                        <a:rPr lang="zh-CN" altLang="en-US" sz="1400" b="0" i="0" u="none" strike="noStrike">
                          <a:solidFill>
                            <a:srgbClr val="000000"/>
                          </a:solidFill>
                          <a:effectLst/>
                          <a:latin typeface="楷体" pitchFamily="49" charset="-122"/>
                          <a:ea typeface="楷体" pitchFamily="49" charset="-122"/>
                        </a:rPr>
                        <a:t>所有者投入的普通股</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99239">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a:solidFill>
                            <a:srgbClr val="000000"/>
                          </a:solidFill>
                          <a:effectLst/>
                          <a:latin typeface="楷体" pitchFamily="49" charset="-122"/>
                          <a:ea typeface="楷体" pitchFamily="49" charset="-122"/>
                        </a:rPr>
                        <a:t>  </a:t>
                      </a:r>
                      <a:r>
                        <a:rPr lang="en-US" altLang="zh-CN" sz="1400" b="0" i="0" u="none" strike="noStrike">
                          <a:solidFill>
                            <a:srgbClr val="000000"/>
                          </a:solidFill>
                          <a:effectLst/>
                          <a:latin typeface="楷体" pitchFamily="49" charset="-122"/>
                          <a:ea typeface="楷体" pitchFamily="49" charset="-122"/>
                        </a:rPr>
                        <a:t>2. </a:t>
                      </a:r>
                      <a:r>
                        <a:rPr lang="zh-CN" altLang="en-US" sz="1400" b="0" i="0" u="none" strike="noStrike">
                          <a:solidFill>
                            <a:srgbClr val="000000"/>
                          </a:solidFill>
                          <a:effectLst/>
                          <a:latin typeface="楷体" pitchFamily="49" charset="-122"/>
                          <a:ea typeface="楷体" pitchFamily="49" charset="-122"/>
                        </a:rPr>
                        <a:t>其他权益工具持有者投入资本</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0928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a:solidFill>
                            <a:srgbClr val="000000"/>
                          </a:solidFill>
                          <a:effectLst/>
                          <a:latin typeface="楷体" pitchFamily="49" charset="-122"/>
                          <a:ea typeface="楷体" pitchFamily="49" charset="-122"/>
                        </a:rPr>
                        <a:t>  </a:t>
                      </a:r>
                      <a:r>
                        <a:rPr lang="en-US" altLang="zh-CN" sz="1400" b="0" i="0" u="none" strike="noStrike">
                          <a:solidFill>
                            <a:srgbClr val="000000"/>
                          </a:solidFill>
                          <a:effectLst/>
                          <a:latin typeface="楷体" pitchFamily="49" charset="-122"/>
                          <a:ea typeface="楷体" pitchFamily="49" charset="-122"/>
                        </a:rPr>
                        <a:t>3. </a:t>
                      </a:r>
                      <a:r>
                        <a:rPr lang="zh-CN" altLang="en-US" sz="1400" b="0" i="0" u="none" strike="noStrike">
                          <a:solidFill>
                            <a:srgbClr val="000000"/>
                          </a:solidFill>
                          <a:effectLst/>
                          <a:latin typeface="楷体" pitchFamily="49" charset="-122"/>
                          <a:ea typeface="楷体" pitchFamily="49" charset="-122"/>
                        </a:rPr>
                        <a:t>股份支付计入所有者权益的金额</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0887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dirty="0">
                          <a:solidFill>
                            <a:srgbClr val="000000"/>
                          </a:solidFill>
                          <a:effectLst/>
                          <a:latin typeface="楷体" pitchFamily="49" charset="-122"/>
                          <a:ea typeface="楷体" pitchFamily="49" charset="-122"/>
                        </a:rPr>
                        <a:t>（三）利润分配</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0887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a:solidFill>
                            <a:srgbClr val="000000"/>
                          </a:solidFill>
                          <a:effectLst/>
                          <a:latin typeface="楷体" pitchFamily="49" charset="-122"/>
                          <a:ea typeface="楷体" pitchFamily="49" charset="-122"/>
                        </a:rPr>
                        <a:t>  </a:t>
                      </a:r>
                      <a:r>
                        <a:rPr lang="en-US" altLang="zh-CN" sz="1400" b="0" i="0" u="none" strike="noStrike">
                          <a:solidFill>
                            <a:srgbClr val="000000"/>
                          </a:solidFill>
                          <a:effectLst/>
                          <a:latin typeface="楷体" pitchFamily="49" charset="-122"/>
                          <a:ea typeface="楷体" pitchFamily="49" charset="-122"/>
                        </a:rPr>
                        <a:t>1. </a:t>
                      </a:r>
                      <a:r>
                        <a:rPr lang="zh-CN" altLang="en-US" sz="1400" b="0" i="0" u="none" strike="noStrike">
                          <a:solidFill>
                            <a:srgbClr val="000000"/>
                          </a:solidFill>
                          <a:effectLst/>
                          <a:latin typeface="楷体" pitchFamily="49" charset="-122"/>
                          <a:ea typeface="楷体" pitchFamily="49" charset="-122"/>
                        </a:rPr>
                        <a:t>提取盈余公积</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0928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dirty="0">
                          <a:solidFill>
                            <a:srgbClr val="000000"/>
                          </a:solidFill>
                          <a:effectLst/>
                          <a:latin typeface="楷体" pitchFamily="49" charset="-122"/>
                          <a:ea typeface="楷体" pitchFamily="49" charset="-122"/>
                        </a:rPr>
                        <a:t>  </a:t>
                      </a:r>
                      <a:r>
                        <a:rPr lang="en-US" altLang="zh-CN" sz="1400" b="0" i="0" u="none" strike="noStrike" dirty="0">
                          <a:solidFill>
                            <a:srgbClr val="000000"/>
                          </a:solidFill>
                          <a:effectLst/>
                          <a:latin typeface="楷体" pitchFamily="49" charset="-122"/>
                          <a:ea typeface="楷体" pitchFamily="49" charset="-122"/>
                        </a:rPr>
                        <a:t>2. </a:t>
                      </a:r>
                      <a:r>
                        <a:rPr lang="zh-CN" altLang="en-US" sz="1400" b="0" i="0" u="none" strike="noStrike" dirty="0">
                          <a:solidFill>
                            <a:srgbClr val="000000"/>
                          </a:solidFill>
                          <a:effectLst/>
                          <a:latin typeface="楷体" pitchFamily="49" charset="-122"/>
                          <a:ea typeface="楷体" pitchFamily="49" charset="-122"/>
                        </a:rPr>
                        <a:t>对所有者（或股东）的分配</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0928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dirty="0">
                          <a:solidFill>
                            <a:srgbClr val="000000"/>
                          </a:solidFill>
                          <a:effectLst/>
                          <a:latin typeface="楷体" pitchFamily="49" charset="-122"/>
                          <a:ea typeface="楷体" pitchFamily="49" charset="-122"/>
                        </a:rPr>
                        <a:t>（四）所有者权益内部结转</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20928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dirty="0" smtClean="0">
                          <a:solidFill>
                            <a:srgbClr val="000000"/>
                          </a:solidFill>
                          <a:effectLst/>
                          <a:latin typeface="楷体" pitchFamily="49" charset="-122"/>
                          <a:ea typeface="楷体" pitchFamily="49" charset="-122"/>
                        </a:rPr>
                        <a:t>  </a:t>
                      </a:r>
                      <a:r>
                        <a:rPr lang="en-US" altLang="zh-CN" sz="1400" b="0" i="0" u="none" strike="noStrike" dirty="0" smtClean="0">
                          <a:solidFill>
                            <a:srgbClr val="000000"/>
                          </a:solidFill>
                          <a:effectLst/>
                          <a:latin typeface="楷体" pitchFamily="49" charset="-122"/>
                          <a:ea typeface="楷体" pitchFamily="49" charset="-122"/>
                        </a:rPr>
                        <a:t>1. </a:t>
                      </a:r>
                      <a:r>
                        <a:rPr lang="zh-CN" altLang="en-US" sz="1400" b="0" i="0" u="none" strike="noStrike" dirty="0" smtClean="0">
                          <a:solidFill>
                            <a:srgbClr val="000000"/>
                          </a:solidFill>
                          <a:effectLst/>
                          <a:latin typeface="楷体" pitchFamily="49" charset="-122"/>
                          <a:ea typeface="楷体" pitchFamily="49" charset="-122"/>
                        </a:rPr>
                        <a:t>资本公积转增资本（或股本）</a:t>
                      </a: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smtClean="0">
                          <a:solidFill>
                            <a:srgbClr val="000000"/>
                          </a:solidFill>
                          <a:effectLst/>
                          <a:latin typeface="楷体" pitchFamily="49" charset="-122"/>
                          <a:ea typeface="楷体" pitchFamily="49" charset="-122"/>
                        </a:rPr>
                        <a:t>　</a:t>
                      </a:r>
                      <a:endParaRPr lang="zh-CN" altLang="en-US" sz="1400" b="0" i="0" u="none" strike="noStrike">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smtClean="0">
                          <a:solidFill>
                            <a:srgbClr val="000000"/>
                          </a:solidFill>
                          <a:effectLst/>
                          <a:latin typeface="楷体" pitchFamily="49" charset="-122"/>
                          <a:ea typeface="楷体" pitchFamily="49" charset="-122"/>
                        </a:rPr>
                        <a:t>　</a:t>
                      </a:r>
                      <a:endParaRPr lang="zh-CN" altLang="en-US" sz="1400" b="0" i="0" u="none" strike="noStrike">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smtClean="0">
                          <a:solidFill>
                            <a:srgbClr val="000000"/>
                          </a:solidFill>
                          <a:effectLst/>
                          <a:latin typeface="楷体" pitchFamily="49" charset="-122"/>
                          <a:ea typeface="楷体" pitchFamily="49" charset="-122"/>
                        </a:rPr>
                        <a:t>　</a:t>
                      </a:r>
                      <a:endParaRPr lang="zh-CN" altLang="en-US" sz="1400" b="0" i="0" u="none" strike="noStrike">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smtClean="0">
                          <a:solidFill>
                            <a:srgbClr val="000000"/>
                          </a:solidFill>
                          <a:effectLst/>
                          <a:latin typeface="楷体" pitchFamily="49" charset="-122"/>
                          <a:ea typeface="楷体" pitchFamily="49" charset="-122"/>
                        </a:rPr>
                        <a:t>　</a:t>
                      </a:r>
                      <a:endParaRPr lang="zh-CN" altLang="en-US" sz="1400" b="0" i="0" u="none" strike="noStrike">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smtClean="0">
                          <a:solidFill>
                            <a:srgbClr val="000000"/>
                          </a:solidFill>
                          <a:effectLst/>
                          <a:latin typeface="楷体" pitchFamily="49" charset="-122"/>
                          <a:ea typeface="楷体" pitchFamily="49" charset="-122"/>
                        </a:rPr>
                        <a:t>　</a:t>
                      </a:r>
                      <a:endParaRPr lang="zh-CN" altLang="en-US" sz="1400" b="0" i="0" u="none" strike="noStrike">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smtClean="0">
                          <a:solidFill>
                            <a:srgbClr val="000000"/>
                          </a:solidFill>
                          <a:effectLst/>
                          <a:latin typeface="楷体" pitchFamily="49" charset="-122"/>
                          <a:ea typeface="楷体" pitchFamily="49" charset="-122"/>
                        </a:rPr>
                        <a:t>　</a:t>
                      </a:r>
                      <a:endParaRPr lang="zh-CN" altLang="en-US" sz="1400" b="0" i="0" u="none" strike="noStrike">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smtClean="0">
                          <a:solidFill>
                            <a:srgbClr val="000000"/>
                          </a:solidFill>
                          <a:effectLst/>
                          <a:latin typeface="楷体" pitchFamily="49" charset="-122"/>
                          <a:ea typeface="楷体" pitchFamily="49" charset="-122"/>
                        </a:rPr>
                        <a:t>　</a:t>
                      </a:r>
                      <a:endParaRPr lang="zh-CN" altLang="en-US" sz="1400" b="0" i="0" u="none" strike="noStrike">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smtClean="0">
                          <a:solidFill>
                            <a:srgbClr val="000000"/>
                          </a:solidFill>
                          <a:effectLst/>
                          <a:latin typeface="楷体" pitchFamily="49" charset="-122"/>
                          <a:ea typeface="楷体" pitchFamily="49" charset="-122"/>
                        </a:rPr>
                        <a:t>　</a:t>
                      </a:r>
                      <a:endParaRPr lang="zh-CN" altLang="en-US" sz="1400" b="0" i="0" u="none" strike="noStrike">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r>
                        <a:rPr lang="zh-CN" altLang="en-US" sz="1400" b="0" i="0" u="none" strike="noStrike" smtClean="0">
                          <a:solidFill>
                            <a:srgbClr val="000000"/>
                          </a:solidFill>
                          <a:effectLst/>
                          <a:latin typeface="楷体" pitchFamily="49" charset="-122"/>
                          <a:ea typeface="楷体" pitchFamily="49" charset="-122"/>
                        </a:rPr>
                        <a:t>　</a:t>
                      </a:r>
                      <a:endParaRPr lang="zh-CN" altLang="en-US" sz="1400" b="0" i="0" u="none" strike="noStrike">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12898">
                <a:tc gridSpan="10">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en-US" altLang="zh-CN" sz="1400" b="0" i="0" u="none" strike="noStrike" dirty="0" smtClean="0">
                          <a:solidFill>
                            <a:srgbClr val="000000"/>
                          </a:solidFill>
                          <a:effectLst/>
                          <a:latin typeface="楷体" pitchFamily="49" charset="-122"/>
                          <a:ea typeface="楷体" pitchFamily="49" charset="-122"/>
                        </a:rPr>
                        <a:t>… …</a:t>
                      </a:r>
                      <a:r>
                        <a:rPr lang="en-US" altLang="zh-CN" sz="1400" b="0" i="0" u="none" strike="noStrike" baseline="0" dirty="0" smtClean="0">
                          <a:solidFill>
                            <a:srgbClr val="000000"/>
                          </a:solidFill>
                          <a:effectLst/>
                          <a:latin typeface="楷体" pitchFamily="49" charset="-122"/>
                          <a:ea typeface="楷体" pitchFamily="49" charset="-122"/>
                        </a:rPr>
                        <a:t> …</a:t>
                      </a: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just" fontAlgn="ctr"/>
                      <a:endParaRPr lang="zh-CN" altLang="en-US" sz="1400" b="0" i="0" u="none" strike="noStrike" dirty="0">
                        <a:solidFill>
                          <a:srgbClr val="000000"/>
                        </a:solidFill>
                        <a:effectLst/>
                        <a:latin typeface="楷体" pitchFamily="49" charset="-122"/>
                        <a:ea typeface="楷体" pitchFamily="49" charset="-122"/>
                      </a:endParaRP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r h="108878">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l" fontAlgn="ctr"/>
                      <a:r>
                        <a:rPr lang="zh-CN" altLang="en-US" sz="1400" b="0" i="0" u="none" strike="noStrike" dirty="0">
                          <a:solidFill>
                            <a:srgbClr val="000000"/>
                          </a:solidFill>
                          <a:effectLst/>
                          <a:latin typeface="楷体" pitchFamily="49" charset="-122"/>
                          <a:ea typeface="楷体" pitchFamily="49" charset="-122"/>
                        </a:rPr>
                        <a:t>四、本年年末余额</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685703" rtl="0" eaLnBrk="1" latinLnBrk="0" hangingPunct="1">
                        <a:defRPr sz="1400" kern="1200">
                          <a:solidFill>
                            <a:schemeClr val="tx1"/>
                          </a:solidFill>
                          <a:latin typeface="Verdana"/>
                        </a:defRPr>
                      </a:lvl1pPr>
                      <a:lvl2pPr marL="342851" algn="l" defTabSz="685703" rtl="0" eaLnBrk="1" latinLnBrk="0" hangingPunct="1">
                        <a:defRPr sz="1400" kern="1200">
                          <a:solidFill>
                            <a:schemeClr val="tx1"/>
                          </a:solidFill>
                          <a:latin typeface="Verdana"/>
                        </a:defRPr>
                      </a:lvl2pPr>
                      <a:lvl3pPr marL="685703" algn="l" defTabSz="685703" rtl="0" eaLnBrk="1" latinLnBrk="0" hangingPunct="1">
                        <a:defRPr sz="1400" kern="1200">
                          <a:solidFill>
                            <a:schemeClr val="tx1"/>
                          </a:solidFill>
                          <a:latin typeface="Verdana"/>
                        </a:defRPr>
                      </a:lvl3pPr>
                      <a:lvl4pPr marL="1028555" algn="l" defTabSz="685703" rtl="0" eaLnBrk="1" latinLnBrk="0" hangingPunct="1">
                        <a:defRPr sz="1400" kern="1200">
                          <a:solidFill>
                            <a:schemeClr val="tx1"/>
                          </a:solidFill>
                          <a:latin typeface="Verdana"/>
                        </a:defRPr>
                      </a:lvl4pPr>
                      <a:lvl5pPr marL="1371405" algn="l" defTabSz="685703" rtl="0" eaLnBrk="1" latinLnBrk="0" hangingPunct="1">
                        <a:defRPr sz="1400" kern="1200">
                          <a:solidFill>
                            <a:schemeClr val="tx1"/>
                          </a:solidFill>
                          <a:latin typeface="Verdana"/>
                        </a:defRPr>
                      </a:lvl5pPr>
                      <a:lvl6pPr marL="1714256" algn="l" defTabSz="685703" rtl="0" eaLnBrk="1" latinLnBrk="0" hangingPunct="1">
                        <a:defRPr sz="1400" kern="1200">
                          <a:solidFill>
                            <a:schemeClr val="tx1"/>
                          </a:solidFill>
                          <a:latin typeface="Verdana"/>
                        </a:defRPr>
                      </a:lvl6pPr>
                      <a:lvl7pPr marL="2057108" algn="l" defTabSz="685703" rtl="0" eaLnBrk="1" latinLnBrk="0" hangingPunct="1">
                        <a:defRPr sz="1400" kern="1200">
                          <a:solidFill>
                            <a:schemeClr val="tx1"/>
                          </a:solidFill>
                          <a:latin typeface="Verdana"/>
                        </a:defRPr>
                      </a:lvl7pPr>
                      <a:lvl8pPr marL="2399959" algn="l" defTabSz="685703" rtl="0" eaLnBrk="1" latinLnBrk="0" hangingPunct="1">
                        <a:defRPr sz="1400" kern="1200">
                          <a:solidFill>
                            <a:schemeClr val="tx1"/>
                          </a:solidFill>
                          <a:latin typeface="Verdana"/>
                        </a:defRPr>
                      </a:lvl8pPr>
                      <a:lvl9pPr marL="2742809" algn="l" defTabSz="685703" rtl="0" eaLnBrk="1" latinLnBrk="0" hangingPunct="1">
                        <a:defRPr sz="1400" kern="1200">
                          <a:solidFill>
                            <a:schemeClr val="tx1"/>
                          </a:solidFill>
                          <a:latin typeface="Verdana"/>
                        </a:defRPr>
                      </a:lvl9pPr>
                    </a:lstStyle>
                    <a:p>
                      <a:pPr algn="r" fontAlgn="ctr"/>
                      <a:r>
                        <a:rPr lang="zh-CN" altLang="en-US" sz="1400" b="0" i="0" u="none" strike="noStrike" dirty="0">
                          <a:solidFill>
                            <a:srgbClr val="000000"/>
                          </a:solidFill>
                          <a:effectLst/>
                          <a:latin typeface="楷体" pitchFamily="49" charset="-122"/>
                          <a:ea typeface="楷体" pitchFamily="49" charset="-122"/>
                        </a:rPr>
                        <a:t>　</a:t>
                      </a:r>
                    </a:p>
                  </a:txBody>
                  <a:tcPr marL="4825" marR="4825" marT="48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grpSp>
        <p:nvGrpSpPr>
          <p:cNvPr id="46" name="组合 45"/>
          <p:cNvGrpSpPr/>
          <p:nvPr/>
        </p:nvGrpSpPr>
        <p:grpSpPr>
          <a:xfrm>
            <a:off x="3820043" y="2318089"/>
            <a:ext cx="2590800" cy="1504950"/>
            <a:chOff x="883054" y="3095624"/>
            <a:chExt cx="2590800" cy="1504950"/>
          </a:xfrm>
        </p:grpSpPr>
        <p:grpSp>
          <p:nvGrpSpPr>
            <p:cNvPr id="47" name="组合 46"/>
            <p:cNvGrpSpPr/>
            <p:nvPr/>
          </p:nvGrpSpPr>
          <p:grpSpPr>
            <a:xfrm>
              <a:off x="883054" y="3095624"/>
              <a:ext cx="2590800" cy="1504950"/>
              <a:chOff x="883054" y="3095624"/>
              <a:chExt cx="2590800" cy="1504950"/>
            </a:xfrm>
          </p:grpSpPr>
          <p:sp>
            <p:nvSpPr>
              <p:cNvPr id="49" name="椭圆形标注 48"/>
              <p:cNvSpPr/>
              <p:nvPr/>
            </p:nvSpPr>
            <p:spPr bwMode="auto">
              <a:xfrm rot="10800000">
                <a:off x="883054" y="3095624"/>
                <a:ext cx="2590800" cy="1504950"/>
              </a:xfrm>
              <a:prstGeom prst="wedgeEllipseCallout">
                <a:avLst>
                  <a:gd name="adj1" fmla="val -25190"/>
                  <a:gd name="adj2" fmla="val 87571"/>
                </a:avLst>
              </a:prstGeom>
              <a:solidFill>
                <a:srgbClr val="084CA1"/>
              </a:solidFill>
              <a:ln>
                <a:noFill/>
              </a:ln>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0" name="矩形 49"/>
              <p:cNvSpPr/>
              <p:nvPr/>
            </p:nvSpPr>
            <p:spPr>
              <a:xfrm>
                <a:off x="890197" y="3178685"/>
                <a:ext cx="2576512" cy="1338828"/>
              </a:xfrm>
              <a:prstGeom prst="rect">
                <a:avLst/>
              </a:prstGeom>
            </p:spPr>
            <p:txBody>
              <a:bodyPr wrap="square">
                <a:spAutoFit/>
              </a:body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66DCA"/>
                    </a:solidFill>
                    <a:effectLst/>
                    <a:uLnTx/>
                    <a:uFillTx/>
                    <a:latin typeface="微软雅黑" pitchFamily="34" charset="-122"/>
                    <a:ea typeface="微软雅黑" pitchFamily="34" charset="-122"/>
                  </a:rPr>
                  <a:t> </a:t>
                </a:r>
                <a:r>
                  <a:rPr kumimoji="0" lang="zh-CN" altLang="en-US" sz="1800" b="1" i="0" u="none" strike="noStrike" kern="0" cap="none" spc="0" normalizeH="0" baseline="0" noProof="0" dirty="0" smtClean="0">
                    <a:ln>
                      <a:noFill/>
                    </a:ln>
                    <a:solidFill>
                      <a:srgbClr val="FFC000"/>
                    </a:solidFill>
                    <a:effectLst/>
                    <a:uLnTx/>
                    <a:uFillTx/>
                    <a:latin typeface="微软雅黑" pitchFamily="34" charset="-122"/>
                    <a:ea typeface="微软雅黑" pitchFamily="34" charset="-122"/>
                  </a:rPr>
                  <a:t>本年金额</a:t>
                </a:r>
                <a:endParaRPr kumimoji="0" lang="en-US" altLang="zh-CN" sz="1800" b="1" i="0" u="none" strike="noStrike" kern="0" cap="none" spc="0" normalizeH="0" baseline="0" noProof="0" dirty="0" smtClean="0">
                  <a:ln>
                    <a:noFill/>
                  </a:ln>
                  <a:solidFill>
                    <a:srgbClr val="FFC00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所有者权益类科目和损益</a:t>
                </a:r>
                <a:r>
                  <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类科目</a:t>
                </a:r>
                <a:r>
                  <a:rPr kumimoji="0" lang="zh-CN" altLang="en-US" sz="1800" b="0" i="0" u="none" strike="noStrike" kern="0" cap="none" spc="0" normalizeH="0" baseline="0" noProof="0" dirty="0">
                    <a:ln>
                      <a:noFill/>
                    </a:ln>
                    <a:solidFill>
                      <a:schemeClr val="bg1"/>
                    </a:solidFill>
                    <a:effectLst/>
                    <a:uLnTx/>
                    <a:uFillTx/>
                    <a:latin typeface="微软雅黑" pitchFamily="34" charset="-122"/>
                    <a:ea typeface="微软雅黑" pitchFamily="34" charset="-122"/>
                  </a:rPr>
                  <a:t>的发生额</a:t>
                </a:r>
              </a:p>
            </p:txBody>
          </p:sp>
        </p:grpSp>
        <p:cxnSp>
          <p:nvCxnSpPr>
            <p:cNvPr id="48" name="直接连接符 47"/>
            <p:cNvCxnSpPr/>
            <p:nvPr/>
          </p:nvCxnSpPr>
          <p:spPr>
            <a:xfrm>
              <a:off x="1048472" y="3614268"/>
              <a:ext cx="2259962" cy="0"/>
            </a:xfrm>
            <a:prstGeom prst="line">
              <a:avLst/>
            </a:prstGeom>
            <a:noFill/>
            <a:ln w="19050" cap="flat" cmpd="sng" algn="ctr">
              <a:solidFill>
                <a:srgbClr val="FFC000"/>
              </a:solidFill>
              <a:prstDash val="solid"/>
            </a:ln>
            <a:effectLst/>
          </p:spPr>
        </p:cxnSp>
      </p:grpSp>
    </p:spTree>
    <p:custDataLst>
      <p:tags r:id="rId1"/>
    </p:custDataLst>
    <p:extLst>
      <p:ext uri="{BB962C8B-B14F-4D97-AF65-F5344CB8AC3E}">
        <p14:creationId xmlns:p14="http://schemas.microsoft.com/office/powerpoint/2010/main" val="23551487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126843123"/>
              </p:ext>
            </p:extLst>
          </p:nvPr>
        </p:nvGraphicFramePr>
        <p:xfrm>
          <a:off x="4114800" y="840389"/>
          <a:ext cx="4784725" cy="3891948"/>
        </p:xfrm>
        <a:graphic>
          <a:graphicData uri="http://schemas.openxmlformats.org/drawingml/2006/table">
            <a:tbl>
              <a:tblPr>
                <a:tableStyleId>{E8B1032C-EA38-4F05-BA0D-38AFFFC7BED3}</a:tableStyleId>
              </a:tblPr>
              <a:tblGrid>
                <a:gridCol w="4784725"/>
              </a:tblGrid>
              <a:tr h="324329">
                <a:tc>
                  <a:txBody>
                    <a:bodyPr/>
                    <a:lstStyle/>
                    <a:p>
                      <a:pPr algn="l" fontAlgn="ctr"/>
                      <a:r>
                        <a:rPr lang="zh-CN" altLang="en-US" sz="1800" u="none" strike="noStrike" dirty="0">
                          <a:effectLst/>
                          <a:latin typeface="微软雅黑" pitchFamily="34" charset="-122"/>
                          <a:ea typeface="微软雅黑" pitchFamily="34" charset="-122"/>
                        </a:rPr>
                        <a:t>一、上年年末余额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smtClean="0">
                          <a:effectLst/>
                          <a:latin typeface="微软雅黑" pitchFamily="34" charset="-122"/>
                          <a:ea typeface="微软雅黑" pitchFamily="34" charset="-122"/>
                        </a:rPr>
                        <a:t>加：会计政策变更</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dirty="0" smtClean="0">
                          <a:effectLst/>
                          <a:latin typeface="微软雅黑" pitchFamily="34" charset="-122"/>
                          <a:ea typeface="微软雅黑" pitchFamily="34" charset="-122"/>
                        </a:rPr>
                        <a:t>       </a:t>
                      </a:r>
                      <a:r>
                        <a:rPr lang="zh-CN" altLang="en-US" sz="1800" u="none" strike="noStrike" dirty="0" smtClean="0">
                          <a:effectLst/>
                          <a:latin typeface="微软雅黑" pitchFamily="34" charset="-122"/>
                          <a:ea typeface="微软雅黑" pitchFamily="34" charset="-122"/>
                        </a:rPr>
                        <a:t>前期差错更正</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dirty="0" smtClean="0">
                          <a:effectLst/>
                          <a:latin typeface="微软雅黑" pitchFamily="34" charset="-122"/>
                          <a:ea typeface="微软雅黑" pitchFamily="34" charset="-122"/>
                        </a:rPr>
                        <a:t>       </a:t>
                      </a:r>
                      <a:r>
                        <a:rPr lang="zh-CN" altLang="en-US" sz="1800" u="none" strike="noStrike" dirty="0" smtClean="0">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二、本年年初余额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三、本年增减变动</a:t>
                      </a:r>
                      <a:r>
                        <a:rPr lang="zh-CN" altLang="en-US" sz="1800" u="none" strike="noStrike" dirty="0" smtClean="0">
                          <a:effectLst/>
                          <a:latin typeface="微软雅黑" pitchFamily="34" charset="-122"/>
                          <a:ea typeface="微软雅黑" pitchFamily="34" charset="-122"/>
                        </a:rPr>
                        <a:t>金额（减少以“</a:t>
                      </a:r>
                      <a:r>
                        <a:rPr lang="en-US" altLang="zh-CN" sz="1800" u="none" strike="noStrike" dirty="0" smtClean="0">
                          <a:effectLst/>
                          <a:latin typeface="微软雅黑" pitchFamily="34" charset="-122"/>
                          <a:ea typeface="微软雅黑" pitchFamily="34" charset="-122"/>
                        </a:rPr>
                        <a:t>—</a:t>
                      </a:r>
                      <a:r>
                        <a:rPr lang="zh-CN" altLang="en-US" sz="1800" u="none" strike="noStrike" dirty="0" smtClean="0">
                          <a:effectLst/>
                          <a:latin typeface="微软雅黑" pitchFamily="34" charset="-122"/>
                          <a:ea typeface="微软雅黑" pitchFamily="34" charset="-122"/>
                        </a:rPr>
                        <a:t>”号填列）</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（一）综合收益总额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（二）所有者投入和减少资本</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1. </a:t>
                      </a:r>
                      <a:r>
                        <a:rPr lang="zh-CN" altLang="en-US" sz="1800" u="none" strike="noStrike" dirty="0">
                          <a:effectLst/>
                          <a:latin typeface="微软雅黑" pitchFamily="34" charset="-122"/>
                          <a:ea typeface="微软雅黑" pitchFamily="34" charset="-122"/>
                        </a:rPr>
                        <a:t>所有者投入的普通股</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2. </a:t>
                      </a:r>
                      <a:r>
                        <a:rPr lang="zh-CN" altLang="en-US" sz="1800" u="none" strike="noStrike" dirty="0">
                          <a:effectLst/>
                          <a:latin typeface="微软雅黑" pitchFamily="34" charset="-122"/>
                          <a:ea typeface="微软雅黑" pitchFamily="34" charset="-122"/>
                        </a:rPr>
                        <a:t>其他权益工具持有者投入资本</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3. </a:t>
                      </a:r>
                      <a:r>
                        <a:rPr lang="zh-CN" altLang="en-US" sz="1800" u="none" strike="noStrike" dirty="0">
                          <a:effectLst/>
                          <a:latin typeface="微软雅黑" pitchFamily="34" charset="-122"/>
                          <a:ea typeface="微软雅黑" pitchFamily="34" charset="-122"/>
                        </a:rPr>
                        <a:t>股份支付计入所有者权益的金额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baseline="0" dirty="0" smtClean="0">
                          <a:effectLst/>
                          <a:latin typeface="微软雅黑" pitchFamily="34" charset="-122"/>
                          <a:ea typeface="微软雅黑" pitchFamily="34" charset="-122"/>
                        </a:rPr>
                        <a:t>  4. </a:t>
                      </a:r>
                      <a:r>
                        <a:rPr lang="zh-CN" altLang="en-US" sz="1800" u="none" strike="noStrike" baseline="0" dirty="0" smtClean="0">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7" y="149902"/>
            <a:ext cx="7362537" cy="40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所有者</a:t>
            </a:r>
            <a:r>
              <a:rPr lang="zh-CN" altLang="en-US" sz="2600" kern="0" dirty="0" smtClean="0">
                <a:solidFill>
                  <a:srgbClr val="084CA1"/>
                </a:solidFill>
                <a:latin typeface="微软雅黑"/>
                <a:ea typeface="微软雅黑"/>
              </a:rPr>
              <a:t>权益变动表“</a:t>
            </a:r>
            <a:r>
              <a:rPr lang="zh-CN" altLang="en-US" sz="2600" kern="0" dirty="0">
                <a:solidFill>
                  <a:srgbClr val="084CA1"/>
                </a:solidFill>
                <a:latin typeface="微软雅黑"/>
                <a:ea typeface="微软雅黑"/>
              </a:rPr>
              <a:t>本年</a:t>
            </a:r>
            <a:r>
              <a:rPr lang="zh-CN" altLang="en-US" sz="2600" kern="0" dirty="0" smtClean="0">
                <a:solidFill>
                  <a:srgbClr val="084CA1"/>
                </a:solidFill>
                <a:latin typeface="微软雅黑"/>
                <a:ea typeface="微软雅黑"/>
              </a:rPr>
              <a:t>金额”栏的填列方法</a:t>
            </a:r>
            <a:endParaRPr lang="zh-CN" altLang="en-US" sz="2600" kern="0" dirty="0">
              <a:solidFill>
                <a:srgbClr val="084CA1"/>
              </a:solidFill>
              <a:latin typeface="微软雅黑"/>
              <a:ea typeface="微软雅黑"/>
            </a:endParaRPr>
          </a:p>
        </p:txBody>
      </p:sp>
      <p:sp>
        <p:nvSpPr>
          <p:cNvPr id="14" name="矩形 13"/>
          <p:cNvSpPr/>
          <p:nvPr/>
        </p:nvSpPr>
        <p:spPr>
          <a:xfrm>
            <a:off x="457430" y="1472594"/>
            <a:ext cx="3362893" cy="2169825"/>
          </a:xfrm>
          <a:prstGeom prst="rect">
            <a:avLst/>
          </a:prstGeom>
          <a:ln w="19050">
            <a:solidFill>
              <a:srgbClr val="084CA1"/>
            </a:solidFill>
            <a:prstDash val="dashDot"/>
          </a:ln>
        </p:spPr>
        <p:txBody>
          <a:bodyPr wrap="square">
            <a:spAutoFit/>
          </a:bodyPr>
          <a:lstStyle/>
          <a:p>
            <a:pPr>
              <a:lnSpc>
                <a:spcPct val="150000"/>
              </a:lnSpc>
              <a:buClr>
                <a:srgbClr val="084CA1"/>
              </a:buClr>
            </a:pPr>
            <a:r>
              <a:rPr lang="zh-CN" altLang="en-US" sz="1800" dirty="0">
                <a:latin typeface="微软雅黑" pitchFamily="34" charset="-122"/>
                <a:ea typeface="微软雅黑" pitchFamily="34" charset="-122"/>
              </a:rPr>
              <a:t>反映企业上年资产负债表中实收资本 </a:t>
            </a:r>
            <a:r>
              <a:rPr lang="en-US"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或股本） 、 其他权益工具、资本公积、库存股、其他综合收益、盈余公积、未分配利润的年末余额</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grpSp>
        <p:nvGrpSpPr>
          <p:cNvPr id="16" name="组合 15"/>
          <p:cNvGrpSpPr/>
          <p:nvPr/>
        </p:nvGrpSpPr>
        <p:grpSpPr>
          <a:xfrm>
            <a:off x="2411619" y="865546"/>
            <a:ext cx="3554466" cy="673140"/>
            <a:chOff x="3130550" y="2486625"/>
            <a:chExt cx="3246350" cy="673055"/>
          </a:xfrm>
        </p:grpSpPr>
        <p:sp>
          <p:nvSpPr>
            <p:cNvPr id="17" name="矩形 16"/>
            <p:cNvSpPr/>
            <p:nvPr/>
          </p:nvSpPr>
          <p:spPr bwMode="auto">
            <a:xfrm>
              <a:off x="4679383" y="2486625"/>
              <a:ext cx="1697517"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8" name="直接连接符 17"/>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0" name="椭圆 19"/>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11487847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23151104"/>
              </p:ext>
            </p:extLst>
          </p:nvPr>
        </p:nvGraphicFramePr>
        <p:xfrm>
          <a:off x="4114800" y="840389"/>
          <a:ext cx="4784725" cy="3891948"/>
        </p:xfrm>
        <a:graphic>
          <a:graphicData uri="http://schemas.openxmlformats.org/drawingml/2006/table">
            <a:tbl>
              <a:tblPr>
                <a:tableStyleId>{E8B1032C-EA38-4F05-BA0D-38AFFFC7BED3}</a:tableStyleId>
              </a:tblPr>
              <a:tblGrid>
                <a:gridCol w="4784725"/>
              </a:tblGrid>
              <a:tr h="324329">
                <a:tc>
                  <a:txBody>
                    <a:bodyPr/>
                    <a:lstStyle/>
                    <a:p>
                      <a:pPr algn="l" fontAlgn="ctr"/>
                      <a:r>
                        <a:rPr lang="zh-CN" altLang="en-US" sz="1800" u="none" strike="noStrike" dirty="0">
                          <a:effectLst/>
                          <a:latin typeface="微软雅黑" pitchFamily="34" charset="-122"/>
                          <a:ea typeface="微软雅黑" pitchFamily="34" charset="-122"/>
                        </a:rPr>
                        <a:t>一、上年年末余额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smtClean="0">
                          <a:effectLst/>
                          <a:latin typeface="微软雅黑" pitchFamily="34" charset="-122"/>
                          <a:ea typeface="微软雅黑" pitchFamily="34" charset="-122"/>
                        </a:rPr>
                        <a:t>加：会计政策变更</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dirty="0" smtClean="0">
                          <a:effectLst/>
                          <a:latin typeface="微软雅黑" pitchFamily="34" charset="-122"/>
                          <a:ea typeface="微软雅黑" pitchFamily="34" charset="-122"/>
                        </a:rPr>
                        <a:t>       </a:t>
                      </a:r>
                      <a:r>
                        <a:rPr lang="zh-CN" altLang="en-US" sz="1800" u="none" strike="noStrike" dirty="0" smtClean="0">
                          <a:effectLst/>
                          <a:latin typeface="微软雅黑" pitchFamily="34" charset="-122"/>
                          <a:ea typeface="微软雅黑" pitchFamily="34" charset="-122"/>
                        </a:rPr>
                        <a:t>前期差错更正</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dirty="0" smtClean="0">
                          <a:effectLst/>
                          <a:latin typeface="微软雅黑" pitchFamily="34" charset="-122"/>
                          <a:ea typeface="微软雅黑" pitchFamily="34" charset="-122"/>
                        </a:rPr>
                        <a:t>       </a:t>
                      </a:r>
                      <a:r>
                        <a:rPr lang="zh-CN" altLang="en-US" sz="1800" u="none" strike="noStrike" dirty="0" smtClean="0">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二、本年年初余额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三、本年增减变动</a:t>
                      </a:r>
                      <a:r>
                        <a:rPr lang="zh-CN" altLang="en-US" sz="1800" u="none" strike="noStrike" dirty="0" smtClean="0">
                          <a:effectLst/>
                          <a:latin typeface="微软雅黑" pitchFamily="34" charset="-122"/>
                          <a:ea typeface="微软雅黑" pitchFamily="34" charset="-122"/>
                        </a:rPr>
                        <a:t>金额（减少以“</a:t>
                      </a:r>
                      <a:r>
                        <a:rPr lang="en-US" altLang="zh-CN" sz="1800" u="none" strike="noStrike" dirty="0" smtClean="0">
                          <a:effectLst/>
                          <a:latin typeface="微软雅黑" pitchFamily="34" charset="-122"/>
                          <a:ea typeface="微软雅黑" pitchFamily="34" charset="-122"/>
                        </a:rPr>
                        <a:t>—</a:t>
                      </a:r>
                      <a:r>
                        <a:rPr lang="zh-CN" altLang="en-US" sz="1800" u="none" strike="noStrike" dirty="0" smtClean="0">
                          <a:effectLst/>
                          <a:latin typeface="微软雅黑" pitchFamily="34" charset="-122"/>
                          <a:ea typeface="微软雅黑" pitchFamily="34" charset="-122"/>
                        </a:rPr>
                        <a:t>”号填列）</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（一）综合收益总额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（二）所有者投入和减少资本</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1. </a:t>
                      </a:r>
                      <a:r>
                        <a:rPr lang="zh-CN" altLang="en-US" sz="1800" u="none" strike="noStrike" dirty="0">
                          <a:effectLst/>
                          <a:latin typeface="微软雅黑" pitchFamily="34" charset="-122"/>
                          <a:ea typeface="微软雅黑" pitchFamily="34" charset="-122"/>
                        </a:rPr>
                        <a:t>所有者投入的普通股</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2. </a:t>
                      </a:r>
                      <a:r>
                        <a:rPr lang="zh-CN" altLang="en-US" sz="1800" u="none" strike="noStrike" dirty="0">
                          <a:effectLst/>
                          <a:latin typeface="微软雅黑" pitchFamily="34" charset="-122"/>
                          <a:ea typeface="微软雅黑" pitchFamily="34" charset="-122"/>
                        </a:rPr>
                        <a:t>其他权益工具持有者投入资本</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3. </a:t>
                      </a:r>
                      <a:r>
                        <a:rPr lang="zh-CN" altLang="en-US" sz="1800" u="none" strike="noStrike" dirty="0">
                          <a:effectLst/>
                          <a:latin typeface="微软雅黑" pitchFamily="34" charset="-122"/>
                          <a:ea typeface="微软雅黑" pitchFamily="34" charset="-122"/>
                        </a:rPr>
                        <a:t>股份支付计入所有者权益的金额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baseline="0" dirty="0" smtClean="0">
                          <a:effectLst/>
                          <a:latin typeface="微软雅黑" pitchFamily="34" charset="-122"/>
                          <a:ea typeface="微软雅黑" pitchFamily="34" charset="-122"/>
                        </a:rPr>
                        <a:t>  4. </a:t>
                      </a:r>
                      <a:r>
                        <a:rPr lang="zh-CN" altLang="en-US" sz="1800" u="none" strike="noStrike" baseline="0" dirty="0" smtClean="0">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7" y="149902"/>
            <a:ext cx="7362537" cy="40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所有者</a:t>
            </a:r>
            <a:r>
              <a:rPr lang="zh-CN" altLang="en-US" sz="2600" kern="0" dirty="0" smtClean="0">
                <a:solidFill>
                  <a:srgbClr val="084CA1"/>
                </a:solidFill>
                <a:latin typeface="微软雅黑"/>
                <a:ea typeface="微软雅黑"/>
              </a:rPr>
              <a:t>权益变动表“</a:t>
            </a:r>
            <a:r>
              <a:rPr lang="zh-CN" altLang="en-US" sz="2600" kern="0" dirty="0">
                <a:solidFill>
                  <a:srgbClr val="084CA1"/>
                </a:solidFill>
                <a:latin typeface="微软雅黑"/>
                <a:ea typeface="微软雅黑"/>
              </a:rPr>
              <a:t>本年</a:t>
            </a:r>
            <a:r>
              <a:rPr lang="zh-CN" altLang="en-US" sz="2600" kern="0" dirty="0" smtClean="0">
                <a:solidFill>
                  <a:srgbClr val="084CA1"/>
                </a:solidFill>
                <a:latin typeface="微软雅黑"/>
                <a:ea typeface="微软雅黑"/>
              </a:rPr>
              <a:t>金额”栏的填列方法</a:t>
            </a:r>
            <a:endParaRPr lang="zh-CN" altLang="en-US" sz="2600" kern="0" dirty="0">
              <a:solidFill>
                <a:srgbClr val="084CA1"/>
              </a:solidFill>
              <a:latin typeface="微软雅黑"/>
              <a:ea typeface="微软雅黑"/>
            </a:endParaRPr>
          </a:p>
        </p:txBody>
      </p:sp>
      <p:sp>
        <p:nvSpPr>
          <p:cNvPr id="14" name="矩形 13"/>
          <p:cNvSpPr/>
          <p:nvPr/>
        </p:nvSpPr>
        <p:spPr>
          <a:xfrm>
            <a:off x="457430" y="1802374"/>
            <a:ext cx="3514963" cy="923330"/>
          </a:xfrm>
          <a:prstGeom prst="rect">
            <a:avLst/>
          </a:prstGeom>
          <a:ln w="19050">
            <a:solidFill>
              <a:srgbClr val="084CA1"/>
            </a:solidFill>
            <a:prstDash val="dashDot"/>
          </a:ln>
        </p:spPr>
        <p:txBody>
          <a:bodyPr wrap="square">
            <a:spAutoFit/>
          </a:bodyPr>
          <a:lstStyle/>
          <a:p>
            <a:pPr>
              <a:lnSpc>
                <a:spcPct val="150000"/>
              </a:lnSpc>
            </a:pPr>
            <a:r>
              <a:rPr lang="zh-CN" altLang="en-US" sz="1800" dirty="0">
                <a:latin typeface="微软雅黑" pitchFamily="34" charset="-122"/>
                <a:ea typeface="微软雅黑" pitchFamily="34" charset="-122"/>
              </a:rPr>
              <a:t>反映企业采用追溯调整法处理的会计政策变更的累积影响金额。</a:t>
            </a:r>
          </a:p>
        </p:txBody>
      </p:sp>
      <p:grpSp>
        <p:nvGrpSpPr>
          <p:cNvPr id="16" name="组合 15"/>
          <p:cNvGrpSpPr/>
          <p:nvPr/>
        </p:nvGrpSpPr>
        <p:grpSpPr>
          <a:xfrm>
            <a:off x="2411619" y="1195326"/>
            <a:ext cx="3554466" cy="673140"/>
            <a:chOff x="3130550" y="2486625"/>
            <a:chExt cx="3246350" cy="673055"/>
          </a:xfrm>
        </p:grpSpPr>
        <p:sp>
          <p:nvSpPr>
            <p:cNvPr id="17" name="矩形 16"/>
            <p:cNvSpPr/>
            <p:nvPr/>
          </p:nvSpPr>
          <p:spPr bwMode="auto">
            <a:xfrm>
              <a:off x="4679383" y="2486625"/>
              <a:ext cx="1697517"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8" name="直接连接符 17"/>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0" name="椭圆 19"/>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1023689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908180260"/>
              </p:ext>
            </p:extLst>
          </p:nvPr>
        </p:nvGraphicFramePr>
        <p:xfrm>
          <a:off x="4114800" y="840389"/>
          <a:ext cx="4784725" cy="3891948"/>
        </p:xfrm>
        <a:graphic>
          <a:graphicData uri="http://schemas.openxmlformats.org/drawingml/2006/table">
            <a:tbl>
              <a:tblPr>
                <a:tableStyleId>{E8B1032C-EA38-4F05-BA0D-38AFFFC7BED3}</a:tableStyleId>
              </a:tblPr>
              <a:tblGrid>
                <a:gridCol w="4784725"/>
              </a:tblGrid>
              <a:tr h="324329">
                <a:tc>
                  <a:txBody>
                    <a:bodyPr/>
                    <a:lstStyle/>
                    <a:p>
                      <a:pPr algn="l" fontAlgn="ctr"/>
                      <a:r>
                        <a:rPr lang="zh-CN" altLang="en-US" sz="1800" u="none" strike="noStrike" dirty="0">
                          <a:effectLst/>
                          <a:latin typeface="微软雅黑" pitchFamily="34" charset="-122"/>
                          <a:ea typeface="微软雅黑" pitchFamily="34" charset="-122"/>
                        </a:rPr>
                        <a:t>一、上年年末余额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smtClean="0">
                          <a:effectLst/>
                          <a:latin typeface="微软雅黑" pitchFamily="34" charset="-122"/>
                          <a:ea typeface="微软雅黑" pitchFamily="34" charset="-122"/>
                        </a:rPr>
                        <a:t>加：会计政策变更</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dirty="0" smtClean="0">
                          <a:effectLst/>
                          <a:latin typeface="微软雅黑" pitchFamily="34" charset="-122"/>
                          <a:ea typeface="微软雅黑" pitchFamily="34" charset="-122"/>
                        </a:rPr>
                        <a:t>       </a:t>
                      </a:r>
                      <a:r>
                        <a:rPr lang="zh-CN" altLang="en-US" sz="1800" u="none" strike="noStrike" dirty="0" smtClean="0">
                          <a:effectLst/>
                          <a:latin typeface="微软雅黑" pitchFamily="34" charset="-122"/>
                          <a:ea typeface="微软雅黑" pitchFamily="34" charset="-122"/>
                        </a:rPr>
                        <a:t>前期差错更正</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dirty="0" smtClean="0">
                          <a:effectLst/>
                          <a:latin typeface="微软雅黑" pitchFamily="34" charset="-122"/>
                          <a:ea typeface="微软雅黑" pitchFamily="34" charset="-122"/>
                        </a:rPr>
                        <a:t>       </a:t>
                      </a:r>
                      <a:r>
                        <a:rPr lang="zh-CN" altLang="en-US" sz="1800" u="none" strike="noStrike" dirty="0" smtClean="0">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二、本年年初余额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三、本年增减变动</a:t>
                      </a:r>
                      <a:r>
                        <a:rPr lang="zh-CN" altLang="en-US" sz="1800" u="none" strike="noStrike" dirty="0" smtClean="0">
                          <a:effectLst/>
                          <a:latin typeface="微软雅黑" pitchFamily="34" charset="-122"/>
                          <a:ea typeface="微软雅黑" pitchFamily="34" charset="-122"/>
                        </a:rPr>
                        <a:t>金额（减少以“</a:t>
                      </a:r>
                      <a:r>
                        <a:rPr lang="en-US" altLang="zh-CN" sz="1800" u="none" strike="noStrike" dirty="0" smtClean="0">
                          <a:effectLst/>
                          <a:latin typeface="微软雅黑" pitchFamily="34" charset="-122"/>
                          <a:ea typeface="微软雅黑" pitchFamily="34" charset="-122"/>
                        </a:rPr>
                        <a:t>—</a:t>
                      </a:r>
                      <a:r>
                        <a:rPr lang="zh-CN" altLang="en-US" sz="1800" u="none" strike="noStrike" dirty="0" smtClean="0">
                          <a:effectLst/>
                          <a:latin typeface="微软雅黑" pitchFamily="34" charset="-122"/>
                          <a:ea typeface="微软雅黑" pitchFamily="34" charset="-122"/>
                        </a:rPr>
                        <a:t>”号填列）</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（一）综合收益总额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（二）所有者投入和减少资本</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1. </a:t>
                      </a:r>
                      <a:r>
                        <a:rPr lang="zh-CN" altLang="en-US" sz="1800" u="none" strike="noStrike" dirty="0">
                          <a:effectLst/>
                          <a:latin typeface="微软雅黑" pitchFamily="34" charset="-122"/>
                          <a:ea typeface="微软雅黑" pitchFamily="34" charset="-122"/>
                        </a:rPr>
                        <a:t>所有者投入的普通股</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2. </a:t>
                      </a:r>
                      <a:r>
                        <a:rPr lang="zh-CN" altLang="en-US" sz="1800" u="none" strike="noStrike" dirty="0">
                          <a:effectLst/>
                          <a:latin typeface="微软雅黑" pitchFamily="34" charset="-122"/>
                          <a:ea typeface="微软雅黑" pitchFamily="34" charset="-122"/>
                        </a:rPr>
                        <a:t>其他权益工具持有者投入资本</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3. </a:t>
                      </a:r>
                      <a:r>
                        <a:rPr lang="zh-CN" altLang="en-US" sz="1800" u="none" strike="noStrike" dirty="0">
                          <a:effectLst/>
                          <a:latin typeface="微软雅黑" pitchFamily="34" charset="-122"/>
                          <a:ea typeface="微软雅黑" pitchFamily="34" charset="-122"/>
                        </a:rPr>
                        <a:t>股份支付计入所有者权益的金额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baseline="0" dirty="0" smtClean="0">
                          <a:effectLst/>
                          <a:latin typeface="微软雅黑" pitchFamily="34" charset="-122"/>
                          <a:ea typeface="微软雅黑" pitchFamily="34" charset="-122"/>
                        </a:rPr>
                        <a:t>  4. </a:t>
                      </a:r>
                      <a:r>
                        <a:rPr lang="zh-CN" altLang="en-US" sz="1800" u="none" strike="noStrike" baseline="0" dirty="0" smtClean="0">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7" y="149902"/>
            <a:ext cx="7362537" cy="40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所有者</a:t>
            </a:r>
            <a:r>
              <a:rPr lang="zh-CN" altLang="en-US" sz="2600" kern="0" dirty="0" smtClean="0">
                <a:solidFill>
                  <a:srgbClr val="084CA1"/>
                </a:solidFill>
                <a:latin typeface="微软雅黑"/>
                <a:ea typeface="微软雅黑"/>
              </a:rPr>
              <a:t>权益变动表“</a:t>
            </a:r>
            <a:r>
              <a:rPr lang="zh-CN" altLang="en-US" sz="2600" kern="0" dirty="0">
                <a:solidFill>
                  <a:srgbClr val="084CA1"/>
                </a:solidFill>
                <a:latin typeface="微软雅黑"/>
                <a:ea typeface="微软雅黑"/>
              </a:rPr>
              <a:t>本年</a:t>
            </a:r>
            <a:r>
              <a:rPr lang="zh-CN" altLang="en-US" sz="2600" kern="0" dirty="0" smtClean="0">
                <a:solidFill>
                  <a:srgbClr val="084CA1"/>
                </a:solidFill>
                <a:latin typeface="微软雅黑"/>
                <a:ea typeface="微软雅黑"/>
              </a:rPr>
              <a:t>金额”栏的填列方法</a:t>
            </a:r>
            <a:endParaRPr lang="zh-CN" altLang="en-US" sz="2600" kern="0" dirty="0">
              <a:solidFill>
                <a:srgbClr val="084CA1"/>
              </a:solidFill>
              <a:latin typeface="微软雅黑"/>
              <a:ea typeface="微软雅黑"/>
            </a:endParaRPr>
          </a:p>
        </p:txBody>
      </p:sp>
      <p:sp>
        <p:nvSpPr>
          <p:cNvPr id="14" name="矩形 13"/>
          <p:cNvSpPr/>
          <p:nvPr/>
        </p:nvSpPr>
        <p:spPr>
          <a:xfrm>
            <a:off x="457430" y="2132154"/>
            <a:ext cx="3514963" cy="2585323"/>
          </a:xfrm>
          <a:prstGeom prst="rect">
            <a:avLst/>
          </a:prstGeom>
          <a:ln w="19050">
            <a:solidFill>
              <a:srgbClr val="084CA1"/>
            </a:solidFill>
            <a:prstDash val="dashDot"/>
          </a:ln>
        </p:spPr>
        <p:txBody>
          <a:bodyPr wrap="square">
            <a:spAutoFit/>
          </a:bodyPr>
          <a:lstStyle/>
          <a:p>
            <a:pPr>
              <a:lnSpc>
                <a:spcPct val="150000"/>
              </a:lnSpc>
            </a:pPr>
            <a:r>
              <a:rPr lang="zh-CN" altLang="en-US" sz="1800" dirty="0">
                <a:latin typeface="微软雅黑" pitchFamily="34" charset="-122"/>
                <a:ea typeface="微软雅黑" pitchFamily="34" charset="-122"/>
              </a:rPr>
              <a:t>反映企业采用追溯重述法处理的会计差错更正的累积影响金额。 </a:t>
            </a:r>
            <a:r>
              <a:rPr lang="zh-CN" altLang="en-US" sz="1800" b="1" dirty="0">
                <a:latin typeface="微软雅黑" pitchFamily="34" charset="-122"/>
                <a:ea typeface="微软雅黑" pitchFamily="34" charset="-122"/>
              </a:rPr>
              <a:t>前期</a:t>
            </a:r>
            <a:r>
              <a:rPr lang="zh-CN" altLang="en-US" sz="1800" b="1" dirty="0" smtClean="0">
                <a:latin typeface="微软雅黑" pitchFamily="34" charset="-122"/>
                <a:ea typeface="微软雅黑" pitchFamily="34" charset="-122"/>
              </a:rPr>
              <a:t>差错</a:t>
            </a:r>
            <a:r>
              <a:rPr lang="zh-CN" altLang="en-US" sz="1800" b="1" dirty="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包括</a:t>
            </a:r>
            <a:r>
              <a:rPr lang="zh-CN" altLang="en-US" sz="1800" dirty="0">
                <a:latin typeface="微软雅黑" pitchFamily="34" charset="-122"/>
                <a:ea typeface="微软雅黑" pitchFamily="34" charset="-122"/>
              </a:rPr>
              <a:t>因计算错误、应用会计政策错误、疏忽或曲解事实以及舞弊等</a:t>
            </a:r>
            <a:r>
              <a:rPr lang="zh-CN" altLang="en-US" sz="1800" dirty="0" smtClean="0">
                <a:latin typeface="微软雅黑" pitchFamily="34" charset="-122"/>
                <a:ea typeface="微软雅黑" pitchFamily="34" charset="-122"/>
              </a:rPr>
              <a:t>造成的</a:t>
            </a:r>
            <a:r>
              <a:rPr lang="zh-CN" altLang="en-US" sz="1800" dirty="0">
                <a:latin typeface="微软雅黑" pitchFamily="34" charset="-122"/>
                <a:ea typeface="微软雅黑" pitchFamily="34" charset="-122"/>
              </a:rPr>
              <a:t>对前期财务报表的省略或错报。</a:t>
            </a:r>
          </a:p>
        </p:txBody>
      </p:sp>
      <p:grpSp>
        <p:nvGrpSpPr>
          <p:cNvPr id="16" name="组合 15"/>
          <p:cNvGrpSpPr/>
          <p:nvPr/>
        </p:nvGrpSpPr>
        <p:grpSpPr>
          <a:xfrm>
            <a:off x="2411619" y="1525106"/>
            <a:ext cx="3554466" cy="673140"/>
            <a:chOff x="3130550" y="2486625"/>
            <a:chExt cx="3246350" cy="673055"/>
          </a:xfrm>
        </p:grpSpPr>
        <p:sp>
          <p:nvSpPr>
            <p:cNvPr id="17" name="矩形 16"/>
            <p:cNvSpPr/>
            <p:nvPr/>
          </p:nvSpPr>
          <p:spPr bwMode="auto">
            <a:xfrm>
              <a:off x="4679383" y="2486625"/>
              <a:ext cx="1697517"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8" name="直接连接符 17"/>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0" name="椭圆 19"/>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25398405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795051267"/>
              </p:ext>
            </p:extLst>
          </p:nvPr>
        </p:nvGraphicFramePr>
        <p:xfrm>
          <a:off x="4114800" y="840389"/>
          <a:ext cx="4784725" cy="3891948"/>
        </p:xfrm>
        <a:graphic>
          <a:graphicData uri="http://schemas.openxmlformats.org/drawingml/2006/table">
            <a:tbl>
              <a:tblPr>
                <a:tableStyleId>{E8B1032C-EA38-4F05-BA0D-38AFFFC7BED3}</a:tableStyleId>
              </a:tblPr>
              <a:tblGrid>
                <a:gridCol w="4784725"/>
              </a:tblGrid>
              <a:tr h="324329">
                <a:tc>
                  <a:txBody>
                    <a:bodyPr/>
                    <a:lstStyle/>
                    <a:p>
                      <a:pPr algn="l" fontAlgn="ctr"/>
                      <a:r>
                        <a:rPr lang="zh-CN" altLang="en-US" sz="1800" u="none" strike="noStrike" dirty="0">
                          <a:effectLst/>
                          <a:latin typeface="微软雅黑" pitchFamily="34" charset="-122"/>
                          <a:ea typeface="微软雅黑" pitchFamily="34" charset="-122"/>
                        </a:rPr>
                        <a:t>一、上年年末余额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smtClean="0">
                          <a:effectLst/>
                          <a:latin typeface="微软雅黑" pitchFamily="34" charset="-122"/>
                          <a:ea typeface="微软雅黑" pitchFamily="34" charset="-122"/>
                        </a:rPr>
                        <a:t>加：会计政策变更</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dirty="0" smtClean="0">
                          <a:effectLst/>
                          <a:latin typeface="微软雅黑" pitchFamily="34" charset="-122"/>
                          <a:ea typeface="微软雅黑" pitchFamily="34" charset="-122"/>
                        </a:rPr>
                        <a:t>       </a:t>
                      </a:r>
                      <a:r>
                        <a:rPr lang="zh-CN" altLang="en-US" sz="1800" u="none" strike="noStrike" dirty="0" smtClean="0">
                          <a:effectLst/>
                          <a:latin typeface="微软雅黑" pitchFamily="34" charset="-122"/>
                          <a:ea typeface="微软雅黑" pitchFamily="34" charset="-122"/>
                        </a:rPr>
                        <a:t>前期差错更正</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dirty="0" smtClean="0">
                          <a:effectLst/>
                          <a:latin typeface="微软雅黑" pitchFamily="34" charset="-122"/>
                          <a:ea typeface="微软雅黑" pitchFamily="34" charset="-122"/>
                        </a:rPr>
                        <a:t>       </a:t>
                      </a:r>
                      <a:r>
                        <a:rPr lang="zh-CN" altLang="en-US" sz="1800" u="none" strike="noStrike" dirty="0" smtClean="0">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二、本年年初余额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三、本年增减变动</a:t>
                      </a:r>
                      <a:r>
                        <a:rPr lang="zh-CN" altLang="en-US" sz="1800" u="none" strike="noStrike" dirty="0" smtClean="0">
                          <a:effectLst/>
                          <a:latin typeface="微软雅黑" pitchFamily="34" charset="-122"/>
                          <a:ea typeface="微软雅黑" pitchFamily="34" charset="-122"/>
                        </a:rPr>
                        <a:t>金额（减少以“</a:t>
                      </a:r>
                      <a:r>
                        <a:rPr lang="en-US" altLang="zh-CN" sz="1800" u="none" strike="noStrike" dirty="0" smtClean="0">
                          <a:effectLst/>
                          <a:latin typeface="微软雅黑" pitchFamily="34" charset="-122"/>
                          <a:ea typeface="微软雅黑" pitchFamily="34" charset="-122"/>
                        </a:rPr>
                        <a:t>—</a:t>
                      </a:r>
                      <a:r>
                        <a:rPr lang="zh-CN" altLang="en-US" sz="1800" u="none" strike="noStrike" dirty="0" smtClean="0">
                          <a:effectLst/>
                          <a:latin typeface="微软雅黑" pitchFamily="34" charset="-122"/>
                          <a:ea typeface="微软雅黑" pitchFamily="34" charset="-122"/>
                        </a:rPr>
                        <a:t>”号填列）</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（一）综合收益总额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（二）所有者投入和减少资本</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1. </a:t>
                      </a:r>
                      <a:r>
                        <a:rPr lang="zh-CN" altLang="en-US" sz="1800" u="none" strike="noStrike" dirty="0">
                          <a:effectLst/>
                          <a:latin typeface="微软雅黑" pitchFamily="34" charset="-122"/>
                          <a:ea typeface="微软雅黑" pitchFamily="34" charset="-122"/>
                        </a:rPr>
                        <a:t>所有者投入的普通股</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2. </a:t>
                      </a:r>
                      <a:r>
                        <a:rPr lang="zh-CN" altLang="en-US" sz="1800" u="none" strike="noStrike" dirty="0">
                          <a:effectLst/>
                          <a:latin typeface="微软雅黑" pitchFamily="34" charset="-122"/>
                          <a:ea typeface="微软雅黑" pitchFamily="34" charset="-122"/>
                        </a:rPr>
                        <a:t>其他权益工具持有者投入资本</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3. </a:t>
                      </a:r>
                      <a:r>
                        <a:rPr lang="zh-CN" altLang="en-US" sz="1800" u="none" strike="noStrike" dirty="0">
                          <a:effectLst/>
                          <a:latin typeface="微软雅黑" pitchFamily="34" charset="-122"/>
                          <a:ea typeface="微软雅黑" pitchFamily="34" charset="-122"/>
                        </a:rPr>
                        <a:t>股份支付计入所有者权益的金额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baseline="0" dirty="0" smtClean="0">
                          <a:effectLst/>
                          <a:latin typeface="微软雅黑" pitchFamily="34" charset="-122"/>
                          <a:ea typeface="微软雅黑" pitchFamily="34" charset="-122"/>
                        </a:rPr>
                        <a:t>  4. </a:t>
                      </a:r>
                      <a:r>
                        <a:rPr lang="zh-CN" altLang="en-US" sz="1800" u="none" strike="noStrike" baseline="0" dirty="0" smtClean="0">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7" y="149902"/>
            <a:ext cx="7362537" cy="40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所有者</a:t>
            </a:r>
            <a:r>
              <a:rPr lang="zh-CN" altLang="en-US" sz="2600" kern="0" dirty="0" smtClean="0">
                <a:solidFill>
                  <a:srgbClr val="084CA1"/>
                </a:solidFill>
                <a:latin typeface="微软雅黑"/>
                <a:ea typeface="微软雅黑"/>
              </a:rPr>
              <a:t>权益变动表“</a:t>
            </a:r>
            <a:r>
              <a:rPr lang="zh-CN" altLang="en-US" sz="2600" kern="0" dirty="0">
                <a:solidFill>
                  <a:srgbClr val="084CA1"/>
                </a:solidFill>
                <a:latin typeface="微软雅黑"/>
                <a:ea typeface="微软雅黑"/>
              </a:rPr>
              <a:t>本年</a:t>
            </a:r>
            <a:r>
              <a:rPr lang="zh-CN" altLang="en-US" sz="2600" kern="0" dirty="0" smtClean="0">
                <a:solidFill>
                  <a:srgbClr val="084CA1"/>
                </a:solidFill>
                <a:latin typeface="微软雅黑"/>
                <a:ea typeface="微软雅黑"/>
              </a:rPr>
              <a:t>金额”栏的填列方法</a:t>
            </a:r>
            <a:endParaRPr lang="zh-CN" altLang="en-US" sz="2600" kern="0" dirty="0">
              <a:solidFill>
                <a:srgbClr val="084CA1"/>
              </a:solidFill>
              <a:latin typeface="微软雅黑"/>
              <a:ea typeface="微软雅黑"/>
            </a:endParaRPr>
          </a:p>
        </p:txBody>
      </p:sp>
      <p:sp>
        <p:nvSpPr>
          <p:cNvPr id="14" name="矩形 13"/>
          <p:cNvSpPr/>
          <p:nvPr/>
        </p:nvSpPr>
        <p:spPr>
          <a:xfrm>
            <a:off x="513689" y="2304146"/>
            <a:ext cx="3233852" cy="1338828"/>
          </a:xfrm>
          <a:prstGeom prst="rect">
            <a:avLst/>
          </a:prstGeom>
          <a:ln w="19050">
            <a:solidFill>
              <a:srgbClr val="084CA1"/>
            </a:solidFill>
            <a:prstDash val="dashDot"/>
          </a:ln>
        </p:spPr>
        <p:txBody>
          <a:bodyPr wrap="square">
            <a:spAutoFit/>
          </a:bodyPr>
          <a:lstStyle/>
          <a:p>
            <a:pPr>
              <a:lnSpc>
                <a:spcPct val="150000"/>
              </a:lnSpc>
            </a:pPr>
            <a:r>
              <a:rPr lang="zh-CN" altLang="en-US" sz="1800" dirty="0">
                <a:latin typeface="微软雅黑" pitchFamily="34" charset="-122"/>
                <a:ea typeface="微软雅黑" pitchFamily="34" charset="-122"/>
              </a:rPr>
              <a:t>反映净利润和其他综合收益扣除所得税影响后的净额相加后的合计金额。</a:t>
            </a:r>
          </a:p>
        </p:txBody>
      </p:sp>
      <p:grpSp>
        <p:nvGrpSpPr>
          <p:cNvPr id="16" name="组合 15"/>
          <p:cNvGrpSpPr/>
          <p:nvPr/>
        </p:nvGrpSpPr>
        <p:grpSpPr>
          <a:xfrm>
            <a:off x="3646430" y="2814250"/>
            <a:ext cx="2649438" cy="273304"/>
            <a:chOff x="4258323" y="2486625"/>
            <a:chExt cx="2419774" cy="273269"/>
          </a:xfrm>
        </p:grpSpPr>
        <p:sp>
          <p:nvSpPr>
            <p:cNvPr id="17" name="矩形 16"/>
            <p:cNvSpPr/>
            <p:nvPr/>
          </p:nvSpPr>
          <p:spPr bwMode="auto">
            <a:xfrm>
              <a:off x="4679383" y="2486625"/>
              <a:ext cx="1998714"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8" name="直接连接符 17"/>
            <p:cNvCxnSpPr/>
            <p:nvPr/>
          </p:nvCxnSpPr>
          <p:spPr>
            <a:xfrm flipH="1">
              <a:off x="4350669" y="2623260"/>
              <a:ext cx="328716" cy="0"/>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0" name="椭圆 19"/>
            <p:cNvSpPr/>
            <p:nvPr/>
          </p:nvSpPr>
          <p:spPr bwMode="auto">
            <a:xfrm>
              <a:off x="4258323" y="2530914"/>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1309773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4065529462"/>
              </p:ext>
            </p:extLst>
          </p:nvPr>
        </p:nvGraphicFramePr>
        <p:xfrm>
          <a:off x="4114800" y="840389"/>
          <a:ext cx="4784725" cy="3891948"/>
        </p:xfrm>
        <a:graphic>
          <a:graphicData uri="http://schemas.openxmlformats.org/drawingml/2006/table">
            <a:tbl>
              <a:tblPr>
                <a:tableStyleId>{E8B1032C-EA38-4F05-BA0D-38AFFFC7BED3}</a:tableStyleId>
              </a:tblPr>
              <a:tblGrid>
                <a:gridCol w="4784725"/>
              </a:tblGrid>
              <a:tr h="324329">
                <a:tc>
                  <a:txBody>
                    <a:bodyPr/>
                    <a:lstStyle/>
                    <a:p>
                      <a:pPr algn="l" fontAlgn="ctr"/>
                      <a:r>
                        <a:rPr lang="zh-CN" altLang="en-US" sz="1800" u="none" strike="noStrike" dirty="0">
                          <a:effectLst/>
                          <a:latin typeface="微软雅黑" pitchFamily="34" charset="-122"/>
                          <a:ea typeface="微软雅黑" pitchFamily="34" charset="-122"/>
                        </a:rPr>
                        <a:t>一、上年年末余额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smtClean="0">
                          <a:effectLst/>
                          <a:latin typeface="微软雅黑" pitchFamily="34" charset="-122"/>
                          <a:ea typeface="微软雅黑" pitchFamily="34" charset="-122"/>
                        </a:rPr>
                        <a:t>加：会计政策变更</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dirty="0" smtClean="0">
                          <a:effectLst/>
                          <a:latin typeface="微软雅黑" pitchFamily="34" charset="-122"/>
                          <a:ea typeface="微软雅黑" pitchFamily="34" charset="-122"/>
                        </a:rPr>
                        <a:t>       </a:t>
                      </a:r>
                      <a:r>
                        <a:rPr lang="zh-CN" altLang="en-US" sz="1800" u="none" strike="noStrike" dirty="0" smtClean="0">
                          <a:effectLst/>
                          <a:latin typeface="微软雅黑" pitchFamily="34" charset="-122"/>
                          <a:ea typeface="微软雅黑" pitchFamily="34" charset="-122"/>
                        </a:rPr>
                        <a:t>前期差错更正</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dirty="0" smtClean="0">
                          <a:effectLst/>
                          <a:latin typeface="微软雅黑" pitchFamily="34" charset="-122"/>
                          <a:ea typeface="微软雅黑" pitchFamily="34" charset="-122"/>
                        </a:rPr>
                        <a:t>       </a:t>
                      </a:r>
                      <a:r>
                        <a:rPr lang="zh-CN" altLang="en-US" sz="1800" u="none" strike="noStrike" dirty="0" smtClean="0">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二、本年年初余额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三、本年增减变动</a:t>
                      </a:r>
                      <a:r>
                        <a:rPr lang="zh-CN" altLang="en-US" sz="1800" u="none" strike="noStrike" dirty="0" smtClean="0">
                          <a:effectLst/>
                          <a:latin typeface="微软雅黑" pitchFamily="34" charset="-122"/>
                          <a:ea typeface="微软雅黑" pitchFamily="34" charset="-122"/>
                        </a:rPr>
                        <a:t>金额（减少以“</a:t>
                      </a:r>
                      <a:r>
                        <a:rPr lang="en-US" altLang="zh-CN" sz="1800" u="none" strike="noStrike" dirty="0" smtClean="0">
                          <a:effectLst/>
                          <a:latin typeface="微软雅黑" pitchFamily="34" charset="-122"/>
                          <a:ea typeface="微软雅黑" pitchFamily="34" charset="-122"/>
                        </a:rPr>
                        <a:t>—</a:t>
                      </a:r>
                      <a:r>
                        <a:rPr lang="zh-CN" altLang="en-US" sz="1800" u="none" strike="noStrike" dirty="0" smtClean="0">
                          <a:effectLst/>
                          <a:latin typeface="微软雅黑" pitchFamily="34" charset="-122"/>
                          <a:ea typeface="微软雅黑" pitchFamily="34" charset="-122"/>
                        </a:rPr>
                        <a:t>”号填列）</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（一）综合收益总额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（二）所有者投入和减少资本</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1. </a:t>
                      </a:r>
                      <a:r>
                        <a:rPr lang="zh-CN" altLang="en-US" sz="1800" u="none" strike="noStrike" dirty="0">
                          <a:effectLst/>
                          <a:latin typeface="微软雅黑" pitchFamily="34" charset="-122"/>
                          <a:ea typeface="微软雅黑" pitchFamily="34" charset="-122"/>
                        </a:rPr>
                        <a:t>所有者投入的普通股</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2. </a:t>
                      </a:r>
                      <a:r>
                        <a:rPr lang="zh-CN" altLang="en-US" sz="1800" u="none" strike="noStrike" dirty="0">
                          <a:effectLst/>
                          <a:latin typeface="微软雅黑" pitchFamily="34" charset="-122"/>
                          <a:ea typeface="微软雅黑" pitchFamily="34" charset="-122"/>
                        </a:rPr>
                        <a:t>其他权益工具持有者投入资本</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3. </a:t>
                      </a:r>
                      <a:r>
                        <a:rPr lang="zh-CN" altLang="en-US" sz="1800" u="none" strike="noStrike" dirty="0">
                          <a:effectLst/>
                          <a:latin typeface="微软雅黑" pitchFamily="34" charset="-122"/>
                          <a:ea typeface="微软雅黑" pitchFamily="34" charset="-122"/>
                        </a:rPr>
                        <a:t>股份支付计入所有者权益的金额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baseline="0" dirty="0" smtClean="0">
                          <a:effectLst/>
                          <a:latin typeface="微软雅黑" pitchFamily="34" charset="-122"/>
                          <a:ea typeface="微软雅黑" pitchFamily="34" charset="-122"/>
                        </a:rPr>
                        <a:t>  4. </a:t>
                      </a:r>
                      <a:r>
                        <a:rPr lang="zh-CN" altLang="en-US" sz="1800" u="none" strike="noStrike" baseline="0" dirty="0" smtClean="0">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7" y="149902"/>
            <a:ext cx="7362537" cy="40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所有者</a:t>
            </a:r>
            <a:r>
              <a:rPr lang="zh-CN" altLang="en-US" sz="2600" kern="0" dirty="0" smtClean="0">
                <a:solidFill>
                  <a:srgbClr val="084CA1"/>
                </a:solidFill>
                <a:latin typeface="微软雅黑"/>
                <a:ea typeface="微软雅黑"/>
              </a:rPr>
              <a:t>权益变动表“</a:t>
            </a:r>
            <a:r>
              <a:rPr lang="zh-CN" altLang="en-US" sz="2600" kern="0" dirty="0">
                <a:solidFill>
                  <a:srgbClr val="084CA1"/>
                </a:solidFill>
                <a:latin typeface="微软雅黑"/>
                <a:ea typeface="微软雅黑"/>
              </a:rPr>
              <a:t>本年</a:t>
            </a:r>
            <a:r>
              <a:rPr lang="zh-CN" altLang="en-US" sz="2600" kern="0" dirty="0" smtClean="0">
                <a:solidFill>
                  <a:srgbClr val="084CA1"/>
                </a:solidFill>
                <a:latin typeface="微软雅黑"/>
                <a:ea typeface="微软雅黑"/>
              </a:rPr>
              <a:t>金额”栏的填列方法</a:t>
            </a:r>
            <a:endParaRPr lang="zh-CN" altLang="en-US" sz="2600" kern="0" dirty="0">
              <a:solidFill>
                <a:srgbClr val="084CA1"/>
              </a:solidFill>
              <a:latin typeface="微软雅黑"/>
              <a:ea typeface="微软雅黑"/>
            </a:endParaRPr>
          </a:p>
        </p:txBody>
      </p:sp>
      <p:sp>
        <p:nvSpPr>
          <p:cNvPr id="14" name="矩形 13"/>
          <p:cNvSpPr/>
          <p:nvPr/>
        </p:nvSpPr>
        <p:spPr>
          <a:xfrm>
            <a:off x="513689" y="2828796"/>
            <a:ext cx="3233852" cy="923330"/>
          </a:xfrm>
          <a:prstGeom prst="rect">
            <a:avLst/>
          </a:prstGeom>
          <a:ln w="19050">
            <a:solidFill>
              <a:srgbClr val="084CA1"/>
            </a:solidFill>
            <a:prstDash val="dashDot"/>
          </a:ln>
        </p:spPr>
        <p:txBody>
          <a:bodyPr wrap="square">
            <a:spAutoFit/>
          </a:bodyPr>
          <a:lstStyle/>
          <a:p>
            <a:pPr>
              <a:lnSpc>
                <a:spcPct val="150000"/>
              </a:lnSpc>
            </a:pPr>
            <a:r>
              <a:rPr lang="zh-CN" altLang="en-US" sz="1800" dirty="0">
                <a:latin typeface="微软雅黑" pitchFamily="34" charset="-122"/>
                <a:ea typeface="微软雅黑" pitchFamily="34" charset="-122"/>
              </a:rPr>
              <a:t>反映企业当年所有者投入的资本和减少的资本。</a:t>
            </a:r>
          </a:p>
        </p:txBody>
      </p:sp>
      <p:grpSp>
        <p:nvGrpSpPr>
          <p:cNvPr id="16" name="组合 15"/>
          <p:cNvGrpSpPr/>
          <p:nvPr/>
        </p:nvGrpSpPr>
        <p:grpSpPr>
          <a:xfrm>
            <a:off x="3646430" y="3143585"/>
            <a:ext cx="3428927" cy="273748"/>
            <a:chOff x="4258323" y="2486181"/>
            <a:chExt cx="3131694" cy="273713"/>
          </a:xfrm>
        </p:grpSpPr>
        <p:sp>
          <p:nvSpPr>
            <p:cNvPr id="17" name="矩形 16"/>
            <p:cNvSpPr/>
            <p:nvPr/>
          </p:nvSpPr>
          <p:spPr bwMode="auto">
            <a:xfrm>
              <a:off x="4679383" y="2486181"/>
              <a:ext cx="2710634" cy="273713"/>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8" name="直接连接符 17"/>
            <p:cNvCxnSpPr/>
            <p:nvPr/>
          </p:nvCxnSpPr>
          <p:spPr>
            <a:xfrm flipH="1">
              <a:off x="4350669" y="2623260"/>
              <a:ext cx="328716" cy="0"/>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0" name="椭圆 19"/>
            <p:cNvSpPr/>
            <p:nvPr/>
          </p:nvSpPr>
          <p:spPr bwMode="auto">
            <a:xfrm>
              <a:off x="4258323" y="2530914"/>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29554818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7418535"/>
              </p:ext>
            </p:extLst>
          </p:nvPr>
        </p:nvGraphicFramePr>
        <p:xfrm>
          <a:off x="4114800" y="840389"/>
          <a:ext cx="4784725" cy="3891948"/>
        </p:xfrm>
        <a:graphic>
          <a:graphicData uri="http://schemas.openxmlformats.org/drawingml/2006/table">
            <a:tbl>
              <a:tblPr>
                <a:tableStyleId>{E8B1032C-EA38-4F05-BA0D-38AFFFC7BED3}</a:tableStyleId>
              </a:tblPr>
              <a:tblGrid>
                <a:gridCol w="4784725"/>
              </a:tblGrid>
              <a:tr h="324329">
                <a:tc>
                  <a:txBody>
                    <a:bodyPr/>
                    <a:lstStyle/>
                    <a:p>
                      <a:pPr algn="l" fontAlgn="ctr"/>
                      <a:r>
                        <a:rPr lang="zh-CN" altLang="en-US" sz="1800" u="none" strike="noStrike" dirty="0">
                          <a:effectLst/>
                          <a:latin typeface="微软雅黑" pitchFamily="34" charset="-122"/>
                          <a:ea typeface="微软雅黑" pitchFamily="34" charset="-122"/>
                        </a:rPr>
                        <a:t>一、上年年末余额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smtClean="0">
                          <a:effectLst/>
                          <a:latin typeface="微软雅黑" pitchFamily="34" charset="-122"/>
                          <a:ea typeface="微软雅黑" pitchFamily="34" charset="-122"/>
                        </a:rPr>
                        <a:t>加：会计政策变更</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dirty="0" smtClean="0">
                          <a:effectLst/>
                          <a:latin typeface="微软雅黑" pitchFamily="34" charset="-122"/>
                          <a:ea typeface="微软雅黑" pitchFamily="34" charset="-122"/>
                        </a:rPr>
                        <a:t>       </a:t>
                      </a:r>
                      <a:r>
                        <a:rPr lang="zh-CN" altLang="en-US" sz="1800" u="none" strike="noStrike" dirty="0" smtClean="0">
                          <a:effectLst/>
                          <a:latin typeface="微软雅黑" pitchFamily="34" charset="-122"/>
                          <a:ea typeface="微软雅黑" pitchFamily="34" charset="-122"/>
                        </a:rPr>
                        <a:t>前期差错更正</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dirty="0" smtClean="0">
                          <a:effectLst/>
                          <a:latin typeface="微软雅黑" pitchFamily="34" charset="-122"/>
                          <a:ea typeface="微软雅黑" pitchFamily="34" charset="-122"/>
                        </a:rPr>
                        <a:t>       </a:t>
                      </a:r>
                      <a:r>
                        <a:rPr lang="zh-CN" altLang="en-US" sz="1800" u="none" strike="noStrike" dirty="0" smtClean="0">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二、本年年初余额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三、本年增减变动</a:t>
                      </a:r>
                      <a:r>
                        <a:rPr lang="zh-CN" altLang="en-US" sz="1800" u="none" strike="noStrike" dirty="0" smtClean="0">
                          <a:effectLst/>
                          <a:latin typeface="微软雅黑" pitchFamily="34" charset="-122"/>
                          <a:ea typeface="微软雅黑" pitchFamily="34" charset="-122"/>
                        </a:rPr>
                        <a:t>金额（减少以“</a:t>
                      </a:r>
                      <a:r>
                        <a:rPr lang="en-US" altLang="zh-CN" sz="1800" u="none" strike="noStrike" dirty="0" smtClean="0">
                          <a:effectLst/>
                          <a:latin typeface="微软雅黑" pitchFamily="34" charset="-122"/>
                          <a:ea typeface="微软雅黑" pitchFamily="34" charset="-122"/>
                        </a:rPr>
                        <a:t>—</a:t>
                      </a:r>
                      <a:r>
                        <a:rPr lang="zh-CN" altLang="en-US" sz="1800" u="none" strike="noStrike" dirty="0" smtClean="0">
                          <a:effectLst/>
                          <a:latin typeface="微软雅黑" pitchFamily="34" charset="-122"/>
                          <a:ea typeface="微软雅黑" pitchFamily="34" charset="-122"/>
                        </a:rPr>
                        <a:t>”号填列）</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（一）综合收益总额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（二）所有者投入和减少资本</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1. </a:t>
                      </a:r>
                      <a:r>
                        <a:rPr lang="zh-CN" altLang="en-US" sz="1800" u="none" strike="noStrike" dirty="0">
                          <a:effectLst/>
                          <a:latin typeface="微软雅黑" pitchFamily="34" charset="-122"/>
                          <a:ea typeface="微软雅黑" pitchFamily="34" charset="-122"/>
                        </a:rPr>
                        <a:t>所有者投入的普通股</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2. </a:t>
                      </a:r>
                      <a:r>
                        <a:rPr lang="zh-CN" altLang="en-US" sz="1800" u="none" strike="noStrike" dirty="0">
                          <a:effectLst/>
                          <a:latin typeface="微软雅黑" pitchFamily="34" charset="-122"/>
                          <a:ea typeface="微软雅黑" pitchFamily="34" charset="-122"/>
                        </a:rPr>
                        <a:t>其他权益工具持有者投入资本</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3. </a:t>
                      </a:r>
                      <a:r>
                        <a:rPr lang="zh-CN" altLang="en-US" sz="1800" u="none" strike="noStrike" dirty="0">
                          <a:effectLst/>
                          <a:latin typeface="微软雅黑" pitchFamily="34" charset="-122"/>
                          <a:ea typeface="微软雅黑" pitchFamily="34" charset="-122"/>
                        </a:rPr>
                        <a:t>股份支付计入所有者权益的金额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baseline="0" dirty="0" smtClean="0">
                          <a:effectLst/>
                          <a:latin typeface="微软雅黑" pitchFamily="34" charset="-122"/>
                          <a:ea typeface="微软雅黑" pitchFamily="34" charset="-122"/>
                        </a:rPr>
                        <a:t>  4. </a:t>
                      </a:r>
                      <a:r>
                        <a:rPr lang="zh-CN" altLang="en-US" sz="1800" u="none" strike="noStrike" baseline="0" dirty="0" smtClean="0">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7" y="149902"/>
            <a:ext cx="7362537" cy="40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所有者</a:t>
            </a:r>
            <a:r>
              <a:rPr lang="zh-CN" altLang="en-US" sz="2600" kern="0" dirty="0" smtClean="0">
                <a:solidFill>
                  <a:srgbClr val="084CA1"/>
                </a:solidFill>
                <a:latin typeface="微软雅黑"/>
                <a:ea typeface="微软雅黑"/>
              </a:rPr>
              <a:t>权益变动表“</a:t>
            </a:r>
            <a:r>
              <a:rPr lang="zh-CN" altLang="en-US" sz="2600" kern="0" dirty="0">
                <a:solidFill>
                  <a:srgbClr val="084CA1"/>
                </a:solidFill>
                <a:latin typeface="微软雅黑"/>
                <a:ea typeface="微软雅黑"/>
              </a:rPr>
              <a:t>本年</a:t>
            </a:r>
            <a:r>
              <a:rPr lang="zh-CN" altLang="en-US" sz="2600" kern="0" dirty="0" smtClean="0">
                <a:solidFill>
                  <a:srgbClr val="084CA1"/>
                </a:solidFill>
                <a:latin typeface="微软雅黑"/>
                <a:ea typeface="微软雅黑"/>
              </a:rPr>
              <a:t>金额”栏的填列方法</a:t>
            </a:r>
            <a:endParaRPr lang="zh-CN" altLang="en-US" sz="2600" kern="0" dirty="0">
              <a:solidFill>
                <a:srgbClr val="084CA1"/>
              </a:solidFill>
              <a:latin typeface="微软雅黑"/>
              <a:ea typeface="微软雅黑"/>
            </a:endParaRPr>
          </a:p>
        </p:txBody>
      </p:sp>
      <p:sp>
        <p:nvSpPr>
          <p:cNvPr id="14" name="矩形 13"/>
          <p:cNvSpPr/>
          <p:nvPr/>
        </p:nvSpPr>
        <p:spPr>
          <a:xfrm>
            <a:off x="513689" y="2948716"/>
            <a:ext cx="3233852" cy="1338828"/>
          </a:xfrm>
          <a:prstGeom prst="rect">
            <a:avLst/>
          </a:prstGeom>
          <a:ln w="19050">
            <a:solidFill>
              <a:srgbClr val="084CA1"/>
            </a:solidFill>
            <a:prstDash val="dashDot"/>
          </a:ln>
        </p:spPr>
        <p:txBody>
          <a:bodyPr wrap="square">
            <a:spAutoFit/>
          </a:bodyPr>
          <a:lstStyle/>
          <a:p>
            <a:pPr>
              <a:lnSpc>
                <a:spcPct val="150000"/>
              </a:lnSpc>
            </a:pPr>
            <a:r>
              <a:rPr lang="zh-CN" altLang="en-US" sz="1800" dirty="0">
                <a:latin typeface="微软雅黑" pitchFamily="34" charset="-122"/>
                <a:ea typeface="微软雅黑" pitchFamily="34" charset="-122"/>
              </a:rPr>
              <a:t>反映企业接受投资者投入形成的实收资本</a:t>
            </a:r>
            <a:r>
              <a:rPr lang="zh-CN" altLang="en-US" sz="1800" dirty="0" smtClean="0">
                <a:latin typeface="微软雅黑" pitchFamily="34" charset="-122"/>
                <a:ea typeface="微软雅黑" pitchFamily="34" charset="-122"/>
              </a:rPr>
              <a:t>（或</a:t>
            </a:r>
            <a:r>
              <a:rPr lang="zh-CN" altLang="en-US" sz="1800" dirty="0">
                <a:latin typeface="微软雅黑" pitchFamily="34" charset="-122"/>
                <a:ea typeface="微软雅黑" pitchFamily="34" charset="-122"/>
              </a:rPr>
              <a:t>股本</a:t>
            </a:r>
            <a:r>
              <a:rPr lang="zh-CN" altLang="en-US" sz="1800" dirty="0" smtClean="0">
                <a:latin typeface="微软雅黑" pitchFamily="34" charset="-122"/>
                <a:ea typeface="微软雅黑" pitchFamily="34" charset="-122"/>
              </a:rPr>
              <a:t>）和资本（或</a:t>
            </a:r>
            <a:r>
              <a:rPr lang="zh-CN" altLang="en-US" sz="1800" dirty="0">
                <a:latin typeface="微软雅黑" pitchFamily="34" charset="-122"/>
                <a:ea typeface="微软雅黑" pitchFamily="34" charset="-122"/>
              </a:rPr>
              <a:t>股本</a:t>
            </a:r>
            <a:r>
              <a:rPr lang="zh-CN" altLang="en-US" sz="1800" dirty="0" smtClean="0">
                <a:latin typeface="微软雅黑" pitchFamily="34" charset="-122"/>
                <a:ea typeface="微软雅黑" pitchFamily="34" charset="-122"/>
              </a:rPr>
              <a:t>）溢</a:t>
            </a:r>
            <a:r>
              <a:rPr lang="zh-CN" altLang="en-US" sz="1800" dirty="0">
                <a:latin typeface="微软雅黑" pitchFamily="34" charset="-122"/>
                <a:ea typeface="微软雅黑" pitchFamily="34" charset="-122"/>
              </a:rPr>
              <a:t>价。</a:t>
            </a:r>
          </a:p>
        </p:txBody>
      </p:sp>
      <p:grpSp>
        <p:nvGrpSpPr>
          <p:cNvPr id="16" name="组合 15"/>
          <p:cNvGrpSpPr/>
          <p:nvPr/>
        </p:nvGrpSpPr>
        <p:grpSpPr>
          <a:xfrm>
            <a:off x="3646430" y="3458375"/>
            <a:ext cx="3428927" cy="273748"/>
            <a:chOff x="4258323" y="2486181"/>
            <a:chExt cx="3131694" cy="273713"/>
          </a:xfrm>
        </p:grpSpPr>
        <p:sp>
          <p:nvSpPr>
            <p:cNvPr id="17" name="矩形 16"/>
            <p:cNvSpPr/>
            <p:nvPr/>
          </p:nvSpPr>
          <p:spPr bwMode="auto">
            <a:xfrm>
              <a:off x="4679383" y="2486181"/>
              <a:ext cx="2710634" cy="273713"/>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8" name="直接连接符 17"/>
            <p:cNvCxnSpPr/>
            <p:nvPr/>
          </p:nvCxnSpPr>
          <p:spPr>
            <a:xfrm flipH="1">
              <a:off x="4350669" y="2623260"/>
              <a:ext cx="328716" cy="0"/>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0" name="椭圆 19"/>
            <p:cNvSpPr/>
            <p:nvPr/>
          </p:nvSpPr>
          <p:spPr bwMode="auto">
            <a:xfrm>
              <a:off x="4258323" y="2530914"/>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28088866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Freeform 127"/>
          <p:cNvSpPr>
            <a:spLocks noEditPoints="1"/>
          </p:cNvSpPr>
          <p:nvPr>
            <p:custDataLst>
              <p:tags r:id="rId2"/>
            </p:custDataLst>
          </p:nvPr>
        </p:nvSpPr>
        <p:spPr bwMode="auto">
          <a:xfrm>
            <a:off x="3563938" y="1127687"/>
            <a:ext cx="5580062" cy="751285"/>
          </a:xfrm>
          <a:custGeom>
            <a:avLst/>
            <a:gdLst>
              <a:gd name="T0" fmla="*/ 2147483646 w 2081"/>
              <a:gd name="T1" fmla="*/ 7251648 h 372"/>
              <a:gd name="T2" fmla="*/ 1624972510 w 2081"/>
              <a:gd name="T3" fmla="*/ 0 h 372"/>
              <a:gd name="T4" fmla="*/ 1136042704 w 2081"/>
              <a:gd name="T5" fmla="*/ 203046148 h 372"/>
              <a:gd name="T6" fmla="*/ 0 w 2081"/>
              <a:gd name="T7" fmla="*/ 1348798476 h 372"/>
              <a:gd name="T8" fmla="*/ 1136042704 w 2081"/>
              <a:gd name="T9" fmla="*/ 2147483646 h 372"/>
              <a:gd name="T10" fmla="*/ 1617783588 w 2081"/>
              <a:gd name="T11" fmla="*/ 2147483646 h 372"/>
              <a:gd name="T12" fmla="*/ 2147483646 w 2081"/>
              <a:gd name="T13" fmla="*/ 2147483646 h 372"/>
              <a:gd name="T14" fmla="*/ 2147483646 w 2081"/>
              <a:gd name="T15" fmla="*/ 7251648 h 372"/>
              <a:gd name="T16" fmla="*/ 1351747898 w 2081"/>
              <a:gd name="T17" fmla="*/ 2147483646 h 372"/>
              <a:gd name="T18" fmla="*/ 424218784 w 2081"/>
              <a:gd name="T19" fmla="*/ 1348798476 h 372"/>
              <a:gd name="T20" fmla="*/ 1351747898 w 2081"/>
              <a:gd name="T21" fmla="*/ 420592899 h 372"/>
              <a:gd name="T22" fmla="*/ 1883819278 w 2081"/>
              <a:gd name="T23" fmla="*/ 420592899 h 372"/>
              <a:gd name="T24" fmla="*/ 2147483646 w 2081"/>
              <a:gd name="T25" fmla="*/ 1348798476 h 372"/>
              <a:gd name="T26" fmla="*/ 1883819278 w 2081"/>
              <a:gd name="T27" fmla="*/ 2147483646 h 372"/>
              <a:gd name="T28" fmla="*/ 1351747898 w 2081"/>
              <a:gd name="T29" fmla="*/ 2147483646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81"/>
              <a:gd name="T46" fmla="*/ 0 h 372"/>
              <a:gd name="T47" fmla="*/ 2081 w 2081"/>
              <a:gd name="T48" fmla="*/ 372 h 37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81" h="372">
                <a:moveTo>
                  <a:pt x="2081" y="1"/>
                </a:moveTo>
                <a:cubicBezTo>
                  <a:pt x="1969" y="1"/>
                  <a:pt x="247" y="0"/>
                  <a:pt x="226" y="0"/>
                </a:cubicBezTo>
                <a:cubicBezTo>
                  <a:pt x="201" y="0"/>
                  <a:pt x="176" y="9"/>
                  <a:pt x="158" y="28"/>
                </a:cubicBezTo>
                <a:cubicBezTo>
                  <a:pt x="0" y="186"/>
                  <a:pt x="0" y="186"/>
                  <a:pt x="0" y="186"/>
                </a:cubicBezTo>
                <a:cubicBezTo>
                  <a:pt x="158" y="344"/>
                  <a:pt x="158" y="344"/>
                  <a:pt x="158" y="344"/>
                </a:cubicBezTo>
                <a:cubicBezTo>
                  <a:pt x="176" y="363"/>
                  <a:pt x="201" y="372"/>
                  <a:pt x="225" y="372"/>
                </a:cubicBezTo>
                <a:cubicBezTo>
                  <a:pt x="247" y="372"/>
                  <a:pt x="1969" y="371"/>
                  <a:pt x="2081" y="371"/>
                </a:cubicBezTo>
                <a:cubicBezTo>
                  <a:pt x="2081" y="1"/>
                  <a:pt x="2081" y="1"/>
                  <a:pt x="2081" y="1"/>
                </a:cubicBezTo>
                <a:moveTo>
                  <a:pt x="188" y="314"/>
                </a:moveTo>
                <a:cubicBezTo>
                  <a:pt x="59" y="186"/>
                  <a:pt x="59" y="186"/>
                  <a:pt x="59" y="186"/>
                </a:cubicBezTo>
                <a:cubicBezTo>
                  <a:pt x="188" y="58"/>
                  <a:pt x="188" y="58"/>
                  <a:pt x="188" y="58"/>
                </a:cubicBezTo>
                <a:cubicBezTo>
                  <a:pt x="208" y="37"/>
                  <a:pt x="242" y="37"/>
                  <a:pt x="262" y="58"/>
                </a:cubicBezTo>
                <a:cubicBezTo>
                  <a:pt x="390" y="186"/>
                  <a:pt x="390" y="186"/>
                  <a:pt x="390" y="186"/>
                </a:cubicBezTo>
                <a:cubicBezTo>
                  <a:pt x="262" y="314"/>
                  <a:pt x="262" y="314"/>
                  <a:pt x="262" y="314"/>
                </a:cubicBezTo>
                <a:cubicBezTo>
                  <a:pt x="242" y="335"/>
                  <a:pt x="208" y="335"/>
                  <a:pt x="188" y="314"/>
                </a:cubicBezTo>
              </a:path>
            </a:pathLst>
          </a:custGeom>
          <a:solidFill>
            <a:srgbClr val="084CA1"/>
          </a:solidFill>
          <a:ln>
            <a:noFill/>
          </a:ln>
          <a:extLst/>
        </p:spPr>
        <p:txBody>
          <a:bodyPr lIns="917869" tIns="34286" rIns="68570" bIns="34286" anchor="ctr"/>
          <a:lstStyle/>
          <a:p>
            <a:pPr algn="just"/>
            <a:r>
              <a:rPr lang="zh-CN" altLang="en-US" sz="2400" b="1" dirty="0">
                <a:solidFill>
                  <a:schemeClr val="bg1"/>
                </a:solidFill>
                <a:latin typeface="Microsoft YaHei"/>
                <a:ea typeface="Microsoft YaHei"/>
                <a:cs typeface="+mn-ea"/>
                <a:sym typeface="Microsoft YaHei"/>
              </a:rPr>
              <a:t>    会计要素的核算</a:t>
            </a:r>
            <a:endParaRPr lang="en-US" altLang="zh-CN" sz="2400" b="1" dirty="0">
              <a:solidFill>
                <a:schemeClr val="bg1"/>
              </a:solidFill>
              <a:latin typeface="Microsoft YaHei"/>
              <a:ea typeface="Microsoft YaHei"/>
              <a:cs typeface="+mn-ea"/>
              <a:sym typeface="Microsoft YaHei"/>
            </a:endParaRPr>
          </a:p>
        </p:txBody>
      </p:sp>
      <p:sp>
        <p:nvSpPr>
          <p:cNvPr id="3075" name="Freeform 127"/>
          <p:cNvSpPr>
            <a:spLocks noEditPoints="1"/>
          </p:cNvSpPr>
          <p:nvPr>
            <p:custDataLst>
              <p:tags r:id="rId3"/>
            </p:custDataLst>
          </p:nvPr>
        </p:nvSpPr>
        <p:spPr bwMode="auto">
          <a:xfrm>
            <a:off x="3563938" y="2176625"/>
            <a:ext cx="5580062" cy="752475"/>
          </a:xfrm>
          <a:custGeom>
            <a:avLst/>
            <a:gdLst>
              <a:gd name="T0" fmla="*/ 2147483646 w 2081"/>
              <a:gd name="T1" fmla="*/ 7263137 h 372"/>
              <a:gd name="T2" fmla="*/ 1624972510 w 2081"/>
              <a:gd name="T3" fmla="*/ 0 h 372"/>
              <a:gd name="T4" fmla="*/ 1136042704 w 2081"/>
              <a:gd name="T5" fmla="*/ 203367831 h 372"/>
              <a:gd name="T6" fmla="*/ 0 w 2081"/>
              <a:gd name="T7" fmla="*/ 1350935359 h 372"/>
              <a:gd name="T8" fmla="*/ 1136042704 w 2081"/>
              <a:gd name="T9" fmla="*/ 2147483646 h 372"/>
              <a:gd name="T10" fmla="*/ 1617783588 w 2081"/>
              <a:gd name="T11" fmla="*/ 2147483646 h 372"/>
              <a:gd name="T12" fmla="*/ 2147483646 w 2081"/>
              <a:gd name="T13" fmla="*/ 2147483646 h 372"/>
              <a:gd name="T14" fmla="*/ 2147483646 w 2081"/>
              <a:gd name="T15" fmla="*/ 7263137 h 372"/>
              <a:gd name="T16" fmla="*/ 1351747898 w 2081"/>
              <a:gd name="T17" fmla="*/ 2147483646 h 372"/>
              <a:gd name="T18" fmla="*/ 424218784 w 2081"/>
              <a:gd name="T19" fmla="*/ 1350935359 h 372"/>
              <a:gd name="T20" fmla="*/ 1351747898 w 2081"/>
              <a:gd name="T21" fmla="*/ 421259239 h 372"/>
              <a:gd name="T22" fmla="*/ 1883819278 w 2081"/>
              <a:gd name="T23" fmla="*/ 421259239 h 372"/>
              <a:gd name="T24" fmla="*/ 2147483646 w 2081"/>
              <a:gd name="T25" fmla="*/ 1350935359 h 372"/>
              <a:gd name="T26" fmla="*/ 1883819278 w 2081"/>
              <a:gd name="T27" fmla="*/ 2147483646 h 372"/>
              <a:gd name="T28" fmla="*/ 1351747898 w 2081"/>
              <a:gd name="T29" fmla="*/ 2147483646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81"/>
              <a:gd name="T46" fmla="*/ 0 h 372"/>
              <a:gd name="T47" fmla="*/ 2081 w 2081"/>
              <a:gd name="T48" fmla="*/ 372 h 37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81" h="372">
                <a:moveTo>
                  <a:pt x="2081" y="1"/>
                </a:moveTo>
                <a:cubicBezTo>
                  <a:pt x="1969" y="1"/>
                  <a:pt x="247" y="0"/>
                  <a:pt x="226" y="0"/>
                </a:cubicBezTo>
                <a:cubicBezTo>
                  <a:pt x="201" y="0"/>
                  <a:pt x="176" y="9"/>
                  <a:pt x="158" y="28"/>
                </a:cubicBezTo>
                <a:cubicBezTo>
                  <a:pt x="0" y="186"/>
                  <a:pt x="0" y="186"/>
                  <a:pt x="0" y="186"/>
                </a:cubicBezTo>
                <a:cubicBezTo>
                  <a:pt x="158" y="344"/>
                  <a:pt x="158" y="344"/>
                  <a:pt x="158" y="344"/>
                </a:cubicBezTo>
                <a:cubicBezTo>
                  <a:pt x="176" y="363"/>
                  <a:pt x="201" y="372"/>
                  <a:pt x="225" y="372"/>
                </a:cubicBezTo>
                <a:cubicBezTo>
                  <a:pt x="247" y="372"/>
                  <a:pt x="1969" y="371"/>
                  <a:pt x="2081" y="371"/>
                </a:cubicBezTo>
                <a:cubicBezTo>
                  <a:pt x="2081" y="1"/>
                  <a:pt x="2081" y="1"/>
                  <a:pt x="2081" y="1"/>
                </a:cubicBezTo>
                <a:moveTo>
                  <a:pt x="188" y="314"/>
                </a:moveTo>
                <a:cubicBezTo>
                  <a:pt x="59" y="186"/>
                  <a:pt x="59" y="186"/>
                  <a:pt x="59" y="186"/>
                </a:cubicBezTo>
                <a:cubicBezTo>
                  <a:pt x="188" y="58"/>
                  <a:pt x="188" y="58"/>
                  <a:pt x="188" y="58"/>
                </a:cubicBezTo>
                <a:cubicBezTo>
                  <a:pt x="208" y="37"/>
                  <a:pt x="242" y="37"/>
                  <a:pt x="262" y="58"/>
                </a:cubicBezTo>
                <a:cubicBezTo>
                  <a:pt x="390" y="186"/>
                  <a:pt x="390" y="186"/>
                  <a:pt x="390" y="186"/>
                </a:cubicBezTo>
                <a:cubicBezTo>
                  <a:pt x="262" y="314"/>
                  <a:pt x="262" y="314"/>
                  <a:pt x="262" y="314"/>
                </a:cubicBezTo>
                <a:cubicBezTo>
                  <a:pt x="242" y="335"/>
                  <a:pt x="208" y="335"/>
                  <a:pt x="188" y="314"/>
                </a:cubicBezTo>
              </a:path>
            </a:pathLst>
          </a:custGeom>
          <a:solidFill>
            <a:srgbClr val="084CA1"/>
          </a:solidFill>
          <a:ln>
            <a:noFill/>
          </a:ln>
          <a:extLst/>
        </p:spPr>
        <p:txBody>
          <a:bodyPr lIns="917869" tIns="34286" rIns="68570" bIns="34286" anchor="ctr"/>
          <a:lstStyle/>
          <a:p>
            <a:r>
              <a:rPr lang="zh-CN" altLang="en-US" sz="2400" b="1" dirty="0">
                <a:solidFill>
                  <a:schemeClr val="bg1"/>
                </a:solidFill>
                <a:latin typeface="Microsoft YaHei"/>
                <a:ea typeface="Microsoft YaHei"/>
                <a:cs typeface="+mn-ea"/>
                <a:sym typeface="Microsoft YaHei"/>
              </a:rPr>
              <a:t>    财务报表的编制</a:t>
            </a:r>
          </a:p>
        </p:txBody>
      </p:sp>
      <p:sp>
        <p:nvSpPr>
          <p:cNvPr id="3076" name="Freeform 127"/>
          <p:cNvSpPr>
            <a:spLocks noEditPoints="1"/>
          </p:cNvSpPr>
          <p:nvPr>
            <p:custDataLst>
              <p:tags r:id="rId4"/>
            </p:custDataLst>
          </p:nvPr>
        </p:nvSpPr>
        <p:spPr bwMode="auto">
          <a:xfrm>
            <a:off x="3563938" y="3226756"/>
            <a:ext cx="5580062" cy="751284"/>
          </a:xfrm>
          <a:custGeom>
            <a:avLst/>
            <a:gdLst>
              <a:gd name="T0" fmla="*/ 2147483646 w 2081"/>
              <a:gd name="T1" fmla="*/ 7251641 h 372"/>
              <a:gd name="T2" fmla="*/ 1624972510 w 2081"/>
              <a:gd name="T3" fmla="*/ 0 h 372"/>
              <a:gd name="T4" fmla="*/ 1136042704 w 2081"/>
              <a:gd name="T5" fmla="*/ 203045945 h 372"/>
              <a:gd name="T6" fmla="*/ 0 w 2081"/>
              <a:gd name="T7" fmla="*/ 1348797130 h 372"/>
              <a:gd name="T8" fmla="*/ 1136042704 w 2081"/>
              <a:gd name="T9" fmla="*/ 2147483646 h 372"/>
              <a:gd name="T10" fmla="*/ 1617783588 w 2081"/>
              <a:gd name="T11" fmla="*/ 2147483646 h 372"/>
              <a:gd name="T12" fmla="*/ 2147483646 w 2081"/>
              <a:gd name="T13" fmla="*/ 2147483646 h 372"/>
              <a:gd name="T14" fmla="*/ 2147483646 w 2081"/>
              <a:gd name="T15" fmla="*/ 7251641 h 372"/>
              <a:gd name="T16" fmla="*/ 1351747898 w 2081"/>
              <a:gd name="T17" fmla="*/ 2147483646 h 372"/>
              <a:gd name="T18" fmla="*/ 424218784 w 2081"/>
              <a:gd name="T19" fmla="*/ 1348797130 h 372"/>
              <a:gd name="T20" fmla="*/ 1351747898 w 2081"/>
              <a:gd name="T21" fmla="*/ 420592480 h 372"/>
              <a:gd name="T22" fmla="*/ 1883819278 w 2081"/>
              <a:gd name="T23" fmla="*/ 420592480 h 372"/>
              <a:gd name="T24" fmla="*/ 2147483646 w 2081"/>
              <a:gd name="T25" fmla="*/ 1348797130 h 372"/>
              <a:gd name="T26" fmla="*/ 1883819278 w 2081"/>
              <a:gd name="T27" fmla="*/ 2147483646 h 372"/>
              <a:gd name="T28" fmla="*/ 1351747898 w 2081"/>
              <a:gd name="T29" fmla="*/ 2147483646 h 3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81"/>
              <a:gd name="T46" fmla="*/ 0 h 372"/>
              <a:gd name="T47" fmla="*/ 2081 w 2081"/>
              <a:gd name="T48" fmla="*/ 372 h 37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81" h="372">
                <a:moveTo>
                  <a:pt x="2081" y="1"/>
                </a:moveTo>
                <a:cubicBezTo>
                  <a:pt x="1969" y="1"/>
                  <a:pt x="247" y="0"/>
                  <a:pt x="226" y="0"/>
                </a:cubicBezTo>
                <a:cubicBezTo>
                  <a:pt x="201" y="0"/>
                  <a:pt x="176" y="9"/>
                  <a:pt x="158" y="28"/>
                </a:cubicBezTo>
                <a:cubicBezTo>
                  <a:pt x="0" y="186"/>
                  <a:pt x="0" y="186"/>
                  <a:pt x="0" y="186"/>
                </a:cubicBezTo>
                <a:cubicBezTo>
                  <a:pt x="158" y="344"/>
                  <a:pt x="158" y="344"/>
                  <a:pt x="158" y="344"/>
                </a:cubicBezTo>
                <a:cubicBezTo>
                  <a:pt x="176" y="363"/>
                  <a:pt x="201" y="372"/>
                  <a:pt x="225" y="372"/>
                </a:cubicBezTo>
                <a:cubicBezTo>
                  <a:pt x="247" y="372"/>
                  <a:pt x="1969" y="371"/>
                  <a:pt x="2081" y="371"/>
                </a:cubicBezTo>
                <a:cubicBezTo>
                  <a:pt x="2081" y="1"/>
                  <a:pt x="2081" y="1"/>
                  <a:pt x="2081" y="1"/>
                </a:cubicBezTo>
                <a:moveTo>
                  <a:pt x="188" y="314"/>
                </a:moveTo>
                <a:cubicBezTo>
                  <a:pt x="59" y="186"/>
                  <a:pt x="59" y="186"/>
                  <a:pt x="59" y="186"/>
                </a:cubicBezTo>
                <a:cubicBezTo>
                  <a:pt x="188" y="58"/>
                  <a:pt x="188" y="58"/>
                  <a:pt x="188" y="58"/>
                </a:cubicBezTo>
                <a:cubicBezTo>
                  <a:pt x="208" y="37"/>
                  <a:pt x="242" y="37"/>
                  <a:pt x="262" y="58"/>
                </a:cubicBezTo>
                <a:cubicBezTo>
                  <a:pt x="390" y="186"/>
                  <a:pt x="390" y="186"/>
                  <a:pt x="390" y="186"/>
                </a:cubicBezTo>
                <a:cubicBezTo>
                  <a:pt x="262" y="314"/>
                  <a:pt x="262" y="314"/>
                  <a:pt x="262" y="314"/>
                </a:cubicBezTo>
                <a:cubicBezTo>
                  <a:pt x="242" y="335"/>
                  <a:pt x="208" y="335"/>
                  <a:pt x="188" y="314"/>
                </a:cubicBezTo>
              </a:path>
            </a:pathLst>
          </a:custGeom>
          <a:solidFill>
            <a:srgbClr val="084CA1"/>
          </a:solidFill>
          <a:ln>
            <a:noFill/>
          </a:ln>
          <a:extLst/>
        </p:spPr>
        <p:txBody>
          <a:bodyPr lIns="917869" tIns="34286" rIns="68570" bIns="34286" anchor="ctr"/>
          <a:lstStyle/>
          <a:p>
            <a:r>
              <a:rPr lang="zh-CN" altLang="en-US" sz="2400" b="1" dirty="0">
                <a:solidFill>
                  <a:schemeClr val="bg1"/>
                </a:solidFill>
                <a:latin typeface="Microsoft YaHei"/>
                <a:ea typeface="Microsoft YaHei"/>
                <a:cs typeface="+mn-ea"/>
                <a:sym typeface="Microsoft YaHei"/>
              </a:rPr>
              <a:t>    考证闯关实训和岗位实训</a:t>
            </a:r>
          </a:p>
        </p:txBody>
      </p:sp>
      <p:sp>
        <p:nvSpPr>
          <p:cNvPr id="3078" name="文本框 3176"/>
          <p:cNvSpPr txBox="1">
            <a:spLocks noChangeArrowheads="1"/>
          </p:cNvSpPr>
          <p:nvPr>
            <p:custDataLst>
              <p:tags r:id="rId5"/>
            </p:custDataLst>
          </p:nvPr>
        </p:nvSpPr>
        <p:spPr bwMode="auto">
          <a:xfrm>
            <a:off x="3813178" y="1127687"/>
            <a:ext cx="720725" cy="751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2400" b="1" dirty="0">
                <a:solidFill>
                  <a:srgbClr val="084CA1"/>
                </a:solidFill>
                <a:latin typeface="Bodoni MT" pitchFamily="18" charset="0"/>
              </a:rPr>
              <a:t>01</a:t>
            </a:r>
            <a:endParaRPr lang="zh-CN" altLang="en-US" sz="2400" b="1" dirty="0">
              <a:solidFill>
                <a:srgbClr val="084CA1"/>
              </a:solidFill>
              <a:latin typeface="Bodoni MT" pitchFamily="18" charset="0"/>
              <a:ea typeface="时尚中黑简体" pitchFamily="2" charset="-122"/>
              <a:cs typeface="Verdana" pitchFamily="34" charset="0"/>
            </a:endParaRPr>
          </a:p>
        </p:txBody>
      </p:sp>
      <p:sp>
        <p:nvSpPr>
          <p:cNvPr id="3079" name="文本框 170"/>
          <p:cNvSpPr txBox="1">
            <a:spLocks noChangeArrowheads="1"/>
          </p:cNvSpPr>
          <p:nvPr>
            <p:custDataLst>
              <p:tags r:id="rId6"/>
            </p:custDataLst>
          </p:nvPr>
        </p:nvSpPr>
        <p:spPr bwMode="auto">
          <a:xfrm>
            <a:off x="3813178" y="2173056"/>
            <a:ext cx="720725" cy="751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2400" b="1" dirty="0">
                <a:solidFill>
                  <a:srgbClr val="084CA1"/>
                </a:solidFill>
                <a:latin typeface="Bodoni MT" pitchFamily="18" charset="0"/>
              </a:rPr>
              <a:t>02</a:t>
            </a:r>
            <a:endParaRPr lang="zh-CN" altLang="en-US" sz="2400" b="1" dirty="0">
              <a:solidFill>
                <a:srgbClr val="084CA1"/>
              </a:solidFill>
              <a:latin typeface="Bodoni MT" pitchFamily="18" charset="0"/>
              <a:ea typeface="时尚中黑简体" pitchFamily="2" charset="-122"/>
              <a:cs typeface="Verdana" pitchFamily="34" charset="0"/>
            </a:endParaRPr>
          </a:p>
        </p:txBody>
      </p:sp>
      <p:sp>
        <p:nvSpPr>
          <p:cNvPr id="3080" name="文本框 171"/>
          <p:cNvSpPr txBox="1">
            <a:spLocks noChangeArrowheads="1"/>
          </p:cNvSpPr>
          <p:nvPr>
            <p:custDataLst>
              <p:tags r:id="rId7"/>
            </p:custDataLst>
          </p:nvPr>
        </p:nvSpPr>
        <p:spPr bwMode="auto">
          <a:xfrm>
            <a:off x="3813178" y="3218425"/>
            <a:ext cx="720725" cy="751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r>
              <a:rPr lang="en-US" altLang="zh-CN" sz="2400" b="1" dirty="0">
                <a:solidFill>
                  <a:srgbClr val="084CA1"/>
                </a:solidFill>
                <a:latin typeface="Bodoni MT" pitchFamily="18" charset="0"/>
              </a:rPr>
              <a:t>03</a:t>
            </a:r>
            <a:endParaRPr lang="zh-CN" altLang="en-US" sz="2400" b="1" dirty="0">
              <a:solidFill>
                <a:srgbClr val="084CA1"/>
              </a:solidFill>
              <a:latin typeface="Bodoni MT" pitchFamily="18" charset="0"/>
              <a:ea typeface="时尚中黑简体" pitchFamily="2" charset="-122"/>
              <a:cs typeface="Verdana" pitchFamily="34" charset="0"/>
            </a:endParaRPr>
          </a:p>
        </p:txBody>
      </p:sp>
      <p:sp>
        <p:nvSpPr>
          <p:cNvPr id="3082" name="文本框 3180"/>
          <p:cNvSpPr txBox="1">
            <a:spLocks noChangeArrowheads="1"/>
          </p:cNvSpPr>
          <p:nvPr>
            <p:custDataLst>
              <p:tags r:id="rId8"/>
            </p:custDataLst>
          </p:nvPr>
        </p:nvSpPr>
        <p:spPr bwMode="auto">
          <a:xfrm>
            <a:off x="684216" y="320278"/>
            <a:ext cx="719137" cy="20990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lIns="68570" tIns="34286" rIns="68570" bIns="34286"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zh-CN" altLang="en-US" sz="6000" b="1" dirty="0">
                <a:solidFill>
                  <a:srgbClr val="084CA1"/>
                </a:solidFill>
                <a:latin typeface="华文中宋" pitchFamily="2" charset="-122"/>
                <a:ea typeface="华文中宋" pitchFamily="2" charset="-122"/>
              </a:rPr>
              <a:t>目录</a:t>
            </a:r>
          </a:p>
        </p:txBody>
      </p:sp>
      <p:sp>
        <p:nvSpPr>
          <p:cNvPr id="3083" name="文本框 177"/>
          <p:cNvSpPr txBox="1">
            <a:spLocks noChangeArrowheads="1"/>
          </p:cNvSpPr>
          <p:nvPr>
            <p:custDataLst>
              <p:tags r:id="rId9"/>
            </p:custDataLst>
          </p:nvPr>
        </p:nvSpPr>
        <p:spPr bwMode="auto">
          <a:xfrm>
            <a:off x="1403353" y="540546"/>
            <a:ext cx="720725" cy="4073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lIns="68570" tIns="34286" rIns="68570" bIns="34286"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eaLnBrk="1" hangingPunct="1"/>
            <a:r>
              <a:rPr lang="en-US" altLang="zh-CN" sz="2400" dirty="0">
                <a:solidFill>
                  <a:srgbClr val="BCBCBC"/>
                </a:solidFill>
                <a:latin typeface="华文中宋" pitchFamily="2" charset="-122"/>
                <a:ea typeface="华文中宋" pitchFamily="2" charset="-122"/>
              </a:rPr>
              <a:t>CONTENTS</a:t>
            </a:r>
            <a:endParaRPr lang="zh-CN" altLang="en-US" sz="2400" dirty="0">
              <a:solidFill>
                <a:srgbClr val="BCBCBC"/>
              </a:solidFill>
              <a:latin typeface="华文中宋" pitchFamily="2" charset="-122"/>
              <a:ea typeface="华文中宋" pitchFamily="2" charset="-122"/>
            </a:endParaRPr>
          </a:p>
        </p:txBody>
      </p:sp>
    </p:spTree>
    <p:custDataLst>
      <p:tags r:id="rId1"/>
    </p:custDataLst>
    <p:extLst>
      <p:ext uri="{BB962C8B-B14F-4D97-AF65-F5344CB8AC3E}">
        <p14:creationId xmlns:p14="http://schemas.microsoft.com/office/powerpoint/2010/main" val="9628106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464771594"/>
              </p:ext>
            </p:extLst>
          </p:nvPr>
        </p:nvGraphicFramePr>
        <p:xfrm>
          <a:off x="4114800" y="840389"/>
          <a:ext cx="4784725" cy="3891948"/>
        </p:xfrm>
        <a:graphic>
          <a:graphicData uri="http://schemas.openxmlformats.org/drawingml/2006/table">
            <a:tbl>
              <a:tblPr>
                <a:tableStyleId>{E8B1032C-EA38-4F05-BA0D-38AFFFC7BED3}</a:tableStyleId>
              </a:tblPr>
              <a:tblGrid>
                <a:gridCol w="4784725"/>
              </a:tblGrid>
              <a:tr h="324329">
                <a:tc>
                  <a:txBody>
                    <a:bodyPr/>
                    <a:lstStyle/>
                    <a:p>
                      <a:pPr algn="l" fontAlgn="ctr"/>
                      <a:r>
                        <a:rPr lang="zh-CN" altLang="en-US" sz="1800" u="none" strike="noStrike" dirty="0">
                          <a:effectLst/>
                          <a:latin typeface="微软雅黑" pitchFamily="34" charset="-122"/>
                          <a:ea typeface="微软雅黑" pitchFamily="34" charset="-122"/>
                        </a:rPr>
                        <a:t>一、上年年末余额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smtClean="0">
                          <a:effectLst/>
                          <a:latin typeface="微软雅黑" pitchFamily="34" charset="-122"/>
                          <a:ea typeface="微软雅黑" pitchFamily="34" charset="-122"/>
                        </a:rPr>
                        <a:t>加：会计政策变更</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dirty="0" smtClean="0">
                          <a:effectLst/>
                          <a:latin typeface="微软雅黑" pitchFamily="34" charset="-122"/>
                          <a:ea typeface="微软雅黑" pitchFamily="34" charset="-122"/>
                        </a:rPr>
                        <a:t>       </a:t>
                      </a:r>
                      <a:r>
                        <a:rPr lang="zh-CN" altLang="en-US" sz="1800" u="none" strike="noStrike" dirty="0" smtClean="0">
                          <a:effectLst/>
                          <a:latin typeface="微软雅黑" pitchFamily="34" charset="-122"/>
                          <a:ea typeface="微软雅黑" pitchFamily="34" charset="-122"/>
                        </a:rPr>
                        <a:t>前期差错更正</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dirty="0" smtClean="0">
                          <a:effectLst/>
                          <a:latin typeface="微软雅黑" pitchFamily="34" charset="-122"/>
                          <a:ea typeface="微软雅黑" pitchFamily="34" charset="-122"/>
                        </a:rPr>
                        <a:t>       </a:t>
                      </a:r>
                      <a:r>
                        <a:rPr lang="zh-CN" altLang="en-US" sz="1800" u="none" strike="noStrike" dirty="0" smtClean="0">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二、本年年初余额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三、本年增减变动</a:t>
                      </a:r>
                      <a:r>
                        <a:rPr lang="zh-CN" altLang="en-US" sz="1800" u="none" strike="noStrike" dirty="0" smtClean="0">
                          <a:effectLst/>
                          <a:latin typeface="微软雅黑" pitchFamily="34" charset="-122"/>
                          <a:ea typeface="微软雅黑" pitchFamily="34" charset="-122"/>
                        </a:rPr>
                        <a:t>金额（减少以“</a:t>
                      </a:r>
                      <a:r>
                        <a:rPr lang="en-US" altLang="zh-CN" sz="1800" u="none" strike="noStrike" dirty="0" smtClean="0">
                          <a:effectLst/>
                          <a:latin typeface="微软雅黑" pitchFamily="34" charset="-122"/>
                          <a:ea typeface="微软雅黑" pitchFamily="34" charset="-122"/>
                        </a:rPr>
                        <a:t>—</a:t>
                      </a:r>
                      <a:r>
                        <a:rPr lang="zh-CN" altLang="en-US" sz="1800" u="none" strike="noStrike" dirty="0" smtClean="0">
                          <a:effectLst/>
                          <a:latin typeface="微软雅黑" pitchFamily="34" charset="-122"/>
                          <a:ea typeface="微软雅黑" pitchFamily="34" charset="-122"/>
                        </a:rPr>
                        <a:t>”号填列）</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（一）综合收益总额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（二）所有者投入和减少资本</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1. </a:t>
                      </a:r>
                      <a:r>
                        <a:rPr lang="zh-CN" altLang="en-US" sz="1800" u="none" strike="noStrike" dirty="0">
                          <a:effectLst/>
                          <a:latin typeface="微软雅黑" pitchFamily="34" charset="-122"/>
                          <a:ea typeface="微软雅黑" pitchFamily="34" charset="-122"/>
                        </a:rPr>
                        <a:t>所有者投入的普通股</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2. </a:t>
                      </a:r>
                      <a:r>
                        <a:rPr lang="zh-CN" altLang="en-US" sz="1800" u="none" strike="noStrike" dirty="0">
                          <a:effectLst/>
                          <a:latin typeface="微软雅黑" pitchFamily="34" charset="-122"/>
                          <a:ea typeface="微软雅黑" pitchFamily="34" charset="-122"/>
                        </a:rPr>
                        <a:t>其他权益工具持有者投入资本</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3. </a:t>
                      </a:r>
                      <a:r>
                        <a:rPr lang="zh-CN" altLang="en-US" sz="1800" u="none" strike="noStrike" dirty="0">
                          <a:effectLst/>
                          <a:latin typeface="微软雅黑" pitchFamily="34" charset="-122"/>
                          <a:ea typeface="微软雅黑" pitchFamily="34" charset="-122"/>
                        </a:rPr>
                        <a:t>股份支付计入所有者权益的金额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baseline="0" dirty="0" smtClean="0">
                          <a:effectLst/>
                          <a:latin typeface="微软雅黑" pitchFamily="34" charset="-122"/>
                          <a:ea typeface="微软雅黑" pitchFamily="34" charset="-122"/>
                        </a:rPr>
                        <a:t>  4. </a:t>
                      </a:r>
                      <a:r>
                        <a:rPr lang="zh-CN" altLang="en-US" sz="1800" u="none" strike="noStrike" baseline="0" dirty="0" smtClean="0">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7" y="149902"/>
            <a:ext cx="7362537" cy="40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所有者</a:t>
            </a:r>
            <a:r>
              <a:rPr lang="zh-CN" altLang="en-US" sz="2600" kern="0" dirty="0" smtClean="0">
                <a:solidFill>
                  <a:srgbClr val="084CA1"/>
                </a:solidFill>
                <a:latin typeface="微软雅黑"/>
                <a:ea typeface="微软雅黑"/>
              </a:rPr>
              <a:t>权益变动表“</a:t>
            </a:r>
            <a:r>
              <a:rPr lang="zh-CN" altLang="en-US" sz="2600" kern="0" dirty="0">
                <a:solidFill>
                  <a:srgbClr val="084CA1"/>
                </a:solidFill>
                <a:latin typeface="微软雅黑"/>
                <a:ea typeface="微软雅黑"/>
              </a:rPr>
              <a:t>本年</a:t>
            </a:r>
            <a:r>
              <a:rPr lang="zh-CN" altLang="en-US" sz="2600" kern="0" dirty="0" smtClean="0">
                <a:solidFill>
                  <a:srgbClr val="084CA1"/>
                </a:solidFill>
                <a:latin typeface="微软雅黑"/>
                <a:ea typeface="微软雅黑"/>
              </a:rPr>
              <a:t>金额”栏的填列方法</a:t>
            </a:r>
            <a:endParaRPr lang="zh-CN" altLang="en-US" sz="2600" kern="0" dirty="0">
              <a:solidFill>
                <a:srgbClr val="084CA1"/>
              </a:solidFill>
              <a:latin typeface="微软雅黑"/>
              <a:ea typeface="微软雅黑"/>
            </a:endParaRPr>
          </a:p>
        </p:txBody>
      </p:sp>
      <p:sp>
        <p:nvSpPr>
          <p:cNvPr id="14" name="矩形 13"/>
          <p:cNvSpPr/>
          <p:nvPr/>
        </p:nvSpPr>
        <p:spPr>
          <a:xfrm>
            <a:off x="513689" y="3278496"/>
            <a:ext cx="3233852" cy="1338828"/>
          </a:xfrm>
          <a:prstGeom prst="rect">
            <a:avLst/>
          </a:prstGeom>
          <a:ln w="19050">
            <a:solidFill>
              <a:srgbClr val="084CA1"/>
            </a:solidFill>
            <a:prstDash val="dashDot"/>
          </a:ln>
        </p:spPr>
        <p:txBody>
          <a:bodyPr wrap="square">
            <a:spAutoFit/>
          </a:bodyPr>
          <a:lstStyle/>
          <a:p>
            <a:pPr>
              <a:lnSpc>
                <a:spcPct val="150000"/>
              </a:lnSpc>
            </a:pPr>
            <a:r>
              <a:rPr lang="zh-CN" altLang="en-US" sz="1800" dirty="0">
                <a:latin typeface="微软雅黑" pitchFamily="34" charset="-122"/>
                <a:ea typeface="微软雅黑" pitchFamily="34" charset="-122"/>
              </a:rPr>
              <a:t>反映企业接受其他权益工具持有者投入形成的实收资本</a:t>
            </a:r>
            <a:r>
              <a:rPr lang="zh-CN" altLang="en-US" sz="1800" dirty="0" smtClean="0">
                <a:latin typeface="微软雅黑" pitchFamily="34" charset="-122"/>
                <a:ea typeface="微软雅黑" pitchFamily="34" charset="-122"/>
              </a:rPr>
              <a:t>（或</a:t>
            </a:r>
            <a:r>
              <a:rPr lang="zh-CN" altLang="en-US" sz="1800" dirty="0">
                <a:latin typeface="微软雅黑" pitchFamily="34" charset="-122"/>
                <a:ea typeface="微软雅黑" pitchFamily="34" charset="-122"/>
              </a:rPr>
              <a:t>股本</a:t>
            </a:r>
            <a:r>
              <a:rPr lang="zh-CN" altLang="en-US" sz="1800" dirty="0" smtClean="0">
                <a:latin typeface="微软雅黑" pitchFamily="34" charset="-122"/>
                <a:ea typeface="微软雅黑" pitchFamily="34" charset="-122"/>
              </a:rPr>
              <a:t>）和</a:t>
            </a:r>
            <a:r>
              <a:rPr lang="zh-CN" altLang="en-US" sz="1800" dirty="0">
                <a:latin typeface="微软雅黑" pitchFamily="34" charset="-122"/>
                <a:ea typeface="微软雅黑" pitchFamily="34" charset="-122"/>
              </a:rPr>
              <a:t>资本</a:t>
            </a:r>
            <a:r>
              <a:rPr lang="zh-CN" altLang="en-US" sz="1800" dirty="0" smtClean="0">
                <a:latin typeface="微软雅黑" pitchFamily="34" charset="-122"/>
                <a:ea typeface="微软雅黑" pitchFamily="34" charset="-122"/>
              </a:rPr>
              <a:t>（或股本）公</a:t>
            </a:r>
            <a:r>
              <a:rPr lang="zh-CN" altLang="en-US" sz="1800" dirty="0">
                <a:latin typeface="微软雅黑" pitchFamily="34" charset="-122"/>
                <a:ea typeface="微软雅黑" pitchFamily="34" charset="-122"/>
              </a:rPr>
              <a:t>积。</a:t>
            </a:r>
          </a:p>
        </p:txBody>
      </p:sp>
      <p:grpSp>
        <p:nvGrpSpPr>
          <p:cNvPr id="16" name="组合 15"/>
          <p:cNvGrpSpPr/>
          <p:nvPr/>
        </p:nvGrpSpPr>
        <p:grpSpPr>
          <a:xfrm>
            <a:off x="3646430" y="3788158"/>
            <a:ext cx="3848651" cy="273748"/>
            <a:chOff x="4258323" y="2486184"/>
            <a:chExt cx="3515035" cy="273713"/>
          </a:xfrm>
        </p:grpSpPr>
        <p:sp>
          <p:nvSpPr>
            <p:cNvPr id="17" name="矩形 16"/>
            <p:cNvSpPr/>
            <p:nvPr/>
          </p:nvSpPr>
          <p:spPr bwMode="auto">
            <a:xfrm>
              <a:off x="4679382" y="2486184"/>
              <a:ext cx="3093976" cy="273713"/>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8" name="直接连接符 17"/>
            <p:cNvCxnSpPr/>
            <p:nvPr/>
          </p:nvCxnSpPr>
          <p:spPr>
            <a:xfrm flipH="1">
              <a:off x="4350669" y="2623260"/>
              <a:ext cx="328716" cy="0"/>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0" name="椭圆 19"/>
            <p:cNvSpPr/>
            <p:nvPr/>
          </p:nvSpPr>
          <p:spPr bwMode="auto">
            <a:xfrm>
              <a:off x="4258323" y="2530914"/>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31336065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792758713"/>
              </p:ext>
            </p:extLst>
          </p:nvPr>
        </p:nvGraphicFramePr>
        <p:xfrm>
          <a:off x="4114800" y="840389"/>
          <a:ext cx="4784725" cy="3891948"/>
        </p:xfrm>
        <a:graphic>
          <a:graphicData uri="http://schemas.openxmlformats.org/drawingml/2006/table">
            <a:tbl>
              <a:tblPr>
                <a:tableStyleId>{E8B1032C-EA38-4F05-BA0D-38AFFFC7BED3}</a:tableStyleId>
              </a:tblPr>
              <a:tblGrid>
                <a:gridCol w="4784725"/>
              </a:tblGrid>
              <a:tr h="324329">
                <a:tc>
                  <a:txBody>
                    <a:bodyPr/>
                    <a:lstStyle/>
                    <a:p>
                      <a:pPr algn="l" fontAlgn="ctr"/>
                      <a:r>
                        <a:rPr lang="zh-CN" altLang="en-US" sz="1800" u="none" strike="noStrike" dirty="0">
                          <a:effectLst/>
                          <a:latin typeface="微软雅黑" pitchFamily="34" charset="-122"/>
                          <a:ea typeface="微软雅黑" pitchFamily="34" charset="-122"/>
                        </a:rPr>
                        <a:t>一、上年年末余额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smtClean="0">
                          <a:effectLst/>
                          <a:latin typeface="微软雅黑" pitchFamily="34" charset="-122"/>
                          <a:ea typeface="微软雅黑" pitchFamily="34" charset="-122"/>
                        </a:rPr>
                        <a:t>加：会计政策变更</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dirty="0" smtClean="0">
                          <a:effectLst/>
                          <a:latin typeface="微软雅黑" pitchFamily="34" charset="-122"/>
                          <a:ea typeface="微软雅黑" pitchFamily="34" charset="-122"/>
                        </a:rPr>
                        <a:t>       </a:t>
                      </a:r>
                      <a:r>
                        <a:rPr lang="zh-CN" altLang="en-US" sz="1800" u="none" strike="noStrike" dirty="0" smtClean="0">
                          <a:effectLst/>
                          <a:latin typeface="微软雅黑" pitchFamily="34" charset="-122"/>
                          <a:ea typeface="微软雅黑" pitchFamily="34" charset="-122"/>
                        </a:rPr>
                        <a:t>前期差错更正</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dirty="0" smtClean="0">
                          <a:effectLst/>
                          <a:latin typeface="微软雅黑" pitchFamily="34" charset="-122"/>
                          <a:ea typeface="微软雅黑" pitchFamily="34" charset="-122"/>
                        </a:rPr>
                        <a:t>       </a:t>
                      </a:r>
                      <a:r>
                        <a:rPr lang="zh-CN" altLang="en-US" sz="1800" u="none" strike="noStrike" dirty="0" smtClean="0">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二、本年年初余额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三、本年增减变动</a:t>
                      </a:r>
                      <a:r>
                        <a:rPr lang="zh-CN" altLang="en-US" sz="1800" u="none" strike="noStrike" dirty="0" smtClean="0">
                          <a:effectLst/>
                          <a:latin typeface="微软雅黑" pitchFamily="34" charset="-122"/>
                          <a:ea typeface="微软雅黑" pitchFamily="34" charset="-122"/>
                        </a:rPr>
                        <a:t>金额（减少以“</a:t>
                      </a:r>
                      <a:r>
                        <a:rPr lang="en-US" altLang="zh-CN" sz="1800" u="none" strike="noStrike" dirty="0" smtClean="0">
                          <a:effectLst/>
                          <a:latin typeface="微软雅黑" pitchFamily="34" charset="-122"/>
                          <a:ea typeface="微软雅黑" pitchFamily="34" charset="-122"/>
                        </a:rPr>
                        <a:t>—</a:t>
                      </a:r>
                      <a:r>
                        <a:rPr lang="zh-CN" altLang="en-US" sz="1800" u="none" strike="noStrike" dirty="0" smtClean="0">
                          <a:effectLst/>
                          <a:latin typeface="微软雅黑" pitchFamily="34" charset="-122"/>
                          <a:ea typeface="微软雅黑" pitchFamily="34" charset="-122"/>
                        </a:rPr>
                        <a:t>”号填列）</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（一）综合收益总额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（二）所有者投入和减少资本</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1. </a:t>
                      </a:r>
                      <a:r>
                        <a:rPr lang="zh-CN" altLang="en-US" sz="1800" u="none" strike="noStrike" dirty="0">
                          <a:effectLst/>
                          <a:latin typeface="微软雅黑" pitchFamily="34" charset="-122"/>
                          <a:ea typeface="微软雅黑" pitchFamily="34" charset="-122"/>
                        </a:rPr>
                        <a:t>所有者投入的普通股</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2. </a:t>
                      </a:r>
                      <a:r>
                        <a:rPr lang="zh-CN" altLang="en-US" sz="1800" u="none" strike="noStrike" dirty="0">
                          <a:effectLst/>
                          <a:latin typeface="微软雅黑" pitchFamily="34" charset="-122"/>
                          <a:ea typeface="微软雅黑" pitchFamily="34" charset="-122"/>
                        </a:rPr>
                        <a:t>其他权益工具持有者投入资本</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u="none" strike="noStrike" dirty="0">
                          <a:effectLst/>
                          <a:latin typeface="微软雅黑" pitchFamily="34" charset="-122"/>
                          <a:ea typeface="微软雅黑" pitchFamily="34" charset="-122"/>
                        </a:rPr>
                        <a:t>  </a:t>
                      </a:r>
                      <a:r>
                        <a:rPr lang="en-US" altLang="zh-CN" sz="1800" u="none" strike="noStrike" dirty="0">
                          <a:effectLst/>
                          <a:latin typeface="微软雅黑" pitchFamily="34" charset="-122"/>
                          <a:ea typeface="微软雅黑" pitchFamily="34" charset="-122"/>
                        </a:rPr>
                        <a:t>3. </a:t>
                      </a:r>
                      <a:r>
                        <a:rPr lang="zh-CN" altLang="en-US" sz="1800" u="none" strike="noStrike" dirty="0">
                          <a:effectLst/>
                          <a:latin typeface="微软雅黑" pitchFamily="34" charset="-122"/>
                          <a:ea typeface="微软雅黑" pitchFamily="34" charset="-122"/>
                        </a:rPr>
                        <a:t>股份支付计入所有者权益的金额</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en-US" altLang="zh-CN" sz="1800" u="none" strike="noStrike" baseline="0" dirty="0" smtClean="0">
                          <a:effectLst/>
                          <a:latin typeface="微软雅黑" pitchFamily="34" charset="-122"/>
                          <a:ea typeface="微软雅黑" pitchFamily="34" charset="-122"/>
                        </a:rPr>
                        <a:t>  4. </a:t>
                      </a:r>
                      <a:r>
                        <a:rPr lang="zh-CN" altLang="en-US" sz="1800" u="none" strike="noStrike" baseline="0" dirty="0" smtClean="0">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7" y="149902"/>
            <a:ext cx="7362537" cy="40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所有者</a:t>
            </a:r>
            <a:r>
              <a:rPr lang="zh-CN" altLang="en-US" sz="2600" kern="0" dirty="0" smtClean="0">
                <a:solidFill>
                  <a:srgbClr val="084CA1"/>
                </a:solidFill>
                <a:latin typeface="微软雅黑"/>
                <a:ea typeface="微软雅黑"/>
              </a:rPr>
              <a:t>权益变动表“</a:t>
            </a:r>
            <a:r>
              <a:rPr lang="zh-CN" altLang="en-US" sz="2600" kern="0" dirty="0">
                <a:solidFill>
                  <a:srgbClr val="084CA1"/>
                </a:solidFill>
                <a:latin typeface="微软雅黑"/>
                <a:ea typeface="微软雅黑"/>
              </a:rPr>
              <a:t>本年</a:t>
            </a:r>
            <a:r>
              <a:rPr lang="zh-CN" altLang="en-US" sz="2600" kern="0" dirty="0" smtClean="0">
                <a:solidFill>
                  <a:srgbClr val="084CA1"/>
                </a:solidFill>
                <a:latin typeface="微软雅黑"/>
                <a:ea typeface="微软雅黑"/>
              </a:rPr>
              <a:t>金额”栏的填列方法</a:t>
            </a:r>
            <a:endParaRPr lang="zh-CN" altLang="en-US" sz="2600" kern="0" dirty="0">
              <a:solidFill>
                <a:srgbClr val="084CA1"/>
              </a:solidFill>
              <a:latin typeface="微软雅黑"/>
              <a:ea typeface="微软雅黑"/>
            </a:endParaRPr>
          </a:p>
        </p:txBody>
      </p:sp>
      <p:sp>
        <p:nvSpPr>
          <p:cNvPr id="14" name="矩形 13"/>
          <p:cNvSpPr/>
          <p:nvPr/>
        </p:nvSpPr>
        <p:spPr>
          <a:xfrm>
            <a:off x="513689" y="3608276"/>
            <a:ext cx="3233852" cy="1338828"/>
          </a:xfrm>
          <a:prstGeom prst="rect">
            <a:avLst/>
          </a:prstGeom>
          <a:ln w="19050">
            <a:solidFill>
              <a:srgbClr val="084CA1"/>
            </a:solidFill>
            <a:prstDash val="dashDot"/>
          </a:ln>
        </p:spPr>
        <p:txBody>
          <a:bodyPr wrap="square">
            <a:spAutoFit/>
          </a:bodyPr>
          <a:lstStyle/>
          <a:p>
            <a:pPr>
              <a:lnSpc>
                <a:spcPct val="150000"/>
              </a:lnSpc>
            </a:pPr>
            <a:r>
              <a:rPr lang="zh-CN" altLang="en-US" sz="1800" dirty="0">
                <a:latin typeface="微软雅黑" pitchFamily="34" charset="-122"/>
                <a:ea typeface="微软雅黑" pitchFamily="34" charset="-122"/>
              </a:rPr>
              <a:t>反映企业处于等待期中的权益结算的股份支付当年计入资本公积的金额。</a:t>
            </a:r>
          </a:p>
        </p:txBody>
      </p:sp>
      <p:grpSp>
        <p:nvGrpSpPr>
          <p:cNvPr id="16" name="组合 15"/>
          <p:cNvGrpSpPr/>
          <p:nvPr/>
        </p:nvGrpSpPr>
        <p:grpSpPr>
          <a:xfrm>
            <a:off x="3646430" y="4117938"/>
            <a:ext cx="4148455" cy="273748"/>
            <a:chOff x="4258323" y="2486184"/>
            <a:chExt cx="3788851" cy="273713"/>
          </a:xfrm>
        </p:grpSpPr>
        <p:sp>
          <p:nvSpPr>
            <p:cNvPr id="17" name="矩形 16"/>
            <p:cNvSpPr/>
            <p:nvPr/>
          </p:nvSpPr>
          <p:spPr bwMode="auto">
            <a:xfrm>
              <a:off x="4679382" y="2486184"/>
              <a:ext cx="3367792" cy="273713"/>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8" name="直接连接符 17"/>
            <p:cNvCxnSpPr/>
            <p:nvPr/>
          </p:nvCxnSpPr>
          <p:spPr>
            <a:xfrm flipH="1">
              <a:off x="4350669" y="2623260"/>
              <a:ext cx="328716" cy="0"/>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0" name="椭圆 19"/>
            <p:cNvSpPr/>
            <p:nvPr/>
          </p:nvSpPr>
          <p:spPr bwMode="auto">
            <a:xfrm>
              <a:off x="4258323" y="2530914"/>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31151038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47237427"/>
              </p:ext>
            </p:extLst>
          </p:nvPr>
        </p:nvGraphicFramePr>
        <p:xfrm>
          <a:off x="4114800" y="840389"/>
          <a:ext cx="4784725" cy="3891948"/>
        </p:xfrm>
        <a:graphic>
          <a:graphicData uri="http://schemas.openxmlformats.org/drawingml/2006/table">
            <a:tbl>
              <a:tblPr>
                <a:tableStyleId>{E8B1032C-EA38-4F05-BA0D-38AFFFC7BED3}</a:tableStyleId>
              </a:tblPr>
              <a:tblGrid>
                <a:gridCol w="4784725"/>
              </a:tblGrid>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（三）利润分配</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1. </a:t>
                      </a:r>
                      <a:r>
                        <a:rPr lang="zh-CN" altLang="en-US" sz="1800" b="0" i="0" u="none" strike="noStrike" dirty="0">
                          <a:solidFill>
                            <a:srgbClr val="000000"/>
                          </a:solidFill>
                          <a:effectLst/>
                          <a:latin typeface="微软雅黑" pitchFamily="34" charset="-122"/>
                          <a:ea typeface="微软雅黑" pitchFamily="34" charset="-122"/>
                        </a:rPr>
                        <a:t>提取盈余公积</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2. </a:t>
                      </a:r>
                      <a:r>
                        <a:rPr lang="zh-CN" altLang="en-US" sz="1800" b="0" i="0" u="none" strike="noStrike" dirty="0">
                          <a:solidFill>
                            <a:srgbClr val="000000"/>
                          </a:solidFill>
                          <a:effectLst/>
                          <a:latin typeface="微软雅黑" pitchFamily="34" charset="-122"/>
                          <a:ea typeface="微软雅黑" pitchFamily="34" charset="-122"/>
                        </a:rPr>
                        <a:t>对所有者（或股东）的分配</a:t>
                      </a:r>
                    </a:p>
                  </a:txBody>
                  <a:tcPr marL="4825" marR="4825" marT="4825" marB="0" anchor="ctr"/>
                </a:tc>
              </a:tr>
              <a:tr h="324329">
                <a:tc>
                  <a:txBody>
                    <a:bodyPr/>
                    <a:lstStyle/>
                    <a:p>
                      <a:pPr algn="l" fontAlgn="ctr"/>
                      <a:r>
                        <a:rPr lang="en-US" altLang="zh-CN" sz="1800" b="0" i="0" u="none" strike="noStrike" dirty="0" smtClean="0">
                          <a:solidFill>
                            <a:srgbClr val="000000"/>
                          </a:solidFill>
                          <a:effectLst/>
                          <a:latin typeface="微软雅黑" pitchFamily="34" charset="-122"/>
                          <a:ea typeface="微软雅黑" pitchFamily="34" charset="-122"/>
                        </a:rPr>
                        <a:t>  3. </a:t>
                      </a:r>
                      <a:r>
                        <a:rPr lang="zh-CN" altLang="en-US" sz="1800" b="0" i="0" u="none" strike="noStrike" dirty="0" smtClean="0">
                          <a:solidFill>
                            <a:srgbClr val="000000"/>
                          </a:solidFill>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（四）所有者权益内部结转</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1. </a:t>
                      </a:r>
                      <a:r>
                        <a:rPr lang="zh-CN" altLang="en-US" sz="1800" b="0" i="0" u="none" strike="noStrike" dirty="0">
                          <a:solidFill>
                            <a:srgbClr val="000000"/>
                          </a:solidFill>
                          <a:effectLst/>
                          <a:latin typeface="微软雅黑" pitchFamily="34" charset="-122"/>
                          <a:ea typeface="微软雅黑" pitchFamily="34" charset="-122"/>
                        </a:rPr>
                        <a:t>资本公积转增资本（或股本）</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2. </a:t>
                      </a:r>
                      <a:r>
                        <a:rPr lang="zh-CN" altLang="en-US" sz="1800" b="0" i="0" u="none" strike="noStrike" dirty="0">
                          <a:solidFill>
                            <a:srgbClr val="000000"/>
                          </a:solidFill>
                          <a:effectLst/>
                          <a:latin typeface="微软雅黑" pitchFamily="34" charset="-122"/>
                          <a:ea typeface="微软雅黑" pitchFamily="34" charset="-122"/>
                        </a:rPr>
                        <a:t>盈余公积转增资本（或股本）</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3. </a:t>
                      </a:r>
                      <a:r>
                        <a:rPr lang="zh-CN" altLang="en-US" sz="1800" b="0" i="0" u="none" strike="noStrike" dirty="0">
                          <a:solidFill>
                            <a:srgbClr val="000000"/>
                          </a:solidFill>
                          <a:effectLst/>
                          <a:latin typeface="微软雅黑" pitchFamily="34" charset="-122"/>
                          <a:ea typeface="微软雅黑" pitchFamily="34" charset="-122"/>
                        </a:rPr>
                        <a:t>盈余公积弥补亏损</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4. </a:t>
                      </a:r>
                      <a:r>
                        <a:rPr lang="zh-CN" altLang="en-US" sz="1800" b="0" i="0" u="none" strike="noStrike" dirty="0">
                          <a:solidFill>
                            <a:srgbClr val="000000"/>
                          </a:solidFill>
                          <a:effectLst/>
                          <a:latin typeface="微软雅黑" pitchFamily="34" charset="-122"/>
                          <a:ea typeface="微软雅黑" pitchFamily="34" charset="-122"/>
                        </a:rPr>
                        <a:t>设定受益计划变动额结转留存收益</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5. </a:t>
                      </a:r>
                      <a:r>
                        <a:rPr lang="zh-CN" altLang="en-US" sz="1800" b="0" i="0" u="none" strike="noStrike" dirty="0">
                          <a:solidFill>
                            <a:srgbClr val="000000"/>
                          </a:solidFill>
                          <a:effectLst/>
                          <a:latin typeface="微软雅黑" pitchFamily="34" charset="-122"/>
                          <a:ea typeface="微软雅黑" pitchFamily="34" charset="-122"/>
                        </a:rPr>
                        <a:t>其他综合收益结转留存收益</a:t>
                      </a:r>
                    </a:p>
                  </a:txBody>
                  <a:tcPr marL="4825" marR="4825" marT="4825" marB="0" anchor="ctr"/>
                </a:tc>
              </a:tr>
              <a:tr h="324329">
                <a:tc>
                  <a:txBody>
                    <a:bodyPr/>
                    <a:lstStyle/>
                    <a:p>
                      <a:pPr algn="l" fontAlgn="ctr"/>
                      <a:r>
                        <a:rPr lang="en-US" altLang="zh-CN" sz="1800" b="0" i="0" u="none" strike="noStrike" baseline="0" dirty="0" smtClean="0">
                          <a:solidFill>
                            <a:srgbClr val="000000"/>
                          </a:solidFill>
                          <a:effectLst/>
                          <a:latin typeface="微软雅黑" pitchFamily="34" charset="-122"/>
                          <a:ea typeface="微软雅黑" pitchFamily="34" charset="-122"/>
                        </a:rPr>
                        <a:t>  6. </a:t>
                      </a:r>
                      <a:r>
                        <a:rPr lang="zh-CN" altLang="en-US" sz="1800" b="0" i="0" u="none" strike="noStrike" baseline="0" dirty="0" smtClean="0">
                          <a:solidFill>
                            <a:srgbClr val="000000"/>
                          </a:solidFill>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四、本年年末余额</a:t>
                      </a:r>
                    </a:p>
                  </a:txBody>
                  <a:tcPr marL="4825" marR="4825" marT="48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7" y="149902"/>
            <a:ext cx="7362537" cy="40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所有者</a:t>
            </a:r>
            <a:r>
              <a:rPr lang="zh-CN" altLang="en-US" sz="2600" kern="0" dirty="0" smtClean="0">
                <a:solidFill>
                  <a:srgbClr val="084CA1"/>
                </a:solidFill>
                <a:latin typeface="微软雅黑"/>
                <a:ea typeface="微软雅黑"/>
              </a:rPr>
              <a:t>权益变动表“</a:t>
            </a:r>
            <a:r>
              <a:rPr lang="zh-CN" altLang="en-US" sz="2600" kern="0" dirty="0">
                <a:solidFill>
                  <a:srgbClr val="084CA1"/>
                </a:solidFill>
                <a:latin typeface="微软雅黑"/>
                <a:ea typeface="微软雅黑"/>
              </a:rPr>
              <a:t>本年</a:t>
            </a:r>
            <a:r>
              <a:rPr lang="zh-CN" altLang="en-US" sz="2600" kern="0" dirty="0" smtClean="0">
                <a:solidFill>
                  <a:srgbClr val="084CA1"/>
                </a:solidFill>
                <a:latin typeface="微软雅黑"/>
                <a:ea typeface="微软雅黑"/>
              </a:rPr>
              <a:t>金额”栏的填列方法</a:t>
            </a:r>
            <a:endParaRPr lang="zh-CN" altLang="en-US" sz="2600" kern="0" dirty="0">
              <a:solidFill>
                <a:srgbClr val="084CA1"/>
              </a:solidFill>
              <a:latin typeface="微软雅黑"/>
              <a:ea typeface="微软雅黑"/>
            </a:endParaRPr>
          </a:p>
        </p:txBody>
      </p:sp>
      <p:sp>
        <p:nvSpPr>
          <p:cNvPr id="12" name="矩形 11"/>
          <p:cNvSpPr/>
          <p:nvPr/>
        </p:nvSpPr>
        <p:spPr>
          <a:xfrm>
            <a:off x="457430" y="1472594"/>
            <a:ext cx="3514963" cy="1338828"/>
          </a:xfrm>
          <a:prstGeom prst="rect">
            <a:avLst/>
          </a:prstGeom>
          <a:ln w="19050">
            <a:solidFill>
              <a:srgbClr val="084CA1"/>
            </a:solidFill>
            <a:prstDash val="dashDot"/>
          </a:ln>
        </p:spPr>
        <p:txBody>
          <a:bodyPr wrap="square">
            <a:spAutoFit/>
          </a:bodyPr>
          <a:lstStyle/>
          <a:p>
            <a:pPr>
              <a:lnSpc>
                <a:spcPct val="150000"/>
              </a:lnSpc>
            </a:pPr>
            <a:r>
              <a:rPr lang="zh-CN" altLang="en-US" sz="1800" dirty="0">
                <a:latin typeface="微软雅黑" pitchFamily="34" charset="-122"/>
                <a:ea typeface="微软雅黑" pitchFamily="34" charset="-122"/>
              </a:rPr>
              <a:t>反映企业当年的利润分配金额，包括提取盈余公积、向投资者（ 或股东） 的分配等。</a:t>
            </a:r>
          </a:p>
        </p:txBody>
      </p:sp>
      <p:grpSp>
        <p:nvGrpSpPr>
          <p:cNvPr id="13" name="组合 12"/>
          <p:cNvGrpSpPr/>
          <p:nvPr/>
        </p:nvGrpSpPr>
        <p:grpSpPr>
          <a:xfrm>
            <a:off x="2411619" y="865546"/>
            <a:ext cx="3554466" cy="673140"/>
            <a:chOff x="3130550" y="2486625"/>
            <a:chExt cx="3246350" cy="673055"/>
          </a:xfrm>
        </p:grpSpPr>
        <p:sp>
          <p:nvSpPr>
            <p:cNvPr id="15" name="矩形 14"/>
            <p:cNvSpPr/>
            <p:nvPr/>
          </p:nvSpPr>
          <p:spPr bwMode="auto">
            <a:xfrm>
              <a:off x="4679383" y="2486625"/>
              <a:ext cx="1697517"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9" name="直接连接符 18"/>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2" name="椭圆 21"/>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10522787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1215009945"/>
              </p:ext>
            </p:extLst>
          </p:nvPr>
        </p:nvGraphicFramePr>
        <p:xfrm>
          <a:off x="4114800" y="840389"/>
          <a:ext cx="4784725" cy="3891948"/>
        </p:xfrm>
        <a:graphic>
          <a:graphicData uri="http://schemas.openxmlformats.org/drawingml/2006/table">
            <a:tbl>
              <a:tblPr>
                <a:tableStyleId>{E8B1032C-EA38-4F05-BA0D-38AFFFC7BED3}</a:tableStyleId>
              </a:tblPr>
              <a:tblGrid>
                <a:gridCol w="4784725"/>
              </a:tblGrid>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（三）利润分配</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1. </a:t>
                      </a:r>
                      <a:r>
                        <a:rPr lang="zh-CN" altLang="en-US" sz="1800" b="0" i="0" u="none" strike="noStrike" dirty="0">
                          <a:solidFill>
                            <a:srgbClr val="000000"/>
                          </a:solidFill>
                          <a:effectLst/>
                          <a:latin typeface="微软雅黑" pitchFamily="34" charset="-122"/>
                          <a:ea typeface="微软雅黑" pitchFamily="34" charset="-122"/>
                        </a:rPr>
                        <a:t>提取盈余公积</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2. </a:t>
                      </a:r>
                      <a:r>
                        <a:rPr lang="zh-CN" altLang="en-US" sz="1800" b="0" i="0" u="none" strike="noStrike" dirty="0">
                          <a:solidFill>
                            <a:srgbClr val="000000"/>
                          </a:solidFill>
                          <a:effectLst/>
                          <a:latin typeface="微软雅黑" pitchFamily="34" charset="-122"/>
                          <a:ea typeface="微软雅黑" pitchFamily="34" charset="-122"/>
                        </a:rPr>
                        <a:t>对所有者（或股东）的分配</a:t>
                      </a:r>
                    </a:p>
                  </a:txBody>
                  <a:tcPr marL="4825" marR="4825" marT="4825" marB="0" anchor="ctr"/>
                </a:tc>
              </a:tr>
              <a:tr h="324329">
                <a:tc>
                  <a:txBody>
                    <a:bodyPr/>
                    <a:lstStyle/>
                    <a:p>
                      <a:pPr algn="l" fontAlgn="ctr"/>
                      <a:r>
                        <a:rPr lang="en-US" altLang="zh-CN" sz="1800" b="0" i="0" u="none" strike="noStrike" dirty="0" smtClean="0">
                          <a:solidFill>
                            <a:srgbClr val="000000"/>
                          </a:solidFill>
                          <a:effectLst/>
                          <a:latin typeface="微软雅黑" pitchFamily="34" charset="-122"/>
                          <a:ea typeface="微软雅黑" pitchFamily="34" charset="-122"/>
                        </a:rPr>
                        <a:t>  3. </a:t>
                      </a:r>
                      <a:r>
                        <a:rPr lang="zh-CN" altLang="en-US" sz="1800" b="0" i="0" u="none" strike="noStrike" dirty="0" smtClean="0">
                          <a:solidFill>
                            <a:srgbClr val="000000"/>
                          </a:solidFill>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（四）所有者权益内部结转</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1. </a:t>
                      </a:r>
                      <a:r>
                        <a:rPr lang="zh-CN" altLang="en-US" sz="1800" b="0" i="0" u="none" strike="noStrike" dirty="0">
                          <a:solidFill>
                            <a:srgbClr val="000000"/>
                          </a:solidFill>
                          <a:effectLst/>
                          <a:latin typeface="微软雅黑" pitchFamily="34" charset="-122"/>
                          <a:ea typeface="微软雅黑" pitchFamily="34" charset="-122"/>
                        </a:rPr>
                        <a:t>资本公积转增资本（或股本）</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2. </a:t>
                      </a:r>
                      <a:r>
                        <a:rPr lang="zh-CN" altLang="en-US" sz="1800" b="0" i="0" u="none" strike="noStrike" dirty="0">
                          <a:solidFill>
                            <a:srgbClr val="000000"/>
                          </a:solidFill>
                          <a:effectLst/>
                          <a:latin typeface="微软雅黑" pitchFamily="34" charset="-122"/>
                          <a:ea typeface="微软雅黑" pitchFamily="34" charset="-122"/>
                        </a:rPr>
                        <a:t>盈余公积转增资本（或股本）</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3. </a:t>
                      </a:r>
                      <a:r>
                        <a:rPr lang="zh-CN" altLang="en-US" sz="1800" b="0" i="0" u="none" strike="noStrike" dirty="0">
                          <a:solidFill>
                            <a:srgbClr val="000000"/>
                          </a:solidFill>
                          <a:effectLst/>
                          <a:latin typeface="微软雅黑" pitchFamily="34" charset="-122"/>
                          <a:ea typeface="微软雅黑" pitchFamily="34" charset="-122"/>
                        </a:rPr>
                        <a:t>盈余公积弥补亏损</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4. </a:t>
                      </a:r>
                      <a:r>
                        <a:rPr lang="zh-CN" altLang="en-US" sz="1800" b="0" i="0" u="none" strike="noStrike" dirty="0">
                          <a:solidFill>
                            <a:srgbClr val="000000"/>
                          </a:solidFill>
                          <a:effectLst/>
                          <a:latin typeface="微软雅黑" pitchFamily="34" charset="-122"/>
                          <a:ea typeface="微软雅黑" pitchFamily="34" charset="-122"/>
                        </a:rPr>
                        <a:t>设定受益计划变动额结转留存收益</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5. </a:t>
                      </a:r>
                      <a:r>
                        <a:rPr lang="zh-CN" altLang="en-US" sz="1800" b="0" i="0" u="none" strike="noStrike" dirty="0">
                          <a:solidFill>
                            <a:srgbClr val="000000"/>
                          </a:solidFill>
                          <a:effectLst/>
                          <a:latin typeface="微软雅黑" pitchFamily="34" charset="-122"/>
                          <a:ea typeface="微软雅黑" pitchFamily="34" charset="-122"/>
                        </a:rPr>
                        <a:t>其他综合收益结转留存收益</a:t>
                      </a:r>
                    </a:p>
                  </a:txBody>
                  <a:tcPr marL="4825" marR="4825" marT="4825" marB="0" anchor="ctr"/>
                </a:tc>
              </a:tr>
              <a:tr h="324329">
                <a:tc>
                  <a:txBody>
                    <a:bodyPr/>
                    <a:lstStyle/>
                    <a:p>
                      <a:pPr algn="l" fontAlgn="ctr"/>
                      <a:r>
                        <a:rPr lang="en-US" altLang="zh-CN" sz="1800" b="0" i="0" u="none" strike="noStrike" baseline="0" dirty="0" smtClean="0">
                          <a:solidFill>
                            <a:srgbClr val="000000"/>
                          </a:solidFill>
                          <a:effectLst/>
                          <a:latin typeface="微软雅黑" pitchFamily="34" charset="-122"/>
                          <a:ea typeface="微软雅黑" pitchFamily="34" charset="-122"/>
                        </a:rPr>
                        <a:t>  6. </a:t>
                      </a:r>
                      <a:r>
                        <a:rPr lang="zh-CN" altLang="en-US" sz="1800" b="0" i="0" u="none" strike="noStrike" baseline="0" dirty="0" smtClean="0">
                          <a:solidFill>
                            <a:srgbClr val="000000"/>
                          </a:solidFill>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四、本年年末余额</a:t>
                      </a:r>
                    </a:p>
                  </a:txBody>
                  <a:tcPr marL="4825" marR="4825" marT="48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7" y="149902"/>
            <a:ext cx="7362537" cy="40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所有者</a:t>
            </a:r>
            <a:r>
              <a:rPr lang="zh-CN" altLang="en-US" sz="2600" kern="0" dirty="0" smtClean="0">
                <a:solidFill>
                  <a:srgbClr val="084CA1"/>
                </a:solidFill>
                <a:latin typeface="微软雅黑"/>
                <a:ea typeface="微软雅黑"/>
              </a:rPr>
              <a:t>权益变动表“</a:t>
            </a:r>
            <a:r>
              <a:rPr lang="zh-CN" altLang="en-US" sz="2600" kern="0" dirty="0">
                <a:solidFill>
                  <a:srgbClr val="084CA1"/>
                </a:solidFill>
                <a:latin typeface="微软雅黑"/>
                <a:ea typeface="微软雅黑"/>
              </a:rPr>
              <a:t>本年</a:t>
            </a:r>
            <a:r>
              <a:rPr lang="zh-CN" altLang="en-US" sz="2600" kern="0" dirty="0" smtClean="0">
                <a:solidFill>
                  <a:srgbClr val="084CA1"/>
                </a:solidFill>
                <a:latin typeface="微软雅黑"/>
                <a:ea typeface="微软雅黑"/>
              </a:rPr>
              <a:t>金额”栏的填列方法</a:t>
            </a:r>
            <a:endParaRPr lang="zh-CN" altLang="en-US" sz="2600" kern="0" dirty="0">
              <a:solidFill>
                <a:srgbClr val="084CA1"/>
              </a:solidFill>
              <a:latin typeface="微软雅黑"/>
              <a:ea typeface="微软雅黑"/>
            </a:endParaRPr>
          </a:p>
        </p:txBody>
      </p:sp>
      <p:sp>
        <p:nvSpPr>
          <p:cNvPr id="12" name="矩形 11"/>
          <p:cNvSpPr/>
          <p:nvPr/>
        </p:nvSpPr>
        <p:spPr>
          <a:xfrm>
            <a:off x="457430" y="2776724"/>
            <a:ext cx="3514963" cy="923330"/>
          </a:xfrm>
          <a:prstGeom prst="rect">
            <a:avLst/>
          </a:prstGeom>
          <a:ln w="19050">
            <a:solidFill>
              <a:srgbClr val="084CA1"/>
            </a:solidFill>
            <a:prstDash val="dashDot"/>
          </a:ln>
        </p:spPr>
        <p:txBody>
          <a:bodyPr wrap="square">
            <a:spAutoFit/>
          </a:bodyPr>
          <a:lstStyle/>
          <a:p>
            <a:pPr>
              <a:lnSpc>
                <a:spcPct val="150000"/>
              </a:lnSpc>
            </a:pPr>
            <a:r>
              <a:rPr lang="zh-CN" altLang="en-US" sz="1800" dirty="0">
                <a:latin typeface="微软雅黑" pitchFamily="34" charset="-122"/>
                <a:ea typeface="微软雅黑" pitchFamily="34" charset="-122"/>
              </a:rPr>
              <a:t>反映企业构成所有者权益的组成部分之间当年的增减变动情况。</a:t>
            </a:r>
          </a:p>
        </p:txBody>
      </p:sp>
      <p:grpSp>
        <p:nvGrpSpPr>
          <p:cNvPr id="13" name="组合 12"/>
          <p:cNvGrpSpPr/>
          <p:nvPr/>
        </p:nvGrpSpPr>
        <p:grpSpPr>
          <a:xfrm>
            <a:off x="2411619" y="2169676"/>
            <a:ext cx="4453876" cy="673140"/>
            <a:chOff x="3130550" y="2486625"/>
            <a:chExt cx="4067795" cy="673055"/>
          </a:xfrm>
        </p:grpSpPr>
        <p:sp>
          <p:nvSpPr>
            <p:cNvPr id="15" name="矩形 14"/>
            <p:cNvSpPr/>
            <p:nvPr/>
          </p:nvSpPr>
          <p:spPr bwMode="auto">
            <a:xfrm>
              <a:off x="4679383" y="2486625"/>
              <a:ext cx="2518962"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9" name="直接连接符 18"/>
            <p:cNvCxnSpPr/>
            <p:nvPr/>
          </p:nvCxnSpPr>
          <p:spPr>
            <a:xfrm flipH="1" flipV="1">
              <a:off x="3232758" y="2623258"/>
              <a:ext cx="1446626" cy="2"/>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222531" y="2638425"/>
              <a:ext cx="0" cy="285318"/>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2" name="椭圆 21"/>
            <p:cNvSpPr/>
            <p:nvPr/>
          </p:nvSpPr>
          <p:spPr bwMode="auto">
            <a:xfrm>
              <a:off x="3130550" y="2974989"/>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99719727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2863970146"/>
              </p:ext>
            </p:extLst>
          </p:nvPr>
        </p:nvGraphicFramePr>
        <p:xfrm>
          <a:off x="4114800" y="840389"/>
          <a:ext cx="4784725" cy="3891948"/>
        </p:xfrm>
        <a:graphic>
          <a:graphicData uri="http://schemas.openxmlformats.org/drawingml/2006/table">
            <a:tbl>
              <a:tblPr>
                <a:tableStyleId>{E8B1032C-EA38-4F05-BA0D-38AFFFC7BED3}</a:tableStyleId>
              </a:tblPr>
              <a:tblGrid>
                <a:gridCol w="4784725"/>
              </a:tblGrid>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（三）利润分配</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1. </a:t>
                      </a:r>
                      <a:r>
                        <a:rPr lang="zh-CN" altLang="en-US" sz="1800" b="0" i="0" u="none" strike="noStrike" dirty="0">
                          <a:solidFill>
                            <a:srgbClr val="000000"/>
                          </a:solidFill>
                          <a:effectLst/>
                          <a:latin typeface="微软雅黑" pitchFamily="34" charset="-122"/>
                          <a:ea typeface="微软雅黑" pitchFamily="34" charset="-122"/>
                        </a:rPr>
                        <a:t>提取盈余公积</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2. </a:t>
                      </a:r>
                      <a:r>
                        <a:rPr lang="zh-CN" altLang="en-US" sz="1800" b="0" i="0" u="none" strike="noStrike" dirty="0">
                          <a:solidFill>
                            <a:srgbClr val="000000"/>
                          </a:solidFill>
                          <a:effectLst/>
                          <a:latin typeface="微软雅黑" pitchFamily="34" charset="-122"/>
                          <a:ea typeface="微软雅黑" pitchFamily="34" charset="-122"/>
                        </a:rPr>
                        <a:t>对所有者（或股东）的分配</a:t>
                      </a:r>
                    </a:p>
                  </a:txBody>
                  <a:tcPr marL="4825" marR="4825" marT="4825" marB="0" anchor="ctr"/>
                </a:tc>
              </a:tr>
              <a:tr h="324329">
                <a:tc>
                  <a:txBody>
                    <a:bodyPr/>
                    <a:lstStyle/>
                    <a:p>
                      <a:pPr algn="l" fontAlgn="ctr"/>
                      <a:r>
                        <a:rPr lang="en-US" altLang="zh-CN" sz="1800" b="0" i="0" u="none" strike="noStrike" dirty="0" smtClean="0">
                          <a:solidFill>
                            <a:srgbClr val="000000"/>
                          </a:solidFill>
                          <a:effectLst/>
                          <a:latin typeface="微软雅黑" pitchFamily="34" charset="-122"/>
                          <a:ea typeface="微软雅黑" pitchFamily="34" charset="-122"/>
                        </a:rPr>
                        <a:t>  3. </a:t>
                      </a:r>
                      <a:r>
                        <a:rPr lang="zh-CN" altLang="en-US" sz="1800" b="0" i="0" u="none" strike="noStrike" dirty="0" smtClean="0">
                          <a:solidFill>
                            <a:srgbClr val="000000"/>
                          </a:solidFill>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（四）所有者权益内部结转</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1. </a:t>
                      </a:r>
                      <a:r>
                        <a:rPr lang="zh-CN" altLang="en-US" sz="1800" b="0" i="0" u="none" strike="noStrike" dirty="0">
                          <a:solidFill>
                            <a:srgbClr val="000000"/>
                          </a:solidFill>
                          <a:effectLst/>
                          <a:latin typeface="微软雅黑" pitchFamily="34" charset="-122"/>
                          <a:ea typeface="微软雅黑" pitchFamily="34" charset="-122"/>
                        </a:rPr>
                        <a:t>资本公积转增资本（或股本）</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2. </a:t>
                      </a:r>
                      <a:r>
                        <a:rPr lang="zh-CN" altLang="en-US" sz="1800" b="0" i="0" u="none" strike="noStrike" dirty="0">
                          <a:solidFill>
                            <a:srgbClr val="000000"/>
                          </a:solidFill>
                          <a:effectLst/>
                          <a:latin typeface="微软雅黑" pitchFamily="34" charset="-122"/>
                          <a:ea typeface="微软雅黑" pitchFamily="34" charset="-122"/>
                        </a:rPr>
                        <a:t>盈余公积转增资本（或股本）</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3. </a:t>
                      </a:r>
                      <a:r>
                        <a:rPr lang="zh-CN" altLang="en-US" sz="1800" b="0" i="0" u="none" strike="noStrike" dirty="0">
                          <a:solidFill>
                            <a:srgbClr val="000000"/>
                          </a:solidFill>
                          <a:effectLst/>
                          <a:latin typeface="微软雅黑" pitchFamily="34" charset="-122"/>
                          <a:ea typeface="微软雅黑" pitchFamily="34" charset="-122"/>
                        </a:rPr>
                        <a:t>盈余公积弥补亏损</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4. </a:t>
                      </a:r>
                      <a:r>
                        <a:rPr lang="zh-CN" altLang="en-US" sz="1800" b="0" i="0" u="none" strike="noStrike" dirty="0">
                          <a:solidFill>
                            <a:srgbClr val="000000"/>
                          </a:solidFill>
                          <a:effectLst/>
                          <a:latin typeface="微软雅黑" pitchFamily="34" charset="-122"/>
                          <a:ea typeface="微软雅黑" pitchFamily="34" charset="-122"/>
                        </a:rPr>
                        <a:t>设定受益计划变动额结转留存收益</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5. </a:t>
                      </a:r>
                      <a:r>
                        <a:rPr lang="zh-CN" altLang="en-US" sz="1800" b="0" i="0" u="none" strike="noStrike" dirty="0">
                          <a:solidFill>
                            <a:srgbClr val="000000"/>
                          </a:solidFill>
                          <a:effectLst/>
                          <a:latin typeface="微软雅黑" pitchFamily="34" charset="-122"/>
                          <a:ea typeface="微软雅黑" pitchFamily="34" charset="-122"/>
                        </a:rPr>
                        <a:t>其他综合收益结转留存收益</a:t>
                      </a:r>
                    </a:p>
                  </a:txBody>
                  <a:tcPr marL="4825" marR="4825" marT="4825" marB="0" anchor="ctr"/>
                </a:tc>
              </a:tr>
              <a:tr h="324329">
                <a:tc>
                  <a:txBody>
                    <a:bodyPr/>
                    <a:lstStyle/>
                    <a:p>
                      <a:pPr algn="l" fontAlgn="ctr"/>
                      <a:r>
                        <a:rPr lang="en-US" altLang="zh-CN" sz="1800" b="0" i="0" u="none" strike="noStrike" baseline="0" dirty="0" smtClean="0">
                          <a:solidFill>
                            <a:srgbClr val="000000"/>
                          </a:solidFill>
                          <a:effectLst/>
                          <a:latin typeface="微软雅黑" pitchFamily="34" charset="-122"/>
                          <a:ea typeface="微软雅黑" pitchFamily="34" charset="-122"/>
                        </a:rPr>
                        <a:t>  6. </a:t>
                      </a:r>
                      <a:r>
                        <a:rPr lang="zh-CN" altLang="en-US" sz="1800" b="0" i="0" u="none" strike="noStrike" baseline="0" dirty="0" smtClean="0">
                          <a:solidFill>
                            <a:srgbClr val="000000"/>
                          </a:solidFill>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四、本年年末余额</a:t>
                      </a:r>
                    </a:p>
                  </a:txBody>
                  <a:tcPr marL="4825" marR="4825" marT="48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7" y="149902"/>
            <a:ext cx="7362537" cy="40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所有者</a:t>
            </a:r>
            <a:r>
              <a:rPr lang="zh-CN" altLang="en-US" sz="2600" kern="0" dirty="0" smtClean="0">
                <a:solidFill>
                  <a:srgbClr val="084CA1"/>
                </a:solidFill>
                <a:latin typeface="微软雅黑"/>
                <a:ea typeface="微软雅黑"/>
              </a:rPr>
              <a:t>权益变动表“</a:t>
            </a:r>
            <a:r>
              <a:rPr lang="zh-CN" altLang="en-US" sz="2600" kern="0" dirty="0">
                <a:solidFill>
                  <a:srgbClr val="084CA1"/>
                </a:solidFill>
                <a:latin typeface="微软雅黑"/>
                <a:ea typeface="微软雅黑"/>
              </a:rPr>
              <a:t>本年</a:t>
            </a:r>
            <a:r>
              <a:rPr lang="zh-CN" altLang="en-US" sz="2600" kern="0" dirty="0" smtClean="0">
                <a:solidFill>
                  <a:srgbClr val="084CA1"/>
                </a:solidFill>
                <a:latin typeface="微软雅黑"/>
                <a:ea typeface="微软雅黑"/>
              </a:rPr>
              <a:t>金额”栏的填列方法</a:t>
            </a:r>
            <a:endParaRPr lang="zh-CN" altLang="en-US" sz="2600" kern="0" dirty="0">
              <a:solidFill>
                <a:srgbClr val="084CA1"/>
              </a:solidFill>
              <a:latin typeface="微软雅黑"/>
              <a:ea typeface="微软雅黑"/>
            </a:endParaRPr>
          </a:p>
        </p:txBody>
      </p:sp>
      <p:sp>
        <p:nvSpPr>
          <p:cNvPr id="14" name="矩形 13"/>
          <p:cNvSpPr/>
          <p:nvPr/>
        </p:nvSpPr>
        <p:spPr>
          <a:xfrm>
            <a:off x="513689" y="2154246"/>
            <a:ext cx="3233852" cy="923330"/>
          </a:xfrm>
          <a:prstGeom prst="rect">
            <a:avLst/>
          </a:prstGeom>
          <a:ln w="19050">
            <a:solidFill>
              <a:srgbClr val="084CA1"/>
            </a:solidFill>
            <a:prstDash val="dashDot"/>
          </a:ln>
        </p:spPr>
        <p:txBody>
          <a:bodyPr wrap="square">
            <a:spAutoFit/>
          </a:bodyPr>
          <a:lstStyle/>
          <a:p>
            <a:pPr>
              <a:lnSpc>
                <a:spcPct val="150000"/>
              </a:lnSpc>
            </a:pPr>
            <a:r>
              <a:rPr lang="zh-CN" altLang="en-US" sz="1800" dirty="0">
                <a:latin typeface="微软雅黑" pitchFamily="34" charset="-122"/>
                <a:ea typeface="微软雅黑" pitchFamily="34" charset="-122"/>
              </a:rPr>
              <a:t>反映企业当年以资本公</a:t>
            </a:r>
            <a:r>
              <a:rPr lang="zh-CN" altLang="en-US" sz="1800" dirty="0" smtClean="0">
                <a:latin typeface="微软雅黑" pitchFamily="34" charset="-122"/>
                <a:ea typeface="微软雅黑" pitchFamily="34" charset="-122"/>
              </a:rPr>
              <a:t>积转增资本或股本的金额</a:t>
            </a:r>
            <a:r>
              <a:rPr lang="zh-CN" altLang="en-US" sz="1800" dirty="0">
                <a:latin typeface="微软雅黑" pitchFamily="34" charset="-122"/>
                <a:ea typeface="微软雅黑" pitchFamily="34" charset="-122"/>
              </a:rPr>
              <a:t>。</a:t>
            </a:r>
          </a:p>
        </p:txBody>
      </p:sp>
      <p:grpSp>
        <p:nvGrpSpPr>
          <p:cNvPr id="16" name="组合 15"/>
          <p:cNvGrpSpPr/>
          <p:nvPr/>
        </p:nvGrpSpPr>
        <p:grpSpPr>
          <a:xfrm>
            <a:off x="3646430" y="2484470"/>
            <a:ext cx="3758711" cy="273304"/>
            <a:chOff x="4258323" y="2486625"/>
            <a:chExt cx="3432891" cy="273269"/>
          </a:xfrm>
        </p:grpSpPr>
        <p:sp>
          <p:nvSpPr>
            <p:cNvPr id="17" name="矩形 16"/>
            <p:cNvSpPr/>
            <p:nvPr/>
          </p:nvSpPr>
          <p:spPr bwMode="auto">
            <a:xfrm>
              <a:off x="4679383" y="2486625"/>
              <a:ext cx="3011831"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8" name="直接连接符 17"/>
            <p:cNvCxnSpPr/>
            <p:nvPr/>
          </p:nvCxnSpPr>
          <p:spPr>
            <a:xfrm flipH="1">
              <a:off x="4350669" y="2623260"/>
              <a:ext cx="328716" cy="0"/>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0" name="椭圆 19"/>
            <p:cNvSpPr/>
            <p:nvPr/>
          </p:nvSpPr>
          <p:spPr bwMode="auto">
            <a:xfrm>
              <a:off x="4258323" y="2530914"/>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3987934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570281133"/>
              </p:ext>
            </p:extLst>
          </p:nvPr>
        </p:nvGraphicFramePr>
        <p:xfrm>
          <a:off x="4114800" y="840389"/>
          <a:ext cx="4784725" cy="3891948"/>
        </p:xfrm>
        <a:graphic>
          <a:graphicData uri="http://schemas.openxmlformats.org/drawingml/2006/table">
            <a:tbl>
              <a:tblPr>
                <a:tableStyleId>{E8B1032C-EA38-4F05-BA0D-38AFFFC7BED3}</a:tableStyleId>
              </a:tblPr>
              <a:tblGrid>
                <a:gridCol w="4784725"/>
              </a:tblGrid>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（三）利润分配</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1. </a:t>
                      </a:r>
                      <a:r>
                        <a:rPr lang="zh-CN" altLang="en-US" sz="1800" b="0" i="0" u="none" strike="noStrike" dirty="0">
                          <a:solidFill>
                            <a:srgbClr val="000000"/>
                          </a:solidFill>
                          <a:effectLst/>
                          <a:latin typeface="微软雅黑" pitchFamily="34" charset="-122"/>
                          <a:ea typeface="微软雅黑" pitchFamily="34" charset="-122"/>
                        </a:rPr>
                        <a:t>提取盈余公积</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2. </a:t>
                      </a:r>
                      <a:r>
                        <a:rPr lang="zh-CN" altLang="en-US" sz="1800" b="0" i="0" u="none" strike="noStrike" dirty="0">
                          <a:solidFill>
                            <a:srgbClr val="000000"/>
                          </a:solidFill>
                          <a:effectLst/>
                          <a:latin typeface="微软雅黑" pitchFamily="34" charset="-122"/>
                          <a:ea typeface="微软雅黑" pitchFamily="34" charset="-122"/>
                        </a:rPr>
                        <a:t>对所有者（或股东）的分配</a:t>
                      </a:r>
                    </a:p>
                  </a:txBody>
                  <a:tcPr marL="4825" marR="4825" marT="4825" marB="0" anchor="ctr"/>
                </a:tc>
              </a:tr>
              <a:tr h="324329">
                <a:tc>
                  <a:txBody>
                    <a:bodyPr/>
                    <a:lstStyle/>
                    <a:p>
                      <a:pPr algn="l" fontAlgn="ctr"/>
                      <a:r>
                        <a:rPr lang="en-US" altLang="zh-CN" sz="1800" b="0" i="0" u="none" strike="noStrike" dirty="0" smtClean="0">
                          <a:solidFill>
                            <a:srgbClr val="000000"/>
                          </a:solidFill>
                          <a:effectLst/>
                          <a:latin typeface="微软雅黑" pitchFamily="34" charset="-122"/>
                          <a:ea typeface="微软雅黑" pitchFamily="34" charset="-122"/>
                        </a:rPr>
                        <a:t>  3. </a:t>
                      </a:r>
                      <a:r>
                        <a:rPr lang="zh-CN" altLang="en-US" sz="1800" b="0" i="0" u="none" strike="noStrike" dirty="0" smtClean="0">
                          <a:solidFill>
                            <a:srgbClr val="000000"/>
                          </a:solidFill>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（四）所有者权益内部结转</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1. </a:t>
                      </a:r>
                      <a:r>
                        <a:rPr lang="zh-CN" altLang="en-US" sz="1800" b="0" i="0" u="none" strike="noStrike" dirty="0">
                          <a:solidFill>
                            <a:srgbClr val="000000"/>
                          </a:solidFill>
                          <a:effectLst/>
                          <a:latin typeface="微软雅黑" pitchFamily="34" charset="-122"/>
                          <a:ea typeface="微软雅黑" pitchFamily="34" charset="-122"/>
                        </a:rPr>
                        <a:t>资本公积转增资本（或股本）</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2. </a:t>
                      </a:r>
                      <a:r>
                        <a:rPr lang="zh-CN" altLang="en-US" sz="1800" b="0" i="0" u="none" strike="noStrike" dirty="0">
                          <a:solidFill>
                            <a:srgbClr val="000000"/>
                          </a:solidFill>
                          <a:effectLst/>
                          <a:latin typeface="微软雅黑" pitchFamily="34" charset="-122"/>
                          <a:ea typeface="微软雅黑" pitchFamily="34" charset="-122"/>
                        </a:rPr>
                        <a:t>盈余公积转增资本（或股本）</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3. </a:t>
                      </a:r>
                      <a:r>
                        <a:rPr lang="zh-CN" altLang="en-US" sz="1800" b="0" i="0" u="none" strike="noStrike" dirty="0">
                          <a:solidFill>
                            <a:srgbClr val="000000"/>
                          </a:solidFill>
                          <a:effectLst/>
                          <a:latin typeface="微软雅黑" pitchFamily="34" charset="-122"/>
                          <a:ea typeface="微软雅黑" pitchFamily="34" charset="-122"/>
                        </a:rPr>
                        <a:t>盈余公积弥补亏损</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4. </a:t>
                      </a:r>
                      <a:r>
                        <a:rPr lang="zh-CN" altLang="en-US" sz="1800" b="0" i="0" u="none" strike="noStrike" dirty="0">
                          <a:solidFill>
                            <a:srgbClr val="000000"/>
                          </a:solidFill>
                          <a:effectLst/>
                          <a:latin typeface="微软雅黑" pitchFamily="34" charset="-122"/>
                          <a:ea typeface="微软雅黑" pitchFamily="34" charset="-122"/>
                        </a:rPr>
                        <a:t>设定受益计划变动额结转留存收益</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5. </a:t>
                      </a:r>
                      <a:r>
                        <a:rPr lang="zh-CN" altLang="en-US" sz="1800" b="0" i="0" u="none" strike="noStrike" dirty="0">
                          <a:solidFill>
                            <a:srgbClr val="000000"/>
                          </a:solidFill>
                          <a:effectLst/>
                          <a:latin typeface="微软雅黑" pitchFamily="34" charset="-122"/>
                          <a:ea typeface="微软雅黑" pitchFamily="34" charset="-122"/>
                        </a:rPr>
                        <a:t>其他综合收益结转留存收益</a:t>
                      </a:r>
                    </a:p>
                  </a:txBody>
                  <a:tcPr marL="4825" marR="4825" marT="4825" marB="0" anchor="ctr"/>
                </a:tc>
              </a:tr>
              <a:tr h="324329">
                <a:tc>
                  <a:txBody>
                    <a:bodyPr/>
                    <a:lstStyle/>
                    <a:p>
                      <a:pPr algn="l" fontAlgn="ctr"/>
                      <a:r>
                        <a:rPr lang="en-US" altLang="zh-CN" sz="1800" b="0" i="0" u="none" strike="noStrike" baseline="0" dirty="0" smtClean="0">
                          <a:solidFill>
                            <a:srgbClr val="000000"/>
                          </a:solidFill>
                          <a:effectLst/>
                          <a:latin typeface="微软雅黑" pitchFamily="34" charset="-122"/>
                          <a:ea typeface="微软雅黑" pitchFamily="34" charset="-122"/>
                        </a:rPr>
                        <a:t>  6. </a:t>
                      </a:r>
                      <a:r>
                        <a:rPr lang="zh-CN" altLang="en-US" sz="1800" b="0" i="0" u="none" strike="noStrike" baseline="0" dirty="0" smtClean="0">
                          <a:solidFill>
                            <a:srgbClr val="000000"/>
                          </a:solidFill>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四、本年年末余额</a:t>
                      </a:r>
                    </a:p>
                  </a:txBody>
                  <a:tcPr marL="4825" marR="4825" marT="48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7" y="149902"/>
            <a:ext cx="7362537" cy="40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所有者</a:t>
            </a:r>
            <a:r>
              <a:rPr lang="zh-CN" altLang="en-US" sz="2600" kern="0" dirty="0" smtClean="0">
                <a:solidFill>
                  <a:srgbClr val="084CA1"/>
                </a:solidFill>
                <a:latin typeface="微软雅黑"/>
                <a:ea typeface="微软雅黑"/>
              </a:rPr>
              <a:t>权益变动表“</a:t>
            </a:r>
            <a:r>
              <a:rPr lang="zh-CN" altLang="en-US" sz="2600" kern="0" dirty="0">
                <a:solidFill>
                  <a:srgbClr val="084CA1"/>
                </a:solidFill>
                <a:latin typeface="微软雅黑"/>
                <a:ea typeface="微软雅黑"/>
              </a:rPr>
              <a:t>本年</a:t>
            </a:r>
            <a:r>
              <a:rPr lang="zh-CN" altLang="en-US" sz="2600" kern="0" dirty="0" smtClean="0">
                <a:solidFill>
                  <a:srgbClr val="084CA1"/>
                </a:solidFill>
                <a:latin typeface="微软雅黑"/>
                <a:ea typeface="微软雅黑"/>
              </a:rPr>
              <a:t>金额”栏的填列方法</a:t>
            </a:r>
            <a:endParaRPr lang="zh-CN" altLang="en-US" sz="2600" kern="0" dirty="0">
              <a:solidFill>
                <a:srgbClr val="084CA1"/>
              </a:solidFill>
              <a:latin typeface="微软雅黑"/>
              <a:ea typeface="微软雅黑"/>
            </a:endParaRPr>
          </a:p>
        </p:txBody>
      </p:sp>
      <p:sp>
        <p:nvSpPr>
          <p:cNvPr id="14" name="矩形 13"/>
          <p:cNvSpPr/>
          <p:nvPr/>
        </p:nvSpPr>
        <p:spPr>
          <a:xfrm>
            <a:off x="513689" y="2499016"/>
            <a:ext cx="3233852" cy="923330"/>
          </a:xfrm>
          <a:prstGeom prst="rect">
            <a:avLst/>
          </a:prstGeom>
          <a:ln w="19050">
            <a:solidFill>
              <a:srgbClr val="084CA1"/>
            </a:solidFill>
            <a:prstDash val="dashDot"/>
          </a:ln>
        </p:spPr>
        <p:txBody>
          <a:bodyPr wrap="square">
            <a:spAutoFit/>
          </a:bodyPr>
          <a:lstStyle/>
          <a:p>
            <a:pPr>
              <a:lnSpc>
                <a:spcPct val="150000"/>
              </a:lnSpc>
            </a:pPr>
            <a:r>
              <a:rPr lang="zh-CN" altLang="en-US" sz="1800" dirty="0">
                <a:latin typeface="微软雅黑" pitchFamily="34" charset="-122"/>
                <a:ea typeface="微软雅黑" pitchFamily="34" charset="-122"/>
              </a:rPr>
              <a:t>反映企业当年以盈余公积转增资本或</a:t>
            </a:r>
            <a:r>
              <a:rPr lang="zh-CN" altLang="en-US" sz="1800" dirty="0" smtClean="0">
                <a:latin typeface="微软雅黑" pitchFamily="34" charset="-122"/>
                <a:ea typeface="微软雅黑" pitchFamily="34" charset="-122"/>
              </a:rPr>
              <a:t>股本的金额</a:t>
            </a:r>
            <a:r>
              <a:rPr lang="zh-CN" altLang="en-US" sz="1800" dirty="0">
                <a:latin typeface="微软雅黑" pitchFamily="34" charset="-122"/>
                <a:ea typeface="微软雅黑" pitchFamily="34" charset="-122"/>
              </a:rPr>
              <a:t>。</a:t>
            </a:r>
          </a:p>
        </p:txBody>
      </p:sp>
      <p:grpSp>
        <p:nvGrpSpPr>
          <p:cNvPr id="16" name="组合 15"/>
          <p:cNvGrpSpPr/>
          <p:nvPr/>
        </p:nvGrpSpPr>
        <p:grpSpPr>
          <a:xfrm>
            <a:off x="3646430" y="2829240"/>
            <a:ext cx="3758711" cy="273304"/>
            <a:chOff x="4258323" y="2486625"/>
            <a:chExt cx="3432891" cy="273269"/>
          </a:xfrm>
        </p:grpSpPr>
        <p:sp>
          <p:nvSpPr>
            <p:cNvPr id="17" name="矩形 16"/>
            <p:cNvSpPr/>
            <p:nvPr/>
          </p:nvSpPr>
          <p:spPr bwMode="auto">
            <a:xfrm>
              <a:off x="4679383" y="2486625"/>
              <a:ext cx="3011831"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8" name="直接连接符 17"/>
            <p:cNvCxnSpPr/>
            <p:nvPr/>
          </p:nvCxnSpPr>
          <p:spPr>
            <a:xfrm flipH="1">
              <a:off x="4350669" y="2623260"/>
              <a:ext cx="328716" cy="0"/>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0" name="椭圆 19"/>
            <p:cNvSpPr/>
            <p:nvPr/>
          </p:nvSpPr>
          <p:spPr bwMode="auto">
            <a:xfrm>
              <a:off x="4258323" y="2530914"/>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37480131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3833759960"/>
              </p:ext>
            </p:extLst>
          </p:nvPr>
        </p:nvGraphicFramePr>
        <p:xfrm>
          <a:off x="4114800" y="840389"/>
          <a:ext cx="4784725" cy="3891948"/>
        </p:xfrm>
        <a:graphic>
          <a:graphicData uri="http://schemas.openxmlformats.org/drawingml/2006/table">
            <a:tbl>
              <a:tblPr>
                <a:tableStyleId>{E8B1032C-EA38-4F05-BA0D-38AFFFC7BED3}</a:tableStyleId>
              </a:tblPr>
              <a:tblGrid>
                <a:gridCol w="4784725"/>
              </a:tblGrid>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（三）利润分配</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1. </a:t>
                      </a:r>
                      <a:r>
                        <a:rPr lang="zh-CN" altLang="en-US" sz="1800" b="0" i="0" u="none" strike="noStrike" dirty="0">
                          <a:solidFill>
                            <a:srgbClr val="000000"/>
                          </a:solidFill>
                          <a:effectLst/>
                          <a:latin typeface="微软雅黑" pitchFamily="34" charset="-122"/>
                          <a:ea typeface="微软雅黑" pitchFamily="34" charset="-122"/>
                        </a:rPr>
                        <a:t>提取盈余公积</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2. </a:t>
                      </a:r>
                      <a:r>
                        <a:rPr lang="zh-CN" altLang="en-US" sz="1800" b="0" i="0" u="none" strike="noStrike" dirty="0">
                          <a:solidFill>
                            <a:srgbClr val="000000"/>
                          </a:solidFill>
                          <a:effectLst/>
                          <a:latin typeface="微软雅黑" pitchFamily="34" charset="-122"/>
                          <a:ea typeface="微软雅黑" pitchFamily="34" charset="-122"/>
                        </a:rPr>
                        <a:t>对所有者（或股东）的分配</a:t>
                      </a:r>
                    </a:p>
                  </a:txBody>
                  <a:tcPr marL="4825" marR="4825" marT="4825" marB="0" anchor="ctr"/>
                </a:tc>
              </a:tr>
              <a:tr h="324329">
                <a:tc>
                  <a:txBody>
                    <a:bodyPr/>
                    <a:lstStyle/>
                    <a:p>
                      <a:pPr algn="l" fontAlgn="ctr"/>
                      <a:r>
                        <a:rPr lang="en-US" altLang="zh-CN" sz="1800" b="0" i="0" u="none" strike="noStrike" dirty="0" smtClean="0">
                          <a:solidFill>
                            <a:srgbClr val="000000"/>
                          </a:solidFill>
                          <a:effectLst/>
                          <a:latin typeface="微软雅黑" pitchFamily="34" charset="-122"/>
                          <a:ea typeface="微软雅黑" pitchFamily="34" charset="-122"/>
                        </a:rPr>
                        <a:t>  3. </a:t>
                      </a:r>
                      <a:r>
                        <a:rPr lang="zh-CN" altLang="en-US" sz="1800" b="0" i="0" u="none" strike="noStrike" dirty="0" smtClean="0">
                          <a:solidFill>
                            <a:srgbClr val="000000"/>
                          </a:solidFill>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（四）所有者权益内部结转</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1. </a:t>
                      </a:r>
                      <a:r>
                        <a:rPr lang="zh-CN" altLang="en-US" sz="1800" b="0" i="0" u="none" strike="noStrike" dirty="0">
                          <a:solidFill>
                            <a:srgbClr val="000000"/>
                          </a:solidFill>
                          <a:effectLst/>
                          <a:latin typeface="微软雅黑" pitchFamily="34" charset="-122"/>
                          <a:ea typeface="微软雅黑" pitchFamily="34" charset="-122"/>
                        </a:rPr>
                        <a:t>资本公积转增资本（或股本）</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2. </a:t>
                      </a:r>
                      <a:r>
                        <a:rPr lang="zh-CN" altLang="en-US" sz="1800" b="0" i="0" u="none" strike="noStrike" dirty="0">
                          <a:solidFill>
                            <a:srgbClr val="000000"/>
                          </a:solidFill>
                          <a:effectLst/>
                          <a:latin typeface="微软雅黑" pitchFamily="34" charset="-122"/>
                          <a:ea typeface="微软雅黑" pitchFamily="34" charset="-122"/>
                        </a:rPr>
                        <a:t>盈余公积转增资本（或股本）</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3. </a:t>
                      </a:r>
                      <a:r>
                        <a:rPr lang="zh-CN" altLang="en-US" sz="1800" b="0" i="0" u="none" strike="noStrike" dirty="0">
                          <a:solidFill>
                            <a:srgbClr val="000000"/>
                          </a:solidFill>
                          <a:effectLst/>
                          <a:latin typeface="微软雅黑" pitchFamily="34" charset="-122"/>
                          <a:ea typeface="微软雅黑" pitchFamily="34" charset="-122"/>
                        </a:rPr>
                        <a:t>盈余公积弥补亏损</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4. </a:t>
                      </a:r>
                      <a:r>
                        <a:rPr lang="zh-CN" altLang="en-US" sz="1800" b="0" i="0" u="none" strike="noStrike" dirty="0">
                          <a:solidFill>
                            <a:srgbClr val="000000"/>
                          </a:solidFill>
                          <a:effectLst/>
                          <a:latin typeface="微软雅黑" pitchFamily="34" charset="-122"/>
                          <a:ea typeface="微软雅黑" pitchFamily="34" charset="-122"/>
                        </a:rPr>
                        <a:t>设定受益计划变动额结转留存收益</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5. </a:t>
                      </a:r>
                      <a:r>
                        <a:rPr lang="zh-CN" altLang="en-US" sz="1800" b="0" i="0" u="none" strike="noStrike" dirty="0">
                          <a:solidFill>
                            <a:srgbClr val="000000"/>
                          </a:solidFill>
                          <a:effectLst/>
                          <a:latin typeface="微软雅黑" pitchFamily="34" charset="-122"/>
                          <a:ea typeface="微软雅黑" pitchFamily="34" charset="-122"/>
                        </a:rPr>
                        <a:t>其他综合收益结转留存收益</a:t>
                      </a:r>
                    </a:p>
                  </a:txBody>
                  <a:tcPr marL="4825" marR="4825" marT="4825" marB="0" anchor="ctr"/>
                </a:tc>
              </a:tr>
              <a:tr h="324329">
                <a:tc>
                  <a:txBody>
                    <a:bodyPr/>
                    <a:lstStyle/>
                    <a:p>
                      <a:pPr algn="l" fontAlgn="ctr"/>
                      <a:r>
                        <a:rPr lang="en-US" altLang="zh-CN" sz="1800" b="0" i="0" u="none" strike="noStrike" baseline="0" dirty="0" smtClean="0">
                          <a:solidFill>
                            <a:srgbClr val="000000"/>
                          </a:solidFill>
                          <a:effectLst/>
                          <a:latin typeface="微软雅黑" pitchFamily="34" charset="-122"/>
                          <a:ea typeface="微软雅黑" pitchFamily="34" charset="-122"/>
                        </a:rPr>
                        <a:t>  6. </a:t>
                      </a:r>
                      <a:r>
                        <a:rPr lang="zh-CN" altLang="en-US" sz="1800" b="0" i="0" u="none" strike="noStrike" baseline="0" dirty="0" smtClean="0">
                          <a:solidFill>
                            <a:srgbClr val="000000"/>
                          </a:solidFill>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四、本年年末余额</a:t>
                      </a:r>
                    </a:p>
                  </a:txBody>
                  <a:tcPr marL="4825" marR="4825" marT="48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7" y="149902"/>
            <a:ext cx="7362537" cy="40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所有者</a:t>
            </a:r>
            <a:r>
              <a:rPr lang="zh-CN" altLang="en-US" sz="2600" kern="0" dirty="0" smtClean="0">
                <a:solidFill>
                  <a:srgbClr val="084CA1"/>
                </a:solidFill>
                <a:latin typeface="微软雅黑"/>
                <a:ea typeface="微软雅黑"/>
              </a:rPr>
              <a:t>权益变动表“</a:t>
            </a:r>
            <a:r>
              <a:rPr lang="zh-CN" altLang="en-US" sz="2600" kern="0" dirty="0">
                <a:solidFill>
                  <a:srgbClr val="084CA1"/>
                </a:solidFill>
                <a:latin typeface="微软雅黑"/>
                <a:ea typeface="微软雅黑"/>
              </a:rPr>
              <a:t>本年</a:t>
            </a:r>
            <a:r>
              <a:rPr lang="zh-CN" altLang="en-US" sz="2600" kern="0" dirty="0" smtClean="0">
                <a:solidFill>
                  <a:srgbClr val="084CA1"/>
                </a:solidFill>
                <a:latin typeface="微软雅黑"/>
                <a:ea typeface="微软雅黑"/>
              </a:rPr>
              <a:t>金额”栏的填列方法</a:t>
            </a:r>
            <a:endParaRPr lang="zh-CN" altLang="en-US" sz="2600" kern="0" dirty="0">
              <a:solidFill>
                <a:srgbClr val="084CA1"/>
              </a:solidFill>
              <a:latin typeface="微软雅黑"/>
              <a:ea typeface="微软雅黑"/>
            </a:endParaRPr>
          </a:p>
        </p:txBody>
      </p:sp>
      <p:sp>
        <p:nvSpPr>
          <p:cNvPr id="14" name="矩形 13"/>
          <p:cNvSpPr/>
          <p:nvPr/>
        </p:nvSpPr>
        <p:spPr>
          <a:xfrm>
            <a:off x="513689" y="2798816"/>
            <a:ext cx="3233852" cy="923330"/>
          </a:xfrm>
          <a:prstGeom prst="rect">
            <a:avLst/>
          </a:prstGeom>
          <a:ln w="19050">
            <a:solidFill>
              <a:srgbClr val="084CA1"/>
            </a:solidFill>
            <a:prstDash val="dashDot"/>
          </a:ln>
        </p:spPr>
        <p:txBody>
          <a:bodyPr wrap="square">
            <a:spAutoFit/>
          </a:bodyPr>
          <a:lstStyle/>
          <a:p>
            <a:pPr>
              <a:lnSpc>
                <a:spcPct val="150000"/>
              </a:lnSpc>
            </a:pPr>
            <a:r>
              <a:rPr lang="zh-CN" altLang="en-US" sz="1800" dirty="0">
                <a:latin typeface="微软雅黑" pitchFamily="34" charset="-122"/>
                <a:ea typeface="微软雅黑" pitchFamily="34" charset="-122"/>
              </a:rPr>
              <a:t>反映企业当年以盈余公积弥补亏损的金额。</a:t>
            </a:r>
          </a:p>
        </p:txBody>
      </p:sp>
      <p:grpSp>
        <p:nvGrpSpPr>
          <p:cNvPr id="16" name="组合 15"/>
          <p:cNvGrpSpPr/>
          <p:nvPr/>
        </p:nvGrpSpPr>
        <p:grpSpPr>
          <a:xfrm>
            <a:off x="3646429" y="3129040"/>
            <a:ext cx="2739380" cy="273304"/>
            <a:chOff x="4258323" y="2486625"/>
            <a:chExt cx="2501920" cy="273269"/>
          </a:xfrm>
        </p:grpSpPr>
        <p:sp>
          <p:nvSpPr>
            <p:cNvPr id="17" name="矩形 16"/>
            <p:cNvSpPr/>
            <p:nvPr/>
          </p:nvSpPr>
          <p:spPr bwMode="auto">
            <a:xfrm>
              <a:off x="4679383" y="2486625"/>
              <a:ext cx="2080860"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8" name="直接连接符 17"/>
            <p:cNvCxnSpPr/>
            <p:nvPr/>
          </p:nvCxnSpPr>
          <p:spPr>
            <a:xfrm flipH="1">
              <a:off x="4350669" y="2623260"/>
              <a:ext cx="328716" cy="0"/>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0" name="椭圆 19"/>
            <p:cNvSpPr/>
            <p:nvPr/>
          </p:nvSpPr>
          <p:spPr bwMode="auto">
            <a:xfrm>
              <a:off x="4258323" y="2530914"/>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5345355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43435735"/>
              </p:ext>
            </p:extLst>
          </p:nvPr>
        </p:nvGraphicFramePr>
        <p:xfrm>
          <a:off x="4114800" y="840389"/>
          <a:ext cx="4784725" cy="3891948"/>
        </p:xfrm>
        <a:graphic>
          <a:graphicData uri="http://schemas.openxmlformats.org/drawingml/2006/table">
            <a:tbl>
              <a:tblPr>
                <a:tableStyleId>{E8B1032C-EA38-4F05-BA0D-38AFFFC7BED3}</a:tableStyleId>
              </a:tblPr>
              <a:tblGrid>
                <a:gridCol w="4784725"/>
              </a:tblGrid>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（三）利润分配</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1. </a:t>
                      </a:r>
                      <a:r>
                        <a:rPr lang="zh-CN" altLang="en-US" sz="1800" b="0" i="0" u="none" strike="noStrike" dirty="0">
                          <a:solidFill>
                            <a:srgbClr val="000000"/>
                          </a:solidFill>
                          <a:effectLst/>
                          <a:latin typeface="微软雅黑" pitchFamily="34" charset="-122"/>
                          <a:ea typeface="微软雅黑" pitchFamily="34" charset="-122"/>
                        </a:rPr>
                        <a:t>提取盈余公积</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2. </a:t>
                      </a:r>
                      <a:r>
                        <a:rPr lang="zh-CN" altLang="en-US" sz="1800" b="0" i="0" u="none" strike="noStrike" dirty="0">
                          <a:solidFill>
                            <a:srgbClr val="000000"/>
                          </a:solidFill>
                          <a:effectLst/>
                          <a:latin typeface="微软雅黑" pitchFamily="34" charset="-122"/>
                          <a:ea typeface="微软雅黑" pitchFamily="34" charset="-122"/>
                        </a:rPr>
                        <a:t>对所有者（或股东）的分配</a:t>
                      </a:r>
                    </a:p>
                  </a:txBody>
                  <a:tcPr marL="4825" marR="4825" marT="4825" marB="0" anchor="ctr"/>
                </a:tc>
              </a:tr>
              <a:tr h="324329">
                <a:tc>
                  <a:txBody>
                    <a:bodyPr/>
                    <a:lstStyle/>
                    <a:p>
                      <a:pPr algn="l" fontAlgn="ctr"/>
                      <a:r>
                        <a:rPr lang="en-US" altLang="zh-CN" sz="1800" b="0" i="0" u="none" strike="noStrike" dirty="0" smtClean="0">
                          <a:solidFill>
                            <a:srgbClr val="000000"/>
                          </a:solidFill>
                          <a:effectLst/>
                          <a:latin typeface="微软雅黑" pitchFamily="34" charset="-122"/>
                          <a:ea typeface="微软雅黑" pitchFamily="34" charset="-122"/>
                        </a:rPr>
                        <a:t>  3. </a:t>
                      </a:r>
                      <a:r>
                        <a:rPr lang="zh-CN" altLang="en-US" sz="1800" b="0" i="0" u="none" strike="noStrike" dirty="0" smtClean="0">
                          <a:solidFill>
                            <a:srgbClr val="000000"/>
                          </a:solidFill>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（四）所有者权益内部结转</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1. </a:t>
                      </a:r>
                      <a:r>
                        <a:rPr lang="zh-CN" altLang="en-US" sz="1800" b="0" i="0" u="none" strike="noStrike" dirty="0">
                          <a:solidFill>
                            <a:srgbClr val="000000"/>
                          </a:solidFill>
                          <a:effectLst/>
                          <a:latin typeface="微软雅黑" pitchFamily="34" charset="-122"/>
                          <a:ea typeface="微软雅黑" pitchFamily="34" charset="-122"/>
                        </a:rPr>
                        <a:t>资本公积转增资本（或股本）</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2. </a:t>
                      </a:r>
                      <a:r>
                        <a:rPr lang="zh-CN" altLang="en-US" sz="1800" b="0" i="0" u="none" strike="noStrike" dirty="0">
                          <a:solidFill>
                            <a:srgbClr val="000000"/>
                          </a:solidFill>
                          <a:effectLst/>
                          <a:latin typeface="微软雅黑" pitchFamily="34" charset="-122"/>
                          <a:ea typeface="微软雅黑" pitchFamily="34" charset="-122"/>
                        </a:rPr>
                        <a:t>盈余公积转增资本（或股本）</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3. </a:t>
                      </a:r>
                      <a:r>
                        <a:rPr lang="zh-CN" altLang="en-US" sz="1800" b="0" i="0" u="none" strike="noStrike" dirty="0">
                          <a:solidFill>
                            <a:srgbClr val="000000"/>
                          </a:solidFill>
                          <a:effectLst/>
                          <a:latin typeface="微软雅黑" pitchFamily="34" charset="-122"/>
                          <a:ea typeface="微软雅黑" pitchFamily="34" charset="-122"/>
                        </a:rPr>
                        <a:t>盈余公积弥补亏损</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4. </a:t>
                      </a:r>
                      <a:r>
                        <a:rPr lang="zh-CN" altLang="en-US" sz="1800" b="0" i="0" u="none" strike="noStrike" dirty="0">
                          <a:solidFill>
                            <a:srgbClr val="000000"/>
                          </a:solidFill>
                          <a:effectLst/>
                          <a:latin typeface="微软雅黑" pitchFamily="34" charset="-122"/>
                          <a:ea typeface="微软雅黑" pitchFamily="34" charset="-122"/>
                        </a:rPr>
                        <a:t>设定受益计划变动额结转留存收益</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5. </a:t>
                      </a:r>
                      <a:r>
                        <a:rPr lang="zh-CN" altLang="en-US" sz="1800" b="0" i="0" u="none" strike="noStrike" dirty="0">
                          <a:solidFill>
                            <a:srgbClr val="000000"/>
                          </a:solidFill>
                          <a:effectLst/>
                          <a:latin typeface="微软雅黑" pitchFamily="34" charset="-122"/>
                          <a:ea typeface="微软雅黑" pitchFamily="34" charset="-122"/>
                        </a:rPr>
                        <a:t>其他综合收益结转留存收益</a:t>
                      </a:r>
                    </a:p>
                  </a:txBody>
                  <a:tcPr marL="4825" marR="4825" marT="4825" marB="0" anchor="ctr"/>
                </a:tc>
              </a:tr>
              <a:tr h="324329">
                <a:tc>
                  <a:txBody>
                    <a:bodyPr/>
                    <a:lstStyle/>
                    <a:p>
                      <a:pPr algn="l" fontAlgn="ctr"/>
                      <a:r>
                        <a:rPr lang="en-US" altLang="zh-CN" sz="1800" b="0" i="0" u="none" strike="noStrike" baseline="0" dirty="0" smtClean="0">
                          <a:solidFill>
                            <a:srgbClr val="000000"/>
                          </a:solidFill>
                          <a:effectLst/>
                          <a:latin typeface="微软雅黑" pitchFamily="34" charset="-122"/>
                          <a:ea typeface="微软雅黑" pitchFamily="34" charset="-122"/>
                        </a:rPr>
                        <a:t>  6. </a:t>
                      </a:r>
                      <a:r>
                        <a:rPr lang="zh-CN" altLang="en-US" sz="1800" b="0" i="0" u="none" strike="noStrike" baseline="0" dirty="0" smtClean="0">
                          <a:solidFill>
                            <a:srgbClr val="000000"/>
                          </a:solidFill>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四、本年年末余额</a:t>
                      </a:r>
                    </a:p>
                  </a:txBody>
                  <a:tcPr marL="4825" marR="4825" marT="48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7" y="149902"/>
            <a:ext cx="7362537" cy="40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所有者</a:t>
            </a:r>
            <a:r>
              <a:rPr lang="zh-CN" altLang="en-US" sz="2600" kern="0" dirty="0" smtClean="0">
                <a:solidFill>
                  <a:srgbClr val="084CA1"/>
                </a:solidFill>
                <a:latin typeface="微软雅黑"/>
                <a:ea typeface="微软雅黑"/>
              </a:rPr>
              <a:t>权益变动表“</a:t>
            </a:r>
            <a:r>
              <a:rPr lang="zh-CN" altLang="en-US" sz="2600" kern="0" dirty="0">
                <a:solidFill>
                  <a:srgbClr val="084CA1"/>
                </a:solidFill>
                <a:latin typeface="微软雅黑"/>
                <a:ea typeface="微软雅黑"/>
              </a:rPr>
              <a:t>本年</a:t>
            </a:r>
            <a:r>
              <a:rPr lang="zh-CN" altLang="en-US" sz="2600" kern="0" dirty="0" smtClean="0">
                <a:solidFill>
                  <a:srgbClr val="084CA1"/>
                </a:solidFill>
                <a:latin typeface="微软雅黑"/>
                <a:ea typeface="微软雅黑"/>
              </a:rPr>
              <a:t>金额”栏的填列方法</a:t>
            </a:r>
            <a:endParaRPr lang="zh-CN" altLang="en-US" sz="2600" kern="0" dirty="0">
              <a:solidFill>
                <a:srgbClr val="084CA1"/>
              </a:solidFill>
              <a:latin typeface="微软雅黑"/>
              <a:ea typeface="微软雅黑"/>
            </a:endParaRPr>
          </a:p>
        </p:txBody>
      </p:sp>
      <p:sp>
        <p:nvSpPr>
          <p:cNvPr id="14" name="矩形 13"/>
          <p:cNvSpPr/>
          <p:nvPr/>
        </p:nvSpPr>
        <p:spPr>
          <a:xfrm>
            <a:off x="513689" y="3143586"/>
            <a:ext cx="3233852" cy="923330"/>
          </a:xfrm>
          <a:prstGeom prst="rect">
            <a:avLst/>
          </a:prstGeom>
          <a:ln w="19050">
            <a:solidFill>
              <a:srgbClr val="084CA1"/>
            </a:solidFill>
            <a:prstDash val="dashDot"/>
          </a:ln>
        </p:spPr>
        <p:txBody>
          <a:bodyPr wrap="square">
            <a:spAutoFit/>
          </a:bodyPr>
          <a:lstStyle/>
          <a:p>
            <a:pPr>
              <a:lnSpc>
                <a:spcPct val="150000"/>
              </a:lnSpc>
            </a:pPr>
            <a:r>
              <a:rPr lang="zh-CN" altLang="en-US" sz="1800" dirty="0">
                <a:latin typeface="微软雅黑" pitchFamily="34" charset="-122"/>
                <a:ea typeface="微软雅黑" pitchFamily="34" charset="-122"/>
              </a:rPr>
              <a:t>反映企业设定收益计划变动额结转</a:t>
            </a:r>
            <a:r>
              <a:rPr lang="zh-CN" altLang="en-US" sz="1800" dirty="0" smtClean="0">
                <a:latin typeface="微软雅黑" pitchFamily="34" charset="-122"/>
                <a:ea typeface="微软雅黑" pitchFamily="34" charset="-122"/>
              </a:rPr>
              <a:t>留存收益</a:t>
            </a:r>
            <a:r>
              <a:rPr lang="zh-CN" altLang="en-US" sz="1800" dirty="0">
                <a:latin typeface="微软雅黑" pitchFamily="34" charset="-122"/>
                <a:ea typeface="微软雅黑" pitchFamily="34" charset="-122"/>
              </a:rPr>
              <a:t>的金额。</a:t>
            </a:r>
          </a:p>
        </p:txBody>
      </p:sp>
      <p:grpSp>
        <p:nvGrpSpPr>
          <p:cNvPr id="16" name="组合 15"/>
          <p:cNvGrpSpPr/>
          <p:nvPr/>
        </p:nvGrpSpPr>
        <p:grpSpPr>
          <a:xfrm>
            <a:off x="3646429" y="3473810"/>
            <a:ext cx="4298358" cy="273304"/>
            <a:chOff x="4258323" y="2486625"/>
            <a:chExt cx="3925760" cy="273269"/>
          </a:xfrm>
        </p:grpSpPr>
        <p:sp>
          <p:nvSpPr>
            <p:cNvPr id="17" name="矩形 16"/>
            <p:cNvSpPr/>
            <p:nvPr/>
          </p:nvSpPr>
          <p:spPr bwMode="auto">
            <a:xfrm>
              <a:off x="4679383" y="2486625"/>
              <a:ext cx="3504700"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8" name="直接连接符 17"/>
            <p:cNvCxnSpPr/>
            <p:nvPr/>
          </p:nvCxnSpPr>
          <p:spPr>
            <a:xfrm flipH="1">
              <a:off x="4350669" y="2623260"/>
              <a:ext cx="328716" cy="0"/>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0" name="椭圆 19"/>
            <p:cNvSpPr/>
            <p:nvPr/>
          </p:nvSpPr>
          <p:spPr bwMode="auto">
            <a:xfrm>
              <a:off x="4258323" y="2530914"/>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147925959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772630935"/>
              </p:ext>
            </p:extLst>
          </p:nvPr>
        </p:nvGraphicFramePr>
        <p:xfrm>
          <a:off x="5002912" y="840389"/>
          <a:ext cx="3889948" cy="3891948"/>
        </p:xfrm>
        <a:graphic>
          <a:graphicData uri="http://schemas.openxmlformats.org/drawingml/2006/table">
            <a:tbl>
              <a:tblPr>
                <a:tableStyleId>{E8B1032C-EA38-4F05-BA0D-38AFFFC7BED3}</a:tableStyleId>
              </a:tblPr>
              <a:tblGrid>
                <a:gridCol w="3889948"/>
              </a:tblGrid>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（三）利润分配</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1. </a:t>
                      </a:r>
                      <a:r>
                        <a:rPr lang="zh-CN" altLang="en-US" sz="1800" b="0" i="0" u="none" strike="noStrike" dirty="0">
                          <a:solidFill>
                            <a:srgbClr val="000000"/>
                          </a:solidFill>
                          <a:effectLst/>
                          <a:latin typeface="微软雅黑" pitchFamily="34" charset="-122"/>
                          <a:ea typeface="微软雅黑" pitchFamily="34" charset="-122"/>
                        </a:rPr>
                        <a:t>提取盈余公积</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2. </a:t>
                      </a:r>
                      <a:r>
                        <a:rPr lang="zh-CN" altLang="en-US" sz="1800" b="0" i="0" u="none" strike="noStrike" dirty="0">
                          <a:solidFill>
                            <a:srgbClr val="000000"/>
                          </a:solidFill>
                          <a:effectLst/>
                          <a:latin typeface="微软雅黑" pitchFamily="34" charset="-122"/>
                          <a:ea typeface="微软雅黑" pitchFamily="34" charset="-122"/>
                        </a:rPr>
                        <a:t>对所有者（或股东）的分配</a:t>
                      </a:r>
                    </a:p>
                  </a:txBody>
                  <a:tcPr marL="4825" marR="4825" marT="4825" marB="0" anchor="ctr"/>
                </a:tc>
              </a:tr>
              <a:tr h="324329">
                <a:tc>
                  <a:txBody>
                    <a:bodyPr/>
                    <a:lstStyle/>
                    <a:p>
                      <a:pPr algn="l" fontAlgn="ctr"/>
                      <a:r>
                        <a:rPr lang="en-US" altLang="zh-CN" sz="1800" b="0" i="0" u="none" strike="noStrike" dirty="0" smtClean="0">
                          <a:solidFill>
                            <a:srgbClr val="000000"/>
                          </a:solidFill>
                          <a:effectLst/>
                          <a:latin typeface="微软雅黑" pitchFamily="34" charset="-122"/>
                          <a:ea typeface="微软雅黑" pitchFamily="34" charset="-122"/>
                        </a:rPr>
                        <a:t>  3. </a:t>
                      </a:r>
                      <a:r>
                        <a:rPr lang="zh-CN" altLang="en-US" sz="1800" b="0" i="0" u="none" strike="noStrike" dirty="0" smtClean="0">
                          <a:solidFill>
                            <a:srgbClr val="000000"/>
                          </a:solidFill>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（四）所有者权益内部结转</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1. </a:t>
                      </a:r>
                      <a:r>
                        <a:rPr lang="zh-CN" altLang="en-US" sz="1800" b="0" i="0" u="none" strike="noStrike" dirty="0">
                          <a:solidFill>
                            <a:srgbClr val="000000"/>
                          </a:solidFill>
                          <a:effectLst/>
                          <a:latin typeface="微软雅黑" pitchFamily="34" charset="-122"/>
                          <a:ea typeface="微软雅黑" pitchFamily="34" charset="-122"/>
                        </a:rPr>
                        <a:t>资本公积转增资本（或股本）</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2. </a:t>
                      </a:r>
                      <a:r>
                        <a:rPr lang="zh-CN" altLang="en-US" sz="1800" b="0" i="0" u="none" strike="noStrike" dirty="0">
                          <a:solidFill>
                            <a:srgbClr val="000000"/>
                          </a:solidFill>
                          <a:effectLst/>
                          <a:latin typeface="微软雅黑" pitchFamily="34" charset="-122"/>
                          <a:ea typeface="微软雅黑" pitchFamily="34" charset="-122"/>
                        </a:rPr>
                        <a:t>盈余公积转增资本（或股本）</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3. </a:t>
                      </a:r>
                      <a:r>
                        <a:rPr lang="zh-CN" altLang="en-US" sz="1800" b="0" i="0" u="none" strike="noStrike" dirty="0">
                          <a:solidFill>
                            <a:srgbClr val="000000"/>
                          </a:solidFill>
                          <a:effectLst/>
                          <a:latin typeface="微软雅黑" pitchFamily="34" charset="-122"/>
                          <a:ea typeface="微软雅黑" pitchFamily="34" charset="-122"/>
                        </a:rPr>
                        <a:t>盈余公积弥补亏损</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4. </a:t>
                      </a:r>
                      <a:r>
                        <a:rPr lang="zh-CN" altLang="en-US" sz="1800" b="0" i="0" u="none" strike="noStrike" dirty="0">
                          <a:solidFill>
                            <a:srgbClr val="000000"/>
                          </a:solidFill>
                          <a:effectLst/>
                          <a:latin typeface="微软雅黑" pitchFamily="34" charset="-122"/>
                          <a:ea typeface="微软雅黑" pitchFamily="34" charset="-122"/>
                        </a:rPr>
                        <a:t>设定受益计划变动额结转留存收益</a:t>
                      </a: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  </a:t>
                      </a:r>
                      <a:r>
                        <a:rPr lang="en-US" altLang="zh-CN" sz="1800" b="0" i="0" u="none" strike="noStrike" dirty="0">
                          <a:solidFill>
                            <a:srgbClr val="000000"/>
                          </a:solidFill>
                          <a:effectLst/>
                          <a:latin typeface="微软雅黑" pitchFamily="34" charset="-122"/>
                          <a:ea typeface="微软雅黑" pitchFamily="34" charset="-122"/>
                        </a:rPr>
                        <a:t>5. </a:t>
                      </a:r>
                      <a:r>
                        <a:rPr lang="zh-CN" altLang="en-US" sz="1800" b="0" i="0" u="none" strike="noStrike" dirty="0">
                          <a:solidFill>
                            <a:srgbClr val="000000"/>
                          </a:solidFill>
                          <a:effectLst/>
                          <a:latin typeface="微软雅黑" pitchFamily="34" charset="-122"/>
                          <a:ea typeface="微软雅黑" pitchFamily="34" charset="-122"/>
                        </a:rPr>
                        <a:t>其他综合收益结转留存收益</a:t>
                      </a:r>
                    </a:p>
                  </a:txBody>
                  <a:tcPr marL="4825" marR="4825" marT="4825" marB="0" anchor="ctr"/>
                </a:tc>
              </a:tr>
              <a:tr h="324329">
                <a:tc>
                  <a:txBody>
                    <a:bodyPr/>
                    <a:lstStyle/>
                    <a:p>
                      <a:pPr algn="l" fontAlgn="ctr"/>
                      <a:r>
                        <a:rPr lang="en-US" altLang="zh-CN" sz="1800" b="0" i="0" u="none" strike="noStrike" baseline="0" dirty="0" smtClean="0">
                          <a:solidFill>
                            <a:srgbClr val="000000"/>
                          </a:solidFill>
                          <a:effectLst/>
                          <a:latin typeface="微软雅黑" pitchFamily="34" charset="-122"/>
                          <a:ea typeface="微软雅黑" pitchFamily="34" charset="-122"/>
                        </a:rPr>
                        <a:t>  6. </a:t>
                      </a:r>
                      <a:r>
                        <a:rPr lang="zh-CN" altLang="en-US" sz="1800" b="0" i="0" u="none" strike="noStrike" baseline="0" dirty="0" smtClean="0">
                          <a:solidFill>
                            <a:srgbClr val="000000"/>
                          </a:solidFill>
                          <a:effectLst/>
                          <a:latin typeface="微软雅黑" pitchFamily="34" charset="-122"/>
                          <a:ea typeface="微软雅黑" pitchFamily="34" charset="-122"/>
                        </a:rPr>
                        <a:t>其他</a:t>
                      </a:r>
                      <a:endParaRPr lang="zh-CN" altLang="en-US" sz="1800" b="0" i="0" u="none" strike="noStrike" dirty="0">
                        <a:solidFill>
                          <a:srgbClr val="000000"/>
                        </a:solidFill>
                        <a:effectLst/>
                        <a:latin typeface="微软雅黑" pitchFamily="34" charset="-122"/>
                        <a:ea typeface="微软雅黑" pitchFamily="34" charset="-122"/>
                      </a:endParaRPr>
                    </a:p>
                  </a:txBody>
                  <a:tcPr marL="4825" marR="4825" marT="4825" marB="0" anchor="ctr"/>
                </a:tc>
              </a:tr>
              <a:tr h="324329">
                <a:tc>
                  <a:txBody>
                    <a:bodyPr/>
                    <a:lstStyle/>
                    <a:p>
                      <a:pPr algn="l" fontAlgn="ctr"/>
                      <a:r>
                        <a:rPr lang="zh-CN" altLang="en-US" sz="1800" b="0" i="0" u="none" strike="noStrike" dirty="0">
                          <a:solidFill>
                            <a:srgbClr val="000000"/>
                          </a:solidFill>
                          <a:effectLst/>
                          <a:latin typeface="微软雅黑" pitchFamily="34" charset="-122"/>
                          <a:ea typeface="微软雅黑" pitchFamily="34" charset="-122"/>
                        </a:rPr>
                        <a:t>四、本年年末余额</a:t>
                      </a:r>
                    </a:p>
                  </a:txBody>
                  <a:tcPr marL="4825" marR="4825" marT="4825" marB="0" anchor="ctr"/>
                </a:tc>
              </a:tr>
            </a:tbl>
          </a:graphicData>
        </a:graphic>
      </p:graphicFrame>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7" y="149902"/>
            <a:ext cx="7362537" cy="40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所有者</a:t>
            </a:r>
            <a:r>
              <a:rPr lang="zh-CN" altLang="en-US" sz="2600" kern="0" dirty="0" smtClean="0">
                <a:solidFill>
                  <a:srgbClr val="084CA1"/>
                </a:solidFill>
                <a:latin typeface="微软雅黑"/>
                <a:ea typeface="微软雅黑"/>
              </a:rPr>
              <a:t>权益变动表“</a:t>
            </a:r>
            <a:r>
              <a:rPr lang="zh-CN" altLang="en-US" sz="2600" kern="0" dirty="0">
                <a:solidFill>
                  <a:srgbClr val="084CA1"/>
                </a:solidFill>
                <a:latin typeface="微软雅黑"/>
                <a:ea typeface="微软雅黑"/>
              </a:rPr>
              <a:t>本年</a:t>
            </a:r>
            <a:r>
              <a:rPr lang="zh-CN" altLang="en-US" sz="2600" kern="0" dirty="0" smtClean="0">
                <a:solidFill>
                  <a:srgbClr val="084CA1"/>
                </a:solidFill>
                <a:latin typeface="微软雅黑"/>
                <a:ea typeface="微软雅黑"/>
              </a:rPr>
              <a:t>金额”栏的填列方法</a:t>
            </a:r>
            <a:endParaRPr lang="zh-CN" altLang="en-US" sz="2600" kern="0" dirty="0">
              <a:solidFill>
                <a:srgbClr val="084CA1"/>
              </a:solidFill>
              <a:latin typeface="微软雅黑"/>
              <a:ea typeface="微软雅黑"/>
            </a:endParaRPr>
          </a:p>
        </p:txBody>
      </p:sp>
      <p:sp>
        <p:nvSpPr>
          <p:cNvPr id="14" name="矩形 13"/>
          <p:cNvSpPr/>
          <p:nvPr/>
        </p:nvSpPr>
        <p:spPr>
          <a:xfrm>
            <a:off x="149902" y="1164885"/>
            <a:ext cx="4485749" cy="3831818"/>
          </a:xfrm>
          <a:prstGeom prst="rect">
            <a:avLst/>
          </a:prstGeom>
          <a:ln w="19050">
            <a:solidFill>
              <a:srgbClr val="084CA1"/>
            </a:solidFill>
            <a:prstDash val="dashDot"/>
          </a:ln>
        </p:spPr>
        <p:txBody>
          <a:bodyPr wrap="square">
            <a:spAutoFit/>
          </a:bodyPr>
          <a:lstStyle/>
          <a:p>
            <a:pPr>
              <a:lnSpc>
                <a:spcPct val="150000"/>
              </a:lnSpc>
            </a:pPr>
            <a:r>
              <a:rPr lang="zh-CN" altLang="en-US" sz="1800" dirty="0" smtClean="0">
                <a:latin typeface="微软雅黑" pitchFamily="34" charset="-122"/>
                <a:ea typeface="微软雅黑" pitchFamily="34" charset="-122"/>
              </a:rPr>
              <a:t>反映</a:t>
            </a:r>
            <a:r>
              <a:rPr lang="zh-CN" altLang="en-US" sz="1800" dirty="0">
                <a:latin typeface="微软雅黑" pitchFamily="34" charset="-122"/>
                <a:ea typeface="微软雅黑" pitchFamily="34" charset="-122"/>
              </a:rPr>
              <a:t>企业指定为以公允价值计量且其</a:t>
            </a:r>
            <a:r>
              <a:rPr lang="zh-CN" altLang="en-US" sz="1800" dirty="0" smtClean="0">
                <a:latin typeface="微软雅黑" pitchFamily="34" charset="-122"/>
                <a:ea typeface="微软雅黑" pitchFamily="34" charset="-122"/>
              </a:rPr>
              <a:t>变动计</a:t>
            </a:r>
            <a:r>
              <a:rPr lang="zh-CN" altLang="en-US" sz="1800" dirty="0">
                <a:latin typeface="微软雅黑" pitchFamily="34" charset="-122"/>
                <a:ea typeface="微软雅黑" pitchFamily="34" charset="-122"/>
              </a:rPr>
              <a:t>入其他综合收益的非交易性权益工具投资终止确认时，之前计入其他综合收益的</a:t>
            </a:r>
            <a:r>
              <a:rPr lang="zh-CN" altLang="en-US" sz="1800">
                <a:latin typeface="微软雅黑" pitchFamily="34" charset="-122"/>
                <a:ea typeface="微软雅黑" pitchFamily="34" charset="-122"/>
              </a:rPr>
              <a:t>累计</a:t>
            </a:r>
            <a:r>
              <a:rPr lang="zh-CN" altLang="en-US" sz="1800" smtClean="0">
                <a:latin typeface="微软雅黑" pitchFamily="34" charset="-122"/>
                <a:ea typeface="微软雅黑" pitchFamily="34" charset="-122"/>
              </a:rPr>
              <a:t>利得</a:t>
            </a:r>
            <a:r>
              <a:rPr lang="zh-CN" altLang="en-US" sz="1800" dirty="0">
                <a:latin typeface="微软雅黑" pitchFamily="34" charset="-122"/>
                <a:ea typeface="微软雅黑" pitchFamily="34" charset="-122"/>
              </a:rPr>
              <a:t>或损失从其他综合收益中转入留存收益的</a:t>
            </a:r>
            <a:r>
              <a:rPr lang="zh-CN" altLang="en-US" sz="1800" dirty="0" smtClean="0">
                <a:latin typeface="微软雅黑" pitchFamily="34" charset="-122"/>
                <a:ea typeface="微软雅黑" pitchFamily="34" charset="-122"/>
              </a:rPr>
              <a:t>金额及</a:t>
            </a:r>
            <a:r>
              <a:rPr lang="zh-CN" altLang="en-US" sz="1800" dirty="0">
                <a:latin typeface="微软雅黑" pitchFamily="34" charset="-122"/>
                <a:ea typeface="微软雅黑" pitchFamily="34" charset="-122"/>
              </a:rPr>
              <a:t>企业指定为以公允价值计量且其</a:t>
            </a:r>
            <a:r>
              <a:rPr lang="zh-CN" altLang="en-US" sz="1800" dirty="0" smtClean="0">
                <a:latin typeface="微软雅黑" pitchFamily="34" charset="-122"/>
                <a:ea typeface="微软雅黑" pitchFamily="34" charset="-122"/>
              </a:rPr>
              <a:t>变动</a:t>
            </a:r>
            <a:r>
              <a:rPr lang="zh-CN" altLang="en-US" sz="1800" dirty="0">
                <a:latin typeface="微软雅黑" pitchFamily="34" charset="-122"/>
                <a:ea typeface="微软雅黑" pitchFamily="34" charset="-122"/>
              </a:rPr>
              <a:t>计入当期损益的金融负债终止确认时，之前由企业自身信用风险变动引起而计入其他</a:t>
            </a:r>
            <a:r>
              <a:rPr lang="zh-CN" altLang="en-US" sz="1800" dirty="0" smtClean="0">
                <a:latin typeface="微软雅黑" pitchFamily="34" charset="-122"/>
                <a:ea typeface="微软雅黑" pitchFamily="34" charset="-122"/>
              </a:rPr>
              <a:t>综合</a:t>
            </a:r>
            <a:r>
              <a:rPr lang="zh-CN" altLang="en-US" sz="1800" dirty="0">
                <a:latin typeface="微软雅黑" pitchFamily="34" charset="-122"/>
                <a:ea typeface="微软雅黑" pitchFamily="34" charset="-122"/>
              </a:rPr>
              <a:t>收益的累计利得或损失从其他综合收益中转入留存收益的金额等。</a:t>
            </a:r>
          </a:p>
        </p:txBody>
      </p:sp>
      <p:grpSp>
        <p:nvGrpSpPr>
          <p:cNvPr id="16" name="组合 15"/>
          <p:cNvGrpSpPr/>
          <p:nvPr/>
        </p:nvGrpSpPr>
        <p:grpSpPr>
          <a:xfrm>
            <a:off x="4534540" y="3788600"/>
            <a:ext cx="3698752" cy="273304"/>
            <a:chOff x="4258323" y="2486625"/>
            <a:chExt cx="3378130" cy="273269"/>
          </a:xfrm>
        </p:grpSpPr>
        <p:sp>
          <p:nvSpPr>
            <p:cNvPr id="17" name="矩形 16"/>
            <p:cNvSpPr/>
            <p:nvPr/>
          </p:nvSpPr>
          <p:spPr bwMode="auto">
            <a:xfrm>
              <a:off x="4679384" y="2486625"/>
              <a:ext cx="2957069" cy="273269"/>
            </a:xfrm>
            <a:prstGeom prst="rect">
              <a:avLst/>
            </a:prstGeom>
            <a:noFill/>
            <a:ln w="28575">
              <a:solidFill>
                <a:srgbClr val="084CA1"/>
              </a:solidFill>
            </a:ln>
          </p:spPr>
          <p:txBody>
            <a:bodyPr rtlCol="0" anchor="ctr"/>
            <a:lstStyle/>
            <a:p>
              <a:pPr algn="ctr"/>
              <a:endParaRPr lang="zh-CN" altLang="en-US">
                <a:latin typeface="Microsoft YaHei"/>
                <a:ea typeface="Microsoft YaHei"/>
                <a:sym typeface="Microsoft YaHei"/>
              </a:endParaRPr>
            </a:p>
          </p:txBody>
        </p:sp>
        <p:cxnSp>
          <p:nvCxnSpPr>
            <p:cNvPr id="18" name="直接连接符 17"/>
            <p:cNvCxnSpPr/>
            <p:nvPr/>
          </p:nvCxnSpPr>
          <p:spPr>
            <a:xfrm flipH="1">
              <a:off x="4350669" y="2623260"/>
              <a:ext cx="328716" cy="0"/>
            </a:xfrm>
            <a:prstGeom prst="line">
              <a:avLst/>
            </a:prstGeom>
            <a:ln w="19050">
              <a:solidFill>
                <a:srgbClr val="084CA1"/>
              </a:solidFill>
              <a:prstDash val="dashDot"/>
            </a:ln>
          </p:spPr>
          <p:style>
            <a:lnRef idx="1">
              <a:schemeClr val="accent1"/>
            </a:lnRef>
            <a:fillRef idx="0">
              <a:schemeClr val="accent1"/>
            </a:fillRef>
            <a:effectRef idx="0">
              <a:schemeClr val="accent1"/>
            </a:effectRef>
            <a:fontRef idx="minor">
              <a:schemeClr val="tx1"/>
            </a:fontRef>
          </p:style>
        </p:cxnSp>
        <p:sp>
          <p:nvSpPr>
            <p:cNvPr id="20" name="椭圆 19"/>
            <p:cNvSpPr/>
            <p:nvPr/>
          </p:nvSpPr>
          <p:spPr bwMode="auto">
            <a:xfrm>
              <a:off x="4258323" y="2530914"/>
              <a:ext cx="184691" cy="184691"/>
            </a:xfrm>
            <a:prstGeom prst="ellipse">
              <a:avLst/>
            </a:prstGeom>
            <a:solidFill>
              <a:srgbClr val="084CA1"/>
            </a:solidFill>
            <a:ln>
              <a:solidFill>
                <a:srgbClr val="084CA1"/>
              </a:solidFill>
            </a:ln>
          </p:spPr>
          <p:txBody>
            <a:bodyPr rtlCol="0" anchor="ctr"/>
            <a:lstStyle/>
            <a:p>
              <a:pPr algn="ctr"/>
              <a:endParaRPr lang="zh-CN" altLang="en-US">
                <a:latin typeface="Microsoft YaHei"/>
                <a:ea typeface="Microsoft YaHei"/>
                <a:sym typeface="Microsoft YaHei"/>
              </a:endParaRPr>
            </a:p>
          </p:txBody>
        </p:sp>
      </p:grpSp>
    </p:spTree>
    <p:custDataLst>
      <p:tags r:id="rId1"/>
    </p:custDataLst>
    <p:extLst>
      <p:ext uri="{BB962C8B-B14F-4D97-AF65-F5344CB8AC3E}">
        <p14:creationId xmlns:p14="http://schemas.microsoft.com/office/powerpoint/2010/main" val="9246741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18948824">
            <a:off x="1876435" y="69803"/>
            <a:ext cx="4268390" cy="3862089"/>
          </a:xfrm>
          <a:prstGeom prst="triangle">
            <a:avLst/>
          </a:prstGeom>
          <a:solidFill>
            <a:srgbClr val="084CA1">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solidFill>
                  <a:srgbClr val="0070C0"/>
                </a:solidFill>
              </a:rPr>
              <a:t> </a:t>
            </a:r>
            <a:endParaRPr lang="zh-CN" altLang="en-US" dirty="0">
              <a:solidFill>
                <a:srgbClr val="0070C0"/>
              </a:solidFill>
            </a:endParaRPr>
          </a:p>
        </p:txBody>
      </p:sp>
      <p:sp>
        <p:nvSpPr>
          <p:cNvPr id="7" name="等腰三角形 6"/>
          <p:cNvSpPr/>
          <p:nvPr/>
        </p:nvSpPr>
        <p:spPr>
          <a:xfrm rot="17636959">
            <a:off x="1973331" y="276494"/>
            <a:ext cx="3647489" cy="3660041"/>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8" name="等腰三角形 7"/>
          <p:cNvSpPr/>
          <p:nvPr/>
        </p:nvSpPr>
        <p:spPr>
          <a:xfrm rot="20206928">
            <a:off x="2113796" y="332144"/>
            <a:ext cx="4042807" cy="3658787"/>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3" name="矩形 2"/>
          <p:cNvSpPr/>
          <p:nvPr/>
        </p:nvSpPr>
        <p:spPr>
          <a:xfrm>
            <a:off x="3408763" y="1898038"/>
            <a:ext cx="2306000" cy="700184"/>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zh-CN" altLang="en-US" sz="4000" b="1" spc="113" dirty="0">
                <a:ln w="11430"/>
                <a:solidFill>
                  <a:srgbClr val="F8F8F8"/>
                </a:solidFill>
                <a:effectLst>
                  <a:outerShdw blurRad="50800" dist="38100" algn="l" rotWithShape="0">
                    <a:prstClr val="black">
                      <a:alpha val="40000"/>
                    </a:prstClr>
                  </a:outerShdw>
                </a:effectLst>
                <a:latin typeface="微软雅黑" pitchFamily="34" charset="-122"/>
                <a:ea typeface="微软雅黑" pitchFamily="34" charset="-122"/>
              </a:rPr>
              <a:t>谢谢观看</a:t>
            </a:r>
          </a:p>
        </p:txBody>
      </p:sp>
      <p:sp>
        <p:nvSpPr>
          <p:cNvPr id="10" name="矩形 9"/>
          <p:cNvSpPr/>
          <p:nvPr/>
        </p:nvSpPr>
        <p:spPr>
          <a:xfrm>
            <a:off x="3119715" y="2546135"/>
            <a:ext cx="2975542" cy="346241"/>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en-US" altLang="zh-CN" sz="1800" b="1" spc="113" dirty="0">
                <a:ln w="11430"/>
                <a:solidFill>
                  <a:srgbClr val="F8F8F8"/>
                </a:solidFill>
                <a:effectLst>
                  <a:outerShdw blurRad="50800" dist="38100" algn="l" rotWithShape="0">
                    <a:prstClr val="black">
                      <a:alpha val="40000"/>
                    </a:prstClr>
                  </a:outerShdw>
                </a:effectLst>
              </a:rPr>
              <a:t>THANKS FOR WATCHING</a:t>
            </a:r>
            <a:endParaRPr lang="zh-CN" altLang="en-US" sz="1800" b="1" spc="113" dirty="0">
              <a:ln w="11430"/>
              <a:solidFill>
                <a:srgbClr val="F8F8F8"/>
              </a:solidFill>
              <a:effectLst>
                <a:outerShdw blurRad="50800" dist="38100" algn="l" rotWithShape="0">
                  <a:prstClr val="black">
                    <a:alpha val="40000"/>
                  </a:prstClr>
                </a:outerShdw>
              </a:effectLst>
            </a:endParaRPr>
          </a:p>
        </p:txBody>
      </p:sp>
    </p:spTree>
    <p:custDataLst>
      <p:tags r:id="rId1"/>
    </p:custDataLst>
    <p:extLst>
      <p:ext uri="{BB962C8B-B14F-4D97-AF65-F5344CB8AC3E}">
        <p14:creationId xmlns:p14="http://schemas.microsoft.com/office/powerpoint/2010/main" val="3960321672"/>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9"/>
          <p:cNvSpPr txBox="1"/>
          <p:nvPr/>
        </p:nvSpPr>
        <p:spPr>
          <a:xfrm>
            <a:off x="1768938" y="3263296"/>
            <a:ext cx="5905501" cy="530906"/>
          </a:xfrm>
          <a:prstGeom prst="rect">
            <a:avLst/>
          </a:prstGeom>
          <a:noFill/>
        </p:spPr>
        <p:txBody>
          <a:bodyPr wrap="square" lIns="68570" tIns="34286" rIns="68570" bIns="34286" rtlCol="0">
            <a:spAutoFit/>
          </a:bodyPr>
          <a:lstStyle/>
          <a:p>
            <a:pPr algn="ctr"/>
            <a:r>
              <a:rPr lang="zh-CN" altLang="en-US" sz="3000" dirty="0" smtClean="0">
                <a:solidFill>
                  <a:srgbClr val="084CA1"/>
                </a:solidFill>
                <a:latin typeface="微软雅黑" pitchFamily="34" charset="-122"/>
                <a:ea typeface="微软雅黑" pitchFamily="34" charset="-122"/>
                <a:cs typeface="+mn-ea"/>
                <a:sym typeface="+mn-lt"/>
              </a:rPr>
              <a:t>第二部分  财务报表的编制</a:t>
            </a:r>
            <a:endParaRPr lang="zh-CN" altLang="en-US" sz="3000" dirty="0">
              <a:solidFill>
                <a:srgbClr val="084CA1"/>
              </a:solidFill>
              <a:latin typeface="微软雅黑" pitchFamily="34" charset="-122"/>
              <a:ea typeface="微软雅黑" pitchFamily="34" charset="-122"/>
              <a:cs typeface="+mn-ea"/>
              <a:sym typeface="+mn-lt"/>
            </a:endParaRPr>
          </a:p>
        </p:txBody>
      </p:sp>
      <p:sp>
        <p:nvSpPr>
          <p:cNvPr id="10" name="文本框 10"/>
          <p:cNvSpPr txBox="1"/>
          <p:nvPr/>
        </p:nvSpPr>
        <p:spPr>
          <a:xfrm>
            <a:off x="3620469" y="3963601"/>
            <a:ext cx="2062116" cy="346241"/>
          </a:xfrm>
          <a:prstGeom prst="rect">
            <a:avLst/>
          </a:prstGeom>
          <a:noFill/>
        </p:spPr>
        <p:txBody>
          <a:bodyPr wrap="square" lIns="68570" tIns="34286" rIns="68570" bIns="34286" rtlCol="0">
            <a:spAutoFit/>
          </a:bodyPr>
          <a:lstStyle/>
          <a:p>
            <a:pPr algn="dist"/>
            <a:r>
              <a:rPr lang="zh-CN" altLang="en-US" sz="1800" dirty="0">
                <a:solidFill>
                  <a:srgbClr val="084CA1"/>
                </a:solidFill>
                <a:latin typeface="微软雅黑" pitchFamily="34" charset="-122"/>
                <a:ea typeface="微软雅黑" pitchFamily="34" charset="-122"/>
                <a:cs typeface="+mn-ea"/>
                <a:sym typeface="+mn-lt"/>
              </a:rPr>
              <a:t>主讲教师：</a:t>
            </a:r>
            <a:r>
              <a:rPr lang="en-US" altLang="zh-CN" sz="1800" dirty="0">
                <a:solidFill>
                  <a:srgbClr val="084CA1"/>
                </a:solidFill>
                <a:latin typeface="微软雅黑" pitchFamily="34" charset="-122"/>
                <a:ea typeface="微软雅黑" pitchFamily="34" charset="-122"/>
                <a:cs typeface="+mn-ea"/>
                <a:sym typeface="+mn-lt"/>
              </a:rPr>
              <a:t>XX</a:t>
            </a:r>
            <a:r>
              <a:rPr lang="zh-CN" altLang="en-US" sz="1800" dirty="0">
                <a:solidFill>
                  <a:srgbClr val="084CA1"/>
                </a:solidFill>
                <a:latin typeface="微软雅黑" pitchFamily="34" charset="-122"/>
                <a:ea typeface="微软雅黑" pitchFamily="34" charset="-122"/>
                <a:cs typeface="+mn-ea"/>
                <a:sym typeface="+mn-lt"/>
              </a:rPr>
              <a:t>老师</a:t>
            </a:r>
          </a:p>
        </p:txBody>
      </p:sp>
      <p:pic>
        <p:nvPicPr>
          <p:cNvPr id="4" name="图片 3"/>
          <p:cNvPicPr>
            <a:picLocks noChangeAspect="1"/>
          </p:cNvPicPr>
          <p:nvPr/>
        </p:nvPicPr>
        <p:blipFill>
          <a:blip r:embed="rId2"/>
          <a:stretch>
            <a:fillRect/>
          </a:stretch>
        </p:blipFill>
        <p:spPr>
          <a:xfrm>
            <a:off x="8572" y="2"/>
            <a:ext cx="9135428" cy="2942273"/>
          </a:xfrm>
          <a:prstGeom prst="rect">
            <a:avLst/>
          </a:prstGeom>
        </p:spPr>
      </p:pic>
      <p:grpSp>
        <p:nvGrpSpPr>
          <p:cNvPr id="16" name="组合 15"/>
          <p:cNvGrpSpPr/>
          <p:nvPr/>
        </p:nvGrpSpPr>
        <p:grpSpPr>
          <a:xfrm>
            <a:off x="1838387" y="3788022"/>
            <a:ext cx="5905501" cy="86864"/>
            <a:chOff x="5182" y="8055"/>
            <a:chExt cx="9270" cy="120"/>
          </a:xfrm>
          <a:solidFill>
            <a:srgbClr val="084CA1"/>
          </a:solidFill>
        </p:grpSpPr>
        <p:cxnSp>
          <p:nvCxnSpPr>
            <p:cNvPr id="17" name="直接连接符 16"/>
            <p:cNvCxnSpPr/>
            <p:nvPr/>
          </p:nvCxnSpPr>
          <p:spPr>
            <a:xfrm>
              <a:off x="5302" y="8115"/>
              <a:ext cx="9150" cy="0"/>
            </a:xfrm>
            <a:prstGeom prst="line">
              <a:avLst/>
            </a:prstGeom>
            <a:grpFill/>
            <a:ln w="6350" cap="flat" cmpd="sng" algn="ctr">
              <a:solidFill>
                <a:srgbClr val="084CA1"/>
              </a:solidFill>
              <a:prstDash val="solid"/>
              <a:miter lim="800000"/>
            </a:ln>
            <a:effectLst/>
          </p:spPr>
        </p:cxnSp>
        <p:sp>
          <p:nvSpPr>
            <p:cNvPr id="18" name="椭圆 17"/>
            <p:cNvSpPr/>
            <p:nvPr/>
          </p:nvSpPr>
          <p:spPr>
            <a:xfrm flipH="1">
              <a:off x="5182" y="8055"/>
              <a:ext cx="120" cy="120"/>
            </a:xfrm>
            <a:prstGeom prst="ellipse">
              <a:avLst/>
            </a:prstGeom>
            <a:grpFill/>
            <a:ln w="12700" cap="flat" cmpd="sng" algn="ctr">
              <a:solidFill>
                <a:srgbClr val="084CA1"/>
              </a:solidFill>
              <a:prstDash val="solid"/>
              <a:miter lim="800000"/>
            </a:ln>
            <a:effectLst/>
          </p:spPr>
          <p:txBody>
            <a:bodyPr rtlCol="0" anchor="ctr"/>
            <a:lstStyle/>
            <a:p>
              <a:pPr algn="ctr" defTabSz="747869">
                <a:defRPr/>
              </a:pPr>
              <a:endParaRPr lang="zh-CN" altLang="en-US" sz="1500" kern="0">
                <a:solidFill>
                  <a:prstClr val="white"/>
                </a:solidFill>
                <a:latin typeface="Arial"/>
                <a:ea typeface="微软雅黑"/>
                <a:cs typeface="+mn-ea"/>
                <a:sym typeface="+mn-lt"/>
              </a:endParaRPr>
            </a:p>
          </p:txBody>
        </p:sp>
        <p:sp>
          <p:nvSpPr>
            <p:cNvPr id="19" name="椭圆 18"/>
            <p:cNvSpPr/>
            <p:nvPr/>
          </p:nvSpPr>
          <p:spPr>
            <a:xfrm flipH="1">
              <a:off x="14332" y="8055"/>
              <a:ext cx="120" cy="120"/>
            </a:xfrm>
            <a:prstGeom prst="ellipse">
              <a:avLst/>
            </a:prstGeom>
            <a:grpFill/>
            <a:ln w="12700" cap="flat" cmpd="sng" algn="ctr">
              <a:solidFill>
                <a:srgbClr val="084CA1"/>
              </a:solidFill>
              <a:prstDash val="solid"/>
              <a:miter lim="800000"/>
            </a:ln>
            <a:effectLst/>
          </p:spPr>
          <p:txBody>
            <a:bodyPr rtlCol="0" anchor="ctr"/>
            <a:lstStyle/>
            <a:p>
              <a:pPr algn="ctr" defTabSz="747869">
                <a:defRPr/>
              </a:pPr>
              <a:endParaRPr lang="zh-CN" altLang="en-US" sz="1500" kern="0">
                <a:solidFill>
                  <a:prstClr val="white"/>
                </a:solidFill>
                <a:latin typeface="Arial"/>
                <a:ea typeface="微软雅黑"/>
                <a:cs typeface="+mn-ea"/>
                <a:sym typeface="+mn-lt"/>
              </a:endParaRPr>
            </a:p>
          </p:txBody>
        </p:sp>
      </p:grpSp>
    </p:spTree>
    <p:extLst>
      <p:ext uri="{BB962C8B-B14F-4D97-AF65-F5344CB8AC3E}">
        <p14:creationId xmlns:p14="http://schemas.microsoft.com/office/powerpoint/2010/main" val="23253684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前凸带形 1"/>
          <p:cNvSpPr/>
          <p:nvPr/>
        </p:nvSpPr>
        <p:spPr>
          <a:xfrm>
            <a:off x="576741" y="0"/>
            <a:ext cx="8261033" cy="735330"/>
          </a:xfrm>
          <a:prstGeom prst="ribbon">
            <a:avLst/>
          </a:prstGeom>
          <a:solidFill>
            <a:srgbClr val="084CA1"/>
          </a:solidFill>
        </p:spPr>
        <p:style>
          <a:lnRef idx="2">
            <a:schemeClr val="accent1">
              <a:shade val="50000"/>
            </a:schemeClr>
          </a:lnRef>
          <a:fillRef idx="1">
            <a:schemeClr val="accent1"/>
          </a:fillRef>
          <a:effectRef idx="0">
            <a:schemeClr val="accent1"/>
          </a:effectRef>
          <a:fontRef idx="minor">
            <a:schemeClr val="lt1"/>
          </a:fontRef>
        </p:style>
        <p:txBody>
          <a:bodyPr lIns="68564" tIns="34284" rIns="68564" bIns="34284" spcCol="0" rtlCol="0" anchor="ctr"/>
          <a:lstStyle/>
          <a:p>
            <a:pPr algn="ctr" defTabSz="513801"/>
            <a:endParaRPr lang="zh-CN" altLang="en-US">
              <a:solidFill>
                <a:srgbClr val="FFFFFF"/>
              </a:solidFill>
              <a:latin typeface="微软雅黑" pitchFamily="34" charset="-122"/>
              <a:ea typeface="微软雅黑" pitchFamily="34" charset="-122"/>
            </a:endParaRPr>
          </a:p>
        </p:txBody>
      </p:sp>
      <p:sp>
        <p:nvSpPr>
          <p:cNvPr id="50" name="TextBox 7"/>
          <p:cNvSpPr>
            <a:spLocks noChangeArrowheads="1"/>
          </p:cNvSpPr>
          <p:nvPr/>
        </p:nvSpPr>
        <p:spPr bwMode="auto">
          <a:xfrm>
            <a:off x="2660811" y="150413"/>
            <a:ext cx="3997643" cy="623237"/>
          </a:xfrm>
          <a:prstGeom prst="rect">
            <a:avLst/>
          </a:prstGeom>
          <a:noFill/>
          <a:ln>
            <a:noFill/>
          </a:ln>
          <a:extLst>
            <a:ext uri="{909E8E84-426E-40DD-AFC4-6F175D3DCCD1}">
              <a14:hiddenFill xmlns:a14="http://schemas.microsoft.com/office/drawing/2010/main">
                <a:solidFill>
                  <a:srgbClr val="066DCA"/>
                </a:solidFill>
              </a14:hiddenFill>
            </a:ext>
            <a:ext uri="{91240B29-F687-4F45-9708-019B960494DF}">
              <a14:hiddenLine xmlns:a14="http://schemas.microsoft.com/office/drawing/2010/main" w="9525">
                <a:solidFill>
                  <a:srgbClr val="000000"/>
                </a:solidFill>
                <a:bevel/>
              </a14:hiddenLine>
            </a:ext>
          </a:extLst>
        </p:spPr>
        <p:txBody>
          <a:bodyPr wrap="square" lIns="68564" tIns="34284" rIns="68564" bIns="34284">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defTabSz="513801">
              <a:lnSpc>
                <a:spcPct val="150000"/>
              </a:lnSpc>
            </a:pPr>
            <a:r>
              <a:rPr lang="zh-CN" altLang="en-US" sz="2400" b="1" dirty="0">
                <a:solidFill>
                  <a:srgbClr val="FFFFFF"/>
                </a:solidFill>
                <a:latin typeface="微软雅黑" pitchFamily="34" charset="-122"/>
                <a:ea typeface="微软雅黑" pitchFamily="34" charset="-122"/>
                <a:cs typeface="+mn-ea"/>
                <a:sym typeface="+mn-lt"/>
              </a:rPr>
              <a:t>《初级财务会计》</a:t>
            </a:r>
          </a:p>
        </p:txBody>
      </p:sp>
      <p:sp>
        <p:nvSpPr>
          <p:cNvPr id="96" name="ïṣḻíďê"/>
          <p:cNvSpPr txBox="1"/>
          <p:nvPr/>
        </p:nvSpPr>
        <p:spPr bwMode="auto">
          <a:xfrm>
            <a:off x="5449451" y="1640053"/>
            <a:ext cx="1985139" cy="438569"/>
          </a:xfrm>
          <a:prstGeom prst="rect">
            <a:avLst/>
          </a:prstGeom>
          <a:noFill/>
        </p:spPr>
        <p:txBody>
          <a:bodyPr wrap="none" lIns="68570" tIns="34284" rIns="68570" bIns="34284" rtlCol="0">
            <a:spAutoFit/>
          </a:bodyPr>
          <a:lstStyle>
            <a:defPPr>
              <a:defRPr lang="zh-CN"/>
            </a:defPPr>
          </a:lstStyle>
          <a:p>
            <a:pPr defTabSz="513801"/>
            <a:r>
              <a:rPr lang="zh-CN" altLang="en-US" sz="2400" dirty="0" smtClean="0">
                <a:solidFill>
                  <a:srgbClr val="000000"/>
                </a:solidFill>
                <a:latin typeface="微软雅黑" pitchFamily="34" charset="-122"/>
                <a:ea typeface="微软雅黑" pitchFamily="34" charset="-122"/>
              </a:rPr>
              <a:t>利润表的编制</a:t>
            </a:r>
            <a:endParaRPr lang="zh-CN" altLang="en-US" sz="2400" dirty="0">
              <a:solidFill>
                <a:srgbClr val="000000"/>
              </a:solidFill>
              <a:latin typeface="微软雅黑" pitchFamily="34" charset="-122"/>
              <a:ea typeface="微软雅黑" pitchFamily="34" charset="-122"/>
            </a:endParaRPr>
          </a:p>
        </p:txBody>
      </p:sp>
      <p:sp>
        <p:nvSpPr>
          <p:cNvPr id="98" name="TextBox 97"/>
          <p:cNvSpPr txBox="1"/>
          <p:nvPr/>
        </p:nvSpPr>
        <p:spPr>
          <a:xfrm>
            <a:off x="1251578" y="1640053"/>
            <a:ext cx="2600692" cy="438569"/>
          </a:xfrm>
          <a:prstGeom prst="rect">
            <a:avLst/>
          </a:prstGeom>
          <a:noFill/>
        </p:spPr>
        <p:txBody>
          <a:bodyPr wrap="none" lIns="68570" tIns="34284" rIns="68570" bIns="34284" rtlCol="0">
            <a:spAutoFit/>
          </a:bodyPr>
          <a:lstStyle/>
          <a:p>
            <a:pPr defTabSz="513801"/>
            <a:r>
              <a:rPr lang="zh-CN" altLang="en-US" sz="2400" dirty="0" smtClean="0">
                <a:solidFill>
                  <a:srgbClr val="000000"/>
                </a:solidFill>
                <a:latin typeface="微软雅黑" pitchFamily="34" charset="-122"/>
                <a:ea typeface="微软雅黑" pitchFamily="34" charset="-122"/>
              </a:rPr>
              <a:t>资产负债表的编制</a:t>
            </a:r>
            <a:endParaRPr lang="zh-CN" altLang="en-US" sz="2400" dirty="0">
              <a:solidFill>
                <a:srgbClr val="000000"/>
              </a:solidFill>
              <a:latin typeface="微软雅黑" pitchFamily="34" charset="-122"/>
              <a:ea typeface="微软雅黑" pitchFamily="34" charset="-122"/>
            </a:endParaRPr>
          </a:p>
        </p:txBody>
      </p:sp>
      <p:sp>
        <p:nvSpPr>
          <p:cNvPr id="44" name="ïṧļiḓé"/>
          <p:cNvSpPr txBox="1"/>
          <p:nvPr/>
        </p:nvSpPr>
        <p:spPr bwMode="auto">
          <a:xfrm>
            <a:off x="1251578" y="2504002"/>
            <a:ext cx="2946316" cy="438569"/>
          </a:xfrm>
          <a:prstGeom prst="rect">
            <a:avLst/>
          </a:prstGeom>
          <a:noFill/>
        </p:spPr>
        <p:txBody>
          <a:bodyPr wrap="square" lIns="68570" tIns="34284" rIns="68570" bIns="34284" rtlCol="0">
            <a:spAutoFit/>
          </a:bodyPr>
          <a:lstStyle>
            <a:defPPr>
              <a:defRPr lang="zh-CN"/>
            </a:defPPr>
          </a:lstStyle>
          <a:p>
            <a:pPr defTabSz="513801"/>
            <a:r>
              <a:rPr lang="zh-CN" altLang="en-US" sz="2400" dirty="0" smtClean="0">
                <a:solidFill>
                  <a:srgbClr val="000000"/>
                </a:solidFill>
                <a:latin typeface="微软雅黑" pitchFamily="34" charset="-122"/>
                <a:ea typeface="微软雅黑" pitchFamily="34" charset="-122"/>
              </a:rPr>
              <a:t>现金流量表的编制</a:t>
            </a:r>
            <a:endParaRPr lang="zh-CN" altLang="en-US" sz="2400" dirty="0">
              <a:solidFill>
                <a:srgbClr val="000000"/>
              </a:solidFill>
              <a:latin typeface="微软雅黑" pitchFamily="34" charset="-122"/>
              <a:ea typeface="微软雅黑" pitchFamily="34" charset="-122"/>
            </a:endParaRPr>
          </a:p>
        </p:txBody>
      </p:sp>
      <p:sp>
        <p:nvSpPr>
          <p:cNvPr id="45" name="ïṣḻíďê"/>
          <p:cNvSpPr txBox="1"/>
          <p:nvPr/>
        </p:nvSpPr>
        <p:spPr bwMode="auto">
          <a:xfrm>
            <a:off x="1251578" y="3410356"/>
            <a:ext cx="2057242" cy="438572"/>
          </a:xfrm>
          <a:prstGeom prst="rect">
            <a:avLst/>
          </a:prstGeom>
          <a:noFill/>
        </p:spPr>
        <p:txBody>
          <a:bodyPr wrap="square" lIns="68570" tIns="34284" rIns="68570" bIns="34284" rtlCol="0">
            <a:spAutoFit/>
          </a:bodyPr>
          <a:lstStyle>
            <a:defPPr>
              <a:defRPr lang="zh-CN"/>
            </a:defPPr>
          </a:lstStyle>
          <a:p>
            <a:pPr defTabSz="513801"/>
            <a:r>
              <a:rPr lang="zh-CN" altLang="en-US" sz="2400" dirty="0" smtClean="0">
                <a:solidFill>
                  <a:srgbClr val="000000"/>
                </a:solidFill>
                <a:latin typeface="微软雅黑" pitchFamily="34" charset="-122"/>
                <a:ea typeface="微软雅黑" pitchFamily="34" charset="-122"/>
              </a:rPr>
              <a:t>附注</a:t>
            </a:r>
            <a:endParaRPr lang="zh-CN" altLang="en-US" sz="2400" dirty="0">
              <a:solidFill>
                <a:srgbClr val="000000"/>
              </a:solidFill>
              <a:latin typeface="微软雅黑" pitchFamily="34" charset="-122"/>
              <a:ea typeface="微软雅黑" pitchFamily="34" charset="-122"/>
            </a:endParaRPr>
          </a:p>
        </p:txBody>
      </p:sp>
      <p:sp>
        <p:nvSpPr>
          <p:cNvPr id="46" name="TextBox 45"/>
          <p:cNvSpPr txBox="1"/>
          <p:nvPr/>
        </p:nvSpPr>
        <p:spPr>
          <a:xfrm>
            <a:off x="5449451" y="2504002"/>
            <a:ext cx="3524021" cy="438569"/>
          </a:xfrm>
          <a:prstGeom prst="rect">
            <a:avLst/>
          </a:prstGeom>
          <a:noFill/>
        </p:spPr>
        <p:txBody>
          <a:bodyPr wrap="none" lIns="68570" tIns="34284" rIns="68570" bIns="34284" rtlCol="0">
            <a:spAutoFit/>
          </a:bodyPr>
          <a:lstStyle/>
          <a:p>
            <a:pPr defTabSz="513801"/>
            <a:r>
              <a:rPr lang="zh-CN" altLang="en-US" sz="2400" b="1" dirty="0">
                <a:solidFill>
                  <a:srgbClr val="C00000"/>
                </a:solidFill>
                <a:latin typeface="微软雅黑" pitchFamily="34" charset="-122"/>
                <a:ea typeface="微软雅黑" pitchFamily="34" charset="-122"/>
              </a:rPr>
              <a:t>所有者权益变动表的编制</a:t>
            </a:r>
          </a:p>
        </p:txBody>
      </p:sp>
      <p:grpSp>
        <p:nvGrpSpPr>
          <p:cNvPr id="64" name="iṧlîḓê"/>
          <p:cNvGrpSpPr/>
          <p:nvPr/>
        </p:nvGrpSpPr>
        <p:grpSpPr>
          <a:xfrm>
            <a:off x="4667835" y="2436134"/>
            <a:ext cx="633600" cy="633600"/>
            <a:chOff x="4007768" y="4221088"/>
            <a:chExt cx="864096" cy="864096"/>
          </a:xfrm>
        </p:grpSpPr>
        <p:cxnSp>
          <p:nvCxnSpPr>
            <p:cNvPr id="65" name="直接连接符 64"/>
            <p:cNvCxnSpPr/>
            <p:nvPr/>
          </p:nvCxnSpPr>
          <p:spPr>
            <a:xfrm flipH="1">
              <a:off x="4007768" y="4221088"/>
              <a:ext cx="864096" cy="864096"/>
            </a:xfrm>
            <a:prstGeom prst="line">
              <a:avLst/>
            </a:prstGeom>
            <a:solidFill>
              <a:srgbClr val="FFFFFF"/>
            </a:solidFill>
            <a:ln w="3175" cap="flat" cmpd="sng" algn="ctr">
              <a:gradFill>
                <a:gsLst>
                  <a:gs pos="0">
                    <a:srgbClr val="C00000"/>
                  </a:gs>
                  <a:gs pos="58000">
                    <a:srgbClr val="CF1769"/>
                  </a:gs>
                  <a:gs pos="100000">
                    <a:srgbClr val="FF0000"/>
                  </a:gs>
                </a:gsLst>
                <a:lin ang="5400000" scaled="1"/>
              </a:gradFill>
              <a:prstDash val="solid"/>
              <a:miter lim="800000"/>
            </a:ln>
            <a:effectLst/>
          </p:spPr>
        </p:cxnSp>
        <p:sp>
          <p:nvSpPr>
            <p:cNvPr id="66" name="iSľidè"/>
            <p:cNvSpPr/>
            <p:nvPr/>
          </p:nvSpPr>
          <p:spPr>
            <a:xfrm>
              <a:off x="4121508" y="4334830"/>
              <a:ext cx="636617" cy="636612"/>
            </a:xfrm>
            <a:prstGeom prst="ellipse">
              <a:avLst/>
            </a:prstGeom>
            <a:solidFill>
              <a:srgbClr val="FFFFFF"/>
            </a:solidFill>
            <a:ln w="28575" cap="flat" cmpd="sng" algn="ctr">
              <a:gradFill>
                <a:gsLst>
                  <a:gs pos="0">
                    <a:srgbClr val="C00000"/>
                  </a:gs>
                  <a:gs pos="58000">
                    <a:srgbClr val="CF1769"/>
                  </a:gs>
                  <a:gs pos="100000">
                    <a:srgbClr val="FF0000"/>
                  </a:gs>
                </a:gsLst>
                <a:lin ang="5400000" scaled="1"/>
              </a:gradFill>
              <a:prstDash val="solid"/>
              <a:miter lim="800000"/>
            </a:ln>
            <a:effectLst/>
          </p:spPr>
          <p:txBody>
            <a:bodyPr wrap="none" anchor="ctr">
              <a:noAutofit/>
            </a:bodyPr>
            <a:lstStyle/>
            <a:p>
              <a:pPr marL="138148" indent="-138148" algn="ctr" defTabSz="560382" fontAlgn="base">
                <a:spcBef>
                  <a:spcPct val="0"/>
                </a:spcBef>
                <a:spcAft>
                  <a:spcPct val="0"/>
                </a:spcAft>
                <a:defRPr/>
              </a:pPr>
              <a:r>
                <a:rPr lang="en-US" altLang="zh-CN" sz="2400" kern="0" dirty="0">
                  <a:solidFill>
                    <a:prstClr val="black"/>
                  </a:solidFill>
                  <a:latin typeface="微软雅黑" pitchFamily="34" charset="-122"/>
                  <a:ea typeface="微软雅黑" pitchFamily="34" charset="-122"/>
                </a:rPr>
                <a:t>4</a:t>
              </a:r>
            </a:p>
          </p:txBody>
        </p:sp>
      </p:grpSp>
      <p:grpSp>
        <p:nvGrpSpPr>
          <p:cNvPr id="79" name="îṧ1íḑe"/>
          <p:cNvGrpSpPr/>
          <p:nvPr/>
        </p:nvGrpSpPr>
        <p:grpSpPr>
          <a:xfrm>
            <a:off x="4667835" y="1550867"/>
            <a:ext cx="633600" cy="633600"/>
            <a:chOff x="4007768" y="4221088"/>
            <a:chExt cx="864096" cy="864096"/>
          </a:xfrm>
        </p:grpSpPr>
        <p:cxnSp>
          <p:nvCxnSpPr>
            <p:cNvPr id="80" name="直接连接符 79"/>
            <p:cNvCxnSpPr/>
            <p:nvPr/>
          </p:nvCxnSpPr>
          <p:spPr>
            <a:xfrm flipH="1">
              <a:off x="4007768" y="4221088"/>
              <a:ext cx="864096" cy="864096"/>
            </a:xfrm>
            <a:prstGeom prst="line">
              <a:avLst/>
            </a:prstGeom>
            <a:solidFill>
              <a:srgbClr val="FFFFFF"/>
            </a:solidFill>
            <a:ln w="3175" cap="flat" cmpd="sng" algn="ctr">
              <a:gradFill>
                <a:gsLst>
                  <a:gs pos="0">
                    <a:srgbClr val="066DCA"/>
                  </a:gs>
                  <a:gs pos="58000">
                    <a:srgbClr val="00A4E6"/>
                  </a:gs>
                  <a:gs pos="100000">
                    <a:srgbClr val="00B0D3"/>
                  </a:gs>
                </a:gsLst>
                <a:lin ang="5400000" scaled="1"/>
              </a:gradFill>
              <a:prstDash val="solid"/>
              <a:miter lim="800000"/>
            </a:ln>
            <a:effectLst/>
          </p:spPr>
        </p:cxnSp>
        <p:sp>
          <p:nvSpPr>
            <p:cNvPr id="81" name="isḷíḋè"/>
            <p:cNvSpPr/>
            <p:nvPr/>
          </p:nvSpPr>
          <p:spPr>
            <a:xfrm>
              <a:off x="4121508" y="4334830"/>
              <a:ext cx="636617" cy="636612"/>
            </a:xfrm>
            <a:prstGeom prst="ellipse">
              <a:avLst/>
            </a:prstGeom>
            <a:solidFill>
              <a:srgbClr val="FFFFFF"/>
            </a:solidFill>
            <a:ln w="28575" cap="flat" cmpd="sng" algn="ctr">
              <a:gradFill>
                <a:gsLst>
                  <a:gs pos="0">
                    <a:srgbClr val="066DCA"/>
                  </a:gs>
                  <a:gs pos="58000">
                    <a:srgbClr val="00A4E6"/>
                  </a:gs>
                  <a:gs pos="100000">
                    <a:srgbClr val="00B0D3"/>
                  </a:gs>
                </a:gsLst>
                <a:lin ang="5400000" scaled="1"/>
              </a:gradFill>
              <a:prstDash val="solid"/>
              <a:miter lim="800000"/>
            </a:ln>
            <a:effectLst/>
          </p:spPr>
          <p:txBody>
            <a:bodyPr wrap="none" anchor="ctr">
              <a:noAutofit/>
            </a:bodyPr>
            <a:lstStyle/>
            <a:p>
              <a:pPr marL="138148" indent="-138148" algn="ctr" defTabSz="560382" fontAlgn="base">
                <a:spcBef>
                  <a:spcPct val="0"/>
                </a:spcBef>
                <a:spcAft>
                  <a:spcPct val="0"/>
                </a:spcAft>
                <a:defRPr/>
              </a:pPr>
              <a:r>
                <a:rPr lang="zh-CN" altLang="en-US" sz="2400" kern="0" dirty="0">
                  <a:solidFill>
                    <a:prstClr val="black"/>
                  </a:solidFill>
                  <a:latin typeface="微软雅黑" pitchFamily="34" charset="-122"/>
                  <a:ea typeface="微软雅黑" pitchFamily="34" charset="-122"/>
                </a:rPr>
                <a:t>２</a:t>
              </a:r>
            </a:p>
          </p:txBody>
        </p:sp>
      </p:grpSp>
      <p:grpSp>
        <p:nvGrpSpPr>
          <p:cNvPr id="82" name="îṧ1íḑe"/>
          <p:cNvGrpSpPr/>
          <p:nvPr/>
        </p:nvGrpSpPr>
        <p:grpSpPr>
          <a:xfrm>
            <a:off x="523577" y="2436134"/>
            <a:ext cx="633600" cy="633600"/>
            <a:chOff x="4007768" y="4221088"/>
            <a:chExt cx="864096" cy="864096"/>
          </a:xfrm>
        </p:grpSpPr>
        <p:cxnSp>
          <p:nvCxnSpPr>
            <p:cNvPr id="83" name="直接连接符 82"/>
            <p:cNvCxnSpPr/>
            <p:nvPr/>
          </p:nvCxnSpPr>
          <p:spPr>
            <a:xfrm flipH="1">
              <a:off x="4007768" y="4221088"/>
              <a:ext cx="864096" cy="864096"/>
            </a:xfrm>
            <a:prstGeom prst="line">
              <a:avLst/>
            </a:prstGeom>
            <a:solidFill>
              <a:srgbClr val="FFFFFF"/>
            </a:solidFill>
            <a:ln w="3175" cap="flat" cmpd="sng" algn="ctr">
              <a:gradFill>
                <a:gsLst>
                  <a:gs pos="0">
                    <a:srgbClr val="066DCA"/>
                  </a:gs>
                  <a:gs pos="58000">
                    <a:srgbClr val="00A4E6"/>
                  </a:gs>
                  <a:gs pos="100000">
                    <a:srgbClr val="00B0D3"/>
                  </a:gs>
                </a:gsLst>
                <a:lin ang="5400000" scaled="1"/>
              </a:gradFill>
              <a:prstDash val="solid"/>
              <a:miter lim="800000"/>
            </a:ln>
            <a:effectLst/>
          </p:spPr>
        </p:cxnSp>
        <p:sp>
          <p:nvSpPr>
            <p:cNvPr id="84" name="isḷíḋè"/>
            <p:cNvSpPr/>
            <p:nvPr/>
          </p:nvSpPr>
          <p:spPr>
            <a:xfrm>
              <a:off x="4121508" y="4334830"/>
              <a:ext cx="636617" cy="636612"/>
            </a:xfrm>
            <a:prstGeom prst="ellipse">
              <a:avLst/>
            </a:prstGeom>
            <a:solidFill>
              <a:srgbClr val="FFFFFF"/>
            </a:solidFill>
            <a:ln w="28575" cap="flat" cmpd="sng" algn="ctr">
              <a:gradFill>
                <a:gsLst>
                  <a:gs pos="0">
                    <a:srgbClr val="066DCA"/>
                  </a:gs>
                  <a:gs pos="58000">
                    <a:srgbClr val="00A4E6"/>
                  </a:gs>
                  <a:gs pos="100000">
                    <a:srgbClr val="00B0D3"/>
                  </a:gs>
                </a:gsLst>
                <a:lin ang="5400000" scaled="1"/>
              </a:gradFill>
              <a:prstDash val="solid"/>
              <a:miter lim="800000"/>
            </a:ln>
            <a:effectLst/>
          </p:spPr>
          <p:txBody>
            <a:bodyPr wrap="none" anchor="ctr">
              <a:noAutofit/>
            </a:bodyPr>
            <a:lstStyle/>
            <a:p>
              <a:pPr marL="138148" indent="-138148" algn="ctr" defTabSz="560382" fontAlgn="base">
                <a:spcBef>
                  <a:spcPct val="0"/>
                </a:spcBef>
                <a:spcAft>
                  <a:spcPct val="0"/>
                </a:spcAft>
                <a:defRPr/>
              </a:pPr>
              <a:r>
                <a:rPr lang="en-US" altLang="zh-CN" sz="2400" kern="0" dirty="0">
                  <a:solidFill>
                    <a:prstClr val="black"/>
                  </a:solidFill>
                  <a:latin typeface="微软雅黑" pitchFamily="34" charset="-122"/>
                  <a:ea typeface="微软雅黑" pitchFamily="34" charset="-122"/>
                </a:rPr>
                <a:t>3</a:t>
              </a:r>
              <a:endParaRPr lang="zh-CN" altLang="en-US" sz="2400" kern="0" dirty="0">
                <a:solidFill>
                  <a:prstClr val="black"/>
                </a:solidFill>
                <a:latin typeface="微软雅黑" pitchFamily="34" charset="-122"/>
                <a:ea typeface="微软雅黑" pitchFamily="34" charset="-122"/>
              </a:endParaRPr>
            </a:p>
          </p:txBody>
        </p:sp>
      </p:grpSp>
      <p:grpSp>
        <p:nvGrpSpPr>
          <p:cNvPr id="85" name="îṧ1íḑe"/>
          <p:cNvGrpSpPr/>
          <p:nvPr/>
        </p:nvGrpSpPr>
        <p:grpSpPr>
          <a:xfrm>
            <a:off x="523577" y="1550867"/>
            <a:ext cx="633600" cy="633600"/>
            <a:chOff x="4007768" y="4221088"/>
            <a:chExt cx="864096" cy="864096"/>
          </a:xfrm>
        </p:grpSpPr>
        <p:cxnSp>
          <p:nvCxnSpPr>
            <p:cNvPr id="86" name="直接连接符 85"/>
            <p:cNvCxnSpPr/>
            <p:nvPr/>
          </p:nvCxnSpPr>
          <p:spPr>
            <a:xfrm flipH="1">
              <a:off x="4007768" y="4221088"/>
              <a:ext cx="864096" cy="864096"/>
            </a:xfrm>
            <a:prstGeom prst="line">
              <a:avLst/>
            </a:prstGeom>
            <a:solidFill>
              <a:srgbClr val="FFFFFF"/>
            </a:solidFill>
            <a:ln w="3175" cap="flat" cmpd="sng" algn="ctr">
              <a:gradFill>
                <a:gsLst>
                  <a:gs pos="0">
                    <a:srgbClr val="066DCA"/>
                  </a:gs>
                  <a:gs pos="58000">
                    <a:srgbClr val="00A4E6"/>
                  </a:gs>
                  <a:gs pos="100000">
                    <a:srgbClr val="00B0D3"/>
                  </a:gs>
                </a:gsLst>
                <a:lin ang="5400000" scaled="1"/>
              </a:gradFill>
              <a:prstDash val="solid"/>
              <a:miter lim="800000"/>
            </a:ln>
            <a:effectLst/>
          </p:spPr>
        </p:cxnSp>
        <p:sp>
          <p:nvSpPr>
            <p:cNvPr id="87" name="isḷíḋè"/>
            <p:cNvSpPr/>
            <p:nvPr/>
          </p:nvSpPr>
          <p:spPr>
            <a:xfrm>
              <a:off x="4121508" y="4334830"/>
              <a:ext cx="636617" cy="636612"/>
            </a:xfrm>
            <a:prstGeom prst="ellipse">
              <a:avLst/>
            </a:prstGeom>
            <a:solidFill>
              <a:srgbClr val="FFFFFF"/>
            </a:solidFill>
            <a:ln w="28575" cap="flat" cmpd="sng" algn="ctr">
              <a:gradFill>
                <a:gsLst>
                  <a:gs pos="0">
                    <a:srgbClr val="066DCA"/>
                  </a:gs>
                  <a:gs pos="58000">
                    <a:srgbClr val="00A4E6"/>
                  </a:gs>
                  <a:gs pos="100000">
                    <a:srgbClr val="00B0D3"/>
                  </a:gs>
                </a:gsLst>
                <a:lin ang="5400000" scaled="1"/>
              </a:gradFill>
              <a:prstDash val="solid"/>
              <a:miter lim="800000"/>
            </a:ln>
            <a:effectLst/>
          </p:spPr>
          <p:txBody>
            <a:bodyPr wrap="none" anchor="ctr">
              <a:noAutofit/>
            </a:bodyPr>
            <a:lstStyle/>
            <a:p>
              <a:pPr marL="138148" indent="-138148" algn="ctr" defTabSz="560382" fontAlgn="base">
                <a:spcBef>
                  <a:spcPct val="0"/>
                </a:spcBef>
                <a:spcAft>
                  <a:spcPct val="0"/>
                </a:spcAft>
                <a:defRPr/>
              </a:pPr>
              <a:r>
                <a:rPr lang="en-US" altLang="zh-CN" sz="2400" kern="0" dirty="0">
                  <a:solidFill>
                    <a:prstClr val="black"/>
                  </a:solidFill>
                  <a:latin typeface="微软雅黑" pitchFamily="34" charset="-122"/>
                  <a:ea typeface="微软雅黑" pitchFamily="34" charset="-122"/>
                </a:rPr>
                <a:t>1</a:t>
              </a:r>
              <a:endParaRPr lang="zh-CN" altLang="en-US" sz="2400" kern="0" dirty="0">
                <a:solidFill>
                  <a:prstClr val="black"/>
                </a:solidFill>
                <a:latin typeface="微软雅黑" pitchFamily="34" charset="-122"/>
                <a:ea typeface="微软雅黑" pitchFamily="34" charset="-122"/>
              </a:endParaRPr>
            </a:p>
          </p:txBody>
        </p:sp>
      </p:grpSp>
      <p:grpSp>
        <p:nvGrpSpPr>
          <p:cNvPr id="91" name="îṧ1íḑe"/>
          <p:cNvGrpSpPr/>
          <p:nvPr/>
        </p:nvGrpSpPr>
        <p:grpSpPr>
          <a:xfrm>
            <a:off x="523577" y="3342488"/>
            <a:ext cx="633600" cy="633600"/>
            <a:chOff x="4007768" y="4221088"/>
            <a:chExt cx="864096" cy="864096"/>
          </a:xfrm>
        </p:grpSpPr>
        <p:cxnSp>
          <p:nvCxnSpPr>
            <p:cNvPr id="92" name="直接连接符 91"/>
            <p:cNvCxnSpPr/>
            <p:nvPr/>
          </p:nvCxnSpPr>
          <p:spPr>
            <a:xfrm flipH="1">
              <a:off x="4007768" y="4221088"/>
              <a:ext cx="864096" cy="864096"/>
            </a:xfrm>
            <a:prstGeom prst="line">
              <a:avLst/>
            </a:prstGeom>
            <a:solidFill>
              <a:srgbClr val="FFFFFF"/>
            </a:solidFill>
            <a:ln w="3175" cap="flat" cmpd="sng" algn="ctr">
              <a:gradFill>
                <a:gsLst>
                  <a:gs pos="0">
                    <a:srgbClr val="066DCA"/>
                  </a:gs>
                  <a:gs pos="58000">
                    <a:srgbClr val="00A4E6"/>
                  </a:gs>
                  <a:gs pos="100000">
                    <a:srgbClr val="00B0D3"/>
                  </a:gs>
                </a:gsLst>
                <a:lin ang="5400000" scaled="1"/>
              </a:gradFill>
              <a:prstDash val="solid"/>
              <a:miter lim="800000"/>
            </a:ln>
            <a:effectLst/>
          </p:spPr>
        </p:cxnSp>
        <p:sp>
          <p:nvSpPr>
            <p:cNvPr id="93" name="isḷíḋè"/>
            <p:cNvSpPr/>
            <p:nvPr/>
          </p:nvSpPr>
          <p:spPr>
            <a:xfrm>
              <a:off x="4121508" y="4334830"/>
              <a:ext cx="636617" cy="636612"/>
            </a:xfrm>
            <a:prstGeom prst="ellipse">
              <a:avLst/>
            </a:prstGeom>
            <a:solidFill>
              <a:srgbClr val="FFFFFF"/>
            </a:solidFill>
            <a:ln w="28575" cap="flat" cmpd="sng" algn="ctr">
              <a:gradFill>
                <a:gsLst>
                  <a:gs pos="0">
                    <a:srgbClr val="066DCA"/>
                  </a:gs>
                  <a:gs pos="58000">
                    <a:srgbClr val="00A4E6"/>
                  </a:gs>
                  <a:gs pos="100000">
                    <a:srgbClr val="00B0D3"/>
                  </a:gs>
                </a:gsLst>
                <a:lin ang="5400000" scaled="1"/>
              </a:gradFill>
              <a:prstDash val="solid"/>
              <a:miter lim="800000"/>
            </a:ln>
            <a:effectLst/>
          </p:spPr>
          <p:txBody>
            <a:bodyPr wrap="none" anchor="ctr">
              <a:noAutofit/>
            </a:bodyPr>
            <a:lstStyle/>
            <a:p>
              <a:pPr marL="138148" indent="-138148" algn="ctr" defTabSz="560382" fontAlgn="base">
                <a:spcBef>
                  <a:spcPct val="0"/>
                </a:spcBef>
                <a:spcAft>
                  <a:spcPct val="0"/>
                </a:spcAft>
                <a:defRPr/>
              </a:pPr>
              <a:r>
                <a:rPr lang="en-US" altLang="zh-CN" sz="2400" kern="0" dirty="0">
                  <a:solidFill>
                    <a:prstClr val="black"/>
                  </a:solidFill>
                  <a:latin typeface="微软雅黑" pitchFamily="34" charset="-122"/>
                  <a:ea typeface="微软雅黑" pitchFamily="34" charset="-122"/>
                </a:rPr>
                <a:t>5</a:t>
              </a:r>
              <a:endParaRPr lang="zh-CN" altLang="en-US" sz="2400" kern="0" dirty="0">
                <a:solidFill>
                  <a:prstClr val="black"/>
                </a:solidFill>
                <a:latin typeface="微软雅黑" pitchFamily="34" charset="-122"/>
                <a:ea typeface="微软雅黑" pitchFamily="34" charset="-122"/>
              </a:endParaRPr>
            </a:p>
          </p:txBody>
        </p:sp>
      </p:grpSp>
    </p:spTree>
    <p:extLst>
      <p:ext uri="{BB962C8B-B14F-4D97-AF65-F5344CB8AC3E}">
        <p14:creationId xmlns:p14="http://schemas.microsoft.com/office/powerpoint/2010/main" val="42923789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MH_Others_11"/>
          <p:cNvSpPr txBox="1"/>
          <p:nvPr>
            <p:custDataLst>
              <p:tags r:id="rId2"/>
            </p:custDataLst>
          </p:nvPr>
        </p:nvSpPr>
        <p:spPr>
          <a:xfrm>
            <a:off x="3312980" y="609732"/>
            <a:ext cx="1711779" cy="438581"/>
          </a:xfrm>
          <a:prstGeom prst="rect">
            <a:avLst/>
          </a:prstGeom>
          <a:noFill/>
        </p:spPr>
        <p:txBody>
          <a:bodyPr wrap="square" lIns="68570" tIns="34286" rIns="68570" bIns="34286" rtlCol="0">
            <a:noAutofit/>
          </a:bodyPr>
          <a:lstStyle/>
          <a:p>
            <a:pPr algn="r"/>
            <a:r>
              <a:rPr lang="zh-CN" altLang="en-US" sz="2800" b="1" dirty="0" smtClean="0">
                <a:solidFill>
                  <a:srgbClr val="084CA1"/>
                </a:solidFill>
                <a:latin typeface="微软雅黑"/>
                <a:ea typeface="微软雅黑"/>
              </a:rPr>
              <a:t>单元五</a:t>
            </a:r>
            <a:endParaRPr lang="zh-CN" altLang="en-US" sz="2800" b="1" dirty="0">
              <a:solidFill>
                <a:srgbClr val="084CA1"/>
              </a:solidFill>
              <a:latin typeface="微软雅黑"/>
              <a:ea typeface="微软雅黑"/>
            </a:endParaRPr>
          </a:p>
        </p:txBody>
      </p:sp>
      <p:cxnSp>
        <p:nvCxnSpPr>
          <p:cNvPr id="21" name="MH_Others_12"/>
          <p:cNvCxnSpPr/>
          <p:nvPr>
            <p:custDataLst>
              <p:tags r:id="rId3"/>
            </p:custDataLst>
          </p:nvPr>
        </p:nvCxnSpPr>
        <p:spPr>
          <a:xfrm>
            <a:off x="5045254" y="709914"/>
            <a:ext cx="4478" cy="338398"/>
          </a:xfrm>
          <a:prstGeom prst="line">
            <a:avLst/>
          </a:prstGeom>
          <a:ln w="38100">
            <a:solidFill>
              <a:srgbClr val="084CA1"/>
            </a:solidFill>
          </a:ln>
        </p:spPr>
        <p:style>
          <a:lnRef idx="1">
            <a:schemeClr val="accent1"/>
          </a:lnRef>
          <a:fillRef idx="0">
            <a:schemeClr val="accent1"/>
          </a:fillRef>
          <a:effectRef idx="0">
            <a:schemeClr val="accent1"/>
          </a:effectRef>
          <a:fontRef idx="minor">
            <a:schemeClr val="tx1"/>
          </a:fontRef>
        </p:style>
      </p:cxnSp>
      <p:sp>
        <p:nvSpPr>
          <p:cNvPr id="22" name="MH_Others_13"/>
          <p:cNvSpPr txBox="1"/>
          <p:nvPr>
            <p:custDataLst>
              <p:tags r:id="rId4"/>
            </p:custDataLst>
          </p:nvPr>
        </p:nvSpPr>
        <p:spPr>
          <a:xfrm>
            <a:off x="5099159" y="597532"/>
            <a:ext cx="4123862" cy="484748"/>
          </a:xfrm>
          <a:prstGeom prst="rect">
            <a:avLst/>
          </a:prstGeom>
          <a:noFill/>
        </p:spPr>
        <p:txBody>
          <a:bodyPr wrap="square" lIns="68570" tIns="34286" rIns="68570" bIns="34286" rtlCol="0">
            <a:noAutofit/>
          </a:bodyPr>
          <a:lstStyle/>
          <a:p>
            <a:r>
              <a:rPr lang="zh-CN" altLang="en-US" sz="2800" b="1" dirty="0" smtClean="0">
                <a:solidFill>
                  <a:srgbClr val="084CA1"/>
                </a:solidFill>
                <a:latin typeface="微软雅黑"/>
                <a:ea typeface="微软雅黑"/>
                <a:cs typeface="Arial" panose="020B0604020202020204" pitchFamily="34" charset="0"/>
              </a:rPr>
              <a:t>所有者权益变动表的编制</a:t>
            </a:r>
            <a:endParaRPr lang="zh-CN" altLang="en-US" sz="2800" b="1" dirty="0">
              <a:solidFill>
                <a:srgbClr val="084CA1"/>
              </a:solidFill>
              <a:latin typeface="微软雅黑"/>
              <a:ea typeface="微软雅黑"/>
              <a:cs typeface="Arial" panose="020B0604020202020204" pitchFamily="34" charset="0"/>
            </a:endParaRPr>
          </a:p>
        </p:txBody>
      </p:sp>
      <p:sp>
        <p:nvSpPr>
          <p:cNvPr id="26" name="MH_Number_1">
            <a:hlinkClick r:id="rId18" action="ppaction://hlinksldjump"/>
          </p:cNvPr>
          <p:cNvSpPr txBox="1"/>
          <p:nvPr>
            <p:custDataLst>
              <p:tags r:id="rId5"/>
            </p:custDataLst>
          </p:nvPr>
        </p:nvSpPr>
        <p:spPr>
          <a:xfrm>
            <a:off x="4135561" y="1715124"/>
            <a:ext cx="504831" cy="408208"/>
          </a:xfrm>
          <a:prstGeom prst="rect">
            <a:avLst/>
          </a:prstGeom>
          <a:noFill/>
        </p:spPr>
        <p:txBody>
          <a:bodyPr wrap="square" lIns="0" tIns="0" rIns="0" bIns="0" rtlCol="0" anchor="ctr" anchorCtr="0">
            <a:noAutofit/>
          </a:bodyPr>
          <a:lstStyle/>
          <a:p>
            <a:pPr algn="ctr"/>
            <a:r>
              <a:rPr lang="en-US" altLang="zh-CN" sz="2000" b="1">
                <a:latin typeface="微软雅黑" pitchFamily="34" charset="-122"/>
                <a:ea typeface="微软雅黑" pitchFamily="34" charset="-122"/>
              </a:rPr>
              <a:t>01</a:t>
            </a:r>
            <a:endParaRPr lang="zh-CN" altLang="en-US" sz="2000" b="1" dirty="0">
              <a:latin typeface="微软雅黑" pitchFamily="34" charset="-122"/>
              <a:ea typeface="微软雅黑" pitchFamily="34" charset="-122"/>
            </a:endParaRPr>
          </a:p>
        </p:txBody>
      </p:sp>
      <p:sp>
        <p:nvSpPr>
          <p:cNvPr id="27" name="MH_Entry_1">
            <a:hlinkClick r:id="rId18" action="ppaction://hlinksldjump"/>
          </p:cNvPr>
          <p:cNvSpPr txBox="1"/>
          <p:nvPr>
            <p:custDataLst>
              <p:tags r:id="rId6"/>
            </p:custDataLst>
          </p:nvPr>
        </p:nvSpPr>
        <p:spPr>
          <a:xfrm>
            <a:off x="4906307" y="1638471"/>
            <a:ext cx="3041752" cy="547902"/>
          </a:xfrm>
          <a:prstGeom prst="rect">
            <a:avLst/>
          </a:prstGeom>
          <a:noFill/>
        </p:spPr>
        <p:txBody>
          <a:bodyPr wrap="square" lIns="0" tIns="0" rIns="0" bIns="0" rtlCol="0" anchor="ctr" anchorCtr="0">
            <a:normAutofit/>
          </a:bodyPr>
          <a:lstStyle/>
          <a:p>
            <a:pPr algn="just"/>
            <a:r>
              <a:rPr lang="zh-CN" altLang="en-US" sz="2000" spc="150" dirty="0" smtClean="0">
                <a:latin typeface="微软雅黑" pitchFamily="34" charset="-122"/>
                <a:ea typeface="微软雅黑" pitchFamily="34" charset="-122"/>
                <a:sym typeface="Microsoft YaHei"/>
              </a:rPr>
              <a:t>所有者权益变动表概述</a:t>
            </a:r>
            <a:endParaRPr lang="en-US" altLang="zh-CN" sz="2000" spc="150" dirty="0">
              <a:latin typeface="微软雅黑" pitchFamily="34" charset="-122"/>
              <a:ea typeface="微软雅黑" pitchFamily="34" charset="-122"/>
              <a:sym typeface="Microsoft YaHei"/>
            </a:endParaRPr>
          </a:p>
        </p:txBody>
      </p:sp>
      <p:sp>
        <p:nvSpPr>
          <p:cNvPr id="29" name="MH_Number_2">
            <a:hlinkClick r:id="rId19" action="ppaction://hlinksldjump"/>
          </p:cNvPr>
          <p:cNvSpPr txBox="1"/>
          <p:nvPr>
            <p:custDataLst>
              <p:tags r:id="rId7"/>
            </p:custDataLst>
          </p:nvPr>
        </p:nvSpPr>
        <p:spPr>
          <a:xfrm>
            <a:off x="4135558" y="2263025"/>
            <a:ext cx="504831" cy="408208"/>
          </a:xfrm>
          <a:prstGeom prst="rect">
            <a:avLst/>
          </a:prstGeom>
          <a:noFill/>
        </p:spPr>
        <p:txBody>
          <a:bodyPr wrap="square" lIns="0" tIns="0" rIns="0" bIns="0" rtlCol="0" anchor="ctr" anchorCtr="0">
            <a:noAutofit/>
          </a:bodyPr>
          <a:lstStyle>
            <a:defPPr>
              <a:defRPr lang="zh-CN"/>
            </a:defPPr>
            <a:lvl1pPr algn="ctr">
              <a:defRPr sz="2000">
                <a:solidFill>
                  <a:srgbClr val="00B0F0"/>
                </a:solidFill>
                <a:latin typeface="华文中宋" panose="02010600040101010101" pitchFamily="2" charset="-122"/>
                <a:ea typeface="华文中宋" panose="02010600040101010101" pitchFamily="2" charset="-122"/>
              </a:defRPr>
            </a:lvl1pPr>
          </a:lstStyle>
          <a:p>
            <a:r>
              <a:rPr lang="en-US" altLang="zh-CN" b="1">
                <a:solidFill>
                  <a:schemeClr val="tx1"/>
                </a:solidFill>
                <a:latin typeface="微软雅黑" pitchFamily="34" charset="-122"/>
                <a:ea typeface="微软雅黑" pitchFamily="34" charset="-122"/>
              </a:rPr>
              <a:t>02</a:t>
            </a:r>
            <a:endParaRPr lang="zh-CN" altLang="en-US" b="1" dirty="0">
              <a:solidFill>
                <a:schemeClr val="tx1"/>
              </a:solidFill>
              <a:latin typeface="微软雅黑" pitchFamily="34" charset="-122"/>
              <a:ea typeface="微软雅黑" pitchFamily="34" charset="-122"/>
            </a:endParaRPr>
          </a:p>
        </p:txBody>
      </p:sp>
      <p:sp>
        <p:nvSpPr>
          <p:cNvPr id="30" name="MH_Entry_2">
            <a:hlinkClick r:id="rId19" action="ppaction://hlinksldjump"/>
          </p:cNvPr>
          <p:cNvSpPr txBox="1"/>
          <p:nvPr>
            <p:custDataLst>
              <p:tags r:id="rId8"/>
            </p:custDataLst>
          </p:nvPr>
        </p:nvSpPr>
        <p:spPr>
          <a:xfrm>
            <a:off x="4906306" y="2186373"/>
            <a:ext cx="3662239" cy="547902"/>
          </a:xfrm>
          <a:prstGeom prst="rect">
            <a:avLst/>
          </a:prstGeom>
          <a:noFill/>
        </p:spPr>
        <p:txBody>
          <a:bodyPr wrap="square" lIns="0" tIns="0" rIns="0" bIns="0" rtlCol="0" anchor="ctr" anchorCtr="0">
            <a:normAutofit/>
          </a:bodyPr>
          <a:lstStyle>
            <a:defPPr>
              <a:defRPr lang="zh-CN"/>
            </a:defPPr>
            <a:lvl1pPr>
              <a:defRPr sz="1600">
                <a:solidFill>
                  <a:srgbClr val="333333"/>
                </a:solidFill>
                <a:latin typeface="华文细黑" panose="02010600040101010101" pitchFamily="2" charset="-122"/>
                <a:ea typeface="华文细黑" panose="02010600040101010101" pitchFamily="2" charset="-122"/>
              </a:defRPr>
            </a:lvl1pPr>
          </a:lstStyle>
          <a:p>
            <a:r>
              <a:rPr lang="zh-CN" altLang="en-US" sz="2000" dirty="0" smtClean="0">
                <a:solidFill>
                  <a:schemeClr val="tx1"/>
                </a:solidFill>
                <a:latin typeface="微软雅黑" pitchFamily="34" charset="-122"/>
                <a:ea typeface="微软雅黑" pitchFamily="34" charset="-122"/>
                <a:cs typeface="+mn-ea"/>
                <a:sym typeface="Microsoft YaHei"/>
              </a:rPr>
              <a:t>所有者权益变动表的结构</a:t>
            </a:r>
            <a:endParaRPr lang="zh-CN" altLang="en-US" sz="2000" dirty="0">
              <a:solidFill>
                <a:schemeClr val="tx1"/>
              </a:solidFill>
              <a:latin typeface="微软雅黑" pitchFamily="34" charset="-122"/>
              <a:ea typeface="微软雅黑" pitchFamily="34" charset="-122"/>
              <a:cs typeface="+mn-ea"/>
              <a:sym typeface="Microsoft YaHei"/>
            </a:endParaRPr>
          </a:p>
        </p:txBody>
      </p:sp>
      <p:cxnSp>
        <p:nvCxnSpPr>
          <p:cNvPr id="31" name="MH_Others_5"/>
          <p:cNvCxnSpPr/>
          <p:nvPr>
            <p:custDataLst>
              <p:tags r:id="rId9"/>
            </p:custDataLst>
          </p:nvPr>
        </p:nvCxnSpPr>
        <p:spPr>
          <a:xfrm>
            <a:off x="4758525" y="1807192"/>
            <a:ext cx="0" cy="239486"/>
          </a:xfrm>
          <a:prstGeom prst="line">
            <a:avLst/>
          </a:prstGeom>
          <a:ln w="25400">
            <a:solidFill>
              <a:srgbClr val="D1D1D1"/>
            </a:solidFill>
          </a:ln>
        </p:spPr>
        <p:style>
          <a:lnRef idx="1">
            <a:schemeClr val="accent1"/>
          </a:lnRef>
          <a:fillRef idx="0">
            <a:schemeClr val="accent1"/>
          </a:fillRef>
          <a:effectRef idx="0">
            <a:schemeClr val="accent1"/>
          </a:effectRef>
          <a:fontRef idx="minor">
            <a:schemeClr val="tx1"/>
          </a:fontRef>
        </p:style>
      </p:cxnSp>
      <p:cxnSp>
        <p:nvCxnSpPr>
          <p:cNvPr id="32" name="MH_Others_6"/>
          <p:cNvCxnSpPr/>
          <p:nvPr>
            <p:custDataLst>
              <p:tags r:id="rId10"/>
            </p:custDataLst>
          </p:nvPr>
        </p:nvCxnSpPr>
        <p:spPr>
          <a:xfrm>
            <a:off x="4758523" y="2337163"/>
            <a:ext cx="0" cy="239486"/>
          </a:xfrm>
          <a:prstGeom prst="line">
            <a:avLst/>
          </a:prstGeom>
          <a:ln w="25400">
            <a:solidFill>
              <a:srgbClr val="D1D1D1"/>
            </a:solidFill>
          </a:ln>
        </p:spPr>
        <p:style>
          <a:lnRef idx="1">
            <a:schemeClr val="accent1"/>
          </a:lnRef>
          <a:fillRef idx="0">
            <a:schemeClr val="accent1"/>
          </a:fillRef>
          <a:effectRef idx="0">
            <a:schemeClr val="accent1"/>
          </a:effectRef>
          <a:fontRef idx="minor">
            <a:schemeClr val="tx1"/>
          </a:fontRef>
        </p:style>
      </p:cxnSp>
      <p:sp>
        <p:nvSpPr>
          <p:cNvPr id="33" name="MH_Number_1">
            <a:hlinkClick r:id="rId18" action="ppaction://hlinksldjump"/>
          </p:cNvPr>
          <p:cNvSpPr txBox="1"/>
          <p:nvPr>
            <p:custDataLst>
              <p:tags r:id="rId11"/>
            </p:custDataLst>
          </p:nvPr>
        </p:nvSpPr>
        <p:spPr>
          <a:xfrm>
            <a:off x="4135561" y="2811374"/>
            <a:ext cx="504831" cy="408208"/>
          </a:xfrm>
          <a:prstGeom prst="rect">
            <a:avLst/>
          </a:prstGeom>
          <a:noFill/>
        </p:spPr>
        <p:txBody>
          <a:bodyPr wrap="square" lIns="0" tIns="0" rIns="0" bIns="0" rtlCol="0" anchor="ctr" anchorCtr="0">
            <a:noAutofit/>
          </a:bodyPr>
          <a:lstStyle/>
          <a:p>
            <a:pPr algn="ctr"/>
            <a:r>
              <a:rPr lang="en-US" altLang="zh-CN" sz="2000" b="1" dirty="0">
                <a:latin typeface="微软雅黑" pitchFamily="34" charset="-122"/>
                <a:ea typeface="微软雅黑" pitchFamily="34" charset="-122"/>
              </a:rPr>
              <a:t>03</a:t>
            </a:r>
            <a:endParaRPr lang="zh-CN" altLang="en-US" sz="2000" b="1" dirty="0">
              <a:latin typeface="微软雅黑" pitchFamily="34" charset="-122"/>
              <a:ea typeface="微软雅黑" pitchFamily="34" charset="-122"/>
            </a:endParaRPr>
          </a:p>
        </p:txBody>
      </p:sp>
      <p:sp>
        <p:nvSpPr>
          <p:cNvPr id="35" name="MH_Entry_1">
            <a:hlinkClick r:id="rId18" action="ppaction://hlinksldjump"/>
          </p:cNvPr>
          <p:cNvSpPr txBox="1"/>
          <p:nvPr>
            <p:custDataLst>
              <p:tags r:id="rId12"/>
            </p:custDataLst>
          </p:nvPr>
        </p:nvSpPr>
        <p:spPr>
          <a:xfrm>
            <a:off x="4906307" y="2734722"/>
            <a:ext cx="3135618" cy="547902"/>
          </a:xfrm>
          <a:prstGeom prst="rect">
            <a:avLst/>
          </a:prstGeom>
          <a:noFill/>
        </p:spPr>
        <p:txBody>
          <a:bodyPr wrap="square" lIns="0" tIns="0" rIns="0" bIns="0" rtlCol="0" anchor="ctr" anchorCtr="0">
            <a:normAutofit/>
          </a:bodyPr>
          <a:lstStyle/>
          <a:p>
            <a:r>
              <a:rPr lang="zh-CN" altLang="en-US" sz="2000" dirty="0" smtClean="0">
                <a:latin typeface="微软雅黑" pitchFamily="34" charset="-122"/>
                <a:ea typeface="微软雅黑" pitchFamily="34" charset="-122"/>
                <a:cs typeface="+mn-ea"/>
                <a:sym typeface="Microsoft YaHei"/>
              </a:rPr>
              <a:t>所有者权益变动表的编制</a:t>
            </a:r>
            <a:endParaRPr lang="zh-CN" altLang="en-US" sz="2000" dirty="0">
              <a:latin typeface="微软雅黑" pitchFamily="34" charset="-122"/>
              <a:ea typeface="微软雅黑" pitchFamily="34" charset="-122"/>
              <a:cs typeface="+mn-ea"/>
              <a:sym typeface="Microsoft YaHei"/>
            </a:endParaRPr>
          </a:p>
        </p:txBody>
      </p:sp>
      <p:cxnSp>
        <p:nvCxnSpPr>
          <p:cNvPr id="36" name="MH_Others_5"/>
          <p:cNvCxnSpPr/>
          <p:nvPr>
            <p:custDataLst>
              <p:tags r:id="rId13"/>
            </p:custDataLst>
          </p:nvPr>
        </p:nvCxnSpPr>
        <p:spPr>
          <a:xfrm>
            <a:off x="4758525" y="2903443"/>
            <a:ext cx="0" cy="239486"/>
          </a:xfrm>
          <a:prstGeom prst="line">
            <a:avLst/>
          </a:prstGeom>
          <a:ln w="25400">
            <a:solidFill>
              <a:srgbClr val="D1D1D1"/>
            </a:solidFill>
          </a:ln>
        </p:spPr>
        <p:style>
          <a:lnRef idx="1">
            <a:schemeClr val="accent1"/>
          </a:lnRef>
          <a:fillRef idx="0">
            <a:schemeClr val="accent1"/>
          </a:fillRef>
          <a:effectRef idx="0">
            <a:schemeClr val="accent1"/>
          </a:effectRef>
          <a:fontRef idx="minor">
            <a:schemeClr val="tx1"/>
          </a:fontRef>
        </p:style>
      </p:cxnSp>
      <p:sp>
        <p:nvSpPr>
          <p:cNvPr id="52" name="MH_Others_10"/>
          <p:cNvSpPr/>
          <p:nvPr>
            <p:custDataLst>
              <p:tags r:id="rId14"/>
            </p:custDataLst>
          </p:nvPr>
        </p:nvSpPr>
        <p:spPr>
          <a:xfrm>
            <a:off x="3917925" y="1132561"/>
            <a:ext cx="5226076" cy="361715"/>
          </a:xfrm>
          <a:custGeom>
            <a:avLst/>
            <a:gdLst>
              <a:gd name="connsiteX0" fmla="*/ 0 w 5609212"/>
              <a:gd name="connsiteY0" fmla="*/ 0 h 504056"/>
              <a:gd name="connsiteX1" fmla="*/ 5609212 w 5609212"/>
              <a:gd name="connsiteY1" fmla="*/ 0 h 504056"/>
              <a:gd name="connsiteX2" fmla="*/ 5609212 w 5609212"/>
              <a:gd name="connsiteY2" fmla="*/ 504056 h 504056"/>
              <a:gd name="connsiteX3" fmla="*/ 0 w 5609212"/>
              <a:gd name="connsiteY3" fmla="*/ 504056 h 504056"/>
              <a:gd name="connsiteX4" fmla="*/ 0 w 5609212"/>
              <a:gd name="connsiteY4" fmla="*/ 0 h 504056"/>
              <a:gd name="connsiteX0-1" fmla="*/ 0 w 5609212"/>
              <a:gd name="connsiteY0-2" fmla="*/ 0 h 504056"/>
              <a:gd name="connsiteX1-3" fmla="*/ 5609212 w 5609212"/>
              <a:gd name="connsiteY1-4" fmla="*/ 0 h 504056"/>
              <a:gd name="connsiteX2-5" fmla="*/ 5609212 w 5609212"/>
              <a:gd name="connsiteY2-6" fmla="*/ 504056 h 504056"/>
              <a:gd name="connsiteX3-7" fmla="*/ 128954 w 5609212"/>
              <a:gd name="connsiteY3-8" fmla="*/ 504056 h 504056"/>
              <a:gd name="connsiteX4-9" fmla="*/ 0 w 5609212"/>
              <a:gd name="connsiteY4-10" fmla="*/ 0 h 50405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609212" h="504056">
                <a:moveTo>
                  <a:pt x="0" y="0"/>
                </a:moveTo>
                <a:lnTo>
                  <a:pt x="5609212" y="0"/>
                </a:lnTo>
                <a:lnTo>
                  <a:pt x="5609212" y="504056"/>
                </a:lnTo>
                <a:lnTo>
                  <a:pt x="128954" y="504056"/>
                </a:lnTo>
                <a:lnTo>
                  <a:pt x="0" y="0"/>
                </a:lnTo>
                <a:close/>
              </a:path>
            </a:pathLst>
          </a:custGeom>
          <a:solidFill>
            <a:srgbClr val="084CA1"/>
          </a:solidFill>
          <a:ln w="12700" cap="flat" cmpd="sng" algn="ctr">
            <a:noFill/>
            <a:prstDash val="solid"/>
            <a:miter lim="800000"/>
          </a:ln>
          <a:effectLst/>
        </p:spPr>
        <p:txBody>
          <a:bodyPr rot="0" spcFirstLastPara="0" vertOverflow="overflow" horzOverflow="overflow" vert="horz" wrap="square" lIns="74787" tIns="37393" rIns="74787" bIns="37393" numCol="1" spcCol="0" rtlCol="0" fromWordArt="0" anchor="ctr" anchorCtr="0" forceAA="0" compatLnSpc="1">
            <a:noAutofit/>
          </a:bodyPr>
          <a:lstStyle/>
          <a:p>
            <a:pPr algn="ctr" defTabSz="747869">
              <a:defRPr/>
            </a:pPr>
            <a:endParaRPr lang="zh-CN" altLang="en-US" sz="1500" kern="0">
              <a:solidFill>
                <a:srgbClr val="084CA1"/>
              </a:solidFill>
              <a:latin typeface="Arial"/>
              <a:ea typeface="微软雅黑"/>
            </a:endParaRPr>
          </a:p>
        </p:txBody>
      </p:sp>
      <p:sp>
        <p:nvSpPr>
          <p:cNvPr id="53" name="MH_Others_14"/>
          <p:cNvSpPr/>
          <p:nvPr>
            <p:custDataLst>
              <p:tags r:id="rId15"/>
            </p:custDataLst>
          </p:nvPr>
        </p:nvSpPr>
        <p:spPr>
          <a:xfrm>
            <a:off x="-643" y="281221"/>
            <a:ext cx="3750377" cy="862964"/>
          </a:xfrm>
          <a:custGeom>
            <a:avLst/>
            <a:gdLst>
              <a:gd name="connsiteX0" fmla="*/ 0 w 3356114"/>
              <a:gd name="connsiteY0" fmla="*/ 0 h 1620180"/>
              <a:gd name="connsiteX1" fmla="*/ 3356114 w 3356114"/>
              <a:gd name="connsiteY1" fmla="*/ 0 h 1620180"/>
              <a:gd name="connsiteX2" fmla="*/ 3356114 w 3356114"/>
              <a:gd name="connsiteY2" fmla="*/ 1620180 h 1620180"/>
              <a:gd name="connsiteX3" fmla="*/ 0 w 3356114"/>
              <a:gd name="connsiteY3" fmla="*/ 1620180 h 1620180"/>
              <a:gd name="connsiteX4" fmla="*/ 0 w 3356114"/>
              <a:gd name="connsiteY4" fmla="*/ 0 h 1620180"/>
              <a:gd name="connsiteX0-1" fmla="*/ 0 w 3356114"/>
              <a:gd name="connsiteY0-2" fmla="*/ 0 h 1620180"/>
              <a:gd name="connsiteX1-3" fmla="*/ 3027868 w 3356114"/>
              <a:gd name="connsiteY1-4" fmla="*/ 23446 h 1620180"/>
              <a:gd name="connsiteX2-5" fmla="*/ 3356114 w 3356114"/>
              <a:gd name="connsiteY2-6" fmla="*/ 1620180 h 1620180"/>
              <a:gd name="connsiteX3-7" fmla="*/ 0 w 3356114"/>
              <a:gd name="connsiteY3-8" fmla="*/ 1620180 h 1620180"/>
              <a:gd name="connsiteX4-9" fmla="*/ 0 w 3356114"/>
              <a:gd name="connsiteY4-10" fmla="*/ 0 h 1620180"/>
              <a:gd name="connsiteX0-11" fmla="*/ 0 w 3356114"/>
              <a:gd name="connsiteY0-12" fmla="*/ 0 h 1620180"/>
              <a:gd name="connsiteX1-13" fmla="*/ 2957529 w 3356114"/>
              <a:gd name="connsiteY1-14" fmla="*/ 23446 h 1620180"/>
              <a:gd name="connsiteX2-15" fmla="*/ 3356114 w 3356114"/>
              <a:gd name="connsiteY2-16" fmla="*/ 1620180 h 1620180"/>
              <a:gd name="connsiteX3-17" fmla="*/ 0 w 3356114"/>
              <a:gd name="connsiteY3-18" fmla="*/ 1620180 h 1620180"/>
              <a:gd name="connsiteX4-19" fmla="*/ 0 w 3356114"/>
              <a:gd name="connsiteY4-20" fmla="*/ 0 h 1620180"/>
              <a:gd name="connsiteX0-21" fmla="*/ 0 w 3356114"/>
              <a:gd name="connsiteY0-22" fmla="*/ 0 h 1620180"/>
              <a:gd name="connsiteX1-23" fmla="*/ 3004422 w 3356114"/>
              <a:gd name="connsiteY1-24" fmla="*/ 9189 h 1620180"/>
              <a:gd name="connsiteX2-25" fmla="*/ 3356114 w 3356114"/>
              <a:gd name="connsiteY2-26" fmla="*/ 1620180 h 1620180"/>
              <a:gd name="connsiteX3-27" fmla="*/ 0 w 3356114"/>
              <a:gd name="connsiteY3-28" fmla="*/ 1620180 h 1620180"/>
              <a:gd name="connsiteX4-29" fmla="*/ 0 w 3356114"/>
              <a:gd name="connsiteY4-30" fmla="*/ 0 h 1620180"/>
              <a:gd name="connsiteX0-31" fmla="*/ 0 w 3356114"/>
              <a:gd name="connsiteY0-32" fmla="*/ 5069 h 1625249"/>
              <a:gd name="connsiteX1-33" fmla="*/ 3051314 w 3356114"/>
              <a:gd name="connsiteY1-34" fmla="*/ 0 h 1625249"/>
              <a:gd name="connsiteX2-35" fmla="*/ 3356114 w 3356114"/>
              <a:gd name="connsiteY2-36" fmla="*/ 1625249 h 1625249"/>
              <a:gd name="connsiteX3-37" fmla="*/ 0 w 3356114"/>
              <a:gd name="connsiteY3-38" fmla="*/ 1625249 h 1625249"/>
              <a:gd name="connsiteX4-39" fmla="*/ 0 w 3356114"/>
              <a:gd name="connsiteY4-40" fmla="*/ 5069 h 1625249"/>
              <a:gd name="connsiteX0-41" fmla="*/ 0 w 3356114"/>
              <a:gd name="connsiteY0-42" fmla="*/ 5069 h 1625249"/>
              <a:gd name="connsiteX1-43" fmla="*/ 3016145 w 3356114"/>
              <a:gd name="connsiteY1-44" fmla="*/ 0 h 1625249"/>
              <a:gd name="connsiteX2-45" fmla="*/ 3356114 w 3356114"/>
              <a:gd name="connsiteY2-46" fmla="*/ 1625249 h 1625249"/>
              <a:gd name="connsiteX3-47" fmla="*/ 0 w 3356114"/>
              <a:gd name="connsiteY3-48" fmla="*/ 1625249 h 1625249"/>
              <a:gd name="connsiteX4-49" fmla="*/ 0 w 3356114"/>
              <a:gd name="connsiteY4-50" fmla="*/ 5069 h 1625249"/>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356114" h="1625249">
                <a:moveTo>
                  <a:pt x="0" y="5069"/>
                </a:moveTo>
                <a:lnTo>
                  <a:pt x="3016145" y="0"/>
                </a:lnTo>
                <a:lnTo>
                  <a:pt x="3356114" y="1625249"/>
                </a:lnTo>
                <a:lnTo>
                  <a:pt x="0" y="1625249"/>
                </a:lnTo>
                <a:lnTo>
                  <a:pt x="0" y="5069"/>
                </a:lnTo>
                <a:close/>
              </a:path>
            </a:pathLst>
          </a:custGeom>
          <a:solidFill>
            <a:srgbClr val="084CA1"/>
          </a:solidFill>
          <a:ln w="12700" cap="flat" cmpd="sng" algn="ctr">
            <a:noFill/>
            <a:prstDash val="solid"/>
            <a:miter lim="800000"/>
          </a:ln>
          <a:effectLst/>
        </p:spPr>
        <p:txBody>
          <a:bodyPr rot="0" spcFirstLastPara="0" vertOverflow="overflow" horzOverflow="overflow" vert="horz" wrap="square" lIns="74787" tIns="37393" rIns="74787" bIns="37393" numCol="1" spcCol="0" rtlCol="0" fromWordArt="0" anchor="ctr" anchorCtr="0" forceAA="0" compatLnSpc="1">
            <a:normAutofit/>
          </a:bodyPr>
          <a:lstStyle/>
          <a:p>
            <a:pPr algn="ctr" defTabSz="747869">
              <a:defRPr/>
            </a:pPr>
            <a:endParaRPr lang="zh-CN" altLang="en-US" sz="1500" kern="0" dirty="0">
              <a:solidFill>
                <a:srgbClr val="084CA1"/>
              </a:solidFill>
              <a:latin typeface="Arial"/>
              <a:ea typeface="微软雅黑"/>
            </a:endParaRPr>
          </a:p>
        </p:txBody>
      </p:sp>
      <p:sp>
        <p:nvSpPr>
          <p:cNvPr id="54" name="MH_Others_15"/>
          <p:cNvSpPr/>
          <p:nvPr>
            <p:custDataLst>
              <p:tags r:id="rId16"/>
            </p:custDataLst>
          </p:nvPr>
        </p:nvSpPr>
        <p:spPr>
          <a:xfrm>
            <a:off x="-10000" y="602402"/>
            <a:ext cx="3527371" cy="259369"/>
          </a:xfrm>
          <a:custGeom>
            <a:avLst/>
            <a:gdLst>
              <a:gd name="connsiteX0" fmla="*/ 1857013 w 3156552"/>
              <a:gd name="connsiteY0" fmla="*/ 104678 h 401637"/>
              <a:gd name="connsiteX1" fmla="*/ 1929021 w 3156552"/>
              <a:gd name="connsiteY1" fmla="*/ 104678 h 401637"/>
              <a:gd name="connsiteX2" fmla="*/ 1929021 w 3156552"/>
              <a:gd name="connsiteY2" fmla="*/ 297257 h 401637"/>
              <a:gd name="connsiteX3" fmla="*/ 1857013 w 3156552"/>
              <a:gd name="connsiteY3" fmla="*/ 297257 h 401637"/>
              <a:gd name="connsiteX4" fmla="*/ 1702944 w 3156552"/>
              <a:gd name="connsiteY4" fmla="*/ 104678 h 401637"/>
              <a:gd name="connsiteX5" fmla="*/ 1774952 w 3156552"/>
              <a:gd name="connsiteY5" fmla="*/ 104678 h 401637"/>
              <a:gd name="connsiteX6" fmla="*/ 1774952 w 3156552"/>
              <a:gd name="connsiteY6" fmla="*/ 297257 h 401637"/>
              <a:gd name="connsiteX7" fmla="*/ 1702944 w 3156552"/>
              <a:gd name="connsiteY7" fmla="*/ 297257 h 401637"/>
              <a:gd name="connsiteX8" fmla="*/ 1548875 w 3156552"/>
              <a:gd name="connsiteY8" fmla="*/ 104678 h 401637"/>
              <a:gd name="connsiteX9" fmla="*/ 1620883 w 3156552"/>
              <a:gd name="connsiteY9" fmla="*/ 104678 h 401637"/>
              <a:gd name="connsiteX10" fmla="*/ 1620883 w 3156552"/>
              <a:gd name="connsiteY10" fmla="*/ 297257 h 401637"/>
              <a:gd name="connsiteX11" fmla="*/ 1548875 w 3156552"/>
              <a:gd name="connsiteY11" fmla="*/ 297257 h 401637"/>
              <a:gd name="connsiteX12" fmla="*/ 1394806 w 3156552"/>
              <a:gd name="connsiteY12" fmla="*/ 104678 h 401637"/>
              <a:gd name="connsiteX13" fmla="*/ 1466814 w 3156552"/>
              <a:gd name="connsiteY13" fmla="*/ 104678 h 401637"/>
              <a:gd name="connsiteX14" fmla="*/ 1466814 w 3156552"/>
              <a:gd name="connsiteY14" fmla="*/ 297257 h 401637"/>
              <a:gd name="connsiteX15" fmla="*/ 1394806 w 3156552"/>
              <a:gd name="connsiteY15" fmla="*/ 297257 h 401637"/>
              <a:gd name="connsiteX16" fmla="*/ 1240737 w 3156552"/>
              <a:gd name="connsiteY16" fmla="*/ 104678 h 401637"/>
              <a:gd name="connsiteX17" fmla="*/ 1312745 w 3156552"/>
              <a:gd name="connsiteY17" fmla="*/ 104678 h 401637"/>
              <a:gd name="connsiteX18" fmla="*/ 1312745 w 3156552"/>
              <a:gd name="connsiteY18" fmla="*/ 297257 h 401637"/>
              <a:gd name="connsiteX19" fmla="*/ 1240737 w 3156552"/>
              <a:gd name="connsiteY19" fmla="*/ 297257 h 401637"/>
              <a:gd name="connsiteX20" fmla="*/ 1086668 w 3156552"/>
              <a:gd name="connsiteY20" fmla="*/ 104678 h 401637"/>
              <a:gd name="connsiteX21" fmla="*/ 1158676 w 3156552"/>
              <a:gd name="connsiteY21" fmla="*/ 104678 h 401637"/>
              <a:gd name="connsiteX22" fmla="*/ 1158676 w 3156552"/>
              <a:gd name="connsiteY22" fmla="*/ 297257 h 401637"/>
              <a:gd name="connsiteX23" fmla="*/ 1086668 w 3156552"/>
              <a:gd name="connsiteY23" fmla="*/ 297257 h 401637"/>
              <a:gd name="connsiteX24" fmla="*/ 932599 w 3156552"/>
              <a:gd name="connsiteY24" fmla="*/ 104678 h 401637"/>
              <a:gd name="connsiteX25" fmla="*/ 1004607 w 3156552"/>
              <a:gd name="connsiteY25" fmla="*/ 104678 h 401637"/>
              <a:gd name="connsiteX26" fmla="*/ 1004607 w 3156552"/>
              <a:gd name="connsiteY26" fmla="*/ 297257 h 401637"/>
              <a:gd name="connsiteX27" fmla="*/ 932599 w 3156552"/>
              <a:gd name="connsiteY27" fmla="*/ 297257 h 401637"/>
              <a:gd name="connsiteX28" fmla="*/ 778530 w 3156552"/>
              <a:gd name="connsiteY28" fmla="*/ 104678 h 401637"/>
              <a:gd name="connsiteX29" fmla="*/ 850538 w 3156552"/>
              <a:gd name="connsiteY29" fmla="*/ 104678 h 401637"/>
              <a:gd name="connsiteX30" fmla="*/ 850538 w 3156552"/>
              <a:gd name="connsiteY30" fmla="*/ 297257 h 401637"/>
              <a:gd name="connsiteX31" fmla="*/ 778530 w 3156552"/>
              <a:gd name="connsiteY31" fmla="*/ 297257 h 401637"/>
              <a:gd name="connsiteX32" fmla="*/ 622824 w 3156552"/>
              <a:gd name="connsiteY32" fmla="*/ 104678 h 401637"/>
              <a:gd name="connsiteX33" fmla="*/ 694832 w 3156552"/>
              <a:gd name="connsiteY33" fmla="*/ 104678 h 401637"/>
              <a:gd name="connsiteX34" fmla="*/ 694832 w 3156552"/>
              <a:gd name="connsiteY34" fmla="*/ 297257 h 401637"/>
              <a:gd name="connsiteX35" fmla="*/ 622824 w 3156552"/>
              <a:gd name="connsiteY35" fmla="*/ 297257 h 401637"/>
              <a:gd name="connsiteX36" fmla="*/ 467118 w 3156552"/>
              <a:gd name="connsiteY36" fmla="*/ 104678 h 401637"/>
              <a:gd name="connsiteX37" fmla="*/ 539126 w 3156552"/>
              <a:gd name="connsiteY37" fmla="*/ 104678 h 401637"/>
              <a:gd name="connsiteX38" fmla="*/ 539126 w 3156552"/>
              <a:gd name="connsiteY38" fmla="*/ 297257 h 401637"/>
              <a:gd name="connsiteX39" fmla="*/ 467118 w 3156552"/>
              <a:gd name="connsiteY39" fmla="*/ 297257 h 401637"/>
              <a:gd name="connsiteX40" fmla="*/ 311412 w 3156552"/>
              <a:gd name="connsiteY40" fmla="*/ 104678 h 401637"/>
              <a:gd name="connsiteX41" fmla="*/ 383420 w 3156552"/>
              <a:gd name="connsiteY41" fmla="*/ 104678 h 401637"/>
              <a:gd name="connsiteX42" fmla="*/ 383420 w 3156552"/>
              <a:gd name="connsiteY42" fmla="*/ 297257 h 401637"/>
              <a:gd name="connsiteX43" fmla="*/ 311412 w 3156552"/>
              <a:gd name="connsiteY43" fmla="*/ 297257 h 401637"/>
              <a:gd name="connsiteX44" fmla="*/ 155706 w 3156552"/>
              <a:gd name="connsiteY44" fmla="*/ 104678 h 401637"/>
              <a:gd name="connsiteX45" fmla="*/ 227714 w 3156552"/>
              <a:gd name="connsiteY45" fmla="*/ 104678 h 401637"/>
              <a:gd name="connsiteX46" fmla="*/ 227714 w 3156552"/>
              <a:gd name="connsiteY46" fmla="*/ 297257 h 401637"/>
              <a:gd name="connsiteX47" fmla="*/ 155706 w 3156552"/>
              <a:gd name="connsiteY47" fmla="*/ 297257 h 401637"/>
              <a:gd name="connsiteX48" fmla="*/ 0 w 3156552"/>
              <a:gd name="connsiteY48" fmla="*/ 104678 h 401637"/>
              <a:gd name="connsiteX49" fmla="*/ 72008 w 3156552"/>
              <a:gd name="connsiteY49" fmla="*/ 104678 h 401637"/>
              <a:gd name="connsiteX50" fmla="*/ 72008 w 3156552"/>
              <a:gd name="connsiteY50" fmla="*/ 297257 h 401637"/>
              <a:gd name="connsiteX51" fmla="*/ 0 w 3156552"/>
              <a:gd name="connsiteY51" fmla="*/ 297257 h 401637"/>
              <a:gd name="connsiteX52" fmla="*/ 2955734 w 3156552"/>
              <a:gd name="connsiteY52" fmla="*/ 0 h 401637"/>
              <a:gd name="connsiteX53" fmla="*/ 3156552 w 3156552"/>
              <a:gd name="connsiteY53" fmla="*/ 200819 h 401637"/>
              <a:gd name="connsiteX54" fmla="*/ 2955734 w 3156552"/>
              <a:gd name="connsiteY54" fmla="*/ 401637 h 401637"/>
              <a:gd name="connsiteX55" fmla="*/ 2955734 w 3156552"/>
              <a:gd name="connsiteY55" fmla="*/ 301228 h 401637"/>
              <a:gd name="connsiteX56" fmla="*/ 2004424 w 3156552"/>
              <a:gd name="connsiteY56" fmla="*/ 301228 h 401637"/>
              <a:gd name="connsiteX57" fmla="*/ 2004424 w 3156552"/>
              <a:gd name="connsiteY57" fmla="*/ 100409 h 401637"/>
              <a:gd name="connsiteX58" fmla="*/ 2955734 w 3156552"/>
              <a:gd name="connsiteY58" fmla="*/ 100409 h 401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156552" h="401637">
                <a:moveTo>
                  <a:pt x="1857013" y="104678"/>
                </a:moveTo>
                <a:lnTo>
                  <a:pt x="1929021" y="104678"/>
                </a:lnTo>
                <a:lnTo>
                  <a:pt x="1929021" y="297257"/>
                </a:lnTo>
                <a:lnTo>
                  <a:pt x="1857013" y="297257"/>
                </a:lnTo>
                <a:close/>
                <a:moveTo>
                  <a:pt x="1702944" y="104678"/>
                </a:moveTo>
                <a:lnTo>
                  <a:pt x="1774952" y="104678"/>
                </a:lnTo>
                <a:lnTo>
                  <a:pt x="1774952" y="297257"/>
                </a:lnTo>
                <a:lnTo>
                  <a:pt x="1702944" y="297257"/>
                </a:lnTo>
                <a:close/>
                <a:moveTo>
                  <a:pt x="1548875" y="104678"/>
                </a:moveTo>
                <a:lnTo>
                  <a:pt x="1620883" y="104678"/>
                </a:lnTo>
                <a:lnTo>
                  <a:pt x="1620883" y="297257"/>
                </a:lnTo>
                <a:lnTo>
                  <a:pt x="1548875" y="297257"/>
                </a:lnTo>
                <a:close/>
                <a:moveTo>
                  <a:pt x="1394806" y="104678"/>
                </a:moveTo>
                <a:lnTo>
                  <a:pt x="1466814" y="104678"/>
                </a:lnTo>
                <a:lnTo>
                  <a:pt x="1466814" y="297257"/>
                </a:lnTo>
                <a:lnTo>
                  <a:pt x="1394806" y="297257"/>
                </a:lnTo>
                <a:close/>
                <a:moveTo>
                  <a:pt x="1240737" y="104678"/>
                </a:moveTo>
                <a:lnTo>
                  <a:pt x="1312745" y="104678"/>
                </a:lnTo>
                <a:lnTo>
                  <a:pt x="1312745" y="297257"/>
                </a:lnTo>
                <a:lnTo>
                  <a:pt x="1240737" y="297257"/>
                </a:lnTo>
                <a:close/>
                <a:moveTo>
                  <a:pt x="1086668" y="104678"/>
                </a:moveTo>
                <a:lnTo>
                  <a:pt x="1158676" y="104678"/>
                </a:lnTo>
                <a:lnTo>
                  <a:pt x="1158676" y="297257"/>
                </a:lnTo>
                <a:lnTo>
                  <a:pt x="1086668" y="297257"/>
                </a:lnTo>
                <a:close/>
                <a:moveTo>
                  <a:pt x="932599" y="104678"/>
                </a:moveTo>
                <a:lnTo>
                  <a:pt x="1004607" y="104678"/>
                </a:lnTo>
                <a:lnTo>
                  <a:pt x="1004607" y="297257"/>
                </a:lnTo>
                <a:lnTo>
                  <a:pt x="932599" y="297257"/>
                </a:lnTo>
                <a:close/>
                <a:moveTo>
                  <a:pt x="778530" y="104678"/>
                </a:moveTo>
                <a:lnTo>
                  <a:pt x="850538" y="104678"/>
                </a:lnTo>
                <a:lnTo>
                  <a:pt x="850538" y="297257"/>
                </a:lnTo>
                <a:lnTo>
                  <a:pt x="778530" y="297257"/>
                </a:lnTo>
                <a:close/>
                <a:moveTo>
                  <a:pt x="622824" y="104678"/>
                </a:moveTo>
                <a:lnTo>
                  <a:pt x="694832" y="104678"/>
                </a:lnTo>
                <a:lnTo>
                  <a:pt x="694832" y="297257"/>
                </a:lnTo>
                <a:lnTo>
                  <a:pt x="622824" y="297257"/>
                </a:lnTo>
                <a:close/>
                <a:moveTo>
                  <a:pt x="467118" y="104678"/>
                </a:moveTo>
                <a:lnTo>
                  <a:pt x="539126" y="104678"/>
                </a:lnTo>
                <a:lnTo>
                  <a:pt x="539126" y="297257"/>
                </a:lnTo>
                <a:lnTo>
                  <a:pt x="467118" y="297257"/>
                </a:lnTo>
                <a:close/>
                <a:moveTo>
                  <a:pt x="311412" y="104678"/>
                </a:moveTo>
                <a:lnTo>
                  <a:pt x="383420" y="104678"/>
                </a:lnTo>
                <a:lnTo>
                  <a:pt x="383420" y="297257"/>
                </a:lnTo>
                <a:lnTo>
                  <a:pt x="311412" y="297257"/>
                </a:lnTo>
                <a:close/>
                <a:moveTo>
                  <a:pt x="155706" y="104678"/>
                </a:moveTo>
                <a:lnTo>
                  <a:pt x="227714" y="104678"/>
                </a:lnTo>
                <a:lnTo>
                  <a:pt x="227714" y="297257"/>
                </a:lnTo>
                <a:lnTo>
                  <a:pt x="155706" y="297257"/>
                </a:lnTo>
                <a:close/>
                <a:moveTo>
                  <a:pt x="0" y="104678"/>
                </a:moveTo>
                <a:lnTo>
                  <a:pt x="72008" y="104678"/>
                </a:lnTo>
                <a:lnTo>
                  <a:pt x="72008" y="297257"/>
                </a:lnTo>
                <a:lnTo>
                  <a:pt x="0" y="297257"/>
                </a:lnTo>
                <a:close/>
                <a:moveTo>
                  <a:pt x="2955734" y="0"/>
                </a:moveTo>
                <a:lnTo>
                  <a:pt x="3156552" y="200819"/>
                </a:lnTo>
                <a:lnTo>
                  <a:pt x="2955734" y="401637"/>
                </a:lnTo>
                <a:lnTo>
                  <a:pt x="2955734" y="301228"/>
                </a:lnTo>
                <a:lnTo>
                  <a:pt x="2004424" y="301228"/>
                </a:lnTo>
                <a:lnTo>
                  <a:pt x="2004424" y="100409"/>
                </a:lnTo>
                <a:lnTo>
                  <a:pt x="2955734" y="100409"/>
                </a:lnTo>
                <a:close/>
              </a:path>
            </a:pathLst>
          </a:custGeom>
          <a:solidFill>
            <a:srgbClr val="FFFFFF"/>
          </a:solidFill>
          <a:ln w="12700" cap="flat" cmpd="sng" algn="ctr">
            <a:noFill/>
            <a:prstDash val="solid"/>
            <a:miter lim="800000"/>
          </a:ln>
          <a:effectLst/>
        </p:spPr>
        <p:txBody>
          <a:bodyPr rot="0" spcFirstLastPara="0" vertOverflow="overflow" horzOverflow="overflow" vert="horz" wrap="square" lIns="74787" tIns="37393" rIns="74787" bIns="37393" numCol="1" spcCol="0" rtlCol="0" fromWordArt="0" anchor="ctr" anchorCtr="0" forceAA="0" compatLnSpc="1">
            <a:normAutofit fontScale="92500" lnSpcReduction="20000"/>
          </a:bodyPr>
          <a:lstStyle/>
          <a:p>
            <a:pPr algn="ctr" defTabSz="747869">
              <a:defRPr/>
            </a:pPr>
            <a:endParaRPr lang="zh-CN" altLang="en-US" sz="1500" kern="0">
              <a:solidFill>
                <a:srgbClr val="FFFFFF"/>
              </a:solidFill>
              <a:latin typeface="Arial"/>
              <a:ea typeface="微软雅黑"/>
            </a:endParaRPr>
          </a:p>
        </p:txBody>
      </p:sp>
    </p:spTree>
    <p:custDataLst>
      <p:tags r:id="rId1"/>
    </p:custDataLst>
    <p:extLst>
      <p:ext uri="{BB962C8B-B14F-4D97-AF65-F5344CB8AC3E}">
        <p14:creationId xmlns:p14="http://schemas.microsoft.com/office/powerpoint/2010/main" val="28210414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Placeholder 3"/>
          <p:cNvSpPr txBox="1">
            <a:spLocks/>
          </p:cNvSpPr>
          <p:nvPr>
            <p:custDataLst>
              <p:tags r:id="rId2"/>
            </p:custDataLst>
          </p:nvPr>
        </p:nvSpPr>
        <p:spPr bwMode="auto">
          <a:xfrm>
            <a:off x="17466" y="1910955"/>
            <a:ext cx="1641475" cy="117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spcBef>
                <a:spcPct val="20000"/>
              </a:spcBef>
              <a:buFont typeface="Arial" charset="0"/>
              <a:buNone/>
            </a:pPr>
            <a:r>
              <a:rPr lang="en-US" altLang="zh-CN" sz="8600" b="1" dirty="0">
                <a:solidFill>
                  <a:srgbClr val="084CA1"/>
                </a:solidFill>
                <a:latin typeface="Arial" charset="0"/>
                <a:cs typeface="Arial" charset="0"/>
              </a:rPr>
              <a:t>01</a:t>
            </a:r>
          </a:p>
        </p:txBody>
      </p:sp>
      <p:sp>
        <p:nvSpPr>
          <p:cNvPr id="19" name="等腰三角形 18"/>
          <p:cNvSpPr/>
          <p:nvPr>
            <p:custDataLst>
              <p:tags r:id="rId3"/>
            </p:custDataLst>
          </p:nvPr>
        </p:nvSpPr>
        <p:spPr>
          <a:xfrm rot="9233090">
            <a:off x="7207250" y="1840708"/>
            <a:ext cx="266700" cy="172641"/>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0" name="等腰三角形 19"/>
          <p:cNvSpPr/>
          <p:nvPr>
            <p:custDataLst>
              <p:tags r:id="rId4"/>
            </p:custDataLst>
          </p:nvPr>
        </p:nvSpPr>
        <p:spPr>
          <a:xfrm rot="15569576">
            <a:off x="6904437" y="2303860"/>
            <a:ext cx="297656" cy="34290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1" name="等腰三角形 20"/>
          <p:cNvSpPr/>
          <p:nvPr>
            <p:custDataLst>
              <p:tags r:id="rId5"/>
            </p:custDataLst>
          </p:nvPr>
        </p:nvSpPr>
        <p:spPr>
          <a:xfrm rot="21371394">
            <a:off x="6723063" y="1353744"/>
            <a:ext cx="266700" cy="17264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2" name="等腰三角形 21"/>
          <p:cNvSpPr/>
          <p:nvPr>
            <p:custDataLst>
              <p:tags r:id="rId6"/>
            </p:custDataLst>
          </p:nvPr>
        </p:nvSpPr>
        <p:spPr>
          <a:xfrm rot="12912161">
            <a:off x="7764463" y="2615807"/>
            <a:ext cx="944562" cy="611981"/>
          </a:xfrm>
          <a:prstGeom prst="triangl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3" name="等腰三角形 22"/>
          <p:cNvSpPr/>
          <p:nvPr>
            <p:custDataLst>
              <p:tags r:id="rId7"/>
            </p:custDataLst>
          </p:nvPr>
        </p:nvSpPr>
        <p:spPr>
          <a:xfrm rot="12912161">
            <a:off x="7632700" y="2570561"/>
            <a:ext cx="1176338" cy="760809"/>
          </a:xfrm>
          <a:prstGeom prst="triangle">
            <a:avLst/>
          </a:prstGeom>
          <a:noFill/>
          <a:ln w="12700" cap="flat" cmpd="sng" algn="ctr">
            <a:solidFill>
              <a:srgbClr val="3B8DE9"/>
            </a:solid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4" name="椭圆 23"/>
          <p:cNvSpPr/>
          <p:nvPr>
            <p:custDataLst>
              <p:tags r:id="rId8"/>
            </p:custDataLst>
          </p:nvPr>
        </p:nvSpPr>
        <p:spPr>
          <a:xfrm rot="9110320">
            <a:off x="8953500" y="2844407"/>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5" name="椭圆 24"/>
          <p:cNvSpPr/>
          <p:nvPr>
            <p:custDataLst>
              <p:tags r:id="rId9"/>
            </p:custDataLst>
          </p:nvPr>
        </p:nvSpPr>
        <p:spPr>
          <a:xfrm rot="9110320">
            <a:off x="7864476" y="3221832"/>
            <a:ext cx="115888" cy="86916"/>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6" name="椭圆 25"/>
          <p:cNvSpPr/>
          <p:nvPr>
            <p:custDataLst>
              <p:tags r:id="rId10"/>
            </p:custDataLst>
          </p:nvPr>
        </p:nvSpPr>
        <p:spPr>
          <a:xfrm rot="9110320">
            <a:off x="7981950" y="2349106"/>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7" name="等腰三角形 26"/>
          <p:cNvSpPr/>
          <p:nvPr>
            <p:custDataLst>
              <p:tags r:id="rId11"/>
            </p:custDataLst>
          </p:nvPr>
        </p:nvSpPr>
        <p:spPr>
          <a:xfrm rot="18210217">
            <a:off x="6330157" y="1608538"/>
            <a:ext cx="95250" cy="109537"/>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8" name="等腰三角形 27"/>
          <p:cNvSpPr/>
          <p:nvPr>
            <p:custDataLst>
              <p:tags r:id="rId12"/>
            </p:custDataLst>
          </p:nvPr>
        </p:nvSpPr>
        <p:spPr>
          <a:xfrm rot="8748521">
            <a:off x="6672266" y="1735932"/>
            <a:ext cx="128587" cy="82154"/>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cxnSp>
        <p:nvCxnSpPr>
          <p:cNvPr id="3087" name="Straight Connector 13"/>
          <p:cNvCxnSpPr>
            <a:cxnSpLocks noChangeShapeType="1"/>
          </p:cNvCxnSpPr>
          <p:nvPr>
            <p:custDataLst>
              <p:tags r:id="rId13"/>
            </p:custDataLst>
          </p:nvPr>
        </p:nvCxnSpPr>
        <p:spPr bwMode="auto">
          <a:xfrm flipH="1">
            <a:off x="0" y="3082529"/>
            <a:ext cx="6732588" cy="0"/>
          </a:xfrm>
          <a:prstGeom prst="line">
            <a:avLst/>
          </a:prstGeom>
          <a:noFill/>
          <a:ln w="19050" cap="sq" algn="ctr">
            <a:solidFill>
              <a:srgbClr val="084CA1"/>
            </a:solidFill>
            <a:miter lim="800000"/>
            <a:headEnd type="oval" w="med" len="med"/>
            <a:tailEnd/>
          </a:ln>
          <a:extLst>
            <a:ext uri="{909E8E84-426E-40DD-AFC4-6F175D3DCCD1}">
              <a14:hiddenFill xmlns:a14="http://schemas.microsoft.com/office/drawing/2010/main">
                <a:noFill/>
              </a14:hiddenFill>
            </a:ext>
          </a:extLst>
        </p:spPr>
      </p:cxnSp>
      <p:sp>
        <p:nvSpPr>
          <p:cNvPr id="3075" name="文本框 16"/>
          <p:cNvSpPr txBox="1">
            <a:spLocks noChangeArrowheads="1"/>
          </p:cNvSpPr>
          <p:nvPr>
            <p:custDataLst>
              <p:tags r:id="rId14"/>
            </p:custDataLst>
          </p:nvPr>
        </p:nvSpPr>
        <p:spPr bwMode="auto">
          <a:xfrm>
            <a:off x="1558927" y="2357441"/>
            <a:ext cx="5781673" cy="56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4400" b="1" dirty="0">
                <a:solidFill>
                  <a:srgbClr val="084CA1"/>
                </a:solidFill>
                <a:latin typeface="微软雅黑" pitchFamily="34" charset="-122"/>
                <a:ea typeface="微软雅黑" pitchFamily="34" charset="-122"/>
                <a:cs typeface="Arial" charset="0"/>
                <a:sym typeface="Microsoft YaHei"/>
              </a:rPr>
              <a:t>所有者权益变动</a:t>
            </a:r>
            <a:r>
              <a:rPr lang="zh-CN" altLang="en-US" sz="4400" b="1" dirty="0" smtClean="0">
                <a:solidFill>
                  <a:srgbClr val="084CA1"/>
                </a:solidFill>
                <a:latin typeface="微软雅黑" pitchFamily="34" charset="-122"/>
                <a:ea typeface="微软雅黑" pitchFamily="34" charset="-122"/>
                <a:cs typeface="Arial" charset="0"/>
                <a:sym typeface="Microsoft YaHei"/>
              </a:rPr>
              <a:t>表概述</a:t>
            </a:r>
            <a:endParaRPr lang="zh-CN" altLang="en-US" sz="4400" b="1" dirty="0">
              <a:solidFill>
                <a:srgbClr val="084CA1"/>
              </a:solidFill>
              <a:latin typeface="微软雅黑" pitchFamily="34" charset="-122"/>
              <a:ea typeface="微软雅黑" pitchFamily="34" charset="-122"/>
              <a:cs typeface="Arial" charset="0"/>
              <a:sym typeface="Microsoft YaHei"/>
            </a:endParaRPr>
          </a:p>
        </p:txBody>
      </p:sp>
    </p:spTree>
    <p:custDataLst>
      <p:tags r:id="rId1"/>
    </p:custDataLst>
    <p:extLst>
      <p:ext uri="{BB962C8B-B14F-4D97-AF65-F5344CB8AC3E}">
        <p14:creationId xmlns:p14="http://schemas.microsoft.com/office/powerpoint/2010/main" val="8631148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4116518"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所有者</a:t>
            </a:r>
            <a:r>
              <a:rPr lang="zh-CN" altLang="en-US" sz="2600" kern="0" dirty="0" smtClean="0">
                <a:solidFill>
                  <a:srgbClr val="084CA1"/>
                </a:solidFill>
                <a:latin typeface="微软雅黑"/>
                <a:ea typeface="微软雅黑"/>
              </a:rPr>
              <a:t>权益变动表概述</a:t>
            </a:r>
            <a:endParaRPr lang="zh-CN" altLang="en-US" sz="2600" kern="0" dirty="0">
              <a:solidFill>
                <a:srgbClr val="084CA1"/>
              </a:solidFill>
              <a:latin typeface="微软雅黑"/>
              <a:ea typeface="微软雅黑"/>
            </a:endParaRPr>
          </a:p>
        </p:txBody>
      </p:sp>
      <p:sp>
        <p:nvSpPr>
          <p:cNvPr id="14" name="矩形 13"/>
          <p:cNvSpPr/>
          <p:nvPr/>
        </p:nvSpPr>
        <p:spPr>
          <a:xfrm>
            <a:off x="805485" y="1131590"/>
            <a:ext cx="7798963" cy="923330"/>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所有者权益变动</a:t>
            </a:r>
            <a:r>
              <a:rPr kumimoji="0" lang="zh-CN"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表</a:t>
            </a: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反映</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构成所有者权益的</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各组成部分当期的增减变动</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情况的</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报表</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5" name="矩形 14"/>
          <p:cNvSpPr/>
          <p:nvPr/>
        </p:nvSpPr>
        <p:spPr>
          <a:xfrm>
            <a:off x="3980216" y="2194288"/>
            <a:ext cx="3919872" cy="2031325"/>
          </a:xfrm>
          <a:prstGeom prst="rect">
            <a:avLst/>
          </a:prstGeom>
          <a:ln w="19050">
            <a:solidFill>
              <a:srgbClr val="C00000"/>
            </a:solidFill>
            <a:prstDash val="dash"/>
          </a:ln>
        </p:spPr>
        <p:txBody>
          <a:bodyPr wrap="square">
            <a:spAutoFit/>
          </a:bodyPr>
          <a:lstStyle/>
          <a:p>
            <a:pPr marL="285750" indent="-285750">
              <a:lnSpc>
                <a:spcPct val="150000"/>
              </a:lnSpc>
              <a:buClr>
                <a:srgbClr val="C00000"/>
              </a:buClr>
              <a:buFont typeface="Wingdings" pitchFamily="2" charset="2"/>
              <a:buChar char="p"/>
            </a:pPr>
            <a:r>
              <a:rPr lang="zh-CN" altLang="zh-CN" dirty="0">
                <a:latin typeface="微软雅黑" pitchFamily="34" charset="-122"/>
                <a:ea typeface="微软雅黑" pitchFamily="34" charset="-122"/>
              </a:rPr>
              <a:t>实收</a:t>
            </a:r>
            <a:r>
              <a:rPr lang="zh-CN" altLang="zh-CN" dirty="0" smtClean="0">
                <a:latin typeface="微软雅黑" pitchFamily="34" charset="-122"/>
                <a:ea typeface="微软雅黑" pitchFamily="34" charset="-122"/>
              </a:rPr>
              <a:t>资本</a:t>
            </a:r>
            <a:endParaRPr lang="en-US" altLang="zh-CN" dirty="0" smtClean="0">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en-US" dirty="0" smtClean="0">
                <a:latin typeface="微软雅黑" pitchFamily="34" charset="-122"/>
                <a:ea typeface="微软雅黑" pitchFamily="34" charset="-122"/>
              </a:rPr>
              <a:t>其他权益性工具</a:t>
            </a:r>
            <a:endParaRPr lang="en-US" altLang="zh-CN" dirty="0" smtClean="0">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en-US" dirty="0">
                <a:latin typeface="微软雅黑" pitchFamily="34" charset="-122"/>
                <a:ea typeface="微软雅黑" pitchFamily="34" charset="-122"/>
              </a:rPr>
              <a:t>资本公</a:t>
            </a:r>
            <a:r>
              <a:rPr lang="zh-CN" altLang="en-US" dirty="0" smtClean="0">
                <a:latin typeface="微软雅黑" pitchFamily="34" charset="-122"/>
                <a:ea typeface="微软雅黑" pitchFamily="34" charset="-122"/>
              </a:rPr>
              <a:t>积</a:t>
            </a:r>
            <a:endParaRPr lang="en-US" altLang="zh-CN" dirty="0" smtClean="0">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en-US" dirty="0">
                <a:latin typeface="微软雅黑" pitchFamily="34" charset="-122"/>
                <a:ea typeface="微软雅黑" pitchFamily="34" charset="-122"/>
              </a:rPr>
              <a:t>其他综合</a:t>
            </a:r>
            <a:r>
              <a:rPr lang="zh-CN" altLang="en-US" dirty="0" smtClean="0">
                <a:latin typeface="微软雅黑" pitchFamily="34" charset="-122"/>
                <a:ea typeface="微软雅黑" pitchFamily="34" charset="-122"/>
              </a:rPr>
              <a:t>收益</a:t>
            </a:r>
            <a:endParaRPr lang="en-US" altLang="zh-CN" dirty="0" smtClean="0">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en-US" dirty="0">
                <a:latin typeface="微软雅黑" pitchFamily="34" charset="-122"/>
                <a:ea typeface="微软雅黑" pitchFamily="34" charset="-122"/>
              </a:rPr>
              <a:t>盈余公</a:t>
            </a:r>
            <a:r>
              <a:rPr lang="zh-CN" altLang="en-US" dirty="0" smtClean="0">
                <a:latin typeface="微软雅黑" pitchFamily="34" charset="-122"/>
                <a:ea typeface="微软雅黑" pitchFamily="34" charset="-122"/>
              </a:rPr>
              <a:t>积</a:t>
            </a:r>
            <a:endParaRPr lang="en-US" altLang="zh-CN" dirty="0" smtClean="0">
              <a:latin typeface="微软雅黑" pitchFamily="34" charset="-122"/>
              <a:ea typeface="微软雅黑" pitchFamily="34" charset="-122"/>
            </a:endParaRPr>
          </a:p>
          <a:p>
            <a:pPr marL="285750" indent="-285750">
              <a:lnSpc>
                <a:spcPct val="150000"/>
              </a:lnSpc>
              <a:buClr>
                <a:srgbClr val="C00000"/>
              </a:buClr>
              <a:buFont typeface="Wingdings" pitchFamily="2" charset="2"/>
              <a:buChar char="p"/>
            </a:pPr>
            <a:r>
              <a:rPr lang="zh-CN" altLang="en-US" dirty="0">
                <a:latin typeface="微软雅黑" pitchFamily="34" charset="-122"/>
                <a:ea typeface="微软雅黑" pitchFamily="34" charset="-122"/>
              </a:rPr>
              <a:t>未分配</a:t>
            </a:r>
            <a:r>
              <a:rPr lang="zh-CN" altLang="en-US" dirty="0" smtClean="0">
                <a:latin typeface="微软雅黑" pitchFamily="34" charset="-122"/>
                <a:ea typeface="微软雅黑" pitchFamily="34" charset="-122"/>
              </a:rPr>
              <a:t>利润</a:t>
            </a:r>
            <a:endParaRPr lang="en-US" altLang="zh-CN" dirty="0" smtClean="0">
              <a:latin typeface="微软雅黑" pitchFamily="34" charset="-122"/>
              <a:ea typeface="微软雅黑" pitchFamily="34" charset="-122"/>
            </a:endParaRPr>
          </a:p>
        </p:txBody>
      </p:sp>
      <p:cxnSp>
        <p:nvCxnSpPr>
          <p:cNvPr id="16" name="直接连接符 15"/>
          <p:cNvCxnSpPr/>
          <p:nvPr/>
        </p:nvCxnSpPr>
        <p:spPr>
          <a:xfrm>
            <a:off x="5508104" y="1593255"/>
            <a:ext cx="864096" cy="0"/>
          </a:xfrm>
          <a:prstGeom prst="line">
            <a:avLst/>
          </a:prstGeom>
          <a:noFill/>
          <a:ln w="19050" cap="flat" cmpd="sng" algn="ctr">
            <a:solidFill>
              <a:srgbClr val="C00000"/>
            </a:solidFill>
            <a:prstDash val="solid"/>
          </a:ln>
          <a:effectLst/>
        </p:spPr>
      </p:cxnSp>
      <p:sp>
        <p:nvSpPr>
          <p:cNvPr id="17" name="下箭头 16"/>
          <p:cNvSpPr/>
          <p:nvPr/>
        </p:nvSpPr>
        <p:spPr>
          <a:xfrm>
            <a:off x="5832140" y="1776180"/>
            <a:ext cx="216024" cy="278740"/>
          </a:xfrm>
          <a:prstGeom prst="downArrow">
            <a:avLst/>
          </a:prstGeom>
          <a:solidFill>
            <a:srgbClr val="FFC000"/>
          </a:solidFill>
          <a:ln w="25400" cap="flat" cmpd="sng" algn="ctr">
            <a:solidFill>
              <a:srgbClr val="FFC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 name="矩形 17"/>
          <p:cNvSpPr/>
          <p:nvPr/>
        </p:nvSpPr>
        <p:spPr>
          <a:xfrm>
            <a:off x="1421258" y="649144"/>
            <a:ext cx="1305197"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）含义</a:t>
            </a:r>
            <a:endParaRPr lang="en-US" altLang="zh-CN" sz="1800" b="1" dirty="0">
              <a:solidFill>
                <a:srgbClr val="084CA1"/>
              </a:solidFill>
              <a:ea typeface="微软雅黑"/>
              <a:cs typeface="+mn-ea"/>
              <a:sym typeface="+mn-lt"/>
            </a:endParaRPr>
          </a:p>
        </p:txBody>
      </p:sp>
      <p:sp>
        <p:nvSpPr>
          <p:cNvPr id="19"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Tree>
    <p:custDataLst>
      <p:tags r:id="rId1"/>
    </p:custDataLst>
    <p:extLst>
      <p:ext uri="{BB962C8B-B14F-4D97-AF65-F5344CB8AC3E}">
        <p14:creationId xmlns:p14="http://schemas.microsoft.com/office/powerpoint/2010/main" val="42020979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4116518"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所有者</a:t>
            </a:r>
            <a:r>
              <a:rPr lang="zh-CN" altLang="en-US" sz="2600" kern="0" dirty="0" smtClean="0">
                <a:solidFill>
                  <a:srgbClr val="084CA1"/>
                </a:solidFill>
                <a:latin typeface="微软雅黑"/>
                <a:ea typeface="微软雅黑"/>
              </a:rPr>
              <a:t>权益变动表概述</a:t>
            </a:r>
            <a:endParaRPr lang="zh-CN" altLang="en-US" sz="2600" kern="0" dirty="0">
              <a:solidFill>
                <a:srgbClr val="084CA1"/>
              </a:solidFill>
              <a:latin typeface="微软雅黑"/>
              <a:ea typeface="微软雅黑"/>
            </a:endParaRPr>
          </a:p>
        </p:txBody>
      </p:sp>
      <p:sp>
        <p:nvSpPr>
          <p:cNvPr id="18" name="矩形 17"/>
          <p:cNvSpPr/>
          <p:nvPr/>
        </p:nvSpPr>
        <p:spPr>
          <a:xfrm>
            <a:off x="1421258" y="649144"/>
            <a:ext cx="2228526"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）单独列示项目</a:t>
            </a:r>
            <a:endParaRPr lang="en-US" altLang="zh-CN" sz="1800" b="1" dirty="0">
              <a:solidFill>
                <a:srgbClr val="084CA1"/>
              </a:solidFill>
              <a:ea typeface="微软雅黑"/>
              <a:cs typeface="+mn-ea"/>
              <a:sym typeface="+mn-lt"/>
            </a:endParaRPr>
          </a:p>
        </p:txBody>
      </p:sp>
      <p:sp>
        <p:nvSpPr>
          <p:cNvPr id="19"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 name="矩形 1"/>
          <p:cNvSpPr/>
          <p:nvPr/>
        </p:nvSpPr>
        <p:spPr>
          <a:xfrm>
            <a:off x="1395234" y="4378765"/>
            <a:ext cx="5920189" cy="507831"/>
          </a:xfrm>
          <a:prstGeom prst="rect">
            <a:avLst/>
          </a:prstGeom>
        </p:spPr>
        <p:txBody>
          <a:bodyPr wrap="square">
            <a:spAutoFit/>
          </a:bodyPr>
          <a:lstStyle/>
          <a:p>
            <a:pPr>
              <a:lnSpc>
                <a:spcPct val="150000"/>
              </a:lnSpc>
            </a:pPr>
            <a:r>
              <a:rPr lang="zh-CN" altLang="en-US" sz="1800" dirty="0" smtClean="0">
                <a:latin typeface="微软雅黑" pitchFamily="34" charset="-122"/>
                <a:ea typeface="微软雅黑" pitchFamily="34" charset="-122"/>
              </a:rPr>
              <a:t>所有者权益各组成部分的期初和期末余额及其调节情况。</a:t>
            </a:r>
            <a:endParaRPr lang="zh-CN" altLang="en-US" sz="1800" dirty="0">
              <a:latin typeface="微软雅黑" pitchFamily="34" charset="-122"/>
              <a:ea typeface="微软雅黑" pitchFamily="34" charset="-122"/>
            </a:endParaRPr>
          </a:p>
        </p:txBody>
      </p:sp>
      <p:grpSp>
        <p:nvGrpSpPr>
          <p:cNvPr id="13" name="组合 12"/>
          <p:cNvGrpSpPr/>
          <p:nvPr/>
        </p:nvGrpSpPr>
        <p:grpSpPr>
          <a:xfrm>
            <a:off x="554826" y="1186803"/>
            <a:ext cx="622354" cy="592656"/>
            <a:chOff x="2735796" y="1319654"/>
            <a:chExt cx="1404156" cy="1053117"/>
          </a:xfrm>
        </p:grpSpPr>
        <p:sp>
          <p:nvSpPr>
            <p:cNvPr id="20" name="MH_Other_1"/>
            <p:cNvSpPr/>
            <p:nvPr>
              <p:custDataLst>
                <p:tags r:id="rId19"/>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2800" kern="0">
                <a:solidFill>
                  <a:sysClr val="window" lastClr="FFFFFF"/>
                </a:solidFill>
                <a:latin typeface="华文新魏" pitchFamily="2" charset="-122"/>
                <a:ea typeface="华文新魏" pitchFamily="2" charset="-122"/>
              </a:endParaRPr>
            </a:p>
          </p:txBody>
        </p:sp>
        <p:sp>
          <p:nvSpPr>
            <p:cNvPr id="21" name="MH_Other_2"/>
            <p:cNvSpPr/>
            <p:nvPr>
              <p:custDataLst>
                <p:tags r:id="rId20"/>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sz="2800" b="1" kern="0" dirty="0" smtClean="0">
                  <a:solidFill>
                    <a:srgbClr val="FFFFFF"/>
                  </a:solidFill>
                  <a:latin typeface="华文新魏" pitchFamily="2" charset="-122"/>
                  <a:ea typeface="华文新魏" pitchFamily="2" charset="-122"/>
                </a:rPr>
                <a:t>1</a:t>
              </a:r>
              <a:endParaRPr lang="en-US" sz="2800" b="1" kern="0" dirty="0">
                <a:solidFill>
                  <a:srgbClr val="FFFFFF"/>
                </a:solidFill>
                <a:latin typeface="华文新魏" pitchFamily="2" charset="-122"/>
                <a:ea typeface="华文新魏" pitchFamily="2" charset="-122"/>
              </a:endParaRPr>
            </a:p>
          </p:txBody>
        </p:sp>
        <p:sp>
          <p:nvSpPr>
            <p:cNvPr id="22" name="MH_Other_3"/>
            <p:cNvSpPr/>
            <p:nvPr>
              <p:custDataLst>
                <p:tags r:id="rId21"/>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2800" kern="0">
                <a:solidFill>
                  <a:sysClr val="window" lastClr="FFFFFF"/>
                </a:solidFill>
                <a:latin typeface="华文新魏" pitchFamily="2" charset="-122"/>
                <a:ea typeface="华文新魏" pitchFamily="2" charset="-122"/>
              </a:endParaRPr>
            </a:p>
          </p:txBody>
        </p:sp>
      </p:grpSp>
      <p:grpSp>
        <p:nvGrpSpPr>
          <p:cNvPr id="23" name="组合 22"/>
          <p:cNvGrpSpPr/>
          <p:nvPr/>
        </p:nvGrpSpPr>
        <p:grpSpPr>
          <a:xfrm>
            <a:off x="554826" y="1978713"/>
            <a:ext cx="622354" cy="592656"/>
            <a:chOff x="2735796" y="1319654"/>
            <a:chExt cx="1404156" cy="1053117"/>
          </a:xfrm>
        </p:grpSpPr>
        <p:sp>
          <p:nvSpPr>
            <p:cNvPr id="24" name="MH_Other_1"/>
            <p:cNvSpPr/>
            <p:nvPr>
              <p:custDataLst>
                <p:tags r:id="rId16"/>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2800" kern="0">
                <a:solidFill>
                  <a:sysClr val="window" lastClr="FFFFFF"/>
                </a:solidFill>
                <a:latin typeface="华文新魏" pitchFamily="2" charset="-122"/>
                <a:ea typeface="华文新魏" pitchFamily="2" charset="-122"/>
              </a:endParaRPr>
            </a:p>
          </p:txBody>
        </p:sp>
        <p:sp>
          <p:nvSpPr>
            <p:cNvPr id="25" name="MH_Other_2"/>
            <p:cNvSpPr/>
            <p:nvPr>
              <p:custDataLst>
                <p:tags r:id="rId17"/>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altLang="zh-CN" sz="2800" b="1" kern="0" dirty="0" smtClean="0">
                  <a:solidFill>
                    <a:srgbClr val="FFFFFF"/>
                  </a:solidFill>
                  <a:latin typeface="华文新魏" pitchFamily="2" charset="-122"/>
                  <a:ea typeface="华文新魏" pitchFamily="2" charset="-122"/>
                </a:rPr>
                <a:t>2</a:t>
              </a:r>
              <a:endParaRPr lang="en-US" sz="2800" b="1" kern="0" dirty="0">
                <a:solidFill>
                  <a:srgbClr val="FFFFFF"/>
                </a:solidFill>
                <a:latin typeface="华文新魏" pitchFamily="2" charset="-122"/>
                <a:ea typeface="华文新魏" pitchFamily="2" charset="-122"/>
              </a:endParaRPr>
            </a:p>
          </p:txBody>
        </p:sp>
        <p:sp>
          <p:nvSpPr>
            <p:cNvPr id="26" name="MH_Other_3"/>
            <p:cNvSpPr/>
            <p:nvPr>
              <p:custDataLst>
                <p:tags r:id="rId18"/>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2800" kern="0">
                <a:solidFill>
                  <a:sysClr val="window" lastClr="FFFFFF"/>
                </a:solidFill>
                <a:latin typeface="华文新魏" pitchFamily="2" charset="-122"/>
                <a:ea typeface="华文新魏" pitchFamily="2" charset="-122"/>
              </a:endParaRPr>
            </a:p>
          </p:txBody>
        </p:sp>
      </p:grpSp>
      <p:grpSp>
        <p:nvGrpSpPr>
          <p:cNvPr id="27" name="组合 26"/>
          <p:cNvGrpSpPr/>
          <p:nvPr/>
        </p:nvGrpSpPr>
        <p:grpSpPr>
          <a:xfrm>
            <a:off x="554826" y="2765538"/>
            <a:ext cx="622354" cy="592656"/>
            <a:chOff x="2735796" y="1319654"/>
            <a:chExt cx="1404156" cy="1053117"/>
          </a:xfrm>
        </p:grpSpPr>
        <p:sp>
          <p:nvSpPr>
            <p:cNvPr id="28" name="MH_Other_1"/>
            <p:cNvSpPr/>
            <p:nvPr>
              <p:custDataLst>
                <p:tags r:id="rId13"/>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2800" kern="0">
                <a:solidFill>
                  <a:sysClr val="window" lastClr="FFFFFF"/>
                </a:solidFill>
                <a:latin typeface="华文新魏" pitchFamily="2" charset="-122"/>
                <a:ea typeface="华文新魏" pitchFamily="2" charset="-122"/>
              </a:endParaRPr>
            </a:p>
          </p:txBody>
        </p:sp>
        <p:sp>
          <p:nvSpPr>
            <p:cNvPr id="29" name="MH_Other_2"/>
            <p:cNvSpPr/>
            <p:nvPr>
              <p:custDataLst>
                <p:tags r:id="rId14"/>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altLang="zh-CN" sz="2800" b="1" kern="0" dirty="0" smtClean="0">
                  <a:solidFill>
                    <a:srgbClr val="FFFFFF"/>
                  </a:solidFill>
                  <a:latin typeface="华文新魏" pitchFamily="2" charset="-122"/>
                  <a:ea typeface="华文新魏" pitchFamily="2" charset="-122"/>
                </a:rPr>
                <a:t>3</a:t>
              </a:r>
              <a:endParaRPr lang="en-US" sz="2800" b="1" kern="0" dirty="0">
                <a:solidFill>
                  <a:srgbClr val="FFFFFF"/>
                </a:solidFill>
                <a:latin typeface="华文新魏" pitchFamily="2" charset="-122"/>
                <a:ea typeface="华文新魏" pitchFamily="2" charset="-122"/>
              </a:endParaRPr>
            </a:p>
          </p:txBody>
        </p:sp>
        <p:sp>
          <p:nvSpPr>
            <p:cNvPr id="30" name="MH_Other_3"/>
            <p:cNvSpPr/>
            <p:nvPr>
              <p:custDataLst>
                <p:tags r:id="rId15"/>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2800" kern="0">
                <a:solidFill>
                  <a:sysClr val="window" lastClr="FFFFFF"/>
                </a:solidFill>
                <a:latin typeface="华文新魏" pitchFamily="2" charset="-122"/>
                <a:ea typeface="华文新魏" pitchFamily="2" charset="-122"/>
              </a:endParaRPr>
            </a:p>
          </p:txBody>
        </p:sp>
      </p:grpSp>
      <p:grpSp>
        <p:nvGrpSpPr>
          <p:cNvPr id="31" name="组合 30"/>
          <p:cNvGrpSpPr/>
          <p:nvPr/>
        </p:nvGrpSpPr>
        <p:grpSpPr>
          <a:xfrm>
            <a:off x="554826" y="3549528"/>
            <a:ext cx="622354" cy="592656"/>
            <a:chOff x="2735796" y="1319654"/>
            <a:chExt cx="1404156" cy="1053117"/>
          </a:xfrm>
        </p:grpSpPr>
        <p:sp>
          <p:nvSpPr>
            <p:cNvPr id="32" name="MH_Other_1"/>
            <p:cNvSpPr/>
            <p:nvPr>
              <p:custDataLst>
                <p:tags r:id="rId10"/>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2800" kern="0">
                <a:solidFill>
                  <a:sysClr val="window" lastClr="FFFFFF"/>
                </a:solidFill>
                <a:latin typeface="华文新魏" pitchFamily="2" charset="-122"/>
                <a:ea typeface="华文新魏" pitchFamily="2" charset="-122"/>
              </a:endParaRPr>
            </a:p>
          </p:txBody>
        </p:sp>
        <p:sp>
          <p:nvSpPr>
            <p:cNvPr id="33" name="MH_Other_2"/>
            <p:cNvSpPr/>
            <p:nvPr>
              <p:custDataLst>
                <p:tags r:id="rId11"/>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altLang="zh-CN" sz="2800" b="1" kern="0" dirty="0">
                  <a:solidFill>
                    <a:srgbClr val="FFFFFF"/>
                  </a:solidFill>
                  <a:latin typeface="华文新魏" pitchFamily="2" charset="-122"/>
                  <a:ea typeface="华文新魏" pitchFamily="2" charset="-122"/>
                </a:rPr>
                <a:t>4</a:t>
              </a:r>
              <a:endParaRPr lang="en-US" sz="2800" b="1" kern="0" dirty="0">
                <a:solidFill>
                  <a:srgbClr val="FFFFFF"/>
                </a:solidFill>
                <a:latin typeface="华文新魏" pitchFamily="2" charset="-122"/>
                <a:ea typeface="华文新魏" pitchFamily="2" charset="-122"/>
              </a:endParaRPr>
            </a:p>
          </p:txBody>
        </p:sp>
        <p:sp>
          <p:nvSpPr>
            <p:cNvPr id="34" name="MH_Other_3"/>
            <p:cNvSpPr/>
            <p:nvPr>
              <p:custDataLst>
                <p:tags r:id="rId12"/>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2800" kern="0">
                <a:solidFill>
                  <a:sysClr val="window" lastClr="FFFFFF"/>
                </a:solidFill>
                <a:latin typeface="华文新魏" pitchFamily="2" charset="-122"/>
                <a:ea typeface="华文新魏" pitchFamily="2" charset="-122"/>
              </a:endParaRPr>
            </a:p>
          </p:txBody>
        </p:sp>
      </p:grpSp>
      <p:grpSp>
        <p:nvGrpSpPr>
          <p:cNvPr id="35" name="组合 34"/>
          <p:cNvGrpSpPr/>
          <p:nvPr/>
        </p:nvGrpSpPr>
        <p:grpSpPr>
          <a:xfrm>
            <a:off x="554826" y="4336353"/>
            <a:ext cx="622354" cy="592656"/>
            <a:chOff x="2735796" y="1319654"/>
            <a:chExt cx="1404156" cy="1053117"/>
          </a:xfrm>
        </p:grpSpPr>
        <p:sp>
          <p:nvSpPr>
            <p:cNvPr id="36" name="MH_Other_1"/>
            <p:cNvSpPr/>
            <p:nvPr>
              <p:custDataLst>
                <p:tags r:id="rId7"/>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2800" kern="0">
                <a:solidFill>
                  <a:sysClr val="window" lastClr="FFFFFF"/>
                </a:solidFill>
                <a:latin typeface="华文新魏" pitchFamily="2" charset="-122"/>
                <a:ea typeface="华文新魏" pitchFamily="2" charset="-122"/>
              </a:endParaRPr>
            </a:p>
          </p:txBody>
        </p:sp>
        <p:sp>
          <p:nvSpPr>
            <p:cNvPr id="37" name="MH_Other_2"/>
            <p:cNvSpPr/>
            <p:nvPr>
              <p:custDataLst>
                <p:tags r:id="rId8"/>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altLang="zh-CN" sz="2800" b="1" kern="0" dirty="0">
                  <a:solidFill>
                    <a:srgbClr val="FFFFFF"/>
                  </a:solidFill>
                  <a:latin typeface="华文新魏" pitchFamily="2" charset="-122"/>
                  <a:ea typeface="华文新魏" pitchFamily="2" charset="-122"/>
                </a:rPr>
                <a:t>5</a:t>
              </a:r>
              <a:endParaRPr lang="en-US" sz="2800" b="1" kern="0" dirty="0">
                <a:solidFill>
                  <a:srgbClr val="FFFFFF"/>
                </a:solidFill>
                <a:latin typeface="华文新魏" pitchFamily="2" charset="-122"/>
                <a:ea typeface="华文新魏" pitchFamily="2" charset="-122"/>
              </a:endParaRPr>
            </a:p>
          </p:txBody>
        </p:sp>
        <p:sp>
          <p:nvSpPr>
            <p:cNvPr id="38" name="MH_Other_3"/>
            <p:cNvSpPr/>
            <p:nvPr>
              <p:custDataLst>
                <p:tags r:id="rId9"/>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2800" kern="0">
                <a:solidFill>
                  <a:sysClr val="window" lastClr="FFFFFF"/>
                </a:solidFill>
                <a:latin typeface="华文新魏" pitchFamily="2" charset="-122"/>
                <a:ea typeface="华文新魏" pitchFamily="2" charset="-122"/>
              </a:endParaRPr>
            </a:p>
          </p:txBody>
        </p:sp>
      </p:grpSp>
      <p:sp>
        <p:nvSpPr>
          <p:cNvPr id="3" name="矩形 2"/>
          <p:cNvSpPr/>
          <p:nvPr/>
        </p:nvSpPr>
        <p:spPr>
          <a:xfrm>
            <a:off x="1395234" y="1025068"/>
            <a:ext cx="6805889" cy="923330"/>
          </a:xfrm>
          <a:prstGeom prst="rect">
            <a:avLst/>
          </a:prstGeom>
        </p:spPr>
        <p:txBody>
          <a:bodyPr wrap="square">
            <a:spAutoFit/>
          </a:bodyPr>
          <a:lstStyle/>
          <a:p>
            <a:pPr lvl="0">
              <a:lnSpc>
                <a:spcPct val="150000"/>
              </a:lnSpc>
            </a:pPr>
            <a:r>
              <a:rPr lang="zh-CN" altLang="en-US" sz="1800" dirty="0">
                <a:solidFill>
                  <a:prstClr val="black"/>
                </a:solidFill>
                <a:latin typeface="微软雅黑" pitchFamily="34" charset="-122"/>
                <a:ea typeface="微软雅黑" pitchFamily="34" charset="-122"/>
              </a:rPr>
              <a:t>综合收益总额，在合并所有者权益变动表中还应单独列示归属于母公司所有者的综合收益总额和归属于少数股东的综合收益总额；</a:t>
            </a:r>
          </a:p>
        </p:txBody>
      </p:sp>
      <p:sp>
        <p:nvSpPr>
          <p:cNvPr id="4" name="矩形 3"/>
          <p:cNvSpPr/>
          <p:nvPr/>
        </p:nvSpPr>
        <p:spPr>
          <a:xfrm>
            <a:off x="1395234" y="2024727"/>
            <a:ext cx="4827764" cy="507831"/>
          </a:xfrm>
          <a:prstGeom prst="rect">
            <a:avLst/>
          </a:prstGeom>
        </p:spPr>
        <p:txBody>
          <a:bodyPr wrap="square">
            <a:spAutoFit/>
          </a:bodyPr>
          <a:lstStyle/>
          <a:p>
            <a:pPr>
              <a:lnSpc>
                <a:spcPct val="150000"/>
              </a:lnSpc>
            </a:pPr>
            <a:r>
              <a:rPr lang="zh-CN" altLang="en-US" sz="1800" dirty="0">
                <a:solidFill>
                  <a:prstClr val="black"/>
                </a:solidFill>
                <a:latin typeface="微软雅黑" pitchFamily="34" charset="-122"/>
                <a:ea typeface="微软雅黑" pitchFamily="34" charset="-122"/>
              </a:rPr>
              <a:t>会计政策变更和前期差错更正的累积影响金额； </a:t>
            </a:r>
            <a:endParaRPr lang="zh-CN" altLang="en-US" dirty="0"/>
          </a:p>
        </p:txBody>
      </p:sp>
      <p:sp>
        <p:nvSpPr>
          <p:cNvPr id="5" name="矩形 4"/>
          <p:cNvSpPr/>
          <p:nvPr/>
        </p:nvSpPr>
        <p:spPr>
          <a:xfrm>
            <a:off x="1395234" y="2766959"/>
            <a:ext cx="4757208" cy="507831"/>
          </a:xfrm>
          <a:prstGeom prst="rect">
            <a:avLst/>
          </a:prstGeom>
        </p:spPr>
        <p:txBody>
          <a:bodyPr wrap="square">
            <a:spAutoFit/>
          </a:bodyPr>
          <a:lstStyle/>
          <a:p>
            <a:pPr>
              <a:lnSpc>
                <a:spcPct val="150000"/>
              </a:lnSpc>
            </a:pPr>
            <a:r>
              <a:rPr lang="zh-CN" altLang="en-US" sz="1800" dirty="0">
                <a:solidFill>
                  <a:prstClr val="black"/>
                </a:solidFill>
                <a:latin typeface="微软雅黑" pitchFamily="34" charset="-122"/>
                <a:ea typeface="微软雅黑" pitchFamily="34" charset="-122"/>
              </a:rPr>
              <a:t>所有者投入资本和向所有者分配利润等；</a:t>
            </a:r>
            <a:endParaRPr lang="zh-CN" altLang="en-US" dirty="0"/>
          </a:p>
        </p:txBody>
      </p:sp>
      <p:sp>
        <p:nvSpPr>
          <p:cNvPr id="6" name="矩形 5"/>
          <p:cNvSpPr/>
          <p:nvPr/>
        </p:nvSpPr>
        <p:spPr>
          <a:xfrm>
            <a:off x="1395234" y="3549528"/>
            <a:ext cx="3625650" cy="507831"/>
          </a:xfrm>
          <a:prstGeom prst="rect">
            <a:avLst/>
          </a:prstGeom>
        </p:spPr>
        <p:txBody>
          <a:bodyPr wrap="square">
            <a:spAutoFit/>
          </a:bodyPr>
          <a:lstStyle/>
          <a:p>
            <a:pPr lvl="0">
              <a:lnSpc>
                <a:spcPct val="150000"/>
              </a:lnSpc>
            </a:pPr>
            <a:r>
              <a:rPr lang="zh-CN" altLang="en-US" sz="1800" dirty="0">
                <a:solidFill>
                  <a:prstClr val="black"/>
                </a:solidFill>
                <a:latin typeface="微软雅黑" pitchFamily="34" charset="-122"/>
                <a:ea typeface="微软雅黑" pitchFamily="34" charset="-122"/>
              </a:rPr>
              <a:t>按照规定提取的盈余公积；</a:t>
            </a:r>
          </a:p>
        </p:txBody>
      </p:sp>
    </p:spTree>
    <p:custDataLst>
      <p:tags r:id="rId1"/>
    </p:custDataLst>
    <p:extLst>
      <p:ext uri="{BB962C8B-B14F-4D97-AF65-F5344CB8AC3E}">
        <p14:creationId xmlns:p14="http://schemas.microsoft.com/office/powerpoint/2010/main" val="40704051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Placeholder 3"/>
          <p:cNvSpPr txBox="1">
            <a:spLocks/>
          </p:cNvSpPr>
          <p:nvPr>
            <p:custDataLst>
              <p:tags r:id="rId2"/>
            </p:custDataLst>
          </p:nvPr>
        </p:nvSpPr>
        <p:spPr bwMode="auto">
          <a:xfrm>
            <a:off x="17466" y="1910955"/>
            <a:ext cx="1641475" cy="117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spcBef>
                <a:spcPct val="20000"/>
              </a:spcBef>
              <a:buFont typeface="Arial" charset="0"/>
              <a:buNone/>
            </a:pPr>
            <a:r>
              <a:rPr lang="en-US" altLang="zh-CN" sz="8600" b="1" dirty="0" smtClean="0">
                <a:solidFill>
                  <a:srgbClr val="084CA1"/>
                </a:solidFill>
                <a:latin typeface="Arial" charset="0"/>
                <a:cs typeface="Arial" charset="0"/>
              </a:rPr>
              <a:t>02</a:t>
            </a:r>
            <a:endParaRPr lang="en-US" altLang="zh-CN" sz="8600" b="1" dirty="0">
              <a:solidFill>
                <a:srgbClr val="084CA1"/>
              </a:solidFill>
              <a:latin typeface="Arial" charset="0"/>
              <a:cs typeface="Arial" charset="0"/>
            </a:endParaRPr>
          </a:p>
        </p:txBody>
      </p:sp>
      <p:sp>
        <p:nvSpPr>
          <p:cNvPr id="19" name="等腰三角形 18"/>
          <p:cNvSpPr/>
          <p:nvPr>
            <p:custDataLst>
              <p:tags r:id="rId3"/>
            </p:custDataLst>
          </p:nvPr>
        </p:nvSpPr>
        <p:spPr>
          <a:xfrm rot="9233090">
            <a:off x="7207250" y="1840708"/>
            <a:ext cx="266700" cy="172641"/>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0" name="等腰三角形 19"/>
          <p:cNvSpPr/>
          <p:nvPr>
            <p:custDataLst>
              <p:tags r:id="rId4"/>
            </p:custDataLst>
          </p:nvPr>
        </p:nvSpPr>
        <p:spPr>
          <a:xfrm rot="15569576">
            <a:off x="6904437" y="2303860"/>
            <a:ext cx="297656" cy="34290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1" name="等腰三角形 20"/>
          <p:cNvSpPr/>
          <p:nvPr>
            <p:custDataLst>
              <p:tags r:id="rId5"/>
            </p:custDataLst>
          </p:nvPr>
        </p:nvSpPr>
        <p:spPr>
          <a:xfrm rot="21371394">
            <a:off x="6723063" y="1353744"/>
            <a:ext cx="266700" cy="17264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2" name="等腰三角形 21"/>
          <p:cNvSpPr/>
          <p:nvPr>
            <p:custDataLst>
              <p:tags r:id="rId6"/>
            </p:custDataLst>
          </p:nvPr>
        </p:nvSpPr>
        <p:spPr>
          <a:xfrm rot="12912161">
            <a:off x="7764463" y="2615807"/>
            <a:ext cx="944562" cy="611981"/>
          </a:xfrm>
          <a:prstGeom prst="triangl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3" name="等腰三角形 22"/>
          <p:cNvSpPr/>
          <p:nvPr>
            <p:custDataLst>
              <p:tags r:id="rId7"/>
            </p:custDataLst>
          </p:nvPr>
        </p:nvSpPr>
        <p:spPr>
          <a:xfrm rot="12912161">
            <a:off x="7632700" y="2570561"/>
            <a:ext cx="1176338" cy="760809"/>
          </a:xfrm>
          <a:prstGeom prst="triangle">
            <a:avLst/>
          </a:prstGeom>
          <a:noFill/>
          <a:ln w="12700" cap="flat" cmpd="sng" algn="ctr">
            <a:solidFill>
              <a:srgbClr val="3B8DE9"/>
            </a:solid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4" name="椭圆 23"/>
          <p:cNvSpPr/>
          <p:nvPr>
            <p:custDataLst>
              <p:tags r:id="rId8"/>
            </p:custDataLst>
          </p:nvPr>
        </p:nvSpPr>
        <p:spPr>
          <a:xfrm rot="9110320">
            <a:off x="8953500" y="2844407"/>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5" name="椭圆 24"/>
          <p:cNvSpPr/>
          <p:nvPr>
            <p:custDataLst>
              <p:tags r:id="rId9"/>
            </p:custDataLst>
          </p:nvPr>
        </p:nvSpPr>
        <p:spPr>
          <a:xfrm rot="9110320">
            <a:off x="7864476" y="3221832"/>
            <a:ext cx="115888" cy="86916"/>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6" name="椭圆 25"/>
          <p:cNvSpPr/>
          <p:nvPr>
            <p:custDataLst>
              <p:tags r:id="rId10"/>
            </p:custDataLst>
          </p:nvPr>
        </p:nvSpPr>
        <p:spPr>
          <a:xfrm rot="9110320">
            <a:off x="7981950" y="2349106"/>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7" name="等腰三角形 26"/>
          <p:cNvSpPr/>
          <p:nvPr>
            <p:custDataLst>
              <p:tags r:id="rId11"/>
            </p:custDataLst>
          </p:nvPr>
        </p:nvSpPr>
        <p:spPr>
          <a:xfrm rot="18210217">
            <a:off x="6330157" y="1608538"/>
            <a:ext cx="95250" cy="109537"/>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8" name="等腰三角形 27"/>
          <p:cNvSpPr/>
          <p:nvPr>
            <p:custDataLst>
              <p:tags r:id="rId12"/>
            </p:custDataLst>
          </p:nvPr>
        </p:nvSpPr>
        <p:spPr>
          <a:xfrm rot="8748521">
            <a:off x="6672266" y="1735932"/>
            <a:ext cx="128587" cy="82154"/>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cxnSp>
        <p:nvCxnSpPr>
          <p:cNvPr id="3087" name="Straight Connector 13"/>
          <p:cNvCxnSpPr>
            <a:cxnSpLocks noChangeShapeType="1"/>
          </p:cNvCxnSpPr>
          <p:nvPr>
            <p:custDataLst>
              <p:tags r:id="rId13"/>
            </p:custDataLst>
          </p:nvPr>
        </p:nvCxnSpPr>
        <p:spPr bwMode="auto">
          <a:xfrm flipH="1">
            <a:off x="0" y="3082529"/>
            <a:ext cx="6732588" cy="0"/>
          </a:xfrm>
          <a:prstGeom prst="line">
            <a:avLst/>
          </a:prstGeom>
          <a:noFill/>
          <a:ln w="19050" cap="sq" algn="ctr">
            <a:solidFill>
              <a:srgbClr val="084CA1"/>
            </a:solidFill>
            <a:miter lim="800000"/>
            <a:headEnd type="oval" w="med" len="med"/>
            <a:tailEnd/>
          </a:ln>
          <a:extLst>
            <a:ext uri="{909E8E84-426E-40DD-AFC4-6F175D3DCCD1}">
              <a14:hiddenFill xmlns:a14="http://schemas.microsoft.com/office/drawing/2010/main">
                <a:noFill/>
              </a14:hiddenFill>
            </a:ext>
          </a:extLst>
        </p:spPr>
      </p:cxnSp>
      <p:sp>
        <p:nvSpPr>
          <p:cNvPr id="3075" name="文本框 16"/>
          <p:cNvSpPr txBox="1">
            <a:spLocks noChangeArrowheads="1"/>
          </p:cNvSpPr>
          <p:nvPr>
            <p:custDataLst>
              <p:tags r:id="rId14"/>
            </p:custDataLst>
          </p:nvPr>
        </p:nvSpPr>
        <p:spPr bwMode="auto">
          <a:xfrm>
            <a:off x="1558926" y="2357441"/>
            <a:ext cx="6291899" cy="56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4400" b="1" dirty="0">
                <a:solidFill>
                  <a:srgbClr val="084CA1"/>
                </a:solidFill>
                <a:latin typeface="微软雅黑" pitchFamily="34" charset="-122"/>
                <a:ea typeface="微软雅黑" pitchFamily="34" charset="-122"/>
                <a:cs typeface="Arial" charset="0"/>
                <a:sym typeface="Microsoft YaHei"/>
              </a:rPr>
              <a:t>所有者权益变动</a:t>
            </a:r>
            <a:r>
              <a:rPr lang="zh-CN" altLang="en-US" sz="4400" b="1" dirty="0" smtClean="0">
                <a:solidFill>
                  <a:srgbClr val="084CA1"/>
                </a:solidFill>
                <a:latin typeface="微软雅黑" pitchFamily="34" charset="-122"/>
                <a:ea typeface="微软雅黑" pitchFamily="34" charset="-122"/>
                <a:cs typeface="Arial" charset="0"/>
                <a:sym typeface="Microsoft YaHei"/>
              </a:rPr>
              <a:t>表的结构</a:t>
            </a:r>
            <a:endParaRPr lang="zh-CN" altLang="en-US" sz="4400" b="1" dirty="0">
              <a:solidFill>
                <a:srgbClr val="084CA1"/>
              </a:solidFill>
              <a:latin typeface="微软雅黑" pitchFamily="34" charset="-122"/>
              <a:ea typeface="微软雅黑" pitchFamily="34" charset="-122"/>
              <a:cs typeface="Arial" charset="0"/>
              <a:sym typeface="Microsoft YaHei"/>
            </a:endParaRPr>
          </a:p>
        </p:txBody>
      </p:sp>
    </p:spTree>
    <p:custDataLst>
      <p:tags r:id="rId1"/>
    </p:custDataLst>
    <p:extLst>
      <p:ext uri="{BB962C8B-B14F-4D97-AF65-F5344CB8AC3E}">
        <p14:creationId xmlns:p14="http://schemas.microsoft.com/office/powerpoint/2010/main" val="270114639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1129"/>
  <p:tag name="MH_SECTIONID" val="1130,1131,"/>
</p:tagLst>
</file>

<file path=ppt/tags/tag10.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文本框 177"/>
</p:tagLst>
</file>

<file path=ppt/tags/tag1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0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AUTOCOLOR" val="TRUE"/>
  <p:tag name="MH_TYPE" val="CONTENTS"/>
  <p:tag name="ID" val="545840"/>
</p:tagLst>
</file>

<file path=ppt/tags/tag11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1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1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1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NUMBER"/>
  <p:tag name="ID" val="545840"/>
  <p:tag name="MH_ORDER" val="1"/>
</p:tagLst>
</file>

<file path=ppt/tags/tag1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ENTRY"/>
  <p:tag name="ID" val="545840"/>
  <p:tag name="MH_ORDER" val="1"/>
</p:tagLst>
</file>

<file path=ppt/tags/tag1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NUMBER"/>
  <p:tag name="ID" val="545840"/>
  <p:tag name="MH_ORDER" val="2"/>
</p:tagLst>
</file>

<file path=ppt/tags/tag1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ENTRY"/>
  <p:tag name="ID" val="545840"/>
  <p:tag name="MH_ORDER" val="2"/>
</p:tagLst>
</file>

<file path=ppt/tags/tag1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2.xml><?xml version="1.0" encoding="utf-8"?>
<p:tagLst xmlns:a="http://schemas.openxmlformats.org/drawingml/2006/main" xmlns:r="http://schemas.openxmlformats.org/officeDocument/2006/relationships" xmlns:p="http://schemas.openxmlformats.org/presentationml/2006/main">
  <p:tag name="MH" val="20180629132639"/>
  <p:tag name="MH_LIBRARY" val="GRAPHIC"/>
</p:tagLst>
</file>

<file path=ppt/tags/tag19.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4"/>
  <p:tag name="MH" val="20180629131446"/>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21.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NUMBER"/>
  <p:tag name="ID" val="545840"/>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ENTRY"/>
  <p:tag name="ID" val="545840"/>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24.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25.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26.xml><?xml version="1.0" encoding="utf-8"?>
<p:tagLst xmlns:a="http://schemas.openxmlformats.org/drawingml/2006/main" xmlns:r="http://schemas.openxmlformats.org/officeDocument/2006/relationships" xmlns:p="http://schemas.openxmlformats.org/presentationml/2006/main">
  <p:tag name="MH" val="20180110115320"/>
  <p:tag name="MH_LIBRARY" val="CONTENTS"/>
  <p:tag name="MH_TYPE" val="OTHERS"/>
  <p:tag name="ID" val="545840"/>
</p:tagLst>
</file>

<file path=ppt/tags/tag2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8.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Text Placeholder 3"/>
</p:tagLst>
</file>

<file path=ppt/tags/tag2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8"/>
</p:tagLst>
</file>

<file path=ppt/tags/tag3.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Freeform 127"/>
</p:tagLst>
</file>

<file path=ppt/tags/tag3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9"/>
</p:tagLst>
</file>

<file path=ppt/tags/tag31.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0"/>
</p:tagLst>
</file>

<file path=ppt/tags/tag32.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1"/>
</p:tagLst>
</file>

<file path=ppt/tags/tag3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2"/>
</p:tagLst>
</file>

<file path=ppt/tags/tag3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3"/>
</p:tagLst>
</file>

<file path=ppt/tags/tag3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4"/>
</p:tagLst>
</file>

<file path=ppt/tags/tag3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5"/>
</p:tagLst>
</file>

<file path=ppt/tags/tag37.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6"/>
</p:tagLst>
</file>

<file path=ppt/tags/tag38.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7"/>
</p:tagLst>
</file>

<file path=ppt/tags/tag3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Straight Connector 13"/>
</p:tagLst>
</file>

<file path=ppt/tags/tag4.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Freeform 127"/>
</p:tagLst>
</file>

<file path=ppt/tags/tag4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文本框 16"/>
</p:tagLst>
</file>

<file path=ppt/tags/tag4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Freeform 127"/>
</p:tagLst>
</file>

<file path=ppt/tags/tag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3.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54.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55.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56.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57.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58.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59.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文本框 3176"/>
</p:tagLst>
</file>

<file path=ppt/tags/tag60.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61.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62.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63.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64.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65.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66.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67.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6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Text Placeholder 3"/>
</p:tagLst>
</file>

<file path=ppt/tags/tag7.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文本框 170"/>
</p:tagLst>
</file>

<file path=ppt/tags/tag7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8"/>
</p:tagLst>
</file>

<file path=ppt/tags/tag71.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9"/>
</p:tagLst>
</file>

<file path=ppt/tags/tag72.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0"/>
</p:tagLst>
</file>

<file path=ppt/tags/tag7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1"/>
</p:tagLst>
</file>

<file path=ppt/tags/tag7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2"/>
</p:tagLst>
</file>

<file path=ppt/tags/tag7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3"/>
</p:tagLst>
</file>

<file path=ppt/tags/tag7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4"/>
</p:tagLst>
</file>

<file path=ppt/tags/tag77.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5"/>
</p:tagLst>
</file>

<file path=ppt/tags/tag78.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6"/>
</p:tagLst>
</file>

<file path=ppt/tags/tag7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7"/>
</p:tagLst>
</file>

<file path=ppt/tags/tag8.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文本框 171"/>
</p:tagLst>
</file>

<file path=ppt/tags/tag8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Straight Connector 13"/>
</p:tagLst>
</file>

<file path=ppt/tags/tag81.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文本框 16"/>
</p:tagLst>
</file>

<file path=ppt/tags/tag8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Text Placeholder 3"/>
</p:tagLst>
</file>

<file path=ppt/tags/tag8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8"/>
</p:tagLst>
</file>

<file path=ppt/tags/tag8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9"/>
</p:tagLst>
</file>

<file path=ppt/tags/tag87.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0"/>
</p:tagLst>
</file>

<file path=ppt/tags/tag88.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1"/>
</p:tagLst>
</file>

<file path=ppt/tags/tag8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2"/>
</p:tagLst>
</file>

<file path=ppt/tags/tag9.xml><?xml version="1.0" encoding="utf-8"?>
<p:tagLst xmlns:a="http://schemas.openxmlformats.org/drawingml/2006/main" xmlns:r="http://schemas.openxmlformats.org/officeDocument/2006/relationships" xmlns:p="http://schemas.openxmlformats.org/presentationml/2006/main">
  <p:tag name="MH" val="20180629131446"/>
  <p:tag name="MH_LIBRARY" val="GRAPHIC"/>
  <p:tag name="MH_ORDER" val="文本框 3180"/>
</p:tagLst>
</file>

<file path=ppt/tags/tag9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3"/>
</p:tagLst>
</file>

<file path=ppt/tags/tag91.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4"/>
</p:tagLst>
</file>

<file path=ppt/tags/tag92.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5"/>
</p:tagLst>
</file>

<file path=ppt/tags/tag9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6"/>
</p:tagLst>
</file>

<file path=ppt/tags/tag9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7"/>
</p:tagLst>
</file>

<file path=ppt/tags/tag9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Straight Connector 13"/>
</p:tagLst>
</file>

<file path=ppt/tags/tag9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文本框 16"/>
</p:tagLst>
</file>

<file path=ppt/tags/tag9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穿越">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千图网海量PPT模板www.58pic.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视点">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AD425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marL="0" marR="0" indent="0" algn="r" defTabSz="457200" eaLnBrk="1" fontAlgn="auto" latinLnBrk="0" hangingPunct="1">
          <a:lnSpc>
            <a:spcPct val="120000"/>
          </a:lnSpc>
          <a:spcBef>
            <a:spcPts val="0"/>
          </a:spcBef>
          <a:spcAft>
            <a:spcPts val="0"/>
          </a:spcAft>
          <a:buClrTx/>
          <a:buSzTx/>
          <a:buFontTx/>
          <a:buNone/>
          <a:tabLst/>
          <a:defRPr kumimoji="0" sz="1800" b="0" i="0" u="none" strike="noStrike" kern="0" cap="none" spc="0" normalizeH="0" baseline="0" noProof="0" dirty="0" smtClean="0">
            <a:ln>
              <a:noFill/>
            </a:ln>
            <a:solidFill>
              <a:schemeClr val="tx1">
                <a:lumMod val="85000"/>
                <a:lumOff val="15000"/>
              </a:schemeClr>
            </a:solidFill>
            <a:effectLst/>
            <a:uLnTx/>
            <a:uFillTx/>
          </a:defRPr>
        </a:defPPr>
      </a:lst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6922</TotalTime>
  <Words>2784</Words>
  <Application>Microsoft Office PowerPoint</Application>
  <PresentationFormat>全屏显示(16:9)</PresentationFormat>
  <Paragraphs>806</Paragraphs>
  <Slides>29</Slides>
  <Notes>1</Notes>
  <HiddenSlides>0</HiddenSlides>
  <MMClips>0</MMClips>
  <ScaleCrop>false</ScaleCrop>
  <HeadingPairs>
    <vt:vector size="4" baseType="variant">
      <vt:variant>
        <vt:lpstr>主题</vt:lpstr>
      </vt:variant>
      <vt:variant>
        <vt:i4>3</vt:i4>
      </vt:variant>
      <vt:variant>
        <vt:lpstr>幻灯片标题</vt:lpstr>
      </vt:variant>
      <vt:variant>
        <vt:i4>29</vt:i4>
      </vt:variant>
    </vt:vector>
  </HeadingPairs>
  <TitlesOfParts>
    <vt:vector size="32" baseType="lpstr">
      <vt:lpstr>Office 主题</vt:lpstr>
      <vt:lpstr>千图网海量PPT模板www.58pic.com​​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lujinxia</cp:lastModifiedBy>
  <cp:revision>511</cp:revision>
  <dcterms:created xsi:type="dcterms:W3CDTF">2018-01-31T05:19:00Z</dcterms:created>
  <dcterms:modified xsi:type="dcterms:W3CDTF">2018-08-07T01:36:47Z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