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37"/>
  </p:notesMasterIdLst>
  <p:sldIdLst>
    <p:sldId id="344" r:id="rId2"/>
    <p:sldId id="345" r:id="rId3"/>
    <p:sldId id="346" r:id="rId4"/>
    <p:sldId id="343" r:id="rId5"/>
    <p:sldId id="347" r:id="rId6"/>
    <p:sldId id="349" r:id="rId7"/>
    <p:sldId id="358" r:id="rId8"/>
    <p:sldId id="351" r:id="rId9"/>
    <p:sldId id="352" r:id="rId10"/>
    <p:sldId id="350" r:id="rId11"/>
    <p:sldId id="484" r:id="rId12"/>
    <p:sldId id="485" r:id="rId13"/>
    <p:sldId id="354" r:id="rId14"/>
    <p:sldId id="469" r:id="rId15"/>
    <p:sldId id="462" r:id="rId16"/>
    <p:sldId id="481" r:id="rId17"/>
    <p:sldId id="362" r:id="rId18"/>
    <p:sldId id="487" r:id="rId19"/>
    <p:sldId id="488" r:id="rId20"/>
    <p:sldId id="486" r:id="rId21"/>
    <p:sldId id="489" r:id="rId22"/>
    <p:sldId id="474" r:id="rId23"/>
    <p:sldId id="490" r:id="rId24"/>
    <p:sldId id="360" r:id="rId25"/>
    <p:sldId id="361" r:id="rId26"/>
    <p:sldId id="491" r:id="rId27"/>
    <p:sldId id="492" r:id="rId28"/>
    <p:sldId id="493" r:id="rId29"/>
    <p:sldId id="494" r:id="rId30"/>
    <p:sldId id="496" r:id="rId31"/>
    <p:sldId id="368" r:id="rId32"/>
    <p:sldId id="369" r:id="rId33"/>
    <p:sldId id="497" r:id="rId34"/>
    <p:sldId id="498" r:id="rId35"/>
    <p:sldId id="499" r:id="rId36"/>
    <p:sldId id="500" r:id="rId37"/>
    <p:sldId id="424" r:id="rId38"/>
    <p:sldId id="426" r:id="rId39"/>
    <p:sldId id="427" r:id="rId40"/>
    <p:sldId id="501" r:id="rId41"/>
    <p:sldId id="370" r:id="rId42"/>
    <p:sldId id="476" r:id="rId43"/>
    <p:sldId id="502" r:id="rId44"/>
    <p:sldId id="503" r:id="rId45"/>
    <p:sldId id="403" r:id="rId46"/>
    <p:sldId id="477" r:id="rId47"/>
    <p:sldId id="418" r:id="rId48"/>
    <p:sldId id="413" r:id="rId49"/>
    <p:sldId id="504" r:id="rId50"/>
    <p:sldId id="428" r:id="rId51"/>
    <p:sldId id="505" r:id="rId52"/>
    <p:sldId id="391" r:id="rId53"/>
    <p:sldId id="506" r:id="rId54"/>
    <p:sldId id="507" r:id="rId55"/>
    <p:sldId id="508" r:id="rId56"/>
    <p:sldId id="509" r:id="rId57"/>
    <p:sldId id="511" r:id="rId58"/>
    <p:sldId id="510" r:id="rId59"/>
    <p:sldId id="357" r:id="rId60"/>
    <p:sldId id="512" r:id="rId61"/>
    <p:sldId id="513" r:id="rId62"/>
    <p:sldId id="514" r:id="rId63"/>
    <p:sldId id="515" r:id="rId64"/>
    <p:sldId id="516" r:id="rId65"/>
    <p:sldId id="518" r:id="rId66"/>
    <p:sldId id="519" r:id="rId67"/>
    <p:sldId id="443" r:id="rId68"/>
    <p:sldId id="444" r:id="rId69"/>
    <p:sldId id="445" r:id="rId70"/>
    <p:sldId id="446" r:id="rId71"/>
    <p:sldId id="448" r:id="rId72"/>
    <p:sldId id="520" r:id="rId73"/>
    <p:sldId id="521" r:id="rId74"/>
    <p:sldId id="522" r:id="rId75"/>
    <p:sldId id="523" r:id="rId76"/>
    <p:sldId id="449" r:id="rId77"/>
    <p:sldId id="524" r:id="rId78"/>
    <p:sldId id="482" r:id="rId79"/>
    <p:sldId id="525" r:id="rId80"/>
    <p:sldId id="526" r:id="rId81"/>
    <p:sldId id="483" r:id="rId82"/>
    <p:sldId id="527" r:id="rId83"/>
    <p:sldId id="447" r:id="rId84"/>
    <p:sldId id="528" r:id="rId85"/>
    <p:sldId id="457" r:id="rId86"/>
    <p:sldId id="461" r:id="rId87"/>
    <p:sldId id="529" r:id="rId88"/>
    <p:sldId id="530" r:id="rId89"/>
    <p:sldId id="531" r:id="rId90"/>
    <p:sldId id="532" r:id="rId91"/>
    <p:sldId id="533" r:id="rId92"/>
    <p:sldId id="534" r:id="rId93"/>
    <p:sldId id="535" r:id="rId94"/>
    <p:sldId id="536" r:id="rId95"/>
    <p:sldId id="537" r:id="rId96"/>
    <p:sldId id="538" r:id="rId97"/>
    <p:sldId id="539" r:id="rId98"/>
    <p:sldId id="540" r:id="rId99"/>
    <p:sldId id="541" r:id="rId100"/>
    <p:sldId id="542" r:id="rId101"/>
    <p:sldId id="543" r:id="rId102"/>
    <p:sldId id="544" r:id="rId103"/>
    <p:sldId id="545" r:id="rId104"/>
    <p:sldId id="546" r:id="rId105"/>
    <p:sldId id="547" r:id="rId106"/>
    <p:sldId id="548" r:id="rId107"/>
    <p:sldId id="549" r:id="rId108"/>
    <p:sldId id="550" r:id="rId109"/>
    <p:sldId id="551" r:id="rId110"/>
    <p:sldId id="552" r:id="rId111"/>
    <p:sldId id="553" r:id="rId112"/>
    <p:sldId id="554" r:id="rId113"/>
    <p:sldId id="555" r:id="rId114"/>
    <p:sldId id="556" r:id="rId115"/>
    <p:sldId id="557" r:id="rId116"/>
    <p:sldId id="558" r:id="rId117"/>
    <p:sldId id="559" r:id="rId118"/>
    <p:sldId id="560" r:id="rId119"/>
    <p:sldId id="561" r:id="rId120"/>
    <p:sldId id="562" r:id="rId121"/>
    <p:sldId id="563" r:id="rId122"/>
    <p:sldId id="564" r:id="rId123"/>
    <p:sldId id="565" r:id="rId124"/>
    <p:sldId id="566" r:id="rId125"/>
    <p:sldId id="567" r:id="rId126"/>
    <p:sldId id="318" r:id="rId127"/>
    <p:sldId id="568" r:id="rId128"/>
    <p:sldId id="569" r:id="rId129"/>
    <p:sldId id="570" r:id="rId130"/>
    <p:sldId id="571" r:id="rId131"/>
    <p:sldId id="572" r:id="rId132"/>
    <p:sldId id="573" r:id="rId133"/>
    <p:sldId id="575" r:id="rId134"/>
    <p:sldId id="574" r:id="rId135"/>
    <p:sldId id="576" r:id="rId136"/>
  </p:sldIdLst>
  <p:sldSz cx="9144000" cy="6858000" type="screen4x3"/>
  <p:notesSz cx="9144000" cy="6858000"/>
  <p:defaultTextStyle>
    <a:defPPr>
      <a:defRPr lang="zh-CN"/>
    </a:defPPr>
    <a:lvl1pPr algn="l" rtl="0" fontAlgn="base">
      <a:spcBef>
        <a:spcPct val="0"/>
      </a:spcBef>
      <a:spcAft>
        <a:spcPct val="0"/>
      </a:spcAft>
      <a:defRPr b="1" kern="1200">
        <a:solidFill>
          <a:schemeClr val="tx1"/>
        </a:solidFill>
        <a:latin typeface="Arial" charset="0"/>
        <a:ea typeface="宋体" pitchFamily="2" charset="-122"/>
        <a:cs typeface="+mn-cs"/>
      </a:defRPr>
    </a:lvl1pPr>
    <a:lvl2pPr marL="457200" algn="l" rtl="0" fontAlgn="base">
      <a:spcBef>
        <a:spcPct val="0"/>
      </a:spcBef>
      <a:spcAft>
        <a:spcPct val="0"/>
      </a:spcAft>
      <a:defRPr b="1" kern="1200">
        <a:solidFill>
          <a:schemeClr val="tx1"/>
        </a:solidFill>
        <a:latin typeface="Arial" charset="0"/>
        <a:ea typeface="宋体" pitchFamily="2" charset="-122"/>
        <a:cs typeface="+mn-cs"/>
      </a:defRPr>
    </a:lvl2pPr>
    <a:lvl3pPr marL="914400" algn="l" rtl="0" fontAlgn="base">
      <a:spcBef>
        <a:spcPct val="0"/>
      </a:spcBef>
      <a:spcAft>
        <a:spcPct val="0"/>
      </a:spcAft>
      <a:defRPr b="1" kern="1200">
        <a:solidFill>
          <a:schemeClr val="tx1"/>
        </a:solidFill>
        <a:latin typeface="Arial" charset="0"/>
        <a:ea typeface="宋体" pitchFamily="2" charset="-122"/>
        <a:cs typeface="+mn-cs"/>
      </a:defRPr>
    </a:lvl3pPr>
    <a:lvl4pPr marL="1371600" algn="l" rtl="0" fontAlgn="base">
      <a:spcBef>
        <a:spcPct val="0"/>
      </a:spcBef>
      <a:spcAft>
        <a:spcPct val="0"/>
      </a:spcAft>
      <a:defRPr b="1" kern="1200">
        <a:solidFill>
          <a:schemeClr val="tx1"/>
        </a:solidFill>
        <a:latin typeface="Arial" charset="0"/>
        <a:ea typeface="宋体" pitchFamily="2" charset="-122"/>
        <a:cs typeface="+mn-cs"/>
      </a:defRPr>
    </a:lvl4pPr>
    <a:lvl5pPr marL="1828800" algn="l" rtl="0" fontAlgn="base">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A3EB"/>
    <a:srgbClr val="CE5E02"/>
    <a:srgbClr val="A1C5E9"/>
    <a:srgbClr val="CCFFCC"/>
    <a:srgbClr val="D3C4F2"/>
    <a:srgbClr val="EBFFEB"/>
    <a:srgbClr val="FFFFFF"/>
    <a:srgbClr val="CCFF99"/>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1" autoAdjust="0"/>
    <p:restoredTop sz="99503" autoAdjust="0"/>
  </p:normalViewPr>
  <p:slideViewPr>
    <p:cSldViewPr>
      <p:cViewPr varScale="1">
        <p:scale>
          <a:sx n="70" d="100"/>
          <a:sy n="70" d="100"/>
        </p:scale>
        <p:origin x="-1248" y="-102"/>
      </p:cViewPr>
      <p:guideLst>
        <p:guide orient="horz" pos="2160"/>
        <p:guide pos="2880"/>
      </p:guideLst>
    </p:cSldViewPr>
  </p:slideViewPr>
  <p:outlineViewPr>
    <p:cViewPr>
      <p:scale>
        <a:sx n="33" d="100"/>
        <a:sy n="33" d="100"/>
      </p:scale>
      <p:origin x="0" y="473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2" d="100"/>
          <a:sy n="72" d="100"/>
        </p:scale>
        <p:origin x="-1980" y="-90"/>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4" name="Rectangle 4"/>
          <p:cNvSpPr>
            <a:spLocks noGrp="1" noRot="1" noChangeAspect="1" noChangeArrowheads="1" noTextEdit="1"/>
          </p:cNvSpPr>
          <p:nvPr>
            <p:ph type="sldImg" idx="2"/>
          </p:nvPr>
        </p:nvSpPr>
        <p:spPr bwMode="auto">
          <a:xfrm>
            <a:off x="0" y="0"/>
            <a:ext cx="9144000" cy="6858000"/>
          </a:xfrm>
          <a:prstGeom prst="rect">
            <a:avLst/>
          </a:prstGeom>
          <a:noFill/>
          <a:ln w="9525">
            <a:solidFill>
              <a:srgbClr val="000000"/>
            </a:solidFill>
            <a:miter lim="800000"/>
            <a:headEnd/>
            <a:tailEnd/>
          </a:ln>
        </p:spPr>
      </p:sp>
      <p:sp>
        <p:nvSpPr>
          <p:cNvPr id="8199" name="Rectangle 7"/>
          <p:cNvSpPr>
            <a:spLocks noGrp="1" noChangeArrowheads="1"/>
          </p:cNvSpPr>
          <p:nvPr>
            <p:ph type="sldNum" sz="quarter" idx="5"/>
          </p:nvPr>
        </p:nvSpPr>
        <p:spPr bwMode="auto">
          <a:xfrm>
            <a:off x="5179484"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pPr>
              <a:defRPr/>
            </a:pPr>
            <a:fld id="{8D3E2896-2279-4A1A-BDE5-9E38F47EC224}" type="slidenum">
              <a:rPr lang="en-US" altLang="zh-CN"/>
              <a:pPr>
                <a:defRPr/>
              </a:pPr>
              <a:t>‹#›</a:t>
            </a:fld>
            <a:endParaRPr lang="en-US" altLang="zh-CN"/>
          </a:p>
        </p:txBody>
      </p:sp>
    </p:spTree>
    <p:extLst>
      <p:ext uri="{BB962C8B-B14F-4D97-AF65-F5344CB8AC3E}">
        <p14:creationId xmlns:p14="http://schemas.microsoft.com/office/powerpoint/2010/main" xmlns="" val="13557096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Oval 38"/>
          <p:cNvSpPr>
            <a:spLocks noChangeArrowheads="1"/>
          </p:cNvSpPr>
          <p:nvPr/>
        </p:nvSpPr>
        <p:spPr bwMode="gray">
          <a:xfrm>
            <a:off x="684213" y="333375"/>
            <a:ext cx="5905500" cy="5761038"/>
          </a:xfrm>
          <a:prstGeom prst="ellipse">
            <a:avLst/>
          </a:prstGeom>
          <a:gradFill rotWithShape="1">
            <a:gsLst>
              <a:gs pos="0">
                <a:schemeClr val="bg2">
                  <a:alpha val="48000"/>
                </a:schemeClr>
              </a:gs>
              <a:gs pos="100000">
                <a:schemeClr val="bg2">
                  <a:gamma/>
                  <a:tint val="0"/>
                  <a:invGamma/>
                  <a:alpha val="80000"/>
                </a:schemeClr>
              </a:gs>
            </a:gsLst>
            <a:lin ang="0" scaled="1"/>
          </a:gradFill>
          <a:ln w="9525">
            <a:noFill/>
            <a:round/>
            <a:headEnd/>
            <a:tailEnd/>
          </a:ln>
          <a:effectLst/>
        </p:spPr>
        <p:txBody>
          <a:bodyPr wrap="none" anchor="ctr"/>
          <a:lstStyle/>
          <a:p>
            <a:pPr>
              <a:defRPr/>
            </a:pPr>
            <a:endParaRPr lang="zh-CN" altLang="en-US"/>
          </a:p>
        </p:txBody>
      </p:sp>
      <p:sp>
        <p:nvSpPr>
          <p:cNvPr id="5" name="Rectangle 39"/>
          <p:cNvSpPr>
            <a:spLocks noChangeArrowheads="1"/>
          </p:cNvSpPr>
          <p:nvPr/>
        </p:nvSpPr>
        <p:spPr bwMode="ltGray">
          <a:xfrm>
            <a:off x="0" y="4437063"/>
            <a:ext cx="9144000" cy="1728787"/>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6" name="Oval 40"/>
          <p:cNvSpPr>
            <a:spLocks noChangeArrowheads="1"/>
          </p:cNvSpPr>
          <p:nvPr/>
        </p:nvSpPr>
        <p:spPr bwMode="gray">
          <a:xfrm>
            <a:off x="971550" y="1628775"/>
            <a:ext cx="3529013" cy="3671888"/>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5400000" scaled="1"/>
            <a:tileRect/>
          </a:gradFill>
          <a:ln w="38100">
            <a:solidFill>
              <a:schemeClr val="bg1"/>
            </a:solidFill>
            <a:round/>
            <a:headEnd/>
            <a:tailEnd/>
          </a:ln>
          <a:effectLst>
            <a:outerShdw dist="89803" dir="2700000" algn="ctr" rotWithShape="0">
              <a:srgbClr val="000000">
                <a:alpha val="19000"/>
              </a:srgbClr>
            </a:outerShdw>
          </a:effectLst>
        </p:spPr>
        <p:txBody>
          <a:bodyPr wrap="none" anchor="ctr"/>
          <a:lstStyle/>
          <a:p>
            <a:pPr>
              <a:defRPr/>
            </a:pPr>
            <a:endParaRPr lang="zh-CN" altLang="en-US"/>
          </a:p>
        </p:txBody>
      </p:sp>
      <p:sp>
        <p:nvSpPr>
          <p:cNvPr id="7" name="Oval 43"/>
          <p:cNvSpPr>
            <a:spLocks noChangeArrowheads="1"/>
          </p:cNvSpPr>
          <p:nvPr/>
        </p:nvSpPr>
        <p:spPr bwMode="gray">
          <a:xfrm>
            <a:off x="4211638" y="2636838"/>
            <a:ext cx="1223962" cy="1223962"/>
          </a:xfrm>
          <a:prstGeom prst="ellipse">
            <a:avLst/>
          </a:prstGeom>
          <a:solidFill>
            <a:srgbClr val="1BABE5">
              <a:alpha val="10001"/>
            </a:srgbClr>
          </a:solidFill>
          <a:ln w="9525">
            <a:noFill/>
            <a:round/>
            <a:headEnd/>
            <a:tailEnd/>
          </a:ln>
          <a:effectLst/>
        </p:spPr>
        <p:txBody>
          <a:bodyPr wrap="none" anchor="ctr"/>
          <a:lstStyle/>
          <a:p>
            <a:pPr>
              <a:defRPr/>
            </a:pPr>
            <a:endParaRPr lang="zh-CN" altLang="en-US"/>
          </a:p>
        </p:txBody>
      </p:sp>
      <p:sp>
        <p:nvSpPr>
          <p:cNvPr id="3074" name="Rectangle 2"/>
          <p:cNvSpPr>
            <a:spLocks noGrp="1" noChangeArrowheads="1"/>
          </p:cNvSpPr>
          <p:nvPr>
            <p:ph type="ctrTitle"/>
          </p:nvPr>
        </p:nvSpPr>
        <p:spPr>
          <a:xfrm>
            <a:off x="4267200" y="1219200"/>
            <a:ext cx="4495800" cy="1752600"/>
          </a:xfrm>
        </p:spPr>
        <p:txBody>
          <a:bodyPr/>
          <a:lstStyle>
            <a:lvl1pPr algn="r">
              <a:defRPr sz="4000">
                <a:solidFill>
                  <a:schemeClr val="tx2"/>
                </a:solidFill>
              </a:defRPr>
            </a:lvl1pPr>
          </a:lstStyle>
          <a:p>
            <a:r>
              <a:rPr lang="zh-CN" altLang="en-US" dirty="0" smtClean="0"/>
              <a:t>单击此处编辑母版标题样式</a:t>
            </a:r>
            <a:endParaRPr lang="en-US" altLang="zh-CN" dirty="0"/>
          </a:p>
        </p:txBody>
      </p:sp>
      <p:sp>
        <p:nvSpPr>
          <p:cNvPr id="3075" name="Rectangle 3"/>
          <p:cNvSpPr>
            <a:spLocks noGrp="1" noChangeArrowheads="1"/>
          </p:cNvSpPr>
          <p:nvPr>
            <p:ph type="subTitle" idx="1"/>
          </p:nvPr>
        </p:nvSpPr>
        <p:spPr>
          <a:xfrm>
            <a:off x="685800" y="5486400"/>
            <a:ext cx="7620000" cy="304800"/>
          </a:xfrm>
        </p:spPr>
        <p:txBody>
          <a:bodyPr/>
          <a:lstStyle>
            <a:lvl1pPr marL="0" indent="0" algn="ctr">
              <a:buFont typeface="Wingdings" pitchFamily="2" charset="2"/>
              <a:buNone/>
              <a:defRPr sz="2000">
                <a:solidFill>
                  <a:schemeClr val="bg1"/>
                </a:solidFill>
              </a:defRPr>
            </a:lvl1pPr>
          </a:lstStyle>
          <a:p>
            <a:r>
              <a:rPr lang="zh-CN" altLang="en-US" dirty="0" smtClean="0"/>
              <a:t>单击此处编辑母版副标题样式</a:t>
            </a:r>
            <a:endParaRPr lang="en-US" altLang="zh-CN" dirty="0"/>
          </a:p>
        </p:txBody>
      </p:sp>
      <p:sp>
        <p:nvSpPr>
          <p:cNvPr id="13" name="Rectangle 4"/>
          <p:cNvSpPr>
            <a:spLocks noGrp="1" noChangeArrowheads="1"/>
          </p:cNvSpPr>
          <p:nvPr>
            <p:ph type="dt" sz="half" idx="10"/>
          </p:nvPr>
        </p:nvSpPr>
        <p:spPr>
          <a:xfrm>
            <a:off x="3581400" y="6400800"/>
            <a:ext cx="2209800" cy="244475"/>
          </a:xfrm>
          <a:prstGeom prst="rect">
            <a:avLst/>
          </a:prstGeom>
        </p:spPr>
        <p:txBody>
          <a:bodyPr/>
          <a:lstStyle>
            <a:lvl1pPr algn="ctr">
              <a:defRPr sz="1200"/>
            </a:lvl1pPr>
          </a:lstStyle>
          <a:p>
            <a:pPr>
              <a:defRPr/>
            </a:pPr>
            <a:endParaRPr lang="en-US" altLang="zh-CN"/>
          </a:p>
        </p:txBody>
      </p:sp>
      <p:sp>
        <p:nvSpPr>
          <p:cNvPr id="14" name="Rectangle 5"/>
          <p:cNvSpPr>
            <a:spLocks noGrp="1" noChangeArrowheads="1"/>
          </p:cNvSpPr>
          <p:nvPr>
            <p:ph type="ftr" sz="quarter" idx="11"/>
          </p:nvPr>
        </p:nvSpPr>
        <p:spPr>
          <a:xfrm>
            <a:off x="5934075" y="6391275"/>
            <a:ext cx="2852767" cy="252435"/>
          </a:xfrm>
          <a:prstGeom prst="rect">
            <a:avLst/>
          </a:prstGeom>
        </p:spPr>
        <p:txBody>
          <a:bodyPr/>
          <a:lstStyle>
            <a:lvl1pPr>
              <a:defRPr sz="1200" b="1" i="1">
                <a:solidFill>
                  <a:schemeClr val="tx2"/>
                </a:solidFill>
              </a:defRPr>
            </a:lvl1pPr>
          </a:lstStyle>
          <a:p>
            <a:pPr>
              <a:defRPr/>
            </a:pPr>
            <a:r>
              <a:rPr lang="zh-CN" altLang="en-US" dirty="0" smtClean="0"/>
              <a:t>计算机公共基础</a:t>
            </a:r>
            <a:endParaRPr lang="en-US" altLang="zh-CN" dirty="0"/>
          </a:p>
        </p:txBody>
      </p:sp>
      <p:sp>
        <p:nvSpPr>
          <p:cNvPr id="15" name="Rectangle 6"/>
          <p:cNvSpPr>
            <a:spLocks noGrp="1" noChangeArrowheads="1"/>
          </p:cNvSpPr>
          <p:nvPr>
            <p:ph type="sldNum" sz="quarter" idx="12"/>
          </p:nvPr>
        </p:nvSpPr>
        <p:spPr>
          <a:xfrm>
            <a:off x="381000" y="6400800"/>
            <a:ext cx="2133600" cy="244475"/>
          </a:xfrm>
        </p:spPr>
        <p:txBody>
          <a:bodyPr/>
          <a:lstStyle>
            <a:lvl1pPr algn="l">
              <a:defRPr sz="1200"/>
            </a:lvl1pPr>
          </a:lstStyle>
          <a:p>
            <a:pPr>
              <a:defRPr/>
            </a:pPr>
            <a:fld id="{433BAFD5-2CE7-40F6-9B0C-8A7B47FEC7CD}" type="slidenum">
              <a:rPr lang="en-US" altLang="zh-CN"/>
              <a:pPr>
                <a:defRPr/>
              </a:pPr>
              <a:t>‹#›</a:t>
            </a:fld>
            <a:endParaRPr lang="en-US" altLang="zh-CN"/>
          </a:p>
        </p:txBody>
      </p:sp>
      <p:pic>
        <p:nvPicPr>
          <p:cNvPr id="16" name="图片 1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19111" y="2606052"/>
            <a:ext cx="2487133" cy="2487133"/>
          </a:xfrm>
          <a:prstGeom prst="rect">
            <a:avLst/>
          </a:prstGeom>
        </p:spPr>
      </p:pic>
      <p:pic>
        <p:nvPicPr>
          <p:cNvPr id="17" name="图片 1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244231" y="668151"/>
            <a:ext cx="840636" cy="840636"/>
          </a:xfrm>
          <a:prstGeom prst="rect">
            <a:avLst/>
          </a:prstGeom>
        </p:spPr>
      </p:pic>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rot="2100265">
            <a:off x="768979" y="1819255"/>
            <a:ext cx="1361677" cy="1361676"/>
          </a:xfrm>
          <a:prstGeom prst="rect">
            <a:avLst/>
          </a:prstGeom>
        </p:spPr>
      </p:pic>
      <p:pic>
        <p:nvPicPr>
          <p:cNvPr id="19" name="Picture 2"/>
          <p:cNvPicPr>
            <a:picLocks noChangeAspect="1" noChangeArrowheads="1"/>
          </p:cNvPicPr>
          <p:nvPr userDrawn="1"/>
        </p:nvPicPr>
        <p:blipFill>
          <a:blip r:embed="rId5" cstate="print"/>
          <a:srcRect/>
          <a:stretch>
            <a:fillRect/>
          </a:stretch>
        </p:blipFill>
        <p:spPr bwMode="auto">
          <a:xfrm>
            <a:off x="7141029" y="3497579"/>
            <a:ext cx="2002971" cy="1260929"/>
          </a:xfrm>
          <a:prstGeom prst="rect">
            <a:avLst/>
          </a:prstGeom>
          <a:noFill/>
          <a:ln w="9525">
            <a:noFill/>
            <a:miter lim="800000"/>
            <a:headEnd/>
            <a:tailEnd/>
          </a:ln>
        </p:spPr>
      </p:pic>
      <p:sp>
        <p:nvSpPr>
          <p:cNvPr id="20" name="矩形 19"/>
          <p:cNvSpPr/>
          <p:nvPr userDrawn="1"/>
        </p:nvSpPr>
        <p:spPr>
          <a:xfrm>
            <a:off x="3926404" y="3715482"/>
            <a:ext cx="1608133" cy="923330"/>
          </a:xfrm>
          <a:prstGeom prst="rect">
            <a:avLst/>
          </a:prstGeom>
          <a:noFill/>
        </p:spPr>
        <p:txBody>
          <a:bodyPr wrap="non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SQL</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B8E4BC87-2322-4537-B8F4-9FE887746697}"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57975" y="609600"/>
            <a:ext cx="2066925"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09600"/>
            <a:ext cx="6048375"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285C661A-7D1A-4102-8EAC-6DEB98011C8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28C6F607-F638-4FFD-AA04-6C561AD6835E}"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457200" y="1600200"/>
            <a:ext cx="8229600" cy="4525963"/>
          </a:xfrm>
        </p:spPr>
        <p:txBody>
          <a:bodyPr/>
          <a:lstStyle/>
          <a:p>
            <a:endParaRPr lang="zh-CN" altLang="en-US"/>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0188CDA5-8121-490B-936B-8AEA9D57C919}"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ADDC11FF-0938-4A23-9A1D-507498284974}"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3CA97145-69DA-4605-B420-C8A1E119E8B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725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36C5B2C9-A724-4804-8D38-B5614D11BFE1}"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8" name="Rectangle 6"/>
          <p:cNvSpPr>
            <a:spLocks noGrp="1" noChangeArrowheads="1"/>
          </p:cNvSpPr>
          <p:nvPr>
            <p:ph type="sldNum" sz="quarter" idx="11"/>
          </p:nvPr>
        </p:nvSpPr>
        <p:spPr>
          <a:ln/>
        </p:spPr>
        <p:txBody>
          <a:bodyPr/>
          <a:lstStyle>
            <a:lvl1pPr>
              <a:defRPr/>
            </a:lvl1pPr>
          </a:lstStyle>
          <a:p>
            <a:pPr>
              <a:defRPr/>
            </a:pPr>
            <a:fld id="{7910CC5D-FEF4-43F2-A1CC-A8E8F641505D}" type="slidenum">
              <a:rPr lang="en-US" altLang="zh-CN"/>
              <a:pPr>
                <a:defRPr/>
              </a:pPr>
              <a:t>‹#›</a:t>
            </a:fld>
            <a:endParaRPr lang="en-US" altLang="zh-CN"/>
          </a:p>
        </p:txBody>
      </p:sp>
      <p:sp>
        <p:nvSpPr>
          <p:cNvPr id="9"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4" name="Rectangle 6"/>
          <p:cNvSpPr>
            <a:spLocks noGrp="1" noChangeArrowheads="1"/>
          </p:cNvSpPr>
          <p:nvPr>
            <p:ph type="sldNum" sz="quarter" idx="11"/>
          </p:nvPr>
        </p:nvSpPr>
        <p:spPr>
          <a:ln/>
        </p:spPr>
        <p:txBody>
          <a:bodyPr/>
          <a:lstStyle>
            <a:lvl1pPr>
              <a:defRPr/>
            </a:lvl1pPr>
          </a:lstStyle>
          <a:p>
            <a:pPr>
              <a:defRPr/>
            </a:pPr>
            <a:fld id="{6A1FA83A-FAA8-4821-ACE4-B661B604A715}" type="slidenum">
              <a:rPr lang="en-US" altLang="zh-CN"/>
              <a:pPr>
                <a:defRPr/>
              </a:pPr>
              <a:t>‹#›</a:t>
            </a:fld>
            <a:endParaRPr lang="en-US" altLang="zh-CN"/>
          </a:p>
        </p:txBody>
      </p:sp>
      <p:sp>
        <p:nvSpPr>
          <p:cNvPr id="5"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3" name="Rectangle 6"/>
          <p:cNvSpPr>
            <a:spLocks noGrp="1" noChangeArrowheads="1"/>
          </p:cNvSpPr>
          <p:nvPr>
            <p:ph type="sldNum" sz="quarter" idx="11"/>
          </p:nvPr>
        </p:nvSpPr>
        <p:spPr>
          <a:ln/>
        </p:spPr>
        <p:txBody>
          <a:bodyPr/>
          <a:lstStyle>
            <a:lvl1pPr>
              <a:defRPr/>
            </a:lvl1pPr>
          </a:lstStyle>
          <a:p>
            <a:pPr>
              <a:defRPr/>
            </a:pPr>
            <a:fld id="{36B5166D-255D-4ECC-A1CA-4D53688093BD}" type="slidenum">
              <a:rPr lang="en-US" altLang="zh-CN"/>
              <a:pPr>
                <a:defRPr/>
              </a:pPr>
              <a:t>‹#›</a:t>
            </a:fld>
            <a:endParaRPr lang="en-US" altLang="zh-CN"/>
          </a:p>
        </p:txBody>
      </p:sp>
      <p:sp>
        <p:nvSpPr>
          <p:cNvPr id="4"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2F3F0FD-4A76-480B-9749-BB70B8C1FFA2}"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4631E9C-1170-47C5-A336-4231CAB38C3C}"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129" name="Oval 105"/>
          <p:cNvSpPr>
            <a:spLocks noChangeArrowheads="1"/>
          </p:cNvSpPr>
          <p:nvPr/>
        </p:nvSpPr>
        <p:spPr bwMode="gray">
          <a:xfrm>
            <a:off x="179388" y="0"/>
            <a:ext cx="6804025" cy="6858000"/>
          </a:xfrm>
          <a:prstGeom prst="ellipse">
            <a:avLst/>
          </a:prstGeom>
          <a:gradFill rotWithShape="1">
            <a:gsLst>
              <a:gs pos="0">
                <a:schemeClr val="bg2">
                  <a:alpha val="44000"/>
                </a:schemeClr>
              </a:gs>
              <a:gs pos="100000">
                <a:schemeClr val="bg2">
                  <a:gamma/>
                  <a:tint val="0"/>
                  <a:invGamma/>
                  <a:alpha val="0"/>
                </a:schemeClr>
              </a:gs>
            </a:gsLst>
            <a:lin ang="0" scaled="1"/>
          </a:gradFill>
          <a:ln w="9525">
            <a:noFill/>
            <a:round/>
            <a:headEnd/>
            <a:tailEnd/>
          </a:ln>
          <a:effectLst/>
        </p:spPr>
        <p:txBody>
          <a:bodyPr wrap="none" anchor="ctr"/>
          <a:lstStyle/>
          <a:p>
            <a:pPr>
              <a:defRPr/>
            </a:pPr>
            <a:endParaRPr lang="zh-CN" altLang="en-US"/>
          </a:p>
        </p:txBody>
      </p:sp>
      <p:sp>
        <p:nvSpPr>
          <p:cNvPr id="1130" name="Rectangle 106"/>
          <p:cNvSpPr>
            <a:spLocks noChangeArrowheads="1"/>
          </p:cNvSpPr>
          <p:nvPr/>
        </p:nvSpPr>
        <p:spPr bwMode="gray">
          <a:xfrm>
            <a:off x="0" y="0"/>
            <a:ext cx="9144000" cy="119697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030" name="Rectangle 3"/>
          <p:cNvSpPr>
            <a:spLocks noGrp="1" noChangeArrowheads="1"/>
          </p:cNvSpPr>
          <p:nvPr>
            <p:ph type="body" idx="1"/>
          </p:nvPr>
        </p:nvSpPr>
        <p:spPr bwMode="gray">
          <a:xfrm>
            <a:off x="457200" y="1676400"/>
            <a:ext cx="82677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2" name="Rectangle 6"/>
          <p:cNvSpPr>
            <a:spLocks noGrp="1" noChangeArrowheads="1"/>
          </p:cNvSpPr>
          <p:nvPr>
            <p:ph type="sldNum" sz="quarter" idx="4"/>
          </p:nvPr>
        </p:nvSpPr>
        <p:spPr bwMode="gray">
          <a:xfrm>
            <a:off x="4191000" y="6534150"/>
            <a:ext cx="838200" cy="2619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ea typeface="宋体" pitchFamily="2" charset="-122"/>
              </a:defRPr>
            </a:lvl1pPr>
          </a:lstStyle>
          <a:p>
            <a:pPr>
              <a:defRPr/>
            </a:pPr>
            <a:fld id="{89606887-116E-4E0E-9425-0268C18C0878}" type="slidenum">
              <a:rPr lang="en-US" altLang="zh-CN"/>
              <a:pPr>
                <a:defRPr/>
              </a:pPr>
              <a:t>‹#›</a:t>
            </a:fld>
            <a:endParaRPr lang="en-US" altLang="zh-CN"/>
          </a:p>
        </p:txBody>
      </p:sp>
      <p:sp>
        <p:nvSpPr>
          <p:cNvPr id="1033" name="Rectangle 2"/>
          <p:cNvSpPr>
            <a:spLocks noGrp="1" noChangeArrowheads="1"/>
          </p:cNvSpPr>
          <p:nvPr>
            <p:ph type="title"/>
          </p:nvPr>
        </p:nvSpPr>
        <p:spPr bwMode="gray">
          <a:xfrm>
            <a:off x="2070149" y="354805"/>
            <a:ext cx="5003701" cy="487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3" name="图片 2"/>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rot="1248301">
            <a:off x="7845118" y="17048"/>
            <a:ext cx="1219200" cy="1219200"/>
          </a:xfrm>
          <a:prstGeom prst="rect">
            <a:avLst/>
          </a:prstGeom>
        </p:spPr>
      </p:pic>
      <p:pic>
        <p:nvPicPr>
          <p:cNvPr id="4" name="图片 3"/>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99392" y="-99392"/>
            <a:ext cx="1865707" cy="1865707"/>
          </a:xfrm>
          <a:prstGeom prst="rect">
            <a:avLst/>
          </a:prstGeom>
        </p:spPr>
      </p:pic>
      <p:pic>
        <p:nvPicPr>
          <p:cNvPr id="5" name="图片 4"/>
          <p:cNvPicPr>
            <a:picLocks noChangeAspect="1"/>
          </p:cNvPicPr>
          <p:nvPr userDrawn="1"/>
        </p:nvPicPr>
        <p:blipFill>
          <a:blip r:embed="rId17" cstate="print">
            <a:extLst>
              <a:ext uri="{28A0092B-C50C-407E-A947-70E740481C1C}">
                <a14:useLocalDpi xmlns:a14="http://schemas.microsoft.com/office/drawing/2010/main" xmlns="" val="0"/>
              </a:ext>
            </a:extLst>
          </a:blip>
          <a:stretch>
            <a:fillRect/>
          </a:stretch>
        </p:blipFill>
        <p:spPr>
          <a:xfrm>
            <a:off x="1115616" y="585100"/>
            <a:ext cx="787152" cy="787152"/>
          </a:xfrm>
          <a:prstGeom prst="rect">
            <a:avLst/>
          </a:prstGeom>
        </p:spPr>
      </p:pic>
    </p:spTree>
  </p:cSld>
  <p:clrMap bg1="lt1" tx1="dk1" bg2="lt2" tx2="dk2" accent1="accent1" accent2="accent2" accent3="accent3" accent4="accent4" accent5="accent5" accent6="accent6" hlink="hlink" folHlink="folHlink"/>
  <p:sldLayoutIdLst>
    <p:sldLayoutId id="2147483714"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5" r:id="rId12"/>
    <p:sldLayoutId id="2147483717" r:id="rId13"/>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Rockwell" pitchFamily="18" charset="0"/>
          <a:ea typeface="方正姚体" pitchFamily="2" charset="-122"/>
        </a:defRPr>
      </a:lvl2pPr>
      <a:lvl3pPr algn="ctr" rtl="0" eaLnBrk="0" fontAlgn="base" hangingPunct="0">
        <a:spcBef>
          <a:spcPct val="0"/>
        </a:spcBef>
        <a:spcAft>
          <a:spcPct val="0"/>
        </a:spcAft>
        <a:defRPr sz="3200" b="1">
          <a:solidFill>
            <a:schemeClr val="bg1"/>
          </a:solidFill>
          <a:latin typeface="Rockwell" pitchFamily="18" charset="0"/>
          <a:ea typeface="方正姚体" pitchFamily="2" charset="-122"/>
        </a:defRPr>
      </a:lvl3pPr>
      <a:lvl4pPr algn="ctr" rtl="0" eaLnBrk="0" fontAlgn="base" hangingPunct="0">
        <a:spcBef>
          <a:spcPct val="0"/>
        </a:spcBef>
        <a:spcAft>
          <a:spcPct val="0"/>
        </a:spcAft>
        <a:defRPr sz="3200" b="1">
          <a:solidFill>
            <a:schemeClr val="bg1"/>
          </a:solidFill>
          <a:latin typeface="Rockwell" pitchFamily="18" charset="0"/>
          <a:ea typeface="方正姚体" pitchFamily="2" charset="-122"/>
        </a:defRPr>
      </a:lvl4pPr>
      <a:lvl5pPr algn="ctr" rtl="0" eaLnBrk="0" fontAlgn="base" hangingPunct="0">
        <a:spcBef>
          <a:spcPct val="0"/>
        </a:spcBef>
        <a:spcAft>
          <a:spcPct val="0"/>
        </a:spcAft>
        <a:defRPr sz="3200" b="1">
          <a:solidFill>
            <a:schemeClr val="bg1"/>
          </a:solidFill>
          <a:latin typeface="Rockwell" pitchFamily="18" charset="0"/>
          <a:ea typeface="方正姚体" pitchFamily="2" charset="-122"/>
        </a:defRPr>
      </a:lvl5pPr>
      <a:lvl6pPr marL="457200" algn="ctr" rtl="0" eaLnBrk="1" fontAlgn="base" hangingPunct="1">
        <a:spcBef>
          <a:spcPct val="0"/>
        </a:spcBef>
        <a:spcAft>
          <a:spcPct val="0"/>
        </a:spcAft>
        <a:defRPr sz="3200" b="1">
          <a:solidFill>
            <a:schemeClr val="bg1"/>
          </a:solidFill>
          <a:latin typeface="Arial" charset="0"/>
        </a:defRPr>
      </a:lvl6pPr>
      <a:lvl7pPr marL="914400" algn="ctr" rtl="0" eaLnBrk="1" fontAlgn="base" hangingPunct="1">
        <a:spcBef>
          <a:spcPct val="0"/>
        </a:spcBef>
        <a:spcAft>
          <a:spcPct val="0"/>
        </a:spcAft>
        <a:defRPr sz="3200" b="1">
          <a:solidFill>
            <a:schemeClr val="bg1"/>
          </a:solidFill>
          <a:latin typeface="Arial" charset="0"/>
        </a:defRPr>
      </a:lvl7pPr>
      <a:lvl8pPr marL="1371600" algn="ctr" rtl="0" eaLnBrk="1" fontAlgn="base" hangingPunct="1">
        <a:spcBef>
          <a:spcPct val="0"/>
        </a:spcBef>
        <a:spcAft>
          <a:spcPct val="0"/>
        </a:spcAft>
        <a:defRPr sz="3200" b="1">
          <a:solidFill>
            <a:schemeClr val="bg1"/>
          </a:solidFill>
          <a:latin typeface="Arial" charset="0"/>
        </a:defRPr>
      </a:lvl8pPr>
      <a:lvl9pPr marL="1828800" algn="ctr" rtl="0" eaLnBrk="1" fontAlgn="base" hangingPunct="1">
        <a:spcBef>
          <a:spcPct val="0"/>
        </a:spcBef>
        <a:spcAft>
          <a:spcPct val="0"/>
        </a:spcAft>
        <a:defRPr sz="3200" b="1">
          <a:solidFill>
            <a:schemeClr val="bg1"/>
          </a:solidFill>
          <a:latin typeface="Arial" charset="0"/>
        </a:defRPr>
      </a:lvl9pPr>
    </p:titleStyle>
    <p:bodyStyle>
      <a:lvl1pPr marL="342900" indent="-342900" algn="l" rtl="0" eaLnBrk="0" fontAlgn="base" hangingPunct="0">
        <a:spcBef>
          <a:spcPct val="20000"/>
        </a:spcBef>
        <a:spcAft>
          <a:spcPct val="0"/>
        </a:spcAft>
        <a:buClr>
          <a:schemeClr val="tx2"/>
        </a:buClr>
        <a:buFont typeface="Wingdings" pitchFamily="2" charset="2"/>
        <a:buChar char="v"/>
        <a:defRPr sz="1800" b="1">
          <a:solidFill>
            <a:schemeClr val="tx2">
              <a:lumMod val="50000"/>
            </a:schemeClr>
          </a:solidFill>
          <a:latin typeface="+mj-ea"/>
          <a:ea typeface="+mj-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1800" b="1">
          <a:solidFill>
            <a:schemeClr val="tx2">
              <a:lumMod val="50000"/>
            </a:schemeClr>
          </a:solidFill>
          <a:latin typeface="+mj-ea"/>
          <a:ea typeface="+mj-ea"/>
        </a:defRPr>
      </a:lvl2pPr>
      <a:lvl3pPr marL="1143000" indent="-228600" algn="l" rtl="0" eaLnBrk="0" fontAlgn="base" hangingPunct="0">
        <a:spcBef>
          <a:spcPct val="20000"/>
        </a:spcBef>
        <a:spcAft>
          <a:spcPct val="0"/>
        </a:spcAft>
        <a:buClr>
          <a:schemeClr val="accent2"/>
        </a:buClr>
        <a:buChar char="•"/>
        <a:defRPr sz="1800" b="1">
          <a:solidFill>
            <a:schemeClr val="tx2">
              <a:lumMod val="50000"/>
            </a:schemeClr>
          </a:solidFill>
          <a:latin typeface="+mj-ea"/>
          <a:ea typeface="+mj-ea"/>
        </a:defRPr>
      </a:lvl3pPr>
      <a:lvl4pPr marL="1600200" indent="-228600" algn="l" rtl="0" eaLnBrk="0" fontAlgn="base" hangingPunct="0">
        <a:spcBef>
          <a:spcPct val="20000"/>
        </a:spcBef>
        <a:spcAft>
          <a:spcPct val="0"/>
        </a:spcAft>
        <a:buChar char="–"/>
        <a:defRPr sz="1800" b="1">
          <a:solidFill>
            <a:schemeClr val="tx2">
              <a:lumMod val="50000"/>
            </a:schemeClr>
          </a:solidFill>
          <a:latin typeface="+mj-ea"/>
          <a:ea typeface="+mj-ea"/>
        </a:defRPr>
      </a:lvl4pPr>
      <a:lvl5pPr marL="2057400" indent="-228600" algn="l" rtl="0" eaLnBrk="0" fontAlgn="base" hangingPunct="0">
        <a:spcBef>
          <a:spcPct val="20000"/>
        </a:spcBef>
        <a:spcAft>
          <a:spcPct val="0"/>
        </a:spcAft>
        <a:buChar char="»"/>
        <a:defRPr sz="1800" b="1">
          <a:solidFill>
            <a:schemeClr val="tx2">
              <a:lumMod val="50000"/>
            </a:schemeClr>
          </a:solidFill>
          <a:latin typeface="+mj-ea"/>
          <a:ea typeface="+mj-ea"/>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067944" y="719134"/>
            <a:ext cx="4718898" cy="1066792"/>
          </a:xfrm>
        </p:spPr>
        <p:txBody>
          <a:bodyPr/>
          <a:lstStyle/>
          <a:p>
            <a:r>
              <a:rPr lang="zh-CN" altLang="en-US" dirty="0">
                <a:solidFill>
                  <a:schemeClr val="tx2">
                    <a:lumMod val="50000"/>
                  </a:schemeClr>
                </a:solidFill>
                <a:ea typeface="宋体" pitchFamily="2" charset="-122"/>
              </a:rPr>
              <a:t>学习</a:t>
            </a:r>
            <a:r>
              <a:rPr lang="zh-CN" altLang="en-US" dirty="0" smtClean="0">
                <a:solidFill>
                  <a:schemeClr val="tx2">
                    <a:lumMod val="50000"/>
                  </a:schemeClr>
                </a:solidFill>
                <a:ea typeface="宋体" pitchFamily="2" charset="-122"/>
              </a:rPr>
              <a:t>情境</a:t>
            </a:r>
            <a:r>
              <a:rPr lang="en-US" altLang="zh-CN" dirty="0" smtClean="0">
                <a:solidFill>
                  <a:schemeClr val="tx2">
                    <a:lumMod val="50000"/>
                  </a:schemeClr>
                </a:solidFill>
                <a:ea typeface="宋体" pitchFamily="2" charset="-122"/>
              </a:rPr>
              <a:t>6        </a:t>
            </a:r>
            <a:r>
              <a:rPr lang="zh-CN" altLang="en-US" dirty="0" smtClean="0">
                <a:solidFill>
                  <a:schemeClr val="tx2">
                    <a:lumMod val="50000"/>
                  </a:schemeClr>
                </a:solidFill>
                <a:ea typeface="宋体" pitchFamily="2" charset="-122"/>
              </a:rPr>
              <a:t>查询</a:t>
            </a:r>
            <a:endParaRPr lang="zh-CN" altLang="en-US" dirty="0">
              <a:solidFill>
                <a:schemeClr val="tx2">
                  <a:lumMod val="50000"/>
                </a:schemeClr>
              </a:solidFill>
            </a:endParaRPr>
          </a:p>
        </p:txBody>
      </p:sp>
      <p:sp>
        <p:nvSpPr>
          <p:cNvPr id="5" name="灯片编号占位符 4"/>
          <p:cNvSpPr>
            <a:spLocks noGrp="1"/>
          </p:cNvSpPr>
          <p:nvPr>
            <p:ph type="sldNum" sz="quarter" idx="12"/>
          </p:nvPr>
        </p:nvSpPr>
        <p:spPr/>
        <p:txBody>
          <a:bodyPr/>
          <a:lstStyle/>
          <a:p>
            <a:pPr>
              <a:defRPr/>
            </a:pPr>
            <a:fld id="{433BAFD5-2CE7-40F6-9B0C-8A7B47FEC7CD}" type="slidenum">
              <a:rPr lang="en-US" altLang="zh-CN" smtClean="0"/>
              <a:pPr>
                <a:defRPr/>
              </a:pPr>
              <a:t>1</a:t>
            </a:fld>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任务</a:t>
            </a:r>
            <a:r>
              <a:rPr lang="en-US" altLang="zh-CN" sz="2400" dirty="0"/>
              <a:t>1</a:t>
            </a:r>
            <a:r>
              <a:rPr lang="zh-CN" altLang="en-US" sz="2400"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10</a:t>
            </a:fld>
            <a:endParaRPr lang="en-US" altLang="zh-CN"/>
          </a:p>
        </p:txBody>
      </p:sp>
      <p:sp>
        <p:nvSpPr>
          <p:cNvPr id="9" name="Line 18"/>
          <p:cNvSpPr>
            <a:spLocks noChangeShapeType="1"/>
          </p:cNvSpPr>
          <p:nvPr/>
        </p:nvSpPr>
        <p:spPr bwMode="auto">
          <a:xfrm>
            <a:off x="1282680" y="3089363"/>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21" name="AutoShape 2"/>
          <p:cNvSpPr>
            <a:spLocks noChangeArrowheads="1"/>
          </p:cNvSpPr>
          <p:nvPr/>
        </p:nvSpPr>
        <p:spPr bwMode="gray">
          <a:xfrm>
            <a:off x="1835696" y="1611314"/>
            <a:ext cx="6165155" cy="1357322"/>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22" name="Text Box 3"/>
          <p:cNvSpPr txBox="1">
            <a:spLocks noChangeArrowheads="1"/>
          </p:cNvSpPr>
          <p:nvPr/>
        </p:nvSpPr>
        <p:spPr bwMode="black">
          <a:xfrm>
            <a:off x="2820749" y="1821162"/>
            <a:ext cx="4703579" cy="923330"/>
          </a:xfrm>
          <a:prstGeom prst="rect">
            <a:avLst/>
          </a:prstGeom>
          <a:noFill/>
          <a:ln w="9525" algn="ctr">
            <a:noFill/>
            <a:miter lim="800000"/>
            <a:headEnd/>
            <a:tailEnd/>
          </a:ln>
          <a:effectLst/>
        </p:spPr>
        <p:txBody>
          <a:bodyPr wrap="square">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【SQL </a:t>
            </a:r>
            <a:r>
              <a:rPr lang="zh-CN" altLang="en-US" dirty="0">
                <a:solidFill>
                  <a:schemeClr val="tx2">
                    <a:lumMod val="50000"/>
                  </a:schemeClr>
                </a:solidFill>
                <a:latin typeface="黑体" pitchFamily="49" charset="-122"/>
                <a:ea typeface="黑体" pitchFamily="49" charset="-122"/>
              </a:rPr>
              <a:t>编辑器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工具栏上的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执行</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按钮</a:t>
            </a:r>
            <a:r>
              <a:rPr lang="zh-CN" altLang="en-US" dirty="0">
                <a:solidFill>
                  <a:schemeClr val="tx2">
                    <a:lumMod val="50000"/>
                  </a:schemeClr>
                </a:solidFill>
                <a:latin typeface="黑体" pitchFamily="49" charset="-122"/>
                <a:ea typeface="黑体" pitchFamily="49" charset="-122"/>
              </a:rPr>
              <a:t>，或者按键盘上的</a:t>
            </a:r>
            <a:r>
              <a:rPr lang="en-US" altLang="zh-CN" dirty="0">
                <a:solidFill>
                  <a:schemeClr val="tx2">
                    <a:lumMod val="50000"/>
                  </a:schemeClr>
                </a:solidFill>
                <a:latin typeface="黑体" pitchFamily="49" charset="-122"/>
                <a:ea typeface="黑体" pitchFamily="49" charset="-122"/>
              </a:rPr>
              <a:t>F5</a:t>
            </a:r>
            <a:r>
              <a:rPr lang="zh-CN" altLang="en-US" dirty="0">
                <a:solidFill>
                  <a:schemeClr val="tx2">
                    <a:lumMod val="50000"/>
                  </a:schemeClr>
                </a:solidFill>
                <a:latin typeface="黑体" pitchFamily="49" charset="-122"/>
                <a:ea typeface="黑体" pitchFamily="49" charset="-122"/>
              </a:rPr>
              <a:t>键执行上述代码，</a:t>
            </a:r>
            <a:r>
              <a:rPr lang="zh-CN" altLang="en-US" dirty="0" smtClean="0">
                <a:solidFill>
                  <a:schemeClr val="tx2">
                    <a:lumMod val="50000"/>
                  </a:schemeClr>
                </a:solidFill>
                <a:latin typeface="黑体" pitchFamily="49" charset="-122"/>
                <a:ea typeface="黑体" pitchFamily="49" charset="-122"/>
              </a:rPr>
              <a:t>查询</a:t>
            </a:r>
            <a:r>
              <a:rPr lang="zh-CN" altLang="en-US" dirty="0">
                <a:solidFill>
                  <a:schemeClr val="tx2">
                    <a:lumMod val="50000"/>
                  </a:schemeClr>
                </a:solidFill>
                <a:latin typeface="黑体" pitchFamily="49" charset="-122"/>
                <a:ea typeface="黑体" pitchFamily="49" charset="-122"/>
              </a:rPr>
              <a:t>结果如图</a:t>
            </a:r>
            <a:r>
              <a:rPr lang="en-US" altLang="zh-CN" dirty="0">
                <a:solidFill>
                  <a:schemeClr val="tx2">
                    <a:lumMod val="50000"/>
                  </a:schemeClr>
                </a:solidFill>
                <a:latin typeface="黑体" pitchFamily="49" charset="-122"/>
                <a:ea typeface="黑体" pitchFamily="49" charset="-122"/>
              </a:rPr>
              <a:t>6.2</a:t>
            </a:r>
            <a:r>
              <a:rPr lang="zh-CN" altLang="en-US" dirty="0">
                <a:solidFill>
                  <a:schemeClr val="tx2">
                    <a:lumMod val="50000"/>
                  </a:schemeClr>
                </a:solidFill>
                <a:latin typeface="黑体" pitchFamily="49" charset="-122"/>
                <a:ea typeface="黑体" pitchFamily="49" charset="-122"/>
              </a:rPr>
              <a:t>所示。</a:t>
            </a:r>
          </a:p>
        </p:txBody>
      </p:sp>
      <p:sp>
        <p:nvSpPr>
          <p:cNvPr id="23" name="AutoShape 4"/>
          <p:cNvSpPr>
            <a:spLocks noChangeArrowheads="1"/>
          </p:cNvSpPr>
          <p:nvPr/>
        </p:nvSpPr>
        <p:spPr bwMode="gray">
          <a:xfrm>
            <a:off x="2244018" y="2070912"/>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24" name="Picture 5" descr="DO_circle001"/>
          <p:cNvPicPr>
            <a:picLocks noChangeAspect="1" noChangeArrowheads="1"/>
          </p:cNvPicPr>
          <p:nvPr/>
        </p:nvPicPr>
        <p:blipFill>
          <a:blip r:embed="rId2" cstate="print"/>
          <a:srcRect/>
          <a:stretch>
            <a:fillRect/>
          </a:stretch>
        </p:blipFill>
        <p:spPr bwMode="auto">
          <a:xfrm>
            <a:off x="886696" y="1611314"/>
            <a:ext cx="1357322" cy="1357322"/>
          </a:xfrm>
          <a:prstGeom prst="rect">
            <a:avLst/>
          </a:prstGeom>
          <a:noFill/>
        </p:spPr>
      </p:pic>
      <p:sp>
        <p:nvSpPr>
          <p:cNvPr id="25" name="Text Box 7"/>
          <p:cNvSpPr txBox="1">
            <a:spLocks noChangeArrowheads="1"/>
          </p:cNvSpPr>
          <p:nvPr/>
        </p:nvSpPr>
        <p:spPr bwMode="black">
          <a:xfrm>
            <a:off x="693044" y="2082772"/>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4</a:t>
            </a:r>
            <a:endParaRPr lang="en-US" altLang="zh-CN" sz="2000" b="1" dirty="0">
              <a:ea typeface="宋体" pitchFamily="2" charset="-122"/>
            </a:endParaRPr>
          </a:p>
        </p:txBody>
      </p:sp>
      <p:sp>
        <p:nvSpPr>
          <p:cNvPr id="14" name="AutoShape 8"/>
          <p:cNvSpPr>
            <a:spLocks noChangeArrowheads="1"/>
          </p:cNvSpPr>
          <p:nvPr/>
        </p:nvSpPr>
        <p:spPr bwMode="gray">
          <a:xfrm>
            <a:off x="2037831" y="3314445"/>
            <a:ext cx="3539680" cy="2075184"/>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5" name="Text Box 9"/>
          <p:cNvSpPr txBox="1">
            <a:spLocks noChangeArrowheads="1"/>
          </p:cNvSpPr>
          <p:nvPr/>
        </p:nvSpPr>
        <p:spPr bwMode="black">
          <a:xfrm>
            <a:off x="2875630" y="3474874"/>
            <a:ext cx="2557861" cy="1754326"/>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如果要保存查询代码的脚本，可在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文件</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菜单</a:t>
            </a:r>
            <a:r>
              <a:rPr lang="zh-CN" altLang="en-US" dirty="0">
                <a:solidFill>
                  <a:schemeClr val="tx2">
                    <a:lumMod val="50000"/>
                  </a:schemeClr>
                </a:solidFill>
                <a:latin typeface="黑体" pitchFamily="49" charset="-122"/>
                <a:ea typeface="黑体" pitchFamily="49" charset="-122"/>
              </a:rPr>
              <a:t>上，单击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保存</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。输入新的</a:t>
            </a:r>
            <a:r>
              <a:rPr lang="zh-CN" altLang="en-US" dirty="0" smtClean="0">
                <a:solidFill>
                  <a:schemeClr val="tx2">
                    <a:lumMod val="50000"/>
                  </a:schemeClr>
                </a:solidFill>
                <a:latin typeface="黑体" pitchFamily="49" charset="-122"/>
                <a:ea typeface="黑体" pitchFamily="49" charset="-122"/>
              </a:rPr>
              <a:t>文件名（</a:t>
            </a:r>
            <a:r>
              <a:rPr lang="zh-CN" altLang="en-US" dirty="0">
                <a:solidFill>
                  <a:schemeClr val="tx2">
                    <a:lumMod val="50000"/>
                  </a:schemeClr>
                </a:solidFill>
                <a:latin typeface="黑体" pitchFamily="49" charset="-122"/>
                <a:ea typeface="黑体" pitchFamily="49" charset="-122"/>
              </a:rPr>
              <a:t>文件扩展名为</a:t>
            </a:r>
            <a:r>
              <a:rPr lang="en-US" altLang="zh-CN" dirty="0">
                <a:solidFill>
                  <a:schemeClr val="tx2">
                    <a:lumMod val="50000"/>
                  </a:schemeClr>
                </a:solidFill>
                <a:latin typeface="黑体" pitchFamily="49" charset="-122"/>
                <a:ea typeface="黑体" pitchFamily="49" charset="-122"/>
              </a:rPr>
              <a:t>.</a:t>
            </a:r>
            <a:r>
              <a:rPr lang="en-US" altLang="zh-CN" dirty="0" err="1">
                <a:solidFill>
                  <a:schemeClr val="tx2">
                    <a:lumMod val="50000"/>
                  </a:schemeClr>
                </a:solidFill>
                <a:latin typeface="黑体" pitchFamily="49" charset="-122"/>
                <a:ea typeface="黑体" pitchFamily="49" charset="-122"/>
              </a:rPr>
              <a:t>sql</a:t>
            </a:r>
            <a:r>
              <a:rPr lang="zh-CN" altLang="en-US" dirty="0">
                <a:solidFill>
                  <a:schemeClr val="tx2">
                    <a:lumMod val="50000"/>
                  </a:schemeClr>
                </a:solidFill>
                <a:latin typeface="黑体" pitchFamily="49" charset="-122"/>
                <a:ea typeface="黑体" pitchFamily="49" charset="-122"/>
              </a:rPr>
              <a:t>），再单击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保存</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即可</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16" name="AutoShape 10"/>
          <p:cNvSpPr>
            <a:spLocks noChangeArrowheads="1"/>
          </p:cNvSpPr>
          <p:nvPr/>
        </p:nvSpPr>
        <p:spPr bwMode="gray">
          <a:xfrm>
            <a:off x="2307908" y="3824934"/>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7" name="Picture 11" descr="DP_circle001"/>
          <p:cNvPicPr>
            <a:picLocks noChangeAspect="1" noChangeArrowheads="1"/>
          </p:cNvPicPr>
          <p:nvPr/>
        </p:nvPicPr>
        <p:blipFill>
          <a:blip r:embed="rId3" cstate="print"/>
          <a:srcRect/>
          <a:stretch>
            <a:fillRect/>
          </a:stretch>
        </p:blipFill>
        <p:spPr bwMode="auto">
          <a:xfrm>
            <a:off x="1020369" y="3333989"/>
            <a:ext cx="1307205" cy="1307205"/>
          </a:xfrm>
          <a:prstGeom prst="rect">
            <a:avLst/>
          </a:prstGeom>
          <a:noFill/>
        </p:spPr>
      </p:pic>
      <p:sp>
        <p:nvSpPr>
          <p:cNvPr id="18" name="Text Box 12"/>
          <p:cNvSpPr txBox="1">
            <a:spLocks noChangeArrowheads="1"/>
          </p:cNvSpPr>
          <p:nvPr/>
        </p:nvSpPr>
        <p:spPr bwMode="black">
          <a:xfrm>
            <a:off x="899091" y="3809859"/>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5</a:t>
            </a:r>
            <a:endParaRPr lang="en-US" altLang="zh-CN" sz="2000" b="1" dirty="0">
              <a:ea typeface="宋体" pitchFamily="2" charset="-122"/>
            </a:endParaRPr>
          </a:p>
        </p:txBody>
      </p:sp>
      <p:pic>
        <p:nvPicPr>
          <p:cNvPr id="19" name="Picture 3"/>
          <p:cNvPicPr>
            <a:picLocks noGrp="1" noChangeAspect="1" noChangeArrowheads="1"/>
          </p:cNvPicPr>
          <p:nvPr>
            <p:ph sz="half" idx="4294967295"/>
          </p:nvPr>
        </p:nvPicPr>
        <p:blipFill>
          <a:blip r:embed="rId4" cstate="print">
            <a:extLst>
              <a:ext uri="{28A0092B-C50C-407E-A947-70E740481C1C}">
                <a14:useLocalDpi xmlns:a14="http://schemas.microsoft.com/office/drawing/2010/main" xmlns="" val="0"/>
              </a:ext>
            </a:extLst>
          </a:blip>
          <a:srcRect/>
          <a:stretch>
            <a:fillRect/>
          </a:stretch>
        </p:blipFill>
        <p:spPr>
          <a:xfrm>
            <a:off x="5577511" y="3351791"/>
            <a:ext cx="3284347" cy="1955876"/>
          </a:xfrm>
          <a:prstGeom prst="rect">
            <a:avLst/>
          </a:prstGeom>
          <a:noFill/>
        </p:spPr>
      </p:pic>
      <p:sp>
        <p:nvSpPr>
          <p:cNvPr id="20" name="Text Box 4"/>
          <p:cNvSpPr txBox="1">
            <a:spLocks noChangeArrowheads="1"/>
          </p:cNvSpPr>
          <p:nvPr/>
        </p:nvSpPr>
        <p:spPr bwMode="auto">
          <a:xfrm>
            <a:off x="5105180" y="5675558"/>
            <a:ext cx="3947864"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6.2 Management Studio</a:t>
            </a:r>
            <a:r>
              <a:rPr lang="zh-CN" sz="1800" dirty="0"/>
              <a:t>查询示例</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a:t>
            </a:r>
            <a:r>
              <a:rPr lang="zh-CN" altLang="en-US" dirty="0"/>
              <a:t>续）</a:t>
            </a:r>
          </a:p>
        </p:txBody>
      </p:sp>
      <p:sp>
        <p:nvSpPr>
          <p:cNvPr id="9" name="Line 18"/>
          <p:cNvSpPr>
            <a:spLocks noChangeShapeType="1"/>
          </p:cNvSpPr>
          <p:nvPr/>
        </p:nvSpPr>
        <p:spPr bwMode="auto">
          <a:xfrm>
            <a:off x="1310538" y="3717032"/>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55237" y="1984948"/>
            <a:ext cx="6574218" cy="1532727"/>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3</a:t>
            </a:r>
            <a:r>
              <a:rPr lang="zh-CN" altLang="en-US" kern="0" dirty="0">
                <a:solidFill>
                  <a:srgbClr val="132767"/>
                </a:solidFill>
                <a:latin typeface="黑体" pitchFamily="49" charset="-122"/>
                <a:ea typeface="黑体" pitchFamily="49" charset="-122"/>
              </a:rPr>
              <a:t>．本任务使用了内连接查询。所谓内连接是指多个数据源</a:t>
            </a:r>
            <a:r>
              <a:rPr lang="zh-CN" altLang="en-US" kern="0" dirty="0" smtClean="0">
                <a:solidFill>
                  <a:srgbClr val="132767"/>
                </a:solidFill>
                <a:latin typeface="黑体" pitchFamily="49" charset="-122"/>
                <a:ea typeface="黑体" pitchFamily="49" charset="-122"/>
              </a:rPr>
              <a:t>通过</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相关</a:t>
            </a:r>
            <a:r>
              <a:rPr lang="zh-CN" altLang="en-US" kern="0" dirty="0">
                <a:solidFill>
                  <a:srgbClr val="132767"/>
                </a:solidFill>
                <a:latin typeface="黑体" pitchFamily="49" charset="-122"/>
                <a:ea typeface="黑体" pitchFamily="49" charset="-122"/>
              </a:rPr>
              <a:t>列的值满足连接条件进行的匹配连接，并从这些表中</a:t>
            </a:r>
            <a:r>
              <a:rPr lang="zh-CN" altLang="en-US" kern="0" dirty="0" smtClean="0">
                <a:solidFill>
                  <a:srgbClr val="132767"/>
                </a:solidFill>
                <a:latin typeface="黑体" pitchFamily="49" charset="-122"/>
                <a:ea typeface="黑体" pitchFamily="49" charset="-122"/>
              </a:rPr>
              <a:t>提取</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数据</a:t>
            </a:r>
            <a:r>
              <a:rPr lang="zh-CN" altLang="en-US" kern="0" dirty="0">
                <a:solidFill>
                  <a:srgbClr val="132767"/>
                </a:solidFill>
                <a:latin typeface="黑体" pitchFamily="49" charset="-122"/>
                <a:ea typeface="黑体" pitchFamily="49" charset="-122"/>
              </a:rPr>
              <a:t>组合成新的行输出。</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内连接的特点是作为数据源的多个表输出的记录都必须</a:t>
            </a:r>
            <a:r>
              <a:rPr lang="zh-CN" altLang="en-US" kern="0" dirty="0" smtClean="0">
                <a:solidFill>
                  <a:srgbClr val="132767"/>
                </a:solidFill>
                <a:latin typeface="黑体" pitchFamily="49" charset="-122"/>
                <a:ea typeface="黑体" pitchFamily="49" charset="-122"/>
              </a:rPr>
              <a:t>满</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足</a:t>
            </a:r>
            <a:r>
              <a:rPr lang="zh-CN" altLang="en-US" kern="0" dirty="0">
                <a:solidFill>
                  <a:srgbClr val="132767"/>
                </a:solidFill>
                <a:latin typeface="黑体" pitchFamily="49" charset="-122"/>
                <a:ea typeface="黑体" pitchFamily="49" charset="-122"/>
              </a:rPr>
              <a:t>查询连接条件，才会出现在结果集中，否则不会输出。</a:t>
            </a:r>
          </a:p>
        </p:txBody>
      </p:sp>
      <p:sp>
        <p:nvSpPr>
          <p:cNvPr id="20" name="Text Box 21"/>
          <p:cNvSpPr txBox="1">
            <a:spLocks noChangeArrowheads="1"/>
          </p:cNvSpPr>
          <p:nvPr/>
        </p:nvSpPr>
        <p:spPr bwMode="auto">
          <a:xfrm>
            <a:off x="1311446" y="3933056"/>
            <a:ext cx="6618916" cy="1837426"/>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内连接是最常用的连接类型。可以通过在</a:t>
            </a:r>
            <a:r>
              <a:rPr lang="en-US" altLang="zh-CN" kern="0" dirty="0">
                <a:solidFill>
                  <a:srgbClr val="132767"/>
                </a:solidFill>
                <a:latin typeface="黑体" pitchFamily="49" charset="-122"/>
                <a:ea typeface="黑体" pitchFamily="49" charset="-122"/>
              </a:rPr>
              <a:t>FROM</a:t>
            </a:r>
            <a:r>
              <a:rPr lang="zh-CN" altLang="en-US" kern="0" dirty="0">
                <a:solidFill>
                  <a:srgbClr val="132767"/>
                </a:solidFill>
                <a:latin typeface="黑体" pitchFamily="49" charset="-122"/>
                <a:ea typeface="黑体" pitchFamily="49" charset="-122"/>
              </a:rPr>
              <a:t>子句中使用</a:t>
            </a:r>
            <a:r>
              <a:rPr lang="en-US" altLang="zh-CN" kern="0" dirty="0">
                <a:solidFill>
                  <a:srgbClr val="132767"/>
                </a:solidFill>
                <a:latin typeface="黑体" pitchFamily="49" charset="-122"/>
                <a:ea typeface="黑体" pitchFamily="49" charset="-122"/>
              </a:rPr>
              <a:t>INNER </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kern="0" dirty="0" smtClean="0">
                <a:solidFill>
                  <a:srgbClr val="132767"/>
                </a:solidFill>
                <a:latin typeface="黑体" pitchFamily="49" charset="-122"/>
                <a:ea typeface="黑体" pitchFamily="49" charset="-122"/>
              </a:rPr>
              <a:t>JOIN</a:t>
            </a:r>
            <a:r>
              <a:rPr lang="zh-CN" altLang="en-US" kern="0" dirty="0">
                <a:solidFill>
                  <a:srgbClr val="132767"/>
                </a:solidFill>
                <a:latin typeface="黑体" pitchFamily="49" charset="-122"/>
                <a:ea typeface="黑体" pitchFamily="49" charset="-122"/>
              </a:rPr>
              <a:t>来实现，其语法格式如下</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kern="0" dirty="0">
                <a:latin typeface="黑体" pitchFamily="49" charset="-122"/>
                <a:ea typeface="黑体" pitchFamily="49" charset="-122"/>
              </a:rPr>
              <a:t>FROM &lt;</a:t>
            </a:r>
            <a:r>
              <a:rPr lang="zh-CN" altLang="en-US" kern="0" dirty="0">
                <a:latin typeface="黑体" pitchFamily="49" charset="-122"/>
                <a:ea typeface="黑体" pitchFamily="49" charset="-122"/>
              </a:rPr>
              <a:t>表</a:t>
            </a:r>
            <a:r>
              <a:rPr lang="en-US" altLang="zh-CN" kern="0" dirty="0">
                <a:latin typeface="黑体" pitchFamily="49" charset="-122"/>
                <a:ea typeface="黑体" pitchFamily="49" charset="-122"/>
              </a:rPr>
              <a:t>1&gt; { [INNER] JOIN &lt;</a:t>
            </a:r>
            <a:r>
              <a:rPr lang="zh-CN" altLang="en-US" kern="0" dirty="0">
                <a:latin typeface="黑体" pitchFamily="49" charset="-122"/>
                <a:ea typeface="黑体" pitchFamily="49" charset="-122"/>
              </a:rPr>
              <a:t>表</a:t>
            </a:r>
            <a:r>
              <a:rPr lang="en-US" altLang="zh-CN" kern="0" dirty="0">
                <a:latin typeface="黑体" pitchFamily="49" charset="-122"/>
                <a:ea typeface="黑体" pitchFamily="49" charset="-122"/>
              </a:rPr>
              <a:t>2&gt; ON &lt;</a:t>
            </a:r>
            <a:r>
              <a:rPr lang="zh-CN" altLang="en-US" kern="0" dirty="0">
                <a:latin typeface="黑体" pitchFamily="49" charset="-122"/>
                <a:ea typeface="黑体" pitchFamily="49" charset="-122"/>
              </a:rPr>
              <a:t>条件表达式</a:t>
            </a:r>
            <a:r>
              <a:rPr lang="en-US" altLang="zh-CN" kern="0" dirty="0">
                <a:latin typeface="黑体" pitchFamily="49" charset="-122"/>
                <a:ea typeface="黑体" pitchFamily="49" charset="-122"/>
              </a:rPr>
              <a:t>&gt;}[…n]</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其中：  </a:t>
            </a:r>
            <a:r>
              <a:rPr lang="en-US" altLang="zh-CN" kern="0" dirty="0">
                <a:solidFill>
                  <a:srgbClr val="132767"/>
                </a:solidFill>
                <a:latin typeface="黑体" pitchFamily="49" charset="-122"/>
                <a:ea typeface="黑体" pitchFamily="49" charset="-122"/>
              </a:rPr>
              <a:t>&lt;</a:t>
            </a:r>
            <a:r>
              <a:rPr lang="zh-CN" altLang="en-US" kern="0" dirty="0">
                <a:solidFill>
                  <a:srgbClr val="132767"/>
                </a:solidFill>
                <a:latin typeface="黑体" pitchFamily="49" charset="-122"/>
                <a:ea typeface="黑体" pitchFamily="49" charset="-122"/>
              </a:rPr>
              <a:t>表</a:t>
            </a:r>
            <a:r>
              <a:rPr lang="en-US" altLang="zh-CN" kern="0" dirty="0">
                <a:solidFill>
                  <a:srgbClr val="132767"/>
                </a:solidFill>
                <a:latin typeface="黑体" pitchFamily="49" charset="-122"/>
                <a:ea typeface="黑体" pitchFamily="49" charset="-122"/>
              </a:rPr>
              <a:t>1&gt;</a:t>
            </a:r>
            <a:r>
              <a:rPr lang="zh-CN" altLang="en-US" kern="0" dirty="0">
                <a:solidFill>
                  <a:srgbClr val="132767"/>
                </a:solidFill>
                <a:latin typeface="黑体" pitchFamily="49" charset="-122"/>
                <a:ea typeface="黑体" pitchFamily="49" charset="-122"/>
              </a:rPr>
              <a:t>和</a:t>
            </a:r>
            <a:r>
              <a:rPr lang="en-US" altLang="zh-CN" kern="0" dirty="0">
                <a:solidFill>
                  <a:srgbClr val="132767"/>
                </a:solidFill>
                <a:latin typeface="黑体" pitchFamily="49" charset="-122"/>
                <a:ea typeface="黑体" pitchFamily="49" charset="-122"/>
              </a:rPr>
              <a:t>&lt;</a:t>
            </a:r>
            <a:r>
              <a:rPr lang="zh-CN" altLang="en-US" kern="0" dirty="0">
                <a:solidFill>
                  <a:srgbClr val="132767"/>
                </a:solidFill>
                <a:latin typeface="黑体" pitchFamily="49" charset="-122"/>
                <a:ea typeface="黑体" pitchFamily="49" charset="-122"/>
              </a:rPr>
              <a:t>表</a:t>
            </a:r>
            <a:r>
              <a:rPr lang="en-US" altLang="zh-CN" kern="0" dirty="0">
                <a:solidFill>
                  <a:srgbClr val="132767"/>
                </a:solidFill>
                <a:latin typeface="黑体" pitchFamily="49" charset="-122"/>
                <a:ea typeface="黑体" pitchFamily="49" charset="-122"/>
              </a:rPr>
              <a:t>2&gt;</a:t>
            </a:r>
            <a:r>
              <a:rPr lang="zh-CN" altLang="en-US" kern="0" dirty="0">
                <a:solidFill>
                  <a:srgbClr val="132767"/>
                </a:solidFill>
                <a:latin typeface="黑体" pitchFamily="49" charset="-122"/>
                <a:ea typeface="黑体" pitchFamily="49" charset="-122"/>
              </a:rPr>
              <a:t>是要连接的表的名字。</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r>
              <a:rPr lang="en-US" altLang="zh-CN" kern="0" dirty="0">
                <a:solidFill>
                  <a:srgbClr val="132767"/>
                </a:solidFill>
                <a:latin typeface="黑体" pitchFamily="49" charset="-122"/>
                <a:ea typeface="黑体" pitchFamily="49" charset="-122"/>
              </a:rPr>
              <a:t>&lt;</a:t>
            </a:r>
            <a:r>
              <a:rPr lang="zh-CN" altLang="en-US" kern="0" dirty="0">
                <a:solidFill>
                  <a:srgbClr val="132767"/>
                </a:solidFill>
                <a:latin typeface="黑体" pitchFamily="49" charset="-122"/>
                <a:ea typeface="黑体" pitchFamily="49" charset="-122"/>
              </a:rPr>
              <a:t>条件表达式</a:t>
            </a:r>
            <a:r>
              <a:rPr lang="en-US" altLang="zh-CN" kern="0" dirty="0">
                <a:solidFill>
                  <a:srgbClr val="132767"/>
                </a:solidFill>
                <a:latin typeface="黑体" pitchFamily="49" charset="-122"/>
                <a:ea typeface="黑体" pitchFamily="49" charset="-122"/>
              </a:rPr>
              <a:t>&gt;</a:t>
            </a:r>
            <a:r>
              <a:rPr lang="zh-CN" altLang="en-US" kern="0" dirty="0">
                <a:solidFill>
                  <a:srgbClr val="132767"/>
                </a:solidFill>
                <a:latin typeface="黑体" pitchFamily="49" charset="-122"/>
                <a:ea typeface="黑体" pitchFamily="49" charset="-122"/>
              </a:rPr>
              <a:t>是指定两个表连接的条件。</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r>
              <a:rPr lang="en-US" altLang="zh-CN" kern="0" dirty="0">
                <a:solidFill>
                  <a:srgbClr val="132767"/>
                </a:solidFill>
                <a:latin typeface="黑体" pitchFamily="49" charset="-122"/>
                <a:ea typeface="黑体" pitchFamily="49" charset="-122"/>
              </a:rPr>
              <a:t>n</a:t>
            </a:r>
            <a:r>
              <a:rPr lang="zh-CN" altLang="en-US" kern="0" dirty="0">
                <a:solidFill>
                  <a:srgbClr val="132767"/>
                </a:solidFill>
                <a:latin typeface="黑体" pitchFamily="49" charset="-122"/>
                <a:ea typeface="黑体" pitchFamily="49" charset="-122"/>
              </a:rPr>
              <a:t>要小于</a:t>
            </a:r>
            <a:r>
              <a:rPr lang="en-US" altLang="zh-CN" kern="0" dirty="0">
                <a:solidFill>
                  <a:srgbClr val="132767"/>
                </a:solidFill>
                <a:latin typeface="黑体" pitchFamily="49" charset="-122"/>
                <a:ea typeface="黑体" pitchFamily="49" charset="-122"/>
              </a:rPr>
              <a:t>15</a:t>
            </a:r>
            <a:r>
              <a:rPr lang="zh-CN" altLang="en-US" kern="0" dirty="0">
                <a:solidFill>
                  <a:srgbClr val="132767"/>
                </a:solidFill>
                <a:latin typeface="黑体" pitchFamily="49" charset="-122"/>
                <a:ea typeface="黑体" pitchFamily="49" charset="-122"/>
              </a:rPr>
              <a:t>，因为数据源最多只能有</a:t>
            </a:r>
            <a:r>
              <a:rPr lang="en-US" altLang="zh-CN" kern="0" dirty="0">
                <a:solidFill>
                  <a:srgbClr val="132767"/>
                </a:solidFill>
                <a:latin typeface="黑体" pitchFamily="49" charset="-122"/>
                <a:ea typeface="黑体" pitchFamily="49" charset="-122"/>
              </a:rPr>
              <a:t>16</a:t>
            </a:r>
            <a:r>
              <a:rPr lang="zh-CN" altLang="en-US" kern="0" dirty="0">
                <a:solidFill>
                  <a:srgbClr val="132767"/>
                </a:solidFill>
                <a:latin typeface="黑体" pitchFamily="49" charset="-122"/>
                <a:ea typeface="黑体" pitchFamily="49" charset="-122"/>
              </a:rPr>
              <a:t>个</a:t>
            </a:r>
            <a:r>
              <a:rPr lang="zh-CN" altLang="en-US" kern="0" dirty="0" smtClean="0">
                <a:solidFill>
                  <a:srgbClr val="132767"/>
                </a:solidFill>
                <a:latin typeface="黑体" pitchFamily="49" charset="-122"/>
                <a:ea typeface="黑体" pitchFamily="49" charset="-122"/>
              </a:rPr>
              <a:t>。</a:t>
            </a:r>
            <a:endParaRPr lang="zh-CN" altLang="en-US" kern="0" dirty="0">
              <a:solidFill>
                <a:srgbClr val="132767"/>
              </a:solidFill>
              <a:latin typeface="黑体" pitchFamily="49" charset="-122"/>
              <a:ea typeface="黑体" pitchFamily="49" charset="-122"/>
            </a:endParaRPr>
          </a:p>
        </p:txBody>
      </p:sp>
    </p:spTree>
    <p:extLst>
      <p:ext uri="{BB962C8B-B14F-4D97-AF65-F5344CB8AC3E}">
        <p14:creationId xmlns:p14="http://schemas.microsoft.com/office/powerpoint/2010/main" xmlns="" val="356010041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70149" y="354805"/>
            <a:ext cx="5898971" cy="487363"/>
          </a:xfrm>
        </p:spPr>
        <p:txBody>
          <a:bodyPr/>
          <a:lstStyle/>
          <a:p>
            <a:r>
              <a:rPr lang="zh-CN" altLang="en-US" sz="2400" dirty="0" smtClean="0"/>
              <a:t>任务</a:t>
            </a:r>
            <a:r>
              <a:rPr lang="en-US" altLang="zh-CN" sz="2400" dirty="0" smtClean="0"/>
              <a:t>2    </a:t>
            </a:r>
            <a:r>
              <a:rPr lang="zh-CN" altLang="en-US" sz="2400" dirty="0" smtClean="0"/>
              <a:t>查询</a:t>
            </a:r>
            <a:r>
              <a:rPr lang="zh-CN" altLang="en-US" sz="2400" dirty="0"/>
              <a:t>所有课程的课程名和相关学生的成绩，包括没有登记过成绩的课程</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101</a:t>
            </a:fld>
            <a:endParaRPr lang="en-US" altLang="zh-CN"/>
          </a:p>
        </p:txBody>
      </p:sp>
      <p:sp>
        <p:nvSpPr>
          <p:cNvPr id="13" name="AutoShape 6"/>
          <p:cNvSpPr>
            <a:spLocks noChangeArrowheads="1"/>
          </p:cNvSpPr>
          <p:nvPr/>
        </p:nvSpPr>
        <p:spPr bwMode="gray">
          <a:xfrm>
            <a:off x="1230333" y="1774492"/>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10497" y="1895480"/>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12962" y="1897964"/>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722318" y="1982392"/>
            <a:ext cx="2664243"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：新建查询文件。</a:t>
            </a:r>
          </a:p>
        </p:txBody>
      </p:sp>
      <p:sp>
        <p:nvSpPr>
          <p:cNvPr id="17" name="AutoShape 6"/>
          <p:cNvSpPr>
            <a:spLocks noChangeArrowheads="1"/>
          </p:cNvSpPr>
          <p:nvPr/>
        </p:nvSpPr>
        <p:spPr bwMode="gray">
          <a:xfrm>
            <a:off x="1230333" y="2606061"/>
            <a:ext cx="6738787" cy="3631251"/>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89101" y="341296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91566" y="341545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1722318" y="2708920"/>
            <a:ext cx="6246802" cy="3416320"/>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：输入查询语句，使用左连接完成查询。</a:t>
            </a:r>
          </a:p>
          <a:p>
            <a:r>
              <a:rPr lang="zh-CN" altLang="en-US" dirty="0" smtClean="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r>
              <a:rPr lang="en-US" altLang="zh-CN" b="0" dirty="0">
                <a:latin typeface="黑体" pitchFamily="49" charset="-122"/>
                <a:ea typeface="黑体" pitchFamily="49" charset="-122"/>
              </a:rPr>
              <a:t>/*</a:t>
            </a:r>
            <a:r>
              <a:rPr lang="zh-CN" altLang="en-US" b="0" dirty="0">
                <a:latin typeface="黑体" pitchFamily="49" charset="-122"/>
                <a:ea typeface="黑体" pitchFamily="49" charset="-122"/>
              </a:rPr>
              <a:t>本查询涉及到成绩表和课程表，因要查看所有课程（不论是否已经登记成绩），也就是说需要显示课程表中所有记录，故可以使用外连接查询*</a:t>
            </a:r>
            <a:r>
              <a:rPr lang="en-US" altLang="zh-CN" b="0" dirty="0">
                <a:latin typeface="黑体" pitchFamily="49" charset="-122"/>
                <a:ea typeface="黑体" pitchFamily="49" charset="-122"/>
              </a:rPr>
              <a:t>/</a:t>
            </a:r>
          </a:p>
          <a:p>
            <a:r>
              <a:rPr lang="en-US" altLang="zh-CN" dirty="0">
                <a:latin typeface="黑体" pitchFamily="49" charset="-122"/>
                <a:ea typeface="黑体" pitchFamily="49" charset="-122"/>
              </a:rPr>
              <a:t>	USE Student</a:t>
            </a:r>
          </a:p>
          <a:p>
            <a:r>
              <a:rPr lang="en-US" altLang="zh-CN" dirty="0">
                <a:latin typeface="黑体" pitchFamily="49" charset="-122"/>
                <a:ea typeface="黑体" pitchFamily="49" charset="-122"/>
              </a:rPr>
              <a:t>	GO</a:t>
            </a:r>
          </a:p>
          <a:p>
            <a:r>
              <a:rPr lang="en-US" altLang="zh-CN" b="0" dirty="0" smtClean="0">
                <a:latin typeface="黑体" pitchFamily="49" charset="-122"/>
                <a:ea typeface="黑体" pitchFamily="49" charset="-122"/>
              </a:rPr>
              <a:t>--</a:t>
            </a:r>
            <a:r>
              <a:rPr lang="zh-CN" altLang="en-US" b="0" dirty="0">
                <a:latin typeface="黑体" pitchFamily="49" charset="-122"/>
                <a:ea typeface="黑体" pitchFamily="49" charset="-122"/>
              </a:rPr>
              <a:t>使用左连接查询，保留左表中不匹配的行</a:t>
            </a:r>
          </a:p>
          <a:p>
            <a:r>
              <a:rPr lang="en-US" altLang="zh-CN" dirty="0" smtClean="0">
                <a:latin typeface="黑体" pitchFamily="49" charset="-122"/>
                <a:ea typeface="黑体" pitchFamily="49" charset="-122"/>
              </a:rPr>
              <a:t>SELECT </a:t>
            </a:r>
            <a:r>
              <a:rPr lang="en-US" altLang="zh-CN" dirty="0" err="1">
                <a:latin typeface="黑体" pitchFamily="49" charset="-122"/>
                <a:ea typeface="黑体" pitchFamily="49" charset="-122"/>
              </a:rPr>
              <a:t>C.Course_name</a:t>
            </a:r>
            <a:r>
              <a:rPr lang="en-US" altLang="zh-CN" dirty="0">
                <a:latin typeface="黑体" pitchFamily="49" charset="-122"/>
                <a:ea typeface="黑体" pitchFamily="49" charset="-122"/>
              </a:rPr>
              <a:t>, </a:t>
            </a:r>
            <a:r>
              <a:rPr lang="en-US" altLang="zh-CN" dirty="0" err="1" smtClean="0">
                <a:latin typeface="黑体" pitchFamily="49" charset="-122"/>
                <a:ea typeface="黑体" pitchFamily="49" charset="-122"/>
              </a:rPr>
              <a:t>SC.Student_id,SC.Student_grade</a:t>
            </a:r>
            <a:endParaRPr lang="en-US" altLang="zh-CN" dirty="0">
              <a:latin typeface="黑体" pitchFamily="49" charset="-122"/>
              <a:ea typeface="黑体" pitchFamily="49" charset="-122"/>
            </a:endParaRPr>
          </a:p>
          <a:p>
            <a:r>
              <a:rPr lang="en-US" altLang="zh-CN" dirty="0" smtClean="0">
                <a:latin typeface="黑体" pitchFamily="49" charset="-122"/>
                <a:ea typeface="黑体" pitchFamily="49" charset="-122"/>
              </a:rPr>
              <a:t>FROM </a:t>
            </a:r>
            <a:r>
              <a:rPr lang="en-US" altLang="zh-CN" dirty="0">
                <a:latin typeface="黑体" pitchFamily="49" charset="-122"/>
                <a:ea typeface="黑体" pitchFamily="49" charset="-122"/>
              </a:rPr>
              <a:t>Courses AS C LEFT JOIN </a:t>
            </a:r>
            <a:r>
              <a:rPr lang="en-US" altLang="zh-CN" dirty="0" err="1">
                <a:latin typeface="黑体" pitchFamily="49" charset="-122"/>
                <a:ea typeface="黑体" pitchFamily="49" charset="-122"/>
              </a:rPr>
              <a:t>Student_course</a:t>
            </a:r>
            <a:r>
              <a:rPr lang="en-US" altLang="zh-CN" dirty="0">
                <a:latin typeface="黑体" pitchFamily="49" charset="-122"/>
                <a:ea typeface="黑体" pitchFamily="49" charset="-122"/>
              </a:rPr>
              <a:t> AS SC</a:t>
            </a:r>
          </a:p>
          <a:p>
            <a:r>
              <a:rPr lang="en-US" altLang="zh-CN" dirty="0" smtClean="0">
                <a:latin typeface="黑体" pitchFamily="49" charset="-122"/>
                <a:ea typeface="黑体" pitchFamily="49" charset="-122"/>
              </a:rPr>
              <a:t>ON </a:t>
            </a:r>
            <a:r>
              <a:rPr lang="en-US" altLang="zh-CN" dirty="0" err="1">
                <a:latin typeface="黑体" pitchFamily="49" charset="-122"/>
                <a:ea typeface="黑体" pitchFamily="49" charset="-122"/>
              </a:rPr>
              <a:t>SC.Course_id</a:t>
            </a:r>
            <a:r>
              <a:rPr lang="en-US" altLang="zh-CN" dirty="0">
                <a:latin typeface="黑体" pitchFamily="49" charset="-122"/>
                <a:ea typeface="黑体" pitchFamily="49" charset="-122"/>
              </a:rPr>
              <a:t> = </a:t>
            </a:r>
            <a:r>
              <a:rPr lang="en-US" altLang="zh-CN" dirty="0" err="1">
                <a:latin typeface="黑体" pitchFamily="49" charset="-122"/>
                <a:ea typeface="黑体" pitchFamily="49" charset="-122"/>
              </a:rPr>
              <a:t>C.Course_id</a:t>
            </a:r>
            <a:r>
              <a:rPr lang="en-US" altLang="zh-CN" dirty="0">
                <a:latin typeface="黑体" pitchFamily="49" charset="-122"/>
                <a:ea typeface="黑体" pitchFamily="49" charset="-122"/>
              </a:rPr>
              <a:t> </a:t>
            </a:r>
            <a:r>
              <a:rPr lang="en-US" altLang="zh-CN" dirty="0" smtClean="0">
                <a:latin typeface="黑体" pitchFamily="49" charset="-122"/>
                <a:ea typeface="黑体" pitchFamily="49" charset="-122"/>
              </a:rPr>
              <a:t>ORDER </a:t>
            </a:r>
            <a:r>
              <a:rPr lang="en-US" altLang="zh-CN" dirty="0">
                <a:latin typeface="黑体" pitchFamily="49" charset="-122"/>
                <a:ea typeface="黑体" pitchFamily="49" charset="-122"/>
              </a:rPr>
              <a:t>BY </a:t>
            </a:r>
            <a:r>
              <a:rPr lang="en-US" altLang="zh-CN" dirty="0" err="1">
                <a:latin typeface="黑体" pitchFamily="49" charset="-122"/>
                <a:ea typeface="黑体" pitchFamily="49" charset="-122"/>
              </a:rPr>
              <a:t>Student_grade</a:t>
            </a:r>
            <a:endParaRPr lang="en-US" altLang="zh-CN" dirty="0">
              <a:latin typeface="黑体" pitchFamily="49" charset="-122"/>
              <a:ea typeface="黑体" pitchFamily="49" charset="-122"/>
            </a:endParaRPr>
          </a:p>
          <a:p>
            <a:r>
              <a:rPr lang="en-US" altLang="zh-CN" dirty="0">
                <a:latin typeface="黑体" pitchFamily="49" charset="-122"/>
                <a:ea typeface="黑体" pitchFamily="49" charset="-122"/>
              </a:rPr>
              <a:t>	GO</a:t>
            </a:r>
          </a:p>
        </p:txBody>
      </p:sp>
    </p:spTree>
    <p:extLst>
      <p:ext uri="{BB962C8B-B14F-4D97-AF65-F5344CB8AC3E}">
        <p14:creationId xmlns:p14="http://schemas.microsoft.com/office/powerpoint/2010/main" xmlns="" val="269249167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j-ea"/>
              </a:rPr>
              <a:t>任务</a:t>
            </a:r>
            <a:r>
              <a:rPr lang="en-US" altLang="zh-CN" dirty="0" smtClean="0">
                <a:latin typeface="+mj-ea"/>
              </a:rPr>
              <a:t>2    </a:t>
            </a:r>
            <a:r>
              <a:rPr lang="zh-CN" altLang="en-US" dirty="0" smtClean="0">
                <a:latin typeface="+mj-ea"/>
              </a:rPr>
              <a:t>（续）</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102</a:t>
            </a:fld>
            <a:endParaRPr lang="en-US" altLang="zh-CN"/>
          </a:p>
        </p:txBody>
      </p:sp>
      <p:sp>
        <p:nvSpPr>
          <p:cNvPr id="13" name="AutoShape 6"/>
          <p:cNvSpPr>
            <a:spLocks noChangeArrowheads="1"/>
          </p:cNvSpPr>
          <p:nvPr/>
        </p:nvSpPr>
        <p:spPr bwMode="gray">
          <a:xfrm>
            <a:off x="1230333" y="1774492"/>
            <a:ext cx="5243836" cy="150989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10497" y="1895480"/>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12962" y="1897964"/>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722318" y="1807060"/>
            <a:ext cx="4649882" cy="1477328"/>
          </a:xfrm>
          <a:prstGeom prst="rect">
            <a:avLst/>
          </a:prstGeom>
          <a:noFill/>
          <a:ln w="9525" algn="ctr">
            <a:noFill/>
            <a:miter lim="800000"/>
            <a:headEnd/>
            <a:tailEnd/>
          </a:ln>
          <a:effectLst/>
        </p:spPr>
        <p:txBody>
          <a:bodyPr wrap="square">
            <a:spAutoFit/>
          </a:bodyPr>
          <a:lstStyle/>
          <a:p>
            <a:pPr algn="just"/>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6.38</a:t>
            </a:r>
            <a:r>
              <a:rPr lang="zh-CN" altLang="en-US" dirty="0">
                <a:solidFill>
                  <a:schemeClr val="tx2">
                    <a:lumMod val="50000"/>
                  </a:schemeClr>
                </a:solidFill>
                <a:latin typeface="黑体" pitchFamily="49" charset="-122"/>
                <a:ea typeface="黑体" pitchFamily="49" charset="-122"/>
              </a:rPr>
              <a:t>所示。根据查询结果集，除了查出所有课程的成绩以外，还发现“网页设计与制作”和“电子商务安全与管理”课程还没有一个学生登记成绩。</a:t>
            </a:r>
          </a:p>
        </p:txBody>
      </p:sp>
      <p:sp>
        <p:nvSpPr>
          <p:cNvPr id="17" name="AutoShape 6"/>
          <p:cNvSpPr>
            <a:spLocks noChangeArrowheads="1"/>
          </p:cNvSpPr>
          <p:nvPr/>
        </p:nvSpPr>
        <p:spPr bwMode="gray">
          <a:xfrm>
            <a:off x="1230333" y="3412966"/>
            <a:ext cx="6738787" cy="282434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89102" y="407477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91567" y="407726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1687635" y="3532477"/>
            <a:ext cx="6246802" cy="2585323"/>
          </a:xfrm>
          <a:prstGeom prst="rect">
            <a:avLst/>
          </a:prstGeom>
          <a:noFill/>
          <a:ln w="9525" algn="ctr">
            <a:noFill/>
            <a:miter lim="800000"/>
            <a:headEnd/>
            <a:tailEnd/>
          </a:ln>
          <a:effectLst/>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a:t>
            </a:r>
            <a:r>
              <a:rPr lang="zh-CN" altLang="en-US" dirty="0" smtClean="0">
                <a:solidFill>
                  <a:schemeClr val="tx2">
                    <a:lumMod val="50000"/>
                  </a:schemeClr>
                </a:solidFill>
                <a:latin typeface="黑体" pitchFamily="49" charset="-122"/>
                <a:ea typeface="黑体" pitchFamily="49" charset="-122"/>
              </a:rPr>
              <a:t>：修改查询</a:t>
            </a:r>
            <a:r>
              <a:rPr lang="zh-CN" altLang="en-US" dirty="0">
                <a:solidFill>
                  <a:schemeClr val="tx2">
                    <a:lumMod val="50000"/>
                  </a:schemeClr>
                </a:solidFill>
                <a:latin typeface="黑体" pitchFamily="49" charset="-122"/>
                <a:ea typeface="黑体" pitchFamily="49" charset="-122"/>
              </a:rPr>
              <a:t>语句，</a:t>
            </a:r>
            <a:r>
              <a:rPr lang="zh-CN" altLang="en-US" dirty="0" smtClean="0">
                <a:solidFill>
                  <a:schemeClr val="tx2">
                    <a:lumMod val="50000"/>
                  </a:schemeClr>
                </a:solidFill>
                <a:latin typeface="黑体" pitchFamily="49" charset="-122"/>
                <a:ea typeface="黑体" pitchFamily="49" charset="-122"/>
              </a:rPr>
              <a:t>使用右连接</a:t>
            </a:r>
            <a:r>
              <a:rPr lang="zh-CN" altLang="en-US" dirty="0">
                <a:solidFill>
                  <a:schemeClr val="tx2">
                    <a:lumMod val="50000"/>
                  </a:schemeClr>
                </a:solidFill>
                <a:latin typeface="黑体" pitchFamily="49" charset="-122"/>
                <a:ea typeface="黑体" pitchFamily="49" charset="-122"/>
              </a:rPr>
              <a:t>完成查询</a:t>
            </a:r>
            <a:r>
              <a:rPr lang="zh-CN" altLang="en-US"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执行查询语句，</a:t>
            </a:r>
            <a:r>
              <a:rPr lang="zh-CN" altLang="en-US" dirty="0" smtClean="0">
                <a:solidFill>
                  <a:schemeClr val="tx2">
                    <a:lumMod val="50000"/>
                  </a:schemeClr>
                </a:solidFill>
                <a:latin typeface="黑体" pitchFamily="49" charset="-122"/>
                <a:ea typeface="黑体" pitchFamily="49" charset="-122"/>
              </a:rPr>
              <a:t>结果同图</a:t>
            </a:r>
            <a:r>
              <a:rPr lang="en-US" altLang="zh-CN" dirty="0">
                <a:solidFill>
                  <a:schemeClr val="tx2">
                    <a:lumMod val="50000"/>
                  </a:schemeClr>
                </a:solidFill>
                <a:latin typeface="黑体" pitchFamily="49" charset="-122"/>
                <a:ea typeface="黑体" pitchFamily="49" charset="-122"/>
              </a:rPr>
              <a:t>6.38</a:t>
            </a:r>
            <a:endParaRPr lang="zh-CN" altLang="en-US" dirty="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	</a:t>
            </a:r>
            <a:r>
              <a:rPr lang="en-US" altLang="zh-CN" dirty="0" smtClean="0">
                <a:latin typeface="黑体" pitchFamily="49" charset="-122"/>
                <a:ea typeface="黑体" pitchFamily="49" charset="-122"/>
              </a:rPr>
              <a:t>USE </a:t>
            </a:r>
            <a:r>
              <a:rPr lang="en-US" altLang="zh-CN" dirty="0">
                <a:latin typeface="黑体" pitchFamily="49" charset="-122"/>
                <a:ea typeface="黑体" pitchFamily="49" charset="-122"/>
              </a:rPr>
              <a:t>Student</a:t>
            </a:r>
          </a:p>
          <a:p>
            <a:r>
              <a:rPr lang="en-US" altLang="zh-CN" dirty="0">
                <a:latin typeface="黑体" pitchFamily="49" charset="-122"/>
                <a:ea typeface="黑体" pitchFamily="49" charset="-122"/>
              </a:rPr>
              <a:t>	GO</a:t>
            </a:r>
          </a:p>
          <a:p>
            <a:r>
              <a:rPr lang="en-US" altLang="zh-CN" b="0" dirty="0">
                <a:latin typeface="黑体" pitchFamily="49" charset="-122"/>
                <a:ea typeface="黑体" pitchFamily="49" charset="-122"/>
              </a:rPr>
              <a:t>	--</a:t>
            </a:r>
            <a:r>
              <a:rPr lang="zh-CN" altLang="en-US" b="0" dirty="0">
                <a:latin typeface="黑体" pitchFamily="49" charset="-122"/>
                <a:ea typeface="黑体" pitchFamily="49" charset="-122"/>
              </a:rPr>
              <a:t>使用右连接查询，保留右表中不匹配的行</a:t>
            </a:r>
          </a:p>
          <a:p>
            <a:r>
              <a:rPr lang="en-US" altLang="zh-CN" dirty="0" smtClean="0">
                <a:latin typeface="黑体" pitchFamily="49" charset="-122"/>
                <a:ea typeface="黑体" pitchFamily="49" charset="-122"/>
              </a:rPr>
              <a:t>SELECT </a:t>
            </a:r>
            <a:r>
              <a:rPr lang="en-US" altLang="zh-CN" dirty="0" err="1">
                <a:latin typeface="黑体" pitchFamily="49" charset="-122"/>
                <a:ea typeface="黑体" pitchFamily="49" charset="-122"/>
              </a:rPr>
              <a:t>C.Course_name</a:t>
            </a:r>
            <a:r>
              <a:rPr lang="en-US" altLang="zh-CN" dirty="0">
                <a:latin typeface="黑体" pitchFamily="49" charset="-122"/>
                <a:ea typeface="黑体" pitchFamily="49" charset="-122"/>
              </a:rPr>
              <a:t>, </a:t>
            </a:r>
            <a:r>
              <a:rPr lang="en-US" altLang="zh-CN" dirty="0" err="1" smtClean="0">
                <a:latin typeface="黑体" pitchFamily="49" charset="-122"/>
                <a:ea typeface="黑体" pitchFamily="49" charset="-122"/>
              </a:rPr>
              <a:t>SC.Student_id,SC.Student_grade</a:t>
            </a:r>
            <a:endParaRPr lang="en-US" altLang="zh-CN" dirty="0">
              <a:latin typeface="黑体" pitchFamily="49" charset="-122"/>
              <a:ea typeface="黑体" pitchFamily="49" charset="-122"/>
            </a:endParaRPr>
          </a:p>
          <a:p>
            <a:r>
              <a:rPr lang="en-US" altLang="zh-CN" dirty="0" smtClean="0">
                <a:latin typeface="黑体" pitchFamily="49" charset="-122"/>
                <a:ea typeface="黑体" pitchFamily="49" charset="-122"/>
              </a:rPr>
              <a:t>FROM </a:t>
            </a:r>
            <a:r>
              <a:rPr lang="en-US" altLang="zh-CN" dirty="0" err="1">
                <a:latin typeface="黑体" pitchFamily="49" charset="-122"/>
                <a:ea typeface="黑体" pitchFamily="49" charset="-122"/>
              </a:rPr>
              <a:t>Student_course</a:t>
            </a:r>
            <a:r>
              <a:rPr lang="en-US" altLang="zh-CN" dirty="0">
                <a:latin typeface="黑体" pitchFamily="49" charset="-122"/>
                <a:ea typeface="黑体" pitchFamily="49" charset="-122"/>
              </a:rPr>
              <a:t> AS SC RIGHT JOIN Courses AS C</a:t>
            </a:r>
          </a:p>
          <a:p>
            <a:r>
              <a:rPr lang="en-US" altLang="zh-CN" dirty="0" smtClean="0">
                <a:latin typeface="黑体" pitchFamily="49" charset="-122"/>
                <a:ea typeface="黑体" pitchFamily="49" charset="-122"/>
              </a:rPr>
              <a:t>ON </a:t>
            </a:r>
            <a:r>
              <a:rPr lang="en-US" altLang="zh-CN" dirty="0" err="1">
                <a:latin typeface="黑体" pitchFamily="49" charset="-122"/>
                <a:ea typeface="黑体" pitchFamily="49" charset="-122"/>
              </a:rPr>
              <a:t>SC.Course_id</a:t>
            </a:r>
            <a:r>
              <a:rPr lang="en-US" altLang="zh-CN" dirty="0">
                <a:latin typeface="黑体" pitchFamily="49" charset="-122"/>
                <a:ea typeface="黑体" pitchFamily="49" charset="-122"/>
              </a:rPr>
              <a:t> = </a:t>
            </a:r>
            <a:r>
              <a:rPr lang="en-US" altLang="zh-CN" dirty="0" err="1" smtClean="0">
                <a:latin typeface="黑体" pitchFamily="49" charset="-122"/>
                <a:ea typeface="黑体" pitchFamily="49" charset="-122"/>
              </a:rPr>
              <a:t>C.Course_idORDER</a:t>
            </a:r>
            <a:r>
              <a:rPr lang="en-US" altLang="zh-CN" dirty="0" smtClean="0">
                <a:latin typeface="黑体" pitchFamily="49" charset="-122"/>
                <a:ea typeface="黑体" pitchFamily="49" charset="-122"/>
              </a:rPr>
              <a:t> </a:t>
            </a:r>
            <a:r>
              <a:rPr lang="en-US" altLang="zh-CN" dirty="0">
                <a:latin typeface="黑体" pitchFamily="49" charset="-122"/>
                <a:ea typeface="黑体" pitchFamily="49" charset="-122"/>
              </a:rPr>
              <a:t>BY </a:t>
            </a:r>
            <a:r>
              <a:rPr lang="en-US" altLang="zh-CN" dirty="0" err="1">
                <a:latin typeface="黑体" pitchFamily="49" charset="-122"/>
                <a:ea typeface="黑体" pitchFamily="49" charset="-122"/>
              </a:rPr>
              <a:t>Student_grade</a:t>
            </a:r>
            <a:endParaRPr lang="en-US" altLang="zh-CN" dirty="0">
              <a:latin typeface="黑体" pitchFamily="49" charset="-122"/>
              <a:ea typeface="黑体" pitchFamily="49" charset="-122"/>
            </a:endParaRPr>
          </a:p>
          <a:p>
            <a:r>
              <a:rPr lang="en-US" altLang="zh-CN" dirty="0">
                <a:latin typeface="黑体" pitchFamily="49" charset="-122"/>
                <a:ea typeface="黑体" pitchFamily="49" charset="-122"/>
              </a:rPr>
              <a:t>	GO</a:t>
            </a:r>
          </a:p>
        </p:txBody>
      </p:sp>
      <p:pic>
        <p:nvPicPr>
          <p:cNvPr id="12"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6588224" y="1556792"/>
            <a:ext cx="2105590" cy="1671508"/>
          </a:xfrm>
          <a:prstGeom prst="rect">
            <a:avLst/>
          </a:prstGeom>
          <a:noFill/>
        </p:spPr>
      </p:pic>
      <p:sp>
        <p:nvSpPr>
          <p:cNvPr id="21" name="Text Box 6"/>
          <p:cNvSpPr txBox="1">
            <a:spLocks noChangeArrowheads="1"/>
          </p:cNvSpPr>
          <p:nvPr/>
        </p:nvSpPr>
        <p:spPr bwMode="auto">
          <a:xfrm>
            <a:off x="8028384" y="3228300"/>
            <a:ext cx="881193"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a:t>
            </a:r>
            <a:r>
              <a:rPr lang="zh-CN" altLang="zh-CN" sz="1800" dirty="0" smtClean="0"/>
              <a:t>38</a:t>
            </a:r>
            <a:endParaRPr lang="zh-CN" sz="1800" dirty="0"/>
          </a:p>
        </p:txBody>
      </p:sp>
    </p:spTree>
    <p:extLst>
      <p:ext uri="{BB962C8B-B14F-4D97-AF65-F5344CB8AC3E}">
        <p14:creationId xmlns:p14="http://schemas.microsoft.com/office/powerpoint/2010/main" xmlns="" val="331316471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a:t>
            </a:r>
            <a:r>
              <a:rPr lang="zh-CN" altLang="en-US" dirty="0" smtClean="0"/>
              <a:t>（</a:t>
            </a:r>
            <a:r>
              <a:rPr lang="zh-CN" altLang="en-US" dirty="0"/>
              <a:t>续）</a:t>
            </a:r>
          </a:p>
        </p:txBody>
      </p:sp>
      <p:sp>
        <p:nvSpPr>
          <p:cNvPr id="9" name="Line 18"/>
          <p:cNvSpPr>
            <a:spLocks noChangeShapeType="1"/>
          </p:cNvSpPr>
          <p:nvPr/>
        </p:nvSpPr>
        <p:spPr bwMode="auto">
          <a:xfrm>
            <a:off x="1310538" y="3717032"/>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55236" y="1874389"/>
            <a:ext cx="6673147" cy="1837426"/>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知识总结：</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r>
              <a:rPr lang="en-US" altLang="zh-CN" kern="0" dirty="0">
                <a:solidFill>
                  <a:srgbClr val="132767"/>
                </a:solidFill>
                <a:latin typeface="黑体" pitchFamily="49" charset="-122"/>
                <a:ea typeface="黑体" pitchFamily="49" charset="-122"/>
              </a:rPr>
              <a:t>1</a:t>
            </a:r>
            <a:r>
              <a:rPr lang="zh-CN" altLang="en-US" kern="0" dirty="0">
                <a:solidFill>
                  <a:srgbClr val="132767"/>
                </a:solidFill>
                <a:latin typeface="黑体" pitchFamily="49" charset="-122"/>
                <a:ea typeface="黑体" pitchFamily="49" charset="-122"/>
              </a:rPr>
              <a:t>．本任务使用了外连接查询，在使用内连接查询时，</a:t>
            </a:r>
            <a:r>
              <a:rPr lang="zh-CN" altLang="en-US" kern="0" dirty="0" smtClean="0">
                <a:solidFill>
                  <a:srgbClr val="132767"/>
                </a:solidFill>
                <a:latin typeface="黑体" pitchFamily="49" charset="-122"/>
                <a:ea typeface="黑体" pitchFamily="49" charset="-122"/>
              </a:rPr>
              <a:t>结果</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集</a:t>
            </a:r>
            <a:r>
              <a:rPr lang="zh-CN" altLang="en-US" kern="0" dirty="0">
                <a:solidFill>
                  <a:srgbClr val="132767"/>
                </a:solidFill>
                <a:latin typeface="黑体" pitchFamily="49" charset="-122"/>
                <a:ea typeface="黑体" pitchFamily="49" charset="-122"/>
              </a:rPr>
              <a:t>只包含两表中都满足连接条件的记录，而外连接还会把</a:t>
            </a:r>
            <a:r>
              <a:rPr lang="zh-CN" altLang="en-US" kern="0" dirty="0" smtClean="0">
                <a:solidFill>
                  <a:srgbClr val="132767"/>
                </a:solidFill>
                <a:latin typeface="黑体" pitchFamily="49" charset="-122"/>
                <a:ea typeface="黑体" pitchFamily="49" charset="-122"/>
              </a:rPr>
              <a:t>某些</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不</a:t>
            </a:r>
            <a:r>
              <a:rPr lang="zh-CN" altLang="en-US" kern="0" dirty="0">
                <a:solidFill>
                  <a:srgbClr val="132767"/>
                </a:solidFill>
                <a:latin typeface="黑体" pitchFamily="49" charset="-122"/>
                <a:ea typeface="黑体" pitchFamily="49" charset="-122"/>
              </a:rPr>
              <a:t>满足条件的记录输出来。</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外</a:t>
            </a:r>
            <a:r>
              <a:rPr lang="zh-CN" altLang="en-US" kern="0" dirty="0">
                <a:solidFill>
                  <a:srgbClr val="132767"/>
                </a:solidFill>
                <a:latin typeface="黑体" pitchFamily="49" charset="-122"/>
                <a:ea typeface="黑体" pitchFamily="49" charset="-122"/>
              </a:rPr>
              <a:t>连接根据对表的限制情况，可以分为左连接、右连接和全连接。</a:t>
            </a:r>
          </a:p>
        </p:txBody>
      </p:sp>
      <p:sp>
        <p:nvSpPr>
          <p:cNvPr id="20" name="Text Box 21"/>
          <p:cNvSpPr txBox="1">
            <a:spLocks noChangeArrowheads="1"/>
          </p:cNvSpPr>
          <p:nvPr/>
        </p:nvSpPr>
        <p:spPr bwMode="auto">
          <a:xfrm>
            <a:off x="1311446" y="3933056"/>
            <a:ext cx="6618916" cy="2142125"/>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2</a:t>
            </a:r>
            <a:r>
              <a:rPr lang="zh-CN" altLang="en-US" kern="0" dirty="0">
                <a:solidFill>
                  <a:srgbClr val="132767"/>
                </a:solidFill>
                <a:latin typeface="黑体" pitchFamily="49" charset="-122"/>
                <a:ea typeface="黑体" pitchFamily="49" charset="-122"/>
              </a:rPr>
              <a:t>．左连接</a:t>
            </a: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左</a:t>
            </a:r>
            <a:r>
              <a:rPr lang="zh-CN" altLang="en-US" kern="0" dirty="0">
                <a:solidFill>
                  <a:srgbClr val="132767"/>
                </a:solidFill>
                <a:latin typeface="黑体" pitchFamily="49" charset="-122"/>
                <a:ea typeface="黑体" pitchFamily="49" charset="-122"/>
              </a:rPr>
              <a:t>连接是指连接两表时，保留左表中不匹配的行。</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左连接可以通过在</a:t>
            </a:r>
            <a:r>
              <a:rPr lang="en-US" altLang="zh-CN" kern="0" dirty="0">
                <a:solidFill>
                  <a:srgbClr val="132767"/>
                </a:solidFill>
                <a:latin typeface="黑体" pitchFamily="49" charset="-122"/>
                <a:ea typeface="黑体" pitchFamily="49" charset="-122"/>
              </a:rPr>
              <a:t>FROM</a:t>
            </a:r>
            <a:r>
              <a:rPr lang="zh-CN" altLang="en-US" kern="0" dirty="0">
                <a:solidFill>
                  <a:srgbClr val="132767"/>
                </a:solidFill>
                <a:latin typeface="黑体" pitchFamily="49" charset="-122"/>
                <a:ea typeface="黑体" pitchFamily="49" charset="-122"/>
              </a:rPr>
              <a:t>子句中使用</a:t>
            </a:r>
            <a:r>
              <a:rPr lang="en-US" altLang="zh-CN" kern="0" dirty="0">
                <a:solidFill>
                  <a:srgbClr val="132767"/>
                </a:solidFill>
                <a:latin typeface="黑体" pitchFamily="49" charset="-122"/>
                <a:ea typeface="黑体" pitchFamily="49" charset="-122"/>
              </a:rPr>
              <a:t>LEFT JOIN</a:t>
            </a:r>
            <a:r>
              <a:rPr lang="zh-CN" altLang="en-US" kern="0" dirty="0">
                <a:solidFill>
                  <a:srgbClr val="132767"/>
                </a:solidFill>
                <a:latin typeface="黑体" pitchFamily="49" charset="-122"/>
                <a:ea typeface="黑体" pitchFamily="49" charset="-122"/>
              </a:rPr>
              <a:t>来实现，其语法</a:t>
            </a:r>
            <a:r>
              <a:rPr lang="zh-CN" altLang="en-US" kern="0" dirty="0" smtClean="0">
                <a:solidFill>
                  <a:srgbClr val="132767"/>
                </a:solidFill>
                <a:latin typeface="黑体" pitchFamily="49" charset="-122"/>
                <a:ea typeface="黑体" pitchFamily="49" charset="-122"/>
              </a:rPr>
              <a:t>格</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式</a:t>
            </a:r>
            <a:r>
              <a:rPr lang="zh-CN" altLang="en-US" kern="0" dirty="0">
                <a:solidFill>
                  <a:srgbClr val="132767"/>
                </a:solidFill>
                <a:latin typeface="黑体" pitchFamily="49" charset="-122"/>
                <a:ea typeface="黑体" pitchFamily="49" charset="-122"/>
              </a:rPr>
              <a:t>如下：</a:t>
            </a:r>
          </a:p>
          <a:p>
            <a:pPr marL="449263" lvl="0" indent="-449263">
              <a:lnSpc>
                <a:spcPct val="80000"/>
              </a:lnSpc>
              <a:spcBef>
                <a:spcPct val="20000"/>
              </a:spcBef>
              <a:spcAft>
                <a:spcPct val="10000"/>
              </a:spcAft>
              <a:buClr>
                <a:srgbClr val="184BB2"/>
              </a:buClr>
            </a:pPr>
            <a:r>
              <a:rPr lang="en-US" altLang="zh-CN" kern="0" dirty="0">
                <a:latin typeface="黑体" pitchFamily="49" charset="-122"/>
                <a:ea typeface="黑体" pitchFamily="49" charset="-122"/>
              </a:rPr>
              <a:t>FROM &lt;</a:t>
            </a:r>
            <a:r>
              <a:rPr lang="zh-CN" altLang="en-US" kern="0" dirty="0">
                <a:latin typeface="黑体" pitchFamily="49" charset="-122"/>
                <a:ea typeface="黑体" pitchFamily="49" charset="-122"/>
              </a:rPr>
              <a:t>表</a:t>
            </a:r>
            <a:r>
              <a:rPr lang="en-US" altLang="zh-CN" kern="0" dirty="0">
                <a:latin typeface="黑体" pitchFamily="49" charset="-122"/>
                <a:ea typeface="黑体" pitchFamily="49" charset="-122"/>
              </a:rPr>
              <a:t>1&gt; { LEFT [OUTER] JOIN &lt;</a:t>
            </a:r>
            <a:r>
              <a:rPr lang="zh-CN" altLang="en-US" kern="0" dirty="0">
                <a:latin typeface="黑体" pitchFamily="49" charset="-122"/>
                <a:ea typeface="黑体" pitchFamily="49" charset="-122"/>
              </a:rPr>
              <a:t>表</a:t>
            </a:r>
            <a:r>
              <a:rPr lang="en-US" altLang="zh-CN" kern="0" dirty="0">
                <a:latin typeface="黑体" pitchFamily="49" charset="-122"/>
                <a:ea typeface="黑体" pitchFamily="49" charset="-122"/>
              </a:rPr>
              <a:t>2&gt; ON &lt;</a:t>
            </a:r>
            <a:r>
              <a:rPr lang="zh-CN" altLang="en-US" kern="0" dirty="0">
                <a:latin typeface="黑体" pitchFamily="49" charset="-122"/>
                <a:ea typeface="黑体" pitchFamily="49" charset="-122"/>
              </a:rPr>
              <a:t>条件表达式</a:t>
            </a:r>
            <a:r>
              <a:rPr lang="en-US" altLang="zh-CN" kern="0" dirty="0">
                <a:latin typeface="黑体" pitchFamily="49" charset="-122"/>
                <a:ea typeface="黑体" pitchFamily="49" charset="-122"/>
              </a:rPr>
              <a:t>&gt;}</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其中</a:t>
            </a:r>
            <a:r>
              <a:rPr lang="en-US" altLang="zh-CN" kern="0" dirty="0">
                <a:solidFill>
                  <a:srgbClr val="132767"/>
                </a:solidFill>
                <a:latin typeface="黑体" pitchFamily="49" charset="-122"/>
                <a:ea typeface="黑体" pitchFamily="49" charset="-122"/>
              </a:rPr>
              <a:t>&lt;</a:t>
            </a:r>
            <a:r>
              <a:rPr lang="zh-CN" altLang="en-US" kern="0" dirty="0">
                <a:solidFill>
                  <a:srgbClr val="132767"/>
                </a:solidFill>
                <a:latin typeface="黑体" pitchFamily="49" charset="-122"/>
                <a:ea typeface="黑体" pitchFamily="49" charset="-122"/>
              </a:rPr>
              <a:t>表</a:t>
            </a:r>
            <a:r>
              <a:rPr lang="en-US" altLang="zh-CN" kern="0" dirty="0">
                <a:solidFill>
                  <a:srgbClr val="132767"/>
                </a:solidFill>
                <a:latin typeface="黑体" pitchFamily="49" charset="-122"/>
                <a:ea typeface="黑体" pitchFamily="49" charset="-122"/>
              </a:rPr>
              <a:t>1&gt;</a:t>
            </a:r>
            <a:r>
              <a:rPr lang="zh-CN" altLang="en-US" kern="0" dirty="0">
                <a:solidFill>
                  <a:srgbClr val="132767"/>
                </a:solidFill>
                <a:latin typeface="黑体" pitchFamily="49" charset="-122"/>
                <a:ea typeface="黑体" pitchFamily="49" charset="-122"/>
              </a:rPr>
              <a:t>为左表，</a:t>
            </a:r>
            <a:r>
              <a:rPr lang="en-US" altLang="zh-CN" kern="0" dirty="0">
                <a:solidFill>
                  <a:srgbClr val="132767"/>
                </a:solidFill>
                <a:latin typeface="黑体" pitchFamily="49" charset="-122"/>
                <a:ea typeface="黑体" pitchFamily="49" charset="-122"/>
              </a:rPr>
              <a:t>&lt;</a:t>
            </a:r>
            <a:r>
              <a:rPr lang="zh-CN" altLang="en-US" kern="0" dirty="0">
                <a:solidFill>
                  <a:srgbClr val="132767"/>
                </a:solidFill>
                <a:latin typeface="黑体" pitchFamily="49" charset="-122"/>
                <a:ea typeface="黑体" pitchFamily="49" charset="-122"/>
              </a:rPr>
              <a:t>表</a:t>
            </a:r>
            <a:r>
              <a:rPr lang="en-US" altLang="zh-CN" kern="0" dirty="0">
                <a:solidFill>
                  <a:srgbClr val="132767"/>
                </a:solidFill>
                <a:latin typeface="黑体" pitchFamily="49" charset="-122"/>
                <a:ea typeface="黑体" pitchFamily="49" charset="-122"/>
              </a:rPr>
              <a:t>2&gt;</a:t>
            </a:r>
            <a:r>
              <a:rPr lang="zh-CN" altLang="en-US" kern="0" dirty="0">
                <a:solidFill>
                  <a:srgbClr val="132767"/>
                </a:solidFill>
                <a:latin typeface="黑体" pitchFamily="49" charset="-122"/>
                <a:ea typeface="黑体" pitchFamily="49" charset="-122"/>
              </a:rPr>
              <a:t>为右表。</a:t>
            </a:r>
          </a:p>
          <a:p>
            <a:pPr marL="449263" lvl="0" indent="-449263">
              <a:lnSpc>
                <a:spcPct val="80000"/>
              </a:lnSpc>
              <a:spcBef>
                <a:spcPct val="20000"/>
              </a:spcBef>
              <a:spcAft>
                <a:spcPct val="10000"/>
              </a:spcAft>
              <a:buClr>
                <a:srgbClr val="184BB2"/>
              </a:buClr>
            </a:pPr>
            <a:endParaRPr lang="zh-CN" altLang="en-US" kern="0" dirty="0">
              <a:solidFill>
                <a:srgbClr val="132767"/>
              </a:solidFill>
              <a:latin typeface="黑体" pitchFamily="49" charset="-122"/>
              <a:ea typeface="黑体" pitchFamily="49" charset="-122"/>
            </a:endParaRPr>
          </a:p>
        </p:txBody>
      </p:sp>
    </p:spTree>
    <p:extLst>
      <p:ext uri="{BB962C8B-B14F-4D97-AF65-F5344CB8AC3E}">
        <p14:creationId xmlns:p14="http://schemas.microsoft.com/office/powerpoint/2010/main" xmlns="" val="135614126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a:t>
            </a:r>
            <a:r>
              <a:rPr lang="zh-CN" altLang="en-US" dirty="0" smtClean="0"/>
              <a:t>（</a:t>
            </a:r>
            <a:r>
              <a:rPr lang="zh-CN" altLang="en-US" dirty="0"/>
              <a:t>续）</a:t>
            </a:r>
          </a:p>
        </p:txBody>
      </p:sp>
      <p:sp>
        <p:nvSpPr>
          <p:cNvPr id="9" name="Line 18"/>
          <p:cNvSpPr>
            <a:spLocks noChangeShapeType="1"/>
          </p:cNvSpPr>
          <p:nvPr/>
        </p:nvSpPr>
        <p:spPr bwMode="auto">
          <a:xfrm>
            <a:off x="1310538" y="3717032"/>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64745" y="1893084"/>
            <a:ext cx="6673147" cy="1532727"/>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3</a:t>
            </a:r>
            <a:r>
              <a:rPr lang="zh-CN" altLang="en-US" kern="0" dirty="0">
                <a:solidFill>
                  <a:srgbClr val="132767"/>
                </a:solidFill>
                <a:latin typeface="黑体" pitchFamily="49" charset="-122"/>
                <a:ea typeface="黑体" pitchFamily="49" charset="-122"/>
              </a:rPr>
              <a:t>．右连接</a:t>
            </a: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右</a:t>
            </a:r>
            <a:r>
              <a:rPr lang="zh-CN" altLang="en-US" kern="0" dirty="0">
                <a:solidFill>
                  <a:srgbClr val="132767"/>
                </a:solidFill>
                <a:latin typeface="黑体" pitchFamily="49" charset="-122"/>
                <a:ea typeface="黑体" pitchFamily="49" charset="-122"/>
              </a:rPr>
              <a:t>连接是指连接两表时，保留右表中不匹配的行。</a:t>
            </a: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右</a:t>
            </a:r>
            <a:r>
              <a:rPr lang="zh-CN" altLang="en-US" kern="0" dirty="0">
                <a:solidFill>
                  <a:srgbClr val="132767"/>
                </a:solidFill>
                <a:latin typeface="黑体" pitchFamily="49" charset="-122"/>
                <a:ea typeface="黑体" pitchFamily="49" charset="-122"/>
              </a:rPr>
              <a:t>连接可以通过在</a:t>
            </a:r>
            <a:r>
              <a:rPr lang="en-US" altLang="zh-CN" kern="0" dirty="0">
                <a:solidFill>
                  <a:srgbClr val="132767"/>
                </a:solidFill>
                <a:latin typeface="黑体" pitchFamily="49" charset="-122"/>
                <a:ea typeface="黑体" pitchFamily="49" charset="-122"/>
              </a:rPr>
              <a:t>FROM</a:t>
            </a:r>
            <a:r>
              <a:rPr lang="zh-CN" altLang="en-US" kern="0" dirty="0">
                <a:solidFill>
                  <a:srgbClr val="132767"/>
                </a:solidFill>
                <a:latin typeface="黑体" pitchFamily="49" charset="-122"/>
                <a:ea typeface="黑体" pitchFamily="49" charset="-122"/>
              </a:rPr>
              <a:t>子句中使用</a:t>
            </a:r>
            <a:r>
              <a:rPr lang="en-US" altLang="zh-CN" kern="0" dirty="0">
                <a:solidFill>
                  <a:srgbClr val="132767"/>
                </a:solidFill>
                <a:latin typeface="黑体" pitchFamily="49" charset="-122"/>
                <a:ea typeface="黑体" pitchFamily="49" charset="-122"/>
              </a:rPr>
              <a:t>RIGHT JOIN</a:t>
            </a:r>
            <a:r>
              <a:rPr lang="zh-CN" altLang="en-US" kern="0" dirty="0">
                <a:solidFill>
                  <a:srgbClr val="132767"/>
                </a:solidFill>
                <a:latin typeface="黑体" pitchFamily="49" charset="-122"/>
                <a:ea typeface="黑体" pitchFamily="49" charset="-122"/>
              </a:rPr>
              <a:t>来实现，其语法</a:t>
            </a:r>
            <a:r>
              <a:rPr lang="zh-CN" altLang="en-US" kern="0" dirty="0" smtClean="0">
                <a:solidFill>
                  <a:srgbClr val="132767"/>
                </a:solidFill>
                <a:latin typeface="黑体" pitchFamily="49" charset="-122"/>
                <a:ea typeface="黑体" pitchFamily="49" charset="-122"/>
              </a:rPr>
              <a:t>格</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式</a:t>
            </a:r>
            <a:r>
              <a:rPr lang="zh-CN" altLang="en-US" kern="0" dirty="0">
                <a:solidFill>
                  <a:srgbClr val="132767"/>
                </a:solidFill>
                <a:latin typeface="黑体" pitchFamily="49" charset="-122"/>
                <a:ea typeface="黑体" pitchFamily="49" charset="-122"/>
              </a:rPr>
              <a:t>如下</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marL="449263" indent="-449263">
              <a:lnSpc>
                <a:spcPct val="80000"/>
              </a:lnSpc>
              <a:spcBef>
                <a:spcPct val="20000"/>
              </a:spcBef>
              <a:spcAft>
                <a:spcPct val="10000"/>
              </a:spcAft>
              <a:buClr>
                <a:srgbClr val="184BB2"/>
              </a:buClr>
            </a:pPr>
            <a:r>
              <a:rPr lang="zh-CN" altLang="en-US" dirty="0">
                <a:latin typeface="黑体" pitchFamily="49" charset="-122"/>
                <a:ea typeface="黑体" pitchFamily="49" charset="-122"/>
              </a:rPr>
              <a:t>FROM &lt;表1&gt; {RIGHT [OUTER] JOIN &lt;表2&gt; ON &lt;条件表达式</a:t>
            </a:r>
            <a:r>
              <a:rPr lang="zh-CN" altLang="en-US" dirty="0" smtClean="0">
                <a:latin typeface="黑体" pitchFamily="49" charset="-122"/>
                <a:ea typeface="黑体" pitchFamily="49" charset="-122"/>
              </a:rPr>
              <a:t>&gt;}</a:t>
            </a:r>
            <a:endParaRPr lang="zh-CN" altLang="en-US" dirty="0">
              <a:latin typeface="黑体" pitchFamily="49" charset="-122"/>
              <a:ea typeface="黑体" pitchFamily="49" charset="-122"/>
            </a:endParaRPr>
          </a:p>
        </p:txBody>
      </p:sp>
      <p:sp>
        <p:nvSpPr>
          <p:cNvPr id="20" name="Text Box 21"/>
          <p:cNvSpPr txBox="1">
            <a:spLocks noChangeArrowheads="1"/>
          </p:cNvSpPr>
          <p:nvPr/>
        </p:nvSpPr>
        <p:spPr bwMode="auto">
          <a:xfrm>
            <a:off x="1311446" y="3933056"/>
            <a:ext cx="6618916" cy="2142125"/>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4.</a:t>
            </a:r>
            <a:r>
              <a:rPr lang="zh-CN" altLang="en-US" kern="0" dirty="0">
                <a:solidFill>
                  <a:srgbClr val="132767"/>
                </a:solidFill>
                <a:latin typeface="黑体" pitchFamily="49" charset="-122"/>
                <a:ea typeface="黑体" pitchFamily="49" charset="-122"/>
              </a:rPr>
              <a:t>全连接</a:t>
            </a: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全</a:t>
            </a:r>
            <a:r>
              <a:rPr lang="zh-CN" altLang="en-US" kern="0" dirty="0">
                <a:solidFill>
                  <a:srgbClr val="132767"/>
                </a:solidFill>
                <a:latin typeface="黑体" pitchFamily="49" charset="-122"/>
                <a:ea typeface="黑体" pitchFamily="49" charset="-122"/>
              </a:rPr>
              <a:t>连接是指连接两表时，结果集除了返回内部连接的行以外</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还</a:t>
            </a:r>
            <a:r>
              <a:rPr lang="zh-CN" altLang="en-US" kern="0" dirty="0">
                <a:solidFill>
                  <a:srgbClr val="132767"/>
                </a:solidFill>
                <a:latin typeface="黑体" pitchFamily="49" charset="-122"/>
                <a:ea typeface="黑体" pitchFamily="49" charset="-122"/>
              </a:rPr>
              <a:t>在结果集中输出两个表中所有不符合连接条件的记录。</a:t>
            </a: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全</a:t>
            </a:r>
            <a:r>
              <a:rPr lang="zh-CN" altLang="en-US" kern="0" dirty="0">
                <a:solidFill>
                  <a:srgbClr val="132767"/>
                </a:solidFill>
                <a:latin typeface="黑体" pitchFamily="49" charset="-122"/>
                <a:ea typeface="黑体" pitchFamily="49" charset="-122"/>
              </a:rPr>
              <a:t>连接可以通过在</a:t>
            </a:r>
            <a:r>
              <a:rPr lang="en-US" altLang="zh-CN" kern="0" dirty="0">
                <a:solidFill>
                  <a:srgbClr val="132767"/>
                </a:solidFill>
                <a:latin typeface="黑体" pitchFamily="49" charset="-122"/>
                <a:ea typeface="黑体" pitchFamily="49" charset="-122"/>
              </a:rPr>
              <a:t>FROM</a:t>
            </a:r>
            <a:r>
              <a:rPr lang="zh-CN" altLang="en-US" kern="0" dirty="0">
                <a:solidFill>
                  <a:srgbClr val="132767"/>
                </a:solidFill>
                <a:latin typeface="黑体" pitchFamily="49" charset="-122"/>
                <a:ea typeface="黑体" pitchFamily="49" charset="-122"/>
              </a:rPr>
              <a:t>子句中使用</a:t>
            </a:r>
            <a:r>
              <a:rPr lang="en-US" altLang="zh-CN" kern="0" dirty="0">
                <a:solidFill>
                  <a:srgbClr val="132767"/>
                </a:solidFill>
                <a:latin typeface="黑体" pitchFamily="49" charset="-122"/>
                <a:ea typeface="黑体" pitchFamily="49" charset="-122"/>
              </a:rPr>
              <a:t>FULL JOIN</a:t>
            </a:r>
            <a:r>
              <a:rPr lang="zh-CN" altLang="en-US" kern="0" dirty="0">
                <a:solidFill>
                  <a:srgbClr val="132767"/>
                </a:solidFill>
                <a:latin typeface="黑体" pitchFamily="49" charset="-122"/>
                <a:ea typeface="黑体" pitchFamily="49" charset="-122"/>
              </a:rPr>
              <a:t>来实现，其语法</a:t>
            </a:r>
            <a:r>
              <a:rPr lang="zh-CN" altLang="en-US" kern="0" dirty="0" smtClean="0">
                <a:solidFill>
                  <a:srgbClr val="132767"/>
                </a:solidFill>
                <a:latin typeface="黑体" pitchFamily="49" charset="-122"/>
                <a:ea typeface="黑体" pitchFamily="49" charset="-122"/>
              </a:rPr>
              <a:t>格</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式</a:t>
            </a:r>
            <a:r>
              <a:rPr lang="zh-CN" altLang="en-US" kern="0" dirty="0">
                <a:solidFill>
                  <a:srgbClr val="132767"/>
                </a:solidFill>
                <a:latin typeface="黑体" pitchFamily="49" charset="-122"/>
                <a:ea typeface="黑体" pitchFamily="49" charset="-122"/>
              </a:rPr>
              <a:t>如下：</a:t>
            </a:r>
          </a:p>
          <a:p>
            <a:pPr marL="449263" lvl="0" indent="-449263">
              <a:lnSpc>
                <a:spcPct val="80000"/>
              </a:lnSpc>
              <a:spcBef>
                <a:spcPct val="20000"/>
              </a:spcBef>
              <a:spcAft>
                <a:spcPct val="10000"/>
              </a:spcAft>
              <a:buClr>
                <a:srgbClr val="184BB2"/>
              </a:buClr>
            </a:pPr>
            <a:r>
              <a:rPr lang="en-US" altLang="zh-CN" kern="0" dirty="0" smtClean="0">
                <a:latin typeface="黑体" pitchFamily="49" charset="-122"/>
                <a:ea typeface="黑体" pitchFamily="49" charset="-122"/>
              </a:rPr>
              <a:t>FROM </a:t>
            </a:r>
            <a:r>
              <a:rPr lang="en-US" altLang="zh-CN" kern="0" dirty="0">
                <a:latin typeface="黑体" pitchFamily="49" charset="-122"/>
                <a:ea typeface="黑体" pitchFamily="49" charset="-122"/>
              </a:rPr>
              <a:t>&lt;</a:t>
            </a:r>
            <a:r>
              <a:rPr lang="zh-CN" altLang="en-US" kern="0" dirty="0">
                <a:latin typeface="黑体" pitchFamily="49" charset="-122"/>
                <a:ea typeface="黑体" pitchFamily="49" charset="-122"/>
              </a:rPr>
              <a:t>表</a:t>
            </a:r>
            <a:r>
              <a:rPr lang="en-US" altLang="zh-CN" kern="0" dirty="0">
                <a:latin typeface="黑体" pitchFamily="49" charset="-122"/>
                <a:ea typeface="黑体" pitchFamily="49" charset="-122"/>
              </a:rPr>
              <a:t>1&gt; { FULL [OUTER] JOIN &lt;</a:t>
            </a:r>
            <a:r>
              <a:rPr lang="zh-CN" altLang="en-US" kern="0" dirty="0">
                <a:latin typeface="黑体" pitchFamily="49" charset="-122"/>
                <a:ea typeface="黑体" pitchFamily="49" charset="-122"/>
              </a:rPr>
              <a:t>表</a:t>
            </a:r>
            <a:r>
              <a:rPr lang="en-US" altLang="zh-CN" kern="0" dirty="0">
                <a:latin typeface="黑体" pitchFamily="49" charset="-122"/>
                <a:ea typeface="黑体" pitchFamily="49" charset="-122"/>
              </a:rPr>
              <a:t>2&gt; ON &lt;</a:t>
            </a:r>
            <a:r>
              <a:rPr lang="zh-CN" altLang="en-US" kern="0" dirty="0">
                <a:latin typeface="黑体" pitchFamily="49" charset="-122"/>
                <a:ea typeface="黑体" pitchFamily="49" charset="-122"/>
              </a:rPr>
              <a:t>条件表达式</a:t>
            </a:r>
            <a:r>
              <a:rPr lang="en-US" altLang="zh-CN" kern="0" dirty="0">
                <a:latin typeface="黑体" pitchFamily="49" charset="-122"/>
                <a:ea typeface="黑体" pitchFamily="49" charset="-122"/>
              </a:rPr>
              <a:t>&gt;}</a:t>
            </a:r>
          </a:p>
          <a:p>
            <a:pPr marL="449263" lvl="0" indent="-449263">
              <a:lnSpc>
                <a:spcPct val="80000"/>
              </a:lnSpc>
              <a:spcBef>
                <a:spcPct val="20000"/>
              </a:spcBef>
              <a:spcAft>
                <a:spcPct val="10000"/>
              </a:spcAft>
              <a:buClr>
                <a:srgbClr val="184BB2"/>
              </a:buClr>
            </a:pPr>
            <a:endParaRPr lang="zh-CN" altLang="en-US" kern="0" dirty="0">
              <a:solidFill>
                <a:srgbClr val="132767"/>
              </a:solidFill>
              <a:latin typeface="黑体" pitchFamily="49" charset="-122"/>
              <a:ea typeface="黑体" pitchFamily="49" charset="-122"/>
            </a:endParaRPr>
          </a:p>
        </p:txBody>
      </p:sp>
    </p:spTree>
    <p:extLst>
      <p:ext uri="{BB962C8B-B14F-4D97-AF65-F5344CB8AC3E}">
        <p14:creationId xmlns:p14="http://schemas.microsoft.com/office/powerpoint/2010/main" xmlns="" val="391943429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任务</a:t>
            </a:r>
            <a:r>
              <a:rPr lang="en-US" altLang="zh-CN" sz="2400" dirty="0" smtClean="0"/>
              <a:t>3</a:t>
            </a:r>
            <a:r>
              <a:rPr lang="zh-CN" altLang="en-US" sz="2400" dirty="0" smtClean="0"/>
              <a:t>查找</a:t>
            </a:r>
            <a:r>
              <a:rPr lang="zh-CN" altLang="en-US" sz="2400" dirty="0"/>
              <a:t>“</a:t>
            </a:r>
            <a:r>
              <a:rPr lang="en-US" altLang="zh-CN" sz="2400" dirty="0"/>
              <a:t>2011011”</a:t>
            </a:r>
            <a:r>
              <a:rPr lang="zh-CN" altLang="en-US" sz="2400" dirty="0"/>
              <a:t>班全班同学的成绩单</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105</a:t>
            </a:fld>
            <a:endParaRPr lang="en-US" altLang="zh-CN"/>
          </a:p>
        </p:txBody>
      </p:sp>
      <p:sp>
        <p:nvSpPr>
          <p:cNvPr id="13" name="AutoShape 6"/>
          <p:cNvSpPr>
            <a:spLocks noChangeArrowheads="1"/>
          </p:cNvSpPr>
          <p:nvPr/>
        </p:nvSpPr>
        <p:spPr bwMode="gray">
          <a:xfrm>
            <a:off x="1399999" y="1797500"/>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10497" y="1895480"/>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12962" y="1897964"/>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722318" y="1982392"/>
            <a:ext cx="2664243"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：新建查询文件。</a:t>
            </a:r>
          </a:p>
        </p:txBody>
      </p:sp>
      <p:sp>
        <p:nvSpPr>
          <p:cNvPr id="17" name="AutoShape 6"/>
          <p:cNvSpPr>
            <a:spLocks noChangeArrowheads="1"/>
          </p:cNvSpPr>
          <p:nvPr/>
        </p:nvSpPr>
        <p:spPr bwMode="gray">
          <a:xfrm>
            <a:off x="1230333" y="2606061"/>
            <a:ext cx="6738787" cy="2695147"/>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89101" y="341296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91566" y="341545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1722318" y="2708920"/>
            <a:ext cx="6077136" cy="2308324"/>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：输入查询</a:t>
            </a:r>
            <a:r>
              <a:rPr lang="zh-CN" altLang="en-US" dirty="0" smtClean="0">
                <a:solidFill>
                  <a:schemeClr val="tx2">
                    <a:lumMod val="50000"/>
                  </a:schemeClr>
                </a:solidFill>
                <a:latin typeface="黑体" pitchFamily="49" charset="-122"/>
                <a:ea typeface="黑体" pitchFamily="49" charset="-122"/>
              </a:rPr>
              <a:t>语句。</a:t>
            </a:r>
            <a:endParaRPr lang="zh-CN" altLang="en-US" dirty="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r>
              <a:rPr lang="en-US" altLang="zh-CN" dirty="0">
                <a:latin typeface="黑体" pitchFamily="49" charset="-122"/>
                <a:ea typeface="黑体" pitchFamily="49" charset="-122"/>
              </a:rPr>
              <a:t>USE Student</a:t>
            </a:r>
          </a:p>
          <a:p>
            <a:r>
              <a:rPr lang="en-US" altLang="zh-CN" dirty="0">
                <a:latin typeface="黑体" pitchFamily="49" charset="-122"/>
                <a:ea typeface="黑体" pitchFamily="49" charset="-122"/>
              </a:rPr>
              <a:t>	GO</a:t>
            </a:r>
          </a:p>
          <a:p>
            <a:r>
              <a:rPr lang="en-US" altLang="zh-CN" dirty="0" smtClean="0">
                <a:latin typeface="黑体" pitchFamily="49" charset="-122"/>
                <a:ea typeface="黑体" pitchFamily="49" charset="-122"/>
              </a:rPr>
              <a:t>SELECT </a:t>
            </a:r>
            <a:r>
              <a:rPr lang="en-US" altLang="zh-CN" dirty="0">
                <a:latin typeface="黑体" pitchFamily="49" charset="-122"/>
                <a:ea typeface="黑体" pitchFamily="49" charset="-122"/>
              </a:rPr>
              <a:t>*  FROM </a:t>
            </a:r>
            <a:r>
              <a:rPr lang="en-US" altLang="zh-CN" dirty="0" err="1">
                <a:latin typeface="黑体" pitchFamily="49" charset="-122"/>
                <a:ea typeface="黑体" pitchFamily="49" charset="-122"/>
              </a:rPr>
              <a:t>Student_course</a:t>
            </a:r>
            <a:r>
              <a:rPr lang="en-US" altLang="zh-CN" dirty="0">
                <a:latin typeface="黑体" pitchFamily="49" charset="-122"/>
                <a:ea typeface="黑体" pitchFamily="49" charset="-122"/>
              </a:rPr>
              <a:t> </a:t>
            </a:r>
            <a:r>
              <a:rPr lang="en-US" altLang="zh-CN" dirty="0" smtClean="0">
                <a:latin typeface="黑体" pitchFamily="49" charset="-122"/>
                <a:ea typeface="黑体" pitchFamily="49" charset="-122"/>
              </a:rPr>
              <a:t>WHERE </a:t>
            </a:r>
            <a:r>
              <a:rPr lang="en-US" altLang="zh-CN" dirty="0" err="1">
                <a:latin typeface="黑体" pitchFamily="49" charset="-122"/>
                <a:ea typeface="黑体" pitchFamily="49" charset="-122"/>
              </a:rPr>
              <a:t>Student_id</a:t>
            </a:r>
            <a:r>
              <a:rPr lang="en-US" altLang="zh-CN" dirty="0">
                <a:latin typeface="黑体" pitchFamily="49" charset="-122"/>
                <a:ea typeface="黑体" pitchFamily="49" charset="-122"/>
              </a:rPr>
              <a:t> </a:t>
            </a:r>
            <a:r>
              <a:rPr lang="en-US" altLang="zh-CN" dirty="0" smtClean="0">
                <a:latin typeface="黑体" pitchFamily="49" charset="-122"/>
                <a:ea typeface="黑体" pitchFamily="49" charset="-122"/>
              </a:rPr>
              <a:t>IN(SELECT </a:t>
            </a:r>
            <a:r>
              <a:rPr lang="en-US" altLang="zh-CN" dirty="0" err="1">
                <a:latin typeface="黑体" pitchFamily="49" charset="-122"/>
                <a:ea typeface="黑体" pitchFamily="49" charset="-122"/>
              </a:rPr>
              <a:t>Student_id</a:t>
            </a:r>
            <a:r>
              <a:rPr lang="en-US" altLang="zh-CN" dirty="0">
                <a:latin typeface="黑体" pitchFamily="49" charset="-122"/>
                <a:ea typeface="黑体" pitchFamily="49" charset="-122"/>
              </a:rPr>
              <a:t> FROM Students WHERE </a:t>
            </a:r>
            <a:r>
              <a:rPr lang="en-US" altLang="zh-CN" dirty="0" smtClean="0">
                <a:latin typeface="黑体" pitchFamily="49" charset="-122"/>
                <a:ea typeface="黑体" pitchFamily="49" charset="-122"/>
              </a:rPr>
              <a:t>  </a:t>
            </a:r>
            <a:r>
              <a:rPr lang="en-US" altLang="zh-CN" dirty="0" err="1" smtClean="0">
                <a:latin typeface="黑体" pitchFamily="49" charset="-122"/>
                <a:ea typeface="黑体" pitchFamily="49" charset="-122"/>
              </a:rPr>
              <a:t>Student_classid</a:t>
            </a:r>
            <a:r>
              <a:rPr lang="en-US" altLang="zh-CN" dirty="0">
                <a:latin typeface="黑体" pitchFamily="49" charset="-122"/>
                <a:ea typeface="黑体" pitchFamily="49" charset="-122"/>
              </a:rPr>
              <a:t>='2011011') </a:t>
            </a:r>
            <a:endParaRPr lang="en-US" altLang="zh-CN" dirty="0" smtClean="0">
              <a:latin typeface="黑体" pitchFamily="49" charset="-122"/>
              <a:ea typeface="黑体" pitchFamily="49" charset="-122"/>
            </a:endParaRPr>
          </a:p>
          <a:p>
            <a:r>
              <a:rPr lang="en-US" altLang="zh-CN" dirty="0">
                <a:latin typeface="黑体" pitchFamily="49" charset="-122"/>
                <a:ea typeface="黑体" pitchFamily="49" charset="-122"/>
              </a:rPr>
              <a:t>	</a:t>
            </a:r>
            <a:r>
              <a:rPr lang="en-US" altLang="zh-CN" dirty="0" smtClean="0">
                <a:latin typeface="黑体" pitchFamily="49" charset="-122"/>
                <a:ea typeface="黑体" pitchFamily="49" charset="-122"/>
              </a:rPr>
              <a:t>GO </a:t>
            </a:r>
            <a:endParaRPr lang="en-US" altLang="zh-CN" dirty="0">
              <a:latin typeface="黑体" pitchFamily="49" charset="-122"/>
              <a:ea typeface="黑体" pitchFamily="49" charset="-122"/>
            </a:endParaRPr>
          </a:p>
        </p:txBody>
      </p:sp>
    </p:spTree>
    <p:extLst>
      <p:ext uri="{BB962C8B-B14F-4D97-AF65-F5344CB8AC3E}">
        <p14:creationId xmlns:p14="http://schemas.microsoft.com/office/powerpoint/2010/main" xmlns="" val="112644558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9" name="Line 18"/>
          <p:cNvSpPr>
            <a:spLocks noChangeShapeType="1"/>
          </p:cNvSpPr>
          <p:nvPr/>
        </p:nvSpPr>
        <p:spPr bwMode="auto">
          <a:xfrm>
            <a:off x="1310538" y="3717032"/>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64745" y="1772816"/>
            <a:ext cx="6673147" cy="1837426"/>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提示：</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若要查找“</a:t>
            </a:r>
            <a:r>
              <a:rPr lang="en-US" altLang="zh-CN" kern="0" dirty="0">
                <a:solidFill>
                  <a:srgbClr val="132767"/>
                </a:solidFill>
                <a:latin typeface="黑体" pitchFamily="49" charset="-122"/>
                <a:ea typeface="黑体" pitchFamily="49" charset="-122"/>
              </a:rPr>
              <a:t>2011011”</a:t>
            </a:r>
            <a:r>
              <a:rPr lang="zh-CN" altLang="en-US" kern="0" dirty="0">
                <a:solidFill>
                  <a:srgbClr val="132767"/>
                </a:solidFill>
                <a:latin typeface="黑体" pitchFamily="49" charset="-122"/>
                <a:ea typeface="黑体" pitchFamily="49" charset="-122"/>
              </a:rPr>
              <a:t>班全班同学的成绩单，必须先在</a:t>
            </a:r>
            <a:r>
              <a:rPr lang="zh-CN" altLang="en-US" kern="0" dirty="0" smtClean="0">
                <a:solidFill>
                  <a:srgbClr val="132767"/>
                </a:solidFill>
                <a:latin typeface="黑体" pitchFamily="49" charset="-122"/>
                <a:ea typeface="黑体" pitchFamily="49" charset="-122"/>
              </a:rPr>
              <a:t>学生</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表</a:t>
            </a:r>
            <a:r>
              <a:rPr lang="zh-CN" altLang="en-US" kern="0" dirty="0">
                <a:solidFill>
                  <a:srgbClr val="132767"/>
                </a:solidFill>
                <a:latin typeface="黑体" pitchFamily="49" charset="-122"/>
                <a:ea typeface="黑体" pitchFamily="49" charset="-122"/>
              </a:rPr>
              <a:t>中查到“</a:t>
            </a:r>
            <a:r>
              <a:rPr lang="en-US" altLang="zh-CN" kern="0" dirty="0">
                <a:solidFill>
                  <a:srgbClr val="132767"/>
                </a:solidFill>
                <a:latin typeface="黑体" pitchFamily="49" charset="-122"/>
                <a:ea typeface="黑体" pitchFamily="49" charset="-122"/>
              </a:rPr>
              <a:t>2011011”</a:t>
            </a:r>
            <a:r>
              <a:rPr lang="zh-CN" altLang="en-US" kern="0" dirty="0">
                <a:solidFill>
                  <a:srgbClr val="132767"/>
                </a:solidFill>
                <a:latin typeface="黑体" pitchFamily="49" charset="-122"/>
                <a:ea typeface="黑体" pitchFamily="49" charset="-122"/>
              </a:rPr>
              <a:t>班的所有同学学号，然后根据查到的学号</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在</a:t>
            </a:r>
            <a:r>
              <a:rPr lang="zh-CN" altLang="en-US" kern="0" dirty="0">
                <a:solidFill>
                  <a:srgbClr val="132767"/>
                </a:solidFill>
                <a:latin typeface="黑体" pitchFamily="49" charset="-122"/>
                <a:ea typeface="黑体" pitchFamily="49" charset="-122"/>
              </a:rPr>
              <a:t>成绩表中查询这些同学的成绩单。</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如果</a:t>
            </a:r>
            <a:r>
              <a:rPr lang="zh-CN" altLang="en-US" kern="0" dirty="0">
                <a:solidFill>
                  <a:srgbClr val="132767"/>
                </a:solidFill>
                <a:latin typeface="黑体" pitchFamily="49" charset="-122"/>
                <a:ea typeface="黑体" pitchFamily="49" charset="-122"/>
              </a:rPr>
              <a:t>进行分步查询，则步骤如下：</a:t>
            </a:r>
          </a:p>
        </p:txBody>
      </p:sp>
      <p:sp>
        <p:nvSpPr>
          <p:cNvPr id="20" name="Text Box 21"/>
          <p:cNvSpPr txBox="1">
            <a:spLocks noChangeArrowheads="1"/>
          </p:cNvSpPr>
          <p:nvPr/>
        </p:nvSpPr>
        <p:spPr bwMode="auto">
          <a:xfrm>
            <a:off x="1311446" y="3933056"/>
            <a:ext cx="6618916" cy="2059025"/>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1</a:t>
            </a:r>
            <a:r>
              <a:rPr lang="zh-CN" altLang="en-US" kern="0" dirty="0">
                <a:solidFill>
                  <a:srgbClr val="132767"/>
                </a:solidFill>
                <a:latin typeface="黑体" pitchFamily="49" charset="-122"/>
                <a:ea typeface="黑体" pitchFamily="49" charset="-122"/>
              </a:rPr>
              <a:t>．查找“</a:t>
            </a:r>
            <a:r>
              <a:rPr lang="en-US" altLang="zh-CN" kern="0" dirty="0">
                <a:solidFill>
                  <a:srgbClr val="132767"/>
                </a:solidFill>
                <a:latin typeface="黑体" pitchFamily="49" charset="-122"/>
                <a:ea typeface="黑体" pitchFamily="49" charset="-122"/>
              </a:rPr>
              <a:t>2011011”</a:t>
            </a:r>
            <a:r>
              <a:rPr lang="zh-CN" altLang="en-US" kern="0" dirty="0">
                <a:solidFill>
                  <a:srgbClr val="132767"/>
                </a:solidFill>
                <a:latin typeface="黑体" pitchFamily="49" charset="-122"/>
                <a:ea typeface="黑体" pitchFamily="49" charset="-122"/>
              </a:rPr>
              <a:t>班的所有同学学号</a:t>
            </a:r>
            <a:r>
              <a:rPr lang="zh-CN" altLang="en-US" kern="0" dirty="0" smtClean="0">
                <a:solidFill>
                  <a:srgbClr val="132767"/>
                </a:solidFill>
                <a:latin typeface="黑体" pitchFamily="49" charset="-122"/>
                <a:ea typeface="黑体" pitchFamily="49" charset="-122"/>
              </a:rPr>
              <a:t>。</a:t>
            </a:r>
          </a:p>
          <a:p>
            <a:pPr marL="449263" lvl="0" indent="-449263">
              <a:lnSpc>
                <a:spcPct val="80000"/>
              </a:lnSpc>
              <a:spcBef>
                <a:spcPct val="20000"/>
              </a:spcBef>
              <a:spcAft>
                <a:spcPct val="10000"/>
              </a:spcAft>
              <a:buClr>
                <a:srgbClr val="184BB2"/>
              </a:buClr>
            </a:pPr>
            <a:r>
              <a:rPr lang="en-US" altLang="zh-CN" kern="0" dirty="0">
                <a:latin typeface="黑体" pitchFamily="49" charset="-122"/>
                <a:ea typeface="黑体" pitchFamily="49" charset="-122"/>
              </a:rPr>
              <a:t>USE Student</a:t>
            </a:r>
          </a:p>
          <a:p>
            <a:pPr marL="449263" lvl="0" indent="-449263">
              <a:lnSpc>
                <a:spcPct val="80000"/>
              </a:lnSpc>
              <a:spcBef>
                <a:spcPct val="20000"/>
              </a:spcBef>
              <a:spcAft>
                <a:spcPct val="10000"/>
              </a:spcAft>
              <a:buClr>
                <a:srgbClr val="184BB2"/>
              </a:buClr>
            </a:pPr>
            <a:r>
              <a:rPr lang="en-US" altLang="zh-CN" kern="0" dirty="0">
                <a:latin typeface="黑体" pitchFamily="49" charset="-122"/>
                <a:ea typeface="黑体" pitchFamily="49" charset="-122"/>
              </a:rPr>
              <a:t>	GO</a:t>
            </a:r>
          </a:p>
          <a:p>
            <a:pPr marL="449263" lvl="0" indent="-449263">
              <a:lnSpc>
                <a:spcPct val="80000"/>
              </a:lnSpc>
              <a:spcBef>
                <a:spcPct val="20000"/>
              </a:spcBef>
              <a:spcAft>
                <a:spcPct val="10000"/>
              </a:spcAft>
              <a:buClr>
                <a:srgbClr val="184BB2"/>
              </a:buClr>
            </a:pPr>
            <a:r>
              <a:rPr lang="en-US" altLang="zh-CN" kern="0" dirty="0">
                <a:latin typeface="黑体" pitchFamily="49" charset="-122"/>
                <a:ea typeface="黑体" pitchFamily="49" charset="-122"/>
              </a:rPr>
              <a:t>	SELECT </a:t>
            </a:r>
            <a:r>
              <a:rPr lang="en-US" altLang="zh-CN" kern="0" dirty="0" err="1">
                <a:latin typeface="黑体" pitchFamily="49" charset="-122"/>
                <a:ea typeface="黑体" pitchFamily="49" charset="-122"/>
              </a:rPr>
              <a:t>Student_id</a:t>
            </a:r>
            <a:r>
              <a:rPr lang="en-US" altLang="zh-CN" kern="0" dirty="0">
                <a:latin typeface="黑体" pitchFamily="49" charset="-122"/>
                <a:ea typeface="黑体" pitchFamily="49" charset="-122"/>
              </a:rPr>
              <a:t> FROM Students WHERE </a:t>
            </a:r>
            <a:r>
              <a:rPr lang="en-US" altLang="zh-CN" kern="0" dirty="0" err="1">
                <a:latin typeface="黑体" pitchFamily="49" charset="-122"/>
                <a:ea typeface="黑体" pitchFamily="49" charset="-122"/>
              </a:rPr>
              <a:t>Student_classid</a:t>
            </a:r>
            <a:r>
              <a:rPr lang="en-US" altLang="zh-CN" kern="0" dirty="0">
                <a:latin typeface="黑体" pitchFamily="49" charset="-122"/>
                <a:ea typeface="黑体" pitchFamily="49" charset="-122"/>
              </a:rPr>
              <a:t>='2011011'</a:t>
            </a:r>
          </a:p>
          <a:p>
            <a:pPr marL="449263" lvl="0" indent="-449263">
              <a:lnSpc>
                <a:spcPct val="80000"/>
              </a:lnSpc>
              <a:spcBef>
                <a:spcPct val="20000"/>
              </a:spcBef>
              <a:spcAft>
                <a:spcPct val="10000"/>
              </a:spcAft>
              <a:buClr>
                <a:srgbClr val="184BB2"/>
              </a:buClr>
            </a:pPr>
            <a:r>
              <a:rPr lang="en-US" altLang="zh-CN" kern="0" dirty="0">
                <a:latin typeface="黑体" pitchFamily="49" charset="-122"/>
                <a:ea typeface="黑体" pitchFamily="49" charset="-122"/>
              </a:rPr>
              <a:t>	GO</a:t>
            </a:r>
          </a:p>
          <a:p>
            <a:pPr marL="449263" lvl="0" indent="-449263">
              <a:lnSpc>
                <a:spcPct val="80000"/>
              </a:lnSpc>
              <a:spcBef>
                <a:spcPct val="20000"/>
              </a:spcBef>
              <a:spcAft>
                <a:spcPct val="10000"/>
              </a:spcAft>
              <a:buClr>
                <a:srgbClr val="184BB2"/>
              </a:buClr>
            </a:pPr>
            <a:r>
              <a:rPr lang="zh-CN" altLang="en-US" kern="0" dirty="0">
                <a:solidFill>
                  <a:schemeClr val="tx2">
                    <a:lumMod val="50000"/>
                  </a:schemeClr>
                </a:solidFill>
                <a:latin typeface="黑体" pitchFamily="49" charset="-122"/>
                <a:ea typeface="黑体" pitchFamily="49" charset="-122"/>
              </a:rPr>
              <a:t>查询结果为“</a:t>
            </a:r>
            <a:r>
              <a:rPr lang="en-US" altLang="zh-CN" kern="0" dirty="0">
                <a:solidFill>
                  <a:schemeClr val="tx2">
                    <a:lumMod val="50000"/>
                  </a:schemeClr>
                </a:solidFill>
                <a:latin typeface="黑体" pitchFamily="49" charset="-122"/>
                <a:ea typeface="黑体" pitchFamily="49" charset="-122"/>
              </a:rPr>
              <a:t>11001”</a:t>
            </a:r>
            <a:r>
              <a:rPr lang="zh-CN" altLang="en-US" kern="0" dirty="0">
                <a:solidFill>
                  <a:schemeClr val="tx2">
                    <a:lumMod val="50000"/>
                  </a:schemeClr>
                </a:solidFill>
                <a:latin typeface="黑体" pitchFamily="49" charset="-122"/>
                <a:ea typeface="黑体" pitchFamily="49" charset="-122"/>
              </a:rPr>
              <a:t>和“</a:t>
            </a:r>
            <a:r>
              <a:rPr lang="en-US" altLang="zh-CN" kern="0" dirty="0">
                <a:solidFill>
                  <a:schemeClr val="tx2">
                    <a:lumMod val="50000"/>
                  </a:schemeClr>
                </a:solidFill>
                <a:latin typeface="黑体" pitchFamily="49" charset="-122"/>
                <a:ea typeface="黑体" pitchFamily="49" charset="-122"/>
              </a:rPr>
              <a:t>11002</a:t>
            </a:r>
            <a:r>
              <a:rPr lang="en-US" altLang="zh-CN" kern="0" dirty="0" smtClean="0">
                <a:solidFill>
                  <a:schemeClr val="tx2">
                    <a:lumMod val="50000"/>
                  </a:schemeClr>
                </a:solidFill>
                <a:latin typeface="黑体" pitchFamily="49" charset="-122"/>
                <a:ea typeface="黑体" pitchFamily="49" charset="-122"/>
              </a:rPr>
              <a:t>”</a:t>
            </a:r>
          </a:p>
        </p:txBody>
      </p:sp>
    </p:spTree>
    <p:extLst>
      <p:ext uri="{BB962C8B-B14F-4D97-AF65-F5344CB8AC3E}">
        <p14:creationId xmlns:p14="http://schemas.microsoft.com/office/powerpoint/2010/main" xmlns="" val="312574929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9" name="Line 18"/>
          <p:cNvSpPr>
            <a:spLocks noChangeShapeType="1"/>
          </p:cNvSpPr>
          <p:nvPr/>
        </p:nvSpPr>
        <p:spPr bwMode="auto">
          <a:xfrm>
            <a:off x="1424712" y="4125216"/>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43589" y="1988840"/>
            <a:ext cx="6572901" cy="2059025"/>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2</a:t>
            </a:r>
            <a:r>
              <a:rPr lang="zh-CN" altLang="en-US" kern="0" dirty="0">
                <a:solidFill>
                  <a:srgbClr val="132767"/>
                </a:solidFill>
                <a:latin typeface="黑体" pitchFamily="49" charset="-122"/>
                <a:ea typeface="黑体" pitchFamily="49" charset="-122"/>
              </a:rPr>
              <a:t>．根据查找到的学号“</a:t>
            </a:r>
            <a:r>
              <a:rPr lang="en-US" altLang="zh-CN" kern="0" dirty="0">
                <a:solidFill>
                  <a:srgbClr val="132767"/>
                </a:solidFill>
                <a:latin typeface="黑体" pitchFamily="49" charset="-122"/>
                <a:ea typeface="黑体" pitchFamily="49" charset="-122"/>
              </a:rPr>
              <a:t>11001”</a:t>
            </a:r>
            <a:r>
              <a:rPr lang="zh-CN" altLang="en-US" kern="0" dirty="0">
                <a:solidFill>
                  <a:srgbClr val="132767"/>
                </a:solidFill>
                <a:latin typeface="黑体" pitchFamily="49" charset="-122"/>
                <a:ea typeface="黑体" pitchFamily="49" charset="-122"/>
              </a:rPr>
              <a:t>和“</a:t>
            </a:r>
            <a:r>
              <a:rPr lang="en-US" altLang="zh-CN" kern="0" dirty="0">
                <a:solidFill>
                  <a:srgbClr val="132767"/>
                </a:solidFill>
                <a:latin typeface="黑体" pitchFamily="49" charset="-122"/>
                <a:ea typeface="黑体" pitchFamily="49" charset="-122"/>
              </a:rPr>
              <a:t>11002”</a:t>
            </a:r>
            <a:r>
              <a:rPr lang="zh-CN" altLang="en-US" kern="0" dirty="0">
                <a:solidFill>
                  <a:srgbClr val="132767"/>
                </a:solidFill>
                <a:latin typeface="黑体" pitchFamily="49" charset="-122"/>
                <a:ea typeface="黑体" pitchFamily="49" charset="-122"/>
              </a:rPr>
              <a:t>，在成绩表中</a:t>
            </a:r>
            <a:r>
              <a:rPr lang="zh-CN" altLang="en-US" kern="0" dirty="0" smtClean="0">
                <a:solidFill>
                  <a:srgbClr val="132767"/>
                </a:solidFill>
                <a:latin typeface="黑体" pitchFamily="49" charset="-122"/>
                <a:ea typeface="黑体" pitchFamily="49" charset="-122"/>
              </a:rPr>
              <a:t>查询</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这些</a:t>
            </a:r>
            <a:r>
              <a:rPr lang="zh-CN" altLang="en-US" kern="0" dirty="0">
                <a:solidFill>
                  <a:srgbClr val="132767"/>
                </a:solidFill>
                <a:latin typeface="黑体" pitchFamily="49" charset="-122"/>
                <a:ea typeface="黑体" pitchFamily="49" charset="-122"/>
              </a:rPr>
              <a:t>学生的成绩单</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kern="0" dirty="0">
                <a:latin typeface="黑体" pitchFamily="49" charset="-122"/>
                <a:ea typeface="黑体" pitchFamily="49" charset="-122"/>
              </a:rPr>
              <a:t>USE Student</a:t>
            </a:r>
          </a:p>
          <a:p>
            <a:pPr marL="449263" lvl="0" indent="-449263">
              <a:lnSpc>
                <a:spcPct val="80000"/>
              </a:lnSpc>
              <a:spcBef>
                <a:spcPct val="20000"/>
              </a:spcBef>
              <a:spcAft>
                <a:spcPct val="10000"/>
              </a:spcAft>
              <a:buClr>
                <a:srgbClr val="184BB2"/>
              </a:buClr>
            </a:pPr>
            <a:r>
              <a:rPr lang="en-US" altLang="zh-CN" kern="0" dirty="0">
                <a:latin typeface="黑体" pitchFamily="49" charset="-122"/>
                <a:ea typeface="黑体" pitchFamily="49" charset="-122"/>
              </a:rPr>
              <a:t>	GO</a:t>
            </a:r>
          </a:p>
          <a:p>
            <a:pPr marL="449263" lvl="0" indent="-449263">
              <a:lnSpc>
                <a:spcPct val="80000"/>
              </a:lnSpc>
              <a:spcBef>
                <a:spcPct val="20000"/>
              </a:spcBef>
              <a:spcAft>
                <a:spcPct val="10000"/>
              </a:spcAft>
              <a:buClr>
                <a:srgbClr val="184BB2"/>
              </a:buClr>
            </a:pPr>
            <a:r>
              <a:rPr lang="en-US" altLang="zh-CN" kern="0" dirty="0">
                <a:latin typeface="黑体" pitchFamily="49" charset="-122"/>
                <a:ea typeface="黑体" pitchFamily="49" charset="-122"/>
              </a:rPr>
              <a:t>	SELECT * FROM </a:t>
            </a:r>
            <a:r>
              <a:rPr lang="en-US" altLang="zh-CN" kern="0" dirty="0" err="1">
                <a:latin typeface="黑体" pitchFamily="49" charset="-122"/>
                <a:ea typeface="黑体" pitchFamily="49" charset="-122"/>
              </a:rPr>
              <a:t>Student_course</a:t>
            </a:r>
            <a:r>
              <a:rPr lang="en-US" altLang="zh-CN" kern="0" dirty="0">
                <a:latin typeface="黑体" pitchFamily="49" charset="-122"/>
                <a:ea typeface="黑体" pitchFamily="49" charset="-122"/>
              </a:rPr>
              <a:t> WHERE </a:t>
            </a:r>
            <a:r>
              <a:rPr lang="en-US" altLang="zh-CN" kern="0" dirty="0" err="1">
                <a:latin typeface="黑体" pitchFamily="49" charset="-122"/>
                <a:ea typeface="黑体" pitchFamily="49" charset="-122"/>
              </a:rPr>
              <a:t>Student_id</a:t>
            </a:r>
            <a:r>
              <a:rPr lang="en-US" altLang="zh-CN" kern="0" dirty="0">
                <a:latin typeface="黑体" pitchFamily="49" charset="-122"/>
                <a:ea typeface="黑体" pitchFamily="49" charset="-122"/>
              </a:rPr>
              <a:t>='11001' OR </a:t>
            </a:r>
            <a:r>
              <a:rPr lang="en-US" altLang="zh-CN" kern="0" dirty="0" err="1">
                <a:latin typeface="黑体" pitchFamily="49" charset="-122"/>
                <a:ea typeface="黑体" pitchFamily="49" charset="-122"/>
              </a:rPr>
              <a:t>Student_id</a:t>
            </a:r>
            <a:r>
              <a:rPr lang="en-US" altLang="zh-CN" kern="0" dirty="0">
                <a:latin typeface="黑体" pitchFamily="49" charset="-122"/>
                <a:ea typeface="黑体" pitchFamily="49" charset="-122"/>
              </a:rPr>
              <a:t>='11002'</a:t>
            </a:r>
          </a:p>
          <a:p>
            <a:pPr marL="449263" lvl="0" indent="-449263">
              <a:lnSpc>
                <a:spcPct val="80000"/>
              </a:lnSpc>
              <a:spcBef>
                <a:spcPct val="20000"/>
              </a:spcBef>
              <a:spcAft>
                <a:spcPct val="10000"/>
              </a:spcAft>
              <a:buClr>
                <a:srgbClr val="184BB2"/>
              </a:buClr>
            </a:pPr>
            <a:r>
              <a:rPr lang="en-US" altLang="zh-CN" kern="0" dirty="0">
                <a:latin typeface="黑体" pitchFamily="49" charset="-122"/>
                <a:ea typeface="黑体" pitchFamily="49" charset="-122"/>
              </a:rPr>
              <a:t>	</a:t>
            </a:r>
            <a:r>
              <a:rPr lang="en-US" altLang="zh-CN" kern="0" dirty="0" smtClean="0">
                <a:latin typeface="黑体" pitchFamily="49" charset="-122"/>
                <a:ea typeface="黑体" pitchFamily="49" charset="-122"/>
              </a:rPr>
              <a:t>GO</a:t>
            </a:r>
            <a:endParaRPr lang="en-US" altLang="zh-CN" kern="0" dirty="0">
              <a:latin typeface="黑体" pitchFamily="49" charset="-122"/>
              <a:ea typeface="黑体" pitchFamily="49" charset="-122"/>
            </a:endParaRPr>
          </a:p>
        </p:txBody>
      </p:sp>
      <p:sp>
        <p:nvSpPr>
          <p:cNvPr id="20" name="Text Box 21"/>
          <p:cNvSpPr txBox="1">
            <a:spLocks noChangeArrowheads="1"/>
          </p:cNvSpPr>
          <p:nvPr/>
        </p:nvSpPr>
        <p:spPr bwMode="auto">
          <a:xfrm>
            <a:off x="1424713" y="4413248"/>
            <a:ext cx="6618916" cy="923330"/>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可以将上述两个语句合并成为嵌套查询：将查询“</a:t>
            </a:r>
            <a:r>
              <a:rPr lang="en-US" altLang="zh-CN" kern="0" dirty="0">
                <a:solidFill>
                  <a:srgbClr val="132767"/>
                </a:solidFill>
                <a:latin typeface="黑体" pitchFamily="49" charset="-122"/>
                <a:ea typeface="黑体" pitchFamily="49" charset="-122"/>
              </a:rPr>
              <a:t>2011011”</a:t>
            </a:r>
            <a:r>
              <a:rPr lang="zh-CN" altLang="en-US" kern="0" dirty="0" smtClean="0">
                <a:solidFill>
                  <a:srgbClr val="132767"/>
                </a:solidFill>
                <a:latin typeface="黑体" pitchFamily="49" charset="-122"/>
                <a:ea typeface="黑体" pitchFamily="49" charset="-122"/>
              </a:rPr>
              <a:t>班</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的</a:t>
            </a:r>
            <a:r>
              <a:rPr lang="zh-CN" altLang="en-US" kern="0" dirty="0">
                <a:solidFill>
                  <a:srgbClr val="132767"/>
                </a:solidFill>
                <a:latin typeface="黑体" pitchFamily="49" charset="-122"/>
                <a:ea typeface="黑体" pitchFamily="49" charset="-122"/>
              </a:rPr>
              <a:t>所有学生学号的语句作为子查询，使用学号继续查询成绩</a:t>
            </a:r>
            <a:r>
              <a:rPr lang="zh-CN" altLang="en-US" kern="0" dirty="0" smtClean="0">
                <a:solidFill>
                  <a:srgbClr val="132767"/>
                </a:solidFill>
                <a:latin typeface="黑体" pitchFamily="49" charset="-122"/>
                <a:ea typeface="黑体" pitchFamily="49" charset="-122"/>
              </a:rPr>
              <a:t>的</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语句</a:t>
            </a:r>
            <a:r>
              <a:rPr lang="zh-CN" altLang="en-US" kern="0" dirty="0">
                <a:solidFill>
                  <a:srgbClr val="132767"/>
                </a:solidFill>
                <a:latin typeface="黑体" pitchFamily="49" charset="-122"/>
                <a:ea typeface="黑体" pitchFamily="49" charset="-122"/>
              </a:rPr>
              <a:t>做父查询。</a:t>
            </a:r>
          </a:p>
        </p:txBody>
      </p:sp>
    </p:spTree>
    <p:extLst>
      <p:ext uri="{BB962C8B-B14F-4D97-AF65-F5344CB8AC3E}">
        <p14:creationId xmlns:p14="http://schemas.microsoft.com/office/powerpoint/2010/main" xmlns="" val="202644679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任务</a:t>
            </a:r>
            <a:r>
              <a:rPr lang="en-US" altLang="zh-CN" sz="2400" dirty="0" smtClean="0"/>
              <a:t>3</a:t>
            </a:r>
            <a:r>
              <a:rPr lang="zh-CN" altLang="en-US" sz="2400" dirty="0" smtClean="0"/>
              <a:t>（续）</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108</a:t>
            </a:fld>
            <a:endParaRPr lang="en-US" altLang="zh-CN"/>
          </a:p>
        </p:txBody>
      </p:sp>
      <p:sp>
        <p:nvSpPr>
          <p:cNvPr id="13" name="AutoShape 6"/>
          <p:cNvSpPr>
            <a:spLocks noChangeArrowheads="1"/>
          </p:cNvSpPr>
          <p:nvPr/>
        </p:nvSpPr>
        <p:spPr bwMode="gray">
          <a:xfrm>
            <a:off x="1351193" y="2143824"/>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861691" y="2241804"/>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164156" y="2244288"/>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673512" y="2328716"/>
            <a:ext cx="5802010" cy="369332"/>
          </a:xfrm>
          <a:prstGeom prst="rect">
            <a:avLst/>
          </a:prstGeom>
          <a:noFill/>
          <a:ln w="9525" algn="ctr">
            <a:noFill/>
            <a:miter lim="800000"/>
            <a:headEnd/>
            <a:tailEnd/>
          </a:ln>
          <a:effectLst/>
        </p:spPr>
        <p:txBody>
          <a:bodyPr wrap="square">
            <a:spAutoFit/>
          </a:bodyPr>
          <a:lstStyle/>
          <a:p>
            <a:pPr algn="just"/>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6.39</a:t>
            </a:r>
            <a:r>
              <a:rPr lang="zh-CN" altLang="en-US" dirty="0">
                <a:solidFill>
                  <a:schemeClr val="tx2">
                    <a:lumMod val="50000"/>
                  </a:schemeClr>
                </a:solidFill>
                <a:latin typeface="黑体" pitchFamily="49" charset="-122"/>
                <a:ea typeface="黑体" pitchFamily="49" charset="-122"/>
              </a:rPr>
              <a:t>所</a:t>
            </a:r>
            <a:r>
              <a:rPr lang="zh-CN" altLang="en-US" dirty="0" smtClean="0">
                <a:solidFill>
                  <a:schemeClr val="tx2">
                    <a:lumMod val="50000"/>
                  </a:schemeClr>
                </a:solidFill>
                <a:latin typeface="黑体" pitchFamily="49" charset="-122"/>
                <a:ea typeface="黑体" pitchFamily="49" charset="-122"/>
              </a:rPr>
              <a:t>示。</a:t>
            </a:r>
            <a:endParaRPr lang="zh-CN" altLang="en-US" dirty="0">
              <a:solidFill>
                <a:schemeClr val="tx2">
                  <a:lumMod val="50000"/>
                </a:schemeClr>
              </a:solidFill>
              <a:latin typeface="黑体" pitchFamily="49" charset="-122"/>
              <a:ea typeface="黑体" pitchFamily="49" charset="-122"/>
            </a:endParaRPr>
          </a:p>
        </p:txBody>
      </p:sp>
      <p:pic>
        <p:nvPicPr>
          <p:cNvPr id="12"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1685475" y="3429000"/>
            <a:ext cx="3845831" cy="2010517"/>
          </a:xfrm>
          <a:prstGeom prst="rect">
            <a:avLst/>
          </a:prstGeom>
          <a:noFill/>
        </p:spPr>
      </p:pic>
      <p:sp>
        <p:nvSpPr>
          <p:cNvPr id="21" name="Text Box 5"/>
          <p:cNvSpPr txBox="1">
            <a:spLocks noChangeArrowheads="1"/>
          </p:cNvSpPr>
          <p:nvPr/>
        </p:nvSpPr>
        <p:spPr bwMode="auto">
          <a:xfrm>
            <a:off x="5652120" y="4581128"/>
            <a:ext cx="1583551"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6.39 </a:t>
            </a:r>
            <a:r>
              <a:rPr lang="zh-CN" sz="1800" dirty="0"/>
              <a:t>使用</a:t>
            </a:r>
            <a:r>
              <a:rPr lang="zh-CN" altLang="zh-CN" sz="1800" dirty="0"/>
              <a:t>IN</a:t>
            </a:r>
            <a:r>
              <a:rPr lang="zh-CN" sz="1800" dirty="0"/>
              <a:t>子查询</a:t>
            </a:r>
          </a:p>
        </p:txBody>
      </p:sp>
    </p:spTree>
    <p:extLst>
      <p:ext uri="{BB962C8B-B14F-4D97-AF65-F5344CB8AC3E}">
        <p14:creationId xmlns:p14="http://schemas.microsoft.com/office/powerpoint/2010/main" xmlns="" val="169661770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9" name="Line 18"/>
          <p:cNvSpPr>
            <a:spLocks noChangeShapeType="1"/>
          </p:cNvSpPr>
          <p:nvPr/>
        </p:nvSpPr>
        <p:spPr bwMode="auto">
          <a:xfrm>
            <a:off x="1255754" y="3933056"/>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168871" y="1988840"/>
            <a:ext cx="6687047" cy="319472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知识总结：</a:t>
            </a:r>
          </a:p>
          <a:p>
            <a:pPr marL="449263" lvl="0" indent="-449263">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1</a:t>
            </a:r>
            <a:r>
              <a:rPr lang="zh-CN" altLang="en-US" kern="0" dirty="0">
                <a:solidFill>
                  <a:srgbClr val="132767"/>
                </a:solidFill>
                <a:latin typeface="黑体" pitchFamily="49" charset="-122"/>
                <a:ea typeface="黑体" pitchFamily="49" charset="-122"/>
              </a:rPr>
              <a:t>．本任务中使用了嵌套查询。所谓嵌套查询，是指在一</a:t>
            </a:r>
            <a:r>
              <a:rPr lang="zh-CN" altLang="en-US" kern="0" dirty="0" smtClean="0">
                <a:solidFill>
                  <a:srgbClr val="132767"/>
                </a:solidFill>
                <a:latin typeface="黑体" pitchFamily="49" charset="-122"/>
                <a:ea typeface="黑体" pitchFamily="49" charset="-122"/>
              </a:rPr>
              <a:t>个</a:t>
            </a:r>
            <a:endParaRPr lang="en-US" altLang="zh-CN" kern="0" dirty="0" smtClean="0">
              <a:solidFill>
                <a:srgbClr val="132767"/>
              </a:solidFill>
              <a:latin typeface="黑体" pitchFamily="49" charset="-122"/>
              <a:ea typeface="黑体" pitchFamily="49" charset="-122"/>
            </a:endParaRPr>
          </a:p>
          <a:p>
            <a:pPr marL="449263" lvl="0" indent="-449263">
              <a:spcBef>
                <a:spcPct val="20000"/>
              </a:spcBef>
              <a:spcAft>
                <a:spcPct val="10000"/>
              </a:spcAft>
              <a:buClr>
                <a:srgbClr val="184BB2"/>
              </a:buClr>
            </a:pPr>
            <a:r>
              <a:rPr lang="en-US" altLang="zh-CN" kern="0" dirty="0" smtClean="0">
                <a:solidFill>
                  <a:srgbClr val="132767"/>
                </a:solidFill>
                <a:latin typeface="黑体" pitchFamily="49" charset="-122"/>
                <a:ea typeface="黑体" pitchFamily="49" charset="-122"/>
              </a:rPr>
              <a:t>SELECT</a:t>
            </a:r>
            <a:r>
              <a:rPr lang="zh-CN" altLang="en-US" kern="0" dirty="0">
                <a:solidFill>
                  <a:srgbClr val="132767"/>
                </a:solidFill>
                <a:latin typeface="黑体" pitchFamily="49" charset="-122"/>
                <a:ea typeface="黑体" pitchFamily="49" charset="-122"/>
              </a:rPr>
              <a:t>查询块内再嵌入一个</a:t>
            </a:r>
            <a:r>
              <a:rPr lang="en-US" altLang="zh-CN" kern="0" dirty="0">
                <a:solidFill>
                  <a:srgbClr val="132767"/>
                </a:solidFill>
                <a:latin typeface="黑体" pitchFamily="49" charset="-122"/>
                <a:ea typeface="黑体" pitchFamily="49" charset="-122"/>
              </a:rPr>
              <a:t>SELECT</a:t>
            </a:r>
            <a:r>
              <a:rPr lang="zh-CN" altLang="en-US" kern="0" dirty="0">
                <a:solidFill>
                  <a:srgbClr val="132767"/>
                </a:solidFill>
                <a:latin typeface="黑体" pitchFamily="49" charset="-122"/>
                <a:ea typeface="黑体" pitchFamily="49" charset="-122"/>
              </a:rPr>
              <a:t>查询。一个</a:t>
            </a:r>
            <a:r>
              <a:rPr lang="en-US" altLang="zh-CN" kern="0" dirty="0" smtClean="0">
                <a:solidFill>
                  <a:srgbClr val="132767"/>
                </a:solidFill>
                <a:latin typeface="黑体" pitchFamily="49" charset="-122"/>
                <a:ea typeface="黑体" pitchFamily="49" charset="-122"/>
              </a:rPr>
              <a:t>SELECT-FROM-</a:t>
            </a:r>
          </a:p>
          <a:p>
            <a:pPr marL="449263" lvl="0" indent="-449263">
              <a:spcBef>
                <a:spcPct val="20000"/>
              </a:spcBef>
              <a:spcAft>
                <a:spcPct val="10000"/>
              </a:spcAft>
              <a:buClr>
                <a:srgbClr val="184BB2"/>
              </a:buClr>
            </a:pPr>
            <a:r>
              <a:rPr lang="en-US" altLang="zh-CN" kern="0" dirty="0" smtClean="0">
                <a:solidFill>
                  <a:srgbClr val="132767"/>
                </a:solidFill>
                <a:latin typeface="黑体" pitchFamily="49" charset="-122"/>
                <a:ea typeface="黑体" pitchFamily="49" charset="-122"/>
              </a:rPr>
              <a:t>WHERE</a:t>
            </a:r>
            <a:r>
              <a:rPr lang="zh-CN" altLang="en-US" kern="0" dirty="0">
                <a:solidFill>
                  <a:srgbClr val="132767"/>
                </a:solidFill>
                <a:latin typeface="黑体" pitchFamily="49" charset="-122"/>
                <a:ea typeface="黑体" pitchFamily="49" charset="-122"/>
              </a:rPr>
              <a:t>语句称为一个查询块。被内嵌的查询称之为子查询，</a:t>
            </a:r>
            <a:r>
              <a:rPr lang="zh-CN" altLang="en-US" kern="0" dirty="0" smtClean="0">
                <a:solidFill>
                  <a:srgbClr val="132767"/>
                </a:solidFill>
                <a:latin typeface="黑体" pitchFamily="49" charset="-122"/>
                <a:ea typeface="黑体" pitchFamily="49" charset="-122"/>
              </a:rPr>
              <a:t>处于</a:t>
            </a:r>
            <a:endParaRPr lang="en-US" altLang="zh-CN" kern="0" dirty="0" smtClean="0">
              <a:solidFill>
                <a:srgbClr val="132767"/>
              </a:solidFill>
              <a:latin typeface="黑体" pitchFamily="49" charset="-122"/>
              <a:ea typeface="黑体" pitchFamily="49" charset="-122"/>
            </a:endParaRPr>
          </a:p>
          <a:p>
            <a:pPr marL="449263" lvl="0" indent="-449263">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外层</a:t>
            </a:r>
            <a:r>
              <a:rPr lang="zh-CN" altLang="en-US" kern="0" dirty="0">
                <a:solidFill>
                  <a:srgbClr val="132767"/>
                </a:solidFill>
                <a:latin typeface="黑体" pitchFamily="49" charset="-122"/>
                <a:ea typeface="黑体" pitchFamily="49" charset="-122"/>
              </a:rPr>
              <a:t>的</a:t>
            </a:r>
            <a:r>
              <a:rPr lang="en-US" altLang="zh-CN" kern="0" dirty="0">
                <a:solidFill>
                  <a:srgbClr val="132767"/>
                </a:solidFill>
                <a:latin typeface="黑体" pitchFamily="49" charset="-122"/>
                <a:ea typeface="黑体" pitchFamily="49" charset="-122"/>
              </a:rPr>
              <a:t>SELECT</a:t>
            </a:r>
            <a:r>
              <a:rPr lang="zh-CN" altLang="en-US" kern="0" dirty="0">
                <a:solidFill>
                  <a:srgbClr val="132767"/>
                </a:solidFill>
                <a:latin typeface="黑体" pitchFamily="49" charset="-122"/>
                <a:ea typeface="黑体" pitchFamily="49" charset="-122"/>
              </a:rPr>
              <a:t>查询块称为父查询。</a:t>
            </a:r>
          </a:p>
          <a:p>
            <a:pPr marL="449263" lvl="0" indent="-449263">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endParaRPr lang="en-US" altLang="zh-CN" kern="0" dirty="0" smtClean="0">
              <a:solidFill>
                <a:srgbClr val="132767"/>
              </a:solidFill>
              <a:latin typeface="黑体" pitchFamily="49" charset="-122"/>
              <a:ea typeface="黑体" pitchFamily="49" charset="-122"/>
            </a:endParaRPr>
          </a:p>
          <a:p>
            <a:pPr marL="449263" lvl="0" indent="-449263">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嵌套</a:t>
            </a:r>
            <a:r>
              <a:rPr lang="zh-CN" altLang="en-US" kern="0" dirty="0">
                <a:solidFill>
                  <a:srgbClr val="132767"/>
                </a:solidFill>
                <a:latin typeface="黑体" pitchFamily="49" charset="-122"/>
                <a:ea typeface="黑体" pitchFamily="49" charset="-122"/>
              </a:rPr>
              <a:t>查询一般的处理方法是由内向外处理，即每个子查询在上</a:t>
            </a:r>
            <a:r>
              <a:rPr lang="zh-CN" altLang="en-US" kern="0" dirty="0" smtClean="0">
                <a:solidFill>
                  <a:srgbClr val="132767"/>
                </a:solidFill>
                <a:latin typeface="黑体" pitchFamily="49" charset="-122"/>
                <a:ea typeface="黑体" pitchFamily="49" charset="-122"/>
              </a:rPr>
              <a:t>一</a:t>
            </a:r>
            <a:endParaRPr lang="en-US" altLang="zh-CN" kern="0" dirty="0" smtClean="0">
              <a:solidFill>
                <a:srgbClr val="132767"/>
              </a:solidFill>
              <a:latin typeface="黑体" pitchFamily="49" charset="-122"/>
              <a:ea typeface="黑体" pitchFamily="49" charset="-122"/>
            </a:endParaRPr>
          </a:p>
          <a:p>
            <a:pPr marL="449263" lvl="0" indent="-449263">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层</a:t>
            </a:r>
            <a:r>
              <a:rPr lang="zh-CN" altLang="en-US" kern="0" dirty="0">
                <a:solidFill>
                  <a:srgbClr val="132767"/>
                </a:solidFill>
                <a:latin typeface="黑体" pitchFamily="49" charset="-122"/>
                <a:ea typeface="黑体" pitchFamily="49" charset="-122"/>
              </a:rPr>
              <a:t>查询处理之前执行，子查询的结果用于建立其父查询的查找</a:t>
            </a:r>
            <a:r>
              <a:rPr lang="zh-CN" altLang="en-US" kern="0" dirty="0" smtClean="0">
                <a:solidFill>
                  <a:srgbClr val="132767"/>
                </a:solidFill>
                <a:latin typeface="黑体" pitchFamily="49" charset="-122"/>
                <a:ea typeface="黑体" pitchFamily="49" charset="-122"/>
              </a:rPr>
              <a:t>条</a:t>
            </a:r>
            <a:endParaRPr lang="en-US" altLang="zh-CN" kern="0" dirty="0" smtClean="0">
              <a:solidFill>
                <a:srgbClr val="132767"/>
              </a:solidFill>
              <a:latin typeface="黑体" pitchFamily="49" charset="-122"/>
              <a:ea typeface="黑体" pitchFamily="49" charset="-122"/>
            </a:endParaRPr>
          </a:p>
          <a:p>
            <a:pPr marL="449263" lvl="0" indent="-449263">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件</a:t>
            </a:r>
            <a:r>
              <a:rPr lang="zh-CN" altLang="en-US" kern="0" dirty="0">
                <a:solidFill>
                  <a:srgbClr val="132767"/>
                </a:solidFill>
                <a:latin typeface="黑体" pitchFamily="49" charset="-122"/>
                <a:ea typeface="黑体" pitchFamily="49" charset="-122"/>
              </a:rPr>
              <a:t>。</a:t>
            </a:r>
          </a:p>
        </p:txBody>
      </p:sp>
    </p:spTree>
    <p:extLst>
      <p:ext uri="{BB962C8B-B14F-4D97-AF65-F5344CB8AC3E}">
        <p14:creationId xmlns:p14="http://schemas.microsoft.com/office/powerpoint/2010/main" xmlns="" val="25186556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a:t>
            </a:fld>
            <a:endParaRPr lang="en-US" altLang="zh-CN"/>
          </a:p>
        </p:txBody>
      </p:sp>
      <p:sp>
        <p:nvSpPr>
          <p:cNvPr id="6" name="矩形 5"/>
          <p:cNvSpPr/>
          <p:nvPr/>
        </p:nvSpPr>
        <p:spPr>
          <a:xfrm>
            <a:off x="1670847" y="1556792"/>
            <a:ext cx="6480720" cy="4801314"/>
          </a:xfrm>
          <a:prstGeom prst="rect">
            <a:avLst/>
          </a:prstGeom>
          <a:solidFill>
            <a:schemeClr val="accent2">
              <a:lumMod val="60000"/>
              <a:lumOff val="40000"/>
            </a:schemeClr>
          </a:solidFill>
        </p:spPr>
        <p:txBody>
          <a:bodyPr wrap="square">
            <a:spAutoFit/>
          </a:bodyPr>
          <a:lstStyle/>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知识</a:t>
            </a:r>
            <a:r>
              <a:rPr lang="zh-CN" altLang="en-US" dirty="0">
                <a:solidFill>
                  <a:schemeClr val="tx2">
                    <a:lumMod val="50000"/>
                  </a:schemeClr>
                </a:solidFill>
                <a:latin typeface="黑体" pitchFamily="49" charset="-122"/>
                <a:ea typeface="黑体" pitchFamily="49" charset="-122"/>
              </a:rPr>
              <a:t>总结：</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MS </a:t>
            </a:r>
            <a:r>
              <a:rPr lang="zh-CN" altLang="en-US" dirty="0">
                <a:solidFill>
                  <a:schemeClr val="tx2">
                    <a:lumMod val="50000"/>
                  </a:schemeClr>
                </a:solidFill>
                <a:latin typeface="黑体" pitchFamily="49" charset="-122"/>
                <a:ea typeface="黑体" pitchFamily="49" charset="-122"/>
              </a:rPr>
              <a:t>SQL Server 2005的数据库使用T-SQL语言，其基本的查询语句是SELECT语句，它是T-SQL语言中最基本、最重要的语句，也是使用最频繁的语句。</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语句功能十分强大，既可以实现对单表的</a:t>
            </a:r>
            <a:r>
              <a:rPr lang="zh-CN" altLang="en-US" dirty="0" smtClean="0">
                <a:solidFill>
                  <a:schemeClr val="tx2">
                    <a:lumMod val="50000"/>
                  </a:schemeClr>
                </a:solidFill>
                <a:latin typeface="黑体" pitchFamily="49" charset="-122"/>
                <a:ea typeface="黑体" pitchFamily="49" charset="-122"/>
              </a:rPr>
              <a:t>数据</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查询</a:t>
            </a:r>
            <a:r>
              <a:rPr lang="zh-CN" altLang="en-US" dirty="0">
                <a:solidFill>
                  <a:schemeClr val="tx2">
                    <a:lumMod val="50000"/>
                  </a:schemeClr>
                </a:solidFill>
                <a:latin typeface="黑体" pitchFamily="49" charset="-122"/>
                <a:ea typeface="黑体" pitchFamily="49" charset="-122"/>
              </a:rPr>
              <a:t>，也完成复杂的多表、视图连接查询、嵌套查询等</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语句的基本语法结构如下：</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SELECT &lt;</a:t>
            </a:r>
            <a:r>
              <a:rPr lang="zh-CN" altLang="en-US" dirty="0">
                <a:solidFill>
                  <a:schemeClr val="tx2">
                    <a:lumMod val="50000"/>
                  </a:schemeClr>
                </a:solidFill>
                <a:latin typeface="黑体" pitchFamily="49" charset="-122"/>
                <a:ea typeface="黑体" pitchFamily="49" charset="-122"/>
              </a:rPr>
              <a:t>选择列表</a:t>
            </a:r>
            <a:r>
              <a:rPr lang="en-US" altLang="zh-CN" dirty="0">
                <a:solidFill>
                  <a:schemeClr val="tx2">
                    <a:lumMod val="50000"/>
                  </a:schemeClr>
                </a:solidFill>
                <a:latin typeface="黑体" pitchFamily="49" charset="-122"/>
                <a:ea typeface="黑体" pitchFamily="49" charset="-122"/>
              </a:rPr>
              <a:t>&gt;</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[INTO &lt;</a:t>
            </a:r>
            <a:r>
              <a:rPr lang="zh-CN" altLang="en-US" dirty="0">
                <a:solidFill>
                  <a:schemeClr val="tx2">
                    <a:lumMod val="50000"/>
                  </a:schemeClr>
                </a:solidFill>
                <a:latin typeface="黑体" pitchFamily="49" charset="-122"/>
                <a:ea typeface="黑体" pitchFamily="49" charset="-122"/>
              </a:rPr>
              <a:t>新表</a:t>
            </a:r>
            <a:r>
              <a:rPr lang="en-US" altLang="zh-CN" dirty="0">
                <a:solidFill>
                  <a:schemeClr val="tx2">
                    <a:lumMod val="50000"/>
                  </a:schemeClr>
                </a:solidFill>
                <a:latin typeface="黑体" pitchFamily="49" charset="-122"/>
                <a:ea typeface="黑体" pitchFamily="49" charset="-122"/>
              </a:rPr>
              <a:t>&gt;]</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[FROM &lt;</a:t>
            </a:r>
            <a:r>
              <a:rPr lang="zh-CN" altLang="en-US" dirty="0">
                <a:solidFill>
                  <a:schemeClr val="tx2">
                    <a:lumMod val="50000"/>
                  </a:schemeClr>
                </a:solidFill>
                <a:latin typeface="黑体" pitchFamily="49" charset="-122"/>
                <a:ea typeface="黑体" pitchFamily="49" charset="-122"/>
              </a:rPr>
              <a:t>源表</a:t>
            </a:r>
            <a:r>
              <a:rPr lang="en-US" altLang="zh-CN" dirty="0">
                <a:solidFill>
                  <a:schemeClr val="tx2">
                    <a:lumMod val="50000"/>
                  </a:schemeClr>
                </a:solidFill>
                <a:latin typeface="黑体" pitchFamily="49" charset="-122"/>
                <a:ea typeface="黑体" pitchFamily="49" charset="-122"/>
              </a:rPr>
              <a:t>&gt;]</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[WHERE &lt;</a:t>
            </a:r>
            <a:r>
              <a:rPr lang="zh-CN" altLang="en-US" dirty="0">
                <a:solidFill>
                  <a:schemeClr val="tx2">
                    <a:lumMod val="50000"/>
                  </a:schemeClr>
                </a:solidFill>
                <a:latin typeface="黑体" pitchFamily="49" charset="-122"/>
                <a:ea typeface="黑体" pitchFamily="49" charset="-122"/>
              </a:rPr>
              <a:t>搜索条件</a:t>
            </a:r>
            <a:r>
              <a:rPr lang="en-US" altLang="zh-CN" dirty="0">
                <a:solidFill>
                  <a:schemeClr val="tx2">
                    <a:lumMod val="50000"/>
                  </a:schemeClr>
                </a:solidFill>
                <a:latin typeface="黑体" pitchFamily="49" charset="-122"/>
                <a:ea typeface="黑体" pitchFamily="49" charset="-122"/>
              </a:rPr>
              <a:t>&gt;]</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[GROUP BY &lt;</a:t>
            </a:r>
            <a:r>
              <a:rPr lang="zh-CN" altLang="en-US" dirty="0">
                <a:solidFill>
                  <a:schemeClr val="tx2">
                    <a:lumMod val="50000"/>
                  </a:schemeClr>
                </a:solidFill>
                <a:latin typeface="黑体" pitchFamily="49" charset="-122"/>
                <a:ea typeface="黑体" pitchFamily="49" charset="-122"/>
              </a:rPr>
              <a:t>分组列表</a:t>
            </a:r>
            <a:r>
              <a:rPr lang="en-US" altLang="zh-CN" dirty="0">
                <a:solidFill>
                  <a:schemeClr val="tx2">
                    <a:lumMod val="50000"/>
                  </a:schemeClr>
                </a:solidFill>
                <a:latin typeface="黑体" pitchFamily="49" charset="-122"/>
                <a:ea typeface="黑体" pitchFamily="49" charset="-122"/>
              </a:rPr>
              <a:t>&gt;]</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[HAVING &lt;</a:t>
            </a:r>
            <a:r>
              <a:rPr lang="zh-CN" altLang="en-US" dirty="0">
                <a:solidFill>
                  <a:schemeClr val="tx2">
                    <a:lumMod val="50000"/>
                  </a:schemeClr>
                </a:solidFill>
                <a:latin typeface="黑体" pitchFamily="49" charset="-122"/>
                <a:ea typeface="黑体" pitchFamily="49" charset="-122"/>
              </a:rPr>
              <a:t>组搜索表达式</a:t>
            </a:r>
            <a:r>
              <a:rPr lang="en-US" altLang="zh-CN" dirty="0">
                <a:solidFill>
                  <a:schemeClr val="tx2">
                    <a:lumMod val="50000"/>
                  </a:schemeClr>
                </a:solidFill>
                <a:latin typeface="黑体" pitchFamily="49" charset="-122"/>
                <a:ea typeface="黑体" pitchFamily="49" charset="-122"/>
              </a:rPr>
              <a:t>&gt;]</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[ORDER BY &lt;</a:t>
            </a:r>
            <a:r>
              <a:rPr lang="zh-CN" altLang="en-US" dirty="0">
                <a:solidFill>
                  <a:schemeClr val="tx2">
                    <a:lumMod val="50000"/>
                  </a:schemeClr>
                </a:solidFill>
                <a:latin typeface="黑体" pitchFamily="49" charset="-122"/>
                <a:ea typeface="黑体" pitchFamily="49" charset="-122"/>
              </a:rPr>
              <a:t>排序表达式</a:t>
            </a:r>
            <a:r>
              <a:rPr lang="en-US" altLang="zh-CN" dirty="0">
                <a:solidFill>
                  <a:schemeClr val="tx2">
                    <a:lumMod val="50000"/>
                  </a:schemeClr>
                </a:solidFill>
                <a:latin typeface="黑体" pitchFamily="49" charset="-122"/>
                <a:ea typeface="黑体" pitchFamily="49" charset="-122"/>
              </a:rPr>
              <a:t>&gt;[ASC|DESC]]</a:t>
            </a:r>
          </a:p>
          <a:p>
            <a:pPr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188519329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9" name="Line 18"/>
          <p:cNvSpPr>
            <a:spLocks noChangeShapeType="1"/>
          </p:cNvSpPr>
          <p:nvPr/>
        </p:nvSpPr>
        <p:spPr bwMode="auto">
          <a:xfrm>
            <a:off x="1096358" y="3573016"/>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025225" y="2349604"/>
            <a:ext cx="6727391" cy="2446824"/>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通常情况下，嵌套查询都可以写成连接查询形式，但是有时候</a:t>
            </a:r>
            <a:r>
              <a:rPr lang="zh-CN" altLang="en-US" kern="0" dirty="0" smtClean="0">
                <a:solidFill>
                  <a:srgbClr val="132767"/>
                </a:solidFill>
                <a:latin typeface="黑体" pitchFamily="49" charset="-122"/>
                <a:ea typeface="黑体" pitchFamily="49" charset="-122"/>
              </a:rPr>
              <a:t>写</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成</a:t>
            </a:r>
            <a:r>
              <a:rPr lang="zh-CN" altLang="en-US" kern="0" dirty="0">
                <a:solidFill>
                  <a:srgbClr val="132767"/>
                </a:solidFill>
                <a:latin typeface="黑体" pitchFamily="49" charset="-122"/>
                <a:ea typeface="黑体" pitchFamily="49" charset="-122"/>
              </a:rPr>
              <a:t>连接查询形式会比较复杂，不容易理解，因此将其写成嵌套</a:t>
            </a:r>
            <a:r>
              <a:rPr lang="zh-CN" altLang="en-US" kern="0" dirty="0" smtClean="0">
                <a:solidFill>
                  <a:srgbClr val="132767"/>
                </a:solidFill>
                <a:latin typeface="黑体" pitchFamily="49" charset="-122"/>
                <a:ea typeface="黑体" pitchFamily="49" charset="-122"/>
              </a:rPr>
              <a:t>子</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查询</a:t>
            </a:r>
            <a:r>
              <a:rPr lang="zh-CN" altLang="en-US" kern="0" dirty="0">
                <a:solidFill>
                  <a:srgbClr val="132767"/>
                </a:solidFill>
                <a:latin typeface="黑体" pitchFamily="49" charset="-122"/>
                <a:ea typeface="黑体" pitchFamily="49" charset="-122"/>
              </a:rPr>
              <a:t>的形式，将复杂的查询分解成简单的、易理解的子查询。</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endParaRPr lang="en-US" altLang="zh-CN"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但是</a:t>
            </a:r>
            <a:r>
              <a:rPr lang="zh-CN" altLang="en-US" kern="0" dirty="0">
                <a:solidFill>
                  <a:srgbClr val="132767"/>
                </a:solidFill>
                <a:latin typeface="黑体" pitchFamily="49" charset="-122"/>
                <a:ea typeface="黑体" pitchFamily="49" charset="-122"/>
              </a:rPr>
              <a:t>子查询的执行需要增加一些附加的操作，如排序等，而</a:t>
            </a:r>
            <a:r>
              <a:rPr lang="zh-CN" altLang="en-US" kern="0" dirty="0" smtClean="0">
                <a:solidFill>
                  <a:srgbClr val="132767"/>
                </a:solidFill>
                <a:latin typeface="黑体" pitchFamily="49" charset="-122"/>
                <a:ea typeface="黑体" pitchFamily="49" charset="-122"/>
              </a:rPr>
              <a:t>连接</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不</a:t>
            </a:r>
            <a:r>
              <a:rPr lang="zh-CN" altLang="en-US" kern="0" dirty="0">
                <a:solidFill>
                  <a:srgbClr val="132767"/>
                </a:solidFill>
                <a:latin typeface="黑体" pitchFamily="49" charset="-122"/>
                <a:ea typeface="黑体" pitchFamily="49" charset="-122"/>
              </a:rPr>
              <a:t>需要增加附加的操作，所以连接查询的执行速度比较快，从</a:t>
            </a:r>
            <a:r>
              <a:rPr lang="zh-CN" altLang="en-US" kern="0" dirty="0" smtClean="0">
                <a:solidFill>
                  <a:srgbClr val="132767"/>
                </a:solidFill>
                <a:latin typeface="黑体" pitchFamily="49" charset="-122"/>
                <a:ea typeface="黑体" pitchFamily="49" charset="-122"/>
              </a:rPr>
              <a:t>这</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一点</a:t>
            </a:r>
            <a:r>
              <a:rPr lang="zh-CN" altLang="en-US" kern="0" dirty="0">
                <a:solidFill>
                  <a:srgbClr val="132767"/>
                </a:solidFill>
                <a:latin typeface="黑体" pitchFamily="49" charset="-122"/>
                <a:ea typeface="黑体" pitchFamily="49" charset="-122"/>
              </a:rPr>
              <a:t>来说连接查询优于子查询。</a:t>
            </a:r>
          </a:p>
        </p:txBody>
      </p:sp>
    </p:spTree>
    <p:extLst>
      <p:ext uri="{BB962C8B-B14F-4D97-AF65-F5344CB8AC3E}">
        <p14:creationId xmlns:p14="http://schemas.microsoft.com/office/powerpoint/2010/main" xmlns="" val="385459988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9" name="Line 18"/>
          <p:cNvSpPr>
            <a:spLocks noChangeShapeType="1"/>
          </p:cNvSpPr>
          <p:nvPr/>
        </p:nvSpPr>
        <p:spPr bwMode="auto">
          <a:xfrm>
            <a:off x="1096358" y="3573016"/>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984140" y="1844824"/>
            <a:ext cx="7128792" cy="3665619"/>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2</a:t>
            </a:r>
            <a:r>
              <a:rPr lang="zh-CN" altLang="en-US" kern="0" dirty="0">
                <a:solidFill>
                  <a:srgbClr val="132767"/>
                </a:solidFill>
                <a:latin typeface="黑体" pitchFamily="49" charset="-122"/>
                <a:ea typeface="黑体" pitchFamily="49" charset="-122"/>
              </a:rPr>
              <a:t>．使用子查询的时候要注意以下几点：</a:t>
            </a:r>
          </a:p>
          <a:p>
            <a:pPr marL="449263" lvl="0" indent="-449263">
              <a:lnSpc>
                <a:spcPct val="80000"/>
              </a:lnSpc>
              <a:spcBef>
                <a:spcPct val="20000"/>
              </a:spcBef>
              <a:spcAft>
                <a:spcPct val="10000"/>
              </a:spcAft>
              <a:buClr>
                <a:srgbClr val="184BB2"/>
              </a:buClr>
            </a:pP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a:t>
            </a:r>
            <a:r>
              <a:rPr lang="en-US" altLang="zh-CN" kern="0" dirty="0">
                <a:solidFill>
                  <a:srgbClr val="132767"/>
                </a:solidFill>
                <a:latin typeface="黑体" pitchFamily="49" charset="-122"/>
                <a:ea typeface="黑体" pitchFamily="49" charset="-122"/>
              </a:rPr>
              <a:t>1</a:t>
            </a:r>
            <a:r>
              <a:rPr lang="zh-CN" altLang="en-US" kern="0" dirty="0">
                <a:solidFill>
                  <a:srgbClr val="132767"/>
                </a:solidFill>
                <a:latin typeface="黑体" pitchFamily="49" charset="-122"/>
                <a:ea typeface="黑体" pitchFamily="49" charset="-122"/>
              </a:rPr>
              <a:t>）子查询需要用圆括号括起来。</a:t>
            </a: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a:t>
            </a:r>
            <a:r>
              <a:rPr lang="en-US" altLang="zh-CN" kern="0" dirty="0">
                <a:solidFill>
                  <a:srgbClr val="132767"/>
                </a:solidFill>
                <a:latin typeface="黑体" pitchFamily="49" charset="-122"/>
                <a:ea typeface="黑体" pitchFamily="49" charset="-122"/>
              </a:rPr>
              <a:t>2</a:t>
            </a:r>
            <a:r>
              <a:rPr lang="zh-CN" altLang="en-US" kern="0" dirty="0">
                <a:solidFill>
                  <a:srgbClr val="132767"/>
                </a:solidFill>
                <a:latin typeface="黑体" pitchFamily="49" charset="-122"/>
                <a:ea typeface="黑体" pitchFamily="49" charset="-122"/>
              </a:rPr>
              <a:t>）子查询内还可以再嵌套子查询。</a:t>
            </a: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a:t>
            </a:r>
            <a:r>
              <a:rPr lang="en-US" altLang="zh-CN" kern="0" dirty="0">
                <a:solidFill>
                  <a:srgbClr val="132767"/>
                </a:solidFill>
                <a:latin typeface="黑体" pitchFamily="49" charset="-122"/>
                <a:ea typeface="黑体" pitchFamily="49" charset="-122"/>
              </a:rPr>
              <a:t>3</a:t>
            </a:r>
            <a:r>
              <a:rPr lang="zh-CN" altLang="en-US" kern="0" dirty="0">
                <a:solidFill>
                  <a:srgbClr val="132767"/>
                </a:solidFill>
                <a:latin typeface="黑体" pitchFamily="49" charset="-122"/>
                <a:ea typeface="黑体" pitchFamily="49" charset="-122"/>
              </a:rPr>
              <a:t>）子查询的</a:t>
            </a:r>
            <a:r>
              <a:rPr lang="en-US" altLang="zh-CN" kern="0" dirty="0">
                <a:solidFill>
                  <a:srgbClr val="132767"/>
                </a:solidFill>
                <a:latin typeface="黑体" pitchFamily="49" charset="-122"/>
                <a:ea typeface="黑体" pitchFamily="49" charset="-122"/>
              </a:rPr>
              <a:t>SELECT</a:t>
            </a:r>
            <a:r>
              <a:rPr lang="zh-CN" altLang="en-US" kern="0" dirty="0">
                <a:solidFill>
                  <a:srgbClr val="132767"/>
                </a:solidFill>
                <a:latin typeface="黑体" pitchFamily="49" charset="-122"/>
                <a:ea typeface="黑体" pitchFamily="49" charset="-122"/>
              </a:rPr>
              <a:t>语句中不能使用</a:t>
            </a:r>
            <a:r>
              <a:rPr lang="en-US" altLang="zh-CN" kern="0" dirty="0">
                <a:solidFill>
                  <a:srgbClr val="132767"/>
                </a:solidFill>
                <a:latin typeface="黑体" pitchFamily="49" charset="-122"/>
                <a:ea typeface="黑体" pitchFamily="49" charset="-122"/>
              </a:rPr>
              <a:t>image</a:t>
            </a:r>
            <a:r>
              <a:rPr lang="zh-CN" altLang="en-US" kern="0" dirty="0">
                <a:solidFill>
                  <a:srgbClr val="132767"/>
                </a:solidFill>
                <a:latin typeface="黑体" pitchFamily="49" charset="-122"/>
                <a:ea typeface="黑体" pitchFamily="49" charset="-122"/>
              </a:rPr>
              <a:t>、</a:t>
            </a:r>
            <a:r>
              <a:rPr lang="en-US" altLang="zh-CN" kern="0" dirty="0">
                <a:solidFill>
                  <a:srgbClr val="132767"/>
                </a:solidFill>
                <a:latin typeface="黑体" pitchFamily="49" charset="-122"/>
                <a:ea typeface="黑体" pitchFamily="49" charset="-122"/>
              </a:rPr>
              <a:t>text</a:t>
            </a:r>
            <a:r>
              <a:rPr lang="zh-CN" altLang="en-US" kern="0" dirty="0">
                <a:solidFill>
                  <a:srgbClr val="132767"/>
                </a:solidFill>
                <a:latin typeface="黑体" pitchFamily="49" charset="-122"/>
                <a:ea typeface="黑体" pitchFamily="49" charset="-122"/>
              </a:rPr>
              <a:t>、</a:t>
            </a:r>
            <a:r>
              <a:rPr lang="en-US" altLang="zh-CN" kern="0" dirty="0">
                <a:solidFill>
                  <a:srgbClr val="132767"/>
                </a:solidFill>
                <a:latin typeface="黑体" pitchFamily="49" charset="-122"/>
                <a:ea typeface="黑体" pitchFamily="49" charset="-122"/>
              </a:rPr>
              <a:t>next</a:t>
            </a:r>
            <a:r>
              <a:rPr lang="zh-CN" altLang="en-US" kern="0" dirty="0">
                <a:solidFill>
                  <a:srgbClr val="132767"/>
                </a:solidFill>
                <a:latin typeface="黑体" pitchFamily="49" charset="-122"/>
                <a:ea typeface="黑体" pitchFamily="49" charset="-122"/>
              </a:rPr>
              <a:t>等数据类型</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endParaRPr lang="en-US" altLang="zh-CN" kern="0" dirty="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a:t>
            </a:r>
            <a:r>
              <a:rPr lang="en-US" altLang="zh-CN" kern="0" dirty="0">
                <a:solidFill>
                  <a:srgbClr val="132767"/>
                </a:solidFill>
                <a:latin typeface="黑体" pitchFamily="49" charset="-122"/>
                <a:ea typeface="黑体" pitchFamily="49" charset="-122"/>
              </a:rPr>
              <a:t>4</a:t>
            </a:r>
            <a:r>
              <a:rPr lang="zh-CN" altLang="en-US" kern="0" dirty="0">
                <a:solidFill>
                  <a:srgbClr val="132767"/>
                </a:solidFill>
                <a:latin typeface="黑体" pitchFamily="49" charset="-122"/>
                <a:ea typeface="黑体" pitchFamily="49" charset="-122"/>
              </a:rPr>
              <a:t>）子查询返回的结果值的数据类型必须匹配新增列或</a:t>
            </a:r>
            <a:r>
              <a:rPr lang="en-US" altLang="zh-CN" kern="0" dirty="0">
                <a:solidFill>
                  <a:srgbClr val="132767"/>
                </a:solidFill>
                <a:latin typeface="黑体" pitchFamily="49" charset="-122"/>
                <a:ea typeface="黑体" pitchFamily="49" charset="-122"/>
              </a:rPr>
              <a:t>WHERE</a:t>
            </a:r>
            <a:r>
              <a:rPr lang="zh-CN" altLang="en-US" kern="0" dirty="0">
                <a:solidFill>
                  <a:srgbClr val="132767"/>
                </a:solidFill>
                <a:latin typeface="黑体" pitchFamily="49" charset="-122"/>
                <a:ea typeface="黑体" pitchFamily="49" charset="-122"/>
              </a:rPr>
              <a:t>子句</a:t>
            </a:r>
            <a:r>
              <a:rPr lang="zh-CN" altLang="en-US" kern="0" dirty="0" smtClean="0">
                <a:solidFill>
                  <a:srgbClr val="132767"/>
                </a:solidFill>
                <a:latin typeface="黑体" pitchFamily="49" charset="-122"/>
                <a:ea typeface="黑体" pitchFamily="49" charset="-122"/>
              </a:rPr>
              <a:t>中</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 </a:t>
            </a:r>
            <a:r>
              <a:rPr lang="en-US" altLang="zh-CN" kern="0" dirty="0" smtClean="0">
                <a:solidFill>
                  <a:srgbClr val="132767"/>
                </a:solidFill>
                <a:latin typeface="黑体" pitchFamily="49" charset="-122"/>
                <a:ea typeface="黑体" pitchFamily="49" charset="-122"/>
              </a:rPr>
              <a:t>    </a:t>
            </a:r>
            <a:r>
              <a:rPr lang="zh-CN" altLang="en-US" kern="0" dirty="0" smtClean="0">
                <a:solidFill>
                  <a:srgbClr val="132767"/>
                </a:solidFill>
                <a:latin typeface="黑体" pitchFamily="49" charset="-122"/>
                <a:ea typeface="黑体" pitchFamily="49" charset="-122"/>
              </a:rPr>
              <a:t>的</a:t>
            </a:r>
            <a:r>
              <a:rPr lang="zh-CN" altLang="en-US" kern="0" dirty="0">
                <a:solidFill>
                  <a:srgbClr val="132767"/>
                </a:solidFill>
                <a:latin typeface="黑体" pitchFamily="49" charset="-122"/>
                <a:ea typeface="黑体" pitchFamily="49" charset="-122"/>
              </a:rPr>
              <a:t>数据类型。</a:t>
            </a: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a:t>
            </a:r>
            <a:r>
              <a:rPr lang="en-US" altLang="zh-CN" kern="0" dirty="0">
                <a:solidFill>
                  <a:srgbClr val="132767"/>
                </a:solidFill>
                <a:latin typeface="黑体" pitchFamily="49" charset="-122"/>
                <a:ea typeface="黑体" pitchFamily="49" charset="-122"/>
              </a:rPr>
              <a:t>5</a:t>
            </a:r>
            <a:r>
              <a:rPr lang="zh-CN" altLang="en-US" kern="0" dirty="0">
                <a:solidFill>
                  <a:srgbClr val="132767"/>
                </a:solidFill>
                <a:latin typeface="黑体" pitchFamily="49" charset="-122"/>
                <a:ea typeface="黑体" pitchFamily="49" charset="-122"/>
              </a:rPr>
              <a:t>）子查询中不能使用</a:t>
            </a:r>
            <a:r>
              <a:rPr lang="en-US" altLang="zh-CN" kern="0" dirty="0">
                <a:solidFill>
                  <a:srgbClr val="132767"/>
                </a:solidFill>
                <a:latin typeface="黑体" pitchFamily="49" charset="-122"/>
                <a:ea typeface="黑体" pitchFamily="49" charset="-122"/>
              </a:rPr>
              <a:t>COMPUTE [BY] </a:t>
            </a:r>
            <a:r>
              <a:rPr lang="zh-CN" altLang="en-US" kern="0" dirty="0">
                <a:solidFill>
                  <a:srgbClr val="132767"/>
                </a:solidFill>
                <a:latin typeface="黑体" pitchFamily="49" charset="-122"/>
                <a:ea typeface="黑体" pitchFamily="49" charset="-122"/>
              </a:rPr>
              <a:t>和</a:t>
            </a:r>
            <a:r>
              <a:rPr lang="en-US" altLang="zh-CN" kern="0" dirty="0">
                <a:solidFill>
                  <a:srgbClr val="132767"/>
                </a:solidFill>
                <a:latin typeface="黑体" pitchFamily="49" charset="-122"/>
                <a:ea typeface="黑体" pitchFamily="49" charset="-122"/>
              </a:rPr>
              <a:t>INTO</a:t>
            </a:r>
            <a:r>
              <a:rPr lang="zh-CN" altLang="en-US" kern="0" dirty="0">
                <a:solidFill>
                  <a:srgbClr val="132767"/>
                </a:solidFill>
                <a:latin typeface="黑体" pitchFamily="49" charset="-122"/>
                <a:ea typeface="黑体" pitchFamily="49" charset="-122"/>
              </a:rPr>
              <a:t>子句</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a:t>
            </a:r>
            <a:r>
              <a:rPr lang="en-US" altLang="zh-CN" kern="0" dirty="0" smtClean="0">
                <a:solidFill>
                  <a:srgbClr val="132767"/>
                </a:solidFill>
                <a:latin typeface="黑体" pitchFamily="49" charset="-122"/>
                <a:ea typeface="黑体" pitchFamily="49" charset="-122"/>
              </a:rPr>
              <a:t>6</a:t>
            </a:r>
            <a:r>
              <a:rPr lang="zh-CN" altLang="en-US" kern="0" dirty="0">
                <a:solidFill>
                  <a:srgbClr val="132767"/>
                </a:solidFill>
                <a:latin typeface="黑体" pitchFamily="49" charset="-122"/>
                <a:ea typeface="黑体" pitchFamily="49" charset="-122"/>
              </a:rPr>
              <a:t>）子查询中不能使用</a:t>
            </a:r>
            <a:r>
              <a:rPr lang="en-US" altLang="zh-CN" kern="0" dirty="0">
                <a:solidFill>
                  <a:srgbClr val="132767"/>
                </a:solidFill>
                <a:latin typeface="黑体" pitchFamily="49" charset="-122"/>
                <a:ea typeface="黑体" pitchFamily="49" charset="-122"/>
              </a:rPr>
              <a:t>ORDER BY</a:t>
            </a:r>
            <a:r>
              <a:rPr lang="zh-CN" altLang="en-US" kern="0" dirty="0">
                <a:solidFill>
                  <a:srgbClr val="132767"/>
                </a:solidFill>
                <a:latin typeface="黑体" pitchFamily="49" charset="-122"/>
                <a:ea typeface="黑体" pitchFamily="49" charset="-122"/>
              </a:rPr>
              <a:t>子句。</a:t>
            </a:r>
            <a:r>
              <a:rPr lang="en-US" altLang="zh-CN" kern="0" dirty="0">
                <a:solidFill>
                  <a:srgbClr val="132767"/>
                </a:solidFill>
                <a:latin typeface="黑体" pitchFamily="49" charset="-122"/>
                <a:ea typeface="黑体" pitchFamily="49" charset="-122"/>
              </a:rPr>
              <a:t>ORDER BY</a:t>
            </a:r>
            <a:r>
              <a:rPr lang="zh-CN" altLang="en-US" kern="0" dirty="0">
                <a:solidFill>
                  <a:srgbClr val="132767"/>
                </a:solidFill>
                <a:latin typeface="黑体" pitchFamily="49" charset="-122"/>
                <a:ea typeface="黑体" pitchFamily="49" charset="-122"/>
              </a:rPr>
              <a:t>子句只能对最终</a:t>
            </a:r>
            <a:r>
              <a:rPr lang="zh-CN" altLang="en-US" kern="0" dirty="0" smtClean="0">
                <a:solidFill>
                  <a:srgbClr val="132767"/>
                </a:solidFill>
                <a:latin typeface="黑体" pitchFamily="49" charset="-122"/>
                <a:ea typeface="黑体" pitchFamily="49" charset="-122"/>
              </a:rPr>
              <a:t>查</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 </a:t>
            </a:r>
            <a:r>
              <a:rPr lang="en-US" altLang="zh-CN" kern="0" dirty="0" smtClean="0">
                <a:solidFill>
                  <a:srgbClr val="132767"/>
                </a:solidFill>
                <a:latin typeface="黑体" pitchFamily="49" charset="-122"/>
                <a:ea typeface="黑体" pitchFamily="49" charset="-122"/>
              </a:rPr>
              <a:t>    </a:t>
            </a:r>
            <a:r>
              <a:rPr lang="zh-CN" altLang="en-US" kern="0" dirty="0" smtClean="0">
                <a:solidFill>
                  <a:srgbClr val="132767"/>
                </a:solidFill>
                <a:latin typeface="黑体" pitchFamily="49" charset="-122"/>
                <a:ea typeface="黑体" pitchFamily="49" charset="-122"/>
              </a:rPr>
              <a:t>询</a:t>
            </a:r>
            <a:r>
              <a:rPr lang="zh-CN" altLang="en-US" kern="0" dirty="0">
                <a:solidFill>
                  <a:srgbClr val="132767"/>
                </a:solidFill>
                <a:latin typeface="黑体" pitchFamily="49" charset="-122"/>
                <a:ea typeface="黑体" pitchFamily="49" charset="-122"/>
              </a:rPr>
              <a:t>结果进行排序。</a:t>
            </a:r>
          </a:p>
        </p:txBody>
      </p:sp>
    </p:spTree>
    <p:extLst>
      <p:ext uri="{BB962C8B-B14F-4D97-AF65-F5344CB8AC3E}">
        <p14:creationId xmlns:p14="http://schemas.microsoft.com/office/powerpoint/2010/main" xmlns="" val="55888840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9" name="Line 18"/>
          <p:cNvSpPr>
            <a:spLocks noChangeShapeType="1"/>
          </p:cNvSpPr>
          <p:nvPr/>
        </p:nvSpPr>
        <p:spPr bwMode="auto">
          <a:xfrm>
            <a:off x="1096358" y="3573016"/>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020126" y="1901189"/>
            <a:ext cx="7128792" cy="3665619"/>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3</a:t>
            </a:r>
            <a:r>
              <a:rPr lang="zh-CN" altLang="en-US" kern="0" dirty="0">
                <a:solidFill>
                  <a:srgbClr val="132767"/>
                </a:solidFill>
                <a:latin typeface="黑体" pitchFamily="49" charset="-122"/>
                <a:ea typeface="黑体" pitchFamily="49" charset="-122"/>
              </a:rPr>
              <a:t>．本任务中使用了</a:t>
            </a:r>
            <a:r>
              <a:rPr lang="en-US" altLang="zh-CN" kern="0" dirty="0">
                <a:solidFill>
                  <a:srgbClr val="132767"/>
                </a:solidFill>
                <a:latin typeface="黑体" pitchFamily="49" charset="-122"/>
                <a:ea typeface="黑体" pitchFamily="49" charset="-122"/>
              </a:rPr>
              <a:t>IN</a:t>
            </a:r>
            <a:r>
              <a:rPr lang="zh-CN" altLang="en-US" kern="0" dirty="0">
                <a:solidFill>
                  <a:srgbClr val="132767"/>
                </a:solidFill>
                <a:latin typeface="黑体" pitchFamily="49" charset="-122"/>
                <a:ea typeface="黑体" pitchFamily="49" charset="-122"/>
              </a:rPr>
              <a:t>子查询，</a:t>
            </a:r>
            <a:r>
              <a:rPr lang="en-US" altLang="zh-CN" kern="0" dirty="0">
                <a:solidFill>
                  <a:srgbClr val="132767"/>
                </a:solidFill>
                <a:latin typeface="黑体" pitchFamily="49" charset="-122"/>
                <a:ea typeface="黑体" pitchFamily="49" charset="-122"/>
              </a:rPr>
              <a:t>IN</a:t>
            </a:r>
            <a:r>
              <a:rPr lang="zh-CN" altLang="en-US" kern="0" dirty="0">
                <a:solidFill>
                  <a:srgbClr val="132767"/>
                </a:solidFill>
                <a:latin typeface="黑体" pitchFamily="49" charset="-122"/>
                <a:ea typeface="黑体" pitchFamily="49" charset="-122"/>
              </a:rPr>
              <a:t>子查询是用于进行一个给定值</a:t>
            </a:r>
            <a:r>
              <a:rPr lang="zh-CN" altLang="en-US" kern="0" dirty="0" smtClean="0">
                <a:solidFill>
                  <a:srgbClr val="132767"/>
                </a:solidFill>
                <a:latin typeface="黑体" pitchFamily="49" charset="-122"/>
                <a:ea typeface="黑体" pitchFamily="49" charset="-122"/>
              </a:rPr>
              <a:t>是否</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在</a:t>
            </a:r>
            <a:r>
              <a:rPr lang="zh-CN" altLang="en-US" kern="0" dirty="0">
                <a:solidFill>
                  <a:srgbClr val="132767"/>
                </a:solidFill>
                <a:latin typeface="黑体" pitchFamily="49" charset="-122"/>
                <a:ea typeface="黑体" pitchFamily="49" charset="-122"/>
              </a:rPr>
              <a:t>子查询结果集中的判断。在嵌套查询中，子查询的结果往往是一</a:t>
            </a:r>
            <a:r>
              <a:rPr lang="zh-CN" altLang="en-US" kern="0" dirty="0" smtClean="0">
                <a:solidFill>
                  <a:srgbClr val="132767"/>
                </a:solidFill>
                <a:latin typeface="黑体" pitchFamily="49" charset="-122"/>
                <a:ea typeface="黑体" pitchFamily="49" charset="-122"/>
              </a:rPr>
              <a:t>个</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集合</a:t>
            </a:r>
            <a:r>
              <a:rPr lang="zh-CN" altLang="en-US" kern="0" dirty="0">
                <a:solidFill>
                  <a:srgbClr val="132767"/>
                </a:solidFill>
                <a:latin typeface="黑体" pitchFamily="49" charset="-122"/>
                <a:ea typeface="黑体" pitchFamily="49" charset="-122"/>
              </a:rPr>
              <a:t>，所以</a:t>
            </a:r>
            <a:r>
              <a:rPr lang="en-US" altLang="zh-CN" kern="0" dirty="0">
                <a:solidFill>
                  <a:srgbClr val="132767"/>
                </a:solidFill>
                <a:latin typeface="黑体" pitchFamily="49" charset="-122"/>
                <a:ea typeface="黑体" pitchFamily="49" charset="-122"/>
              </a:rPr>
              <a:t>IN</a:t>
            </a:r>
            <a:r>
              <a:rPr lang="zh-CN" altLang="en-US" kern="0" dirty="0">
                <a:solidFill>
                  <a:srgbClr val="132767"/>
                </a:solidFill>
                <a:latin typeface="黑体" pitchFamily="49" charset="-122"/>
                <a:ea typeface="黑体" pitchFamily="49" charset="-122"/>
              </a:rPr>
              <a:t>是嵌套查询中最常使用的谓词。</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r>
              <a:rPr lang="en-US" altLang="zh-CN" kern="0" dirty="0">
                <a:solidFill>
                  <a:srgbClr val="132767"/>
                </a:solidFill>
                <a:latin typeface="黑体" pitchFamily="49" charset="-122"/>
                <a:ea typeface="黑体" pitchFamily="49" charset="-122"/>
              </a:rPr>
              <a:t>IN</a:t>
            </a:r>
            <a:r>
              <a:rPr lang="zh-CN" altLang="en-US" kern="0" dirty="0">
                <a:solidFill>
                  <a:srgbClr val="132767"/>
                </a:solidFill>
                <a:latin typeface="黑体" pitchFamily="49" charset="-122"/>
                <a:ea typeface="黑体" pitchFamily="49" charset="-122"/>
              </a:rPr>
              <a:t>子查询的语法格式如下：</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r>
              <a:rPr lang="en-US" altLang="zh-CN" kern="0" dirty="0">
                <a:latin typeface="黑体" pitchFamily="49" charset="-122"/>
                <a:ea typeface="黑体" pitchFamily="49" charset="-122"/>
              </a:rPr>
              <a:t>&lt;</a:t>
            </a:r>
            <a:r>
              <a:rPr lang="zh-CN" altLang="en-US" kern="0" dirty="0">
                <a:latin typeface="黑体" pitchFamily="49" charset="-122"/>
                <a:ea typeface="黑体" pitchFamily="49" charset="-122"/>
              </a:rPr>
              <a:t>表达式</a:t>
            </a:r>
            <a:r>
              <a:rPr lang="en-US" altLang="zh-CN" kern="0" dirty="0">
                <a:latin typeface="黑体" pitchFamily="49" charset="-122"/>
                <a:ea typeface="黑体" pitchFamily="49" charset="-122"/>
              </a:rPr>
              <a:t>&gt; [NOT] IN (</a:t>
            </a:r>
            <a:r>
              <a:rPr lang="zh-CN" altLang="en-US" kern="0" dirty="0">
                <a:latin typeface="黑体" pitchFamily="49" charset="-122"/>
                <a:ea typeface="黑体" pitchFamily="49" charset="-122"/>
              </a:rPr>
              <a:t>子查询</a:t>
            </a:r>
            <a:r>
              <a:rPr lang="en-US" altLang="zh-CN" kern="0" dirty="0">
                <a:latin typeface="黑体" pitchFamily="49" charset="-122"/>
                <a:ea typeface="黑体" pitchFamily="49" charset="-122"/>
              </a:rPr>
              <a:t>)</a:t>
            </a:r>
          </a:p>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	</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kern="0" dirty="0" smtClean="0">
                <a:solidFill>
                  <a:srgbClr val="132767"/>
                </a:solidFill>
                <a:latin typeface="黑体" pitchFamily="49" charset="-122"/>
                <a:ea typeface="黑体" pitchFamily="49" charset="-122"/>
              </a:rPr>
              <a:t>IN</a:t>
            </a:r>
            <a:r>
              <a:rPr lang="zh-CN" altLang="en-US" kern="0" dirty="0">
                <a:solidFill>
                  <a:srgbClr val="132767"/>
                </a:solidFill>
                <a:latin typeface="黑体" pitchFamily="49" charset="-122"/>
                <a:ea typeface="黑体" pitchFamily="49" charset="-122"/>
              </a:rPr>
              <a:t>子查询的结果集只能返回一列数据。当表达式中的值与子查询</a:t>
            </a:r>
            <a:r>
              <a:rPr lang="zh-CN" altLang="en-US" kern="0" dirty="0" smtClean="0">
                <a:solidFill>
                  <a:srgbClr val="132767"/>
                </a:solidFill>
                <a:latin typeface="黑体" pitchFamily="49" charset="-122"/>
                <a:ea typeface="黑体" pitchFamily="49" charset="-122"/>
              </a:rPr>
              <a:t>结果</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集中</a:t>
            </a:r>
            <a:r>
              <a:rPr lang="zh-CN" altLang="en-US" kern="0" dirty="0">
                <a:solidFill>
                  <a:srgbClr val="132767"/>
                </a:solidFill>
                <a:latin typeface="黑体" pitchFamily="49" charset="-122"/>
                <a:ea typeface="黑体" pitchFamily="49" charset="-122"/>
              </a:rPr>
              <a:t>的任何一个值相等的时候，返回</a:t>
            </a:r>
            <a:r>
              <a:rPr lang="en-US" altLang="zh-CN" kern="0" dirty="0">
                <a:solidFill>
                  <a:srgbClr val="132767"/>
                </a:solidFill>
                <a:latin typeface="黑体" pitchFamily="49" charset="-122"/>
                <a:ea typeface="黑体" pitchFamily="49" charset="-122"/>
              </a:rPr>
              <a:t>TRUE</a:t>
            </a:r>
            <a:r>
              <a:rPr lang="zh-CN" altLang="en-US" kern="0" dirty="0">
                <a:solidFill>
                  <a:srgbClr val="132767"/>
                </a:solidFill>
                <a:latin typeface="黑体" pitchFamily="49" charset="-122"/>
                <a:ea typeface="黑体" pitchFamily="49" charset="-122"/>
              </a:rPr>
              <a:t>，否则返回</a:t>
            </a:r>
            <a:r>
              <a:rPr lang="en-US" altLang="zh-CN" kern="0" dirty="0">
                <a:solidFill>
                  <a:srgbClr val="132767"/>
                </a:solidFill>
                <a:latin typeface="黑体" pitchFamily="49" charset="-122"/>
                <a:ea typeface="黑体" pitchFamily="49" charset="-122"/>
              </a:rPr>
              <a:t>FALSE</a:t>
            </a:r>
            <a:r>
              <a:rPr lang="zh-CN" altLang="en-US" kern="0" dirty="0">
                <a:solidFill>
                  <a:srgbClr val="132767"/>
                </a:solidFill>
                <a:latin typeface="黑体" pitchFamily="49" charset="-122"/>
                <a:ea typeface="黑体" pitchFamily="49" charset="-122"/>
              </a:rPr>
              <a:t>；若使</a:t>
            </a:r>
            <a:r>
              <a:rPr lang="zh-CN" altLang="en-US" kern="0" dirty="0" smtClean="0">
                <a:solidFill>
                  <a:srgbClr val="132767"/>
                </a:solidFill>
                <a:latin typeface="黑体" pitchFamily="49" charset="-122"/>
                <a:ea typeface="黑体" pitchFamily="49" charset="-122"/>
              </a:rPr>
              <a:t>用</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了</a:t>
            </a:r>
            <a:r>
              <a:rPr lang="en-US" altLang="zh-CN" kern="0" dirty="0">
                <a:solidFill>
                  <a:srgbClr val="132767"/>
                </a:solidFill>
                <a:latin typeface="黑体" pitchFamily="49" charset="-122"/>
                <a:ea typeface="黑体" pitchFamily="49" charset="-122"/>
              </a:rPr>
              <a:t>NOT</a:t>
            </a:r>
            <a:r>
              <a:rPr lang="zh-CN" altLang="en-US" kern="0" dirty="0">
                <a:solidFill>
                  <a:srgbClr val="132767"/>
                </a:solidFill>
                <a:latin typeface="黑体" pitchFamily="49" charset="-122"/>
                <a:ea typeface="黑体" pitchFamily="49" charset="-122"/>
              </a:rPr>
              <a:t>，则恰好相反</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kern="0" dirty="0" smtClean="0">
                <a:solidFill>
                  <a:srgbClr val="132767"/>
                </a:solidFill>
                <a:latin typeface="黑体" pitchFamily="49" charset="-122"/>
                <a:ea typeface="黑体" pitchFamily="49" charset="-122"/>
              </a:rPr>
              <a:t>4</a:t>
            </a:r>
            <a:r>
              <a:rPr lang="zh-CN" altLang="en-US" kern="0" dirty="0">
                <a:solidFill>
                  <a:srgbClr val="132767"/>
                </a:solidFill>
                <a:latin typeface="黑体" pitchFamily="49" charset="-122"/>
                <a:ea typeface="黑体" pitchFamily="49" charset="-122"/>
              </a:rPr>
              <a:t>．本任务中的子查询条件不依赖父查询，这类子查询称为不相关</a:t>
            </a:r>
            <a:r>
              <a:rPr lang="zh-CN" altLang="en-US" kern="0" dirty="0" smtClean="0">
                <a:solidFill>
                  <a:srgbClr val="132767"/>
                </a:solidFill>
                <a:latin typeface="黑体" pitchFamily="49" charset="-122"/>
                <a:ea typeface="黑体" pitchFamily="49" charset="-122"/>
              </a:rPr>
              <a:t>子</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查询</a:t>
            </a:r>
            <a:r>
              <a:rPr lang="zh-CN" altLang="en-US" kern="0" dirty="0">
                <a:solidFill>
                  <a:srgbClr val="132767"/>
                </a:solidFill>
                <a:latin typeface="黑体" pitchFamily="49" charset="-122"/>
                <a:ea typeface="黑体" pitchFamily="49" charset="-122"/>
              </a:rPr>
              <a:t>。不相关子查询是最简单的子查询</a:t>
            </a:r>
            <a:r>
              <a:rPr lang="zh-CN" altLang="en-US" kern="0" dirty="0" smtClean="0">
                <a:solidFill>
                  <a:srgbClr val="132767"/>
                </a:solidFill>
                <a:latin typeface="黑体" pitchFamily="49" charset="-122"/>
                <a:ea typeface="黑体" pitchFamily="49" charset="-122"/>
              </a:rPr>
              <a:t>。</a:t>
            </a:r>
            <a:endParaRPr lang="zh-CN" altLang="en-US" kern="0" dirty="0">
              <a:solidFill>
                <a:srgbClr val="132767"/>
              </a:solidFill>
              <a:latin typeface="黑体" pitchFamily="49" charset="-122"/>
              <a:ea typeface="黑体" pitchFamily="49" charset="-122"/>
            </a:endParaRPr>
          </a:p>
        </p:txBody>
      </p:sp>
    </p:spTree>
    <p:extLst>
      <p:ext uri="{BB962C8B-B14F-4D97-AF65-F5344CB8AC3E}">
        <p14:creationId xmlns:p14="http://schemas.microsoft.com/office/powerpoint/2010/main" xmlns="" val="56982827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任务</a:t>
            </a:r>
            <a:r>
              <a:rPr lang="en-US" altLang="zh-CN" sz="2400" dirty="0" smtClean="0"/>
              <a:t>4       </a:t>
            </a:r>
            <a:r>
              <a:rPr lang="zh-CN" altLang="en-US" sz="2400" dirty="0" smtClean="0"/>
              <a:t>查询</a:t>
            </a:r>
            <a:r>
              <a:rPr lang="zh-CN" altLang="en-US" sz="2400" dirty="0"/>
              <a:t>所有平均成绩超过全体学生平均成绩的学生清单</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113</a:t>
            </a:fld>
            <a:endParaRPr lang="en-US" altLang="zh-CN"/>
          </a:p>
        </p:txBody>
      </p:sp>
      <p:sp>
        <p:nvSpPr>
          <p:cNvPr id="13" name="AutoShape 6"/>
          <p:cNvSpPr>
            <a:spLocks noChangeArrowheads="1"/>
          </p:cNvSpPr>
          <p:nvPr/>
        </p:nvSpPr>
        <p:spPr bwMode="gray">
          <a:xfrm>
            <a:off x="1399999" y="1797500"/>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10497" y="1895480"/>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12962" y="1897964"/>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722318" y="1982392"/>
            <a:ext cx="2664243"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：新建查询文件。</a:t>
            </a:r>
          </a:p>
        </p:txBody>
      </p:sp>
      <p:sp>
        <p:nvSpPr>
          <p:cNvPr id="17" name="AutoShape 6"/>
          <p:cNvSpPr>
            <a:spLocks noChangeArrowheads="1"/>
          </p:cNvSpPr>
          <p:nvPr/>
        </p:nvSpPr>
        <p:spPr bwMode="gray">
          <a:xfrm>
            <a:off x="1230333" y="2606061"/>
            <a:ext cx="6738787" cy="379617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89101" y="341296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91566" y="341545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1722318" y="2708920"/>
            <a:ext cx="6077136" cy="3693319"/>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：输入查询</a:t>
            </a:r>
            <a:r>
              <a:rPr lang="zh-CN" altLang="en-US" dirty="0" smtClean="0">
                <a:solidFill>
                  <a:schemeClr val="tx2">
                    <a:lumMod val="50000"/>
                  </a:schemeClr>
                </a:solidFill>
                <a:latin typeface="黑体" pitchFamily="49" charset="-122"/>
                <a:ea typeface="黑体" pitchFamily="49" charset="-122"/>
              </a:rPr>
              <a:t>语句。</a:t>
            </a:r>
            <a:endParaRPr lang="zh-CN" altLang="en-US" dirty="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r>
              <a:rPr lang="en-US" altLang="zh-CN" dirty="0">
                <a:latin typeface="黑体" pitchFamily="49" charset="-122"/>
                <a:ea typeface="黑体" pitchFamily="49" charset="-122"/>
              </a:rPr>
              <a:t>USE Student</a:t>
            </a:r>
          </a:p>
          <a:p>
            <a:r>
              <a:rPr lang="en-US" altLang="zh-CN" dirty="0">
                <a:latin typeface="黑体" pitchFamily="49" charset="-122"/>
                <a:ea typeface="黑体" pitchFamily="49" charset="-122"/>
              </a:rPr>
              <a:t>	GO</a:t>
            </a:r>
          </a:p>
          <a:p>
            <a:r>
              <a:rPr lang="en-US" altLang="zh-CN" b="0" dirty="0" smtClean="0">
                <a:latin typeface="黑体" pitchFamily="49" charset="-122"/>
                <a:ea typeface="黑体" pitchFamily="49" charset="-122"/>
              </a:rPr>
              <a:t>--</a:t>
            </a:r>
            <a:r>
              <a:rPr lang="zh-CN" altLang="en-US" b="0" dirty="0">
                <a:latin typeface="黑体" pitchFamily="49" charset="-122"/>
                <a:ea typeface="黑体" pitchFamily="49" charset="-122"/>
              </a:rPr>
              <a:t>查询全体学生均分</a:t>
            </a:r>
          </a:p>
          <a:p>
            <a:r>
              <a:rPr lang="en-US" altLang="zh-CN" dirty="0" smtClean="0">
                <a:latin typeface="黑体" pitchFamily="49" charset="-122"/>
                <a:ea typeface="黑体" pitchFamily="49" charset="-122"/>
              </a:rPr>
              <a:t>SELECT </a:t>
            </a:r>
            <a:r>
              <a:rPr lang="en-US" altLang="zh-CN" dirty="0">
                <a:latin typeface="黑体" pitchFamily="49" charset="-122"/>
                <a:ea typeface="黑体" pitchFamily="49" charset="-122"/>
              </a:rPr>
              <a:t>AVG(</a:t>
            </a:r>
            <a:r>
              <a:rPr lang="en-US" altLang="zh-CN" dirty="0" err="1">
                <a:latin typeface="黑体" pitchFamily="49" charset="-122"/>
                <a:ea typeface="黑体" pitchFamily="49" charset="-122"/>
              </a:rPr>
              <a:t>Student_grade</a:t>
            </a:r>
            <a:r>
              <a:rPr lang="en-US" altLang="zh-CN" dirty="0">
                <a:latin typeface="黑体" pitchFamily="49" charset="-122"/>
                <a:ea typeface="黑体" pitchFamily="49" charset="-122"/>
              </a:rPr>
              <a:t>) AS '</a:t>
            </a:r>
            <a:r>
              <a:rPr lang="zh-CN" altLang="en-US" dirty="0">
                <a:latin typeface="黑体" pitchFamily="49" charset="-122"/>
                <a:ea typeface="黑体" pitchFamily="49" charset="-122"/>
              </a:rPr>
              <a:t>全体学生平均分</a:t>
            </a:r>
            <a:r>
              <a:rPr lang="en-US" altLang="zh-CN" dirty="0">
                <a:latin typeface="黑体" pitchFamily="49" charset="-122"/>
                <a:ea typeface="黑体" pitchFamily="49" charset="-122"/>
              </a:rPr>
              <a:t>' FROM </a:t>
            </a:r>
            <a:r>
              <a:rPr lang="en-US" altLang="zh-CN" dirty="0" err="1">
                <a:latin typeface="黑体" pitchFamily="49" charset="-122"/>
                <a:ea typeface="黑体" pitchFamily="49" charset="-122"/>
              </a:rPr>
              <a:t>Student_course</a:t>
            </a:r>
            <a:endParaRPr lang="en-US" altLang="zh-CN" dirty="0">
              <a:latin typeface="黑体" pitchFamily="49" charset="-122"/>
              <a:ea typeface="黑体" pitchFamily="49" charset="-122"/>
            </a:endParaRPr>
          </a:p>
          <a:p>
            <a:r>
              <a:rPr lang="en-US" altLang="zh-CN" b="0" dirty="0" smtClean="0">
                <a:latin typeface="黑体" pitchFamily="49" charset="-122"/>
                <a:ea typeface="黑体" pitchFamily="49" charset="-122"/>
              </a:rPr>
              <a:t>--</a:t>
            </a:r>
            <a:r>
              <a:rPr lang="zh-CN" altLang="en-US" b="0" dirty="0">
                <a:latin typeface="黑体" pitchFamily="49" charset="-122"/>
                <a:ea typeface="黑体" pitchFamily="49" charset="-122"/>
              </a:rPr>
              <a:t>查询所有平均成绩超过全体学生平均成绩的学生</a:t>
            </a:r>
          </a:p>
          <a:p>
            <a:r>
              <a:rPr lang="en-US" altLang="zh-CN" dirty="0" smtClean="0">
                <a:latin typeface="黑体" pitchFamily="49" charset="-122"/>
                <a:ea typeface="黑体" pitchFamily="49" charset="-122"/>
              </a:rPr>
              <a:t>SELECT </a:t>
            </a:r>
            <a:r>
              <a:rPr lang="en-US" altLang="zh-CN" dirty="0" err="1">
                <a:latin typeface="黑体" pitchFamily="49" charset="-122"/>
                <a:ea typeface="黑体" pitchFamily="49" charset="-122"/>
              </a:rPr>
              <a:t>Student_id,AVG</a:t>
            </a:r>
            <a:r>
              <a:rPr lang="en-US" altLang="zh-CN" dirty="0">
                <a:latin typeface="黑体" pitchFamily="49" charset="-122"/>
                <a:ea typeface="黑体" pitchFamily="49" charset="-122"/>
              </a:rPr>
              <a:t>(</a:t>
            </a:r>
            <a:r>
              <a:rPr lang="en-US" altLang="zh-CN" dirty="0" err="1">
                <a:latin typeface="黑体" pitchFamily="49" charset="-122"/>
                <a:ea typeface="黑体" pitchFamily="49" charset="-122"/>
              </a:rPr>
              <a:t>Student_grade</a:t>
            </a:r>
            <a:r>
              <a:rPr lang="en-US" altLang="zh-CN" dirty="0">
                <a:latin typeface="黑体" pitchFamily="49" charset="-122"/>
                <a:ea typeface="黑体" pitchFamily="49" charset="-122"/>
              </a:rPr>
              <a:t>) FROM </a:t>
            </a:r>
            <a:r>
              <a:rPr lang="en-US" altLang="zh-CN" dirty="0" err="1" smtClean="0">
                <a:latin typeface="黑体" pitchFamily="49" charset="-122"/>
                <a:ea typeface="黑体" pitchFamily="49" charset="-122"/>
              </a:rPr>
              <a:t>Student_course</a:t>
            </a:r>
            <a:r>
              <a:rPr lang="en-US" altLang="zh-CN" dirty="0" smtClean="0">
                <a:latin typeface="黑体" pitchFamily="49" charset="-122"/>
                <a:ea typeface="黑体" pitchFamily="49" charset="-122"/>
              </a:rPr>
              <a:t> GROUP </a:t>
            </a:r>
            <a:r>
              <a:rPr lang="en-US" altLang="zh-CN" dirty="0">
                <a:latin typeface="黑体" pitchFamily="49" charset="-122"/>
                <a:ea typeface="黑体" pitchFamily="49" charset="-122"/>
              </a:rPr>
              <a:t>BY </a:t>
            </a:r>
            <a:r>
              <a:rPr lang="en-US" altLang="zh-CN" dirty="0" err="1" smtClean="0">
                <a:latin typeface="黑体" pitchFamily="49" charset="-122"/>
                <a:ea typeface="黑体" pitchFamily="49" charset="-122"/>
              </a:rPr>
              <a:t>Student_id</a:t>
            </a:r>
            <a:r>
              <a:rPr lang="en-US" altLang="zh-CN" dirty="0" smtClean="0">
                <a:latin typeface="黑体" pitchFamily="49" charset="-122"/>
                <a:ea typeface="黑体" pitchFamily="49" charset="-122"/>
              </a:rPr>
              <a:t>  HAVING </a:t>
            </a:r>
            <a:r>
              <a:rPr lang="en-US" altLang="zh-CN" dirty="0">
                <a:latin typeface="黑体" pitchFamily="49" charset="-122"/>
                <a:ea typeface="黑体" pitchFamily="49" charset="-122"/>
              </a:rPr>
              <a:t>AVG(</a:t>
            </a:r>
            <a:r>
              <a:rPr lang="en-US" altLang="zh-CN" dirty="0" err="1">
                <a:latin typeface="黑体" pitchFamily="49" charset="-122"/>
                <a:ea typeface="黑体" pitchFamily="49" charset="-122"/>
              </a:rPr>
              <a:t>Student_grade</a:t>
            </a:r>
            <a:r>
              <a:rPr lang="en-US" altLang="zh-CN" dirty="0">
                <a:latin typeface="黑体" pitchFamily="49" charset="-122"/>
                <a:ea typeface="黑体" pitchFamily="49" charset="-122"/>
              </a:rPr>
              <a:t>)&gt;= </a:t>
            </a:r>
            <a:r>
              <a:rPr lang="en-US" altLang="zh-CN" dirty="0" smtClean="0">
                <a:latin typeface="黑体" pitchFamily="49" charset="-122"/>
                <a:ea typeface="黑体" pitchFamily="49" charset="-122"/>
              </a:rPr>
              <a:t>ALL (SELECT </a:t>
            </a:r>
            <a:r>
              <a:rPr lang="en-US" altLang="zh-CN" dirty="0">
                <a:latin typeface="黑体" pitchFamily="49" charset="-122"/>
                <a:ea typeface="黑体" pitchFamily="49" charset="-122"/>
              </a:rPr>
              <a:t>AVG(</a:t>
            </a:r>
            <a:r>
              <a:rPr lang="en-US" altLang="zh-CN" dirty="0" err="1">
                <a:latin typeface="黑体" pitchFamily="49" charset="-122"/>
                <a:ea typeface="黑体" pitchFamily="49" charset="-122"/>
              </a:rPr>
              <a:t>Student_grade</a:t>
            </a:r>
            <a:r>
              <a:rPr lang="en-US" altLang="zh-CN" dirty="0">
                <a:latin typeface="黑体" pitchFamily="49" charset="-122"/>
                <a:ea typeface="黑体" pitchFamily="49" charset="-122"/>
              </a:rPr>
              <a:t>) FROM </a:t>
            </a:r>
            <a:r>
              <a:rPr lang="en-US" altLang="zh-CN" dirty="0" err="1">
                <a:latin typeface="黑体" pitchFamily="49" charset="-122"/>
                <a:ea typeface="黑体" pitchFamily="49" charset="-122"/>
              </a:rPr>
              <a:t>Student_course</a:t>
            </a:r>
            <a:r>
              <a:rPr lang="en-US" altLang="zh-CN" dirty="0">
                <a:latin typeface="黑体" pitchFamily="49" charset="-122"/>
                <a:ea typeface="黑体" pitchFamily="49" charset="-122"/>
              </a:rPr>
              <a:t>)</a:t>
            </a:r>
          </a:p>
          <a:p>
            <a:r>
              <a:rPr lang="en-US" altLang="zh-CN" dirty="0">
                <a:latin typeface="黑体" pitchFamily="49" charset="-122"/>
                <a:ea typeface="黑体" pitchFamily="49" charset="-122"/>
              </a:rPr>
              <a:t>	GO</a:t>
            </a:r>
          </a:p>
        </p:txBody>
      </p:sp>
    </p:spTree>
    <p:extLst>
      <p:ext uri="{BB962C8B-B14F-4D97-AF65-F5344CB8AC3E}">
        <p14:creationId xmlns:p14="http://schemas.microsoft.com/office/powerpoint/2010/main" xmlns="" val="183393792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114</a:t>
            </a:fld>
            <a:endParaRPr lang="en-US" altLang="zh-CN"/>
          </a:p>
        </p:txBody>
      </p:sp>
      <p:sp>
        <p:nvSpPr>
          <p:cNvPr id="7" name="Rectangle 20"/>
          <p:cNvSpPr>
            <a:spLocks noChangeArrowheads="1"/>
          </p:cNvSpPr>
          <p:nvPr/>
        </p:nvSpPr>
        <p:spPr bwMode="auto">
          <a:xfrm>
            <a:off x="1279010" y="1628800"/>
            <a:ext cx="6507700" cy="1200329"/>
          </a:xfrm>
          <a:prstGeom prst="rect">
            <a:avLst/>
          </a:prstGeom>
          <a:noFill/>
          <a:ln w="9525" algn="ctr">
            <a:solidFill>
              <a:srgbClr val="FF0000"/>
            </a:solid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提示：</a:t>
            </a:r>
          </a:p>
          <a:p>
            <a:pPr algn="just" eaLnBrk="0" hangingPunct="0">
              <a:buClr>
                <a:srgbClr val="D7181F"/>
              </a:buClr>
            </a:pPr>
            <a:r>
              <a:rPr lang="zh-CN" altLang="en-US" kern="0" dirty="0">
                <a:solidFill>
                  <a:srgbClr val="132767"/>
                </a:solidFill>
                <a:latin typeface="黑体" pitchFamily="49" charset="-122"/>
                <a:ea typeface="黑体" pitchFamily="49" charset="-122"/>
              </a:rPr>
              <a:t>	所要求的学生的平均成绩需要与全体学生平均成绩做比较，因为是使用平均成绩进行比较，要用到聚合函数，所以不能使用</a:t>
            </a:r>
            <a:r>
              <a:rPr lang="en-US" altLang="zh-CN" kern="0" dirty="0">
                <a:solidFill>
                  <a:srgbClr val="132767"/>
                </a:solidFill>
                <a:latin typeface="黑体" pitchFamily="49" charset="-122"/>
                <a:ea typeface="黑体" pitchFamily="49" charset="-122"/>
              </a:rPr>
              <a:t>WHERE</a:t>
            </a:r>
            <a:r>
              <a:rPr lang="zh-CN" altLang="en-US" kern="0" dirty="0">
                <a:solidFill>
                  <a:srgbClr val="132767"/>
                </a:solidFill>
                <a:latin typeface="黑体" pitchFamily="49" charset="-122"/>
                <a:ea typeface="黑体" pitchFamily="49" charset="-122"/>
              </a:rPr>
              <a:t>，只能使用</a:t>
            </a:r>
            <a:r>
              <a:rPr lang="en-US" altLang="zh-CN" kern="0" dirty="0">
                <a:solidFill>
                  <a:srgbClr val="132767"/>
                </a:solidFill>
                <a:latin typeface="黑体" pitchFamily="49" charset="-122"/>
                <a:ea typeface="黑体" pitchFamily="49" charset="-122"/>
              </a:rPr>
              <a:t>HAVING</a:t>
            </a:r>
            <a:r>
              <a:rPr lang="zh-CN" altLang="en-US" kern="0" dirty="0">
                <a:solidFill>
                  <a:srgbClr val="132767"/>
                </a:solidFill>
                <a:latin typeface="黑体" pitchFamily="49" charset="-122"/>
                <a:ea typeface="黑体" pitchFamily="49" charset="-122"/>
              </a:rPr>
              <a:t>子句。</a:t>
            </a:r>
          </a:p>
        </p:txBody>
      </p:sp>
      <p:sp>
        <p:nvSpPr>
          <p:cNvPr id="13" name="AutoShape 6"/>
          <p:cNvSpPr>
            <a:spLocks noChangeArrowheads="1"/>
          </p:cNvSpPr>
          <p:nvPr/>
        </p:nvSpPr>
        <p:spPr bwMode="gray">
          <a:xfrm>
            <a:off x="1248299" y="3067046"/>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28463" y="3188034"/>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30928" y="3190518"/>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45192" y="3251938"/>
            <a:ext cx="4817758"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：执行查询语句，结果如图</a:t>
            </a:r>
            <a:r>
              <a:rPr lang="en-US" altLang="zh-CN" dirty="0" smtClean="0">
                <a:solidFill>
                  <a:schemeClr val="tx2">
                    <a:lumMod val="50000"/>
                  </a:schemeClr>
                </a:solidFill>
                <a:latin typeface="黑体" pitchFamily="49" charset="-122"/>
                <a:ea typeface="黑体" pitchFamily="49" charset="-122"/>
              </a:rPr>
              <a:t>6.40</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a:t>
            </a:r>
          </a:p>
        </p:txBody>
      </p:sp>
      <p:pic>
        <p:nvPicPr>
          <p:cNvPr id="12"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l="1875"/>
          <a:stretch>
            <a:fillRect/>
          </a:stretch>
        </p:blipFill>
        <p:spPr>
          <a:xfrm>
            <a:off x="2195736" y="4005064"/>
            <a:ext cx="1751855" cy="2368510"/>
          </a:xfrm>
          <a:prstGeom prst="rect">
            <a:avLst/>
          </a:prstGeom>
          <a:noFill/>
        </p:spPr>
      </p:pic>
      <p:sp>
        <p:nvSpPr>
          <p:cNvPr id="17" name="Text Box 5"/>
          <p:cNvSpPr txBox="1">
            <a:spLocks noChangeArrowheads="1"/>
          </p:cNvSpPr>
          <p:nvPr/>
        </p:nvSpPr>
        <p:spPr bwMode="auto">
          <a:xfrm>
            <a:off x="4265168" y="5580706"/>
            <a:ext cx="2430463"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a:t>图</a:t>
            </a:r>
            <a:r>
              <a:rPr lang="zh-CN" altLang="zh-CN" sz="1800"/>
              <a:t>6.40 </a:t>
            </a:r>
            <a:r>
              <a:rPr lang="zh-CN" sz="1800"/>
              <a:t>比较子查询</a:t>
            </a:r>
          </a:p>
        </p:txBody>
      </p:sp>
    </p:spTree>
    <p:extLst>
      <p:ext uri="{BB962C8B-B14F-4D97-AF65-F5344CB8AC3E}">
        <p14:creationId xmlns:p14="http://schemas.microsoft.com/office/powerpoint/2010/main" xmlns="" val="253761372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a:t>
            </a:r>
            <a:r>
              <a:rPr lang="zh-CN" altLang="en-US" dirty="0"/>
              <a:t>续）</a:t>
            </a:r>
          </a:p>
        </p:txBody>
      </p:sp>
      <p:sp>
        <p:nvSpPr>
          <p:cNvPr id="9" name="Line 18"/>
          <p:cNvSpPr>
            <a:spLocks noChangeShapeType="1"/>
          </p:cNvSpPr>
          <p:nvPr/>
        </p:nvSpPr>
        <p:spPr bwMode="auto">
          <a:xfrm>
            <a:off x="1096358" y="3573016"/>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020126" y="1901189"/>
            <a:ext cx="7128792" cy="3056221"/>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知识总结：</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本</a:t>
            </a:r>
            <a:r>
              <a:rPr lang="zh-CN" altLang="en-US" kern="0" dirty="0">
                <a:solidFill>
                  <a:srgbClr val="132767"/>
                </a:solidFill>
                <a:latin typeface="黑体" pitchFamily="49" charset="-122"/>
                <a:ea typeface="黑体" pitchFamily="49" charset="-122"/>
              </a:rPr>
              <a:t>任务使用了比较子查询，比较子查询是指父查询与子查询之间用</a:t>
            </a:r>
            <a:r>
              <a:rPr lang="zh-CN" altLang="en-US" kern="0" dirty="0" smtClean="0">
                <a:solidFill>
                  <a:srgbClr val="132767"/>
                </a:solidFill>
                <a:latin typeface="黑体" pitchFamily="49" charset="-122"/>
                <a:ea typeface="黑体" pitchFamily="49" charset="-122"/>
              </a:rPr>
              <a:t>比</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较</a:t>
            </a:r>
            <a:r>
              <a:rPr lang="zh-CN" altLang="en-US" kern="0" dirty="0">
                <a:solidFill>
                  <a:srgbClr val="132767"/>
                </a:solidFill>
                <a:latin typeface="黑体" pitchFamily="49" charset="-122"/>
                <a:ea typeface="黑体" pitchFamily="49" charset="-122"/>
              </a:rPr>
              <a:t>运算符进行关联。如果能够确切地知道子查询返回的是单个值时</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就</a:t>
            </a:r>
            <a:r>
              <a:rPr lang="zh-CN" altLang="en-US" kern="0" dirty="0">
                <a:solidFill>
                  <a:srgbClr val="132767"/>
                </a:solidFill>
                <a:latin typeface="黑体" pitchFamily="49" charset="-122"/>
                <a:ea typeface="黑体" pitchFamily="49" charset="-122"/>
              </a:rPr>
              <a:t>可以使用比较子查询。</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这</a:t>
            </a:r>
            <a:r>
              <a:rPr lang="zh-CN" altLang="en-US" kern="0" dirty="0">
                <a:solidFill>
                  <a:srgbClr val="132767"/>
                </a:solidFill>
                <a:latin typeface="黑体" pitchFamily="49" charset="-122"/>
                <a:ea typeface="黑体" pitchFamily="49" charset="-122"/>
              </a:rPr>
              <a:t>种子查询可以看成是</a:t>
            </a:r>
            <a:r>
              <a:rPr lang="en-US" altLang="zh-CN" kern="0" dirty="0">
                <a:solidFill>
                  <a:srgbClr val="132767"/>
                </a:solidFill>
                <a:latin typeface="黑体" pitchFamily="49" charset="-122"/>
                <a:ea typeface="黑体" pitchFamily="49" charset="-122"/>
              </a:rPr>
              <a:t>IN</a:t>
            </a:r>
            <a:r>
              <a:rPr lang="zh-CN" altLang="en-US" kern="0" dirty="0">
                <a:solidFill>
                  <a:srgbClr val="132767"/>
                </a:solidFill>
                <a:latin typeface="黑体" pitchFamily="49" charset="-122"/>
                <a:ea typeface="黑体" pitchFamily="49" charset="-122"/>
              </a:rPr>
              <a:t>子查询的扩展，它使表达式的值与子查询</a:t>
            </a:r>
            <a:r>
              <a:rPr lang="zh-CN" altLang="en-US" kern="0" dirty="0" smtClean="0">
                <a:solidFill>
                  <a:srgbClr val="132767"/>
                </a:solidFill>
                <a:latin typeface="黑体" pitchFamily="49" charset="-122"/>
                <a:ea typeface="黑体" pitchFamily="49" charset="-122"/>
              </a:rPr>
              <a:t>的</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结果</a:t>
            </a:r>
            <a:r>
              <a:rPr lang="zh-CN" altLang="en-US" kern="0" dirty="0">
                <a:solidFill>
                  <a:srgbClr val="132767"/>
                </a:solidFill>
                <a:latin typeface="黑体" pitchFamily="49" charset="-122"/>
                <a:ea typeface="黑体" pitchFamily="49" charset="-122"/>
              </a:rPr>
              <a:t>进行比较运算，其格式为：</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kern="0" dirty="0" smtClean="0">
                <a:latin typeface="黑体" pitchFamily="49" charset="-122"/>
                <a:ea typeface="黑体" pitchFamily="49" charset="-122"/>
              </a:rPr>
              <a:t>&lt;</a:t>
            </a:r>
            <a:r>
              <a:rPr lang="zh-CN" altLang="en-US" kern="0" dirty="0">
                <a:latin typeface="黑体" pitchFamily="49" charset="-122"/>
                <a:ea typeface="黑体" pitchFamily="49" charset="-122"/>
              </a:rPr>
              <a:t>表达式</a:t>
            </a:r>
            <a:r>
              <a:rPr lang="en-US" altLang="zh-CN" kern="0" dirty="0">
                <a:latin typeface="黑体" pitchFamily="49" charset="-122"/>
                <a:ea typeface="黑体" pitchFamily="49" charset="-122"/>
              </a:rPr>
              <a:t>&gt; {&lt;|&lt;=|=|&gt;|&gt;=|!=|&lt;&gt;|!&lt;|!&gt;} [ALL|SOME|ANY] (</a:t>
            </a:r>
            <a:r>
              <a:rPr lang="zh-CN" altLang="en-US" kern="0" dirty="0">
                <a:latin typeface="黑体" pitchFamily="49" charset="-122"/>
                <a:ea typeface="黑体" pitchFamily="49" charset="-122"/>
              </a:rPr>
              <a:t>子查询</a:t>
            </a:r>
            <a:r>
              <a:rPr lang="en-US" altLang="zh-CN" kern="0" dirty="0">
                <a:latin typeface="黑体" pitchFamily="49" charset="-122"/>
                <a:ea typeface="黑体" pitchFamily="49" charset="-122"/>
              </a:rPr>
              <a:t>)</a:t>
            </a:r>
          </a:p>
        </p:txBody>
      </p:sp>
    </p:spTree>
    <p:extLst>
      <p:ext uri="{BB962C8B-B14F-4D97-AF65-F5344CB8AC3E}">
        <p14:creationId xmlns:p14="http://schemas.microsoft.com/office/powerpoint/2010/main" xmlns="" val="320079019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116</a:t>
            </a:fld>
            <a:endParaRPr lang="en-US" altLang="zh-CN"/>
          </a:p>
        </p:txBody>
      </p:sp>
      <p:sp>
        <p:nvSpPr>
          <p:cNvPr id="7" name="矩形 6"/>
          <p:cNvSpPr/>
          <p:nvPr/>
        </p:nvSpPr>
        <p:spPr>
          <a:xfrm>
            <a:off x="1547664" y="2254297"/>
            <a:ext cx="6264696" cy="2252924"/>
          </a:xfrm>
          <a:prstGeom prst="rect">
            <a:avLst/>
          </a:prstGeom>
          <a:solidFill>
            <a:schemeClr val="accent2">
              <a:lumMod val="60000"/>
              <a:lumOff val="40000"/>
            </a:schemeClr>
          </a:solidFill>
        </p:spPr>
        <p:txBody>
          <a:bodyPr wrap="square">
            <a:spAutoFit/>
          </a:bodyPr>
          <a:lstStyle/>
          <a:p>
            <a:pPr marL="449263" lvl="0" indent="-449263">
              <a:lnSpc>
                <a:spcPct val="120000"/>
              </a:lnSpc>
              <a:spcBef>
                <a:spcPct val="20000"/>
              </a:spcBef>
              <a:spcAft>
                <a:spcPct val="10000"/>
              </a:spcAft>
              <a:buClr>
                <a:srgbClr val="184BB2"/>
              </a:buClr>
            </a:pPr>
            <a:r>
              <a:rPr lang="zh-CN" altLang="en-US" kern="0" dirty="0">
                <a:solidFill>
                  <a:schemeClr val="tx2">
                    <a:lumMod val="50000"/>
                  </a:schemeClr>
                </a:solidFill>
                <a:latin typeface="黑体" pitchFamily="49" charset="-122"/>
                <a:ea typeface="黑体" pitchFamily="49" charset="-122"/>
              </a:rPr>
              <a:t>其中：</a:t>
            </a:r>
          </a:p>
          <a:p>
            <a:pPr marL="449263" lvl="0" indent="-449263">
              <a:lnSpc>
                <a:spcPct val="120000"/>
              </a:lnSpc>
              <a:spcBef>
                <a:spcPct val="20000"/>
              </a:spcBef>
              <a:spcAft>
                <a:spcPct val="10000"/>
              </a:spcAft>
              <a:buClr>
                <a:srgbClr val="184BB2"/>
              </a:buClr>
              <a:buFont typeface="Wingdings" pitchFamily="2" charset="2"/>
              <a:buChar char="¯"/>
            </a:pPr>
            <a:r>
              <a:rPr lang="zh-CN" altLang="en-US" kern="0" dirty="0">
                <a:solidFill>
                  <a:schemeClr val="tx2">
                    <a:lumMod val="50000"/>
                  </a:schemeClr>
                </a:solidFill>
                <a:latin typeface="黑体" pitchFamily="49" charset="-122"/>
                <a:ea typeface="黑体" pitchFamily="49" charset="-122"/>
              </a:rPr>
              <a:t>ALL指定表达式要与子查询结果集中的每个值都进行比较，当表达式与每个值都满足比较关系的时候，才返回TRUE，否则返回FALSE。</a:t>
            </a:r>
          </a:p>
          <a:p>
            <a:pPr marL="449263" lvl="0" indent="-449263">
              <a:lnSpc>
                <a:spcPct val="120000"/>
              </a:lnSpc>
              <a:spcBef>
                <a:spcPct val="20000"/>
              </a:spcBef>
              <a:spcAft>
                <a:spcPct val="10000"/>
              </a:spcAft>
              <a:buClr>
                <a:srgbClr val="184BB2"/>
              </a:buClr>
              <a:buFont typeface="Wingdings" pitchFamily="2" charset="2"/>
              <a:buChar char="¯"/>
            </a:pPr>
            <a:r>
              <a:rPr lang="zh-CN" altLang="en-US" kern="0" dirty="0">
                <a:solidFill>
                  <a:schemeClr val="tx2">
                    <a:lumMod val="50000"/>
                  </a:schemeClr>
                </a:solidFill>
                <a:latin typeface="黑体" pitchFamily="49" charset="-122"/>
                <a:ea typeface="黑体" pitchFamily="49" charset="-122"/>
              </a:rPr>
              <a:t>SOME和ANY表示当表达式与子查询结果集中的某个值满足比较关系时，返回TRUE，否则返回FALSE。</a:t>
            </a:r>
          </a:p>
        </p:txBody>
      </p:sp>
    </p:spTree>
    <p:extLst>
      <p:ext uri="{BB962C8B-B14F-4D97-AF65-F5344CB8AC3E}">
        <p14:creationId xmlns:p14="http://schemas.microsoft.com/office/powerpoint/2010/main" xmlns="" val="377383021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任务</a:t>
            </a:r>
            <a:r>
              <a:rPr lang="en-US" altLang="zh-CN" sz="2400" dirty="0" smtClean="0"/>
              <a:t>5    </a:t>
            </a:r>
            <a:r>
              <a:rPr lang="zh-CN" altLang="en-US" sz="2400" dirty="0" smtClean="0"/>
              <a:t>查出</a:t>
            </a:r>
            <a:r>
              <a:rPr lang="zh-CN" altLang="en-US" sz="2400" dirty="0"/>
              <a:t>还没有在成绩表中登记成绩的所有课程信息</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117</a:t>
            </a:fld>
            <a:endParaRPr lang="en-US" altLang="zh-CN"/>
          </a:p>
        </p:txBody>
      </p:sp>
      <p:sp>
        <p:nvSpPr>
          <p:cNvPr id="13" name="AutoShape 6"/>
          <p:cNvSpPr>
            <a:spLocks noChangeArrowheads="1"/>
          </p:cNvSpPr>
          <p:nvPr/>
        </p:nvSpPr>
        <p:spPr bwMode="gray">
          <a:xfrm>
            <a:off x="1399999" y="1797500"/>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10497" y="1895480"/>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12962" y="1897964"/>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722318" y="1982392"/>
            <a:ext cx="2664243"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：新建查询文件。</a:t>
            </a:r>
          </a:p>
        </p:txBody>
      </p:sp>
      <p:sp>
        <p:nvSpPr>
          <p:cNvPr id="17" name="AutoShape 6"/>
          <p:cNvSpPr>
            <a:spLocks noChangeArrowheads="1"/>
          </p:cNvSpPr>
          <p:nvPr/>
        </p:nvSpPr>
        <p:spPr bwMode="gray">
          <a:xfrm>
            <a:off x="1230333" y="2606061"/>
            <a:ext cx="6738787" cy="3199203"/>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89101" y="341296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91566" y="341545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1722318" y="2708920"/>
            <a:ext cx="6077136" cy="2862322"/>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：输入查询</a:t>
            </a:r>
            <a:r>
              <a:rPr lang="zh-CN" altLang="en-US" dirty="0" smtClean="0">
                <a:solidFill>
                  <a:schemeClr val="tx2">
                    <a:lumMod val="50000"/>
                  </a:schemeClr>
                </a:solidFill>
                <a:latin typeface="黑体" pitchFamily="49" charset="-122"/>
                <a:ea typeface="黑体" pitchFamily="49" charset="-122"/>
              </a:rPr>
              <a:t>语句。</a:t>
            </a:r>
            <a:endParaRPr lang="zh-CN" altLang="en-US" dirty="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r>
              <a:rPr lang="en-US" altLang="zh-CN" dirty="0">
                <a:latin typeface="黑体" pitchFamily="49" charset="-122"/>
                <a:ea typeface="黑体" pitchFamily="49" charset="-122"/>
              </a:rPr>
              <a:t>USE Student</a:t>
            </a:r>
          </a:p>
          <a:p>
            <a:r>
              <a:rPr lang="en-US" altLang="zh-CN" dirty="0">
                <a:latin typeface="黑体" pitchFamily="49" charset="-122"/>
                <a:ea typeface="黑体" pitchFamily="49" charset="-122"/>
              </a:rPr>
              <a:t>	GO</a:t>
            </a:r>
          </a:p>
          <a:p>
            <a:r>
              <a:rPr lang="en-US" altLang="zh-CN" dirty="0">
                <a:latin typeface="黑体" pitchFamily="49" charset="-122"/>
                <a:ea typeface="黑体" pitchFamily="49" charset="-122"/>
              </a:rPr>
              <a:t>	SELECT * FROM Courses</a:t>
            </a:r>
          </a:p>
          <a:p>
            <a:r>
              <a:rPr lang="en-US" altLang="zh-CN" dirty="0">
                <a:latin typeface="黑体" pitchFamily="49" charset="-122"/>
                <a:ea typeface="黑体" pitchFamily="49" charset="-122"/>
              </a:rPr>
              <a:t>	WHERE NOT EXISTS(SELECT * </a:t>
            </a:r>
          </a:p>
          <a:p>
            <a:r>
              <a:rPr lang="en-US" altLang="zh-CN" dirty="0">
                <a:latin typeface="黑体" pitchFamily="49" charset="-122"/>
                <a:ea typeface="黑体" pitchFamily="49" charset="-122"/>
              </a:rPr>
              <a:t>	FROM </a:t>
            </a:r>
            <a:r>
              <a:rPr lang="en-US" altLang="zh-CN" dirty="0" err="1">
                <a:latin typeface="黑体" pitchFamily="49" charset="-122"/>
                <a:ea typeface="黑体" pitchFamily="49" charset="-122"/>
              </a:rPr>
              <a:t>Student_course</a:t>
            </a:r>
            <a:r>
              <a:rPr lang="en-US" altLang="zh-CN" dirty="0">
                <a:latin typeface="黑体" pitchFamily="49" charset="-122"/>
                <a:ea typeface="黑体" pitchFamily="49" charset="-122"/>
              </a:rPr>
              <a:t> </a:t>
            </a:r>
          </a:p>
          <a:p>
            <a:r>
              <a:rPr lang="en-US" altLang="zh-CN" dirty="0">
                <a:latin typeface="黑体" pitchFamily="49" charset="-122"/>
                <a:ea typeface="黑体" pitchFamily="49" charset="-122"/>
              </a:rPr>
              <a:t>		                WHERE </a:t>
            </a:r>
            <a:r>
              <a:rPr lang="en-US" altLang="zh-CN" dirty="0" err="1">
                <a:latin typeface="黑体" pitchFamily="49" charset="-122"/>
                <a:ea typeface="黑体" pitchFamily="49" charset="-122"/>
              </a:rPr>
              <a:t>Courses.Course_id</a:t>
            </a:r>
            <a:r>
              <a:rPr lang="en-US" altLang="zh-CN" dirty="0">
                <a:latin typeface="黑体" pitchFamily="49" charset="-122"/>
                <a:ea typeface="黑体" pitchFamily="49" charset="-122"/>
              </a:rPr>
              <a:t> =</a:t>
            </a:r>
            <a:r>
              <a:rPr lang="en-US" altLang="zh-CN" dirty="0" err="1">
                <a:latin typeface="黑体" pitchFamily="49" charset="-122"/>
                <a:ea typeface="黑体" pitchFamily="49" charset="-122"/>
              </a:rPr>
              <a:t>Student_course.Course_id</a:t>
            </a:r>
            <a:r>
              <a:rPr lang="en-US" altLang="zh-CN" dirty="0">
                <a:latin typeface="黑体" pitchFamily="49" charset="-122"/>
                <a:ea typeface="黑体" pitchFamily="49" charset="-122"/>
              </a:rPr>
              <a:t>)</a:t>
            </a:r>
          </a:p>
          <a:p>
            <a:r>
              <a:rPr lang="en-US" altLang="zh-CN" dirty="0">
                <a:latin typeface="黑体" pitchFamily="49" charset="-122"/>
                <a:ea typeface="黑体" pitchFamily="49" charset="-122"/>
              </a:rPr>
              <a:t>	GO</a:t>
            </a:r>
          </a:p>
        </p:txBody>
      </p:sp>
    </p:spTree>
    <p:extLst>
      <p:ext uri="{BB962C8B-B14F-4D97-AF65-F5344CB8AC3E}">
        <p14:creationId xmlns:p14="http://schemas.microsoft.com/office/powerpoint/2010/main" xmlns="" val="24478669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5</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118</a:t>
            </a:fld>
            <a:endParaRPr lang="en-US" altLang="zh-CN"/>
          </a:p>
        </p:txBody>
      </p:sp>
      <p:sp>
        <p:nvSpPr>
          <p:cNvPr id="7" name="Rectangle 20"/>
          <p:cNvSpPr>
            <a:spLocks noChangeArrowheads="1"/>
          </p:cNvSpPr>
          <p:nvPr/>
        </p:nvSpPr>
        <p:spPr bwMode="auto">
          <a:xfrm>
            <a:off x="1281537" y="1774714"/>
            <a:ext cx="6507700" cy="1477328"/>
          </a:xfrm>
          <a:prstGeom prst="rect">
            <a:avLst/>
          </a:prstGeom>
          <a:noFill/>
          <a:ln w="9525" algn="ctr">
            <a:solidFill>
              <a:srgbClr val="FF0000"/>
            </a:solid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提示：</a:t>
            </a:r>
          </a:p>
          <a:p>
            <a:pPr algn="just" eaLnBrk="0" hangingPunct="0">
              <a:buClr>
                <a:srgbClr val="D7181F"/>
              </a:buClr>
            </a:pPr>
            <a:r>
              <a:rPr lang="zh-CN" altLang="en-US" kern="0" dirty="0">
                <a:solidFill>
                  <a:srgbClr val="132767"/>
                </a:solidFill>
                <a:latin typeface="黑体" pitchFamily="49" charset="-122"/>
                <a:ea typeface="黑体" pitchFamily="49" charset="-122"/>
              </a:rPr>
              <a:t>	查询没有在成绩表中登记成绩的课程，换句话说就是在成绩表中没有任何记录和信息的课程。此查询涉及到两个表：课程表</a:t>
            </a:r>
            <a:r>
              <a:rPr lang="en-US" altLang="zh-CN" kern="0" dirty="0">
                <a:solidFill>
                  <a:srgbClr val="132767"/>
                </a:solidFill>
                <a:latin typeface="黑体" pitchFamily="49" charset="-122"/>
                <a:ea typeface="黑体" pitchFamily="49" charset="-122"/>
              </a:rPr>
              <a:t>Courses</a:t>
            </a:r>
            <a:r>
              <a:rPr lang="zh-CN" altLang="en-US" kern="0" dirty="0">
                <a:solidFill>
                  <a:srgbClr val="132767"/>
                </a:solidFill>
                <a:latin typeface="黑体" pitchFamily="49" charset="-122"/>
                <a:ea typeface="黑体" pitchFamily="49" charset="-122"/>
              </a:rPr>
              <a:t>和成绩表</a:t>
            </a:r>
            <a:r>
              <a:rPr lang="en-US" altLang="zh-CN" kern="0" dirty="0" err="1">
                <a:solidFill>
                  <a:srgbClr val="132767"/>
                </a:solidFill>
                <a:latin typeface="黑体" pitchFamily="49" charset="-122"/>
                <a:ea typeface="黑体" pitchFamily="49" charset="-122"/>
              </a:rPr>
              <a:t>Student_course</a:t>
            </a:r>
            <a:r>
              <a:rPr lang="zh-CN" altLang="en-US" kern="0" dirty="0">
                <a:solidFill>
                  <a:srgbClr val="132767"/>
                </a:solidFill>
                <a:latin typeface="黑体" pitchFamily="49" charset="-122"/>
                <a:ea typeface="黑体" pitchFamily="49" charset="-122"/>
              </a:rPr>
              <a:t>，这两个表由</a:t>
            </a:r>
            <a:r>
              <a:rPr lang="en-US" altLang="zh-CN" kern="0" dirty="0" err="1">
                <a:solidFill>
                  <a:srgbClr val="132767"/>
                </a:solidFill>
                <a:latin typeface="黑体" pitchFamily="49" charset="-122"/>
                <a:ea typeface="黑体" pitchFamily="49" charset="-122"/>
              </a:rPr>
              <a:t>Course_id</a:t>
            </a:r>
            <a:r>
              <a:rPr lang="zh-CN" altLang="en-US" kern="0" dirty="0">
                <a:solidFill>
                  <a:srgbClr val="132767"/>
                </a:solidFill>
                <a:latin typeface="黑体" pitchFamily="49" charset="-122"/>
                <a:ea typeface="黑体" pitchFamily="49" charset="-122"/>
              </a:rPr>
              <a:t>字段关联。</a:t>
            </a:r>
          </a:p>
        </p:txBody>
      </p:sp>
      <p:sp>
        <p:nvSpPr>
          <p:cNvPr id="13" name="AutoShape 6"/>
          <p:cNvSpPr>
            <a:spLocks noChangeArrowheads="1"/>
          </p:cNvSpPr>
          <p:nvPr/>
        </p:nvSpPr>
        <p:spPr bwMode="gray">
          <a:xfrm>
            <a:off x="1220116" y="3356976"/>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00280" y="3477964"/>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02745" y="3480448"/>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17009" y="3541868"/>
            <a:ext cx="4817758"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：执行查询语句，结果如图</a:t>
            </a:r>
            <a:r>
              <a:rPr lang="en-US" altLang="zh-CN" dirty="0" smtClean="0">
                <a:solidFill>
                  <a:schemeClr val="tx2">
                    <a:lumMod val="50000"/>
                  </a:schemeClr>
                </a:solidFill>
                <a:latin typeface="黑体" pitchFamily="49" charset="-122"/>
                <a:ea typeface="黑体" pitchFamily="49" charset="-122"/>
              </a:rPr>
              <a:t>6.41</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a:t>
            </a:r>
          </a:p>
        </p:txBody>
      </p:sp>
      <p:pic>
        <p:nvPicPr>
          <p:cNvPr id="11"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l="722"/>
          <a:stretch>
            <a:fillRect/>
          </a:stretch>
        </p:blipFill>
        <p:spPr>
          <a:xfrm>
            <a:off x="1281537" y="4672546"/>
            <a:ext cx="4220289" cy="1040904"/>
          </a:xfrm>
          <a:prstGeom prst="rect">
            <a:avLst/>
          </a:prstGeom>
          <a:noFill/>
        </p:spPr>
      </p:pic>
      <p:sp>
        <p:nvSpPr>
          <p:cNvPr id="18" name="Text Box 5"/>
          <p:cNvSpPr txBox="1">
            <a:spLocks noChangeArrowheads="1"/>
          </p:cNvSpPr>
          <p:nvPr/>
        </p:nvSpPr>
        <p:spPr bwMode="auto">
          <a:xfrm>
            <a:off x="5623937" y="4799050"/>
            <a:ext cx="154305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a:t>图</a:t>
            </a:r>
            <a:r>
              <a:rPr lang="zh-CN" altLang="zh-CN" sz="1800"/>
              <a:t>6.41 EXISTS</a:t>
            </a:r>
            <a:r>
              <a:rPr lang="zh-CN" sz="1800"/>
              <a:t>子查询</a:t>
            </a:r>
          </a:p>
        </p:txBody>
      </p:sp>
    </p:spTree>
    <p:extLst>
      <p:ext uri="{BB962C8B-B14F-4D97-AF65-F5344CB8AC3E}">
        <p14:creationId xmlns:p14="http://schemas.microsoft.com/office/powerpoint/2010/main" xmlns="" val="162853287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5</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119</a:t>
            </a:fld>
            <a:endParaRPr lang="en-US" altLang="zh-CN"/>
          </a:p>
        </p:txBody>
      </p:sp>
      <p:sp>
        <p:nvSpPr>
          <p:cNvPr id="6" name="矩形 5"/>
          <p:cNvSpPr/>
          <p:nvPr/>
        </p:nvSpPr>
        <p:spPr>
          <a:xfrm>
            <a:off x="1331640" y="2174937"/>
            <a:ext cx="6408712" cy="2520370"/>
          </a:xfrm>
          <a:prstGeom prst="rect">
            <a:avLst/>
          </a:prstGeom>
          <a:solidFill>
            <a:schemeClr val="accent2">
              <a:lumMod val="60000"/>
              <a:lumOff val="40000"/>
            </a:schemeClr>
          </a:solidFill>
        </p:spPr>
        <p:txBody>
          <a:bodyPr wrap="square">
            <a:spAutoFit/>
          </a:bodyPr>
          <a:lstStyle/>
          <a:p>
            <a:pPr eaLnBrk="1" hangingPunct="1">
              <a:lnSpc>
                <a:spcPct val="150000"/>
              </a:lnSpc>
              <a:buFont typeface="Wingdings" pitchFamily="2" charset="2"/>
              <a:buNone/>
            </a:pPr>
            <a:r>
              <a:rPr lang="zh-CN" altLang="zh-CN" dirty="0">
                <a:solidFill>
                  <a:schemeClr val="tx2">
                    <a:lumMod val="50000"/>
                  </a:schemeClr>
                </a:solidFill>
                <a:latin typeface="黑体" pitchFamily="49" charset="-122"/>
                <a:ea typeface="黑体" pitchFamily="49" charset="-122"/>
              </a:rPr>
              <a:t>知识总结：</a:t>
            </a:r>
          </a:p>
          <a:p>
            <a:pPr eaLnBrk="1" hangingPunct="1">
              <a:lnSpc>
                <a:spcPct val="150000"/>
              </a:lnSpc>
              <a:buFont typeface="Wingdings" pitchFamily="2" charset="2"/>
              <a:buNone/>
            </a:pPr>
            <a:r>
              <a:rPr lang="zh-CN" altLang="zh-CN" dirty="0">
                <a:solidFill>
                  <a:schemeClr val="tx2">
                    <a:lumMod val="50000"/>
                  </a:schemeClr>
                </a:solidFill>
                <a:latin typeface="黑体" pitchFamily="49" charset="-122"/>
                <a:ea typeface="黑体" pitchFamily="49" charset="-122"/>
              </a:rPr>
              <a:t>1．用EXISTS关键字引入一个子查询时，子查询的查询条件依赖父查询的某个列，这个依赖条件一般在子查询的查询条件（WHERE子句）中体现出来，父查询的WHERE子句根据依赖条件，测试子查询结果集的行是否存在：如果存在，则返回TRUE，否则返回FALSE。若EXISTS关键字与NOT连用，则结果相反。</a:t>
            </a:r>
          </a:p>
        </p:txBody>
      </p:sp>
    </p:spTree>
    <p:extLst>
      <p:ext uri="{BB962C8B-B14F-4D97-AF65-F5344CB8AC3E}">
        <p14:creationId xmlns:p14="http://schemas.microsoft.com/office/powerpoint/2010/main" xmlns="" val="3772792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12</a:t>
            </a:fld>
            <a:endParaRPr lang="en-US" altLang="zh-CN"/>
          </a:p>
        </p:txBody>
      </p:sp>
      <p:sp>
        <p:nvSpPr>
          <p:cNvPr id="6" name="矩形 5"/>
          <p:cNvSpPr/>
          <p:nvPr/>
        </p:nvSpPr>
        <p:spPr>
          <a:xfrm>
            <a:off x="1091299" y="1988840"/>
            <a:ext cx="7344815" cy="3970318"/>
          </a:xfrm>
          <a:prstGeom prst="rect">
            <a:avLst/>
          </a:prstGeom>
          <a:solidFill>
            <a:schemeClr val="accent2">
              <a:lumMod val="60000"/>
              <a:lumOff val="40000"/>
            </a:schemeClr>
          </a:solidFill>
        </p:spPr>
        <p:txBody>
          <a:bodyPr wrap="square">
            <a:spAutoFit/>
          </a:bodyPr>
          <a:lstStyle/>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其中</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选择列表</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：输出到结果集中的列，结果集就是查询结果的集合。</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[INTO &lt;</a:t>
            </a:r>
            <a:r>
              <a:rPr lang="zh-CN" altLang="en-US" dirty="0">
                <a:solidFill>
                  <a:schemeClr val="tx2">
                    <a:lumMod val="50000"/>
                  </a:schemeClr>
                </a:solidFill>
                <a:latin typeface="黑体" pitchFamily="49" charset="-122"/>
                <a:ea typeface="黑体" pitchFamily="49" charset="-122"/>
              </a:rPr>
              <a:t>新表</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：将查询结果集输入到一个新表中。</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[FROM &lt;</a:t>
            </a:r>
            <a:r>
              <a:rPr lang="zh-CN" altLang="en-US" dirty="0">
                <a:solidFill>
                  <a:schemeClr val="tx2">
                    <a:lumMod val="50000"/>
                  </a:schemeClr>
                </a:solidFill>
                <a:latin typeface="黑体" pitchFamily="49" charset="-122"/>
                <a:ea typeface="黑体" pitchFamily="49" charset="-122"/>
              </a:rPr>
              <a:t>源表</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：指定查询的源表。</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[WHERE &lt;</a:t>
            </a:r>
            <a:r>
              <a:rPr lang="zh-CN" altLang="en-US" dirty="0">
                <a:solidFill>
                  <a:schemeClr val="tx2">
                    <a:lumMod val="50000"/>
                  </a:schemeClr>
                </a:solidFill>
                <a:latin typeface="黑体" pitchFamily="49" charset="-122"/>
                <a:ea typeface="黑体" pitchFamily="49" charset="-122"/>
              </a:rPr>
              <a:t>搜索条件</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：指定搜索条件，符合搜索条件的记录才会出现在结果集中。</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[GROUP BY &lt;</a:t>
            </a:r>
            <a:r>
              <a:rPr lang="zh-CN" altLang="en-US" dirty="0">
                <a:solidFill>
                  <a:schemeClr val="tx2">
                    <a:lumMod val="50000"/>
                  </a:schemeClr>
                </a:solidFill>
                <a:latin typeface="黑体" pitchFamily="49" charset="-122"/>
                <a:ea typeface="黑体" pitchFamily="49" charset="-122"/>
              </a:rPr>
              <a:t>分组列表</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：指定用来放置输出行的组。</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[HAVING &lt;</a:t>
            </a:r>
            <a:r>
              <a:rPr lang="zh-CN" altLang="en-US" dirty="0">
                <a:solidFill>
                  <a:schemeClr val="tx2">
                    <a:lumMod val="50000"/>
                  </a:schemeClr>
                </a:solidFill>
                <a:latin typeface="黑体" pitchFamily="49" charset="-122"/>
                <a:ea typeface="黑体" pitchFamily="49" charset="-122"/>
              </a:rPr>
              <a:t>组搜索表达式</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：指定组或者聚合的搜索条件。</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[ORDER BY &lt;</a:t>
            </a:r>
            <a:r>
              <a:rPr lang="zh-CN" altLang="en-US" dirty="0">
                <a:solidFill>
                  <a:schemeClr val="tx2">
                    <a:lumMod val="50000"/>
                  </a:schemeClr>
                </a:solidFill>
                <a:latin typeface="黑体" pitchFamily="49" charset="-122"/>
                <a:ea typeface="黑体" pitchFamily="49" charset="-122"/>
              </a:rPr>
              <a:t>排序表达式</a:t>
            </a:r>
            <a:r>
              <a:rPr lang="en-US" altLang="zh-CN" dirty="0">
                <a:solidFill>
                  <a:schemeClr val="tx2">
                    <a:lumMod val="50000"/>
                  </a:schemeClr>
                </a:solidFill>
                <a:latin typeface="黑体" pitchFamily="49" charset="-122"/>
                <a:ea typeface="黑体" pitchFamily="49" charset="-122"/>
              </a:rPr>
              <a:t>&gt;[ASC|DESC]]</a:t>
            </a:r>
            <a:r>
              <a:rPr lang="zh-CN" altLang="en-US" dirty="0">
                <a:solidFill>
                  <a:schemeClr val="tx2">
                    <a:lumMod val="50000"/>
                  </a:schemeClr>
                </a:solidFill>
                <a:latin typeface="黑体" pitchFamily="49" charset="-122"/>
                <a:ea typeface="黑体" pitchFamily="49" charset="-122"/>
              </a:rPr>
              <a:t>：指定结果集中记录排序的方式。</a:t>
            </a:r>
          </a:p>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各个</a:t>
            </a:r>
            <a:r>
              <a:rPr lang="zh-CN" altLang="en-US" dirty="0">
                <a:solidFill>
                  <a:schemeClr val="tx2">
                    <a:lumMod val="50000"/>
                  </a:schemeClr>
                </a:solidFill>
                <a:latin typeface="黑体" pitchFamily="49" charset="-122"/>
                <a:ea typeface="黑体" pitchFamily="49" charset="-122"/>
              </a:rPr>
              <a:t>子句的详细用法会在后续课程内容中介绍。</a:t>
            </a:r>
          </a:p>
          <a:p>
            <a:pPr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2613815748"/>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5</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120</a:t>
            </a:fld>
            <a:endParaRPr lang="en-US" altLang="zh-CN"/>
          </a:p>
        </p:txBody>
      </p:sp>
      <p:sp>
        <p:nvSpPr>
          <p:cNvPr id="6" name="矩形 5"/>
          <p:cNvSpPr/>
          <p:nvPr/>
        </p:nvSpPr>
        <p:spPr>
          <a:xfrm>
            <a:off x="1115616" y="2158003"/>
            <a:ext cx="7056784" cy="3416320"/>
          </a:xfrm>
          <a:prstGeom prst="rect">
            <a:avLst/>
          </a:prstGeom>
          <a:solidFill>
            <a:schemeClr val="accent2">
              <a:lumMod val="60000"/>
              <a:lumOff val="40000"/>
            </a:schemeClr>
          </a:solidFill>
        </p:spPr>
        <p:txBody>
          <a:bodyPr wrap="square">
            <a:spAutoFit/>
          </a:bodyPr>
          <a:lstStyle/>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例如本任务的实现代码，其处理过程就是这样的：</a:t>
            </a:r>
          </a:p>
          <a:p>
            <a:pPr eaLnBrk="1" hangingPunct="1">
              <a:lnSpc>
                <a:spcPct val="150000"/>
              </a:lnSpc>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）取出课程表</a:t>
            </a:r>
            <a:r>
              <a:rPr lang="en-US" altLang="zh-CN" dirty="0">
                <a:solidFill>
                  <a:schemeClr val="tx2">
                    <a:lumMod val="50000"/>
                  </a:schemeClr>
                </a:solidFill>
                <a:latin typeface="黑体" pitchFamily="49" charset="-122"/>
                <a:ea typeface="黑体" pitchFamily="49" charset="-122"/>
              </a:rPr>
              <a:t>Course</a:t>
            </a:r>
            <a:r>
              <a:rPr lang="zh-CN" altLang="en-US" dirty="0">
                <a:solidFill>
                  <a:schemeClr val="tx2">
                    <a:lumMod val="50000"/>
                  </a:schemeClr>
                </a:solidFill>
                <a:latin typeface="黑体" pitchFamily="49" charset="-122"/>
                <a:ea typeface="黑体" pitchFamily="49" charset="-122"/>
              </a:rPr>
              <a:t>中第一行的</a:t>
            </a:r>
            <a:r>
              <a:rPr lang="en-US" altLang="zh-CN" dirty="0" err="1">
                <a:solidFill>
                  <a:schemeClr val="tx2">
                    <a:lumMod val="50000"/>
                  </a:schemeClr>
                </a:solidFill>
                <a:latin typeface="黑体" pitchFamily="49" charset="-122"/>
                <a:ea typeface="黑体" pitchFamily="49" charset="-122"/>
              </a:rPr>
              <a:t>Course_id</a:t>
            </a:r>
            <a:r>
              <a:rPr lang="zh-CN" altLang="en-US" dirty="0">
                <a:solidFill>
                  <a:schemeClr val="tx2">
                    <a:lumMod val="50000"/>
                  </a:schemeClr>
                </a:solidFill>
                <a:latin typeface="黑体" pitchFamily="49" charset="-122"/>
                <a:ea typeface="黑体" pitchFamily="49" charset="-122"/>
              </a:rPr>
              <a:t>字段值。</a:t>
            </a: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）执行子查询：在成绩表</a:t>
            </a:r>
            <a:r>
              <a:rPr lang="en-US" altLang="zh-CN" dirty="0" err="1">
                <a:solidFill>
                  <a:schemeClr val="tx2">
                    <a:lumMod val="50000"/>
                  </a:schemeClr>
                </a:solidFill>
                <a:latin typeface="黑体" pitchFamily="49" charset="-122"/>
                <a:ea typeface="黑体" pitchFamily="49" charset="-122"/>
              </a:rPr>
              <a:t>Student_course</a:t>
            </a:r>
            <a:r>
              <a:rPr lang="zh-CN" altLang="en-US" dirty="0">
                <a:solidFill>
                  <a:schemeClr val="tx2">
                    <a:lumMod val="50000"/>
                  </a:schemeClr>
                </a:solidFill>
                <a:latin typeface="黑体" pitchFamily="49" charset="-122"/>
                <a:ea typeface="黑体" pitchFamily="49" charset="-122"/>
              </a:rPr>
              <a:t>的</a:t>
            </a:r>
            <a:r>
              <a:rPr lang="en-US" altLang="zh-CN" dirty="0" err="1">
                <a:solidFill>
                  <a:schemeClr val="tx2">
                    <a:lumMod val="50000"/>
                  </a:schemeClr>
                </a:solidFill>
                <a:latin typeface="黑体" pitchFamily="49" charset="-122"/>
                <a:ea typeface="黑体" pitchFamily="49" charset="-122"/>
              </a:rPr>
              <a:t>Course_id</a:t>
            </a:r>
            <a:r>
              <a:rPr lang="zh-CN" altLang="en-US" dirty="0">
                <a:solidFill>
                  <a:schemeClr val="tx2">
                    <a:lumMod val="50000"/>
                  </a:schemeClr>
                </a:solidFill>
                <a:latin typeface="黑体" pitchFamily="49" charset="-122"/>
                <a:ea typeface="黑体" pitchFamily="49" charset="-122"/>
              </a:rPr>
              <a:t>字段中查找是否有第一步取出的值。若有，则返回</a:t>
            </a:r>
            <a:r>
              <a:rPr lang="en-US" altLang="zh-CN" dirty="0">
                <a:solidFill>
                  <a:schemeClr val="tx2">
                    <a:lumMod val="50000"/>
                  </a:schemeClr>
                </a:solidFill>
                <a:latin typeface="黑体" pitchFamily="49" charset="-122"/>
                <a:ea typeface="黑体" pitchFamily="49" charset="-122"/>
              </a:rPr>
              <a:t>FALSE</a:t>
            </a:r>
            <a:r>
              <a:rPr lang="zh-CN" altLang="en-US" dirty="0">
                <a:solidFill>
                  <a:schemeClr val="tx2">
                    <a:lumMod val="50000"/>
                  </a:schemeClr>
                </a:solidFill>
                <a:latin typeface="黑体" pitchFamily="49" charset="-122"/>
                <a:ea typeface="黑体" pitchFamily="49" charset="-122"/>
              </a:rPr>
              <a:t>，若无，则返回</a:t>
            </a:r>
            <a:r>
              <a:rPr lang="en-US" altLang="zh-CN" dirty="0">
                <a:solidFill>
                  <a:schemeClr val="tx2">
                    <a:lumMod val="50000"/>
                  </a:schemeClr>
                </a:solidFill>
                <a:latin typeface="黑体" pitchFamily="49" charset="-122"/>
                <a:ea typeface="黑体" pitchFamily="49" charset="-122"/>
              </a:rPr>
              <a:t>TRUE</a:t>
            </a:r>
            <a:r>
              <a:rPr lang="zh-CN" altLang="en-US" dirty="0">
                <a:solidFill>
                  <a:schemeClr val="tx2">
                    <a:lumMod val="50000"/>
                  </a:schemeClr>
                </a:solidFill>
                <a:latin typeface="黑体" pitchFamily="49" charset="-122"/>
                <a:ea typeface="黑体" pitchFamily="49" charset="-122"/>
              </a:rPr>
              <a:t>。</a:t>
            </a: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）根据第二步返回的布尔值决定是否输出该行的数据。</a:t>
            </a: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4</a:t>
            </a:r>
            <a:r>
              <a:rPr lang="zh-CN" altLang="en-US" dirty="0">
                <a:solidFill>
                  <a:schemeClr val="tx2">
                    <a:lumMod val="50000"/>
                  </a:schemeClr>
                </a:solidFill>
                <a:latin typeface="黑体" pitchFamily="49" charset="-122"/>
                <a:ea typeface="黑体" pitchFamily="49" charset="-122"/>
              </a:rPr>
              <a:t>）重复前面三个步骤，直到对所有行的查询结束。</a:t>
            </a:r>
          </a:p>
        </p:txBody>
      </p:sp>
    </p:spTree>
    <p:extLst>
      <p:ext uri="{BB962C8B-B14F-4D97-AF65-F5344CB8AC3E}">
        <p14:creationId xmlns:p14="http://schemas.microsoft.com/office/powerpoint/2010/main" xmlns="" val="112546935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5</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121</a:t>
            </a:fld>
            <a:endParaRPr lang="en-US" altLang="zh-CN"/>
          </a:p>
        </p:txBody>
      </p:sp>
      <p:sp>
        <p:nvSpPr>
          <p:cNvPr id="6" name="矩形 5"/>
          <p:cNvSpPr/>
          <p:nvPr/>
        </p:nvSpPr>
        <p:spPr>
          <a:xfrm>
            <a:off x="1115616" y="2158003"/>
            <a:ext cx="6696744" cy="2585323"/>
          </a:xfrm>
          <a:prstGeom prst="rect">
            <a:avLst/>
          </a:prstGeom>
          <a:solidFill>
            <a:schemeClr val="accent2">
              <a:lumMod val="60000"/>
              <a:lumOff val="40000"/>
            </a:schemeClr>
          </a:solidFill>
        </p:spPr>
        <p:txBody>
          <a:bodyPr wrap="square">
            <a:spAutoFit/>
          </a:bodyPr>
          <a:lstStyle/>
          <a:p>
            <a:pPr eaLnBrk="1" hangingPunct="1">
              <a:lnSpc>
                <a:spcPct val="150000"/>
              </a:lnSpc>
              <a:buFont typeface="Wingdings" pitchFamily="2" charset="2"/>
              <a:buNone/>
            </a:pP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．当子查询的条件依赖于外层父查询的某个列的值时</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这类查询称为相关子查询。带有</a:t>
            </a:r>
            <a:r>
              <a:rPr lang="en-US" altLang="zh-CN" dirty="0">
                <a:solidFill>
                  <a:schemeClr val="tx2">
                    <a:lumMod val="50000"/>
                  </a:schemeClr>
                </a:solidFill>
                <a:latin typeface="黑体" pitchFamily="49" charset="-122"/>
                <a:ea typeface="黑体" pitchFamily="49" charset="-122"/>
              </a:rPr>
              <a:t>EXISTS</a:t>
            </a:r>
            <a:r>
              <a:rPr lang="zh-CN" altLang="en-US" dirty="0">
                <a:solidFill>
                  <a:schemeClr val="tx2">
                    <a:lumMod val="50000"/>
                  </a:schemeClr>
                </a:solidFill>
                <a:latin typeface="黑体" pitchFamily="49" charset="-122"/>
                <a:ea typeface="黑体" pitchFamily="49" charset="-122"/>
              </a:rPr>
              <a:t>子查询的语句就是相关子查询。子查询实际上不产生任何结果集。查询结果集中只输出返回</a:t>
            </a:r>
            <a:r>
              <a:rPr lang="en-US" altLang="zh-CN" dirty="0">
                <a:solidFill>
                  <a:schemeClr val="tx2">
                    <a:lumMod val="50000"/>
                  </a:schemeClr>
                </a:solidFill>
                <a:latin typeface="黑体" pitchFamily="49" charset="-122"/>
                <a:ea typeface="黑体" pitchFamily="49" charset="-122"/>
              </a:rPr>
              <a:t>TRUE</a:t>
            </a:r>
            <a:r>
              <a:rPr lang="zh-CN" altLang="en-US" dirty="0">
                <a:solidFill>
                  <a:schemeClr val="tx2">
                    <a:lumMod val="50000"/>
                  </a:schemeClr>
                </a:solidFill>
                <a:latin typeface="黑体" pitchFamily="49" charset="-122"/>
                <a:ea typeface="黑体" pitchFamily="49" charset="-122"/>
              </a:rPr>
              <a:t>的记录。</a:t>
            </a: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EXISTS</a:t>
            </a:r>
            <a:r>
              <a:rPr lang="zh-CN" altLang="en-US" dirty="0">
                <a:solidFill>
                  <a:schemeClr val="tx2">
                    <a:lumMod val="50000"/>
                  </a:schemeClr>
                </a:solidFill>
                <a:latin typeface="黑体" pitchFamily="49" charset="-122"/>
                <a:ea typeface="黑体" pitchFamily="49" charset="-122"/>
              </a:rPr>
              <a:t>子查询语法格式如下：</a:t>
            </a: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WHERE [NOT] EXISTS (</a:t>
            </a:r>
            <a:r>
              <a:rPr lang="zh-CN" altLang="en-US" dirty="0">
                <a:latin typeface="黑体" pitchFamily="49" charset="-122"/>
                <a:ea typeface="黑体" pitchFamily="49" charset="-122"/>
              </a:rPr>
              <a:t>子查询</a:t>
            </a:r>
            <a:r>
              <a:rPr lang="en-US" altLang="zh-CN" dirty="0">
                <a:latin typeface="黑体" pitchFamily="49" charset="-122"/>
                <a:ea typeface="黑体" pitchFamily="49" charset="-122"/>
              </a:rPr>
              <a:t>)</a:t>
            </a:r>
          </a:p>
        </p:txBody>
      </p:sp>
    </p:spTree>
    <p:extLst>
      <p:ext uri="{BB962C8B-B14F-4D97-AF65-F5344CB8AC3E}">
        <p14:creationId xmlns:p14="http://schemas.microsoft.com/office/powerpoint/2010/main" xmlns="" val="161426637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1989899" y="332656"/>
            <a:ext cx="6019800" cy="487363"/>
          </a:xfrm>
        </p:spPr>
        <p:txBody>
          <a:bodyPr/>
          <a:lstStyle/>
          <a:p>
            <a:r>
              <a:rPr lang="zh-CN" altLang="en-US" sz="2800" dirty="0" smtClean="0">
                <a:latin typeface="黑体" pitchFamily="49" charset="-122"/>
              </a:rPr>
              <a:t>任务</a:t>
            </a:r>
            <a:r>
              <a:rPr lang="en-US" altLang="zh-CN" sz="2800" dirty="0" smtClean="0">
                <a:latin typeface="黑体" pitchFamily="49" charset="-122"/>
              </a:rPr>
              <a:t>6   </a:t>
            </a:r>
            <a:r>
              <a:rPr lang="zh-CN" altLang="en-US" sz="2800" dirty="0" smtClean="0">
                <a:latin typeface="黑体" pitchFamily="49" charset="-122"/>
              </a:rPr>
              <a:t>将</a:t>
            </a:r>
            <a:r>
              <a:rPr lang="zh-CN" altLang="en-US" sz="2800" dirty="0">
                <a:latin typeface="黑体" pitchFamily="49" charset="-122"/>
              </a:rPr>
              <a:t>任务</a:t>
            </a:r>
            <a:r>
              <a:rPr lang="en-US" altLang="zh-CN" sz="2800" dirty="0">
                <a:latin typeface="黑体" pitchFamily="49" charset="-122"/>
              </a:rPr>
              <a:t>3</a:t>
            </a:r>
            <a:r>
              <a:rPr lang="zh-CN" altLang="en-US" sz="2800" dirty="0">
                <a:latin typeface="黑体" pitchFamily="49" charset="-122"/>
              </a:rPr>
              <a:t>的查询结果保存到临时表中并查看</a:t>
            </a:r>
            <a:endParaRPr lang="en-US" altLang="zh-CN" sz="2800" b="0" dirty="0">
              <a:ea typeface="宋体" pitchFamily="2" charset="-122"/>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1</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365249" y="3156340"/>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2</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214546" y="2924944"/>
            <a:ext cx="4157654"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214678" y="2262549"/>
            <a:ext cx="4828847"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新建查询文件。</a:t>
            </a:r>
          </a:p>
        </p:txBody>
      </p:sp>
      <p:sp>
        <p:nvSpPr>
          <p:cNvPr id="71702" name="Text Box 22"/>
          <p:cNvSpPr txBox="1">
            <a:spLocks noChangeArrowheads="1"/>
          </p:cNvSpPr>
          <p:nvPr/>
        </p:nvSpPr>
        <p:spPr bwMode="auto">
          <a:xfrm>
            <a:off x="3257179" y="3186249"/>
            <a:ext cx="1818877"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输入查询</a:t>
            </a:r>
            <a:r>
              <a:rPr lang="zh-CN" altLang="en-US" dirty="0" smtClean="0">
                <a:solidFill>
                  <a:schemeClr val="tx2">
                    <a:lumMod val="50000"/>
                  </a:schemeClr>
                </a:solidFill>
                <a:latin typeface="黑体" pitchFamily="49" charset="-122"/>
                <a:ea typeface="黑体" pitchFamily="49" charset="-122"/>
              </a:rPr>
              <a:t>语句。</a:t>
            </a:r>
            <a:endParaRPr lang="zh-CN" altLang="en-US" dirty="0">
              <a:solidFill>
                <a:schemeClr val="tx2">
                  <a:lumMod val="50000"/>
                </a:schemeClr>
              </a:solidFill>
              <a:latin typeface="黑体" pitchFamily="49" charset="-122"/>
              <a:ea typeface="黑体" pitchFamily="49" charset="-122"/>
            </a:endParaRPr>
          </a:p>
        </p:txBody>
      </p:sp>
      <p:sp>
        <p:nvSpPr>
          <p:cNvPr id="71703" name="Text Box 23"/>
          <p:cNvSpPr txBox="1">
            <a:spLocks noChangeArrowheads="1"/>
          </p:cNvSpPr>
          <p:nvPr/>
        </p:nvSpPr>
        <p:spPr bwMode="auto">
          <a:xfrm>
            <a:off x="3278883" y="3799456"/>
            <a:ext cx="4165634" cy="2585323"/>
          </a:xfrm>
          <a:prstGeom prst="rect">
            <a:avLst/>
          </a:prstGeom>
          <a:solidFill>
            <a:srgbClr val="FFFF00"/>
          </a:solidFill>
          <a:ln w="9525">
            <a:noFill/>
            <a:miter lim="800000"/>
            <a:headEnd/>
            <a:tailEnd/>
          </a:ln>
          <a:effectLst/>
        </p:spPr>
        <p:txBody>
          <a:bodyPr wrap="square">
            <a:spAutoFit/>
          </a:bodyPr>
          <a:lstStyle/>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USE Student</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GO</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SELECT * INTO #ABC FROM </a:t>
            </a:r>
            <a:r>
              <a:rPr lang="en-US" altLang="zh-CN" dirty="0" err="1">
                <a:solidFill>
                  <a:schemeClr val="tx2">
                    <a:lumMod val="50000"/>
                  </a:schemeClr>
                </a:solidFill>
                <a:latin typeface="黑体" pitchFamily="49" charset="-122"/>
                <a:ea typeface="黑体" pitchFamily="49" charset="-122"/>
              </a:rPr>
              <a:t>Student_course</a:t>
            </a:r>
            <a:r>
              <a:rPr lang="en-US" altLang="zh-CN" dirty="0">
                <a:solidFill>
                  <a:schemeClr val="tx2">
                    <a:lumMod val="50000"/>
                  </a:schemeClr>
                </a:solidFill>
                <a:latin typeface="黑体" pitchFamily="49" charset="-122"/>
                <a:ea typeface="黑体" pitchFamily="49" charset="-122"/>
              </a:rPr>
              <a:t> </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WHERE </a:t>
            </a:r>
            <a:r>
              <a:rPr lang="en-US" altLang="zh-CN" dirty="0" err="1">
                <a:solidFill>
                  <a:schemeClr val="tx2">
                    <a:lumMod val="50000"/>
                  </a:schemeClr>
                </a:solidFill>
                <a:latin typeface="黑体" pitchFamily="49" charset="-122"/>
                <a:ea typeface="黑体" pitchFamily="49" charset="-122"/>
              </a:rPr>
              <a:t>Student_id</a:t>
            </a:r>
            <a:r>
              <a:rPr lang="en-US" altLang="zh-CN" dirty="0">
                <a:solidFill>
                  <a:schemeClr val="tx2">
                    <a:lumMod val="50000"/>
                  </a:schemeClr>
                </a:solidFill>
                <a:latin typeface="黑体" pitchFamily="49" charset="-122"/>
                <a:ea typeface="黑体" pitchFamily="49" charset="-122"/>
              </a:rPr>
              <a:t> IN</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(SELECT </a:t>
            </a:r>
            <a:r>
              <a:rPr lang="en-US" altLang="zh-CN" dirty="0" err="1">
                <a:solidFill>
                  <a:schemeClr val="tx2">
                    <a:lumMod val="50000"/>
                  </a:schemeClr>
                </a:solidFill>
                <a:latin typeface="黑体" pitchFamily="49" charset="-122"/>
                <a:ea typeface="黑体" pitchFamily="49" charset="-122"/>
              </a:rPr>
              <a:t>Student_id</a:t>
            </a:r>
            <a:r>
              <a:rPr lang="en-US" altLang="zh-CN" dirty="0">
                <a:solidFill>
                  <a:schemeClr val="tx2">
                    <a:lumMod val="50000"/>
                  </a:schemeClr>
                </a:solidFill>
                <a:latin typeface="黑体" pitchFamily="49" charset="-122"/>
                <a:ea typeface="黑体" pitchFamily="49" charset="-122"/>
              </a:rPr>
              <a:t> FROM Students WHERE</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a:t>
            </a:r>
            <a:r>
              <a:rPr lang="en-US" altLang="zh-CN" dirty="0" err="1">
                <a:solidFill>
                  <a:schemeClr val="tx2">
                    <a:lumMod val="50000"/>
                  </a:schemeClr>
                </a:solidFill>
                <a:latin typeface="黑体" pitchFamily="49" charset="-122"/>
                <a:ea typeface="黑体" pitchFamily="49" charset="-122"/>
              </a:rPr>
              <a:t>Student_classid</a:t>
            </a:r>
            <a:r>
              <a:rPr lang="en-US" altLang="zh-CN" dirty="0">
                <a:solidFill>
                  <a:schemeClr val="tx2">
                    <a:lumMod val="50000"/>
                  </a:schemeClr>
                </a:solidFill>
                <a:latin typeface="黑体" pitchFamily="49" charset="-122"/>
                <a:ea typeface="黑体" pitchFamily="49" charset="-122"/>
              </a:rPr>
              <a:t>='2011011')</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GO</a:t>
            </a:r>
          </a:p>
        </p:txBody>
      </p:sp>
    </p:spTree>
    <p:extLst>
      <p:ext uri="{BB962C8B-B14F-4D97-AF65-F5344CB8AC3E}">
        <p14:creationId xmlns:p14="http://schemas.microsoft.com/office/powerpoint/2010/main" xmlns="" val="1127054275"/>
      </p:ext>
    </p:extLst>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smtClean="0">
                <a:latin typeface="黑体" pitchFamily="49" charset="-122"/>
              </a:rPr>
              <a:t>任务</a:t>
            </a:r>
            <a:r>
              <a:rPr lang="en-US" altLang="zh-CN" sz="2800" dirty="0" smtClean="0">
                <a:latin typeface="黑体" pitchFamily="49" charset="-122"/>
              </a:rPr>
              <a:t>6</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1041271" y="1925371"/>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3</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065082" y="2846172"/>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4</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1898521" y="1639280"/>
            <a:ext cx="4762" cy="1143000"/>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1914378" y="2614776"/>
            <a:ext cx="6157209"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2840288" y="1942508"/>
            <a:ext cx="5572362"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执行上述语句，将查询结果集保存至本地</a:t>
            </a:r>
            <a:r>
              <a:rPr lang="zh-CN" altLang="en-US" dirty="0" smtClean="0">
                <a:solidFill>
                  <a:schemeClr val="tx2">
                    <a:lumMod val="50000"/>
                  </a:schemeClr>
                </a:solidFill>
                <a:latin typeface="黑体" pitchFamily="49" charset="-122"/>
                <a:ea typeface="黑体" pitchFamily="49" charset="-122"/>
              </a:rPr>
              <a:t>临时表</a:t>
            </a:r>
            <a:r>
              <a:rPr lang="en-US" altLang="zh-CN" dirty="0">
                <a:solidFill>
                  <a:schemeClr val="tx2">
                    <a:lumMod val="50000"/>
                  </a:schemeClr>
                </a:solidFill>
                <a:latin typeface="黑体" pitchFamily="49" charset="-122"/>
                <a:ea typeface="黑体" pitchFamily="49" charset="-122"/>
              </a:rPr>
              <a:t>#</a:t>
            </a:r>
            <a:r>
              <a:rPr lang="en-US" altLang="zh-CN" dirty="0" smtClean="0">
                <a:solidFill>
                  <a:schemeClr val="tx2">
                    <a:lumMod val="50000"/>
                  </a:schemeClr>
                </a:solidFill>
                <a:latin typeface="黑体" pitchFamily="49" charset="-122"/>
                <a:ea typeface="黑体" pitchFamily="49" charset="-122"/>
              </a:rPr>
              <a:t>ABC</a:t>
            </a:r>
            <a:endParaRPr lang="zh-CN" altLang="en-US" dirty="0">
              <a:solidFill>
                <a:schemeClr val="tx2">
                  <a:lumMod val="50000"/>
                </a:schemeClr>
              </a:solidFill>
              <a:latin typeface="黑体" pitchFamily="49" charset="-122"/>
              <a:ea typeface="黑体" pitchFamily="49" charset="-122"/>
            </a:endParaRPr>
          </a:p>
        </p:txBody>
      </p:sp>
      <p:sp>
        <p:nvSpPr>
          <p:cNvPr id="71702" name="Text Box 22"/>
          <p:cNvSpPr txBox="1">
            <a:spLocks noChangeArrowheads="1"/>
          </p:cNvSpPr>
          <p:nvPr/>
        </p:nvSpPr>
        <p:spPr bwMode="auto">
          <a:xfrm>
            <a:off x="2961168" y="2640409"/>
            <a:ext cx="5330601" cy="1477328"/>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在对象资源管理器中依次展开：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系统数据库</a:t>
            </a:r>
            <a:r>
              <a:rPr lang="en-US" altLang="zh-CN" dirty="0">
                <a:solidFill>
                  <a:schemeClr val="tx2">
                    <a:lumMod val="50000"/>
                  </a:schemeClr>
                </a:solidFill>
                <a:latin typeface="黑体" pitchFamily="49" charset="-122"/>
                <a:ea typeface="黑体" pitchFamily="49" charset="-122"/>
              </a:rPr>
              <a:t>】|【</a:t>
            </a:r>
            <a:r>
              <a:rPr lang="en-US" altLang="zh-CN" dirty="0" err="1">
                <a:solidFill>
                  <a:schemeClr val="tx2">
                    <a:lumMod val="50000"/>
                  </a:schemeClr>
                </a:solidFill>
                <a:latin typeface="黑体" pitchFamily="49" charset="-122"/>
                <a:ea typeface="黑体" pitchFamily="49" charset="-122"/>
              </a:rPr>
              <a:t>tempdb</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临时表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在</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临时表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上单击鼠标右键，在右键菜单中</a:t>
            </a:r>
            <a:r>
              <a:rPr lang="zh-CN" altLang="en-US" dirty="0" smtClean="0">
                <a:solidFill>
                  <a:schemeClr val="tx2">
                    <a:lumMod val="50000"/>
                  </a:schemeClr>
                </a:solidFill>
                <a:latin typeface="黑体" pitchFamily="49" charset="-122"/>
                <a:ea typeface="黑体" pitchFamily="49" charset="-122"/>
              </a:rPr>
              <a:t>执行刷新</a:t>
            </a:r>
            <a:r>
              <a:rPr lang="zh-CN" altLang="en-US" dirty="0">
                <a:solidFill>
                  <a:schemeClr val="tx2">
                    <a:lumMod val="50000"/>
                  </a:schemeClr>
                </a:solidFill>
                <a:latin typeface="黑体" pitchFamily="49" charset="-122"/>
                <a:ea typeface="黑体" pitchFamily="49" charset="-122"/>
              </a:rPr>
              <a:t>命令，可以看出临时表被存放在系统</a:t>
            </a:r>
            <a:r>
              <a:rPr lang="zh-CN" altLang="en-US" dirty="0" smtClean="0">
                <a:solidFill>
                  <a:schemeClr val="tx2">
                    <a:lumMod val="50000"/>
                  </a:schemeClr>
                </a:solidFill>
                <a:latin typeface="黑体" pitchFamily="49" charset="-122"/>
                <a:ea typeface="黑体" pitchFamily="49" charset="-122"/>
              </a:rPr>
              <a:t>数据库</a:t>
            </a:r>
            <a:r>
              <a:rPr lang="en-US" altLang="zh-CN" dirty="0" err="1">
                <a:solidFill>
                  <a:schemeClr val="tx2">
                    <a:lumMod val="50000"/>
                  </a:schemeClr>
                </a:solidFill>
                <a:latin typeface="黑体" pitchFamily="49" charset="-122"/>
                <a:ea typeface="黑体" pitchFamily="49" charset="-122"/>
              </a:rPr>
              <a:t>tempdb</a:t>
            </a:r>
            <a:r>
              <a:rPr lang="zh-CN" altLang="en-US" dirty="0">
                <a:solidFill>
                  <a:schemeClr val="tx2">
                    <a:lumMod val="50000"/>
                  </a:schemeClr>
                </a:solidFill>
                <a:latin typeface="黑体" pitchFamily="49" charset="-122"/>
                <a:ea typeface="黑体" pitchFamily="49" charset="-122"/>
              </a:rPr>
              <a:t>中，如图</a:t>
            </a:r>
            <a:r>
              <a:rPr lang="en-US" altLang="zh-CN" dirty="0">
                <a:solidFill>
                  <a:schemeClr val="tx2">
                    <a:lumMod val="50000"/>
                  </a:schemeClr>
                </a:solidFill>
                <a:latin typeface="黑体" pitchFamily="49" charset="-122"/>
                <a:ea typeface="黑体" pitchFamily="49" charset="-122"/>
              </a:rPr>
              <a:t>6.42</a:t>
            </a:r>
            <a:r>
              <a:rPr lang="zh-CN" altLang="en-US" dirty="0">
                <a:solidFill>
                  <a:schemeClr val="tx2">
                    <a:lumMod val="50000"/>
                  </a:schemeClr>
                </a:solidFill>
                <a:latin typeface="黑体" pitchFamily="49" charset="-122"/>
                <a:ea typeface="黑体" pitchFamily="49" charset="-122"/>
              </a:rPr>
              <a:t>所</a:t>
            </a:r>
            <a:r>
              <a:rPr lang="zh-CN" altLang="en-US" dirty="0" smtClean="0">
                <a:solidFill>
                  <a:schemeClr val="tx2">
                    <a:lumMod val="50000"/>
                  </a:schemeClr>
                </a:solidFill>
                <a:latin typeface="黑体" pitchFamily="49" charset="-122"/>
                <a:ea typeface="黑体" pitchFamily="49" charset="-122"/>
              </a:rPr>
              <a:t>示。</a:t>
            </a:r>
            <a:endParaRPr lang="zh-CN" altLang="en-US" dirty="0">
              <a:solidFill>
                <a:schemeClr val="tx2">
                  <a:lumMod val="50000"/>
                </a:schemeClr>
              </a:solidFill>
              <a:latin typeface="黑体" pitchFamily="49" charset="-122"/>
              <a:ea typeface="黑体" pitchFamily="49" charset="-122"/>
            </a:endParaRPr>
          </a:p>
        </p:txBody>
      </p:sp>
      <p:pic>
        <p:nvPicPr>
          <p:cNvPr id="17"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l="543" b="2147"/>
          <a:stretch>
            <a:fillRect/>
          </a:stretch>
        </p:blipFill>
        <p:spPr>
          <a:xfrm>
            <a:off x="4572000" y="4077071"/>
            <a:ext cx="3840650" cy="2664297"/>
          </a:xfrm>
          <a:noFill/>
        </p:spPr>
      </p:pic>
      <p:sp>
        <p:nvSpPr>
          <p:cNvPr id="18" name="Text Box 4"/>
          <p:cNvSpPr txBox="1">
            <a:spLocks noChangeArrowheads="1"/>
          </p:cNvSpPr>
          <p:nvPr/>
        </p:nvSpPr>
        <p:spPr bwMode="auto">
          <a:xfrm>
            <a:off x="2411760" y="5373216"/>
            <a:ext cx="1850424"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6.42 </a:t>
            </a:r>
            <a:r>
              <a:rPr lang="zh-CN" sz="1800" dirty="0"/>
              <a:t>将查询结果保存到临时表中</a:t>
            </a:r>
          </a:p>
        </p:txBody>
      </p:sp>
    </p:spTree>
    <p:extLst>
      <p:ext uri="{BB962C8B-B14F-4D97-AF65-F5344CB8AC3E}">
        <p14:creationId xmlns:p14="http://schemas.microsoft.com/office/powerpoint/2010/main" xmlns="" val="1611430179"/>
      </p:ext>
    </p:extLst>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smtClean="0">
                <a:latin typeface="黑体" pitchFamily="49" charset="-122"/>
              </a:rPr>
              <a:t>任务</a:t>
            </a:r>
            <a:r>
              <a:rPr lang="en-US" altLang="zh-CN" sz="2800" dirty="0" smtClean="0">
                <a:latin typeface="黑体" pitchFamily="49" charset="-122"/>
              </a:rPr>
              <a:t>6</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815899" y="204746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5</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815898" y="3410253"/>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6</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1599763" y="2011189"/>
            <a:ext cx="0" cy="1399064"/>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1677911" y="3078661"/>
            <a:ext cx="359242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2555113" y="1725230"/>
            <a:ext cx="3268084" cy="1200329"/>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新建查询文件，执行下面的语句查询临时</a:t>
            </a:r>
            <a:r>
              <a:rPr lang="zh-CN" altLang="en-US" dirty="0" smtClean="0">
                <a:solidFill>
                  <a:schemeClr val="tx2">
                    <a:lumMod val="50000"/>
                  </a:schemeClr>
                </a:solidFill>
                <a:latin typeface="黑体" pitchFamily="49" charset="-122"/>
                <a:ea typeface="黑体" pitchFamily="49" charset="-122"/>
              </a:rPr>
              <a:t>表</a:t>
            </a:r>
            <a:r>
              <a:rPr lang="en-US" altLang="zh-CN" dirty="0" smtClean="0">
                <a:solidFill>
                  <a:schemeClr val="tx2">
                    <a:lumMod val="50000"/>
                  </a:schemeClr>
                </a:solidFill>
                <a:latin typeface="黑体" pitchFamily="49" charset="-122"/>
                <a:ea typeface="黑体" pitchFamily="49" charset="-122"/>
              </a:rPr>
              <a:t>#ABC</a:t>
            </a:r>
            <a:r>
              <a:rPr lang="zh-CN" altLang="en-US"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执行结果如图</a:t>
            </a:r>
            <a:r>
              <a:rPr lang="en-US" altLang="zh-CN" dirty="0">
                <a:solidFill>
                  <a:schemeClr val="tx2">
                    <a:lumMod val="50000"/>
                  </a:schemeClr>
                </a:solidFill>
                <a:latin typeface="黑体" pitchFamily="49" charset="-122"/>
                <a:ea typeface="黑体" pitchFamily="49" charset="-122"/>
              </a:rPr>
              <a:t>6.43</a:t>
            </a:r>
            <a:r>
              <a:rPr lang="zh-CN" altLang="en-US" dirty="0">
                <a:solidFill>
                  <a:schemeClr val="tx2">
                    <a:lumMod val="50000"/>
                  </a:schemeClr>
                </a:solidFill>
                <a:latin typeface="黑体" pitchFamily="49" charset="-122"/>
                <a:ea typeface="黑体" pitchFamily="49" charset="-122"/>
              </a:rPr>
              <a:t>所示。由</a:t>
            </a:r>
            <a:r>
              <a:rPr lang="zh-CN" altLang="en-US" dirty="0" smtClean="0">
                <a:solidFill>
                  <a:schemeClr val="tx2">
                    <a:lumMod val="50000"/>
                  </a:schemeClr>
                </a:solidFill>
                <a:latin typeface="黑体" pitchFamily="49" charset="-122"/>
                <a:ea typeface="黑体" pitchFamily="49" charset="-122"/>
              </a:rPr>
              <a:t>图可见</a:t>
            </a:r>
            <a:r>
              <a:rPr lang="zh-CN" altLang="en-US" dirty="0">
                <a:solidFill>
                  <a:schemeClr val="tx2">
                    <a:lumMod val="50000"/>
                  </a:schemeClr>
                </a:solidFill>
                <a:latin typeface="黑体" pitchFamily="49" charset="-122"/>
                <a:ea typeface="黑体" pitchFamily="49" charset="-122"/>
              </a:rPr>
              <a:t>，查询结果集是存放在临时表中</a:t>
            </a:r>
            <a:r>
              <a:rPr lang="zh-CN" altLang="en-US" dirty="0" smtClean="0">
                <a:solidFill>
                  <a:schemeClr val="tx2">
                    <a:lumMod val="50000"/>
                  </a:schemeClr>
                </a:solidFill>
                <a:latin typeface="黑体" pitchFamily="49" charset="-122"/>
                <a:ea typeface="黑体" pitchFamily="49" charset="-122"/>
              </a:rPr>
              <a:t>的</a:t>
            </a:r>
            <a:endParaRPr lang="zh-CN" altLang="en-US" dirty="0">
              <a:solidFill>
                <a:schemeClr val="tx2">
                  <a:lumMod val="50000"/>
                </a:schemeClr>
              </a:solidFill>
              <a:latin typeface="黑体" pitchFamily="49" charset="-122"/>
              <a:ea typeface="黑体" pitchFamily="49" charset="-122"/>
            </a:endParaRPr>
          </a:p>
        </p:txBody>
      </p:sp>
      <p:sp>
        <p:nvSpPr>
          <p:cNvPr id="71702" name="Text Box 22"/>
          <p:cNvSpPr txBox="1">
            <a:spLocks noChangeArrowheads="1"/>
          </p:cNvSpPr>
          <p:nvPr/>
        </p:nvSpPr>
        <p:spPr bwMode="auto">
          <a:xfrm>
            <a:off x="2631696" y="3328851"/>
            <a:ext cx="3236871" cy="923330"/>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修改步骤</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的查询语句，将查询结果保存</a:t>
            </a:r>
            <a:r>
              <a:rPr lang="zh-CN" altLang="en-US" dirty="0" smtClean="0">
                <a:solidFill>
                  <a:schemeClr val="tx2">
                    <a:lumMod val="50000"/>
                  </a:schemeClr>
                </a:solidFill>
                <a:latin typeface="黑体" pitchFamily="49" charset="-122"/>
                <a:ea typeface="黑体" pitchFamily="49" charset="-122"/>
              </a:rPr>
              <a:t>至全局</a:t>
            </a:r>
            <a:r>
              <a:rPr lang="zh-CN" altLang="en-US" dirty="0">
                <a:solidFill>
                  <a:schemeClr val="tx2">
                    <a:lumMod val="50000"/>
                  </a:schemeClr>
                </a:solidFill>
                <a:latin typeface="黑体" pitchFamily="49" charset="-122"/>
                <a:ea typeface="黑体" pitchFamily="49" charset="-122"/>
              </a:rPr>
              <a:t>临时表</a:t>
            </a:r>
            <a:r>
              <a:rPr lang="en-US" altLang="zh-CN" dirty="0">
                <a:solidFill>
                  <a:schemeClr val="tx2">
                    <a:lumMod val="50000"/>
                  </a:schemeClr>
                </a:solidFill>
                <a:latin typeface="黑体" pitchFamily="49" charset="-122"/>
                <a:ea typeface="黑体" pitchFamily="49" charset="-122"/>
              </a:rPr>
              <a:t>##ABC</a:t>
            </a:r>
            <a:r>
              <a:rPr lang="zh-CN" altLang="en-US" dirty="0" smtClean="0">
                <a:solidFill>
                  <a:schemeClr val="tx2">
                    <a:lumMod val="50000"/>
                  </a:schemeClr>
                </a:solidFill>
                <a:latin typeface="黑体" pitchFamily="49" charset="-122"/>
                <a:ea typeface="黑体" pitchFamily="49" charset="-122"/>
              </a:rPr>
              <a:t>中。</a:t>
            </a:r>
            <a:endParaRPr lang="zh-CN" altLang="en-US" dirty="0">
              <a:solidFill>
                <a:schemeClr val="tx2">
                  <a:lumMod val="50000"/>
                </a:schemeClr>
              </a:solidFill>
              <a:latin typeface="黑体" pitchFamily="49" charset="-122"/>
              <a:ea typeface="黑体" pitchFamily="49" charset="-122"/>
            </a:endParaRPr>
          </a:p>
        </p:txBody>
      </p:sp>
      <p:sp>
        <p:nvSpPr>
          <p:cNvPr id="6" name="矩形 5"/>
          <p:cNvSpPr/>
          <p:nvPr/>
        </p:nvSpPr>
        <p:spPr>
          <a:xfrm>
            <a:off x="5850961" y="1725229"/>
            <a:ext cx="2862064" cy="1200329"/>
          </a:xfrm>
          <a:prstGeom prst="rect">
            <a:avLst/>
          </a:prstGeom>
          <a:solidFill>
            <a:srgbClr val="FFFF00"/>
          </a:solidFill>
        </p:spPr>
        <p:txBody>
          <a:bodyPr wrap="square">
            <a:spAutoFit/>
          </a:bodyPr>
          <a:lstStyle/>
          <a:p>
            <a:pPr eaLnBrk="1" hangingPunct="1">
              <a:lnSpc>
                <a:spcPct val="100000"/>
              </a:lnSpc>
              <a:buFont typeface="Wingdings" pitchFamily="2" charset="2"/>
              <a:buNone/>
            </a:pPr>
            <a:r>
              <a:rPr lang="zh-CN" altLang="en-US" dirty="0"/>
              <a:t>USE Student</a:t>
            </a:r>
          </a:p>
          <a:p>
            <a:pPr eaLnBrk="1" hangingPunct="1">
              <a:lnSpc>
                <a:spcPct val="100000"/>
              </a:lnSpc>
              <a:buFont typeface="Wingdings" pitchFamily="2" charset="2"/>
              <a:buNone/>
            </a:pPr>
            <a:r>
              <a:rPr lang="zh-CN" altLang="en-US" dirty="0"/>
              <a:t>	GO</a:t>
            </a:r>
          </a:p>
          <a:p>
            <a:pPr eaLnBrk="1" hangingPunct="1">
              <a:lnSpc>
                <a:spcPct val="100000"/>
              </a:lnSpc>
              <a:buFont typeface="Wingdings" pitchFamily="2" charset="2"/>
              <a:buNone/>
            </a:pPr>
            <a:r>
              <a:rPr lang="zh-CN" altLang="en-US" dirty="0" smtClean="0"/>
              <a:t>SELECT </a:t>
            </a:r>
            <a:r>
              <a:rPr lang="zh-CN" altLang="en-US" dirty="0"/>
              <a:t>* FROM #ABC</a:t>
            </a:r>
          </a:p>
          <a:p>
            <a:pPr eaLnBrk="1" hangingPunct="1">
              <a:lnSpc>
                <a:spcPct val="100000"/>
              </a:lnSpc>
              <a:buFont typeface="Wingdings" pitchFamily="2" charset="2"/>
              <a:buNone/>
            </a:pPr>
            <a:r>
              <a:rPr lang="zh-CN" altLang="en-US" dirty="0"/>
              <a:t>	GO</a:t>
            </a:r>
          </a:p>
        </p:txBody>
      </p:sp>
      <p:pic>
        <p:nvPicPr>
          <p:cNvPr id="19"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b="1703"/>
          <a:stretch>
            <a:fillRect/>
          </a:stretch>
        </p:blipFill>
        <p:spPr>
          <a:xfrm>
            <a:off x="867007" y="4326156"/>
            <a:ext cx="3625584" cy="2271196"/>
          </a:xfrm>
          <a:noFill/>
        </p:spPr>
      </p:pic>
      <p:sp>
        <p:nvSpPr>
          <p:cNvPr id="20" name="Text Box 4"/>
          <p:cNvSpPr txBox="1">
            <a:spLocks noChangeArrowheads="1"/>
          </p:cNvSpPr>
          <p:nvPr/>
        </p:nvSpPr>
        <p:spPr bwMode="auto">
          <a:xfrm>
            <a:off x="4530975" y="5510096"/>
            <a:ext cx="1292222"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6.43 </a:t>
            </a:r>
            <a:r>
              <a:rPr lang="zh-CN" sz="1800" dirty="0"/>
              <a:t>查询本地临时表</a:t>
            </a:r>
            <a:r>
              <a:rPr lang="zh-CN" altLang="zh-CN" sz="1800" dirty="0"/>
              <a:t>#ABC</a:t>
            </a:r>
          </a:p>
        </p:txBody>
      </p:sp>
      <p:sp>
        <p:nvSpPr>
          <p:cNvPr id="7" name="矩形 6"/>
          <p:cNvSpPr/>
          <p:nvPr/>
        </p:nvSpPr>
        <p:spPr>
          <a:xfrm>
            <a:off x="5823197" y="3078661"/>
            <a:ext cx="3095979" cy="3354765"/>
          </a:xfrm>
          <a:prstGeom prst="rect">
            <a:avLst/>
          </a:prstGeom>
          <a:solidFill>
            <a:srgbClr val="FFFF00"/>
          </a:solidFill>
        </p:spPr>
        <p:txBody>
          <a:bodyPr wrap="square">
            <a:spAutoFit/>
          </a:bodyPr>
          <a:lstStyle/>
          <a:p>
            <a:pPr eaLnBrk="1" hangingPunct="1">
              <a:lnSpc>
                <a:spcPct val="100000"/>
              </a:lnSpc>
              <a:buFont typeface="Wingdings" pitchFamily="2" charset="2"/>
              <a:buNone/>
            </a:pPr>
            <a:r>
              <a:rPr lang="zh-CN" altLang="en-US" dirty="0"/>
              <a:t>USE Student</a:t>
            </a:r>
          </a:p>
          <a:p>
            <a:pPr eaLnBrk="1" hangingPunct="1">
              <a:lnSpc>
                <a:spcPct val="100000"/>
              </a:lnSpc>
              <a:buFont typeface="Wingdings" pitchFamily="2" charset="2"/>
              <a:buNone/>
            </a:pPr>
            <a:r>
              <a:rPr lang="zh-CN" altLang="en-US" dirty="0"/>
              <a:t>	GO</a:t>
            </a:r>
          </a:p>
          <a:p>
            <a:pPr eaLnBrk="1" hangingPunct="1">
              <a:lnSpc>
                <a:spcPct val="100000"/>
              </a:lnSpc>
              <a:buFont typeface="Wingdings" pitchFamily="2" charset="2"/>
              <a:buNone/>
            </a:pPr>
            <a:r>
              <a:rPr lang="zh-CN" altLang="en-US" dirty="0" smtClean="0"/>
              <a:t>SELECT </a:t>
            </a:r>
            <a:r>
              <a:rPr lang="zh-CN" altLang="en-US" dirty="0"/>
              <a:t>* </a:t>
            </a:r>
          </a:p>
          <a:p>
            <a:pPr eaLnBrk="1" hangingPunct="1">
              <a:lnSpc>
                <a:spcPct val="100000"/>
              </a:lnSpc>
              <a:buFont typeface="Wingdings" pitchFamily="2" charset="2"/>
              <a:buNone/>
            </a:pPr>
            <a:r>
              <a:rPr lang="zh-CN" altLang="en-US" sz="1600" b="0" dirty="0" smtClean="0"/>
              <a:t>--</a:t>
            </a:r>
            <a:r>
              <a:rPr lang="zh-CN" altLang="en-US" sz="1600" b="0" dirty="0"/>
              <a:t>只有此处与步骤2的语句不同，全局临时表以##开头</a:t>
            </a:r>
          </a:p>
          <a:p>
            <a:pPr eaLnBrk="1" hangingPunct="1">
              <a:lnSpc>
                <a:spcPct val="100000"/>
              </a:lnSpc>
              <a:buFont typeface="Wingdings" pitchFamily="2" charset="2"/>
              <a:buNone/>
            </a:pPr>
            <a:r>
              <a:rPr lang="zh-CN" altLang="en-US" dirty="0" smtClean="0"/>
              <a:t>INTO </a:t>
            </a:r>
            <a:r>
              <a:rPr lang="zh-CN" altLang="en-US" dirty="0"/>
              <a:t>##ABC FROM Student_course </a:t>
            </a:r>
          </a:p>
          <a:p>
            <a:pPr eaLnBrk="1" hangingPunct="1">
              <a:lnSpc>
                <a:spcPct val="100000"/>
              </a:lnSpc>
              <a:buFont typeface="Wingdings" pitchFamily="2" charset="2"/>
              <a:buNone/>
            </a:pPr>
            <a:r>
              <a:rPr lang="zh-CN" altLang="en-US" dirty="0" smtClean="0"/>
              <a:t>WHERE </a:t>
            </a:r>
            <a:r>
              <a:rPr lang="zh-CN" altLang="en-US" dirty="0"/>
              <a:t>Student_id </a:t>
            </a:r>
            <a:r>
              <a:rPr lang="zh-CN" altLang="en-US" dirty="0" smtClean="0"/>
              <a:t>IN </a:t>
            </a:r>
            <a:r>
              <a:rPr lang="zh-CN" altLang="en-US" dirty="0"/>
              <a:t>(SELECT Student_id FROM Students WHERE Student_classid='2011011')</a:t>
            </a:r>
          </a:p>
          <a:p>
            <a:pPr eaLnBrk="1" hangingPunct="1">
              <a:lnSpc>
                <a:spcPct val="100000"/>
              </a:lnSpc>
              <a:buFont typeface="Wingdings" pitchFamily="2" charset="2"/>
              <a:buNone/>
            </a:pPr>
            <a:r>
              <a:rPr lang="zh-CN" altLang="en-US" dirty="0"/>
              <a:t>	GO</a:t>
            </a:r>
          </a:p>
        </p:txBody>
      </p:sp>
    </p:spTree>
    <p:extLst>
      <p:ext uri="{BB962C8B-B14F-4D97-AF65-F5344CB8AC3E}">
        <p14:creationId xmlns:p14="http://schemas.microsoft.com/office/powerpoint/2010/main" xmlns="" val="2665083502"/>
      </p:ext>
    </p:extLst>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smtClean="0">
                <a:latin typeface="黑体" pitchFamily="49" charset="-122"/>
              </a:rPr>
              <a:t>任务</a:t>
            </a:r>
            <a:r>
              <a:rPr lang="en-US" altLang="zh-CN" sz="2800" dirty="0" smtClean="0">
                <a:latin typeface="黑体" pitchFamily="49" charset="-122"/>
              </a:rPr>
              <a:t>6</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1192223" y="2226241"/>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7</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049473" y="1940150"/>
            <a:ext cx="4762" cy="1143000"/>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065331" y="3059242"/>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2974002" y="2210786"/>
            <a:ext cx="5034929"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执行语句并查看全局临时表</a:t>
            </a:r>
            <a:r>
              <a:rPr lang="en-US" altLang="zh-CN" dirty="0">
                <a:solidFill>
                  <a:schemeClr val="tx2">
                    <a:lumMod val="50000"/>
                  </a:schemeClr>
                </a:solidFill>
                <a:latin typeface="黑体" pitchFamily="49" charset="-122"/>
                <a:ea typeface="黑体" pitchFamily="49" charset="-122"/>
              </a:rPr>
              <a:t>##ABC</a:t>
            </a:r>
            <a:r>
              <a:rPr lang="zh-CN" altLang="en-US" dirty="0">
                <a:solidFill>
                  <a:schemeClr val="tx2">
                    <a:lumMod val="50000"/>
                  </a:schemeClr>
                </a:solidFill>
                <a:latin typeface="黑体" pitchFamily="49" charset="-122"/>
                <a:ea typeface="黑体" pitchFamily="49" charset="-122"/>
              </a:rPr>
              <a:t>，全局临时</a:t>
            </a:r>
            <a:r>
              <a:rPr lang="zh-CN" altLang="en-US" dirty="0" smtClean="0">
                <a:solidFill>
                  <a:schemeClr val="tx2">
                    <a:lumMod val="50000"/>
                  </a:schemeClr>
                </a:solidFill>
                <a:latin typeface="黑体" pitchFamily="49" charset="-122"/>
                <a:ea typeface="黑体" pitchFamily="49" charset="-122"/>
              </a:rPr>
              <a:t>表的</a:t>
            </a:r>
            <a:r>
              <a:rPr lang="zh-CN" altLang="en-US" dirty="0">
                <a:solidFill>
                  <a:schemeClr val="tx2">
                    <a:lumMod val="50000"/>
                  </a:schemeClr>
                </a:solidFill>
                <a:latin typeface="黑体" pitchFamily="49" charset="-122"/>
                <a:ea typeface="黑体" pitchFamily="49" charset="-122"/>
              </a:rPr>
              <a:t>存放位置与本地临时表相同，在此不做赘述。</a:t>
            </a:r>
          </a:p>
        </p:txBody>
      </p:sp>
      <p:sp>
        <p:nvSpPr>
          <p:cNvPr id="3" name="矩形 2"/>
          <p:cNvSpPr/>
          <p:nvPr/>
        </p:nvSpPr>
        <p:spPr>
          <a:xfrm>
            <a:off x="1763688" y="3526844"/>
            <a:ext cx="5976664" cy="2031325"/>
          </a:xfrm>
          <a:prstGeom prst="rect">
            <a:avLst/>
          </a:prstGeom>
          <a:solidFill>
            <a:schemeClr val="accent2">
              <a:lumMod val="60000"/>
              <a:lumOff val="40000"/>
            </a:schemeClr>
          </a:solidFill>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p>
          <a:p>
            <a:pPr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本任务将查询结果集保存到了临时表中。临时表，顾名思义，就是临时存在的表，它存储在系统数据库tempdb中。</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   临时</a:t>
            </a:r>
            <a:r>
              <a:rPr lang="zh-CN" altLang="en-US" dirty="0">
                <a:solidFill>
                  <a:schemeClr val="tx2">
                    <a:lumMod val="50000"/>
                  </a:schemeClr>
                </a:solidFill>
                <a:latin typeface="黑体" pitchFamily="49" charset="-122"/>
                <a:ea typeface="黑体" pitchFamily="49" charset="-122"/>
              </a:rPr>
              <a:t>表有两种类型：</a:t>
            </a:r>
            <a:r>
              <a:rPr lang="zh-CN" altLang="en-US" dirty="0">
                <a:latin typeface="黑体" pitchFamily="49" charset="-122"/>
                <a:ea typeface="黑体" pitchFamily="49" charset="-122"/>
              </a:rPr>
              <a:t>本地临时表</a:t>
            </a:r>
            <a:r>
              <a:rPr lang="zh-CN" altLang="en-US" dirty="0">
                <a:solidFill>
                  <a:schemeClr val="tx2">
                    <a:lumMod val="50000"/>
                  </a:schemeClr>
                </a:solidFill>
                <a:latin typeface="黑体" pitchFamily="49" charset="-122"/>
                <a:ea typeface="黑体" pitchFamily="49" charset="-122"/>
              </a:rPr>
              <a:t>和</a:t>
            </a:r>
            <a:r>
              <a:rPr lang="zh-CN" altLang="en-US" dirty="0">
                <a:latin typeface="黑体" pitchFamily="49" charset="-122"/>
                <a:ea typeface="黑体" pitchFamily="49" charset="-122"/>
              </a:rPr>
              <a:t>全局临时表</a:t>
            </a:r>
            <a:r>
              <a:rPr lang="zh-CN" altLang="en-US" dirty="0">
                <a:solidFill>
                  <a:schemeClr val="tx2">
                    <a:lumMod val="50000"/>
                  </a:schemeClr>
                </a:solidFill>
                <a:latin typeface="黑体" pitchFamily="49" charset="-122"/>
                <a:ea typeface="黑体" pitchFamily="49" charset="-122"/>
              </a:rPr>
              <a:t>。它们在名称、可见性以及可用性上有区别：</a:t>
            </a:r>
          </a:p>
        </p:txBody>
      </p:sp>
    </p:spTree>
    <p:extLst>
      <p:ext uri="{BB962C8B-B14F-4D97-AF65-F5344CB8AC3E}">
        <p14:creationId xmlns:p14="http://schemas.microsoft.com/office/powerpoint/2010/main" xmlns="" val="451069374"/>
      </p:ext>
    </p:extLst>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zh-CN" altLang="en-US" dirty="0" smtClean="0"/>
              <a:t>任务</a:t>
            </a:r>
            <a:r>
              <a:rPr lang="en-US" altLang="zh-CN" dirty="0" smtClean="0"/>
              <a:t>6  </a:t>
            </a:r>
            <a:r>
              <a:rPr lang="zh-CN" altLang="en-US" dirty="0"/>
              <a:t>（续）</a:t>
            </a:r>
            <a:endParaRPr lang="en-US" altLang="zh-CN" dirty="0">
              <a:ea typeface="宋体" pitchFamily="2" charset="-122"/>
            </a:endParaRPr>
          </a:p>
        </p:txBody>
      </p:sp>
      <p:sp>
        <p:nvSpPr>
          <p:cNvPr id="59397" name="AutoShape 5"/>
          <p:cNvSpPr>
            <a:spLocks noChangeArrowheads="1"/>
          </p:cNvSpPr>
          <p:nvPr/>
        </p:nvSpPr>
        <p:spPr bwMode="gray">
          <a:xfrm rot="2692993">
            <a:off x="4483203" y="2268354"/>
            <a:ext cx="3449637" cy="2397612"/>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hlink"/>
              </a:gs>
              <a:gs pos="100000">
                <a:schemeClr val="hlink">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hlink"/>
            </a:extrusionClr>
          </a:sp3d>
        </p:spPr>
        <p:txBody>
          <a:bodyPr wrap="none" anchor="ctr">
            <a:flatTx/>
          </a:bodyPr>
          <a:lstStyle/>
          <a:p>
            <a:endParaRPr lang="zh-CN" altLang="en-US"/>
          </a:p>
        </p:txBody>
      </p:sp>
      <p:sp>
        <p:nvSpPr>
          <p:cNvPr id="59398" name="AutoShape 6"/>
          <p:cNvSpPr>
            <a:spLocks noChangeArrowheads="1"/>
          </p:cNvSpPr>
          <p:nvPr/>
        </p:nvSpPr>
        <p:spPr bwMode="gray">
          <a:xfrm rot="-2707007">
            <a:off x="1450986" y="2212674"/>
            <a:ext cx="3449637" cy="2379649"/>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folHlink"/>
          </a:soli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folHlink"/>
            </a:extrusionClr>
          </a:sp3d>
        </p:spPr>
        <p:txBody>
          <a:bodyPr wrap="none" anchor="ctr">
            <a:flatTx/>
          </a:bodyPr>
          <a:lstStyle/>
          <a:p>
            <a:endParaRPr lang="zh-CN" altLang="en-US"/>
          </a:p>
        </p:txBody>
      </p:sp>
      <p:sp>
        <p:nvSpPr>
          <p:cNvPr id="59399" name="AutoShape 7"/>
          <p:cNvSpPr>
            <a:spLocks noChangeArrowheads="1"/>
          </p:cNvSpPr>
          <p:nvPr/>
        </p:nvSpPr>
        <p:spPr bwMode="gray">
          <a:xfrm rot="18907007" flipV="1">
            <a:off x="4483202" y="3685578"/>
            <a:ext cx="3449637" cy="189564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1"/>
              </a:gs>
              <a:gs pos="100000">
                <a:schemeClr val="accent1">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1"/>
            </a:extrusionClr>
          </a:sp3d>
        </p:spPr>
        <p:txBody>
          <a:bodyPr wrap="none" anchor="ctr">
            <a:flatTx/>
          </a:bodyPr>
          <a:lstStyle/>
          <a:p>
            <a:endParaRPr lang="zh-CN" altLang="en-US"/>
          </a:p>
        </p:txBody>
      </p:sp>
      <p:sp>
        <p:nvSpPr>
          <p:cNvPr id="59400" name="AutoShape 8"/>
          <p:cNvSpPr>
            <a:spLocks noChangeArrowheads="1"/>
          </p:cNvSpPr>
          <p:nvPr/>
        </p:nvSpPr>
        <p:spPr bwMode="gray">
          <a:xfrm rot="2692993" flipH="1" flipV="1">
            <a:off x="1450985" y="3525777"/>
            <a:ext cx="3449637" cy="2082706"/>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2"/>
              </a:gs>
              <a:gs pos="100000">
                <a:schemeClr val="accent2">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59405" name="Text Box 13"/>
          <p:cNvSpPr txBox="1">
            <a:spLocks noChangeArrowheads="1"/>
          </p:cNvSpPr>
          <p:nvPr/>
        </p:nvSpPr>
        <p:spPr bwMode="gray">
          <a:xfrm>
            <a:off x="2521927" y="3068960"/>
            <a:ext cx="4299085" cy="1754326"/>
          </a:xfrm>
          <a:prstGeom prst="rect">
            <a:avLst/>
          </a:prstGeom>
          <a:noFill/>
          <a:ln w="9525" algn="ctr">
            <a:noFill/>
            <a:miter lim="800000"/>
            <a:headEnd/>
            <a:tailEnd/>
          </a:ln>
          <a:effectLst/>
        </p:spPr>
        <p:txBody>
          <a:bodyPr wrap="square">
            <a:spAutoFit/>
          </a:bodyPr>
          <a:lstStyle/>
          <a:p>
            <a:pPr marL="0" indent="0">
              <a:lnSpc>
                <a:spcPct val="150000"/>
              </a:lnSpc>
              <a:buFont typeface="Wingdings" pitchFamily="2" charset="2"/>
              <a:buNone/>
            </a:pPr>
            <a:r>
              <a:rPr lang="zh-CN" altLang="en-US" dirty="0">
                <a:latin typeface="黑体" pitchFamily="49" charset="-122"/>
                <a:ea typeface="黑体" pitchFamily="49" charset="-122"/>
              </a:rPr>
              <a:t>本地临时表</a:t>
            </a:r>
            <a:r>
              <a:rPr lang="zh-CN" altLang="en-US" dirty="0">
                <a:solidFill>
                  <a:schemeClr val="tx2">
                    <a:lumMod val="50000"/>
                  </a:schemeClr>
                </a:solidFill>
                <a:latin typeface="黑体" pitchFamily="49" charset="-122"/>
                <a:ea typeface="黑体" pitchFamily="49" charset="-122"/>
              </a:rPr>
              <a:t>的名称以单个数字符号 </a:t>
            </a: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打头，仅对当前的用户连接是可见的，当用户从 </a:t>
            </a:r>
            <a:r>
              <a:rPr lang="en-US" altLang="zh-CN" dirty="0">
                <a:solidFill>
                  <a:schemeClr val="tx2">
                    <a:lumMod val="50000"/>
                  </a:schemeClr>
                </a:solidFill>
                <a:latin typeface="黑体" pitchFamily="49" charset="-122"/>
                <a:ea typeface="黑体" pitchFamily="49" charset="-122"/>
              </a:rPr>
              <a:t>SQL Server </a:t>
            </a:r>
            <a:r>
              <a:rPr lang="zh-CN" altLang="en-US" dirty="0">
                <a:solidFill>
                  <a:schemeClr val="tx2">
                    <a:lumMod val="50000"/>
                  </a:schemeClr>
                </a:solidFill>
                <a:latin typeface="黑体" pitchFamily="49" charset="-122"/>
                <a:ea typeface="黑体" pitchFamily="49" charset="-122"/>
              </a:rPr>
              <a:t>实例断开连接时，它将被系统自动删除。 </a:t>
            </a:r>
          </a:p>
        </p:txBody>
      </p:sp>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zh-CN" altLang="en-US" dirty="0" smtClean="0"/>
              <a:t>任务</a:t>
            </a:r>
            <a:r>
              <a:rPr lang="en-US" altLang="zh-CN" dirty="0" smtClean="0"/>
              <a:t>6  </a:t>
            </a:r>
            <a:r>
              <a:rPr lang="zh-CN" altLang="en-US" dirty="0"/>
              <a:t>（续）</a:t>
            </a:r>
            <a:endParaRPr lang="en-US" altLang="zh-CN" dirty="0">
              <a:ea typeface="宋体" pitchFamily="2" charset="-122"/>
            </a:endParaRPr>
          </a:p>
        </p:txBody>
      </p:sp>
      <p:sp>
        <p:nvSpPr>
          <p:cNvPr id="59397" name="AutoShape 5"/>
          <p:cNvSpPr>
            <a:spLocks noChangeArrowheads="1"/>
          </p:cNvSpPr>
          <p:nvPr/>
        </p:nvSpPr>
        <p:spPr bwMode="gray">
          <a:xfrm rot="2692993">
            <a:off x="4483203" y="2268354"/>
            <a:ext cx="3449637" cy="2397612"/>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hlink"/>
              </a:gs>
              <a:gs pos="100000">
                <a:schemeClr val="hlink">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hlink"/>
            </a:extrusionClr>
          </a:sp3d>
        </p:spPr>
        <p:txBody>
          <a:bodyPr wrap="none" anchor="ctr">
            <a:flatTx/>
          </a:bodyPr>
          <a:lstStyle/>
          <a:p>
            <a:endParaRPr lang="zh-CN" altLang="en-US"/>
          </a:p>
        </p:txBody>
      </p:sp>
      <p:sp>
        <p:nvSpPr>
          <p:cNvPr id="59398" name="AutoShape 6"/>
          <p:cNvSpPr>
            <a:spLocks noChangeArrowheads="1"/>
          </p:cNvSpPr>
          <p:nvPr/>
        </p:nvSpPr>
        <p:spPr bwMode="gray">
          <a:xfrm rot="-2707007">
            <a:off x="1450986" y="2212674"/>
            <a:ext cx="3449637" cy="2379649"/>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folHlink"/>
          </a:soli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folHlink"/>
            </a:extrusionClr>
          </a:sp3d>
        </p:spPr>
        <p:txBody>
          <a:bodyPr wrap="none" anchor="ctr">
            <a:flatTx/>
          </a:bodyPr>
          <a:lstStyle/>
          <a:p>
            <a:endParaRPr lang="zh-CN" altLang="en-US"/>
          </a:p>
        </p:txBody>
      </p:sp>
      <p:sp>
        <p:nvSpPr>
          <p:cNvPr id="59399" name="AutoShape 7"/>
          <p:cNvSpPr>
            <a:spLocks noChangeArrowheads="1"/>
          </p:cNvSpPr>
          <p:nvPr/>
        </p:nvSpPr>
        <p:spPr bwMode="gray">
          <a:xfrm rot="18907007" flipV="1">
            <a:off x="4483202" y="3685578"/>
            <a:ext cx="3449637" cy="189564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1"/>
              </a:gs>
              <a:gs pos="100000">
                <a:schemeClr val="accent1">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1"/>
            </a:extrusionClr>
          </a:sp3d>
        </p:spPr>
        <p:txBody>
          <a:bodyPr wrap="none" anchor="ctr">
            <a:flatTx/>
          </a:bodyPr>
          <a:lstStyle/>
          <a:p>
            <a:endParaRPr lang="zh-CN" altLang="en-US"/>
          </a:p>
        </p:txBody>
      </p:sp>
      <p:sp>
        <p:nvSpPr>
          <p:cNvPr id="59400" name="AutoShape 8"/>
          <p:cNvSpPr>
            <a:spLocks noChangeArrowheads="1"/>
          </p:cNvSpPr>
          <p:nvPr/>
        </p:nvSpPr>
        <p:spPr bwMode="gray">
          <a:xfrm rot="2692993" flipH="1" flipV="1">
            <a:off x="1450985" y="3525777"/>
            <a:ext cx="3449637" cy="2082706"/>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2"/>
              </a:gs>
              <a:gs pos="100000">
                <a:schemeClr val="accent2">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59405" name="Text Box 13"/>
          <p:cNvSpPr txBox="1">
            <a:spLocks noChangeArrowheads="1"/>
          </p:cNvSpPr>
          <p:nvPr/>
        </p:nvSpPr>
        <p:spPr bwMode="gray">
          <a:xfrm>
            <a:off x="2521927" y="3068960"/>
            <a:ext cx="4299085" cy="1689373"/>
          </a:xfrm>
          <a:prstGeom prst="rect">
            <a:avLst/>
          </a:prstGeom>
          <a:noFill/>
          <a:ln w="9525" algn="ctr">
            <a:noFill/>
            <a:miter lim="800000"/>
            <a:headEnd/>
            <a:tailEnd/>
          </a:ln>
          <a:effectLst/>
        </p:spPr>
        <p:txBody>
          <a:bodyPr wrap="square">
            <a:spAutoFit/>
          </a:bodyPr>
          <a:lstStyle/>
          <a:p>
            <a:pPr marL="0" indent="0">
              <a:lnSpc>
                <a:spcPct val="150000"/>
              </a:lnSpc>
              <a:buFont typeface="Wingdings" pitchFamily="2" charset="2"/>
              <a:buNone/>
            </a:pPr>
            <a:r>
              <a:rPr lang="zh-CN" altLang="en-US" dirty="0">
                <a:latin typeface="黑体" pitchFamily="49" charset="-122"/>
                <a:ea typeface="黑体" pitchFamily="49" charset="-122"/>
              </a:rPr>
              <a:t>全局临时表</a:t>
            </a:r>
            <a:r>
              <a:rPr lang="zh-CN" altLang="en-US" dirty="0" smtClean="0">
                <a:solidFill>
                  <a:schemeClr val="tx2">
                    <a:lumMod val="50000"/>
                  </a:schemeClr>
                </a:solidFill>
                <a:latin typeface="黑体" pitchFamily="49" charset="-122"/>
                <a:ea typeface="黑体" pitchFamily="49" charset="-122"/>
              </a:rPr>
              <a:t>的</a:t>
            </a:r>
            <a:r>
              <a:rPr lang="zh-CN" altLang="en-US" dirty="0">
                <a:solidFill>
                  <a:schemeClr val="tx2">
                    <a:lumMod val="50000"/>
                  </a:schemeClr>
                </a:solidFill>
                <a:latin typeface="黑体" pitchFamily="49" charset="-122"/>
                <a:ea typeface="黑体" pitchFamily="49" charset="-122"/>
              </a:rPr>
              <a:t>名称以两个数字符号 </a:t>
            </a: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打头，创建后对任何用户都是可见的，当所有引用该表的用户从 </a:t>
            </a:r>
            <a:r>
              <a:rPr lang="en-US" altLang="zh-CN" dirty="0">
                <a:solidFill>
                  <a:schemeClr val="tx2">
                    <a:lumMod val="50000"/>
                  </a:schemeClr>
                </a:solidFill>
                <a:latin typeface="黑体" pitchFamily="49" charset="-122"/>
                <a:ea typeface="黑体" pitchFamily="49" charset="-122"/>
              </a:rPr>
              <a:t>SQL Server </a:t>
            </a:r>
            <a:r>
              <a:rPr lang="zh-CN" altLang="en-US" dirty="0">
                <a:solidFill>
                  <a:schemeClr val="tx2">
                    <a:lumMod val="50000"/>
                  </a:schemeClr>
                </a:solidFill>
                <a:latin typeface="黑体" pitchFamily="49" charset="-122"/>
                <a:ea typeface="黑体" pitchFamily="49" charset="-122"/>
              </a:rPr>
              <a:t>断开连接时被删除</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2599893836"/>
      </p:ext>
    </p:extLst>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2056680" y="404664"/>
            <a:ext cx="6019800" cy="487363"/>
          </a:xfrm>
        </p:spPr>
        <p:txBody>
          <a:bodyPr/>
          <a:lstStyle/>
          <a:p>
            <a:r>
              <a:rPr lang="zh-CN" altLang="en-US" sz="2800" dirty="0" smtClean="0">
                <a:latin typeface="黑体" pitchFamily="49" charset="-122"/>
              </a:rPr>
              <a:t>任务</a:t>
            </a:r>
            <a:r>
              <a:rPr lang="en-US" altLang="zh-CN" sz="2800" dirty="0" smtClean="0">
                <a:latin typeface="黑体" pitchFamily="49" charset="-122"/>
              </a:rPr>
              <a:t>7   </a:t>
            </a:r>
            <a:r>
              <a:rPr lang="zh-CN" altLang="en-US" sz="2800" dirty="0" smtClean="0">
                <a:latin typeface="黑体" pitchFamily="49" charset="-122"/>
              </a:rPr>
              <a:t>将</a:t>
            </a:r>
            <a:r>
              <a:rPr lang="zh-CN" altLang="en-US" sz="2800" dirty="0">
                <a:latin typeface="黑体" pitchFamily="49" charset="-122"/>
              </a:rPr>
              <a:t>任务</a:t>
            </a:r>
            <a:r>
              <a:rPr lang="en-US" altLang="zh-CN" sz="2800" dirty="0">
                <a:latin typeface="黑体" pitchFamily="49" charset="-122"/>
              </a:rPr>
              <a:t>5</a:t>
            </a:r>
            <a:r>
              <a:rPr lang="zh-CN" altLang="en-US" sz="2800" dirty="0">
                <a:latin typeface="黑体" pitchFamily="49" charset="-122"/>
              </a:rPr>
              <a:t>的查询结果保存到永久表中并查看</a:t>
            </a:r>
            <a:endParaRPr lang="en-US" altLang="zh-CN" sz="2800" b="0" dirty="0">
              <a:ea typeface="宋体" pitchFamily="2" charset="-122"/>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1</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365249" y="3156340"/>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2</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214546" y="2924944"/>
            <a:ext cx="4157654"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214678" y="2262549"/>
            <a:ext cx="4828847"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新建查询文件。</a:t>
            </a:r>
          </a:p>
        </p:txBody>
      </p:sp>
      <p:sp>
        <p:nvSpPr>
          <p:cNvPr id="71702" name="Text Box 22"/>
          <p:cNvSpPr txBox="1">
            <a:spLocks noChangeArrowheads="1"/>
          </p:cNvSpPr>
          <p:nvPr/>
        </p:nvSpPr>
        <p:spPr bwMode="auto">
          <a:xfrm>
            <a:off x="3257179" y="3186249"/>
            <a:ext cx="1818877"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输入查询</a:t>
            </a:r>
            <a:r>
              <a:rPr lang="zh-CN" altLang="en-US" dirty="0" smtClean="0">
                <a:solidFill>
                  <a:schemeClr val="tx2">
                    <a:lumMod val="50000"/>
                  </a:schemeClr>
                </a:solidFill>
                <a:latin typeface="黑体" pitchFamily="49" charset="-122"/>
                <a:ea typeface="黑体" pitchFamily="49" charset="-122"/>
              </a:rPr>
              <a:t>语句。</a:t>
            </a:r>
            <a:endParaRPr lang="zh-CN" altLang="en-US" dirty="0">
              <a:solidFill>
                <a:schemeClr val="tx2">
                  <a:lumMod val="50000"/>
                </a:schemeClr>
              </a:solidFill>
              <a:latin typeface="黑体" pitchFamily="49" charset="-122"/>
              <a:ea typeface="黑体" pitchFamily="49" charset="-122"/>
            </a:endParaRPr>
          </a:p>
        </p:txBody>
      </p:sp>
      <p:sp>
        <p:nvSpPr>
          <p:cNvPr id="71703" name="Text Box 23"/>
          <p:cNvSpPr txBox="1">
            <a:spLocks noChangeArrowheads="1"/>
          </p:cNvSpPr>
          <p:nvPr/>
        </p:nvSpPr>
        <p:spPr bwMode="auto">
          <a:xfrm>
            <a:off x="3278883" y="3799456"/>
            <a:ext cx="4165634" cy="2308324"/>
          </a:xfrm>
          <a:prstGeom prst="rect">
            <a:avLst/>
          </a:prstGeom>
          <a:solidFill>
            <a:srgbClr val="FFFF00"/>
          </a:solidFill>
          <a:ln w="9525">
            <a:noFill/>
            <a:miter lim="800000"/>
            <a:headEnd/>
            <a:tailEnd/>
          </a:ln>
          <a:effectLst/>
        </p:spPr>
        <p:txBody>
          <a:bodyPr wrap="square">
            <a:spAutoFit/>
          </a:bodyPr>
          <a:lstStyle/>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USE Student</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GO</a:t>
            </a:r>
          </a:p>
          <a:p>
            <a:pPr eaLnBrk="1" hangingPunct="1">
              <a:buFont typeface="Wingdings" pitchFamily="2" charset="2"/>
              <a:buNone/>
            </a:pPr>
            <a:r>
              <a:rPr lang="en-US" altLang="zh-CN" dirty="0" smtClean="0">
                <a:solidFill>
                  <a:schemeClr val="tx2">
                    <a:lumMod val="50000"/>
                  </a:schemeClr>
                </a:solidFill>
                <a:latin typeface="黑体" pitchFamily="49" charset="-122"/>
                <a:ea typeface="黑体" pitchFamily="49" charset="-122"/>
              </a:rPr>
              <a:t>SELECT </a:t>
            </a:r>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INTO ABC FROM </a:t>
            </a:r>
            <a:r>
              <a:rPr lang="en-US" altLang="zh-CN" dirty="0">
                <a:solidFill>
                  <a:schemeClr val="tx2">
                    <a:lumMod val="50000"/>
                  </a:schemeClr>
                </a:solidFill>
                <a:latin typeface="黑体" pitchFamily="49" charset="-122"/>
                <a:ea typeface="黑体" pitchFamily="49" charset="-122"/>
              </a:rPr>
              <a:t>Courses</a:t>
            </a:r>
          </a:p>
          <a:p>
            <a:pPr eaLnBrk="1" hangingPunct="1">
              <a:buFont typeface="Wingdings" pitchFamily="2" charset="2"/>
              <a:buNone/>
            </a:pPr>
            <a:r>
              <a:rPr lang="en-US" altLang="zh-CN" dirty="0" smtClean="0">
                <a:solidFill>
                  <a:schemeClr val="tx2">
                    <a:lumMod val="50000"/>
                  </a:schemeClr>
                </a:solidFill>
                <a:latin typeface="黑体" pitchFamily="49" charset="-122"/>
                <a:ea typeface="黑体" pitchFamily="49" charset="-122"/>
              </a:rPr>
              <a:t>WHERE </a:t>
            </a:r>
            <a:r>
              <a:rPr lang="en-US" altLang="zh-CN" dirty="0">
                <a:solidFill>
                  <a:schemeClr val="tx2">
                    <a:lumMod val="50000"/>
                  </a:schemeClr>
                </a:solidFill>
                <a:latin typeface="黑体" pitchFamily="49" charset="-122"/>
                <a:ea typeface="黑体" pitchFamily="49" charset="-122"/>
              </a:rPr>
              <a:t>NOT EXISTS(SELECT * FROM </a:t>
            </a:r>
            <a:r>
              <a:rPr lang="en-US" altLang="zh-CN" dirty="0" err="1" smtClean="0">
                <a:solidFill>
                  <a:schemeClr val="tx2">
                    <a:lumMod val="50000"/>
                  </a:schemeClr>
                </a:solidFill>
                <a:latin typeface="黑体" pitchFamily="49" charset="-122"/>
                <a:ea typeface="黑体" pitchFamily="49" charset="-122"/>
              </a:rPr>
              <a:t>Student_course</a:t>
            </a:r>
            <a:r>
              <a:rPr lang="en-US" altLang="zh-CN" dirty="0" smtClean="0">
                <a:solidFill>
                  <a:schemeClr val="tx2">
                    <a:lumMod val="50000"/>
                  </a:schemeClr>
                </a:solidFill>
                <a:latin typeface="黑体" pitchFamily="49" charset="-122"/>
                <a:ea typeface="黑体" pitchFamily="49" charset="-122"/>
              </a:rPr>
              <a:t>  WHERE </a:t>
            </a:r>
            <a:r>
              <a:rPr lang="en-US" altLang="zh-CN" dirty="0" err="1" smtClean="0">
                <a:solidFill>
                  <a:schemeClr val="tx2">
                    <a:lumMod val="50000"/>
                  </a:schemeClr>
                </a:solidFill>
                <a:latin typeface="黑体" pitchFamily="49" charset="-122"/>
                <a:ea typeface="黑体" pitchFamily="49" charset="-122"/>
              </a:rPr>
              <a:t>Courses.Course_id</a:t>
            </a:r>
            <a:r>
              <a:rPr lang="en-US" altLang="zh-CN" dirty="0" smtClean="0">
                <a:solidFill>
                  <a:schemeClr val="tx2">
                    <a:lumMod val="50000"/>
                  </a:schemeClr>
                </a:solidFill>
                <a:latin typeface="黑体" pitchFamily="49" charset="-122"/>
                <a:ea typeface="黑体" pitchFamily="49" charset="-122"/>
              </a:rPr>
              <a:t> =</a:t>
            </a:r>
            <a:r>
              <a:rPr lang="en-US" altLang="zh-CN" dirty="0" err="1" smtClean="0">
                <a:solidFill>
                  <a:schemeClr val="tx2">
                    <a:lumMod val="50000"/>
                  </a:schemeClr>
                </a:solidFill>
                <a:latin typeface="黑体" pitchFamily="49" charset="-122"/>
                <a:ea typeface="黑体" pitchFamily="49" charset="-122"/>
              </a:rPr>
              <a:t>Student_course.Course_id</a:t>
            </a:r>
            <a:r>
              <a:rPr lang="en-US" altLang="zh-CN" dirty="0" smtClean="0">
                <a:solidFill>
                  <a:schemeClr val="tx2">
                    <a:lumMod val="50000"/>
                  </a:schemeClr>
                </a:solidFill>
                <a:latin typeface="黑体" pitchFamily="49" charset="-122"/>
                <a:ea typeface="黑体" pitchFamily="49" charset="-122"/>
              </a:rPr>
              <a:t>)</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GO</a:t>
            </a:r>
          </a:p>
        </p:txBody>
      </p:sp>
    </p:spTree>
    <p:extLst>
      <p:ext uri="{BB962C8B-B14F-4D97-AF65-F5344CB8AC3E}">
        <p14:creationId xmlns:p14="http://schemas.microsoft.com/office/powerpoint/2010/main" xmlns="" val="2056115430"/>
      </p:ext>
    </p:extLst>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smtClean="0">
                <a:latin typeface="黑体" pitchFamily="49" charset="-122"/>
              </a:rPr>
              <a:t>任务</a:t>
            </a:r>
            <a:r>
              <a:rPr lang="en-US" altLang="zh-CN" sz="2800" dirty="0" smtClean="0">
                <a:latin typeface="黑体" pitchFamily="49" charset="-122"/>
              </a:rPr>
              <a:t>7</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1041271" y="1925371"/>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3</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065082" y="2846172"/>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4</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1898521" y="1639280"/>
            <a:ext cx="4762" cy="1143000"/>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1914378" y="2614776"/>
            <a:ext cx="6157209"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2840288" y="1942508"/>
            <a:ext cx="5572362"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执行上述语句，将查询结果集保存至表</a:t>
            </a:r>
            <a:r>
              <a:rPr lang="en-US" altLang="zh-CN" dirty="0">
                <a:solidFill>
                  <a:schemeClr val="tx2">
                    <a:lumMod val="50000"/>
                  </a:schemeClr>
                </a:solidFill>
                <a:latin typeface="黑体" pitchFamily="49" charset="-122"/>
                <a:ea typeface="黑体" pitchFamily="49" charset="-122"/>
              </a:rPr>
              <a:t>ABC</a:t>
            </a:r>
            <a:endParaRPr lang="zh-CN" altLang="en-US" dirty="0">
              <a:solidFill>
                <a:schemeClr val="tx2">
                  <a:lumMod val="50000"/>
                </a:schemeClr>
              </a:solidFill>
              <a:latin typeface="黑体" pitchFamily="49" charset="-122"/>
              <a:ea typeface="黑体" pitchFamily="49" charset="-122"/>
            </a:endParaRPr>
          </a:p>
        </p:txBody>
      </p:sp>
      <p:sp>
        <p:nvSpPr>
          <p:cNvPr id="71702" name="Text Box 22"/>
          <p:cNvSpPr txBox="1">
            <a:spLocks noChangeArrowheads="1"/>
          </p:cNvSpPr>
          <p:nvPr/>
        </p:nvSpPr>
        <p:spPr bwMode="auto">
          <a:xfrm>
            <a:off x="2961168" y="2791220"/>
            <a:ext cx="5330601" cy="1477328"/>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在对象资源管理器中依次展开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数据库</a:t>
            </a:r>
            <a:r>
              <a:rPr lang="en-US" altLang="zh-CN" dirty="0" smtClean="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上单击</a:t>
            </a:r>
            <a:r>
              <a:rPr lang="zh-CN" altLang="en-US" dirty="0" smtClean="0">
                <a:solidFill>
                  <a:schemeClr val="tx2">
                    <a:lumMod val="50000"/>
                  </a:schemeClr>
                </a:solidFill>
                <a:latin typeface="黑体" pitchFamily="49" charset="-122"/>
                <a:ea typeface="黑体" pitchFamily="49" charset="-122"/>
              </a:rPr>
              <a:t>鼠标 </a:t>
            </a:r>
            <a:r>
              <a:rPr lang="zh-CN" altLang="en-US" dirty="0">
                <a:solidFill>
                  <a:schemeClr val="tx2">
                    <a:lumMod val="50000"/>
                  </a:schemeClr>
                </a:solidFill>
                <a:latin typeface="黑体" pitchFamily="49" charset="-122"/>
                <a:ea typeface="黑体" pitchFamily="49" charset="-122"/>
              </a:rPr>
              <a:t>右键，在右键菜单中执行刷新命令，可以</a:t>
            </a:r>
            <a:r>
              <a:rPr lang="zh-CN" altLang="en-US" dirty="0" smtClean="0">
                <a:solidFill>
                  <a:schemeClr val="tx2">
                    <a:lumMod val="50000"/>
                  </a:schemeClr>
                </a:solidFill>
                <a:latin typeface="黑体" pitchFamily="49" charset="-122"/>
                <a:ea typeface="黑体" pitchFamily="49" charset="-122"/>
              </a:rPr>
              <a:t>看到</a:t>
            </a:r>
            <a:r>
              <a:rPr lang="zh-CN" altLang="en-US" dirty="0">
                <a:solidFill>
                  <a:schemeClr val="tx2">
                    <a:lumMod val="50000"/>
                  </a:schemeClr>
                </a:solidFill>
                <a:latin typeface="黑体" pitchFamily="49" charset="-122"/>
                <a:ea typeface="黑体" pitchFamily="49" charset="-122"/>
              </a:rPr>
              <a:t>表</a:t>
            </a:r>
            <a:r>
              <a:rPr lang="en-US" altLang="zh-CN" dirty="0">
                <a:solidFill>
                  <a:schemeClr val="tx2">
                    <a:lumMod val="50000"/>
                  </a:schemeClr>
                </a:solidFill>
                <a:latin typeface="黑体" pitchFamily="49" charset="-122"/>
                <a:ea typeface="黑体" pitchFamily="49" charset="-122"/>
              </a:rPr>
              <a:t>ABC</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6.44</a:t>
            </a:r>
            <a:r>
              <a:rPr lang="zh-CN" altLang="en-US" dirty="0">
                <a:solidFill>
                  <a:schemeClr val="tx2">
                    <a:lumMod val="50000"/>
                  </a:schemeClr>
                </a:solidFill>
                <a:latin typeface="黑体" pitchFamily="49" charset="-122"/>
                <a:ea typeface="黑体" pitchFamily="49" charset="-122"/>
              </a:rPr>
              <a:t>所示。从图中可以</a:t>
            </a:r>
            <a:r>
              <a:rPr lang="zh-CN" altLang="en-US" dirty="0" smtClean="0">
                <a:solidFill>
                  <a:schemeClr val="tx2">
                    <a:lumMod val="50000"/>
                  </a:schemeClr>
                </a:solidFill>
                <a:latin typeface="黑体" pitchFamily="49" charset="-122"/>
                <a:ea typeface="黑体" pitchFamily="49" charset="-122"/>
              </a:rPr>
              <a:t>看出</a:t>
            </a:r>
            <a:r>
              <a:rPr lang="zh-CN" altLang="en-US" dirty="0">
                <a:solidFill>
                  <a:schemeClr val="tx2">
                    <a:lumMod val="50000"/>
                  </a:schemeClr>
                </a:solidFill>
                <a:latin typeface="黑体" pitchFamily="49" charset="-122"/>
                <a:ea typeface="黑体" pitchFamily="49" charset="-122"/>
              </a:rPr>
              <a:t>，表</a:t>
            </a:r>
            <a:r>
              <a:rPr lang="en-US" altLang="zh-CN" dirty="0">
                <a:solidFill>
                  <a:schemeClr val="tx2">
                    <a:lumMod val="50000"/>
                  </a:schemeClr>
                </a:solidFill>
                <a:latin typeface="黑体" pitchFamily="49" charset="-122"/>
                <a:ea typeface="黑体" pitchFamily="49" charset="-122"/>
              </a:rPr>
              <a:t>ABC</a:t>
            </a:r>
            <a:r>
              <a:rPr lang="zh-CN" altLang="en-US" dirty="0">
                <a:solidFill>
                  <a:schemeClr val="tx2">
                    <a:lumMod val="50000"/>
                  </a:schemeClr>
                </a:solidFill>
                <a:latin typeface="黑体" pitchFamily="49" charset="-122"/>
                <a:ea typeface="黑体" pitchFamily="49" charset="-122"/>
              </a:rPr>
              <a:t>被存放在目标数据库</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中</a:t>
            </a:r>
          </a:p>
        </p:txBody>
      </p:sp>
      <p:pic>
        <p:nvPicPr>
          <p:cNvPr id="19"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4716016" y="4268548"/>
            <a:ext cx="4032447" cy="2408562"/>
          </a:xfrm>
          <a:noFill/>
        </p:spPr>
      </p:pic>
      <p:sp>
        <p:nvSpPr>
          <p:cNvPr id="20" name="Text Box 4"/>
          <p:cNvSpPr txBox="1">
            <a:spLocks noChangeArrowheads="1"/>
          </p:cNvSpPr>
          <p:nvPr/>
        </p:nvSpPr>
        <p:spPr bwMode="auto">
          <a:xfrm>
            <a:off x="2789107" y="5229200"/>
            <a:ext cx="1800199"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6.44 </a:t>
            </a:r>
            <a:r>
              <a:rPr lang="zh-CN" sz="1800" dirty="0"/>
              <a:t>将查询结果保存到永久表中</a:t>
            </a:r>
          </a:p>
        </p:txBody>
      </p:sp>
    </p:spTree>
    <p:extLst>
      <p:ext uri="{BB962C8B-B14F-4D97-AF65-F5344CB8AC3E}">
        <p14:creationId xmlns:p14="http://schemas.microsoft.com/office/powerpoint/2010/main" xmlns="" val="335117364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  </a:t>
            </a:r>
            <a:r>
              <a:rPr lang="zh-CN" altLang="en-US" dirty="0" smtClean="0"/>
              <a:t>输出</a:t>
            </a:r>
            <a:r>
              <a:rPr lang="zh-CN" altLang="en-US" dirty="0"/>
              <a:t>课程查询提示信息</a:t>
            </a:r>
          </a:p>
        </p:txBody>
      </p:sp>
      <p:sp>
        <p:nvSpPr>
          <p:cNvPr id="9" name="Line 18"/>
          <p:cNvSpPr>
            <a:spLocks noChangeShapeType="1"/>
          </p:cNvSpPr>
          <p:nvPr/>
        </p:nvSpPr>
        <p:spPr bwMode="auto">
          <a:xfrm>
            <a:off x="1309324" y="2780928"/>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09324" y="1916832"/>
            <a:ext cx="5206891" cy="646331"/>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标准</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工具栏上的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新建查询</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a:t>
            </a:r>
          </a:p>
          <a:p>
            <a:pPr eaLnBrk="0" hangingPunct="0"/>
            <a:r>
              <a:rPr lang="zh-CN" altLang="en-US" dirty="0">
                <a:solidFill>
                  <a:schemeClr val="tx2">
                    <a:lumMod val="50000"/>
                  </a:schemeClr>
                </a:solidFill>
                <a:latin typeface="黑体" pitchFamily="49" charset="-122"/>
                <a:ea typeface="黑体" pitchFamily="49" charset="-122"/>
              </a:rPr>
              <a:t>       钮，新建查询文件。</a:t>
            </a:r>
          </a:p>
        </p:txBody>
      </p:sp>
      <p:sp>
        <p:nvSpPr>
          <p:cNvPr id="20" name="Text Box 21"/>
          <p:cNvSpPr txBox="1">
            <a:spLocks noChangeArrowheads="1"/>
          </p:cNvSpPr>
          <p:nvPr/>
        </p:nvSpPr>
        <p:spPr bwMode="auto">
          <a:xfrm>
            <a:off x="1321447" y="2924944"/>
            <a:ext cx="3163606"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输入</a:t>
            </a:r>
            <a:r>
              <a:rPr lang="zh-CN" altLang="en-US" dirty="0">
                <a:solidFill>
                  <a:schemeClr val="tx2">
                    <a:lumMod val="50000"/>
                  </a:schemeClr>
                </a:solidFill>
                <a:latin typeface="黑体" pitchFamily="49" charset="-122"/>
                <a:ea typeface="黑体" pitchFamily="49" charset="-122"/>
              </a:rPr>
              <a:t>查询语句</a:t>
            </a:r>
          </a:p>
        </p:txBody>
      </p:sp>
      <p:sp>
        <p:nvSpPr>
          <p:cNvPr id="3" name="矩形 2"/>
          <p:cNvSpPr/>
          <p:nvPr/>
        </p:nvSpPr>
        <p:spPr>
          <a:xfrm>
            <a:off x="3912769" y="2944035"/>
            <a:ext cx="3888433" cy="1754326"/>
          </a:xfrm>
          <a:prstGeom prst="rect">
            <a:avLst/>
          </a:prstGeom>
          <a:solidFill>
            <a:srgbClr val="FFFF00"/>
          </a:solidFill>
        </p:spPr>
        <p:txBody>
          <a:bodyPr wrap="square">
            <a:spAutoFit/>
          </a:bodyPr>
          <a:lstStyle/>
          <a:p>
            <a:pPr eaLnBrk="1" hangingPunct="1">
              <a:buFont typeface="Wingdings" pitchFamily="2" charset="2"/>
              <a:buNone/>
            </a:pPr>
            <a:r>
              <a:rPr lang="zh-CN" altLang="zh-CN" b="0" dirty="0">
                <a:latin typeface="黑体" pitchFamily="49" charset="-122"/>
                <a:ea typeface="黑体" pitchFamily="49" charset="-122"/>
              </a:rPr>
              <a:t>USE Student</a:t>
            </a:r>
          </a:p>
          <a:p>
            <a:pPr eaLnBrk="1" hangingPunct="1">
              <a:buFont typeface="Wingdings" pitchFamily="2" charset="2"/>
              <a:buNone/>
            </a:pPr>
            <a:r>
              <a:rPr lang="zh-CN" altLang="zh-CN" b="0" dirty="0" smtClean="0">
                <a:latin typeface="黑体" pitchFamily="49" charset="-122"/>
                <a:ea typeface="黑体" pitchFamily="49" charset="-122"/>
              </a:rPr>
              <a:t>GO</a:t>
            </a:r>
            <a:endParaRPr lang="zh-CN" altLang="zh-CN" b="0" dirty="0">
              <a:latin typeface="黑体" pitchFamily="49" charset="-122"/>
              <a:ea typeface="黑体" pitchFamily="49" charset="-122"/>
            </a:endParaRPr>
          </a:p>
          <a:p>
            <a:pPr eaLnBrk="1" hangingPunct="1">
              <a:buFont typeface="Wingdings" pitchFamily="2" charset="2"/>
              <a:buNone/>
            </a:pPr>
            <a:r>
              <a:rPr lang="zh-CN" altLang="zh-CN" b="0" dirty="0" smtClean="0">
                <a:latin typeface="黑体" pitchFamily="49" charset="-122"/>
                <a:ea typeface="黑体" pitchFamily="49" charset="-122"/>
              </a:rPr>
              <a:t>SELECT </a:t>
            </a:r>
            <a:r>
              <a:rPr lang="zh-CN" altLang="zh-CN" b="0" dirty="0">
                <a:latin typeface="黑体" pitchFamily="49" charset="-122"/>
                <a:ea typeface="黑体" pitchFamily="49" charset="-122"/>
              </a:rPr>
              <a:t>'今天是',GETDATE(),'我的SQL Server版本是',@@VERSION, '今天要进行的查询任务有',2+3, '项'</a:t>
            </a:r>
          </a:p>
          <a:p>
            <a:pPr eaLnBrk="1" hangingPunct="1">
              <a:buFont typeface="Wingdings" pitchFamily="2" charset="2"/>
              <a:buNone/>
            </a:pPr>
            <a:r>
              <a:rPr lang="zh-CN" altLang="zh-CN" b="0" dirty="0" smtClean="0">
                <a:latin typeface="黑体" pitchFamily="49" charset="-122"/>
                <a:ea typeface="黑体" pitchFamily="49" charset="-122"/>
              </a:rPr>
              <a:t>GO</a:t>
            </a:r>
            <a:endParaRPr lang="zh-CN" altLang="zh-CN" b="0" dirty="0">
              <a:latin typeface="黑体" pitchFamily="49" charset="-122"/>
              <a:ea typeface="黑体" pitchFamily="49" charset="-122"/>
            </a:endParaRPr>
          </a:p>
        </p:txBody>
      </p:sp>
      <p:sp>
        <p:nvSpPr>
          <p:cNvPr id="13" name="Line 18"/>
          <p:cNvSpPr>
            <a:spLocks noChangeShapeType="1"/>
          </p:cNvSpPr>
          <p:nvPr/>
        </p:nvSpPr>
        <p:spPr bwMode="auto">
          <a:xfrm>
            <a:off x="1297201" y="3533166"/>
            <a:ext cx="2338695"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4" name="Text Box 21"/>
          <p:cNvSpPr txBox="1">
            <a:spLocks noChangeArrowheads="1"/>
          </p:cNvSpPr>
          <p:nvPr/>
        </p:nvSpPr>
        <p:spPr bwMode="auto">
          <a:xfrm>
            <a:off x="1309325" y="3677182"/>
            <a:ext cx="2326572" cy="923330"/>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执行</a:t>
            </a:r>
            <a:r>
              <a:rPr lang="zh-CN" altLang="en-US" dirty="0">
                <a:solidFill>
                  <a:schemeClr val="tx2">
                    <a:lumMod val="50000"/>
                  </a:schemeClr>
                </a:solidFill>
                <a:latin typeface="黑体" pitchFamily="49" charset="-122"/>
                <a:ea typeface="黑体" pitchFamily="49" charset="-122"/>
              </a:rPr>
              <a:t>查询语句，语句执行结果如图</a:t>
            </a:r>
            <a:r>
              <a:rPr lang="en-US" altLang="zh-CN" dirty="0">
                <a:solidFill>
                  <a:schemeClr val="tx2">
                    <a:lumMod val="50000"/>
                  </a:schemeClr>
                </a:solidFill>
                <a:latin typeface="黑体" pitchFamily="49" charset="-122"/>
                <a:ea typeface="黑体" pitchFamily="49" charset="-122"/>
              </a:rPr>
              <a:t>6.3</a:t>
            </a:r>
            <a:r>
              <a:rPr lang="zh-CN" altLang="en-US" dirty="0">
                <a:solidFill>
                  <a:schemeClr val="tx2">
                    <a:lumMod val="50000"/>
                  </a:schemeClr>
                </a:solidFill>
                <a:latin typeface="黑体" pitchFamily="49" charset="-122"/>
                <a:ea typeface="黑体" pitchFamily="49" charset="-122"/>
              </a:rPr>
              <a:t>所示</a:t>
            </a:r>
          </a:p>
        </p:txBody>
      </p:sp>
      <p:pic>
        <p:nvPicPr>
          <p:cNvPr id="15"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3912768" y="4941168"/>
            <a:ext cx="3467543" cy="615486"/>
          </a:xfrm>
          <a:prstGeom prst="rect">
            <a:avLst/>
          </a:prstGeom>
          <a:noFill/>
        </p:spPr>
      </p:pic>
      <p:sp>
        <p:nvSpPr>
          <p:cNvPr id="16" name="Text Box 5"/>
          <p:cNvSpPr txBox="1">
            <a:spLocks noChangeArrowheads="1"/>
          </p:cNvSpPr>
          <p:nvPr/>
        </p:nvSpPr>
        <p:spPr bwMode="auto">
          <a:xfrm>
            <a:off x="3912769" y="5734698"/>
            <a:ext cx="295232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smtClean="0"/>
              <a:t>图</a:t>
            </a:r>
            <a:r>
              <a:rPr lang="zh-CN" altLang="zh-CN" sz="1800" dirty="0"/>
              <a:t>6.3 </a:t>
            </a:r>
            <a:r>
              <a:rPr lang="zh-CN" sz="1800" dirty="0"/>
              <a:t>不指定任何列的查询</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smtClean="0">
                <a:latin typeface="黑体" pitchFamily="49" charset="-122"/>
              </a:rPr>
              <a:t>任务</a:t>
            </a:r>
            <a:r>
              <a:rPr lang="en-US" altLang="zh-CN" sz="2800" dirty="0" smtClean="0">
                <a:latin typeface="黑体" pitchFamily="49" charset="-122"/>
              </a:rPr>
              <a:t>7</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815899" y="204746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5</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1599763" y="2011189"/>
            <a:ext cx="0" cy="1399064"/>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1677911" y="3078661"/>
            <a:ext cx="359242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2555113" y="1725230"/>
            <a:ext cx="3097007" cy="1200329"/>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执行下面的语句查询表</a:t>
            </a:r>
            <a:r>
              <a:rPr lang="en-US" altLang="zh-CN" dirty="0">
                <a:solidFill>
                  <a:schemeClr val="tx2">
                    <a:lumMod val="50000"/>
                  </a:schemeClr>
                </a:solidFill>
                <a:latin typeface="黑体" pitchFamily="49" charset="-122"/>
                <a:ea typeface="黑体" pitchFamily="49" charset="-122"/>
              </a:rPr>
              <a:t>ABC</a:t>
            </a:r>
            <a:r>
              <a:rPr lang="zh-CN" altLang="en-US" dirty="0">
                <a:solidFill>
                  <a:schemeClr val="tx2">
                    <a:lumMod val="50000"/>
                  </a:schemeClr>
                </a:solidFill>
                <a:latin typeface="黑体" pitchFamily="49" charset="-122"/>
                <a:ea typeface="黑体" pitchFamily="49" charset="-122"/>
              </a:rPr>
              <a:t>，执行结果如</a:t>
            </a:r>
            <a:r>
              <a:rPr lang="zh-CN" altLang="en-US" dirty="0" smtClean="0">
                <a:solidFill>
                  <a:schemeClr val="tx2">
                    <a:lumMod val="50000"/>
                  </a:schemeClr>
                </a:solidFill>
                <a:latin typeface="黑体" pitchFamily="49" charset="-122"/>
                <a:ea typeface="黑体" pitchFamily="49" charset="-122"/>
              </a:rPr>
              <a:t>图</a:t>
            </a:r>
            <a:r>
              <a:rPr lang="en-US" altLang="zh-CN" dirty="0" smtClean="0">
                <a:solidFill>
                  <a:schemeClr val="tx2">
                    <a:lumMod val="50000"/>
                  </a:schemeClr>
                </a:solidFill>
                <a:latin typeface="黑体" pitchFamily="49" charset="-122"/>
                <a:ea typeface="黑体" pitchFamily="49" charset="-122"/>
              </a:rPr>
              <a:t>6.45</a:t>
            </a:r>
            <a:r>
              <a:rPr lang="zh-CN" altLang="en-US" dirty="0">
                <a:solidFill>
                  <a:schemeClr val="tx2">
                    <a:lumMod val="50000"/>
                  </a:schemeClr>
                </a:solidFill>
                <a:latin typeface="黑体" pitchFamily="49" charset="-122"/>
                <a:ea typeface="黑体" pitchFamily="49" charset="-122"/>
              </a:rPr>
              <a:t>所示。从图中可以看出，查询结果集</a:t>
            </a:r>
            <a:r>
              <a:rPr lang="zh-CN" altLang="en-US" dirty="0" smtClean="0">
                <a:solidFill>
                  <a:schemeClr val="tx2">
                    <a:lumMod val="50000"/>
                  </a:schemeClr>
                </a:solidFill>
                <a:latin typeface="黑体" pitchFamily="49" charset="-122"/>
                <a:ea typeface="黑体" pitchFamily="49" charset="-122"/>
              </a:rPr>
              <a:t>是存放</a:t>
            </a:r>
            <a:r>
              <a:rPr lang="zh-CN" altLang="en-US" dirty="0">
                <a:solidFill>
                  <a:schemeClr val="tx2">
                    <a:lumMod val="50000"/>
                  </a:schemeClr>
                </a:solidFill>
                <a:latin typeface="黑体" pitchFamily="49" charset="-122"/>
                <a:ea typeface="黑体" pitchFamily="49" charset="-122"/>
              </a:rPr>
              <a:t>在永久表</a:t>
            </a:r>
            <a:r>
              <a:rPr lang="en-US" altLang="zh-CN" dirty="0">
                <a:solidFill>
                  <a:schemeClr val="tx2">
                    <a:lumMod val="50000"/>
                  </a:schemeClr>
                </a:solidFill>
                <a:latin typeface="黑体" pitchFamily="49" charset="-122"/>
                <a:ea typeface="黑体" pitchFamily="49" charset="-122"/>
              </a:rPr>
              <a:t>ABC</a:t>
            </a:r>
            <a:r>
              <a:rPr lang="zh-CN" altLang="en-US" dirty="0">
                <a:solidFill>
                  <a:schemeClr val="tx2">
                    <a:lumMod val="50000"/>
                  </a:schemeClr>
                </a:solidFill>
                <a:latin typeface="黑体" pitchFamily="49" charset="-122"/>
                <a:ea typeface="黑体" pitchFamily="49" charset="-122"/>
              </a:rPr>
              <a:t>中的</a:t>
            </a:r>
          </a:p>
        </p:txBody>
      </p:sp>
      <p:sp>
        <p:nvSpPr>
          <p:cNvPr id="6" name="矩形 5"/>
          <p:cNvSpPr/>
          <p:nvPr/>
        </p:nvSpPr>
        <p:spPr>
          <a:xfrm>
            <a:off x="5850961" y="1827567"/>
            <a:ext cx="2862064" cy="1200329"/>
          </a:xfrm>
          <a:prstGeom prst="rect">
            <a:avLst/>
          </a:prstGeom>
          <a:solidFill>
            <a:srgbClr val="FFFF00"/>
          </a:solidFill>
        </p:spPr>
        <p:txBody>
          <a:bodyPr wrap="square">
            <a:spAutoFit/>
          </a:bodyPr>
          <a:lstStyle/>
          <a:p>
            <a:pPr eaLnBrk="1" hangingPunct="1">
              <a:lnSpc>
                <a:spcPct val="100000"/>
              </a:lnSpc>
              <a:buFont typeface="Wingdings" pitchFamily="2" charset="2"/>
              <a:buNone/>
            </a:pPr>
            <a:r>
              <a:rPr lang="en-US" altLang="zh-CN" dirty="0"/>
              <a:t>USE Student</a:t>
            </a:r>
          </a:p>
          <a:p>
            <a:pPr eaLnBrk="1" hangingPunct="1">
              <a:lnSpc>
                <a:spcPct val="100000"/>
              </a:lnSpc>
              <a:buFont typeface="Wingdings" pitchFamily="2" charset="2"/>
              <a:buNone/>
            </a:pPr>
            <a:r>
              <a:rPr lang="en-US" altLang="zh-CN" dirty="0"/>
              <a:t>       	GO</a:t>
            </a:r>
          </a:p>
          <a:p>
            <a:pPr eaLnBrk="1" hangingPunct="1">
              <a:lnSpc>
                <a:spcPct val="100000"/>
              </a:lnSpc>
              <a:buFont typeface="Wingdings" pitchFamily="2" charset="2"/>
              <a:buNone/>
            </a:pPr>
            <a:r>
              <a:rPr lang="en-US" altLang="zh-CN" dirty="0"/>
              <a:t> </a:t>
            </a:r>
            <a:r>
              <a:rPr lang="en-US" altLang="zh-CN" dirty="0" smtClean="0"/>
              <a:t>SELECT </a:t>
            </a:r>
            <a:r>
              <a:rPr lang="en-US" altLang="zh-CN" dirty="0"/>
              <a:t>* FROM ABC</a:t>
            </a:r>
          </a:p>
          <a:p>
            <a:pPr eaLnBrk="1" hangingPunct="1">
              <a:lnSpc>
                <a:spcPct val="100000"/>
              </a:lnSpc>
              <a:buFont typeface="Wingdings" pitchFamily="2" charset="2"/>
              <a:buNone/>
            </a:pPr>
            <a:r>
              <a:rPr lang="en-US" altLang="zh-CN" dirty="0"/>
              <a:t>       	GO</a:t>
            </a:r>
          </a:p>
        </p:txBody>
      </p:sp>
      <p:pic>
        <p:nvPicPr>
          <p:cNvPr id="18"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1259632" y="3933056"/>
            <a:ext cx="4538707" cy="2041843"/>
          </a:xfrm>
          <a:noFill/>
        </p:spPr>
      </p:pic>
      <p:sp>
        <p:nvSpPr>
          <p:cNvPr id="21" name="Text Box 4"/>
          <p:cNvSpPr txBox="1">
            <a:spLocks noChangeArrowheads="1"/>
          </p:cNvSpPr>
          <p:nvPr/>
        </p:nvSpPr>
        <p:spPr bwMode="auto">
          <a:xfrm>
            <a:off x="5873990" y="5162277"/>
            <a:ext cx="2363788"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a:t>图</a:t>
            </a:r>
            <a:r>
              <a:rPr lang="zh-CN" altLang="zh-CN" sz="1800"/>
              <a:t>6.45 </a:t>
            </a:r>
            <a:r>
              <a:rPr lang="zh-CN" sz="1800"/>
              <a:t>查询表</a:t>
            </a:r>
            <a:r>
              <a:rPr lang="zh-CN" altLang="zh-CN" sz="1800"/>
              <a:t>ABC</a:t>
            </a:r>
          </a:p>
        </p:txBody>
      </p:sp>
    </p:spTree>
    <p:extLst>
      <p:ext uri="{BB962C8B-B14F-4D97-AF65-F5344CB8AC3E}">
        <p14:creationId xmlns:p14="http://schemas.microsoft.com/office/powerpoint/2010/main" xmlns="" val="2435724679"/>
      </p:ext>
    </p:extLst>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7</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131</a:t>
            </a:fld>
            <a:endParaRPr lang="en-US" altLang="zh-CN"/>
          </a:p>
        </p:txBody>
      </p:sp>
      <p:sp>
        <p:nvSpPr>
          <p:cNvPr id="6" name="矩形 5"/>
          <p:cNvSpPr/>
          <p:nvPr/>
        </p:nvSpPr>
        <p:spPr>
          <a:xfrm>
            <a:off x="1543726" y="1860848"/>
            <a:ext cx="7056784" cy="3970318"/>
          </a:xfrm>
          <a:prstGeom prst="rect">
            <a:avLst/>
          </a:prstGeom>
          <a:solidFill>
            <a:schemeClr val="accent2">
              <a:lumMod val="60000"/>
              <a:lumOff val="40000"/>
            </a:schemeClr>
          </a:solidFill>
          <a:effectLst>
            <a:outerShdw blurRad="50800" dist="50800" dir="5400000" algn="ctr" rotWithShape="0">
              <a:srgbClr val="000000">
                <a:alpha val="98000"/>
              </a:srgbClr>
            </a:outerShdw>
          </a:effectLst>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p>
          <a:p>
            <a:pPr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      本</a:t>
            </a:r>
            <a:r>
              <a:rPr lang="zh-CN" altLang="en-US" dirty="0">
                <a:solidFill>
                  <a:schemeClr val="tx2">
                    <a:lumMod val="50000"/>
                  </a:schemeClr>
                </a:solidFill>
                <a:latin typeface="黑体" pitchFamily="49" charset="-122"/>
                <a:ea typeface="黑体" pitchFamily="49" charset="-122"/>
              </a:rPr>
              <a:t>任务将查询结果集存放在了永久表中，永久表被存放在目标数据库中，任何在数据库中有使用该表的安全权限的用户都可以使用该表，除非它已被删除。</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永久表不会和临时表一样被系统自动删除</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endParaRPr lang="en-US" altLang="zh-CN" dirty="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查询是数据库应用中最常用的操作，本学习情境通过查询课程信息、查询学生信息、查询成绩信息、查询综合信息四个子情境介绍了基本的、常用的</a:t>
            </a:r>
            <a:r>
              <a:rPr lang="en-US" altLang="zh-CN" dirty="0">
                <a:solidFill>
                  <a:schemeClr val="tx2">
                    <a:lumMod val="50000"/>
                  </a:schemeClr>
                </a:solidFill>
                <a:latin typeface="黑体" pitchFamily="49" charset="-122"/>
                <a:ea typeface="黑体" pitchFamily="49" charset="-122"/>
              </a:rPr>
              <a:t>SQL</a:t>
            </a:r>
            <a:r>
              <a:rPr lang="zh-CN" altLang="en-US" dirty="0">
                <a:solidFill>
                  <a:schemeClr val="tx2">
                    <a:lumMod val="50000"/>
                  </a:schemeClr>
                </a:solidFill>
                <a:latin typeface="黑体" pitchFamily="49" charset="-122"/>
                <a:ea typeface="黑体" pitchFamily="49" charset="-122"/>
              </a:rPr>
              <a:t>查询语句，向读者阐述了</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语句的基本语法和常用查询方法，包括：查询的基本概念、控制结果集的行和列，排序，条件查询，聚合函数，分组查询，嵌套查询，将查询结果保存到表中等等，这些知识是数据库其他操作的基础。</a:t>
            </a:r>
          </a:p>
          <a:p>
            <a:pPr eaLnBrk="1" hangingPunct="1">
              <a:buFont typeface="Wingdings" pitchFamily="2" charset="2"/>
              <a:buNone/>
            </a:pPr>
            <a:endParaRPr lang="zh-CN" altLang="en-US" dirty="0">
              <a:solidFill>
                <a:schemeClr val="tx2">
                  <a:lumMod val="50000"/>
                </a:schemeClr>
              </a:solidFill>
            </a:endParaRPr>
          </a:p>
        </p:txBody>
      </p:sp>
    </p:spTree>
    <p:extLst>
      <p:ext uri="{BB962C8B-B14F-4D97-AF65-F5344CB8AC3E}">
        <p14:creationId xmlns:p14="http://schemas.microsoft.com/office/powerpoint/2010/main" xmlns="" val="2906627716"/>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习题</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132</a:t>
            </a:fld>
            <a:endParaRPr lang="en-US" altLang="zh-CN"/>
          </a:p>
        </p:txBody>
      </p:sp>
      <p:sp>
        <p:nvSpPr>
          <p:cNvPr id="7" name="矩形 6"/>
          <p:cNvSpPr/>
          <p:nvPr/>
        </p:nvSpPr>
        <p:spPr>
          <a:xfrm>
            <a:off x="1187624" y="1844824"/>
            <a:ext cx="6984776" cy="4324261"/>
          </a:xfrm>
          <a:prstGeom prst="rect">
            <a:avLst/>
          </a:prstGeom>
          <a:solidFill>
            <a:srgbClr val="BBA3EB"/>
          </a:solidFill>
          <a:effectLst>
            <a:glow rad="533400">
              <a:schemeClr val="accent1"/>
            </a:glow>
          </a:effectLst>
        </p:spPr>
        <p:txBody>
          <a:bodyPr wrap="square">
            <a:spAutoFit/>
          </a:bodyPr>
          <a:lstStyle/>
          <a:p>
            <a:pPr algn="ctr"/>
            <a:r>
              <a:rPr lang="zh-CN" altLang="en-US" sz="2800" dirty="0">
                <a:solidFill>
                  <a:schemeClr val="tx2">
                    <a:lumMod val="50000"/>
                  </a:schemeClr>
                </a:solidFill>
                <a:latin typeface="黑体" pitchFamily="49" charset="-122"/>
                <a:ea typeface="黑体" pitchFamily="49" charset="-122"/>
              </a:rPr>
              <a:t>理论</a:t>
            </a:r>
            <a:r>
              <a:rPr lang="zh-CN" altLang="en-US" sz="2800" dirty="0" smtClean="0">
                <a:solidFill>
                  <a:schemeClr val="tx2">
                    <a:lumMod val="50000"/>
                  </a:schemeClr>
                </a:solidFill>
                <a:latin typeface="黑体" pitchFamily="49" charset="-122"/>
                <a:ea typeface="黑体" pitchFamily="49" charset="-122"/>
              </a:rPr>
              <a:t>题</a:t>
            </a:r>
            <a:endParaRPr lang="en-US" altLang="zh-CN" sz="2800" dirty="0" smtClean="0">
              <a:solidFill>
                <a:schemeClr val="tx2">
                  <a:lumMod val="50000"/>
                </a:schemeClr>
              </a:solidFill>
              <a:latin typeface="黑体" pitchFamily="49" charset="-122"/>
              <a:ea typeface="黑体" pitchFamily="49" charset="-122"/>
            </a:endParaRPr>
          </a:p>
          <a:p>
            <a:pPr algn="ctr">
              <a:lnSpc>
                <a:spcPct val="130000"/>
              </a:lnSpc>
            </a:pPr>
            <a:endParaRPr lang="zh-CN" altLang="en-US" sz="2800" dirty="0">
              <a:solidFill>
                <a:schemeClr val="tx2">
                  <a:lumMod val="50000"/>
                </a:schemeClr>
              </a:solidFill>
              <a:latin typeface="黑体" pitchFamily="49" charset="-122"/>
              <a:ea typeface="黑体" pitchFamily="49" charset="-122"/>
            </a:endParaRPr>
          </a:p>
          <a:p>
            <a:pPr>
              <a:lnSpc>
                <a:spcPct val="130000"/>
              </a:lnSpc>
            </a:pPr>
            <a:r>
              <a:rPr lang="en-US" altLang="zh-CN" dirty="0">
                <a:solidFill>
                  <a:schemeClr val="tx2">
                    <a:lumMod val="50000"/>
                  </a:schemeClr>
                </a:solidFill>
                <a:latin typeface="黑体" pitchFamily="49" charset="-122"/>
                <a:ea typeface="黑体" pitchFamily="49" charset="-122"/>
              </a:rPr>
              <a:t>1. </a:t>
            </a:r>
            <a:r>
              <a:rPr lang="zh-CN" altLang="en-US" dirty="0">
                <a:solidFill>
                  <a:schemeClr val="tx2">
                    <a:lumMod val="50000"/>
                  </a:schemeClr>
                </a:solidFill>
                <a:latin typeface="黑体" pitchFamily="49" charset="-122"/>
                <a:ea typeface="黑体" pitchFamily="49" charset="-122"/>
              </a:rPr>
              <a:t>什么是查询？查询分为那几类？基本查询语句是什么？</a:t>
            </a:r>
          </a:p>
          <a:p>
            <a:pPr>
              <a:lnSpc>
                <a:spcPct val="130000"/>
              </a:lnSpc>
            </a:pPr>
            <a:r>
              <a:rPr lang="en-US" altLang="zh-CN" dirty="0">
                <a:solidFill>
                  <a:schemeClr val="tx2">
                    <a:lumMod val="50000"/>
                  </a:schemeClr>
                </a:solidFill>
                <a:latin typeface="黑体" pitchFamily="49" charset="-122"/>
                <a:ea typeface="黑体" pitchFamily="49" charset="-122"/>
              </a:rPr>
              <a:t>2. </a:t>
            </a:r>
            <a:r>
              <a:rPr lang="zh-CN" altLang="en-US" dirty="0">
                <a:solidFill>
                  <a:schemeClr val="tx2">
                    <a:lumMod val="50000"/>
                  </a:schemeClr>
                </a:solidFill>
                <a:latin typeface="黑体" pitchFamily="49" charset="-122"/>
                <a:ea typeface="黑体" pitchFamily="49" charset="-122"/>
              </a:rPr>
              <a:t>为查询结果集的列指定别名有那几种方式？</a:t>
            </a:r>
          </a:p>
          <a:p>
            <a:pPr>
              <a:lnSpc>
                <a:spcPct val="130000"/>
              </a:lnSpc>
            </a:pPr>
            <a:r>
              <a:rPr lang="en-US" altLang="zh-CN" dirty="0">
                <a:solidFill>
                  <a:schemeClr val="tx2">
                    <a:lumMod val="50000"/>
                  </a:schemeClr>
                </a:solidFill>
                <a:latin typeface="黑体" pitchFamily="49" charset="-122"/>
                <a:ea typeface="黑体" pitchFamily="49" charset="-122"/>
              </a:rPr>
              <a:t>3. </a:t>
            </a:r>
            <a:r>
              <a:rPr lang="zh-CN" altLang="en-US" dirty="0">
                <a:solidFill>
                  <a:schemeClr val="tx2">
                    <a:lumMod val="50000"/>
                  </a:schemeClr>
                </a:solidFill>
                <a:latin typeface="黑体" pitchFamily="49" charset="-122"/>
                <a:ea typeface="黑体" pitchFamily="49" charset="-122"/>
              </a:rPr>
              <a:t>什么叫排序？排序的方式有那几种？</a:t>
            </a:r>
            <a:r>
              <a:rPr lang="en-US" altLang="zh-CN" dirty="0">
                <a:solidFill>
                  <a:schemeClr val="tx2">
                    <a:lumMod val="50000"/>
                  </a:schemeClr>
                </a:solidFill>
                <a:latin typeface="黑体" pitchFamily="49" charset="-122"/>
                <a:ea typeface="黑体" pitchFamily="49" charset="-122"/>
              </a:rPr>
              <a:t>MS SQL Server 2005</a:t>
            </a:r>
            <a:r>
              <a:rPr lang="zh-CN" altLang="en-US" dirty="0">
                <a:solidFill>
                  <a:schemeClr val="tx2">
                    <a:lumMod val="50000"/>
                  </a:schemeClr>
                </a:solidFill>
                <a:latin typeface="黑体" pitchFamily="49" charset="-122"/>
                <a:ea typeface="黑体" pitchFamily="49" charset="-122"/>
              </a:rPr>
              <a:t>的默认排序方式是什么？</a:t>
            </a:r>
          </a:p>
          <a:p>
            <a:pPr>
              <a:lnSpc>
                <a:spcPct val="130000"/>
              </a:lnSpc>
            </a:pPr>
            <a:r>
              <a:rPr lang="en-US" altLang="zh-CN" dirty="0">
                <a:solidFill>
                  <a:schemeClr val="tx2">
                    <a:lumMod val="50000"/>
                  </a:schemeClr>
                </a:solidFill>
                <a:latin typeface="黑体" pitchFamily="49" charset="-122"/>
                <a:ea typeface="黑体" pitchFamily="49" charset="-122"/>
              </a:rPr>
              <a:t>4. </a:t>
            </a:r>
            <a:r>
              <a:rPr lang="zh-CN" altLang="en-US" dirty="0">
                <a:solidFill>
                  <a:schemeClr val="tx2">
                    <a:lumMod val="50000"/>
                  </a:schemeClr>
                </a:solidFill>
                <a:latin typeface="黑体" pitchFamily="49" charset="-122"/>
                <a:ea typeface="黑体" pitchFamily="49" charset="-122"/>
              </a:rPr>
              <a:t>什么叫连接查询？连接查询有那几种？</a:t>
            </a:r>
          </a:p>
          <a:p>
            <a:pPr>
              <a:lnSpc>
                <a:spcPct val="130000"/>
              </a:lnSpc>
            </a:pPr>
            <a:r>
              <a:rPr lang="en-US" altLang="zh-CN" dirty="0">
                <a:solidFill>
                  <a:schemeClr val="tx2">
                    <a:lumMod val="50000"/>
                  </a:schemeClr>
                </a:solidFill>
                <a:latin typeface="黑体" pitchFamily="49" charset="-122"/>
                <a:ea typeface="黑体" pitchFamily="49" charset="-122"/>
              </a:rPr>
              <a:t>5. </a:t>
            </a:r>
            <a:r>
              <a:rPr lang="zh-CN" altLang="en-US" dirty="0">
                <a:solidFill>
                  <a:schemeClr val="tx2">
                    <a:lumMod val="50000"/>
                  </a:schemeClr>
                </a:solidFill>
                <a:latin typeface="黑体" pitchFamily="49" charset="-122"/>
                <a:ea typeface="黑体" pitchFamily="49" charset="-122"/>
              </a:rPr>
              <a:t>常用的聚合函数有那些？</a:t>
            </a:r>
          </a:p>
          <a:p>
            <a:pPr>
              <a:lnSpc>
                <a:spcPct val="130000"/>
              </a:lnSpc>
            </a:pPr>
            <a:r>
              <a:rPr lang="en-US" altLang="zh-CN" dirty="0">
                <a:solidFill>
                  <a:schemeClr val="tx2">
                    <a:lumMod val="50000"/>
                  </a:schemeClr>
                </a:solidFill>
                <a:latin typeface="黑体" pitchFamily="49" charset="-122"/>
                <a:ea typeface="黑体" pitchFamily="49" charset="-122"/>
              </a:rPr>
              <a:t>6. </a:t>
            </a:r>
            <a:r>
              <a:rPr lang="zh-CN" altLang="en-US" dirty="0">
                <a:solidFill>
                  <a:schemeClr val="tx2">
                    <a:lumMod val="50000"/>
                  </a:schemeClr>
                </a:solidFill>
                <a:latin typeface="黑体" pitchFamily="49" charset="-122"/>
                <a:ea typeface="黑体" pitchFamily="49" charset="-122"/>
              </a:rPr>
              <a:t>什么叫嵌套查询？</a:t>
            </a:r>
          </a:p>
          <a:p>
            <a:pPr>
              <a:lnSpc>
                <a:spcPct val="130000"/>
              </a:lnSpc>
            </a:pPr>
            <a:r>
              <a:rPr lang="en-US" altLang="zh-CN" dirty="0">
                <a:solidFill>
                  <a:schemeClr val="tx2">
                    <a:lumMod val="50000"/>
                  </a:schemeClr>
                </a:solidFill>
                <a:latin typeface="黑体" pitchFamily="49" charset="-122"/>
                <a:ea typeface="黑体" pitchFamily="49" charset="-122"/>
              </a:rPr>
              <a:t>7. </a:t>
            </a:r>
            <a:r>
              <a:rPr lang="zh-CN" altLang="en-US" dirty="0">
                <a:solidFill>
                  <a:schemeClr val="tx2">
                    <a:lumMod val="50000"/>
                  </a:schemeClr>
                </a:solidFill>
                <a:latin typeface="黑体" pitchFamily="49" charset="-122"/>
                <a:ea typeface="黑体" pitchFamily="49" charset="-122"/>
              </a:rPr>
              <a:t>什么叫相关子查询？什么叫不相关子查询？</a:t>
            </a:r>
          </a:p>
          <a:p>
            <a:pPr>
              <a:lnSpc>
                <a:spcPct val="130000"/>
              </a:lnSpc>
            </a:pPr>
            <a:r>
              <a:rPr lang="en-US" altLang="zh-CN" dirty="0">
                <a:solidFill>
                  <a:schemeClr val="tx2">
                    <a:lumMod val="50000"/>
                  </a:schemeClr>
                </a:solidFill>
                <a:latin typeface="黑体" pitchFamily="49" charset="-122"/>
                <a:ea typeface="黑体" pitchFamily="49" charset="-122"/>
              </a:rPr>
              <a:t>8. </a:t>
            </a:r>
            <a:r>
              <a:rPr lang="zh-CN" altLang="en-US" dirty="0">
                <a:solidFill>
                  <a:schemeClr val="tx2">
                    <a:lumMod val="50000"/>
                  </a:schemeClr>
                </a:solidFill>
                <a:latin typeface="黑体" pitchFamily="49" charset="-122"/>
                <a:ea typeface="黑体" pitchFamily="49" charset="-122"/>
              </a:rPr>
              <a:t>什么是临时表？什么是永久表？它们之间的区别是什么？</a:t>
            </a:r>
          </a:p>
        </p:txBody>
      </p:sp>
    </p:spTree>
    <p:extLst>
      <p:ext uri="{BB962C8B-B14F-4D97-AF65-F5344CB8AC3E}">
        <p14:creationId xmlns:p14="http://schemas.microsoft.com/office/powerpoint/2010/main" xmlns="" val="236426008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习题</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133</a:t>
            </a:fld>
            <a:endParaRPr lang="en-US" altLang="zh-CN"/>
          </a:p>
        </p:txBody>
      </p:sp>
      <p:sp>
        <p:nvSpPr>
          <p:cNvPr id="7" name="矩形 6"/>
          <p:cNvSpPr/>
          <p:nvPr/>
        </p:nvSpPr>
        <p:spPr>
          <a:xfrm>
            <a:off x="899592" y="1988840"/>
            <a:ext cx="7632848" cy="4194995"/>
          </a:xfrm>
          <a:prstGeom prst="rect">
            <a:avLst/>
          </a:prstGeom>
          <a:solidFill>
            <a:srgbClr val="BBA3EB"/>
          </a:solidFill>
          <a:effectLst>
            <a:glow rad="533400">
              <a:schemeClr val="accent1"/>
            </a:glow>
          </a:effectLst>
        </p:spPr>
        <p:txBody>
          <a:bodyPr wrap="square">
            <a:spAutoFit/>
          </a:bodyPr>
          <a:lstStyle/>
          <a:p>
            <a:pPr algn="ctr"/>
            <a:r>
              <a:rPr lang="zh-CN" altLang="en-US" sz="2800" dirty="0">
                <a:solidFill>
                  <a:schemeClr val="tx2">
                    <a:lumMod val="50000"/>
                  </a:schemeClr>
                </a:solidFill>
                <a:latin typeface="黑体" pitchFamily="49" charset="-122"/>
                <a:ea typeface="黑体" pitchFamily="49" charset="-122"/>
              </a:rPr>
              <a:t>操作题</a:t>
            </a:r>
          </a:p>
          <a:p>
            <a:pPr algn="ctr"/>
            <a:endParaRPr lang="zh-CN" altLang="en-US" sz="2800" dirty="0">
              <a:solidFill>
                <a:schemeClr val="tx2">
                  <a:lumMod val="50000"/>
                </a:schemeClr>
              </a:solidFill>
              <a:latin typeface="黑体" pitchFamily="49" charset="-122"/>
              <a:ea typeface="黑体" pitchFamily="49" charset="-122"/>
            </a:endParaRPr>
          </a:p>
          <a:p>
            <a:pPr>
              <a:lnSpc>
                <a:spcPct val="130000"/>
              </a:lnSpc>
            </a:pPr>
            <a:r>
              <a:rPr lang="zh-CN" altLang="en-US" dirty="0">
                <a:solidFill>
                  <a:schemeClr val="tx2">
                    <a:lumMod val="50000"/>
                  </a:schemeClr>
                </a:solidFill>
                <a:latin typeface="黑体" pitchFamily="49" charset="-122"/>
                <a:ea typeface="黑体" pitchFamily="49" charset="-122"/>
              </a:rPr>
              <a:t>完成下面的查询任务：</a:t>
            </a:r>
          </a:p>
          <a:p>
            <a:pPr>
              <a:lnSpc>
                <a:spcPct val="130000"/>
              </a:lnSpc>
            </a:pPr>
            <a:r>
              <a:rPr lang="en-US" altLang="zh-CN" dirty="0">
                <a:solidFill>
                  <a:schemeClr val="tx2">
                    <a:lumMod val="50000"/>
                  </a:schemeClr>
                </a:solidFill>
                <a:latin typeface="黑体" pitchFamily="49" charset="-122"/>
                <a:ea typeface="黑体" pitchFamily="49" charset="-122"/>
              </a:rPr>
              <a:t>1. </a:t>
            </a:r>
            <a:r>
              <a:rPr lang="zh-CN" altLang="en-US" dirty="0">
                <a:solidFill>
                  <a:schemeClr val="tx2">
                    <a:lumMod val="50000"/>
                  </a:schemeClr>
                </a:solidFill>
                <a:latin typeface="黑体" pitchFamily="49" charset="-122"/>
                <a:ea typeface="黑体" pitchFamily="49" charset="-122"/>
              </a:rPr>
              <a:t>查询教师表</a:t>
            </a:r>
            <a:r>
              <a:rPr lang="en-US" altLang="zh-CN" dirty="0">
                <a:solidFill>
                  <a:schemeClr val="tx2">
                    <a:lumMod val="50000"/>
                  </a:schemeClr>
                </a:solidFill>
                <a:latin typeface="黑体" pitchFamily="49" charset="-122"/>
                <a:ea typeface="黑体" pitchFamily="49" charset="-122"/>
              </a:rPr>
              <a:t>Teachers</a:t>
            </a:r>
            <a:r>
              <a:rPr lang="zh-CN" altLang="en-US" dirty="0">
                <a:solidFill>
                  <a:schemeClr val="tx2">
                    <a:lumMod val="50000"/>
                  </a:schemeClr>
                </a:solidFill>
                <a:latin typeface="黑体" pitchFamily="49" charset="-122"/>
                <a:ea typeface="黑体" pitchFamily="49" charset="-122"/>
              </a:rPr>
              <a:t>中的所有教师的全部信息。</a:t>
            </a:r>
          </a:p>
          <a:p>
            <a:pPr>
              <a:lnSpc>
                <a:spcPct val="130000"/>
              </a:lnSpc>
            </a:pPr>
            <a:r>
              <a:rPr lang="en-US" altLang="zh-CN" dirty="0">
                <a:solidFill>
                  <a:schemeClr val="tx2">
                    <a:lumMod val="50000"/>
                  </a:schemeClr>
                </a:solidFill>
                <a:latin typeface="黑体" pitchFamily="49" charset="-122"/>
                <a:ea typeface="黑体" pitchFamily="49" charset="-122"/>
              </a:rPr>
              <a:t>2. </a:t>
            </a:r>
            <a:r>
              <a:rPr lang="zh-CN" altLang="en-US" dirty="0">
                <a:solidFill>
                  <a:schemeClr val="tx2">
                    <a:lumMod val="50000"/>
                  </a:schemeClr>
                </a:solidFill>
                <a:latin typeface="黑体" pitchFamily="49" charset="-122"/>
                <a:ea typeface="黑体" pitchFamily="49" charset="-122"/>
              </a:rPr>
              <a:t>查询教师表</a:t>
            </a:r>
            <a:r>
              <a:rPr lang="en-US" altLang="zh-CN" dirty="0">
                <a:solidFill>
                  <a:schemeClr val="tx2">
                    <a:lumMod val="50000"/>
                  </a:schemeClr>
                </a:solidFill>
                <a:latin typeface="黑体" pitchFamily="49" charset="-122"/>
                <a:ea typeface="黑体" pitchFamily="49" charset="-122"/>
              </a:rPr>
              <a:t>Teachers</a:t>
            </a:r>
            <a:r>
              <a:rPr lang="zh-CN" altLang="en-US" dirty="0">
                <a:solidFill>
                  <a:schemeClr val="tx2">
                    <a:lumMod val="50000"/>
                  </a:schemeClr>
                </a:solidFill>
                <a:latin typeface="黑体" pitchFamily="49" charset="-122"/>
                <a:ea typeface="黑体" pitchFamily="49" charset="-122"/>
              </a:rPr>
              <a:t>中的所有教师的教师号和姓名。</a:t>
            </a:r>
          </a:p>
          <a:p>
            <a:pPr>
              <a:lnSpc>
                <a:spcPct val="130000"/>
              </a:lnSpc>
            </a:pPr>
            <a:r>
              <a:rPr lang="en-US" altLang="zh-CN" dirty="0">
                <a:solidFill>
                  <a:schemeClr val="tx2">
                    <a:lumMod val="50000"/>
                  </a:schemeClr>
                </a:solidFill>
                <a:latin typeface="黑体" pitchFamily="49" charset="-122"/>
                <a:ea typeface="黑体" pitchFamily="49" charset="-122"/>
              </a:rPr>
              <a:t>3. </a:t>
            </a:r>
            <a:r>
              <a:rPr lang="zh-CN" altLang="en-US" dirty="0">
                <a:solidFill>
                  <a:schemeClr val="tx2">
                    <a:lumMod val="50000"/>
                  </a:schemeClr>
                </a:solidFill>
                <a:latin typeface="黑体" pitchFamily="49" charset="-122"/>
                <a:ea typeface="黑体" pitchFamily="49" charset="-122"/>
              </a:rPr>
              <a:t>在成绩表</a:t>
            </a:r>
            <a:r>
              <a:rPr lang="en-US" altLang="zh-CN" dirty="0" err="1">
                <a:solidFill>
                  <a:schemeClr val="tx2">
                    <a:lumMod val="50000"/>
                  </a:schemeClr>
                </a:solidFill>
                <a:latin typeface="黑体" pitchFamily="49" charset="-122"/>
                <a:ea typeface="黑体" pitchFamily="49" charset="-122"/>
              </a:rPr>
              <a:t>Student_course</a:t>
            </a:r>
            <a:r>
              <a:rPr lang="zh-CN" altLang="en-US" dirty="0">
                <a:solidFill>
                  <a:schemeClr val="tx2">
                    <a:lumMod val="50000"/>
                  </a:schemeClr>
                </a:solidFill>
                <a:latin typeface="黑体" pitchFamily="49" charset="-122"/>
                <a:ea typeface="黑体" pitchFamily="49" charset="-122"/>
              </a:rPr>
              <a:t>中查询学生的学号、课程号、成绩和新成绩（在原始成绩分数的基础上加</a:t>
            </a:r>
            <a:r>
              <a:rPr lang="en-US" altLang="zh-CN" dirty="0">
                <a:solidFill>
                  <a:schemeClr val="tx2">
                    <a:lumMod val="50000"/>
                  </a:schemeClr>
                </a:solidFill>
                <a:latin typeface="黑体" pitchFamily="49" charset="-122"/>
                <a:ea typeface="黑体" pitchFamily="49" charset="-122"/>
              </a:rPr>
              <a:t>10</a:t>
            </a:r>
            <a:r>
              <a:rPr lang="zh-CN" altLang="en-US" dirty="0">
                <a:solidFill>
                  <a:schemeClr val="tx2">
                    <a:lumMod val="50000"/>
                  </a:schemeClr>
                </a:solidFill>
                <a:latin typeface="黑体" pitchFamily="49" charset="-122"/>
                <a:ea typeface="黑体" pitchFamily="49" charset="-122"/>
              </a:rPr>
              <a:t>分）</a:t>
            </a:r>
          </a:p>
          <a:p>
            <a:pPr>
              <a:lnSpc>
                <a:spcPct val="130000"/>
              </a:lnSpc>
            </a:pPr>
            <a:r>
              <a:rPr lang="en-US" altLang="zh-CN" dirty="0">
                <a:solidFill>
                  <a:schemeClr val="tx2">
                    <a:lumMod val="50000"/>
                  </a:schemeClr>
                </a:solidFill>
                <a:latin typeface="黑体" pitchFamily="49" charset="-122"/>
                <a:ea typeface="黑体" pitchFamily="49" charset="-122"/>
              </a:rPr>
              <a:t>4</a:t>
            </a:r>
            <a:r>
              <a:rPr lang="zh-CN" altLang="en-US" dirty="0">
                <a:solidFill>
                  <a:schemeClr val="tx2">
                    <a:lumMod val="50000"/>
                  </a:schemeClr>
                </a:solidFill>
                <a:latin typeface="黑体" pitchFamily="49" charset="-122"/>
                <a:ea typeface="黑体" pitchFamily="49" charset="-122"/>
              </a:rPr>
              <a:t>．查询班级表</a:t>
            </a:r>
            <a:r>
              <a:rPr lang="en-US" altLang="zh-CN" dirty="0">
                <a:solidFill>
                  <a:schemeClr val="tx2">
                    <a:lumMod val="50000"/>
                  </a:schemeClr>
                </a:solidFill>
                <a:latin typeface="黑体" pitchFamily="49" charset="-122"/>
                <a:ea typeface="黑体" pitchFamily="49" charset="-122"/>
              </a:rPr>
              <a:t>Classes</a:t>
            </a:r>
            <a:r>
              <a:rPr lang="zh-CN" altLang="en-US" dirty="0">
                <a:solidFill>
                  <a:schemeClr val="tx2">
                    <a:lumMod val="50000"/>
                  </a:schemeClr>
                </a:solidFill>
                <a:latin typeface="黑体" pitchFamily="49" charset="-122"/>
                <a:ea typeface="黑体" pitchFamily="49" charset="-122"/>
              </a:rPr>
              <a:t>中的所有班级的班级号和班级名称，并为结果集中的列分别指定中文别名：班级编号，班级名称</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a:lnSpc>
                <a:spcPct val="130000"/>
              </a:lnSpc>
            </a:pPr>
            <a:r>
              <a:rPr lang="en-US" altLang="zh-CN" dirty="0">
                <a:solidFill>
                  <a:schemeClr val="tx2">
                    <a:lumMod val="50000"/>
                  </a:schemeClr>
                </a:solidFill>
                <a:latin typeface="黑体" pitchFamily="49" charset="-122"/>
                <a:ea typeface="黑体" pitchFamily="49" charset="-122"/>
              </a:rPr>
              <a:t>5. </a:t>
            </a:r>
            <a:r>
              <a:rPr lang="zh-CN" altLang="en-US" dirty="0">
                <a:solidFill>
                  <a:schemeClr val="tx2">
                    <a:lumMod val="50000"/>
                  </a:schemeClr>
                </a:solidFill>
                <a:latin typeface="黑体" pitchFamily="49" charset="-122"/>
                <a:ea typeface="黑体" pitchFamily="49" charset="-122"/>
              </a:rPr>
              <a:t>在教师表</a:t>
            </a:r>
            <a:r>
              <a:rPr lang="en-US" altLang="zh-CN" dirty="0">
                <a:solidFill>
                  <a:schemeClr val="tx2">
                    <a:lumMod val="50000"/>
                  </a:schemeClr>
                </a:solidFill>
                <a:latin typeface="黑体" pitchFamily="49" charset="-122"/>
                <a:ea typeface="黑体" pitchFamily="49" charset="-122"/>
              </a:rPr>
              <a:t>Teachers</a:t>
            </a:r>
            <a:r>
              <a:rPr lang="zh-CN" altLang="en-US" dirty="0">
                <a:solidFill>
                  <a:schemeClr val="tx2">
                    <a:lumMod val="50000"/>
                  </a:schemeClr>
                </a:solidFill>
                <a:latin typeface="黑体" pitchFamily="49" charset="-122"/>
                <a:ea typeface="黑体" pitchFamily="49" charset="-122"/>
              </a:rPr>
              <a:t>中查询所有教师记录，并使结果集根据姓名字段按升序方式排序</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508320212"/>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习题</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134</a:t>
            </a:fld>
            <a:endParaRPr lang="en-US" altLang="zh-CN"/>
          </a:p>
        </p:txBody>
      </p:sp>
      <p:sp>
        <p:nvSpPr>
          <p:cNvPr id="7" name="矩形 6"/>
          <p:cNvSpPr/>
          <p:nvPr/>
        </p:nvSpPr>
        <p:spPr>
          <a:xfrm>
            <a:off x="1331640" y="1916832"/>
            <a:ext cx="6984776" cy="4053417"/>
          </a:xfrm>
          <a:prstGeom prst="rect">
            <a:avLst/>
          </a:prstGeom>
          <a:solidFill>
            <a:srgbClr val="BBA3EB"/>
          </a:solidFill>
          <a:effectLst>
            <a:glow rad="533400">
              <a:schemeClr val="accent1"/>
            </a:glow>
          </a:effectLst>
        </p:spPr>
        <p:txBody>
          <a:bodyPr wrap="square">
            <a:spAutoFit/>
          </a:bodyPr>
          <a:lstStyle/>
          <a:p>
            <a:pPr>
              <a:lnSpc>
                <a:spcPct val="130000"/>
              </a:lnSpc>
            </a:pPr>
            <a:r>
              <a:rPr lang="en-US" altLang="zh-CN" dirty="0">
                <a:solidFill>
                  <a:schemeClr val="tx2">
                    <a:lumMod val="50000"/>
                  </a:schemeClr>
                </a:solidFill>
                <a:latin typeface="黑体" pitchFamily="49" charset="-122"/>
                <a:ea typeface="黑体" pitchFamily="49" charset="-122"/>
              </a:rPr>
              <a:t>6. </a:t>
            </a:r>
            <a:r>
              <a:rPr lang="zh-CN" altLang="en-US" dirty="0">
                <a:solidFill>
                  <a:schemeClr val="tx2">
                    <a:lumMod val="50000"/>
                  </a:schemeClr>
                </a:solidFill>
                <a:latin typeface="黑体" pitchFamily="49" charset="-122"/>
                <a:ea typeface="黑体" pitchFamily="49" charset="-122"/>
              </a:rPr>
              <a:t>在学生表</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中查询所有的学生记录，要求首先按照性别（</a:t>
            </a:r>
            <a:r>
              <a:rPr lang="en-US" altLang="zh-CN" dirty="0" err="1">
                <a:solidFill>
                  <a:schemeClr val="tx2">
                    <a:lumMod val="50000"/>
                  </a:schemeClr>
                </a:solidFill>
                <a:latin typeface="黑体" pitchFamily="49" charset="-122"/>
                <a:ea typeface="黑体" pitchFamily="49" charset="-122"/>
              </a:rPr>
              <a:t>Student_sex</a:t>
            </a:r>
            <a:r>
              <a:rPr lang="zh-CN" altLang="en-US" dirty="0">
                <a:solidFill>
                  <a:schemeClr val="tx2">
                    <a:lumMod val="50000"/>
                  </a:schemeClr>
                </a:solidFill>
                <a:latin typeface="黑体" pitchFamily="49" charset="-122"/>
                <a:ea typeface="黑体" pitchFamily="49" charset="-122"/>
              </a:rPr>
              <a:t>）的升序排序，性别相同的按照姓名（</a:t>
            </a:r>
            <a:r>
              <a:rPr lang="en-US" altLang="zh-CN" dirty="0" err="1">
                <a:solidFill>
                  <a:schemeClr val="tx2">
                    <a:lumMod val="50000"/>
                  </a:schemeClr>
                </a:solidFill>
                <a:latin typeface="黑体" pitchFamily="49" charset="-122"/>
                <a:ea typeface="黑体" pitchFamily="49" charset="-122"/>
              </a:rPr>
              <a:t>Student_name</a:t>
            </a:r>
            <a:r>
              <a:rPr lang="zh-CN" altLang="en-US" dirty="0">
                <a:solidFill>
                  <a:schemeClr val="tx2">
                    <a:lumMod val="50000"/>
                  </a:schemeClr>
                </a:solidFill>
                <a:latin typeface="黑体" pitchFamily="49" charset="-122"/>
                <a:ea typeface="黑体" pitchFamily="49" charset="-122"/>
              </a:rPr>
              <a:t>）的降序排序。</a:t>
            </a:r>
          </a:p>
          <a:p>
            <a:pPr>
              <a:lnSpc>
                <a:spcPct val="130000"/>
              </a:lnSpc>
            </a:pPr>
            <a:r>
              <a:rPr lang="en-US" altLang="zh-CN" dirty="0">
                <a:solidFill>
                  <a:schemeClr val="tx2">
                    <a:lumMod val="50000"/>
                  </a:schemeClr>
                </a:solidFill>
                <a:latin typeface="黑体" pitchFamily="49" charset="-122"/>
                <a:ea typeface="黑体" pitchFamily="49" charset="-122"/>
              </a:rPr>
              <a:t>7. </a:t>
            </a:r>
            <a:r>
              <a:rPr lang="zh-CN" altLang="en-US" dirty="0">
                <a:solidFill>
                  <a:schemeClr val="tx2">
                    <a:lumMod val="50000"/>
                  </a:schemeClr>
                </a:solidFill>
                <a:latin typeface="黑体" pitchFamily="49" charset="-122"/>
                <a:ea typeface="黑体" pitchFamily="49" charset="-122"/>
              </a:rPr>
              <a:t>在表</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中查询所有学生的班级，要求消除重复的行。</a:t>
            </a:r>
          </a:p>
          <a:p>
            <a:pPr>
              <a:lnSpc>
                <a:spcPct val="130000"/>
              </a:lnSpc>
            </a:pPr>
            <a:r>
              <a:rPr lang="en-US" altLang="zh-CN" dirty="0">
                <a:solidFill>
                  <a:schemeClr val="tx2">
                    <a:lumMod val="50000"/>
                  </a:schemeClr>
                </a:solidFill>
                <a:latin typeface="黑体" pitchFamily="49" charset="-122"/>
                <a:ea typeface="黑体" pitchFamily="49" charset="-122"/>
              </a:rPr>
              <a:t>8. </a:t>
            </a:r>
            <a:r>
              <a:rPr lang="zh-CN" altLang="en-US" dirty="0">
                <a:solidFill>
                  <a:schemeClr val="tx2">
                    <a:lumMod val="50000"/>
                  </a:schemeClr>
                </a:solidFill>
                <a:latin typeface="黑体" pitchFamily="49" charset="-122"/>
                <a:ea typeface="黑体" pitchFamily="49" charset="-122"/>
              </a:rPr>
              <a:t>在学生成绩表</a:t>
            </a:r>
            <a:r>
              <a:rPr lang="en-US" altLang="zh-CN" dirty="0" err="1">
                <a:solidFill>
                  <a:schemeClr val="tx2">
                    <a:lumMod val="50000"/>
                  </a:schemeClr>
                </a:solidFill>
                <a:latin typeface="黑体" pitchFamily="49" charset="-122"/>
                <a:ea typeface="黑体" pitchFamily="49" charset="-122"/>
              </a:rPr>
              <a:t>Student_course</a:t>
            </a:r>
            <a:r>
              <a:rPr lang="zh-CN" altLang="en-US" dirty="0">
                <a:solidFill>
                  <a:schemeClr val="tx2">
                    <a:lumMod val="50000"/>
                  </a:schemeClr>
                </a:solidFill>
                <a:latin typeface="黑体" pitchFamily="49" charset="-122"/>
                <a:ea typeface="黑体" pitchFamily="49" charset="-122"/>
              </a:rPr>
              <a:t>中查询所有成绩的前</a:t>
            </a:r>
            <a:r>
              <a:rPr lang="en-US" altLang="zh-CN" dirty="0">
                <a:solidFill>
                  <a:schemeClr val="tx2">
                    <a:lumMod val="50000"/>
                  </a:schemeClr>
                </a:solidFill>
                <a:latin typeface="黑体" pitchFamily="49" charset="-122"/>
                <a:ea typeface="黑体" pitchFamily="49" charset="-122"/>
              </a:rPr>
              <a:t>10</a:t>
            </a:r>
            <a:r>
              <a:rPr lang="zh-CN" altLang="en-US" dirty="0">
                <a:solidFill>
                  <a:schemeClr val="tx2">
                    <a:lumMod val="50000"/>
                  </a:schemeClr>
                </a:solidFill>
                <a:latin typeface="黑体" pitchFamily="49" charset="-122"/>
                <a:ea typeface="黑体" pitchFamily="49" charset="-122"/>
              </a:rPr>
              <a:t>名。</a:t>
            </a:r>
          </a:p>
          <a:p>
            <a:pPr>
              <a:lnSpc>
                <a:spcPct val="130000"/>
              </a:lnSpc>
            </a:pPr>
            <a:r>
              <a:rPr lang="en-US" altLang="zh-CN" dirty="0">
                <a:solidFill>
                  <a:schemeClr val="tx2">
                    <a:lumMod val="50000"/>
                  </a:schemeClr>
                </a:solidFill>
                <a:latin typeface="黑体" pitchFamily="49" charset="-122"/>
                <a:ea typeface="黑体" pitchFamily="49" charset="-122"/>
              </a:rPr>
              <a:t>9. </a:t>
            </a:r>
            <a:r>
              <a:rPr lang="zh-CN" altLang="en-US" dirty="0">
                <a:solidFill>
                  <a:schemeClr val="tx2">
                    <a:lumMod val="50000"/>
                  </a:schemeClr>
                </a:solidFill>
                <a:latin typeface="黑体" pitchFamily="49" charset="-122"/>
                <a:ea typeface="黑体" pitchFamily="49" charset="-122"/>
              </a:rPr>
              <a:t>在成绩表中查询所有学生的课程号为</a:t>
            </a:r>
            <a:r>
              <a:rPr lang="en-US" altLang="zh-CN" dirty="0">
                <a:solidFill>
                  <a:schemeClr val="tx2">
                    <a:lumMod val="50000"/>
                  </a:schemeClr>
                </a:solidFill>
                <a:latin typeface="黑体" pitchFamily="49" charset="-122"/>
                <a:ea typeface="黑体" pitchFamily="49" charset="-122"/>
              </a:rPr>
              <a:t>2001</a:t>
            </a:r>
            <a:r>
              <a:rPr lang="zh-CN" altLang="en-US" dirty="0">
                <a:solidFill>
                  <a:schemeClr val="tx2">
                    <a:lumMod val="50000"/>
                  </a:schemeClr>
                </a:solidFill>
                <a:latin typeface="黑体" pitchFamily="49" charset="-122"/>
                <a:ea typeface="黑体" pitchFamily="49" charset="-122"/>
              </a:rPr>
              <a:t>的课程的成绩。</a:t>
            </a:r>
          </a:p>
          <a:p>
            <a:pPr>
              <a:lnSpc>
                <a:spcPct val="130000"/>
              </a:lnSpc>
            </a:pPr>
            <a:r>
              <a:rPr lang="en-US" altLang="zh-CN" dirty="0">
                <a:solidFill>
                  <a:schemeClr val="tx2">
                    <a:lumMod val="50000"/>
                  </a:schemeClr>
                </a:solidFill>
                <a:latin typeface="黑体" pitchFamily="49" charset="-122"/>
                <a:ea typeface="黑体" pitchFamily="49" charset="-122"/>
              </a:rPr>
              <a:t>10. </a:t>
            </a:r>
            <a:r>
              <a:rPr lang="zh-CN" altLang="en-US" dirty="0">
                <a:solidFill>
                  <a:schemeClr val="tx2">
                    <a:lumMod val="50000"/>
                  </a:schemeClr>
                </a:solidFill>
                <a:latin typeface="黑体" pitchFamily="49" charset="-122"/>
                <a:ea typeface="黑体" pitchFamily="49" charset="-122"/>
              </a:rPr>
              <a:t>查询课程号为</a:t>
            </a:r>
            <a:r>
              <a:rPr lang="en-US" altLang="zh-CN" dirty="0">
                <a:solidFill>
                  <a:schemeClr val="tx2">
                    <a:lumMod val="50000"/>
                  </a:schemeClr>
                </a:solidFill>
                <a:latin typeface="黑体" pitchFamily="49" charset="-122"/>
                <a:ea typeface="黑体" pitchFamily="49" charset="-122"/>
              </a:rPr>
              <a:t>2001</a:t>
            </a:r>
            <a:r>
              <a:rPr lang="zh-CN" altLang="en-US" dirty="0">
                <a:solidFill>
                  <a:schemeClr val="tx2">
                    <a:lumMod val="50000"/>
                  </a:schemeClr>
                </a:solidFill>
                <a:latin typeface="黑体" pitchFamily="49" charset="-122"/>
                <a:ea typeface="黑体" pitchFamily="49" charset="-122"/>
              </a:rPr>
              <a:t>的课程且成绩在</a:t>
            </a:r>
            <a:r>
              <a:rPr lang="en-US" altLang="zh-CN" dirty="0">
                <a:solidFill>
                  <a:schemeClr val="tx2">
                    <a:lumMod val="50000"/>
                  </a:schemeClr>
                </a:solidFill>
                <a:latin typeface="黑体" pitchFamily="49" charset="-122"/>
                <a:ea typeface="黑体" pitchFamily="49" charset="-122"/>
              </a:rPr>
              <a:t>70</a:t>
            </a:r>
            <a:r>
              <a:rPr lang="zh-CN" altLang="en-US" dirty="0">
                <a:solidFill>
                  <a:schemeClr val="tx2">
                    <a:lumMod val="50000"/>
                  </a:schemeClr>
                </a:solidFill>
                <a:latin typeface="黑体" pitchFamily="49" charset="-122"/>
                <a:ea typeface="黑体" pitchFamily="49" charset="-122"/>
              </a:rPr>
              <a:t>分以上的所有学生的成绩</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a:lnSpc>
                <a:spcPct val="130000"/>
              </a:lnSpc>
            </a:pPr>
            <a:r>
              <a:rPr lang="en-US" altLang="zh-CN" dirty="0">
                <a:solidFill>
                  <a:schemeClr val="tx2">
                    <a:lumMod val="50000"/>
                  </a:schemeClr>
                </a:solidFill>
                <a:latin typeface="黑体" pitchFamily="49" charset="-122"/>
                <a:ea typeface="黑体" pitchFamily="49" charset="-122"/>
              </a:rPr>
              <a:t>11. </a:t>
            </a:r>
            <a:r>
              <a:rPr lang="zh-CN" altLang="en-US" dirty="0">
                <a:solidFill>
                  <a:schemeClr val="tx2">
                    <a:lumMod val="50000"/>
                  </a:schemeClr>
                </a:solidFill>
                <a:latin typeface="黑体" pitchFamily="49" charset="-122"/>
                <a:ea typeface="黑体" pitchFamily="49" charset="-122"/>
              </a:rPr>
              <a:t>在成绩表中查询成绩在</a:t>
            </a:r>
            <a:r>
              <a:rPr lang="en-US" altLang="zh-CN" dirty="0">
                <a:solidFill>
                  <a:schemeClr val="tx2">
                    <a:lumMod val="50000"/>
                  </a:schemeClr>
                </a:solidFill>
                <a:latin typeface="黑体" pitchFamily="49" charset="-122"/>
                <a:ea typeface="黑体" pitchFamily="49" charset="-122"/>
              </a:rPr>
              <a:t>70~75</a:t>
            </a:r>
            <a:r>
              <a:rPr lang="zh-CN" altLang="en-US" dirty="0">
                <a:solidFill>
                  <a:schemeClr val="tx2">
                    <a:lumMod val="50000"/>
                  </a:schemeClr>
                </a:solidFill>
                <a:latin typeface="黑体" pitchFamily="49" charset="-122"/>
                <a:ea typeface="黑体" pitchFamily="49" charset="-122"/>
              </a:rPr>
              <a:t>分之间</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含</a:t>
            </a:r>
            <a:r>
              <a:rPr lang="en-US" altLang="zh-CN" dirty="0">
                <a:solidFill>
                  <a:schemeClr val="tx2">
                    <a:lumMod val="50000"/>
                  </a:schemeClr>
                </a:solidFill>
                <a:latin typeface="黑体" pitchFamily="49" charset="-122"/>
                <a:ea typeface="黑体" pitchFamily="49" charset="-122"/>
              </a:rPr>
              <a:t>70</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75)</a:t>
            </a:r>
            <a:r>
              <a:rPr lang="zh-CN" altLang="en-US" dirty="0">
                <a:solidFill>
                  <a:schemeClr val="tx2">
                    <a:lumMod val="50000"/>
                  </a:schemeClr>
                </a:solidFill>
                <a:latin typeface="黑体" pitchFamily="49" charset="-122"/>
                <a:ea typeface="黑体" pitchFamily="49" charset="-122"/>
              </a:rPr>
              <a:t>的所有学生的成绩。</a:t>
            </a:r>
          </a:p>
          <a:p>
            <a:pPr>
              <a:lnSpc>
                <a:spcPct val="130000"/>
              </a:lnSpc>
            </a:pPr>
            <a:r>
              <a:rPr lang="en-US" altLang="zh-CN" dirty="0">
                <a:solidFill>
                  <a:schemeClr val="tx2">
                    <a:lumMod val="50000"/>
                  </a:schemeClr>
                </a:solidFill>
                <a:latin typeface="黑体" pitchFamily="49" charset="-122"/>
                <a:ea typeface="黑体" pitchFamily="49" charset="-122"/>
              </a:rPr>
              <a:t>12. </a:t>
            </a:r>
            <a:r>
              <a:rPr lang="zh-CN" altLang="en-US" dirty="0">
                <a:solidFill>
                  <a:schemeClr val="tx2">
                    <a:lumMod val="50000"/>
                  </a:schemeClr>
                </a:solidFill>
                <a:latin typeface="黑体" pitchFamily="49" charset="-122"/>
                <a:ea typeface="黑体" pitchFamily="49" charset="-122"/>
              </a:rPr>
              <a:t>查询除了学号为</a:t>
            </a:r>
            <a:r>
              <a:rPr lang="en-US" altLang="zh-CN" dirty="0">
                <a:solidFill>
                  <a:schemeClr val="tx2">
                    <a:lumMod val="50000"/>
                  </a:schemeClr>
                </a:solidFill>
                <a:latin typeface="黑体" pitchFamily="49" charset="-122"/>
                <a:ea typeface="黑体" pitchFamily="49" charset="-122"/>
              </a:rPr>
              <a:t>12001</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12002</a:t>
            </a:r>
            <a:r>
              <a:rPr lang="zh-CN" altLang="en-US" dirty="0">
                <a:solidFill>
                  <a:schemeClr val="tx2">
                    <a:lumMod val="50000"/>
                  </a:schemeClr>
                </a:solidFill>
                <a:latin typeface="黑体" pitchFamily="49" charset="-122"/>
                <a:ea typeface="黑体" pitchFamily="49" charset="-122"/>
              </a:rPr>
              <a:t>的学生以外的其它所有学生信息。</a:t>
            </a:r>
          </a:p>
          <a:p>
            <a:pPr>
              <a:lnSpc>
                <a:spcPct val="130000"/>
              </a:lnSpc>
            </a:pPr>
            <a:r>
              <a:rPr lang="en-US" altLang="zh-CN" dirty="0">
                <a:solidFill>
                  <a:schemeClr val="tx2">
                    <a:lumMod val="50000"/>
                  </a:schemeClr>
                </a:solidFill>
                <a:latin typeface="黑体" pitchFamily="49" charset="-122"/>
                <a:ea typeface="黑体" pitchFamily="49" charset="-122"/>
              </a:rPr>
              <a:t>13. </a:t>
            </a:r>
            <a:r>
              <a:rPr lang="zh-CN" altLang="en-US" dirty="0">
                <a:solidFill>
                  <a:schemeClr val="tx2">
                    <a:lumMod val="50000"/>
                  </a:schemeClr>
                </a:solidFill>
                <a:latin typeface="黑体" pitchFamily="49" charset="-122"/>
                <a:ea typeface="黑体" pitchFamily="49" charset="-122"/>
              </a:rPr>
              <a:t>查询所有姓“李”的同学</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3102298059"/>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习题</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135</a:t>
            </a:fld>
            <a:endParaRPr lang="en-US" altLang="zh-CN"/>
          </a:p>
        </p:txBody>
      </p:sp>
      <p:sp>
        <p:nvSpPr>
          <p:cNvPr id="7" name="矩形 6"/>
          <p:cNvSpPr/>
          <p:nvPr/>
        </p:nvSpPr>
        <p:spPr>
          <a:xfrm>
            <a:off x="1025352" y="1916832"/>
            <a:ext cx="7704856" cy="4413516"/>
          </a:xfrm>
          <a:prstGeom prst="rect">
            <a:avLst/>
          </a:prstGeom>
          <a:solidFill>
            <a:srgbClr val="BBA3EB"/>
          </a:solidFill>
          <a:effectLst>
            <a:glow rad="533400">
              <a:schemeClr val="accent1"/>
            </a:glow>
          </a:effectLst>
        </p:spPr>
        <p:txBody>
          <a:bodyPr wrap="square">
            <a:spAutoFit/>
          </a:bodyPr>
          <a:lstStyle/>
          <a:p>
            <a:pPr>
              <a:lnSpc>
                <a:spcPct val="130000"/>
              </a:lnSpc>
            </a:pPr>
            <a:r>
              <a:rPr lang="en-US" altLang="zh-CN" dirty="0">
                <a:solidFill>
                  <a:schemeClr val="tx2">
                    <a:lumMod val="50000"/>
                  </a:schemeClr>
                </a:solidFill>
                <a:latin typeface="黑体" pitchFamily="49" charset="-122"/>
                <a:ea typeface="黑体" pitchFamily="49" charset="-122"/>
              </a:rPr>
              <a:t>14. </a:t>
            </a:r>
            <a:r>
              <a:rPr lang="zh-CN" altLang="en-US" dirty="0">
                <a:solidFill>
                  <a:schemeClr val="tx2">
                    <a:lumMod val="50000"/>
                  </a:schemeClr>
                </a:solidFill>
                <a:latin typeface="黑体" pitchFamily="49" charset="-122"/>
                <a:ea typeface="黑体" pitchFamily="49" charset="-122"/>
              </a:rPr>
              <a:t>查询学生的学号、姓名、课程号和成绩。</a:t>
            </a:r>
          </a:p>
          <a:p>
            <a:pPr>
              <a:lnSpc>
                <a:spcPct val="130000"/>
              </a:lnSpc>
            </a:pPr>
            <a:r>
              <a:rPr lang="en-US" altLang="zh-CN" dirty="0">
                <a:solidFill>
                  <a:schemeClr val="tx2">
                    <a:lumMod val="50000"/>
                  </a:schemeClr>
                </a:solidFill>
                <a:latin typeface="黑体" pitchFamily="49" charset="-122"/>
                <a:ea typeface="黑体" pitchFamily="49" charset="-122"/>
              </a:rPr>
              <a:t>15. </a:t>
            </a:r>
            <a:r>
              <a:rPr lang="zh-CN" altLang="en-US" dirty="0">
                <a:solidFill>
                  <a:schemeClr val="tx2">
                    <a:lumMod val="50000"/>
                  </a:schemeClr>
                </a:solidFill>
                <a:latin typeface="黑体" pitchFamily="49" charset="-122"/>
                <a:ea typeface="黑体" pitchFamily="49" charset="-122"/>
              </a:rPr>
              <a:t>查询并计算出学号为</a:t>
            </a:r>
            <a:r>
              <a:rPr lang="en-US" altLang="zh-CN" dirty="0">
                <a:solidFill>
                  <a:schemeClr val="tx2">
                    <a:lumMod val="50000"/>
                  </a:schemeClr>
                </a:solidFill>
                <a:latin typeface="黑体" pitchFamily="49" charset="-122"/>
                <a:ea typeface="黑体" pitchFamily="49" charset="-122"/>
              </a:rPr>
              <a:t>15001</a:t>
            </a:r>
            <a:r>
              <a:rPr lang="zh-CN" altLang="en-US" dirty="0">
                <a:solidFill>
                  <a:schemeClr val="tx2">
                    <a:lumMod val="50000"/>
                  </a:schemeClr>
                </a:solidFill>
                <a:latin typeface="黑体" pitchFamily="49" charset="-122"/>
                <a:ea typeface="黑体" pitchFamily="49" charset="-122"/>
              </a:rPr>
              <a:t>的学生的各科成绩的总成绩。</a:t>
            </a:r>
          </a:p>
          <a:p>
            <a:pPr>
              <a:lnSpc>
                <a:spcPct val="130000"/>
              </a:lnSpc>
            </a:pPr>
            <a:r>
              <a:rPr lang="en-US" altLang="zh-CN" dirty="0">
                <a:solidFill>
                  <a:schemeClr val="tx2">
                    <a:lumMod val="50000"/>
                  </a:schemeClr>
                </a:solidFill>
                <a:latin typeface="黑体" pitchFamily="49" charset="-122"/>
                <a:ea typeface="黑体" pitchFamily="49" charset="-122"/>
              </a:rPr>
              <a:t>16. </a:t>
            </a:r>
            <a:r>
              <a:rPr lang="zh-CN" altLang="en-US" dirty="0">
                <a:solidFill>
                  <a:schemeClr val="tx2">
                    <a:lumMod val="50000"/>
                  </a:schemeClr>
                </a:solidFill>
                <a:latin typeface="黑体" pitchFamily="49" charset="-122"/>
                <a:ea typeface="黑体" pitchFamily="49" charset="-122"/>
              </a:rPr>
              <a:t>查询并计算出学号为</a:t>
            </a:r>
            <a:r>
              <a:rPr lang="en-US" altLang="zh-CN" dirty="0">
                <a:solidFill>
                  <a:schemeClr val="tx2">
                    <a:lumMod val="50000"/>
                  </a:schemeClr>
                </a:solidFill>
                <a:latin typeface="黑体" pitchFamily="49" charset="-122"/>
                <a:ea typeface="黑体" pitchFamily="49" charset="-122"/>
              </a:rPr>
              <a:t>15001</a:t>
            </a:r>
            <a:r>
              <a:rPr lang="zh-CN" altLang="en-US" dirty="0">
                <a:solidFill>
                  <a:schemeClr val="tx2">
                    <a:lumMod val="50000"/>
                  </a:schemeClr>
                </a:solidFill>
                <a:latin typeface="黑体" pitchFamily="49" charset="-122"/>
                <a:ea typeface="黑体" pitchFamily="49" charset="-122"/>
              </a:rPr>
              <a:t>的学生的各科平均成绩。</a:t>
            </a:r>
          </a:p>
          <a:p>
            <a:pPr>
              <a:lnSpc>
                <a:spcPct val="130000"/>
              </a:lnSpc>
            </a:pPr>
            <a:r>
              <a:rPr lang="en-US" altLang="zh-CN" dirty="0">
                <a:solidFill>
                  <a:schemeClr val="tx2">
                    <a:lumMod val="50000"/>
                  </a:schemeClr>
                </a:solidFill>
                <a:latin typeface="黑体" pitchFamily="49" charset="-122"/>
                <a:ea typeface="黑体" pitchFamily="49" charset="-122"/>
              </a:rPr>
              <a:t>17. </a:t>
            </a:r>
            <a:r>
              <a:rPr lang="zh-CN" altLang="en-US" dirty="0">
                <a:solidFill>
                  <a:schemeClr val="tx2">
                    <a:lumMod val="50000"/>
                  </a:schemeClr>
                </a:solidFill>
                <a:latin typeface="黑体" pitchFamily="49" charset="-122"/>
                <a:ea typeface="黑体" pitchFamily="49" charset="-122"/>
              </a:rPr>
              <a:t>统计所有学生人数。</a:t>
            </a:r>
          </a:p>
          <a:p>
            <a:pPr>
              <a:lnSpc>
                <a:spcPct val="130000"/>
              </a:lnSpc>
            </a:pPr>
            <a:r>
              <a:rPr lang="en-US" altLang="zh-CN" dirty="0">
                <a:solidFill>
                  <a:schemeClr val="tx2">
                    <a:lumMod val="50000"/>
                  </a:schemeClr>
                </a:solidFill>
                <a:latin typeface="黑体" pitchFamily="49" charset="-122"/>
                <a:ea typeface="黑体" pitchFamily="49" charset="-122"/>
              </a:rPr>
              <a:t>18. </a:t>
            </a:r>
            <a:r>
              <a:rPr lang="zh-CN" altLang="en-US" dirty="0">
                <a:solidFill>
                  <a:schemeClr val="tx2">
                    <a:lumMod val="50000"/>
                  </a:schemeClr>
                </a:solidFill>
                <a:latin typeface="黑体" pitchFamily="49" charset="-122"/>
                <a:ea typeface="黑体" pitchFamily="49" charset="-122"/>
              </a:rPr>
              <a:t>查询所有课程的最高分</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a:lnSpc>
                <a:spcPct val="130000"/>
              </a:lnSpc>
            </a:pPr>
            <a:r>
              <a:rPr lang="en-US" altLang="zh-CN" dirty="0">
                <a:solidFill>
                  <a:schemeClr val="tx2">
                    <a:lumMod val="50000"/>
                  </a:schemeClr>
                </a:solidFill>
                <a:latin typeface="黑体" pitchFamily="49" charset="-122"/>
                <a:ea typeface="黑体" pitchFamily="49" charset="-122"/>
              </a:rPr>
              <a:t>19. </a:t>
            </a:r>
            <a:r>
              <a:rPr lang="zh-CN" altLang="en-US" dirty="0">
                <a:solidFill>
                  <a:schemeClr val="tx2">
                    <a:lumMod val="50000"/>
                  </a:schemeClr>
                </a:solidFill>
                <a:latin typeface="黑体" pitchFamily="49" charset="-122"/>
                <a:ea typeface="黑体" pitchFamily="49" charset="-122"/>
              </a:rPr>
              <a:t>查询所有课程的最低分。</a:t>
            </a:r>
          </a:p>
          <a:p>
            <a:pPr>
              <a:lnSpc>
                <a:spcPct val="130000"/>
              </a:lnSpc>
            </a:pPr>
            <a:r>
              <a:rPr lang="en-US" altLang="zh-CN" dirty="0">
                <a:solidFill>
                  <a:schemeClr val="tx2">
                    <a:lumMod val="50000"/>
                  </a:schemeClr>
                </a:solidFill>
                <a:latin typeface="黑体" pitchFamily="49" charset="-122"/>
                <a:ea typeface="黑体" pitchFamily="49" charset="-122"/>
              </a:rPr>
              <a:t>20. </a:t>
            </a:r>
            <a:r>
              <a:rPr lang="zh-CN" altLang="en-US" dirty="0">
                <a:solidFill>
                  <a:schemeClr val="tx2">
                    <a:lumMod val="50000"/>
                  </a:schemeClr>
                </a:solidFill>
                <a:latin typeface="黑体" pitchFamily="49" charset="-122"/>
                <a:ea typeface="黑体" pitchFamily="49" charset="-122"/>
              </a:rPr>
              <a:t>查询每个同学的所有课程的总分，并按总分的升序排序。</a:t>
            </a:r>
          </a:p>
          <a:p>
            <a:pPr>
              <a:lnSpc>
                <a:spcPct val="130000"/>
              </a:lnSpc>
            </a:pPr>
            <a:r>
              <a:rPr lang="en-US" altLang="zh-CN" dirty="0">
                <a:solidFill>
                  <a:schemeClr val="tx2">
                    <a:lumMod val="50000"/>
                  </a:schemeClr>
                </a:solidFill>
                <a:latin typeface="黑体" pitchFamily="49" charset="-122"/>
                <a:ea typeface="黑体" pitchFamily="49" charset="-122"/>
              </a:rPr>
              <a:t>21. </a:t>
            </a:r>
            <a:r>
              <a:rPr lang="zh-CN" altLang="en-US" dirty="0">
                <a:solidFill>
                  <a:schemeClr val="tx2">
                    <a:lumMod val="50000"/>
                  </a:schemeClr>
                </a:solidFill>
                <a:latin typeface="黑体" pitchFamily="49" charset="-122"/>
                <a:ea typeface="黑体" pitchFamily="49" charset="-122"/>
              </a:rPr>
              <a:t>统计每个班的男生和女生人数。</a:t>
            </a:r>
          </a:p>
          <a:p>
            <a:pPr>
              <a:lnSpc>
                <a:spcPct val="130000"/>
              </a:lnSpc>
            </a:pPr>
            <a:r>
              <a:rPr lang="en-US" altLang="zh-CN" dirty="0">
                <a:solidFill>
                  <a:schemeClr val="tx2">
                    <a:lumMod val="50000"/>
                  </a:schemeClr>
                </a:solidFill>
                <a:latin typeface="黑体" pitchFamily="49" charset="-122"/>
                <a:ea typeface="黑体" pitchFamily="49" charset="-122"/>
              </a:rPr>
              <a:t>22. </a:t>
            </a:r>
            <a:r>
              <a:rPr lang="zh-CN" altLang="en-US" dirty="0">
                <a:solidFill>
                  <a:schemeClr val="tx2">
                    <a:lumMod val="50000"/>
                  </a:schemeClr>
                </a:solidFill>
                <a:latin typeface="黑体" pitchFamily="49" charset="-122"/>
                <a:ea typeface="黑体" pitchFamily="49" charset="-122"/>
              </a:rPr>
              <a:t>求平均分高于</a:t>
            </a:r>
            <a:r>
              <a:rPr lang="en-US" altLang="zh-CN" dirty="0">
                <a:solidFill>
                  <a:schemeClr val="tx2">
                    <a:lumMod val="50000"/>
                  </a:schemeClr>
                </a:solidFill>
                <a:latin typeface="黑体" pitchFamily="49" charset="-122"/>
                <a:ea typeface="黑体" pitchFamily="49" charset="-122"/>
              </a:rPr>
              <a:t>70</a:t>
            </a:r>
            <a:r>
              <a:rPr lang="zh-CN" altLang="en-US" dirty="0">
                <a:solidFill>
                  <a:schemeClr val="tx2">
                    <a:lumMod val="50000"/>
                  </a:schemeClr>
                </a:solidFill>
                <a:latin typeface="黑体" pitchFamily="49" charset="-122"/>
                <a:ea typeface="黑体" pitchFamily="49" charset="-122"/>
              </a:rPr>
              <a:t>分的所有学生。</a:t>
            </a:r>
          </a:p>
          <a:p>
            <a:pPr>
              <a:lnSpc>
                <a:spcPct val="130000"/>
              </a:lnSpc>
            </a:pPr>
            <a:r>
              <a:rPr lang="en-US" altLang="zh-CN" dirty="0">
                <a:solidFill>
                  <a:schemeClr val="tx2">
                    <a:lumMod val="50000"/>
                  </a:schemeClr>
                </a:solidFill>
                <a:latin typeface="黑体" pitchFamily="49" charset="-122"/>
                <a:ea typeface="黑体" pitchFamily="49" charset="-122"/>
              </a:rPr>
              <a:t>23. </a:t>
            </a:r>
            <a:r>
              <a:rPr lang="zh-CN" altLang="en-US" dirty="0">
                <a:solidFill>
                  <a:schemeClr val="tx2">
                    <a:lumMod val="50000"/>
                  </a:schemeClr>
                </a:solidFill>
                <a:latin typeface="黑体" pitchFamily="49" charset="-122"/>
                <a:ea typeface="黑体" pitchFamily="49" charset="-122"/>
              </a:rPr>
              <a:t>查询所有成绩，并求其平均分、最高分、最低分。</a:t>
            </a:r>
          </a:p>
          <a:p>
            <a:pPr>
              <a:lnSpc>
                <a:spcPct val="130000"/>
              </a:lnSpc>
            </a:pPr>
            <a:r>
              <a:rPr lang="en-US" altLang="zh-CN" dirty="0">
                <a:solidFill>
                  <a:schemeClr val="tx2">
                    <a:lumMod val="50000"/>
                  </a:schemeClr>
                </a:solidFill>
                <a:latin typeface="黑体" pitchFamily="49" charset="-122"/>
                <a:ea typeface="黑体" pitchFamily="49" charset="-122"/>
              </a:rPr>
              <a:t>24. </a:t>
            </a:r>
            <a:r>
              <a:rPr lang="zh-CN" altLang="en-US" dirty="0">
                <a:solidFill>
                  <a:schemeClr val="tx2">
                    <a:lumMod val="50000"/>
                  </a:schemeClr>
                </a:solidFill>
                <a:latin typeface="黑体" pitchFamily="49" charset="-122"/>
                <a:ea typeface="黑体" pitchFamily="49" charset="-122"/>
              </a:rPr>
              <a:t>查询所有平均成绩超过全体学生平均成绩的清单。</a:t>
            </a:r>
          </a:p>
          <a:p>
            <a:pPr>
              <a:lnSpc>
                <a:spcPct val="130000"/>
              </a:lnSpc>
            </a:pPr>
            <a:r>
              <a:rPr lang="en-US" altLang="zh-CN" dirty="0">
                <a:solidFill>
                  <a:schemeClr val="tx2">
                    <a:lumMod val="50000"/>
                  </a:schemeClr>
                </a:solidFill>
                <a:latin typeface="黑体" pitchFamily="49" charset="-122"/>
                <a:ea typeface="黑体" pitchFamily="49" charset="-122"/>
              </a:rPr>
              <a:t>25. </a:t>
            </a:r>
            <a:r>
              <a:rPr lang="zh-CN" altLang="en-US" dirty="0">
                <a:solidFill>
                  <a:schemeClr val="tx2">
                    <a:lumMod val="50000"/>
                  </a:schemeClr>
                </a:solidFill>
                <a:latin typeface="黑体" pitchFamily="49" charset="-122"/>
                <a:ea typeface="黑体" pitchFamily="49" charset="-122"/>
              </a:rPr>
              <a:t>查询所有班级的课程及其授课教师，将结果集存到本地临时表</a:t>
            </a:r>
            <a:r>
              <a:rPr lang="en-US" altLang="zh-CN" dirty="0">
                <a:solidFill>
                  <a:schemeClr val="tx2">
                    <a:lumMod val="50000"/>
                  </a:schemeClr>
                </a:solidFill>
                <a:latin typeface="黑体" pitchFamily="49" charset="-122"/>
                <a:ea typeface="黑体" pitchFamily="49" charset="-122"/>
              </a:rPr>
              <a:t>#ABCD</a:t>
            </a:r>
            <a:r>
              <a:rPr lang="zh-CN" altLang="en-US" dirty="0">
                <a:solidFill>
                  <a:schemeClr val="tx2">
                    <a:lumMod val="50000"/>
                  </a:schemeClr>
                </a:solidFill>
                <a:latin typeface="黑体" pitchFamily="49" charset="-122"/>
                <a:ea typeface="黑体" pitchFamily="49" charset="-122"/>
              </a:rPr>
              <a:t>中</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32913109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（续）</a:t>
            </a:r>
          </a:p>
        </p:txBody>
      </p:sp>
      <p:sp>
        <p:nvSpPr>
          <p:cNvPr id="9" name="Line 18"/>
          <p:cNvSpPr>
            <a:spLocks noChangeShapeType="1"/>
          </p:cNvSpPr>
          <p:nvPr/>
        </p:nvSpPr>
        <p:spPr bwMode="auto">
          <a:xfrm>
            <a:off x="1320121" y="3212976"/>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20121" y="1988840"/>
            <a:ext cx="5844168" cy="923330"/>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知识总结：</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本</a:t>
            </a:r>
            <a:r>
              <a:rPr lang="zh-CN" altLang="en-US" kern="0" dirty="0">
                <a:solidFill>
                  <a:srgbClr val="132767"/>
                </a:solidFill>
                <a:latin typeface="黑体" pitchFamily="49" charset="-122"/>
                <a:ea typeface="黑体" pitchFamily="49" charset="-122"/>
              </a:rPr>
              <a:t>任务使用的</a:t>
            </a:r>
            <a:r>
              <a:rPr lang="en-US" altLang="zh-CN" kern="0" dirty="0">
                <a:solidFill>
                  <a:srgbClr val="132767"/>
                </a:solidFill>
                <a:latin typeface="黑体" pitchFamily="49" charset="-122"/>
                <a:ea typeface="黑体" pitchFamily="49" charset="-122"/>
              </a:rPr>
              <a:t>SELECT</a:t>
            </a:r>
            <a:r>
              <a:rPr lang="zh-CN" altLang="en-US" kern="0" dirty="0">
                <a:solidFill>
                  <a:srgbClr val="132767"/>
                </a:solidFill>
                <a:latin typeface="黑体" pitchFamily="49" charset="-122"/>
                <a:ea typeface="黑体" pitchFamily="49" charset="-122"/>
              </a:rPr>
              <a:t>语句没有指定任何表中的列</a:t>
            </a:r>
            <a:r>
              <a:rPr lang="zh-CN" altLang="en-US" kern="0" dirty="0" smtClean="0">
                <a:solidFill>
                  <a:srgbClr val="132767"/>
                </a:solidFill>
                <a:latin typeface="黑体" pitchFamily="49" charset="-122"/>
                <a:ea typeface="黑体" pitchFamily="49" charset="-122"/>
              </a:rPr>
              <a:t>。 </a:t>
            </a:r>
            <a:endParaRPr lang="zh-CN" altLang="en-US" kern="0" dirty="0">
              <a:solidFill>
                <a:srgbClr val="132767"/>
              </a:solidFill>
              <a:latin typeface="黑体" pitchFamily="49" charset="-122"/>
              <a:ea typeface="黑体" pitchFamily="49" charset="-122"/>
            </a:endParaRPr>
          </a:p>
        </p:txBody>
      </p:sp>
      <p:sp>
        <p:nvSpPr>
          <p:cNvPr id="20" name="Text Box 21"/>
          <p:cNvSpPr txBox="1">
            <a:spLocks noChangeArrowheads="1"/>
          </p:cNvSpPr>
          <p:nvPr/>
        </p:nvSpPr>
        <p:spPr bwMode="auto">
          <a:xfrm>
            <a:off x="1320122" y="3429000"/>
            <a:ext cx="6618916" cy="1837426"/>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一般在使用</a:t>
            </a:r>
            <a:r>
              <a:rPr lang="en-US" altLang="zh-CN" kern="0" dirty="0">
                <a:solidFill>
                  <a:srgbClr val="132767"/>
                </a:solidFill>
                <a:latin typeface="黑体" pitchFamily="49" charset="-122"/>
                <a:ea typeface="黑体" pitchFamily="49" charset="-122"/>
              </a:rPr>
              <a:t>SELECT</a:t>
            </a:r>
            <a:r>
              <a:rPr lang="zh-CN" altLang="en-US" kern="0" dirty="0">
                <a:solidFill>
                  <a:srgbClr val="132767"/>
                </a:solidFill>
                <a:latin typeface="黑体" pitchFamily="49" charset="-122"/>
                <a:ea typeface="黑体" pitchFamily="49" charset="-122"/>
              </a:rPr>
              <a:t>语句完成查询时，需要在</a:t>
            </a:r>
            <a:r>
              <a:rPr lang="en-US" altLang="zh-CN" kern="0" dirty="0">
                <a:solidFill>
                  <a:srgbClr val="132767"/>
                </a:solidFill>
                <a:latin typeface="黑体" pitchFamily="49" charset="-122"/>
                <a:ea typeface="黑体" pitchFamily="49" charset="-122"/>
              </a:rPr>
              <a:t>&lt;</a:t>
            </a:r>
            <a:r>
              <a:rPr lang="zh-CN" altLang="en-US" kern="0" dirty="0">
                <a:solidFill>
                  <a:srgbClr val="132767"/>
                </a:solidFill>
                <a:latin typeface="黑体" pitchFamily="49" charset="-122"/>
                <a:ea typeface="黑体" pitchFamily="49" charset="-122"/>
              </a:rPr>
              <a:t>选择列表</a:t>
            </a:r>
            <a:r>
              <a:rPr lang="en-US" altLang="zh-CN" kern="0" dirty="0">
                <a:solidFill>
                  <a:srgbClr val="132767"/>
                </a:solidFill>
                <a:latin typeface="黑体" pitchFamily="49" charset="-122"/>
                <a:ea typeface="黑体" pitchFamily="49" charset="-122"/>
              </a:rPr>
              <a:t>&gt;</a:t>
            </a:r>
            <a:r>
              <a:rPr lang="zh-CN" altLang="en-US" kern="0" dirty="0" smtClean="0">
                <a:solidFill>
                  <a:srgbClr val="132767"/>
                </a:solidFill>
                <a:latin typeface="黑体" pitchFamily="49" charset="-122"/>
                <a:ea typeface="黑体" pitchFamily="49" charset="-122"/>
              </a:rPr>
              <a:t>中为</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kern="0" dirty="0" smtClean="0">
                <a:solidFill>
                  <a:srgbClr val="132767"/>
                </a:solidFill>
                <a:latin typeface="黑体" pitchFamily="49" charset="-122"/>
                <a:ea typeface="黑体" pitchFamily="49" charset="-122"/>
              </a:rPr>
              <a:t>SELECT</a:t>
            </a:r>
            <a:r>
              <a:rPr lang="zh-CN" altLang="en-US" kern="0" dirty="0">
                <a:solidFill>
                  <a:srgbClr val="132767"/>
                </a:solidFill>
                <a:latin typeface="黑体" pitchFamily="49" charset="-122"/>
                <a:ea typeface="黑体" pitchFamily="49" charset="-122"/>
              </a:rPr>
              <a:t>子句指定要在结果集中输出的列，</a:t>
            </a:r>
            <a:r>
              <a:rPr lang="en-US" altLang="zh-CN" kern="0" dirty="0">
                <a:solidFill>
                  <a:srgbClr val="132767"/>
                </a:solidFill>
                <a:latin typeface="黑体" pitchFamily="49" charset="-122"/>
                <a:ea typeface="黑体" pitchFamily="49" charset="-122"/>
              </a:rPr>
              <a:t>&lt;</a:t>
            </a:r>
            <a:r>
              <a:rPr lang="zh-CN" altLang="en-US" kern="0" dirty="0">
                <a:solidFill>
                  <a:srgbClr val="132767"/>
                </a:solidFill>
                <a:latin typeface="黑体" pitchFamily="49" charset="-122"/>
                <a:ea typeface="黑体" pitchFamily="49" charset="-122"/>
              </a:rPr>
              <a:t>选择列表</a:t>
            </a:r>
            <a:r>
              <a:rPr lang="en-US" altLang="zh-CN" kern="0" dirty="0">
                <a:solidFill>
                  <a:srgbClr val="132767"/>
                </a:solidFill>
                <a:latin typeface="黑体" pitchFamily="49" charset="-122"/>
                <a:ea typeface="黑体" pitchFamily="49" charset="-122"/>
              </a:rPr>
              <a:t>&gt;</a:t>
            </a:r>
            <a:r>
              <a:rPr lang="zh-CN" altLang="en-US" kern="0" dirty="0" smtClean="0">
                <a:solidFill>
                  <a:srgbClr val="132767"/>
                </a:solidFill>
                <a:latin typeface="黑体" pitchFamily="49" charset="-122"/>
                <a:ea typeface="黑体" pitchFamily="49" charset="-122"/>
              </a:rPr>
              <a:t>是以逗号</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分隔</a:t>
            </a:r>
            <a:r>
              <a:rPr lang="zh-CN" altLang="en-US" kern="0" dirty="0">
                <a:solidFill>
                  <a:srgbClr val="132767"/>
                </a:solidFill>
                <a:latin typeface="黑体" pitchFamily="49" charset="-122"/>
                <a:ea typeface="黑体" pitchFamily="49" charset="-122"/>
              </a:rPr>
              <a:t>的一系列表达式，列表可以是列名、常量、</a:t>
            </a:r>
            <a:r>
              <a:rPr lang="zh-CN" altLang="en-US" kern="0" dirty="0" smtClean="0">
                <a:solidFill>
                  <a:srgbClr val="132767"/>
                </a:solidFill>
                <a:latin typeface="黑体" pitchFamily="49" charset="-122"/>
                <a:ea typeface="黑体" pitchFamily="49" charset="-122"/>
              </a:rPr>
              <a:t>函数</a:t>
            </a:r>
            <a:r>
              <a:rPr lang="zh-CN" altLang="en-US" kern="0" dirty="0">
                <a:solidFill>
                  <a:srgbClr val="132767"/>
                </a:solidFill>
                <a:latin typeface="黑体" pitchFamily="49" charset="-122"/>
                <a:ea typeface="黑体" pitchFamily="49" charset="-122"/>
              </a:rPr>
              <a:t>以及由</a:t>
            </a:r>
            <a:r>
              <a:rPr lang="zh-CN" altLang="en-US" kern="0" dirty="0" smtClean="0">
                <a:solidFill>
                  <a:srgbClr val="132767"/>
                </a:solidFill>
                <a:latin typeface="黑体" pitchFamily="49" charset="-122"/>
                <a:ea typeface="黑体" pitchFamily="49" charset="-122"/>
              </a:rPr>
              <a:t>运</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算符</a:t>
            </a:r>
            <a:r>
              <a:rPr lang="zh-CN" altLang="en-US" kern="0" dirty="0">
                <a:solidFill>
                  <a:srgbClr val="132767"/>
                </a:solidFill>
                <a:latin typeface="黑体" pitchFamily="49" charset="-122"/>
                <a:ea typeface="黑体" pitchFamily="49" charset="-122"/>
              </a:rPr>
              <a:t>连接的列名、常量、函数的任意组合，</a:t>
            </a:r>
            <a:r>
              <a:rPr lang="zh-CN" altLang="en-US" kern="0" dirty="0" smtClean="0">
                <a:solidFill>
                  <a:srgbClr val="132767"/>
                </a:solidFill>
                <a:latin typeface="黑体" pitchFamily="49" charset="-122"/>
                <a:ea typeface="黑体" pitchFamily="49" charset="-122"/>
              </a:rPr>
              <a:t>也可以</a:t>
            </a:r>
            <a:r>
              <a:rPr lang="zh-CN" altLang="en-US" kern="0" dirty="0">
                <a:solidFill>
                  <a:srgbClr val="132767"/>
                </a:solidFill>
                <a:latin typeface="黑体" pitchFamily="49" charset="-122"/>
                <a:ea typeface="黑体" pitchFamily="49" charset="-122"/>
              </a:rPr>
              <a:t>是子查询</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但是</a:t>
            </a:r>
            <a:r>
              <a:rPr lang="en-US" altLang="zh-CN" kern="0" dirty="0">
                <a:solidFill>
                  <a:srgbClr val="132767"/>
                </a:solidFill>
                <a:latin typeface="黑体" pitchFamily="49" charset="-122"/>
                <a:ea typeface="黑体" pitchFamily="49" charset="-122"/>
              </a:rPr>
              <a:t>SELECT</a:t>
            </a:r>
            <a:r>
              <a:rPr lang="zh-CN" altLang="en-US" kern="0" dirty="0">
                <a:solidFill>
                  <a:srgbClr val="132767"/>
                </a:solidFill>
                <a:latin typeface="黑体" pitchFamily="49" charset="-122"/>
                <a:ea typeface="黑体" pitchFamily="49" charset="-122"/>
              </a:rPr>
              <a:t>语句在检索和显示常量、</a:t>
            </a:r>
            <a:r>
              <a:rPr lang="zh-CN" altLang="en-US" kern="0" dirty="0" smtClean="0">
                <a:solidFill>
                  <a:srgbClr val="132767"/>
                </a:solidFill>
                <a:latin typeface="黑体" pitchFamily="49" charset="-122"/>
                <a:ea typeface="黑体" pitchFamily="49" charset="-122"/>
              </a:rPr>
              <a:t>函数和</a:t>
            </a:r>
            <a:r>
              <a:rPr lang="zh-CN" altLang="en-US" kern="0" dirty="0">
                <a:solidFill>
                  <a:srgbClr val="132767"/>
                </a:solidFill>
                <a:latin typeface="黑体" pitchFamily="49" charset="-122"/>
                <a:ea typeface="黑体" pitchFamily="49" charset="-122"/>
              </a:rPr>
              <a:t>表达式的值的</a:t>
            </a:r>
            <a:r>
              <a:rPr lang="zh-CN" altLang="en-US" kern="0" dirty="0" smtClean="0">
                <a:solidFill>
                  <a:srgbClr val="132767"/>
                </a:solidFill>
                <a:latin typeface="黑体" pitchFamily="49" charset="-122"/>
                <a:ea typeface="黑体" pitchFamily="49" charset="-122"/>
              </a:rPr>
              <a:t>时候</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可以</a:t>
            </a:r>
            <a:r>
              <a:rPr lang="zh-CN" altLang="en-US" kern="0" dirty="0">
                <a:solidFill>
                  <a:srgbClr val="132767"/>
                </a:solidFill>
                <a:latin typeface="黑体" pitchFamily="49" charset="-122"/>
                <a:ea typeface="黑体" pitchFamily="49" charset="-122"/>
              </a:rPr>
              <a:t>不用指定任何列，如本任务</a:t>
            </a:r>
            <a:r>
              <a:rPr lang="zh-CN" altLang="en-US" kern="0" dirty="0" smtClean="0">
                <a:solidFill>
                  <a:srgbClr val="132767"/>
                </a:solidFill>
                <a:latin typeface="黑体" pitchFamily="49" charset="-122"/>
                <a:ea typeface="黑体" pitchFamily="49" charset="-122"/>
              </a:rPr>
              <a:t>所示</a:t>
            </a:r>
            <a:r>
              <a:rPr lang="zh-CN" altLang="en-US" kern="0" dirty="0">
                <a:solidFill>
                  <a:srgbClr val="132767"/>
                </a:solidFill>
                <a:latin typeface="黑体" pitchFamily="49" charset="-122"/>
                <a:ea typeface="黑体" pitchFamily="49" charset="-122"/>
              </a:rPr>
              <a:t>。</a:t>
            </a:r>
          </a:p>
        </p:txBody>
      </p:sp>
    </p:spTree>
    <p:extLst>
      <p:ext uri="{BB962C8B-B14F-4D97-AF65-F5344CB8AC3E}">
        <p14:creationId xmlns:p14="http://schemas.microsoft.com/office/powerpoint/2010/main" xmlns="" val="31374401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zh-CN" altLang="en-US" dirty="0" smtClean="0"/>
              <a:t>任务</a:t>
            </a:r>
            <a:r>
              <a:rPr lang="en-US" altLang="zh-CN" dirty="0" smtClean="0"/>
              <a:t>2  </a:t>
            </a:r>
            <a:r>
              <a:rPr lang="zh-CN" altLang="en-US" dirty="0"/>
              <a:t>（续）</a:t>
            </a:r>
            <a:endParaRPr lang="en-US" altLang="zh-CN" dirty="0">
              <a:ea typeface="宋体" pitchFamily="2" charset="-122"/>
            </a:endParaRPr>
          </a:p>
        </p:txBody>
      </p:sp>
      <p:sp>
        <p:nvSpPr>
          <p:cNvPr id="59395" name="Rectangle 3"/>
          <p:cNvSpPr>
            <a:spLocks noChangeArrowheads="1"/>
          </p:cNvSpPr>
          <p:nvPr/>
        </p:nvSpPr>
        <p:spPr bwMode="black">
          <a:xfrm>
            <a:off x="1331640" y="2102444"/>
            <a:ext cx="5651515" cy="341632"/>
          </a:xfrm>
          <a:prstGeom prst="rect">
            <a:avLst/>
          </a:prstGeom>
          <a:noFill/>
          <a:ln w="9525" algn="ctr">
            <a:noFill/>
            <a:miter lim="800000"/>
            <a:headEnd/>
            <a:tailEnd/>
          </a:ln>
          <a:effectLst/>
        </p:spPr>
        <p:txBody>
          <a:bodyPr wrap="square">
            <a:spAutoFit/>
          </a:bodyPr>
          <a:lstStyle/>
          <a:p>
            <a:pPr eaLnBrk="1" hangingPunct="1">
              <a:lnSpc>
                <a:spcPct val="90000"/>
              </a:lnSpc>
              <a:spcBef>
                <a:spcPct val="20000"/>
              </a:spcBef>
              <a:spcAft>
                <a:spcPct val="10000"/>
              </a:spcAft>
              <a:buClr>
                <a:schemeClr val="tx2"/>
              </a:buClr>
              <a:buFont typeface="Wingdings" pitchFamily="2" charset="2"/>
              <a:buNone/>
            </a:pPr>
            <a:r>
              <a:rPr lang="zh-CN" altLang="en-US" dirty="0">
                <a:solidFill>
                  <a:schemeClr val="tx2">
                    <a:lumMod val="50000"/>
                  </a:schemeClr>
                </a:solidFill>
                <a:latin typeface="黑体" pitchFamily="49" charset="-122"/>
                <a:ea typeface="黑体" pitchFamily="49" charset="-122"/>
              </a:rPr>
              <a:t>本任务查询语句中各项解释如下：</a:t>
            </a:r>
          </a:p>
        </p:txBody>
      </p:sp>
      <p:sp>
        <p:nvSpPr>
          <p:cNvPr id="59396" name="Line 4"/>
          <p:cNvSpPr>
            <a:spLocks noChangeShapeType="1"/>
          </p:cNvSpPr>
          <p:nvPr/>
        </p:nvSpPr>
        <p:spPr bwMode="auto">
          <a:xfrm>
            <a:off x="1185056" y="1811492"/>
            <a:ext cx="0" cy="3929090"/>
          </a:xfrm>
          <a:prstGeom prst="line">
            <a:avLst/>
          </a:prstGeom>
          <a:noFill/>
          <a:ln w="9525">
            <a:solidFill>
              <a:schemeClr val="tx1"/>
            </a:solidFill>
            <a:prstDash val="dash"/>
            <a:round/>
            <a:headEnd/>
            <a:tailEnd/>
          </a:ln>
          <a:effectLst/>
        </p:spPr>
        <p:txBody>
          <a:bodyPr wrap="none" anchor="ctr"/>
          <a:lstStyle/>
          <a:p>
            <a:endParaRPr lang="zh-CN" altLang="en-US"/>
          </a:p>
        </p:txBody>
      </p:sp>
      <p:sp>
        <p:nvSpPr>
          <p:cNvPr id="59408" name="AutoShape 16"/>
          <p:cNvSpPr>
            <a:spLocks noChangeArrowheads="1"/>
          </p:cNvSpPr>
          <p:nvPr/>
        </p:nvSpPr>
        <p:spPr bwMode="gray">
          <a:xfrm>
            <a:off x="1561295" y="2781461"/>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w="9525" algn="ctr">
            <a:noFill/>
            <a:round/>
            <a:headEnd/>
            <a:tailEnd/>
          </a:ln>
          <a:effectLst/>
        </p:spPr>
        <p:txBody>
          <a:bodyPr wrap="none" anchor="ctr"/>
          <a:lstStyle/>
          <a:p>
            <a:endParaRPr lang="zh-CN" altLang="en-US"/>
          </a:p>
        </p:txBody>
      </p:sp>
      <p:sp>
        <p:nvSpPr>
          <p:cNvPr id="59409" name="AutoShape 17"/>
          <p:cNvSpPr>
            <a:spLocks noChangeArrowheads="1"/>
          </p:cNvSpPr>
          <p:nvPr/>
        </p:nvSpPr>
        <p:spPr bwMode="gray">
          <a:xfrm>
            <a:off x="1561295" y="377841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w="9525" algn="ctr">
            <a:noFill/>
            <a:round/>
            <a:headEnd/>
            <a:tailEnd/>
          </a:ln>
          <a:effectLst/>
        </p:spPr>
        <p:txBody>
          <a:bodyPr wrap="none" anchor="ctr"/>
          <a:lstStyle/>
          <a:p>
            <a:endParaRPr lang="zh-CN" altLang="en-US"/>
          </a:p>
        </p:txBody>
      </p:sp>
      <p:sp>
        <p:nvSpPr>
          <p:cNvPr id="59412" name="Text Box 20"/>
          <p:cNvSpPr txBox="1">
            <a:spLocks noChangeArrowheads="1"/>
          </p:cNvSpPr>
          <p:nvPr/>
        </p:nvSpPr>
        <p:spPr bwMode="gray">
          <a:xfrm>
            <a:off x="1845050" y="2780614"/>
            <a:ext cx="6538641" cy="674031"/>
          </a:xfrm>
          <a:prstGeom prst="rect">
            <a:avLst/>
          </a:prstGeom>
          <a:noFill/>
          <a:ln w="9525" algn="ctr">
            <a:noFill/>
            <a:miter lim="800000"/>
            <a:headEnd/>
            <a:tailEnd/>
          </a:ln>
          <a:effectLst/>
        </p:spPr>
        <p:txBody>
          <a:bodyPr wrap="square">
            <a:spAutoFit/>
          </a:bodyPr>
          <a:lstStyle/>
          <a:p>
            <a:pPr eaLnBrk="1" hangingPunct="1">
              <a:lnSpc>
                <a:spcPct val="90000"/>
              </a:lnSpc>
              <a:spcBef>
                <a:spcPct val="20000"/>
              </a:spcBef>
              <a:spcAft>
                <a:spcPct val="10000"/>
              </a:spcAft>
              <a:buClr>
                <a:schemeClr val="tx2"/>
              </a:buClr>
            </a:pPr>
            <a:r>
              <a:rPr lang="zh-CN" altLang="en-US" dirty="0">
                <a:solidFill>
                  <a:schemeClr val="tx2">
                    <a:lumMod val="50000"/>
                  </a:schemeClr>
                </a:solidFill>
                <a:latin typeface="黑体" pitchFamily="49" charset="-122"/>
                <a:ea typeface="黑体" pitchFamily="49" charset="-122"/>
              </a:rPr>
              <a:t>如果不在</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语句的选择列表中指定任何列</a:t>
            </a:r>
          </a:p>
          <a:p>
            <a:pPr eaLnBrk="1" hangingPunct="1">
              <a:lnSpc>
                <a:spcPct val="90000"/>
              </a:lnSpc>
              <a:spcBef>
                <a:spcPct val="20000"/>
              </a:spcBef>
              <a:spcAft>
                <a:spcPct val="10000"/>
              </a:spcAft>
              <a:buClr>
                <a:schemeClr val="tx2"/>
              </a:buClr>
            </a:pPr>
            <a:r>
              <a:rPr lang="zh-CN" altLang="en-US" dirty="0">
                <a:solidFill>
                  <a:schemeClr val="tx2">
                    <a:lumMod val="50000"/>
                  </a:schemeClr>
                </a:solidFill>
                <a:latin typeface="黑体" pitchFamily="49" charset="-122"/>
                <a:ea typeface="黑体" pitchFamily="49" charset="-122"/>
              </a:rPr>
              <a:t>      名，则不需要使用</a:t>
            </a:r>
            <a:r>
              <a:rPr lang="en-US" altLang="zh-CN" dirty="0">
                <a:solidFill>
                  <a:schemeClr val="tx2">
                    <a:lumMod val="50000"/>
                  </a:schemeClr>
                </a:solidFill>
                <a:latin typeface="黑体" pitchFamily="49" charset="-122"/>
                <a:ea typeface="黑体" pitchFamily="49" charset="-122"/>
              </a:rPr>
              <a:t>FROM</a:t>
            </a:r>
            <a:r>
              <a:rPr lang="zh-CN" altLang="en-US" dirty="0">
                <a:solidFill>
                  <a:schemeClr val="tx2">
                    <a:lumMod val="50000"/>
                  </a:schemeClr>
                </a:solidFill>
                <a:latin typeface="黑体" pitchFamily="49" charset="-122"/>
                <a:ea typeface="黑体" pitchFamily="49" charset="-122"/>
              </a:rPr>
              <a:t>子句。</a:t>
            </a:r>
            <a:endParaRPr lang="en-US" altLang="zh-CN" dirty="0">
              <a:solidFill>
                <a:schemeClr val="tx2">
                  <a:lumMod val="50000"/>
                </a:schemeClr>
              </a:solidFill>
              <a:latin typeface="黑体" pitchFamily="49" charset="-122"/>
              <a:ea typeface="黑体" pitchFamily="49" charset="-122"/>
            </a:endParaRPr>
          </a:p>
        </p:txBody>
      </p:sp>
      <p:sp>
        <p:nvSpPr>
          <p:cNvPr id="59413" name="Text Box 21"/>
          <p:cNvSpPr txBox="1">
            <a:spLocks noChangeArrowheads="1"/>
          </p:cNvSpPr>
          <p:nvPr/>
        </p:nvSpPr>
        <p:spPr bwMode="gray">
          <a:xfrm>
            <a:off x="1815295" y="3740318"/>
            <a:ext cx="6568396" cy="969176"/>
          </a:xfrm>
          <a:prstGeom prst="rect">
            <a:avLst/>
          </a:prstGeom>
          <a:noFill/>
          <a:ln w="9525" algn="ctr">
            <a:noFill/>
            <a:miter lim="800000"/>
            <a:headEnd/>
            <a:tailEnd/>
          </a:ln>
          <a:effectLst/>
        </p:spPr>
        <p:txBody>
          <a:bodyPr wrap="square">
            <a:spAutoFit/>
          </a:bodyPr>
          <a:lstStyle/>
          <a:p>
            <a:pPr marL="0" indent="0">
              <a:lnSpc>
                <a:spcPct val="110000"/>
              </a:lnSpc>
              <a:buFont typeface="Wingdings" pitchFamily="2" charset="2"/>
              <a:buNone/>
            </a:pP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今天是</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我的</a:t>
            </a:r>
            <a:r>
              <a:rPr lang="en-US" altLang="zh-CN" dirty="0">
                <a:solidFill>
                  <a:schemeClr val="tx2">
                    <a:lumMod val="50000"/>
                  </a:schemeClr>
                </a:solidFill>
                <a:latin typeface="黑体" pitchFamily="49" charset="-122"/>
                <a:ea typeface="黑体" pitchFamily="49" charset="-122"/>
              </a:rPr>
              <a:t>SQL Server</a:t>
            </a:r>
            <a:r>
              <a:rPr lang="zh-CN" altLang="en-US" dirty="0">
                <a:solidFill>
                  <a:schemeClr val="tx2">
                    <a:lumMod val="50000"/>
                  </a:schemeClr>
                </a:solidFill>
                <a:latin typeface="黑体" pitchFamily="49" charset="-122"/>
                <a:ea typeface="黑体" pitchFamily="49" charset="-122"/>
              </a:rPr>
              <a:t>版本是</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今天要</a:t>
            </a:r>
          </a:p>
          <a:p>
            <a:pPr marL="0" indent="0">
              <a:lnSpc>
                <a:spcPct val="110000"/>
              </a:lnSpc>
              <a:buFont typeface="Wingdings" pitchFamily="2" charset="2"/>
              <a:buNone/>
            </a:pPr>
            <a:r>
              <a:rPr lang="zh-CN" altLang="en-US" dirty="0">
                <a:solidFill>
                  <a:schemeClr val="tx2">
                    <a:lumMod val="50000"/>
                  </a:schemeClr>
                </a:solidFill>
                <a:latin typeface="黑体" pitchFamily="49" charset="-122"/>
                <a:ea typeface="黑体" pitchFamily="49" charset="-122"/>
              </a:rPr>
              <a:t>      进行的查询任务有</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是字符串常量，常 </a:t>
            </a:r>
          </a:p>
          <a:p>
            <a:pPr marL="0" indent="0">
              <a:lnSpc>
                <a:spcPct val="110000"/>
              </a:lnSpc>
              <a:buFont typeface="Wingdings" pitchFamily="2" charset="2"/>
              <a:buNone/>
            </a:pPr>
            <a:r>
              <a:rPr lang="zh-CN" altLang="en-US" dirty="0">
                <a:solidFill>
                  <a:schemeClr val="tx2">
                    <a:lumMod val="50000"/>
                  </a:schemeClr>
                </a:solidFill>
                <a:latin typeface="黑体" pitchFamily="49" charset="-122"/>
                <a:ea typeface="黑体" pitchFamily="49" charset="-122"/>
              </a:rPr>
              <a:t>      量在结果集中不做任何改变，照原样输出。</a:t>
            </a:r>
            <a:endParaRPr lang="en-US" altLang="zh-CN" sz="1600" dirty="0">
              <a:solidFill>
                <a:schemeClr val="tx2">
                  <a:lumMod val="50000"/>
                </a:schemeClr>
              </a:solidFill>
              <a:latin typeface="黑体" pitchFamily="49" charset="-122"/>
              <a:ea typeface="黑体" pitchFamily="49" charset="-122"/>
            </a:endParaRPr>
          </a:p>
        </p:txBody>
      </p:sp>
      <p:sp>
        <p:nvSpPr>
          <p:cNvPr id="59416" name="Line 24"/>
          <p:cNvSpPr>
            <a:spLocks noChangeShapeType="1"/>
          </p:cNvSpPr>
          <p:nvPr/>
        </p:nvSpPr>
        <p:spPr bwMode="auto">
          <a:xfrm rot="16200000" flipH="1">
            <a:off x="4103155" y="-282689"/>
            <a:ext cx="0" cy="5760000"/>
          </a:xfrm>
          <a:prstGeom prst="line">
            <a:avLst/>
          </a:prstGeom>
          <a:noFill/>
          <a:ln w="9525">
            <a:solidFill>
              <a:schemeClr val="tx1"/>
            </a:solidFill>
            <a:prstDash val="dash"/>
            <a:round/>
            <a:headEnd/>
            <a:tailEnd/>
          </a:ln>
          <a:effectLst/>
        </p:spPr>
        <p:txBody>
          <a:bodyPr wrap="none" anchor="ctr"/>
          <a:lstStyle/>
          <a:p>
            <a:endParaRPr lang="zh-CN" alt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    </a:t>
            </a:r>
            <a:r>
              <a:rPr lang="en-US" altLang="zh-CN" dirty="0"/>
              <a:t>(</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16</a:t>
            </a:fld>
            <a:endParaRPr lang="en-US" altLang="zh-CN"/>
          </a:p>
        </p:txBody>
      </p:sp>
      <p:sp>
        <p:nvSpPr>
          <p:cNvPr id="6" name="AutoShape 17"/>
          <p:cNvSpPr>
            <a:spLocks noChangeArrowheads="1"/>
          </p:cNvSpPr>
          <p:nvPr/>
        </p:nvSpPr>
        <p:spPr bwMode="gray">
          <a:xfrm>
            <a:off x="1359614" y="2309769"/>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w="9525" algn="ctr">
            <a:noFill/>
            <a:round/>
            <a:headEnd/>
            <a:tailEnd/>
          </a:ln>
          <a:effectLst/>
        </p:spPr>
        <p:txBody>
          <a:bodyPr wrap="none" anchor="ctr"/>
          <a:lstStyle/>
          <a:p>
            <a:endParaRPr lang="zh-CN" altLang="en-US"/>
          </a:p>
        </p:txBody>
      </p:sp>
      <p:sp>
        <p:nvSpPr>
          <p:cNvPr id="7" name="AutoShape 18"/>
          <p:cNvSpPr>
            <a:spLocks noChangeArrowheads="1"/>
          </p:cNvSpPr>
          <p:nvPr/>
        </p:nvSpPr>
        <p:spPr bwMode="gray">
          <a:xfrm>
            <a:off x="1371520" y="3687916"/>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w="9525" algn="ctr">
            <a:noFill/>
            <a:round/>
            <a:headEnd/>
            <a:tailEnd/>
          </a:ln>
          <a:effectLst/>
        </p:spPr>
        <p:txBody>
          <a:bodyPr wrap="none" anchor="ctr"/>
          <a:lstStyle/>
          <a:p>
            <a:endParaRPr lang="zh-CN" altLang="en-US"/>
          </a:p>
        </p:txBody>
      </p:sp>
      <p:sp>
        <p:nvSpPr>
          <p:cNvPr id="8" name="AutoShape 19"/>
          <p:cNvSpPr>
            <a:spLocks noChangeArrowheads="1"/>
          </p:cNvSpPr>
          <p:nvPr/>
        </p:nvSpPr>
        <p:spPr bwMode="invGray">
          <a:xfrm>
            <a:off x="1359614" y="4844130"/>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lgn="ctr">
            <a:noFill/>
            <a:round/>
            <a:headEnd/>
            <a:tailEnd/>
          </a:ln>
          <a:effectLst/>
        </p:spPr>
        <p:txBody>
          <a:bodyPr wrap="none" anchor="ctr"/>
          <a:lstStyle/>
          <a:p>
            <a:endParaRPr lang="zh-CN" altLang="en-US"/>
          </a:p>
        </p:txBody>
      </p:sp>
      <p:sp>
        <p:nvSpPr>
          <p:cNvPr id="9" name="Text Box 21"/>
          <p:cNvSpPr txBox="1">
            <a:spLocks noChangeArrowheads="1"/>
          </p:cNvSpPr>
          <p:nvPr/>
        </p:nvSpPr>
        <p:spPr bwMode="gray">
          <a:xfrm>
            <a:off x="1687175" y="2271669"/>
            <a:ext cx="6572296" cy="858377"/>
          </a:xfrm>
          <a:prstGeom prst="rect">
            <a:avLst/>
          </a:prstGeom>
          <a:noFill/>
          <a:ln w="9525" algn="ctr">
            <a:noFill/>
            <a:miter lim="800000"/>
            <a:headEnd/>
            <a:tailEnd/>
          </a:ln>
          <a:effectLst/>
        </p:spPr>
        <p:txBody>
          <a:bodyPr wrap="square">
            <a:spAutoFit/>
          </a:bodyPr>
          <a:lstStyle/>
          <a:p>
            <a:pPr eaLnBrk="0" hangingPunct="0">
              <a:lnSpc>
                <a:spcPct val="150000"/>
              </a:lnSpc>
            </a:pPr>
            <a:r>
              <a:rPr lang="en-US" altLang="zh-CN" dirty="0">
                <a:solidFill>
                  <a:schemeClr val="tx2">
                    <a:lumMod val="50000"/>
                  </a:schemeClr>
                </a:solidFill>
                <a:latin typeface="黑体" pitchFamily="49" charset="-122"/>
                <a:ea typeface="黑体" pitchFamily="49" charset="-122"/>
              </a:rPr>
              <a:t>GETDATE()</a:t>
            </a:r>
            <a:r>
              <a:rPr lang="zh-CN" altLang="en-US" dirty="0">
                <a:solidFill>
                  <a:schemeClr val="tx2">
                    <a:lumMod val="50000"/>
                  </a:schemeClr>
                </a:solidFill>
                <a:latin typeface="黑体" pitchFamily="49" charset="-122"/>
                <a:ea typeface="黑体" pitchFamily="49" charset="-122"/>
              </a:rPr>
              <a:t>：日期时间函数，返回系统当前日</a:t>
            </a:r>
          </a:p>
          <a:p>
            <a:pPr eaLnBrk="0" hangingPunct="0">
              <a:lnSpc>
                <a:spcPct val="150000"/>
              </a:lnSpc>
            </a:pPr>
            <a:r>
              <a:rPr lang="zh-CN" altLang="en-US" dirty="0">
                <a:solidFill>
                  <a:schemeClr val="tx2">
                    <a:lumMod val="50000"/>
                  </a:schemeClr>
                </a:solidFill>
                <a:latin typeface="黑体" pitchFamily="49" charset="-122"/>
                <a:ea typeface="黑体" pitchFamily="49" charset="-122"/>
              </a:rPr>
              <a:t>     期和时间，属于常用函数。</a:t>
            </a:r>
          </a:p>
        </p:txBody>
      </p:sp>
      <p:sp>
        <p:nvSpPr>
          <p:cNvPr id="10" name="Text Box 22"/>
          <p:cNvSpPr txBox="1">
            <a:spLocks noChangeArrowheads="1"/>
          </p:cNvSpPr>
          <p:nvPr/>
        </p:nvSpPr>
        <p:spPr bwMode="gray">
          <a:xfrm>
            <a:off x="1708389" y="3687916"/>
            <a:ext cx="6572296" cy="858377"/>
          </a:xfrm>
          <a:prstGeom prst="rect">
            <a:avLst/>
          </a:prstGeom>
          <a:noFill/>
          <a:ln w="9525" algn="ctr">
            <a:noFill/>
            <a:miter lim="800000"/>
            <a:headEnd/>
            <a:tailEnd/>
          </a:ln>
          <a:effectLst/>
        </p:spPr>
        <p:txBody>
          <a:bodyPr wrap="square">
            <a:spAutoFit/>
          </a:bodyPr>
          <a:lstStyle/>
          <a:p>
            <a:pPr>
              <a:lnSpc>
                <a:spcPct val="150000"/>
              </a:lnSpc>
            </a:pPr>
            <a:r>
              <a:rPr lang="en-US" altLang="zh-CN" dirty="0">
                <a:solidFill>
                  <a:schemeClr val="tx2">
                    <a:lumMod val="50000"/>
                  </a:schemeClr>
                </a:solidFill>
                <a:latin typeface="黑体" pitchFamily="49" charset="-122"/>
                <a:ea typeface="黑体" pitchFamily="49" charset="-122"/>
              </a:rPr>
              <a:t>@@VERSION</a:t>
            </a:r>
            <a:r>
              <a:rPr lang="zh-CN" altLang="en-US" dirty="0">
                <a:solidFill>
                  <a:schemeClr val="tx2">
                    <a:lumMod val="50000"/>
                  </a:schemeClr>
                </a:solidFill>
                <a:latin typeface="黑体" pitchFamily="49" charset="-122"/>
                <a:ea typeface="黑体" pitchFamily="49" charset="-122"/>
              </a:rPr>
              <a:t>：全局变量，功能是返回当前使用</a:t>
            </a:r>
          </a:p>
          <a:p>
            <a:pPr>
              <a:lnSpc>
                <a:spcPct val="150000"/>
              </a:lnSpc>
            </a:pPr>
            <a:r>
              <a:rPr lang="zh-CN" altLang="en-US" dirty="0">
                <a:solidFill>
                  <a:schemeClr val="tx2">
                    <a:lumMod val="50000"/>
                  </a:schemeClr>
                </a:solidFill>
                <a:latin typeface="黑体" pitchFamily="49" charset="-122"/>
                <a:ea typeface="黑体" pitchFamily="49" charset="-122"/>
              </a:rPr>
              <a:t>     的</a:t>
            </a:r>
            <a:r>
              <a:rPr lang="en-US" altLang="zh-CN" dirty="0">
                <a:solidFill>
                  <a:schemeClr val="tx2">
                    <a:lumMod val="50000"/>
                  </a:schemeClr>
                </a:solidFill>
                <a:latin typeface="黑体" pitchFamily="49" charset="-122"/>
                <a:ea typeface="黑体" pitchFamily="49" charset="-122"/>
              </a:rPr>
              <a:t>SQL Server </a:t>
            </a:r>
            <a:r>
              <a:rPr lang="zh-CN" altLang="en-US" dirty="0">
                <a:solidFill>
                  <a:schemeClr val="tx2">
                    <a:lumMod val="50000"/>
                  </a:schemeClr>
                </a:solidFill>
                <a:latin typeface="黑体" pitchFamily="49" charset="-122"/>
                <a:ea typeface="黑体" pitchFamily="49" charset="-122"/>
              </a:rPr>
              <a:t>的版本。</a:t>
            </a:r>
          </a:p>
        </p:txBody>
      </p:sp>
      <p:sp>
        <p:nvSpPr>
          <p:cNvPr id="11" name="Text Box 23"/>
          <p:cNvSpPr txBox="1">
            <a:spLocks noChangeArrowheads="1"/>
          </p:cNvSpPr>
          <p:nvPr/>
        </p:nvSpPr>
        <p:spPr bwMode="gray">
          <a:xfrm>
            <a:off x="1708389" y="4832714"/>
            <a:ext cx="6429420" cy="442878"/>
          </a:xfrm>
          <a:prstGeom prst="rect">
            <a:avLst/>
          </a:prstGeom>
          <a:noFill/>
          <a:ln w="9525" algn="ctr">
            <a:noFill/>
            <a:miter lim="800000"/>
            <a:headEnd/>
            <a:tailEnd/>
          </a:ln>
          <a:effectLst/>
        </p:spPr>
        <p:txBody>
          <a:bodyPr wrap="square">
            <a:spAutoFit/>
          </a:bodyPr>
          <a:lstStyle/>
          <a:p>
            <a:pPr>
              <a:lnSpc>
                <a:spcPct val="150000"/>
              </a:lnSpc>
            </a:pPr>
            <a:r>
              <a:rPr lang="en-US" altLang="zh-CN" dirty="0">
                <a:solidFill>
                  <a:schemeClr val="tx2">
                    <a:lumMod val="50000"/>
                  </a:schemeClr>
                </a:solidFill>
                <a:latin typeface="黑体" pitchFamily="49" charset="-122"/>
                <a:ea typeface="黑体" pitchFamily="49" charset="-122"/>
              </a:rPr>
              <a:t>2+3</a:t>
            </a:r>
            <a:r>
              <a:rPr lang="zh-CN" altLang="en-US" dirty="0">
                <a:solidFill>
                  <a:schemeClr val="tx2">
                    <a:lumMod val="50000"/>
                  </a:schemeClr>
                </a:solidFill>
                <a:latin typeface="黑体" pitchFamily="49" charset="-122"/>
                <a:ea typeface="黑体" pitchFamily="49" charset="-122"/>
              </a:rPr>
              <a:t>：算术表达式，返回表达式的计算结果。</a:t>
            </a:r>
          </a:p>
        </p:txBody>
      </p:sp>
    </p:spTree>
    <p:extLst>
      <p:ext uri="{BB962C8B-B14F-4D97-AF65-F5344CB8AC3E}">
        <p14:creationId xmlns:p14="http://schemas.microsoft.com/office/powerpoint/2010/main" xmlns="" val="20215768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3</a:t>
            </a:r>
            <a:endParaRPr lang="en-US" altLang="zh-CN" sz="2800" b="0" dirty="0">
              <a:ea typeface="宋体" pitchFamily="2" charset="-122"/>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1</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365249" y="3156340"/>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2</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214546" y="2924944"/>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214678" y="2262549"/>
            <a:ext cx="4828847"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新建查询文件。</a:t>
            </a:r>
          </a:p>
        </p:txBody>
      </p:sp>
      <p:sp>
        <p:nvSpPr>
          <p:cNvPr id="71702" name="Text Box 22"/>
          <p:cNvSpPr txBox="1">
            <a:spLocks noChangeArrowheads="1"/>
          </p:cNvSpPr>
          <p:nvPr/>
        </p:nvSpPr>
        <p:spPr bwMode="auto">
          <a:xfrm>
            <a:off x="3257179" y="3186249"/>
            <a:ext cx="5000660"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输入查询语句，查询课程全部信息</a:t>
            </a:r>
          </a:p>
        </p:txBody>
      </p:sp>
      <p:sp>
        <p:nvSpPr>
          <p:cNvPr id="71703" name="Text Box 23"/>
          <p:cNvSpPr txBox="1">
            <a:spLocks noChangeArrowheads="1"/>
          </p:cNvSpPr>
          <p:nvPr/>
        </p:nvSpPr>
        <p:spPr bwMode="auto">
          <a:xfrm>
            <a:off x="4429309" y="3789040"/>
            <a:ext cx="4165634" cy="2308324"/>
          </a:xfrm>
          <a:prstGeom prst="rect">
            <a:avLst/>
          </a:prstGeom>
          <a:solidFill>
            <a:srgbClr val="FFFF00"/>
          </a:solidFill>
          <a:ln w="9525">
            <a:noFill/>
            <a:miter lim="800000"/>
            <a:headEnd/>
            <a:tailEnd/>
          </a:ln>
          <a:effectLst/>
        </p:spPr>
        <p:txBody>
          <a:bodyPr wrap="square">
            <a:spAutoFit/>
          </a:bodyPr>
          <a:lstStyle/>
          <a:p>
            <a:pPr eaLnBrk="1" hangingPunct="1">
              <a:buFont typeface="Wingdings" pitchFamily="2" charset="2"/>
              <a:buNone/>
            </a:pPr>
            <a:r>
              <a:rPr lang="zh-CN" altLang="en-US" dirty="0">
                <a:latin typeface="黑体" pitchFamily="49" charset="-122"/>
                <a:ea typeface="黑体" pitchFamily="49" charset="-122"/>
              </a:rPr>
              <a:t>USE Student</a:t>
            </a:r>
          </a:p>
          <a:p>
            <a:pPr eaLnBrk="1" hangingPunct="1">
              <a:buFont typeface="Wingdings" pitchFamily="2" charset="2"/>
              <a:buNone/>
            </a:pPr>
            <a:r>
              <a:rPr lang="zh-CN" altLang="en-US" dirty="0">
                <a:latin typeface="黑体" pitchFamily="49" charset="-122"/>
                <a:ea typeface="黑体" pitchFamily="49" charset="-122"/>
              </a:rPr>
              <a:t>      GO</a:t>
            </a:r>
          </a:p>
          <a:p>
            <a:pPr eaLnBrk="1" hangingPunct="1">
              <a:buFont typeface="Wingdings" pitchFamily="2" charset="2"/>
              <a:buNone/>
            </a:pPr>
            <a:r>
              <a:rPr lang="zh-CN" altLang="en-US" b="0" dirty="0" smtClean="0">
                <a:latin typeface="黑体" pitchFamily="49" charset="-122"/>
                <a:ea typeface="黑体" pitchFamily="49" charset="-122"/>
              </a:rPr>
              <a:t>/*</a:t>
            </a:r>
            <a:r>
              <a:rPr lang="zh-CN" altLang="en-US" b="0" dirty="0">
                <a:latin typeface="黑体" pitchFamily="49" charset="-122"/>
                <a:ea typeface="黑体" pitchFamily="49" charset="-122"/>
              </a:rPr>
              <a:t>查询语句使用了通配符（*），通配符可以选择数据源表的全部列输出到结果集中，结果集中列的排列顺序与该表的列的排列顺序一致*/</a:t>
            </a:r>
          </a:p>
          <a:p>
            <a:pPr eaLnBrk="1" hangingPunct="1">
              <a:buFont typeface="Wingdings" pitchFamily="2" charset="2"/>
              <a:buNone/>
            </a:pPr>
            <a:r>
              <a:rPr lang="zh-CN" altLang="en-US" dirty="0" smtClean="0">
                <a:latin typeface="黑体" pitchFamily="49" charset="-122"/>
                <a:ea typeface="黑体" pitchFamily="49" charset="-122"/>
              </a:rPr>
              <a:t>SELECT </a:t>
            </a:r>
            <a:r>
              <a:rPr lang="zh-CN" altLang="en-US" dirty="0">
                <a:latin typeface="黑体" pitchFamily="49" charset="-122"/>
                <a:ea typeface="黑体" pitchFamily="49" charset="-122"/>
              </a:rPr>
              <a:t>* FROM Courses</a:t>
            </a:r>
          </a:p>
          <a:p>
            <a:pPr eaLnBrk="1" hangingPunct="1">
              <a:buFont typeface="Wingdings" pitchFamily="2" charset="2"/>
              <a:buNone/>
            </a:pPr>
            <a:r>
              <a:rPr lang="zh-CN" altLang="en-US" dirty="0" smtClean="0">
                <a:latin typeface="黑体" pitchFamily="49" charset="-122"/>
                <a:ea typeface="黑体" pitchFamily="49" charset="-122"/>
              </a:rPr>
              <a:t>      GO</a:t>
            </a:r>
            <a:endParaRPr lang="zh-CN" altLang="en-US" dirty="0">
              <a:latin typeface="黑体" pitchFamily="49" charset="-122"/>
              <a:ea typeface="黑体" pitchFamily="49" charset="-122"/>
            </a:endParaRPr>
          </a:p>
        </p:txBody>
      </p:sp>
      <p:sp>
        <p:nvSpPr>
          <p:cNvPr id="5" name="矩形 4"/>
          <p:cNvSpPr/>
          <p:nvPr/>
        </p:nvSpPr>
        <p:spPr>
          <a:xfrm>
            <a:off x="611560" y="3796426"/>
            <a:ext cx="3816424" cy="2308324"/>
          </a:xfrm>
          <a:prstGeom prst="rect">
            <a:avLst/>
          </a:prstGeom>
          <a:ln>
            <a:solidFill>
              <a:srgbClr val="FF0000"/>
            </a:solidFill>
          </a:ln>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注意：</a:t>
            </a:r>
          </a:p>
          <a:p>
            <a:pPr eaLnBrk="1" hangingPunct="1"/>
            <a:r>
              <a:rPr lang="zh-CN" altLang="en-US" dirty="0">
                <a:solidFill>
                  <a:schemeClr val="tx2">
                    <a:lumMod val="50000"/>
                  </a:schemeClr>
                </a:solidFill>
                <a:latin typeface="黑体" pitchFamily="49" charset="-122"/>
                <a:ea typeface="黑体" pitchFamily="49" charset="-122"/>
              </a:rPr>
              <a:t>	建议不要经常执行类似语句，因为它们会使SQL Server执行全表扫描，返回每一条记录的所有字段，这样会导致查询效率比较低，也会使结果集的数据量比较大，给服务器和网络数据传输都带来不小的压力</a:t>
            </a:r>
            <a:endParaRPr lang="zh-CN" altLang="en-US" dirty="0">
              <a:solidFill>
                <a:schemeClr val="tx2">
                  <a:lumMod val="50000"/>
                </a:schemeClr>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3</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712044" y="2513643"/>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3</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735855" y="3434444"/>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4</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1569294" y="2227552"/>
            <a:ext cx="4762" cy="1143000"/>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1585152" y="3203048"/>
            <a:ext cx="359242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2585284" y="1904386"/>
            <a:ext cx="2592288" cy="1200329"/>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执行语句，结果如图</a:t>
            </a:r>
            <a:r>
              <a:rPr lang="en-US" altLang="zh-CN" dirty="0">
                <a:solidFill>
                  <a:schemeClr val="tx2">
                    <a:lumMod val="50000"/>
                  </a:schemeClr>
                </a:solidFill>
                <a:latin typeface="黑体" pitchFamily="49" charset="-122"/>
                <a:ea typeface="黑体" pitchFamily="49" charset="-122"/>
              </a:rPr>
              <a:t>6.4</a:t>
            </a:r>
            <a:r>
              <a:rPr lang="zh-CN" altLang="en-US" dirty="0">
                <a:solidFill>
                  <a:schemeClr val="tx2">
                    <a:lumMod val="50000"/>
                  </a:schemeClr>
                </a:solidFill>
                <a:latin typeface="黑体" pitchFamily="49" charset="-122"/>
                <a:ea typeface="黑体" pitchFamily="49" charset="-122"/>
              </a:rPr>
              <a:t>所示，结果集中</a:t>
            </a:r>
            <a:r>
              <a:rPr lang="zh-CN" altLang="en-US" dirty="0" smtClean="0">
                <a:solidFill>
                  <a:schemeClr val="tx2">
                    <a:lumMod val="50000"/>
                  </a:schemeClr>
                </a:solidFill>
                <a:latin typeface="黑体" pitchFamily="49" charset="-122"/>
                <a:ea typeface="黑体" pitchFamily="49" charset="-122"/>
              </a:rPr>
              <a:t>输出了</a:t>
            </a:r>
            <a:r>
              <a:rPr lang="zh-CN" altLang="en-US" dirty="0">
                <a:solidFill>
                  <a:schemeClr val="tx2">
                    <a:lumMod val="50000"/>
                  </a:schemeClr>
                </a:solidFill>
                <a:latin typeface="黑体" pitchFamily="49" charset="-122"/>
                <a:ea typeface="黑体" pitchFamily="49" charset="-122"/>
              </a:rPr>
              <a:t>所有课程记录所有字段的数据。</a:t>
            </a:r>
          </a:p>
        </p:txBody>
      </p:sp>
      <p:sp>
        <p:nvSpPr>
          <p:cNvPr id="71702" name="Text Box 22"/>
          <p:cNvSpPr txBox="1">
            <a:spLocks noChangeArrowheads="1"/>
          </p:cNvSpPr>
          <p:nvPr/>
        </p:nvSpPr>
        <p:spPr bwMode="auto">
          <a:xfrm>
            <a:off x="2627784" y="3464353"/>
            <a:ext cx="1790608" cy="1200329"/>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修改查询语句，查询所有课程的课程号和</a:t>
            </a:r>
            <a:r>
              <a:rPr lang="zh-CN" altLang="en-US" dirty="0" smtClean="0">
                <a:solidFill>
                  <a:schemeClr val="tx2">
                    <a:lumMod val="50000"/>
                  </a:schemeClr>
                </a:solidFill>
                <a:latin typeface="黑体" pitchFamily="49" charset="-122"/>
                <a:ea typeface="黑体" pitchFamily="49" charset="-122"/>
              </a:rPr>
              <a:t>课程</a:t>
            </a:r>
            <a:r>
              <a:rPr lang="zh-CN" altLang="en-US" dirty="0">
                <a:solidFill>
                  <a:schemeClr val="tx2">
                    <a:lumMod val="50000"/>
                  </a:schemeClr>
                </a:solidFill>
                <a:latin typeface="黑体" pitchFamily="49" charset="-122"/>
                <a:ea typeface="黑体" pitchFamily="49" charset="-122"/>
              </a:rPr>
              <a:t>名称</a:t>
            </a:r>
          </a:p>
        </p:txBody>
      </p:sp>
      <p:pic>
        <p:nvPicPr>
          <p:cNvPr id="1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04222" y="1607487"/>
            <a:ext cx="3883686" cy="16302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Text Box 4"/>
          <p:cNvSpPr txBox="1">
            <a:spLocks noChangeArrowheads="1"/>
          </p:cNvSpPr>
          <p:nvPr/>
        </p:nvSpPr>
        <p:spPr bwMode="auto">
          <a:xfrm>
            <a:off x="5021850" y="3370552"/>
            <a:ext cx="4028844"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smtClean="0"/>
              <a:t>图</a:t>
            </a:r>
            <a:r>
              <a:rPr lang="zh-CN" altLang="zh-CN" sz="1800" dirty="0"/>
              <a:t>6.4 </a:t>
            </a:r>
            <a:r>
              <a:rPr lang="zh-CN" sz="1800" dirty="0"/>
              <a:t>使用通配符*查询课程全部信息</a:t>
            </a:r>
          </a:p>
        </p:txBody>
      </p:sp>
      <p:sp>
        <p:nvSpPr>
          <p:cNvPr id="4" name="矩形 3"/>
          <p:cNvSpPr/>
          <p:nvPr/>
        </p:nvSpPr>
        <p:spPr>
          <a:xfrm>
            <a:off x="4460892" y="3759115"/>
            <a:ext cx="4572000" cy="2862322"/>
          </a:xfrm>
          <a:prstGeom prst="rect">
            <a:avLst/>
          </a:prstGeom>
          <a:solidFill>
            <a:srgbClr val="FFFF00"/>
          </a:solidFill>
        </p:spPr>
        <p:txBody>
          <a:bodyPr wrap="square">
            <a:spAutoFit/>
          </a:bodyPr>
          <a:lstStyle/>
          <a:p>
            <a:pPr eaLnBrk="1" hangingPunct="1">
              <a:buFont typeface="Wingdings" pitchFamily="2" charset="2"/>
              <a:buNone/>
            </a:pPr>
            <a:r>
              <a:rPr lang="zh-CN" altLang="en-US" dirty="0">
                <a:latin typeface="黑体" pitchFamily="49" charset="-122"/>
                <a:ea typeface="黑体" pitchFamily="49" charset="-122"/>
              </a:rPr>
              <a:t>USE Student</a:t>
            </a:r>
          </a:p>
          <a:p>
            <a:pPr eaLnBrk="1" hangingPunct="1">
              <a:buFont typeface="Wingdings" pitchFamily="2" charset="2"/>
              <a:buNone/>
            </a:pPr>
            <a:r>
              <a:rPr lang="zh-CN" altLang="en-US" dirty="0">
                <a:latin typeface="黑体" pitchFamily="49" charset="-122"/>
                <a:ea typeface="黑体" pitchFamily="49" charset="-122"/>
              </a:rPr>
              <a:t>	GO</a:t>
            </a:r>
          </a:p>
          <a:p>
            <a:pPr eaLnBrk="1" hangingPunct="1">
              <a:buFont typeface="Wingdings" pitchFamily="2" charset="2"/>
              <a:buNone/>
            </a:pPr>
            <a:r>
              <a:rPr lang="zh-CN" altLang="en-US" dirty="0">
                <a:latin typeface="黑体" pitchFamily="49" charset="-122"/>
                <a:ea typeface="黑体" pitchFamily="49" charset="-122"/>
              </a:rPr>
              <a:t>	</a:t>
            </a:r>
            <a:r>
              <a:rPr lang="zh-CN" altLang="en-US" b="0" dirty="0">
                <a:latin typeface="黑体" pitchFamily="49" charset="-122"/>
                <a:ea typeface="黑体" pitchFamily="49" charset="-122"/>
              </a:rPr>
              <a:t>/*在Courses表中选择部分列输出，可以在SELECT子句中给出相应的列名，各个列名之间用逗号隔开，顺序可以任意给定，但在&lt;选择列表&gt;中各列的排列顺序决定了结果集中的各列的排列顺序*/</a:t>
            </a:r>
          </a:p>
          <a:p>
            <a:pPr eaLnBrk="1" hangingPunct="1">
              <a:buFont typeface="Wingdings" pitchFamily="2" charset="2"/>
              <a:buNone/>
            </a:pPr>
            <a:r>
              <a:rPr lang="zh-CN" altLang="en-US" dirty="0" smtClean="0">
                <a:latin typeface="黑体" pitchFamily="49" charset="-122"/>
                <a:ea typeface="黑体" pitchFamily="49" charset="-122"/>
              </a:rPr>
              <a:t>SELECT </a:t>
            </a:r>
            <a:r>
              <a:rPr lang="zh-CN" altLang="en-US" dirty="0">
                <a:latin typeface="黑体" pitchFamily="49" charset="-122"/>
                <a:ea typeface="黑体" pitchFamily="49" charset="-122"/>
              </a:rPr>
              <a:t>Course_id,Course_name FROM Courses</a:t>
            </a:r>
          </a:p>
          <a:p>
            <a:pPr eaLnBrk="1" hangingPunct="1">
              <a:buFont typeface="Wingdings" pitchFamily="2" charset="2"/>
              <a:buNone/>
            </a:pPr>
            <a:r>
              <a:rPr lang="zh-CN" altLang="en-US" dirty="0">
                <a:latin typeface="黑体" pitchFamily="49" charset="-122"/>
                <a:ea typeface="黑体" pitchFamily="49" charset="-122"/>
              </a:rPr>
              <a:t>	GO</a:t>
            </a:r>
          </a:p>
        </p:txBody>
      </p:sp>
      <p:sp>
        <p:nvSpPr>
          <p:cNvPr id="6" name="矩形 5"/>
          <p:cNvSpPr/>
          <p:nvPr/>
        </p:nvSpPr>
        <p:spPr>
          <a:xfrm>
            <a:off x="1043607" y="4857038"/>
            <a:ext cx="3201723" cy="1200329"/>
          </a:xfrm>
          <a:prstGeom prst="rect">
            <a:avLst/>
          </a:prstGeom>
          <a:ln>
            <a:solidFill>
              <a:srgbClr val="FF0000"/>
            </a:solidFill>
          </a:ln>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注意：</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若数据源的表名和列名有空格、数字，则要用方括号[]将它们括起来，以免出错</a:t>
            </a:r>
            <a:r>
              <a:rPr lang="zh-CN" altLang="en-US" b="0" dirty="0">
                <a:latin typeface="黑体" pitchFamily="49" charset="-122"/>
                <a:ea typeface="黑体" pitchFamily="49" charset="-122"/>
              </a:rPr>
              <a:t>。</a:t>
            </a:r>
          </a:p>
        </p:txBody>
      </p:sp>
    </p:spTree>
    <p:extLst>
      <p:ext uri="{BB962C8B-B14F-4D97-AF65-F5344CB8AC3E}">
        <p14:creationId xmlns:p14="http://schemas.microsoft.com/office/powerpoint/2010/main" xmlns="" val="2483373867"/>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3</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932854" y="2578068"/>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5</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956665" y="3498869"/>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6</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1716718" y="2541788"/>
            <a:ext cx="4762" cy="1143000"/>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1805962" y="3267473"/>
            <a:ext cx="359242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2732708" y="2461861"/>
            <a:ext cx="2202740"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执行该语句，</a:t>
            </a:r>
            <a:r>
              <a:rPr lang="zh-CN" altLang="en-US" dirty="0" smtClean="0">
                <a:solidFill>
                  <a:schemeClr val="tx2">
                    <a:lumMod val="50000"/>
                  </a:schemeClr>
                </a:solidFill>
                <a:latin typeface="黑体" pitchFamily="49" charset="-122"/>
                <a:ea typeface="黑体" pitchFamily="49" charset="-122"/>
              </a:rPr>
              <a:t>结果</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6.5</a:t>
            </a:r>
            <a:r>
              <a:rPr lang="zh-CN" altLang="en-US" dirty="0">
                <a:solidFill>
                  <a:schemeClr val="tx2">
                    <a:lumMod val="50000"/>
                  </a:schemeClr>
                </a:solidFill>
                <a:latin typeface="黑体" pitchFamily="49" charset="-122"/>
                <a:ea typeface="黑体" pitchFamily="49" charset="-122"/>
              </a:rPr>
              <a:t>所示。</a:t>
            </a:r>
          </a:p>
        </p:txBody>
      </p:sp>
      <p:sp>
        <p:nvSpPr>
          <p:cNvPr id="71702" name="Text Box 22"/>
          <p:cNvSpPr txBox="1">
            <a:spLocks noChangeArrowheads="1"/>
          </p:cNvSpPr>
          <p:nvPr/>
        </p:nvSpPr>
        <p:spPr bwMode="auto">
          <a:xfrm>
            <a:off x="2848594" y="3528778"/>
            <a:ext cx="2302878" cy="1477328"/>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修改查询语句，查询课程号和课程名称</a:t>
            </a:r>
            <a:r>
              <a:rPr lang="zh-CN" altLang="en-US" dirty="0" smtClean="0">
                <a:solidFill>
                  <a:schemeClr val="tx2">
                    <a:lumMod val="50000"/>
                  </a:schemeClr>
                </a:solidFill>
                <a:latin typeface="黑体" pitchFamily="49" charset="-122"/>
                <a:ea typeface="黑体" pitchFamily="49" charset="-122"/>
              </a:rPr>
              <a:t>以及课程</a:t>
            </a:r>
            <a:r>
              <a:rPr lang="zh-CN" altLang="en-US" dirty="0">
                <a:solidFill>
                  <a:schemeClr val="tx2">
                    <a:lumMod val="50000"/>
                  </a:schemeClr>
                </a:solidFill>
                <a:latin typeface="黑体" pitchFamily="49" charset="-122"/>
                <a:ea typeface="黑体" pitchFamily="49" charset="-122"/>
              </a:rPr>
              <a:t>学分和新学分（在原始学分的基础上</a:t>
            </a:r>
            <a:r>
              <a:rPr lang="zh-CN" altLang="en-US" dirty="0" smtClean="0">
                <a:solidFill>
                  <a:schemeClr val="tx2">
                    <a:lumMod val="50000"/>
                  </a:schemeClr>
                </a:solidFill>
                <a:latin typeface="黑体" pitchFamily="49" charset="-122"/>
                <a:ea typeface="黑体" pitchFamily="49" charset="-122"/>
              </a:rPr>
              <a:t>加</a:t>
            </a:r>
            <a:r>
              <a:rPr lang="en-US" altLang="zh-CN" dirty="0" smtClean="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学分）</a:t>
            </a:r>
          </a:p>
        </p:txBody>
      </p:sp>
      <p:sp>
        <p:nvSpPr>
          <p:cNvPr id="4" name="矩形 3"/>
          <p:cNvSpPr/>
          <p:nvPr/>
        </p:nvSpPr>
        <p:spPr>
          <a:xfrm>
            <a:off x="5862424" y="4532379"/>
            <a:ext cx="2286000" cy="646331"/>
          </a:xfrm>
          <a:prstGeom prst="rect">
            <a:avLst/>
          </a:prstGeom>
          <a:solidFill>
            <a:srgbClr val="FFFF00"/>
          </a:solidFill>
        </p:spPr>
        <p:txBody>
          <a:bodyPr wrap="square">
            <a:spAutoFit/>
          </a:bodyPr>
          <a:lstStyle/>
          <a:p>
            <a:pPr eaLnBrk="1" hangingPunct="1">
              <a:buFont typeface="Wingdings" pitchFamily="2" charset="2"/>
              <a:buNone/>
            </a:pPr>
            <a:r>
              <a:rPr lang="en-US" altLang="zh-CN" dirty="0">
                <a:latin typeface="黑体" pitchFamily="49" charset="-122"/>
                <a:ea typeface="黑体" pitchFamily="49" charset="-122"/>
              </a:rPr>
              <a:t>USE Student</a:t>
            </a:r>
          </a:p>
          <a:p>
            <a:pPr eaLnBrk="1" hangingPunct="1">
              <a:buFont typeface="Wingdings" pitchFamily="2" charset="2"/>
              <a:buNone/>
            </a:pPr>
            <a:r>
              <a:rPr lang="en-US" altLang="zh-CN" dirty="0">
                <a:latin typeface="黑体" pitchFamily="49" charset="-122"/>
                <a:ea typeface="黑体" pitchFamily="49" charset="-122"/>
              </a:rPr>
              <a:t>	GO</a:t>
            </a:r>
          </a:p>
        </p:txBody>
      </p:sp>
      <p:pic>
        <p:nvPicPr>
          <p:cNvPr id="17"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5862423" y="1815240"/>
            <a:ext cx="2695149" cy="2063892"/>
          </a:xfrm>
          <a:prstGeom prst="rect">
            <a:avLst/>
          </a:prstGeom>
          <a:noFill/>
        </p:spPr>
      </p:pic>
      <p:sp>
        <p:nvSpPr>
          <p:cNvPr id="18" name="Text Box 5"/>
          <p:cNvSpPr txBox="1">
            <a:spLocks noChangeArrowheads="1"/>
          </p:cNvSpPr>
          <p:nvPr/>
        </p:nvSpPr>
        <p:spPr bwMode="auto">
          <a:xfrm>
            <a:off x="5886324" y="3981469"/>
            <a:ext cx="2667000"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6.5 </a:t>
            </a:r>
            <a:r>
              <a:rPr lang="zh-CN" sz="1800" dirty="0"/>
              <a:t>指定输出列查询</a:t>
            </a:r>
          </a:p>
        </p:txBody>
      </p:sp>
    </p:spTree>
    <p:extLst>
      <p:ext uri="{BB962C8B-B14F-4D97-AF65-F5344CB8AC3E}">
        <p14:creationId xmlns:p14="http://schemas.microsoft.com/office/powerpoint/2010/main" xmlns="" val="26947490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情境描述</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a:t>
            </a:fld>
            <a:endParaRPr lang="en-US" altLang="zh-CN"/>
          </a:p>
        </p:txBody>
      </p:sp>
      <p:sp>
        <p:nvSpPr>
          <p:cNvPr id="6" name="AutoShape 2"/>
          <p:cNvSpPr>
            <a:spLocks noChangeArrowheads="1"/>
          </p:cNvSpPr>
          <p:nvPr/>
        </p:nvSpPr>
        <p:spPr bwMode="gray">
          <a:xfrm>
            <a:off x="2152172" y="2010525"/>
            <a:ext cx="6532778" cy="3168352"/>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862277" y="2644991"/>
            <a:ext cx="5112568" cy="1938992"/>
          </a:xfrm>
          <a:prstGeom prst="rect">
            <a:avLst/>
          </a:prstGeom>
          <a:noFill/>
          <a:ln w="9525" algn="ctr">
            <a:solidFill>
              <a:schemeClr val="tx1"/>
            </a:solidFill>
            <a:prstDash val="dashDot"/>
            <a:miter lim="800000"/>
            <a:headEnd/>
            <a:tailEnd/>
          </a:ln>
          <a:effectLst/>
        </p:spPr>
        <p:txBody>
          <a:bodyPr wrap="square">
            <a:spAutoFit/>
          </a:bodyPr>
          <a:lstStyle/>
          <a:p>
            <a:pPr lvl="0"/>
            <a:r>
              <a:rPr lang="zh-CN" altLang="en-US" sz="2000" b="0" dirty="0">
                <a:latin typeface="黑体" pitchFamily="49" charset="-122"/>
                <a:ea typeface="黑体" pitchFamily="49" charset="-122"/>
              </a:rPr>
              <a:t>学校的工作人员在工作中经常需要用到各种各样的学生信息、课程信息、教师信息以及班级信息等等，这些信息都可以从学生管理数据库的表内数据中查询得到，而要完成这样的工作任务，得到这些信息，就需要在学生管理数据库中编写查询数据的相关命令。</a:t>
            </a:r>
          </a:p>
        </p:txBody>
      </p:sp>
      <p:sp>
        <p:nvSpPr>
          <p:cNvPr id="11" name="AutoShape 4"/>
          <p:cNvSpPr>
            <a:spLocks noChangeArrowheads="1"/>
          </p:cNvSpPr>
          <p:nvPr/>
        </p:nvSpPr>
        <p:spPr bwMode="gray">
          <a:xfrm>
            <a:off x="2407787" y="3647827"/>
            <a:ext cx="352654" cy="27447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2" name="Picture 5" descr="DO_circle001"/>
          <p:cNvPicPr>
            <a:picLocks noChangeAspect="1" noChangeArrowheads="1"/>
          </p:cNvPicPr>
          <p:nvPr/>
        </p:nvPicPr>
        <p:blipFill>
          <a:blip r:embed="rId2" cstate="print"/>
          <a:srcRect/>
          <a:stretch>
            <a:fillRect/>
          </a:stretch>
        </p:blipFill>
        <p:spPr bwMode="auto">
          <a:xfrm>
            <a:off x="710748" y="2996952"/>
            <a:ext cx="1688828" cy="1688828"/>
          </a:xfrm>
          <a:prstGeom prst="rect">
            <a:avLst/>
          </a:prstGeom>
          <a:noFill/>
        </p:spPr>
      </p:pic>
      <p:sp>
        <p:nvSpPr>
          <p:cNvPr id="13" name="Text Box 7"/>
          <p:cNvSpPr txBox="1">
            <a:spLocks noChangeArrowheads="1"/>
          </p:cNvSpPr>
          <p:nvPr/>
        </p:nvSpPr>
        <p:spPr bwMode="black">
          <a:xfrm>
            <a:off x="910750" y="3614487"/>
            <a:ext cx="1241422"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dirty="0" smtClean="0"/>
              <a:t>情境描述</a:t>
            </a:r>
            <a:endParaRPr lang="en-US" altLang="zh-CN" sz="2000" b="1" dirty="0">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3</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1192223" y="1912373"/>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7</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049473" y="1626282"/>
            <a:ext cx="4762" cy="1143000"/>
          </a:xfrm>
          <a:prstGeom prst="straightConnector1">
            <a:avLst/>
          </a:prstGeom>
          <a:noFill/>
          <a:ln w="9525">
            <a:solidFill>
              <a:srgbClr val="808080"/>
            </a:solidFill>
            <a:round/>
            <a:headEnd/>
            <a:tailEnd/>
          </a:ln>
          <a:effectLst/>
        </p:spPr>
      </p:cxnSp>
      <p:cxnSp>
        <p:nvCxnSpPr>
          <p:cNvPr id="71696" name="AutoShape 16"/>
          <p:cNvCxnSpPr>
            <a:cxnSpLocks noChangeShapeType="1"/>
          </p:cNvCxnSpPr>
          <p:nvPr/>
        </p:nvCxnSpPr>
        <p:spPr bwMode="gray">
          <a:xfrm>
            <a:off x="2049473" y="2769282"/>
            <a:ext cx="0" cy="1139313"/>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065331" y="2745374"/>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065463" y="1867133"/>
            <a:ext cx="4828847"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执行该语句，结果如图</a:t>
            </a:r>
            <a:r>
              <a:rPr lang="en-US" altLang="zh-CN" dirty="0">
                <a:solidFill>
                  <a:schemeClr val="tx2">
                    <a:lumMod val="50000"/>
                  </a:schemeClr>
                </a:solidFill>
                <a:latin typeface="黑体" pitchFamily="49" charset="-122"/>
                <a:ea typeface="黑体" pitchFamily="49" charset="-122"/>
              </a:rPr>
              <a:t>6.6</a:t>
            </a:r>
            <a:r>
              <a:rPr lang="zh-CN" altLang="en-US" dirty="0">
                <a:solidFill>
                  <a:schemeClr val="tx2">
                    <a:lumMod val="50000"/>
                  </a:schemeClr>
                </a:solidFill>
                <a:latin typeface="黑体" pitchFamily="49" charset="-122"/>
                <a:ea typeface="黑体" pitchFamily="49" charset="-122"/>
              </a:rPr>
              <a:t>所示。从图可以</a:t>
            </a:r>
          </a:p>
          <a:p>
            <a:pPr eaLnBrk="0" hangingPunct="0"/>
            <a:r>
              <a:rPr lang="zh-CN" altLang="en-US" dirty="0">
                <a:solidFill>
                  <a:schemeClr val="tx2">
                    <a:lumMod val="50000"/>
                  </a:schemeClr>
                </a:solidFill>
                <a:latin typeface="黑体" pitchFamily="49" charset="-122"/>
                <a:ea typeface="黑体" pitchFamily="49" charset="-122"/>
              </a:rPr>
              <a:t>       看出，新学分的列名是“无列名”。</a:t>
            </a:r>
          </a:p>
        </p:txBody>
      </p:sp>
      <p:sp>
        <p:nvSpPr>
          <p:cNvPr id="71702" name="Text Box 22"/>
          <p:cNvSpPr txBox="1">
            <a:spLocks noChangeArrowheads="1"/>
          </p:cNvSpPr>
          <p:nvPr/>
        </p:nvSpPr>
        <p:spPr bwMode="auto">
          <a:xfrm>
            <a:off x="2536801" y="2792485"/>
            <a:ext cx="5357509" cy="2031325"/>
          </a:xfrm>
          <a:prstGeom prst="rect">
            <a:avLst/>
          </a:prstGeom>
          <a:solidFill>
            <a:srgbClr val="FFFF00"/>
          </a:solidFill>
          <a:ln w="9525">
            <a:noFill/>
            <a:miter lim="800000"/>
            <a:headEnd/>
            <a:tailEnd/>
          </a:ln>
          <a:effectLst/>
        </p:spPr>
        <p:txBody>
          <a:bodyPr wrap="square">
            <a:spAutoFit/>
          </a:bodyPr>
          <a:lstStyle/>
          <a:p>
            <a:pPr eaLnBrk="0" hangingPunct="0"/>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语句中可以使用表达式对输出的列改变输出结果，这种列一般称为计算列</a:t>
            </a:r>
          </a:p>
          <a:p>
            <a:pPr eaLnBrk="0" hangingPunct="0"/>
            <a:r>
              <a:rPr lang="en-US" altLang="zh-CN" dirty="0">
                <a:solidFill>
                  <a:schemeClr val="tx2">
                    <a:lumMod val="50000"/>
                  </a:schemeClr>
                </a:solidFill>
                <a:latin typeface="黑体" pitchFamily="49" charset="-122"/>
                <a:ea typeface="黑体" pitchFamily="49" charset="-122"/>
              </a:rPr>
              <a:t>-- </a:t>
            </a:r>
            <a:r>
              <a:rPr lang="en-US" altLang="zh-CN" dirty="0" err="1">
                <a:solidFill>
                  <a:schemeClr val="tx2">
                    <a:lumMod val="50000"/>
                  </a:schemeClr>
                </a:solidFill>
                <a:latin typeface="黑体" pitchFamily="49" charset="-122"/>
                <a:ea typeface="黑体" pitchFamily="49" charset="-122"/>
              </a:rPr>
              <a:t>Course_credit</a:t>
            </a:r>
            <a:r>
              <a:rPr lang="en-US" altLang="zh-CN" dirty="0">
                <a:solidFill>
                  <a:schemeClr val="tx2">
                    <a:lumMod val="50000"/>
                  </a:schemeClr>
                </a:solidFill>
                <a:latin typeface="黑体" pitchFamily="49" charset="-122"/>
                <a:ea typeface="黑体" pitchFamily="49" charset="-122"/>
              </a:rPr>
              <a:t> +1</a:t>
            </a:r>
            <a:r>
              <a:rPr lang="zh-CN" altLang="en-US" dirty="0">
                <a:solidFill>
                  <a:schemeClr val="tx2">
                    <a:lumMod val="50000"/>
                  </a:schemeClr>
                </a:solidFill>
                <a:latin typeface="黑体" pitchFamily="49" charset="-122"/>
                <a:ea typeface="黑体" pitchFamily="49" charset="-122"/>
              </a:rPr>
              <a:t>为计算列</a:t>
            </a:r>
          </a:p>
          <a:p>
            <a:pPr eaLnBrk="0" hangingPunct="0"/>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SELECT </a:t>
            </a:r>
            <a:r>
              <a:rPr lang="en-US" altLang="zh-CN" dirty="0" err="1">
                <a:solidFill>
                  <a:schemeClr val="tx2">
                    <a:lumMod val="50000"/>
                  </a:schemeClr>
                </a:solidFill>
                <a:latin typeface="黑体" pitchFamily="49" charset="-122"/>
                <a:ea typeface="黑体" pitchFamily="49" charset="-122"/>
              </a:rPr>
              <a:t>Course_id,Course_name,Course_credit,Course_credit</a:t>
            </a:r>
            <a:r>
              <a:rPr lang="en-US" altLang="zh-CN" dirty="0">
                <a:solidFill>
                  <a:schemeClr val="tx2">
                    <a:lumMod val="50000"/>
                  </a:schemeClr>
                </a:solidFill>
                <a:latin typeface="黑体" pitchFamily="49" charset="-122"/>
                <a:ea typeface="黑体" pitchFamily="49" charset="-122"/>
              </a:rPr>
              <a:t> +1 FROM Courses</a:t>
            </a:r>
          </a:p>
          <a:p>
            <a:pPr eaLnBrk="0" hangingPunct="0"/>
            <a:r>
              <a:rPr lang="en-US" altLang="zh-CN" dirty="0">
                <a:solidFill>
                  <a:schemeClr val="tx2">
                    <a:lumMod val="50000"/>
                  </a:schemeClr>
                </a:solidFill>
                <a:latin typeface="黑体" pitchFamily="49" charset="-122"/>
                <a:ea typeface="黑体" pitchFamily="49" charset="-122"/>
              </a:rPr>
              <a:t>	GO</a:t>
            </a:r>
          </a:p>
        </p:txBody>
      </p:sp>
      <p:sp>
        <p:nvSpPr>
          <p:cNvPr id="71703" name="Text Box 23"/>
          <p:cNvSpPr txBox="1">
            <a:spLocks noChangeArrowheads="1"/>
          </p:cNvSpPr>
          <p:nvPr/>
        </p:nvSpPr>
        <p:spPr bwMode="auto">
          <a:xfrm>
            <a:off x="2536801" y="4950376"/>
            <a:ext cx="5364973" cy="1200329"/>
          </a:xfrm>
          <a:prstGeom prst="rect">
            <a:avLst/>
          </a:prstGeom>
          <a:noFill/>
          <a:ln w="9525">
            <a:solidFill>
              <a:srgbClr val="FF0000"/>
            </a:solid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注意：</a:t>
            </a:r>
          </a:p>
          <a:p>
            <a:pPr eaLnBrk="0" hangingPunct="0"/>
            <a:r>
              <a:rPr lang="zh-CN" altLang="en-US" dirty="0">
                <a:solidFill>
                  <a:schemeClr val="tx2">
                    <a:lumMod val="50000"/>
                  </a:schemeClr>
                </a:solidFill>
                <a:latin typeface="黑体" pitchFamily="49" charset="-122"/>
                <a:ea typeface="黑体" pitchFamily="49" charset="-122"/>
              </a:rPr>
              <a:t>       计算列是一个虚拟列，其计算的结果在执行语句时计算得到，并且只出现在查询结果集中，并不存储在表中，故对源表数据并不产生任何</a:t>
            </a:r>
            <a:r>
              <a:rPr lang="zh-CN" altLang="en-US" dirty="0" smtClean="0">
                <a:solidFill>
                  <a:schemeClr val="tx2">
                    <a:lumMod val="50000"/>
                  </a:schemeClr>
                </a:solidFill>
                <a:latin typeface="黑体" pitchFamily="49" charset="-122"/>
                <a:ea typeface="黑体" pitchFamily="49" charset="-122"/>
              </a:rPr>
              <a:t>影响</a:t>
            </a:r>
            <a:endParaRPr lang="zh-CN" altLang="en-US" dirty="0">
              <a:solidFill>
                <a:schemeClr val="tx2">
                  <a:lumMod val="50000"/>
                </a:schemeClr>
              </a:solidFill>
              <a:latin typeface="黑体" pitchFamily="49" charset="-122"/>
              <a:ea typeface="黑体" pitchFamily="49" charset="-122"/>
            </a:endParaRPr>
          </a:p>
        </p:txBody>
      </p:sp>
      <p:pic>
        <p:nvPicPr>
          <p:cNvPr id="21"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323528" y="3501007"/>
            <a:ext cx="2213273" cy="1500275"/>
          </a:xfrm>
          <a:prstGeom prst="rect">
            <a:avLst/>
          </a:prstGeom>
          <a:noFill/>
        </p:spPr>
      </p:pic>
      <p:sp>
        <p:nvSpPr>
          <p:cNvPr id="22" name="Text Box 5"/>
          <p:cNvSpPr txBox="1">
            <a:spLocks noChangeArrowheads="1"/>
          </p:cNvSpPr>
          <p:nvPr/>
        </p:nvSpPr>
        <p:spPr bwMode="auto">
          <a:xfrm>
            <a:off x="1085568" y="4965766"/>
            <a:ext cx="1224136"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600" dirty="0"/>
              <a:t>图</a:t>
            </a:r>
            <a:r>
              <a:rPr lang="zh-CN" altLang="zh-CN" sz="1600" dirty="0"/>
              <a:t>6.6 </a:t>
            </a:r>
            <a:r>
              <a:rPr lang="zh-CN" sz="1600" dirty="0"/>
              <a:t>使用计算列查询</a:t>
            </a:r>
          </a:p>
        </p:txBody>
      </p:sp>
    </p:spTree>
    <p:extLst>
      <p:ext uri="{BB962C8B-B14F-4D97-AF65-F5344CB8AC3E}">
        <p14:creationId xmlns:p14="http://schemas.microsoft.com/office/powerpoint/2010/main" xmlns="" val="199197119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3</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1192223" y="1912373"/>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8</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049473" y="1626282"/>
            <a:ext cx="4762" cy="1143000"/>
          </a:xfrm>
          <a:prstGeom prst="straightConnector1">
            <a:avLst/>
          </a:prstGeom>
          <a:noFill/>
          <a:ln w="9525">
            <a:solidFill>
              <a:srgbClr val="808080"/>
            </a:solidFill>
            <a:round/>
            <a:headEnd/>
            <a:tailEnd/>
          </a:ln>
          <a:effectLst/>
        </p:spPr>
      </p:cxnSp>
      <p:cxnSp>
        <p:nvCxnSpPr>
          <p:cNvPr id="71696" name="AutoShape 16"/>
          <p:cNvCxnSpPr>
            <a:cxnSpLocks noChangeShapeType="1"/>
          </p:cNvCxnSpPr>
          <p:nvPr/>
        </p:nvCxnSpPr>
        <p:spPr bwMode="gray">
          <a:xfrm>
            <a:off x="2049473" y="2769282"/>
            <a:ext cx="0" cy="1139313"/>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065331" y="2745374"/>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2958306" y="1800883"/>
            <a:ext cx="4943468"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为了方便查看查询结果，可以为结果集中</a:t>
            </a:r>
            <a:r>
              <a:rPr lang="zh-CN" altLang="en-US" dirty="0" smtClean="0">
                <a:solidFill>
                  <a:schemeClr val="tx2">
                    <a:lumMod val="50000"/>
                  </a:schemeClr>
                </a:solidFill>
                <a:latin typeface="黑体" pitchFamily="49" charset="-122"/>
                <a:ea typeface="黑体" pitchFamily="49" charset="-122"/>
              </a:rPr>
              <a:t>的列</a:t>
            </a:r>
            <a:r>
              <a:rPr lang="zh-CN" altLang="en-US" dirty="0">
                <a:solidFill>
                  <a:schemeClr val="tx2">
                    <a:lumMod val="50000"/>
                  </a:schemeClr>
                </a:solidFill>
                <a:latin typeface="黑体" pitchFamily="49" charset="-122"/>
                <a:ea typeface="黑体" pitchFamily="49" charset="-122"/>
              </a:rPr>
              <a:t>指定一个容易理解的名字，修改查询语句为：</a:t>
            </a:r>
          </a:p>
        </p:txBody>
      </p:sp>
      <p:sp>
        <p:nvSpPr>
          <p:cNvPr id="71702" name="Text Box 22"/>
          <p:cNvSpPr txBox="1">
            <a:spLocks noChangeArrowheads="1"/>
          </p:cNvSpPr>
          <p:nvPr/>
        </p:nvSpPr>
        <p:spPr bwMode="auto">
          <a:xfrm>
            <a:off x="2463536" y="3068960"/>
            <a:ext cx="5357509" cy="2585323"/>
          </a:xfrm>
          <a:prstGeom prst="rect">
            <a:avLst/>
          </a:prstGeom>
          <a:solidFill>
            <a:srgbClr val="FFFF00"/>
          </a:solidFill>
          <a:ln w="9525">
            <a:noFill/>
            <a:miter lim="800000"/>
            <a:headEnd/>
            <a:tailEnd/>
          </a:ln>
          <a:effectLst/>
        </p:spPr>
        <p:txBody>
          <a:bodyPr wrap="square">
            <a:spAutoFit/>
          </a:bodyPr>
          <a:lstStyle/>
          <a:p>
            <a:pPr eaLnBrk="1" hangingPunct="1">
              <a:lnSpc>
                <a:spcPct val="100000"/>
              </a:lnSpc>
              <a:buFont typeface="Wingdings" pitchFamily="2" charset="2"/>
              <a:buNone/>
            </a:pPr>
            <a:r>
              <a:rPr lang="zh-CN" altLang="en-US" dirty="0">
                <a:latin typeface="黑体" pitchFamily="49" charset="-122"/>
                <a:ea typeface="黑体" pitchFamily="49" charset="-122"/>
              </a:rPr>
              <a:t>USE Student</a:t>
            </a:r>
          </a:p>
          <a:p>
            <a:pPr eaLnBrk="1" hangingPunct="1">
              <a:lnSpc>
                <a:spcPct val="100000"/>
              </a:lnSpc>
              <a:buFont typeface="Wingdings" pitchFamily="2" charset="2"/>
              <a:buNone/>
            </a:pPr>
            <a:r>
              <a:rPr lang="zh-CN" altLang="en-US" dirty="0">
                <a:latin typeface="黑体" pitchFamily="49" charset="-122"/>
                <a:ea typeface="黑体" pitchFamily="49" charset="-122"/>
              </a:rPr>
              <a:t>	GO</a:t>
            </a:r>
          </a:p>
          <a:p>
            <a:pPr eaLnBrk="1" hangingPunct="1">
              <a:lnSpc>
                <a:spcPct val="100000"/>
              </a:lnSpc>
              <a:buFont typeface="Wingdings" pitchFamily="2" charset="2"/>
              <a:buNone/>
            </a:pPr>
            <a:r>
              <a:rPr lang="zh-CN" altLang="en-US" b="0" dirty="0">
                <a:latin typeface="黑体" pitchFamily="49" charset="-122"/>
                <a:ea typeface="黑体" pitchFamily="49" charset="-122"/>
              </a:rPr>
              <a:t>	--为输出各列分别指定别名</a:t>
            </a:r>
          </a:p>
          <a:p>
            <a:pPr eaLnBrk="1" hangingPunct="1">
              <a:lnSpc>
                <a:spcPct val="100000"/>
              </a:lnSpc>
              <a:buFont typeface="Wingdings" pitchFamily="2" charset="2"/>
              <a:buNone/>
            </a:pPr>
            <a:r>
              <a:rPr lang="zh-CN" altLang="en-US" b="0" dirty="0">
                <a:latin typeface="黑体" pitchFamily="49" charset="-122"/>
                <a:ea typeface="黑体" pitchFamily="49" charset="-122"/>
              </a:rPr>
              <a:t>	</a:t>
            </a:r>
            <a:r>
              <a:rPr lang="zh-CN" altLang="en-US" dirty="0">
                <a:latin typeface="黑体" pitchFamily="49" charset="-122"/>
                <a:ea typeface="黑体" pitchFamily="49" charset="-122"/>
              </a:rPr>
              <a:t>SELECT Course_id AS '课程号',Course_name '课程名', '课程学分'=Course_credit,</a:t>
            </a:r>
          </a:p>
          <a:p>
            <a:pPr eaLnBrk="1" hangingPunct="1">
              <a:lnSpc>
                <a:spcPct val="100000"/>
              </a:lnSpc>
              <a:buFont typeface="Wingdings" pitchFamily="2" charset="2"/>
              <a:buNone/>
            </a:pPr>
            <a:r>
              <a:rPr lang="zh-CN" altLang="en-US" dirty="0">
                <a:latin typeface="黑体" pitchFamily="49" charset="-122"/>
                <a:ea typeface="黑体" pitchFamily="49" charset="-122"/>
              </a:rPr>
              <a:t>	Course_credit +1 AS '新学分' </a:t>
            </a:r>
          </a:p>
          <a:p>
            <a:pPr eaLnBrk="1" hangingPunct="1">
              <a:lnSpc>
                <a:spcPct val="100000"/>
              </a:lnSpc>
              <a:buFont typeface="Wingdings" pitchFamily="2" charset="2"/>
              <a:buNone/>
            </a:pPr>
            <a:r>
              <a:rPr lang="zh-CN" altLang="en-US" dirty="0">
                <a:latin typeface="黑体" pitchFamily="49" charset="-122"/>
                <a:ea typeface="黑体" pitchFamily="49" charset="-122"/>
              </a:rPr>
              <a:t>		FROM Courses</a:t>
            </a:r>
          </a:p>
          <a:p>
            <a:pPr eaLnBrk="1" hangingPunct="1">
              <a:lnSpc>
                <a:spcPct val="100000"/>
              </a:lnSpc>
              <a:buFont typeface="Wingdings" pitchFamily="2" charset="2"/>
              <a:buNone/>
            </a:pPr>
            <a:r>
              <a:rPr lang="zh-CN" altLang="en-US" dirty="0">
                <a:latin typeface="黑体" pitchFamily="49" charset="-122"/>
                <a:ea typeface="黑体" pitchFamily="49" charset="-122"/>
              </a:rPr>
              <a:t>	GO</a:t>
            </a:r>
          </a:p>
        </p:txBody>
      </p:sp>
    </p:spTree>
    <p:extLst>
      <p:ext uri="{BB962C8B-B14F-4D97-AF65-F5344CB8AC3E}">
        <p14:creationId xmlns:p14="http://schemas.microsoft.com/office/powerpoint/2010/main" xmlns="" val="2860511493"/>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22</a:t>
            </a:fld>
            <a:endParaRPr lang="en-US" altLang="zh-CN"/>
          </a:p>
        </p:txBody>
      </p:sp>
      <p:sp>
        <p:nvSpPr>
          <p:cNvPr id="7" name="Rectangle 3"/>
          <p:cNvSpPr txBox="1">
            <a:spLocks noChangeArrowheads="1"/>
          </p:cNvSpPr>
          <p:nvPr/>
        </p:nvSpPr>
        <p:spPr bwMode="auto">
          <a:xfrm>
            <a:off x="1122709" y="1916832"/>
            <a:ext cx="7056784" cy="3744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注意：</a:t>
            </a:r>
          </a:p>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	    默认情况下，在结果集中显示的列名就是表的列名，对于新增的列，例如计算列，系统也不指定列名，而是以“无列名”标识，如图</a:t>
            </a:r>
            <a:r>
              <a:rPr lang="en-US" altLang="zh-CN" sz="1800" kern="0" dirty="0">
                <a:solidFill>
                  <a:schemeClr val="tx2">
                    <a:lumMod val="50000"/>
                  </a:schemeClr>
                </a:solidFill>
                <a:latin typeface="黑体" pitchFamily="49" charset="-122"/>
                <a:ea typeface="黑体" pitchFamily="49" charset="-122"/>
              </a:rPr>
              <a:t>6.6</a:t>
            </a:r>
            <a:r>
              <a:rPr lang="zh-CN" altLang="en-US" sz="1800" kern="0" dirty="0">
                <a:solidFill>
                  <a:schemeClr val="tx2">
                    <a:lumMod val="50000"/>
                  </a:schemeClr>
                </a:solidFill>
                <a:latin typeface="黑体" pitchFamily="49" charset="-122"/>
                <a:ea typeface="黑体" pitchFamily="49" charset="-122"/>
              </a:rPr>
              <a:t>所示</a:t>
            </a:r>
            <a:r>
              <a:rPr lang="zh-CN" altLang="en-US" sz="1800" kern="0" dirty="0" smtClean="0">
                <a:solidFill>
                  <a:schemeClr val="tx2">
                    <a:lumMod val="50000"/>
                  </a:schemeClr>
                </a:solidFill>
                <a:latin typeface="黑体" pitchFamily="49" charset="-122"/>
                <a:ea typeface="黑体" pitchFamily="49" charset="-122"/>
              </a:rPr>
              <a:t>。</a:t>
            </a:r>
            <a:endParaRPr kumimoji="0" lang="en-US" altLang="zh-CN" sz="1800"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cs typeface="+mn-cs"/>
            </a:endParaRPr>
          </a:p>
          <a:p>
            <a:pPr marL="0" lvl="0" indent="0" eaLnBrk="1" hangingPunct="1">
              <a:buClr>
                <a:srgbClr val="184BB2"/>
              </a:buClr>
              <a:buNone/>
              <a:defRPr/>
            </a:pPr>
            <a:endParaRPr lang="en-US" altLang="zh-CN" sz="1800" kern="0" dirty="0" smtClean="0">
              <a:solidFill>
                <a:schemeClr val="tx2">
                  <a:lumMod val="50000"/>
                </a:schemeClr>
              </a:solidFill>
              <a:latin typeface="黑体" pitchFamily="49" charset="-122"/>
              <a:ea typeface="黑体" pitchFamily="49" charset="-122"/>
            </a:endParaRPr>
          </a:p>
          <a:p>
            <a:pPr marL="0" lvl="0" indent="0" eaLnBrk="1" hangingPunct="1">
              <a:buClr>
                <a:srgbClr val="184BB2"/>
              </a:buClr>
              <a:buNone/>
              <a:defRPr/>
            </a:pPr>
            <a:r>
              <a:rPr lang="zh-CN" altLang="en-US" sz="1800" kern="0" dirty="0" smtClean="0">
                <a:solidFill>
                  <a:schemeClr val="tx2">
                    <a:lumMod val="50000"/>
                  </a:schemeClr>
                </a:solidFill>
                <a:latin typeface="黑体" pitchFamily="49" charset="-122"/>
                <a:ea typeface="黑体" pitchFamily="49" charset="-122"/>
              </a:rPr>
              <a:t>为了</a:t>
            </a:r>
            <a:r>
              <a:rPr lang="zh-CN" altLang="en-US" sz="1800" kern="0" dirty="0">
                <a:solidFill>
                  <a:schemeClr val="tx2">
                    <a:lumMod val="50000"/>
                  </a:schemeClr>
                </a:solidFill>
                <a:latin typeface="黑体" pitchFamily="49" charset="-122"/>
                <a:ea typeface="黑体" pitchFamily="49" charset="-122"/>
              </a:rPr>
              <a:t>便于阅读结果集的数据，可以</a:t>
            </a:r>
            <a:r>
              <a:rPr lang="en-US" altLang="zh-CN" sz="1800" kern="0" dirty="0">
                <a:solidFill>
                  <a:schemeClr val="tx2">
                    <a:lumMod val="50000"/>
                  </a:schemeClr>
                </a:solidFill>
                <a:latin typeface="黑体" pitchFamily="49" charset="-122"/>
                <a:ea typeface="黑体" pitchFamily="49" charset="-122"/>
              </a:rPr>
              <a:t>a</a:t>
            </a:r>
            <a:r>
              <a:rPr lang="zh-CN" altLang="en-US" sz="1800" kern="0" dirty="0">
                <a:solidFill>
                  <a:schemeClr val="tx2">
                    <a:lumMod val="50000"/>
                  </a:schemeClr>
                </a:solidFill>
                <a:latin typeface="黑体" pitchFamily="49" charset="-122"/>
                <a:ea typeface="黑体" pitchFamily="49" charset="-122"/>
              </a:rPr>
              <a:t>为其指定一个更加容易理解的别名取代原来的列名。指定列的别名有以下三种方式：</a:t>
            </a:r>
          </a:p>
          <a:p>
            <a:pPr lvl="0" eaLnBrk="1" hangingPunct="1">
              <a:buClr>
                <a:srgbClr val="184BB2"/>
              </a:buClr>
              <a:defRPr/>
            </a:pPr>
            <a:r>
              <a:rPr lang="zh-CN" altLang="en-US" sz="1800" kern="0" dirty="0">
                <a:solidFill>
                  <a:schemeClr val="tx2">
                    <a:lumMod val="50000"/>
                  </a:schemeClr>
                </a:solidFill>
                <a:latin typeface="黑体" pitchFamily="49" charset="-122"/>
                <a:ea typeface="黑体" pitchFamily="49" charset="-122"/>
              </a:rPr>
              <a:t>	</a:t>
            </a:r>
            <a:r>
              <a:rPr lang="en-US" altLang="zh-CN" sz="1800" kern="0" dirty="0">
                <a:solidFill>
                  <a:schemeClr val="tx2">
                    <a:lumMod val="50000"/>
                  </a:schemeClr>
                </a:solidFill>
                <a:latin typeface="黑体" pitchFamily="49" charset="-122"/>
                <a:ea typeface="黑体" pitchFamily="49" charset="-122"/>
              </a:rPr>
              <a:t>'</a:t>
            </a:r>
            <a:r>
              <a:rPr lang="zh-CN" altLang="en-US" sz="1800" kern="0" dirty="0">
                <a:solidFill>
                  <a:schemeClr val="tx2">
                    <a:lumMod val="50000"/>
                  </a:schemeClr>
                </a:solidFill>
                <a:latin typeface="黑体" pitchFamily="49" charset="-122"/>
                <a:ea typeface="黑体" pitchFamily="49" charset="-122"/>
              </a:rPr>
              <a:t>列别名</a:t>
            </a:r>
            <a:r>
              <a:rPr lang="en-US" altLang="zh-CN" sz="1800" kern="0" dirty="0">
                <a:solidFill>
                  <a:schemeClr val="tx2">
                    <a:lumMod val="50000"/>
                  </a:schemeClr>
                </a:solidFill>
                <a:latin typeface="黑体" pitchFamily="49" charset="-122"/>
                <a:ea typeface="黑体" pitchFamily="49" charset="-122"/>
              </a:rPr>
              <a:t>' = &lt;</a:t>
            </a:r>
            <a:r>
              <a:rPr lang="zh-CN" altLang="en-US" sz="1800" kern="0" dirty="0">
                <a:solidFill>
                  <a:schemeClr val="tx2">
                    <a:lumMod val="50000"/>
                  </a:schemeClr>
                </a:solidFill>
                <a:latin typeface="黑体" pitchFamily="49" charset="-122"/>
                <a:ea typeface="黑体" pitchFamily="49" charset="-122"/>
              </a:rPr>
              <a:t>原列名或计算列</a:t>
            </a:r>
            <a:r>
              <a:rPr lang="en-US" altLang="zh-CN" sz="1800" kern="0" dirty="0">
                <a:solidFill>
                  <a:schemeClr val="tx2">
                    <a:lumMod val="50000"/>
                  </a:schemeClr>
                </a:solidFill>
                <a:latin typeface="黑体" pitchFamily="49" charset="-122"/>
                <a:ea typeface="黑体" pitchFamily="49" charset="-122"/>
              </a:rPr>
              <a:t>&gt;</a:t>
            </a:r>
          </a:p>
          <a:p>
            <a:pPr lvl="0" eaLnBrk="1" hangingPunct="1">
              <a:buClr>
                <a:srgbClr val="184BB2"/>
              </a:buClr>
              <a:defRPr/>
            </a:pPr>
            <a:r>
              <a:rPr lang="en-US" altLang="zh-CN" sz="1800" kern="0" dirty="0">
                <a:solidFill>
                  <a:schemeClr val="tx2">
                    <a:lumMod val="50000"/>
                  </a:schemeClr>
                </a:solidFill>
                <a:latin typeface="黑体" pitchFamily="49" charset="-122"/>
                <a:ea typeface="黑体" pitchFamily="49" charset="-122"/>
              </a:rPr>
              <a:t>	&lt;</a:t>
            </a:r>
            <a:r>
              <a:rPr lang="zh-CN" altLang="en-US" sz="1800" kern="0" dirty="0">
                <a:solidFill>
                  <a:schemeClr val="tx2">
                    <a:lumMod val="50000"/>
                  </a:schemeClr>
                </a:solidFill>
                <a:latin typeface="黑体" pitchFamily="49" charset="-122"/>
                <a:ea typeface="黑体" pitchFamily="49" charset="-122"/>
              </a:rPr>
              <a:t>原列名或计算列</a:t>
            </a:r>
            <a:r>
              <a:rPr lang="en-US" altLang="zh-CN" sz="1800" kern="0" dirty="0">
                <a:solidFill>
                  <a:schemeClr val="tx2">
                    <a:lumMod val="50000"/>
                  </a:schemeClr>
                </a:solidFill>
                <a:latin typeface="黑体" pitchFamily="49" charset="-122"/>
                <a:ea typeface="黑体" pitchFamily="49" charset="-122"/>
              </a:rPr>
              <a:t>&gt; AS '</a:t>
            </a:r>
            <a:r>
              <a:rPr lang="zh-CN" altLang="en-US" sz="1800" kern="0" dirty="0">
                <a:solidFill>
                  <a:schemeClr val="tx2">
                    <a:lumMod val="50000"/>
                  </a:schemeClr>
                </a:solidFill>
                <a:latin typeface="黑体" pitchFamily="49" charset="-122"/>
                <a:ea typeface="黑体" pitchFamily="49" charset="-122"/>
              </a:rPr>
              <a:t>列别名</a:t>
            </a:r>
            <a:r>
              <a:rPr lang="en-US" altLang="zh-CN" sz="1800" kern="0" dirty="0">
                <a:solidFill>
                  <a:schemeClr val="tx2">
                    <a:lumMod val="50000"/>
                  </a:schemeClr>
                </a:solidFill>
                <a:latin typeface="黑体" pitchFamily="49" charset="-122"/>
                <a:ea typeface="黑体" pitchFamily="49" charset="-122"/>
              </a:rPr>
              <a:t>'</a:t>
            </a:r>
          </a:p>
          <a:p>
            <a:pPr lvl="0" eaLnBrk="1" hangingPunct="1">
              <a:buClr>
                <a:srgbClr val="184BB2"/>
              </a:buClr>
              <a:defRPr/>
            </a:pPr>
            <a:r>
              <a:rPr lang="en-US" altLang="zh-CN" sz="1800" kern="0" dirty="0">
                <a:solidFill>
                  <a:schemeClr val="tx2">
                    <a:lumMod val="50000"/>
                  </a:schemeClr>
                </a:solidFill>
                <a:latin typeface="黑体" pitchFamily="49" charset="-122"/>
                <a:ea typeface="黑体" pitchFamily="49" charset="-122"/>
              </a:rPr>
              <a:t>   &lt;</a:t>
            </a:r>
            <a:r>
              <a:rPr lang="zh-CN" altLang="en-US" sz="1800" kern="0" dirty="0">
                <a:solidFill>
                  <a:schemeClr val="tx2">
                    <a:lumMod val="50000"/>
                  </a:schemeClr>
                </a:solidFill>
                <a:latin typeface="黑体" pitchFamily="49" charset="-122"/>
                <a:ea typeface="黑体" pitchFamily="49" charset="-122"/>
              </a:rPr>
              <a:t>原列名或计算列</a:t>
            </a:r>
            <a:r>
              <a:rPr lang="en-US" altLang="zh-CN" sz="1800" kern="0" dirty="0">
                <a:solidFill>
                  <a:schemeClr val="tx2">
                    <a:lumMod val="50000"/>
                  </a:schemeClr>
                </a:solidFill>
                <a:latin typeface="黑体" pitchFamily="49" charset="-122"/>
                <a:ea typeface="黑体" pitchFamily="49" charset="-122"/>
              </a:rPr>
              <a:t>&gt;</a:t>
            </a:r>
            <a:r>
              <a:rPr lang="zh-CN" altLang="en-US" sz="1800" kern="0" dirty="0">
                <a:solidFill>
                  <a:schemeClr val="tx2">
                    <a:lumMod val="50000"/>
                  </a:schemeClr>
                </a:solidFill>
                <a:latin typeface="黑体" pitchFamily="49" charset="-122"/>
                <a:ea typeface="黑体" pitchFamily="49" charset="-122"/>
              </a:rPr>
              <a:t>（空格）</a:t>
            </a:r>
            <a:r>
              <a:rPr lang="en-US" altLang="zh-CN" sz="1800" kern="0" dirty="0">
                <a:solidFill>
                  <a:schemeClr val="tx2">
                    <a:lumMod val="50000"/>
                  </a:schemeClr>
                </a:solidFill>
                <a:latin typeface="黑体" pitchFamily="49" charset="-122"/>
                <a:ea typeface="黑体" pitchFamily="49" charset="-122"/>
              </a:rPr>
              <a:t>'</a:t>
            </a:r>
            <a:r>
              <a:rPr lang="zh-CN" altLang="en-US" sz="1800" kern="0" dirty="0">
                <a:solidFill>
                  <a:schemeClr val="tx2">
                    <a:lumMod val="50000"/>
                  </a:schemeClr>
                </a:solidFill>
                <a:latin typeface="黑体" pitchFamily="49" charset="-122"/>
                <a:ea typeface="黑体" pitchFamily="49" charset="-122"/>
              </a:rPr>
              <a:t>列别名</a:t>
            </a:r>
            <a:r>
              <a:rPr lang="en-US" altLang="zh-CN" sz="1800" kern="0" dirty="0">
                <a:solidFill>
                  <a:schemeClr val="tx2">
                    <a:lumMod val="50000"/>
                  </a:schemeClr>
                </a:solidFill>
                <a:latin typeface="黑体" pitchFamily="49" charset="-122"/>
                <a:ea typeface="黑体" pitchFamily="49" charset="-122"/>
              </a:rPr>
              <a:t>'</a:t>
            </a:r>
          </a:p>
        </p:txBody>
      </p:sp>
      <p:sp>
        <p:nvSpPr>
          <p:cNvPr id="8" name="Line 18"/>
          <p:cNvSpPr>
            <a:spLocks noChangeShapeType="1"/>
          </p:cNvSpPr>
          <p:nvPr/>
        </p:nvSpPr>
        <p:spPr bwMode="auto">
          <a:xfrm>
            <a:off x="1263365" y="3645272"/>
            <a:ext cx="6775472"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Tree>
    <p:extLst>
      <p:ext uri="{BB962C8B-B14F-4D97-AF65-F5344CB8AC3E}">
        <p14:creationId xmlns:p14="http://schemas.microsoft.com/office/powerpoint/2010/main" xmlns="" val="29820411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3</a:t>
            </a:r>
            <a:r>
              <a:rPr lang="zh-CN" altLang="en-US" sz="2800" dirty="0" smtClean="0">
                <a:latin typeface="黑体" pitchFamily="49" charset="-122"/>
              </a:rPr>
              <a:t>（续）</a:t>
            </a:r>
            <a:endParaRPr lang="en-US" altLang="zh-CN" sz="2800" b="0" dirty="0">
              <a:ea typeface="宋体" pitchFamily="2" charset="-122"/>
            </a:endParaRPr>
          </a:p>
        </p:txBody>
      </p:sp>
      <p:grpSp>
        <p:nvGrpSpPr>
          <p:cNvPr id="2" name="Group 3"/>
          <p:cNvGrpSpPr>
            <a:grpSpLocks/>
          </p:cNvGrpSpPr>
          <p:nvPr/>
        </p:nvGrpSpPr>
        <p:grpSpPr bwMode="auto">
          <a:xfrm>
            <a:off x="1235406" y="3527523"/>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9</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092656" y="3241432"/>
            <a:ext cx="4762" cy="1143000"/>
          </a:xfrm>
          <a:prstGeom prst="straightConnector1">
            <a:avLst/>
          </a:prstGeom>
          <a:noFill/>
          <a:ln w="9525">
            <a:solidFill>
              <a:srgbClr val="808080"/>
            </a:solidFill>
            <a:round/>
            <a:headEnd/>
            <a:tailEnd/>
          </a:ln>
          <a:effectLst/>
        </p:spPr>
      </p:cxnSp>
      <p:sp>
        <p:nvSpPr>
          <p:cNvPr id="71701" name="Text Box 21"/>
          <p:cNvSpPr txBox="1">
            <a:spLocks noChangeArrowheads="1"/>
          </p:cNvSpPr>
          <p:nvPr/>
        </p:nvSpPr>
        <p:spPr bwMode="auto">
          <a:xfrm>
            <a:off x="3043885" y="3304544"/>
            <a:ext cx="2471734"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执行该语句，结果如图</a:t>
            </a:r>
            <a:r>
              <a:rPr lang="en-US" altLang="zh-CN" dirty="0">
                <a:solidFill>
                  <a:schemeClr val="tx2">
                    <a:lumMod val="50000"/>
                  </a:schemeClr>
                </a:solidFill>
                <a:latin typeface="黑体" pitchFamily="49" charset="-122"/>
                <a:ea typeface="黑体" pitchFamily="49" charset="-122"/>
              </a:rPr>
              <a:t>6.7</a:t>
            </a:r>
            <a:r>
              <a:rPr lang="zh-CN" altLang="en-US" dirty="0">
                <a:solidFill>
                  <a:schemeClr val="tx2">
                    <a:lumMod val="50000"/>
                  </a:schemeClr>
                </a:solidFill>
                <a:latin typeface="黑体" pitchFamily="49" charset="-122"/>
                <a:ea typeface="黑体" pitchFamily="49" charset="-122"/>
              </a:rPr>
              <a:t>所示</a:t>
            </a:r>
          </a:p>
        </p:txBody>
      </p:sp>
      <p:sp>
        <p:nvSpPr>
          <p:cNvPr id="3" name="矩形 2"/>
          <p:cNvSpPr/>
          <p:nvPr/>
        </p:nvSpPr>
        <p:spPr>
          <a:xfrm>
            <a:off x="1485466" y="1628800"/>
            <a:ext cx="6575038" cy="1200329"/>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列别名一般都用单引号（'）或方括号（[ ]）引起来。对于用字符和汉字开头的别名，也可以不用单引号或方括号，但是对于数字开头的别名，一定要用单引号或方括号，否则会出错。为了防止出错，建议所有列别名都用单引号或方括号引起来。 </a:t>
            </a:r>
            <a:endParaRPr lang="zh-CN" altLang="en-US" dirty="0">
              <a:solidFill>
                <a:schemeClr val="tx2">
                  <a:lumMod val="50000"/>
                </a:schemeClr>
              </a:solidFill>
            </a:endParaRPr>
          </a:p>
        </p:txBody>
      </p:sp>
      <p:sp>
        <p:nvSpPr>
          <p:cNvPr id="12" name="Line 18"/>
          <p:cNvSpPr>
            <a:spLocks noChangeShapeType="1"/>
          </p:cNvSpPr>
          <p:nvPr/>
        </p:nvSpPr>
        <p:spPr bwMode="auto">
          <a:xfrm>
            <a:off x="1721905" y="3068960"/>
            <a:ext cx="3642183" cy="0"/>
          </a:xfrm>
          <a:prstGeom prst="line">
            <a:avLst/>
          </a:prstGeom>
          <a:noFill/>
          <a:ln w="38100" cap="rnd">
            <a:solidFill>
              <a:srgbClr val="969696"/>
            </a:solidFill>
            <a:prstDash val="sysDot"/>
            <a:round/>
            <a:headEnd/>
            <a:tailEnd type="oval" w="med" len="med"/>
          </a:ln>
          <a:effectLst/>
        </p:spPr>
        <p:txBody>
          <a:bodyPr/>
          <a:lstStyle/>
          <a:p>
            <a:endParaRPr lang="zh-CN" altLang="en-US"/>
          </a:p>
        </p:txBody>
      </p:sp>
      <p:pic>
        <p:nvPicPr>
          <p:cNvPr id="13"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5619373" y="2861648"/>
            <a:ext cx="2884819" cy="1522784"/>
          </a:xfrm>
          <a:prstGeom prst="rect">
            <a:avLst/>
          </a:prstGeom>
          <a:noFill/>
        </p:spPr>
      </p:pic>
      <p:sp>
        <p:nvSpPr>
          <p:cNvPr id="14" name="Text Box 5"/>
          <p:cNvSpPr txBox="1">
            <a:spLocks noChangeArrowheads="1"/>
          </p:cNvSpPr>
          <p:nvPr/>
        </p:nvSpPr>
        <p:spPr bwMode="auto">
          <a:xfrm>
            <a:off x="5026149" y="4361671"/>
            <a:ext cx="3429000"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6.7 </a:t>
            </a:r>
            <a:r>
              <a:rPr lang="zh-CN" sz="1800" dirty="0"/>
              <a:t>为查询结果集指定列别名</a:t>
            </a:r>
          </a:p>
        </p:txBody>
      </p:sp>
      <p:sp>
        <p:nvSpPr>
          <p:cNvPr id="15" name="Line 18"/>
          <p:cNvSpPr>
            <a:spLocks noChangeShapeType="1"/>
          </p:cNvSpPr>
          <p:nvPr/>
        </p:nvSpPr>
        <p:spPr bwMode="auto">
          <a:xfrm>
            <a:off x="1597362" y="4733856"/>
            <a:ext cx="6223051"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4" name="矩形 3"/>
          <p:cNvSpPr/>
          <p:nvPr/>
        </p:nvSpPr>
        <p:spPr>
          <a:xfrm>
            <a:off x="1090824" y="4733856"/>
            <a:ext cx="7364325" cy="1477328"/>
          </a:xfrm>
          <a:prstGeom prst="rect">
            <a:avLst/>
          </a:prstGeom>
          <a:ln>
            <a:solidFill>
              <a:srgbClr val="FF0000"/>
            </a:solidFill>
          </a:ln>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在查询语句中可以使用通配符（*）选择数据源表的全部列输出到结果集中，也可以在查询的数据源中选择部分列输出，还可以使用表达式对输出的列改变输出结果，即使用计算列。此外，为了便于阅读结果集的数据，可以在查询结果集中指定一个别名取代原来的列名。</a:t>
            </a:r>
          </a:p>
        </p:txBody>
      </p:sp>
    </p:spTree>
    <p:extLst>
      <p:ext uri="{BB962C8B-B14F-4D97-AF65-F5344CB8AC3E}">
        <p14:creationId xmlns:p14="http://schemas.microsoft.com/office/powerpoint/2010/main" xmlns="" val="270119980"/>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4  </a:t>
            </a:r>
            <a:r>
              <a:rPr lang="zh-CN" altLang="en-US" sz="2800" dirty="0" smtClean="0">
                <a:latin typeface="黑体" pitchFamily="49" charset="-122"/>
              </a:rPr>
              <a:t>对</a:t>
            </a:r>
            <a:r>
              <a:rPr lang="zh-CN" altLang="en-US" sz="2800" dirty="0">
                <a:latin typeface="黑体" pitchFamily="49" charset="-122"/>
              </a:rPr>
              <a:t>课程信息进行排序</a:t>
            </a:r>
            <a:endParaRPr lang="zh-CN" altLang="en-US" sz="2800" dirty="0"/>
          </a:p>
        </p:txBody>
      </p:sp>
      <p:sp>
        <p:nvSpPr>
          <p:cNvPr id="9" name="Line 18"/>
          <p:cNvSpPr>
            <a:spLocks noChangeShapeType="1"/>
          </p:cNvSpPr>
          <p:nvPr/>
        </p:nvSpPr>
        <p:spPr bwMode="auto">
          <a:xfrm>
            <a:off x="1362063" y="2564905"/>
            <a:ext cx="2993913"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45131" y="1988840"/>
            <a:ext cx="2638646"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a:t>
            </a:r>
          </a:p>
        </p:txBody>
      </p:sp>
      <p:sp>
        <p:nvSpPr>
          <p:cNvPr id="7" name="Line 18"/>
          <p:cNvSpPr>
            <a:spLocks noChangeShapeType="1"/>
          </p:cNvSpPr>
          <p:nvPr/>
        </p:nvSpPr>
        <p:spPr bwMode="auto">
          <a:xfrm flipV="1">
            <a:off x="1187624" y="3927539"/>
            <a:ext cx="3168352" cy="5517"/>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5" name="矩形 4"/>
          <p:cNvSpPr/>
          <p:nvPr/>
        </p:nvSpPr>
        <p:spPr>
          <a:xfrm>
            <a:off x="1362063" y="2865710"/>
            <a:ext cx="2781337" cy="923330"/>
          </a:xfrm>
          <a:prstGeom prst="rect">
            <a:avLst/>
          </a:prstGeom>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输入</a:t>
            </a:r>
            <a:r>
              <a:rPr lang="zh-CN" altLang="en-US" dirty="0">
                <a:solidFill>
                  <a:schemeClr val="tx2">
                    <a:lumMod val="50000"/>
                  </a:schemeClr>
                </a:solidFill>
                <a:latin typeface="黑体" pitchFamily="49" charset="-122"/>
                <a:ea typeface="黑体" pitchFamily="49" charset="-122"/>
              </a:rPr>
              <a:t>查询语句，查看课程信息表中记录的</a:t>
            </a:r>
            <a:r>
              <a:rPr lang="zh-CN" altLang="en-US" dirty="0" smtClean="0">
                <a:solidFill>
                  <a:schemeClr val="tx2">
                    <a:lumMod val="50000"/>
                  </a:schemeClr>
                </a:solidFill>
                <a:latin typeface="黑体" pitchFamily="49" charset="-122"/>
                <a:ea typeface="黑体" pitchFamily="49" charset="-122"/>
              </a:rPr>
              <a:t>原有</a:t>
            </a:r>
            <a:r>
              <a:rPr lang="zh-CN" altLang="en-US" dirty="0">
                <a:solidFill>
                  <a:schemeClr val="tx2">
                    <a:lumMod val="50000"/>
                  </a:schemeClr>
                </a:solidFill>
                <a:latin typeface="黑体" pitchFamily="49" charset="-122"/>
                <a:ea typeface="黑体" pitchFamily="49" charset="-122"/>
              </a:rPr>
              <a:t>顺序。</a:t>
            </a:r>
          </a:p>
        </p:txBody>
      </p:sp>
      <p:sp>
        <p:nvSpPr>
          <p:cNvPr id="3" name="矩形 2"/>
          <p:cNvSpPr/>
          <p:nvPr/>
        </p:nvSpPr>
        <p:spPr>
          <a:xfrm>
            <a:off x="4745026" y="2727210"/>
            <a:ext cx="2735734" cy="1200329"/>
          </a:xfrm>
          <a:prstGeom prst="rect">
            <a:avLst/>
          </a:prstGeom>
          <a:solidFill>
            <a:srgbClr val="FFFF00"/>
          </a:solidFill>
        </p:spPr>
        <p:txBody>
          <a:bodyPr wrap="square">
            <a:spAutoFit/>
          </a:bodyPr>
          <a:lstStyle/>
          <a:p>
            <a:pPr eaLnBrk="1" hangingPunct="1">
              <a:buFont typeface="Wingdings" pitchFamily="2" charset="2"/>
              <a:buNone/>
            </a:pPr>
            <a:r>
              <a:rPr lang="zh-CN" altLang="en-US" dirty="0">
                <a:latin typeface="黑体" pitchFamily="49" charset="-122"/>
                <a:ea typeface="黑体" pitchFamily="49" charset="-122"/>
              </a:rPr>
              <a:t>USE Student</a:t>
            </a:r>
          </a:p>
          <a:p>
            <a:pPr eaLnBrk="1" hangingPunct="1">
              <a:buFont typeface="Wingdings" pitchFamily="2" charset="2"/>
              <a:buNone/>
            </a:pPr>
            <a:r>
              <a:rPr lang="zh-CN" altLang="en-US" dirty="0" smtClean="0">
                <a:latin typeface="黑体" pitchFamily="49" charset="-122"/>
                <a:ea typeface="黑体" pitchFamily="49" charset="-122"/>
              </a:rPr>
              <a:t>GO</a:t>
            </a:r>
            <a:endParaRPr lang="zh-CN" altLang="en-US" dirty="0">
              <a:latin typeface="黑体" pitchFamily="49" charset="-122"/>
              <a:ea typeface="黑体" pitchFamily="49" charset="-122"/>
            </a:endParaRPr>
          </a:p>
          <a:p>
            <a:pPr eaLnBrk="1" hangingPunct="1">
              <a:buFont typeface="Wingdings" pitchFamily="2" charset="2"/>
              <a:buNone/>
            </a:pPr>
            <a:r>
              <a:rPr lang="zh-CN" altLang="en-US" dirty="0" smtClean="0">
                <a:latin typeface="黑体" pitchFamily="49" charset="-122"/>
                <a:ea typeface="黑体" pitchFamily="49" charset="-122"/>
              </a:rPr>
              <a:t>SELECT </a:t>
            </a:r>
            <a:r>
              <a:rPr lang="zh-CN" altLang="en-US" dirty="0">
                <a:latin typeface="黑体" pitchFamily="49" charset="-122"/>
                <a:ea typeface="黑体" pitchFamily="49" charset="-122"/>
              </a:rPr>
              <a:t>* FROM Courses </a:t>
            </a:r>
          </a:p>
          <a:p>
            <a:pPr eaLnBrk="1" hangingPunct="1">
              <a:buFont typeface="Wingdings" pitchFamily="2" charset="2"/>
              <a:buNone/>
            </a:pPr>
            <a:r>
              <a:rPr lang="zh-CN" altLang="en-US" dirty="0" smtClean="0">
                <a:latin typeface="黑体" pitchFamily="49" charset="-122"/>
                <a:ea typeface="黑体" pitchFamily="49" charset="-122"/>
              </a:rPr>
              <a:t>GO</a:t>
            </a:r>
            <a:endParaRPr lang="zh-CN" altLang="en-US" dirty="0">
              <a:latin typeface="黑体" pitchFamily="49" charset="-122"/>
              <a:ea typeface="黑体" pitchFamily="49" charset="-122"/>
            </a:endParaRPr>
          </a:p>
        </p:txBody>
      </p:sp>
      <p:sp>
        <p:nvSpPr>
          <p:cNvPr id="11" name="矩形 10"/>
          <p:cNvSpPr/>
          <p:nvPr/>
        </p:nvSpPr>
        <p:spPr>
          <a:xfrm>
            <a:off x="1368087" y="4077072"/>
            <a:ext cx="2781337" cy="646331"/>
          </a:xfrm>
          <a:prstGeom prst="rect">
            <a:avLst/>
          </a:prstGeom>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执行</a:t>
            </a:r>
            <a:r>
              <a:rPr lang="zh-CN" altLang="en-US" dirty="0">
                <a:solidFill>
                  <a:schemeClr val="tx2">
                    <a:lumMod val="50000"/>
                  </a:schemeClr>
                </a:solidFill>
                <a:latin typeface="黑体" pitchFamily="49" charset="-122"/>
                <a:ea typeface="黑体" pitchFamily="49" charset="-122"/>
              </a:rPr>
              <a:t>查询语句，结果同图</a:t>
            </a:r>
            <a:r>
              <a:rPr lang="en-US" altLang="zh-CN" dirty="0">
                <a:solidFill>
                  <a:schemeClr val="tx2">
                    <a:lumMod val="50000"/>
                  </a:schemeClr>
                </a:solidFill>
                <a:latin typeface="黑体" pitchFamily="49" charset="-122"/>
                <a:ea typeface="黑体" pitchFamily="49" charset="-122"/>
              </a:rPr>
              <a:t>6.4</a:t>
            </a:r>
            <a:r>
              <a:rPr lang="zh-CN" altLang="en-US" dirty="0">
                <a:solidFill>
                  <a:schemeClr val="tx2">
                    <a:lumMod val="50000"/>
                  </a:schemeClr>
                </a:solidFill>
                <a:latin typeface="黑体" pitchFamily="49" charset="-122"/>
                <a:ea typeface="黑体" pitchFamily="49" charset="-122"/>
              </a:rPr>
              <a:t>所</a:t>
            </a:r>
            <a:r>
              <a:rPr lang="zh-CN" altLang="en-US" dirty="0" smtClean="0">
                <a:solidFill>
                  <a:schemeClr val="tx2">
                    <a:lumMod val="50000"/>
                  </a:schemeClr>
                </a:solidFill>
                <a:latin typeface="黑体" pitchFamily="49" charset="-122"/>
                <a:ea typeface="黑体" pitchFamily="49" charset="-122"/>
              </a:rPr>
              <a:t>示。</a:t>
            </a:r>
            <a:endParaRPr lang="zh-CN" altLang="en-US" dirty="0">
              <a:solidFill>
                <a:schemeClr val="tx2">
                  <a:lumMod val="50000"/>
                </a:schemeClr>
              </a:solidFill>
              <a:latin typeface="黑体" pitchFamily="49" charset="-122"/>
              <a:ea typeface="黑体" pitchFamily="49" charset="-122"/>
            </a:endParaRPr>
          </a:p>
        </p:txBody>
      </p:sp>
      <p:sp>
        <p:nvSpPr>
          <p:cNvPr id="4" name="矩形 3"/>
          <p:cNvSpPr/>
          <p:nvPr/>
        </p:nvSpPr>
        <p:spPr>
          <a:xfrm>
            <a:off x="4143400" y="4306163"/>
            <a:ext cx="4572000" cy="1754326"/>
          </a:xfrm>
          <a:prstGeom prst="rect">
            <a:avLst/>
          </a:prstGeom>
          <a:ln>
            <a:solidFill>
              <a:srgbClr val="FF0000"/>
            </a:solidFill>
          </a:ln>
        </p:spPr>
        <p:txBody>
          <a:bodyPr>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注意：	在表中，若该表没有聚集索引，则该表中的记录在数据库文件中按输入的先后次序排序；若有聚集索引，则按聚集索引指定的顺序排序。表中记录的排序顺序是记录在数据库文件中存储的顺序，又称为记录的物理顺序。</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dirty="0" smtClean="0"/>
              <a:t>任务</a:t>
            </a:r>
            <a:r>
              <a:rPr lang="en-US" altLang="zh-CN" dirty="0" smtClean="0"/>
              <a:t>4</a:t>
            </a:r>
            <a:r>
              <a:rPr lang="zh-CN" altLang="en-US" dirty="0" smtClean="0"/>
              <a:t>（续）</a:t>
            </a:r>
            <a:endParaRPr lang="en-US" altLang="zh-CN" dirty="0">
              <a:ea typeface="宋体" pitchFamily="2" charset="-122"/>
            </a:endParaRPr>
          </a:p>
        </p:txBody>
      </p:sp>
      <p:sp>
        <p:nvSpPr>
          <p:cNvPr id="71701" name="Text Box 21"/>
          <p:cNvSpPr txBox="1">
            <a:spLocks noChangeArrowheads="1"/>
          </p:cNvSpPr>
          <p:nvPr/>
        </p:nvSpPr>
        <p:spPr bwMode="auto">
          <a:xfrm>
            <a:off x="1274332" y="2394411"/>
            <a:ext cx="2604900" cy="923330"/>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修改</a:t>
            </a:r>
            <a:r>
              <a:rPr lang="zh-CN" altLang="en-US" dirty="0">
                <a:solidFill>
                  <a:schemeClr val="tx2">
                    <a:lumMod val="50000"/>
                  </a:schemeClr>
                </a:solidFill>
                <a:latin typeface="黑体" pitchFamily="49" charset="-122"/>
                <a:ea typeface="黑体" pitchFamily="49" charset="-122"/>
              </a:rPr>
              <a:t>查询语句，将所有课程信息按照课程</a:t>
            </a:r>
            <a:r>
              <a:rPr lang="zh-CN" altLang="en-US" dirty="0" smtClean="0">
                <a:solidFill>
                  <a:schemeClr val="tx2">
                    <a:lumMod val="50000"/>
                  </a:schemeClr>
                </a:solidFill>
                <a:latin typeface="黑体" pitchFamily="49" charset="-122"/>
                <a:ea typeface="黑体" pitchFamily="49" charset="-122"/>
              </a:rPr>
              <a:t>名称</a:t>
            </a:r>
            <a:r>
              <a:rPr lang="zh-CN" altLang="en-US" dirty="0">
                <a:solidFill>
                  <a:schemeClr val="tx2">
                    <a:lumMod val="50000"/>
                  </a:schemeClr>
                </a:solidFill>
                <a:latin typeface="黑体" pitchFamily="49" charset="-122"/>
                <a:ea typeface="黑体" pitchFamily="49" charset="-122"/>
              </a:rPr>
              <a:t>以升序方式排序</a:t>
            </a:r>
          </a:p>
        </p:txBody>
      </p:sp>
      <p:sp>
        <p:nvSpPr>
          <p:cNvPr id="12" name="内容占位符 2"/>
          <p:cNvSpPr>
            <a:spLocks noGrp="1"/>
          </p:cNvSpPr>
          <p:nvPr>
            <p:ph idx="4294967295"/>
          </p:nvPr>
        </p:nvSpPr>
        <p:spPr bwMode="gray">
          <a:xfrm>
            <a:off x="1763688" y="4509120"/>
            <a:ext cx="6048672" cy="1800200"/>
          </a:xfrm>
          <a:prstGeom prst="rect">
            <a:avLst/>
          </a:prstGeom>
          <a:noFill/>
          <a:ln w="9525">
            <a:solidFill>
              <a:srgbClr val="FF0000"/>
            </a:solidFill>
            <a:miter lim="800000"/>
            <a:headEnd/>
            <a:tailEnd/>
          </a:ln>
        </p:spPr>
        <p:txBody>
          <a:bodyPr/>
          <a:lstStyle/>
          <a:p>
            <a:pPr marL="0" lvl="0" indent="0" eaLnBrk="1" fontAlgn="auto" hangingPunct="1">
              <a:spcBef>
                <a:spcPts val="0"/>
              </a:spcBef>
              <a:spcAft>
                <a:spcPts val="0"/>
              </a:spcAft>
              <a:buClrTx/>
              <a:buNone/>
              <a:defRPr/>
            </a:pPr>
            <a:r>
              <a:rPr lang="zh-CN" altLang="en-US" sz="1800" b="1" dirty="0">
                <a:solidFill>
                  <a:schemeClr val="tx2">
                    <a:lumMod val="50000"/>
                  </a:schemeClr>
                </a:solidFill>
                <a:latin typeface="黑体" pitchFamily="49" charset="-122"/>
                <a:ea typeface="黑体" pitchFamily="49" charset="-122"/>
              </a:rPr>
              <a:t>注意：</a:t>
            </a:r>
          </a:p>
          <a:p>
            <a:pPr marL="0" lvl="0" indent="0" eaLnBrk="1" fontAlgn="auto" hangingPunct="1">
              <a:spcBef>
                <a:spcPts val="0"/>
              </a:spcBef>
              <a:spcAft>
                <a:spcPts val="0"/>
              </a:spcAft>
              <a:buClrTx/>
              <a:buNone/>
              <a:defRPr/>
            </a:pPr>
            <a:r>
              <a:rPr lang="zh-CN" altLang="en-US" sz="1800" b="1" dirty="0">
                <a:solidFill>
                  <a:schemeClr val="tx2">
                    <a:lumMod val="50000"/>
                  </a:schemeClr>
                </a:solidFill>
                <a:latin typeface="黑体" pitchFamily="49" charset="-122"/>
                <a:ea typeface="黑体" pitchFamily="49" charset="-122"/>
              </a:rPr>
              <a:t>    在</a:t>
            </a:r>
            <a:r>
              <a:rPr lang="en-US" altLang="zh-CN" sz="1800" b="1" dirty="0">
                <a:solidFill>
                  <a:schemeClr val="tx2">
                    <a:lumMod val="50000"/>
                  </a:schemeClr>
                </a:solidFill>
                <a:latin typeface="黑体" pitchFamily="49" charset="-122"/>
                <a:ea typeface="黑体" pitchFamily="49" charset="-122"/>
              </a:rPr>
              <a:t>SELECT</a:t>
            </a:r>
            <a:r>
              <a:rPr lang="zh-CN" altLang="en-US" sz="1800" b="1" dirty="0">
                <a:solidFill>
                  <a:schemeClr val="tx2">
                    <a:lumMod val="50000"/>
                  </a:schemeClr>
                </a:solidFill>
                <a:latin typeface="黑体" pitchFamily="49" charset="-122"/>
                <a:ea typeface="黑体" pitchFamily="49" charset="-122"/>
              </a:rPr>
              <a:t>查询语句中如果没有指定排序方式，则输出到结果集中的记录按其物理顺序排序。</a:t>
            </a:r>
            <a:r>
              <a:rPr lang="en-US" altLang="zh-CN" sz="1800" b="1" dirty="0">
                <a:solidFill>
                  <a:schemeClr val="tx2">
                    <a:lumMod val="50000"/>
                  </a:schemeClr>
                </a:solidFill>
                <a:latin typeface="黑体" pitchFamily="49" charset="-122"/>
                <a:ea typeface="黑体" pitchFamily="49" charset="-122"/>
              </a:rPr>
              <a:t>SELECT</a:t>
            </a:r>
            <a:r>
              <a:rPr lang="zh-CN" altLang="en-US" sz="1800" b="1" dirty="0">
                <a:solidFill>
                  <a:schemeClr val="tx2">
                    <a:lumMod val="50000"/>
                  </a:schemeClr>
                </a:solidFill>
                <a:latin typeface="黑体" pitchFamily="49" charset="-122"/>
                <a:ea typeface="黑体" pitchFamily="49" charset="-122"/>
              </a:rPr>
              <a:t>语句的</a:t>
            </a:r>
            <a:r>
              <a:rPr lang="en-US" altLang="zh-CN" sz="1800" b="1" dirty="0">
                <a:solidFill>
                  <a:schemeClr val="tx2">
                    <a:lumMod val="50000"/>
                  </a:schemeClr>
                </a:solidFill>
                <a:latin typeface="黑体" pitchFamily="49" charset="-122"/>
                <a:ea typeface="黑体" pitchFamily="49" charset="-122"/>
              </a:rPr>
              <a:t>ORDER BY</a:t>
            </a:r>
            <a:r>
              <a:rPr lang="zh-CN" altLang="en-US" sz="1800" b="1" dirty="0">
                <a:solidFill>
                  <a:schemeClr val="tx2">
                    <a:lumMod val="50000"/>
                  </a:schemeClr>
                </a:solidFill>
                <a:latin typeface="黑体" pitchFamily="49" charset="-122"/>
                <a:ea typeface="黑体" pitchFamily="49" charset="-122"/>
              </a:rPr>
              <a:t>子句可以使结果集中的记录按指定的列和指定的方式排序。结果集中记录的排序对该记录在表中的物理顺序没有任何影响。</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2" name="矩形 1"/>
          <p:cNvSpPr/>
          <p:nvPr/>
        </p:nvSpPr>
        <p:spPr>
          <a:xfrm>
            <a:off x="4283968" y="1424915"/>
            <a:ext cx="3908811" cy="2862322"/>
          </a:xfrm>
          <a:prstGeom prst="rect">
            <a:avLst/>
          </a:prstGeom>
          <a:solidFill>
            <a:srgbClr val="FFFF00"/>
          </a:solidFill>
        </p:spPr>
        <p:txBody>
          <a:bodyPr wrap="square">
            <a:spAutoFit/>
          </a:bodyPr>
          <a:lstStyle/>
          <a:p>
            <a:pPr eaLnBrk="1" hangingPunct="1">
              <a:buFont typeface="Wingdings" pitchFamily="2" charset="2"/>
              <a:buNone/>
            </a:pPr>
            <a:r>
              <a:rPr lang="zh-CN" altLang="zh-CN" b="0" dirty="0">
                <a:latin typeface="黑体" pitchFamily="49" charset="-122"/>
                <a:ea typeface="黑体" pitchFamily="49" charset="-122"/>
              </a:rPr>
              <a:t>/*所谓排序，简而言之，就是指记录在表或结果集中排列的顺序，排序方式有两种：升序和降序*/</a:t>
            </a:r>
          </a:p>
          <a:p>
            <a:pPr eaLnBrk="1" hangingPunct="1">
              <a:buFont typeface="Wingdings" pitchFamily="2" charset="2"/>
              <a:buNone/>
            </a:pPr>
            <a:r>
              <a:rPr lang="zh-CN" altLang="zh-CN" dirty="0" smtClean="0">
                <a:latin typeface="黑体" pitchFamily="49" charset="-122"/>
                <a:ea typeface="黑体" pitchFamily="49" charset="-122"/>
              </a:rPr>
              <a:t>USE </a:t>
            </a:r>
            <a:r>
              <a:rPr lang="zh-CN" altLang="zh-CN" dirty="0">
                <a:latin typeface="黑体" pitchFamily="49" charset="-122"/>
                <a:ea typeface="黑体" pitchFamily="49" charset="-122"/>
              </a:rPr>
              <a:t>Student</a:t>
            </a:r>
          </a:p>
          <a:p>
            <a:pPr eaLnBrk="1" hangingPunct="1">
              <a:buFont typeface="Wingdings" pitchFamily="2" charset="2"/>
              <a:buNone/>
            </a:pPr>
            <a:r>
              <a:rPr lang="zh-CN" altLang="zh-CN" dirty="0" smtClean="0">
                <a:latin typeface="黑体" pitchFamily="49" charset="-122"/>
                <a:ea typeface="黑体" pitchFamily="49" charset="-122"/>
              </a:rPr>
              <a:t>GO</a:t>
            </a:r>
            <a:endParaRPr lang="zh-CN" altLang="zh-CN" dirty="0">
              <a:latin typeface="黑体" pitchFamily="49" charset="-122"/>
              <a:ea typeface="黑体" pitchFamily="49" charset="-122"/>
            </a:endParaRPr>
          </a:p>
          <a:p>
            <a:pPr eaLnBrk="1" hangingPunct="1">
              <a:buFont typeface="Wingdings" pitchFamily="2" charset="2"/>
              <a:buNone/>
            </a:pPr>
            <a:r>
              <a:rPr lang="zh-CN" altLang="zh-CN" dirty="0" smtClean="0">
                <a:latin typeface="黑体" pitchFamily="49" charset="-122"/>
                <a:ea typeface="黑体" pitchFamily="49" charset="-122"/>
              </a:rPr>
              <a:t>--</a:t>
            </a:r>
            <a:r>
              <a:rPr lang="zh-CN" altLang="zh-CN" dirty="0">
                <a:latin typeface="黑体" pitchFamily="49" charset="-122"/>
                <a:ea typeface="黑体" pitchFamily="49" charset="-122"/>
              </a:rPr>
              <a:t>使用ORDER BY子句对结果集中记录进行排序</a:t>
            </a:r>
          </a:p>
          <a:p>
            <a:pPr eaLnBrk="1" hangingPunct="1">
              <a:buFont typeface="Wingdings" pitchFamily="2" charset="2"/>
              <a:buNone/>
            </a:pPr>
            <a:r>
              <a:rPr lang="zh-CN" altLang="zh-CN" dirty="0" smtClean="0">
                <a:latin typeface="黑体" pitchFamily="49" charset="-122"/>
                <a:ea typeface="黑体" pitchFamily="49" charset="-122"/>
              </a:rPr>
              <a:t>SELECT </a:t>
            </a:r>
            <a:r>
              <a:rPr lang="zh-CN" altLang="zh-CN" dirty="0">
                <a:latin typeface="黑体" pitchFamily="49" charset="-122"/>
                <a:ea typeface="黑体" pitchFamily="49" charset="-122"/>
              </a:rPr>
              <a:t>* FROM Courses ORDER BY Course_name ASC</a:t>
            </a:r>
          </a:p>
          <a:p>
            <a:pPr eaLnBrk="1" hangingPunct="1">
              <a:buFont typeface="Wingdings" pitchFamily="2" charset="2"/>
              <a:buNone/>
            </a:pPr>
            <a:r>
              <a:rPr lang="zh-CN" altLang="zh-CN" dirty="0" smtClean="0">
                <a:latin typeface="黑体" pitchFamily="49" charset="-122"/>
                <a:ea typeface="黑体" pitchFamily="49" charset="-122"/>
              </a:rPr>
              <a:t>GO</a:t>
            </a:r>
            <a:endParaRPr lang="zh-CN" altLang="zh-CN" dirty="0">
              <a:latin typeface="黑体" pitchFamily="49" charset="-122"/>
              <a:ea typeface="黑体" pitchFamily="49" charset="-122"/>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4  </a:t>
            </a:r>
            <a:r>
              <a:rPr lang="zh-CN" altLang="en-US" sz="2800" dirty="0" smtClean="0">
                <a:latin typeface="黑体" pitchFamily="49" charset="-122"/>
              </a:rPr>
              <a:t>（续）</a:t>
            </a:r>
            <a:endParaRPr lang="zh-CN" altLang="en-US" sz="2800" dirty="0"/>
          </a:p>
        </p:txBody>
      </p:sp>
      <p:sp>
        <p:nvSpPr>
          <p:cNvPr id="9" name="Line 18"/>
          <p:cNvSpPr>
            <a:spLocks noChangeShapeType="1"/>
          </p:cNvSpPr>
          <p:nvPr/>
        </p:nvSpPr>
        <p:spPr bwMode="auto">
          <a:xfrm>
            <a:off x="1319771" y="3488235"/>
            <a:ext cx="2993913"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91116" y="2696146"/>
            <a:ext cx="2638646" cy="646331"/>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5  </a:t>
            </a:r>
            <a:r>
              <a:rPr lang="zh-CN" altLang="en-US" dirty="0" smtClean="0">
                <a:solidFill>
                  <a:schemeClr val="tx2">
                    <a:lumMod val="50000"/>
                  </a:schemeClr>
                </a:solidFill>
                <a:latin typeface="黑体" pitchFamily="49" charset="-122"/>
                <a:ea typeface="黑体" pitchFamily="49" charset="-122"/>
              </a:rPr>
              <a:t>执行</a:t>
            </a:r>
            <a:r>
              <a:rPr lang="zh-CN" altLang="en-US" dirty="0">
                <a:solidFill>
                  <a:schemeClr val="tx2">
                    <a:lumMod val="50000"/>
                  </a:schemeClr>
                </a:solidFill>
                <a:latin typeface="黑体" pitchFamily="49" charset="-122"/>
                <a:ea typeface="黑体" pitchFamily="49" charset="-122"/>
              </a:rPr>
              <a:t>该语句，结果如图</a:t>
            </a:r>
            <a:r>
              <a:rPr lang="en-US" altLang="zh-CN" dirty="0">
                <a:solidFill>
                  <a:schemeClr val="tx2">
                    <a:lumMod val="50000"/>
                  </a:schemeClr>
                </a:solidFill>
                <a:latin typeface="黑体" pitchFamily="49" charset="-122"/>
                <a:ea typeface="黑体" pitchFamily="49" charset="-122"/>
              </a:rPr>
              <a:t>6.8</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5" name="矩形 4"/>
          <p:cNvSpPr/>
          <p:nvPr/>
        </p:nvSpPr>
        <p:spPr>
          <a:xfrm>
            <a:off x="1319771" y="3789040"/>
            <a:ext cx="2781337" cy="923330"/>
          </a:xfrm>
          <a:prstGeom prst="rect">
            <a:avLst/>
          </a:prstGeom>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6  </a:t>
            </a:r>
            <a:r>
              <a:rPr lang="zh-CN" altLang="en-US" dirty="0" smtClean="0">
                <a:solidFill>
                  <a:schemeClr val="tx2">
                    <a:lumMod val="50000"/>
                  </a:schemeClr>
                </a:solidFill>
                <a:latin typeface="黑体" pitchFamily="49" charset="-122"/>
                <a:ea typeface="黑体" pitchFamily="49" charset="-122"/>
              </a:rPr>
              <a:t>修改</a:t>
            </a:r>
            <a:r>
              <a:rPr lang="zh-CN" altLang="en-US" dirty="0">
                <a:solidFill>
                  <a:schemeClr val="tx2">
                    <a:lumMod val="50000"/>
                  </a:schemeClr>
                </a:solidFill>
                <a:latin typeface="黑体" pitchFamily="49" charset="-122"/>
                <a:ea typeface="黑体" pitchFamily="49" charset="-122"/>
              </a:rPr>
              <a:t>查询语句，使查询结果集按照课程</a:t>
            </a:r>
            <a:r>
              <a:rPr lang="zh-CN" altLang="en-US" dirty="0" smtClean="0">
                <a:solidFill>
                  <a:schemeClr val="tx2">
                    <a:lumMod val="50000"/>
                  </a:schemeClr>
                </a:solidFill>
                <a:latin typeface="黑体" pitchFamily="49" charset="-122"/>
                <a:ea typeface="黑体" pitchFamily="49" charset="-122"/>
              </a:rPr>
              <a:t>名称以</a:t>
            </a:r>
            <a:r>
              <a:rPr lang="zh-CN" altLang="en-US" dirty="0">
                <a:solidFill>
                  <a:schemeClr val="tx2">
                    <a:lumMod val="50000"/>
                  </a:schemeClr>
                </a:solidFill>
                <a:latin typeface="黑体" pitchFamily="49" charset="-122"/>
                <a:ea typeface="黑体" pitchFamily="49" charset="-122"/>
              </a:rPr>
              <a:t>降序方式排序</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12"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706332" y="1628800"/>
            <a:ext cx="3826108" cy="1713677"/>
          </a:xfrm>
          <a:prstGeom prst="rect">
            <a:avLst/>
          </a:prstGeom>
          <a:noFill/>
        </p:spPr>
      </p:pic>
      <p:sp>
        <p:nvSpPr>
          <p:cNvPr id="13" name="Text Box 5"/>
          <p:cNvSpPr txBox="1">
            <a:spLocks noChangeArrowheads="1"/>
          </p:cNvSpPr>
          <p:nvPr/>
        </p:nvSpPr>
        <p:spPr bwMode="auto">
          <a:xfrm>
            <a:off x="4910324" y="3347146"/>
            <a:ext cx="3494087"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6.8 </a:t>
            </a:r>
            <a:r>
              <a:rPr lang="zh-CN" sz="1800" dirty="0"/>
              <a:t>查询结果集按升序排序</a:t>
            </a:r>
          </a:p>
        </p:txBody>
      </p:sp>
      <p:sp>
        <p:nvSpPr>
          <p:cNvPr id="6" name="矩形 5"/>
          <p:cNvSpPr/>
          <p:nvPr/>
        </p:nvSpPr>
        <p:spPr>
          <a:xfrm>
            <a:off x="4660693" y="3789040"/>
            <a:ext cx="3718602" cy="1477328"/>
          </a:xfrm>
          <a:prstGeom prst="rect">
            <a:avLst/>
          </a:prstGeom>
          <a:solidFill>
            <a:srgbClr val="FFFF00"/>
          </a:solidFill>
        </p:spPr>
        <p:txBody>
          <a:bodyPr wrap="square">
            <a:spAutoFit/>
          </a:bodyPr>
          <a:lstStyle/>
          <a:p>
            <a:pPr eaLnBrk="1" hangingPunct="1">
              <a:buFont typeface="Wingdings" pitchFamily="2" charset="2"/>
              <a:buNone/>
            </a:pPr>
            <a:r>
              <a:rPr lang="zh-CN" altLang="en-US" dirty="0">
                <a:latin typeface="黑体" pitchFamily="49" charset="-122"/>
                <a:ea typeface="黑体" pitchFamily="49" charset="-122"/>
              </a:rPr>
              <a:t>USE Student</a:t>
            </a:r>
          </a:p>
          <a:p>
            <a:pPr eaLnBrk="1" hangingPunct="1">
              <a:buFont typeface="Wingdings" pitchFamily="2" charset="2"/>
              <a:buNone/>
            </a:pPr>
            <a:r>
              <a:rPr lang="zh-CN" altLang="en-US" dirty="0" smtClean="0">
                <a:latin typeface="黑体" pitchFamily="49" charset="-122"/>
                <a:ea typeface="黑体" pitchFamily="49" charset="-122"/>
              </a:rPr>
              <a:t>GO</a:t>
            </a:r>
            <a:endParaRPr lang="zh-CN" altLang="en-US" dirty="0">
              <a:latin typeface="黑体" pitchFamily="49" charset="-122"/>
              <a:ea typeface="黑体" pitchFamily="49" charset="-122"/>
            </a:endParaRPr>
          </a:p>
          <a:p>
            <a:pPr eaLnBrk="1" hangingPunct="1">
              <a:buFont typeface="Wingdings" pitchFamily="2" charset="2"/>
              <a:buNone/>
            </a:pPr>
            <a:r>
              <a:rPr lang="zh-CN" altLang="en-US" dirty="0" smtClean="0">
                <a:latin typeface="黑体" pitchFamily="49" charset="-122"/>
                <a:ea typeface="黑体" pitchFamily="49" charset="-122"/>
              </a:rPr>
              <a:t>SELECT </a:t>
            </a:r>
            <a:r>
              <a:rPr lang="zh-CN" altLang="en-US" dirty="0">
                <a:latin typeface="黑体" pitchFamily="49" charset="-122"/>
                <a:ea typeface="黑体" pitchFamily="49" charset="-122"/>
              </a:rPr>
              <a:t>* FROM Courses ORDER BY Course_name DESC</a:t>
            </a:r>
          </a:p>
          <a:p>
            <a:pPr eaLnBrk="1" hangingPunct="1">
              <a:buFont typeface="Wingdings" pitchFamily="2" charset="2"/>
              <a:buNone/>
            </a:pPr>
            <a:r>
              <a:rPr lang="zh-CN" altLang="en-US" dirty="0" smtClean="0">
                <a:latin typeface="黑体" pitchFamily="49" charset="-122"/>
                <a:ea typeface="黑体" pitchFamily="49" charset="-122"/>
              </a:rPr>
              <a:t>GO</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xmlns="" val="28634763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4  </a:t>
            </a:r>
            <a:r>
              <a:rPr lang="zh-CN" altLang="en-US" sz="2800" dirty="0" smtClean="0">
                <a:latin typeface="黑体" pitchFamily="49" charset="-122"/>
              </a:rPr>
              <a:t>（续）</a:t>
            </a:r>
            <a:endParaRPr lang="zh-CN" altLang="en-US" sz="2800" dirty="0"/>
          </a:p>
        </p:txBody>
      </p:sp>
      <p:sp>
        <p:nvSpPr>
          <p:cNvPr id="9" name="Line 18"/>
          <p:cNvSpPr>
            <a:spLocks noChangeShapeType="1"/>
          </p:cNvSpPr>
          <p:nvPr/>
        </p:nvSpPr>
        <p:spPr bwMode="auto">
          <a:xfrm>
            <a:off x="1319771" y="3488235"/>
            <a:ext cx="2993913"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497404" y="1774620"/>
            <a:ext cx="2638646" cy="1477328"/>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7  </a:t>
            </a:r>
            <a:r>
              <a:rPr lang="zh-CN" altLang="en-US" dirty="0" smtClean="0">
                <a:solidFill>
                  <a:schemeClr val="tx2">
                    <a:lumMod val="50000"/>
                  </a:schemeClr>
                </a:solidFill>
                <a:latin typeface="黑体" pitchFamily="49" charset="-122"/>
                <a:ea typeface="黑体" pitchFamily="49" charset="-122"/>
              </a:rPr>
              <a:t>执行</a:t>
            </a:r>
            <a:r>
              <a:rPr lang="zh-CN" altLang="en-US" dirty="0">
                <a:solidFill>
                  <a:schemeClr val="tx2">
                    <a:lumMod val="50000"/>
                  </a:schemeClr>
                </a:solidFill>
                <a:latin typeface="黑体" pitchFamily="49" charset="-122"/>
                <a:ea typeface="黑体" pitchFamily="49" charset="-122"/>
              </a:rPr>
              <a:t>本语句，结果如图</a:t>
            </a:r>
            <a:r>
              <a:rPr lang="en-US" altLang="zh-CN" dirty="0">
                <a:solidFill>
                  <a:schemeClr val="tx2">
                    <a:lumMod val="50000"/>
                  </a:schemeClr>
                </a:solidFill>
                <a:latin typeface="黑体" pitchFamily="49" charset="-122"/>
                <a:ea typeface="黑体" pitchFamily="49" charset="-122"/>
              </a:rPr>
              <a:t>6.9</a:t>
            </a:r>
            <a:r>
              <a:rPr lang="zh-CN" altLang="en-US" dirty="0">
                <a:solidFill>
                  <a:schemeClr val="tx2">
                    <a:lumMod val="50000"/>
                  </a:schemeClr>
                </a:solidFill>
                <a:latin typeface="黑体" pitchFamily="49" charset="-122"/>
                <a:ea typeface="黑体" pitchFamily="49" charset="-122"/>
              </a:rPr>
              <a:t>所示。从图</a:t>
            </a:r>
            <a:r>
              <a:rPr lang="en-US" altLang="zh-CN" dirty="0">
                <a:solidFill>
                  <a:schemeClr val="tx2">
                    <a:lumMod val="50000"/>
                  </a:schemeClr>
                </a:solidFill>
                <a:latin typeface="黑体" pitchFamily="49" charset="-122"/>
                <a:ea typeface="黑体" pitchFamily="49" charset="-122"/>
              </a:rPr>
              <a:t>6.9</a:t>
            </a:r>
            <a:r>
              <a:rPr lang="zh-CN" altLang="en-US" dirty="0" smtClean="0">
                <a:solidFill>
                  <a:schemeClr val="tx2">
                    <a:lumMod val="50000"/>
                  </a:schemeClr>
                </a:solidFill>
                <a:latin typeface="黑体" pitchFamily="49" charset="-122"/>
                <a:ea typeface="黑体" pitchFamily="49" charset="-122"/>
              </a:rPr>
              <a:t>可见</a:t>
            </a:r>
            <a:r>
              <a:rPr lang="zh-CN" altLang="en-US" dirty="0">
                <a:solidFill>
                  <a:schemeClr val="tx2">
                    <a:lumMod val="50000"/>
                  </a:schemeClr>
                </a:solidFill>
                <a:latin typeface="黑体" pitchFamily="49" charset="-122"/>
                <a:ea typeface="黑体" pitchFamily="49" charset="-122"/>
              </a:rPr>
              <a:t>，结果集中记录的排列顺序和图</a:t>
            </a:r>
            <a:r>
              <a:rPr lang="en-US" altLang="zh-CN" dirty="0">
                <a:solidFill>
                  <a:schemeClr val="tx2">
                    <a:lumMod val="50000"/>
                  </a:schemeClr>
                </a:solidFill>
                <a:latin typeface="黑体" pitchFamily="49" charset="-122"/>
                <a:ea typeface="黑体" pitchFamily="49" charset="-122"/>
              </a:rPr>
              <a:t>6.8</a:t>
            </a:r>
            <a:r>
              <a:rPr lang="zh-CN" altLang="en-US" dirty="0">
                <a:solidFill>
                  <a:schemeClr val="tx2">
                    <a:lumMod val="50000"/>
                  </a:schemeClr>
                </a:solidFill>
                <a:latin typeface="黑体" pitchFamily="49" charset="-122"/>
                <a:ea typeface="黑体" pitchFamily="49" charset="-122"/>
              </a:rPr>
              <a:t>中的</a:t>
            </a:r>
            <a:r>
              <a:rPr lang="zh-CN" altLang="en-US" dirty="0" smtClean="0">
                <a:solidFill>
                  <a:schemeClr val="tx2">
                    <a:lumMod val="50000"/>
                  </a:schemeClr>
                </a:solidFill>
                <a:latin typeface="黑体" pitchFamily="49" charset="-122"/>
                <a:ea typeface="黑体" pitchFamily="49" charset="-122"/>
              </a:rPr>
              <a:t>顺序</a:t>
            </a:r>
            <a:r>
              <a:rPr lang="zh-CN" altLang="en-US" dirty="0">
                <a:solidFill>
                  <a:schemeClr val="tx2">
                    <a:lumMod val="50000"/>
                  </a:schemeClr>
                </a:solidFill>
                <a:latin typeface="黑体" pitchFamily="49" charset="-122"/>
                <a:ea typeface="黑体" pitchFamily="49" charset="-122"/>
              </a:rPr>
              <a:t>正好相反</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5" name="矩形 4"/>
          <p:cNvSpPr/>
          <p:nvPr/>
        </p:nvSpPr>
        <p:spPr>
          <a:xfrm>
            <a:off x="1319771" y="3789040"/>
            <a:ext cx="2816279" cy="1477328"/>
          </a:xfrm>
          <a:prstGeom prst="rect">
            <a:avLst/>
          </a:prstGeom>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8  </a:t>
            </a:r>
            <a:r>
              <a:rPr lang="zh-CN" altLang="en-US" dirty="0" smtClean="0">
                <a:solidFill>
                  <a:schemeClr val="tx2">
                    <a:lumMod val="50000"/>
                  </a:schemeClr>
                </a:solidFill>
                <a:latin typeface="黑体" pitchFamily="49" charset="-122"/>
                <a:ea typeface="黑体" pitchFamily="49" charset="-122"/>
              </a:rPr>
              <a:t>修改</a:t>
            </a:r>
            <a:r>
              <a:rPr lang="zh-CN" altLang="en-US" dirty="0">
                <a:solidFill>
                  <a:schemeClr val="tx2">
                    <a:lumMod val="50000"/>
                  </a:schemeClr>
                </a:solidFill>
                <a:latin typeface="黑体" pitchFamily="49" charset="-122"/>
                <a:ea typeface="黑体" pitchFamily="49" charset="-122"/>
              </a:rPr>
              <a:t>查询语句，使查询结果集按照课程</a:t>
            </a:r>
            <a:r>
              <a:rPr lang="zh-CN" altLang="en-US" dirty="0" smtClean="0">
                <a:solidFill>
                  <a:schemeClr val="tx2">
                    <a:lumMod val="50000"/>
                  </a:schemeClr>
                </a:solidFill>
                <a:latin typeface="黑体" pitchFamily="49" charset="-122"/>
                <a:ea typeface="黑体" pitchFamily="49" charset="-122"/>
              </a:rPr>
              <a:t>名称的</a:t>
            </a:r>
            <a:r>
              <a:rPr lang="zh-CN" altLang="en-US" dirty="0">
                <a:solidFill>
                  <a:schemeClr val="tx2">
                    <a:lumMod val="50000"/>
                  </a:schemeClr>
                </a:solidFill>
                <a:latin typeface="黑体" pitchFamily="49" charset="-122"/>
                <a:ea typeface="黑体" pitchFamily="49" charset="-122"/>
              </a:rPr>
              <a:t>默认方式排序，在</a:t>
            </a:r>
            <a:r>
              <a:rPr lang="en-US" altLang="zh-CN" dirty="0">
                <a:solidFill>
                  <a:schemeClr val="tx2">
                    <a:lumMod val="50000"/>
                  </a:schemeClr>
                </a:solidFill>
                <a:latin typeface="黑体" pitchFamily="49" charset="-122"/>
                <a:ea typeface="黑体" pitchFamily="49" charset="-122"/>
              </a:rPr>
              <a:t>ORDER BY</a:t>
            </a:r>
            <a:r>
              <a:rPr lang="zh-CN" altLang="en-US" dirty="0">
                <a:solidFill>
                  <a:schemeClr val="tx2">
                    <a:lumMod val="50000"/>
                  </a:schemeClr>
                </a:solidFill>
                <a:latin typeface="黑体" pitchFamily="49" charset="-122"/>
                <a:ea typeface="黑体" pitchFamily="49" charset="-122"/>
              </a:rPr>
              <a:t>子句中不</a:t>
            </a:r>
            <a:r>
              <a:rPr lang="zh-CN" altLang="en-US" dirty="0" smtClean="0">
                <a:solidFill>
                  <a:schemeClr val="tx2">
                    <a:lumMod val="50000"/>
                  </a:schemeClr>
                </a:solidFill>
                <a:latin typeface="黑体" pitchFamily="49" charset="-122"/>
                <a:ea typeface="黑体" pitchFamily="49" charset="-122"/>
              </a:rPr>
              <a:t>指定</a:t>
            </a:r>
            <a:r>
              <a:rPr lang="en-US" altLang="zh-CN" dirty="0" smtClean="0">
                <a:solidFill>
                  <a:schemeClr val="tx2">
                    <a:lumMod val="50000"/>
                  </a:schemeClr>
                </a:solidFill>
                <a:latin typeface="黑体" pitchFamily="49" charset="-122"/>
                <a:ea typeface="黑体" pitchFamily="49" charset="-122"/>
              </a:rPr>
              <a:t>ASC</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6" name="矩形 5"/>
          <p:cNvSpPr/>
          <p:nvPr/>
        </p:nvSpPr>
        <p:spPr>
          <a:xfrm>
            <a:off x="4660693" y="3789040"/>
            <a:ext cx="3718602" cy="1754326"/>
          </a:xfrm>
          <a:prstGeom prst="rect">
            <a:avLst/>
          </a:prstGeom>
          <a:solidFill>
            <a:srgbClr val="FFFF00"/>
          </a:solidFill>
        </p:spPr>
        <p:txBody>
          <a:bodyPr wrap="square">
            <a:spAutoFit/>
          </a:bodyPr>
          <a:lstStyle/>
          <a:p>
            <a:pPr eaLnBrk="1" hangingPunct="1">
              <a:buFont typeface="Wingdings" pitchFamily="2" charset="2"/>
              <a:buNone/>
            </a:pPr>
            <a:r>
              <a:rPr lang="en-US" altLang="zh-CN" dirty="0">
                <a:latin typeface="黑体" pitchFamily="49" charset="-122"/>
                <a:ea typeface="黑体" pitchFamily="49" charset="-122"/>
              </a:rPr>
              <a:t>USE Student</a:t>
            </a:r>
          </a:p>
          <a:p>
            <a:pPr eaLnBrk="1" hangingPunct="1">
              <a:buFont typeface="Wingdings" pitchFamily="2" charset="2"/>
              <a:buNone/>
            </a:pPr>
            <a:r>
              <a:rPr lang="en-US" altLang="zh-CN" dirty="0">
                <a:latin typeface="黑体" pitchFamily="49" charset="-122"/>
                <a:ea typeface="黑体" pitchFamily="49" charset="-122"/>
              </a:rPr>
              <a:t>	GO</a:t>
            </a:r>
          </a:p>
          <a:p>
            <a:pPr eaLnBrk="1" hangingPunct="1">
              <a:buFont typeface="Wingdings" pitchFamily="2" charset="2"/>
              <a:buNone/>
            </a:pPr>
            <a:r>
              <a:rPr lang="en-US" altLang="zh-CN" dirty="0" smtClean="0">
                <a:latin typeface="黑体" pitchFamily="49" charset="-122"/>
                <a:ea typeface="黑体" pitchFamily="49" charset="-122"/>
              </a:rPr>
              <a:t>--</a:t>
            </a:r>
            <a:r>
              <a:rPr lang="zh-CN" altLang="en-US" dirty="0">
                <a:latin typeface="黑体" pitchFamily="49" charset="-122"/>
                <a:ea typeface="黑体" pitchFamily="49" charset="-122"/>
              </a:rPr>
              <a:t>升序是系统默认的排序方式</a:t>
            </a:r>
          </a:p>
          <a:p>
            <a:pPr eaLnBrk="1" hangingPunct="1">
              <a:buFont typeface="Wingdings" pitchFamily="2" charset="2"/>
              <a:buNone/>
            </a:pPr>
            <a:r>
              <a:rPr lang="en-US" altLang="zh-CN" dirty="0" smtClean="0">
                <a:latin typeface="黑体" pitchFamily="49" charset="-122"/>
                <a:ea typeface="黑体" pitchFamily="49" charset="-122"/>
              </a:rPr>
              <a:t>SELECT </a:t>
            </a:r>
            <a:r>
              <a:rPr lang="en-US" altLang="zh-CN" dirty="0">
                <a:latin typeface="黑体" pitchFamily="49" charset="-122"/>
                <a:ea typeface="黑体" pitchFamily="49" charset="-122"/>
              </a:rPr>
              <a:t>* FROM Courses ORDER BY </a:t>
            </a:r>
            <a:r>
              <a:rPr lang="en-US" altLang="zh-CN" dirty="0" err="1">
                <a:latin typeface="黑体" pitchFamily="49" charset="-122"/>
                <a:ea typeface="黑体" pitchFamily="49" charset="-122"/>
              </a:rPr>
              <a:t>Course_name</a:t>
            </a:r>
            <a:endParaRPr lang="en-US" altLang="zh-CN" dirty="0">
              <a:latin typeface="黑体" pitchFamily="49" charset="-122"/>
              <a:ea typeface="黑体" pitchFamily="49" charset="-122"/>
            </a:endParaRPr>
          </a:p>
          <a:p>
            <a:pPr eaLnBrk="1" hangingPunct="1">
              <a:buFont typeface="Wingdings" pitchFamily="2" charset="2"/>
              <a:buNone/>
            </a:pPr>
            <a:r>
              <a:rPr lang="en-US" altLang="zh-CN" dirty="0">
                <a:latin typeface="黑体" pitchFamily="49" charset="-122"/>
                <a:ea typeface="黑体" pitchFamily="49" charset="-122"/>
              </a:rPr>
              <a:t>	GO</a:t>
            </a:r>
          </a:p>
        </p:txBody>
      </p:sp>
      <p:pic>
        <p:nvPicPr>
          <p:cNvPr id="11"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313684" y="1484785"/>
            <a:ext cx="4476061" cy="1912776"/>
          </a:xfrm>
          <a:prstGeom prst="rect">
            <a:avLst/>
          </a:prstGeom>
          <a:noFill/>
        </p:spPr>
      </p:pic>
      <p:sp>
        <p:nvSpPr>
          <p:cNvPr id="14" name="Text Box 5"/>
          <p:cNvSpPr txBox="1">
            <a:spLocks noChangeArrowheads="1"/>
          </p:cNvSpPr>
          <p:nvPr/>
        </p:nvSpPr>
        <p:spPr bwMode="auto">
          <a:xfrm>
            <a:off x="5071923" y="3397561"/>
            <a:ext cx="333040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smtClean="0"/>
              <a:t>图</a:t>
            </a:r>
            <a:r>
              <a:rPr lang="zh-CN" altLang="zh-CN" sz="1800" dirty="0"/>
              <a:t>6.9 </a:t>
            </a:r>
            <a:r>
              <a:rPr lang="zh-CN" sz="1800" dirty="0"/>
              <a:t>查询结果集按降序排序</a:t>
            </a:r>
          </a:p>
        </p:txBody>
      </p:sp>
    </p:spTree>
    <p:extLst>
      <p:ext uri="{BB962C8B-B14F-4D97-AF65-F5344CB8AC3E}">
        <p14:creationId xmlns:p14="http://schemas.microsoft.com/office/powerpoint/2010/main" xmlns="" val="6720557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4  </a:t>
            </a:r>
            <a:r>
              <a:rPr lang="zh-CN" altLang="en-US" sz="2800" dirty="0" smtClean="0">
                <a:latin typeface="黑体" pitchFamily="49" charset="-122"/>
              </a:rPr>
              <a:t>（续）</a:t>
            </a:r>
            <a:endParaRPr lang="zh-CN" altLang="en-US" sz="2800" dirty="0"/>
          </a:p>
        </p:txBody>
      </p:sp>
      <p:sp>
        <p:nvSpPr>
          <p:cNvPr id="9" name="Line 18"/>
          <p:cNvSpPr>
            <a:spLocks noChangeShapeType="1"/>
          </p:cNvSpPr>
          <p:nvPr/>
        </p:nvSpPr>
        <p:spPr bwMode="auto">
          <a:xfrm>
            <a:off x="1408587" y="3211236"/>
            <a:ext cx="2993913"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586220" y="2143560"/>
            <a:ext cx="2638646" cy="646331"/>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9  </a:t>
            </a:r>
            <a:r>
              <a:rPr lang="zh-CN" altLang="en-US" dirty="0" smtClean="0">
                <a:solidFill>
                  <a:schemeClr val="tx2">
                    <a:lumMod val="50000"/>
                  </a:schemeClr>
                </a:solidFill>
                <a:latin typeface="黑体" pitchFamily="49" charset="-122"/>
                <a:ea typeface="黑体" pitchFamily="49" charset="-122"/>
              </a:rPr>
              <a:t>执行</a:t>
            </a:r>
            <a:r>
              <a:rPr lang="zh-CN" altLang="en-US" dirty="0">
                <a:solidFill>
                  <a:schemeClr val="tx2">
                    <a:lumMod val="50000"/>
                  </a:schemeClr>
                </a:solidFill>
                <a:latin typeface="黑体" pitchFamily="49" charset="-122"/>
                <a:ea typeface="黑体" pitchFamily="49" charset="-122"/>
              </a:rPr>
              <a:t>本语句，结果同图</a:t>
            </a:r>
            <a:r>
              <a:rPr lang="en-US" altLang="zh-CN" dirty="0">
                <a:solidFill>
                  <a:schemeClr val="tx2">
                    <a:lumMod val="50000"/>
                  </a:schemeClr>
                </a:solidFill>
                <a:latin typeface="黑体" pitchFamily="49" charset="-122"/>
                <a:ea typeface="黑体" pitchFamily="49" charset="-122"/>
              </a:rPr>
              <a:t>6.8</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5" name="矩形 4"/>
          <p:cNvSpPr/>
          <p:nvPr/>
        </p:nvSpPr>
        <p:spPr>
          <a:xfrm>
            <a:off x="1408587" y="3512041"/>
            <a:ext cx="2816279" cy="2031325"/>
          </a:xfrm>
          <a:prstGeom prst="rect">
            <a:avLst/>
          </a:prstGeom>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10  </a:t>
            </a:r>
            <a:r>
              <a:rPr lang="zh-CN" altLang="en-US" dirty="0" smtClean="0">
                <a:solidFill>
                  <a:schemeClr val="tx2">
                    <a:lumMod val="50000"/>
                  </a:schemeClr>
                </a:solidFill>
                <a:latin typeface="黑体" pitchFamily="49" charset="-122"/>
                <a:ea typeface="黑体" pitchFamily="49" charset="-122"/>
              </a:rPr>
              <a:t>修改</a:t>
            </a:r>
            <a:r>
              <a:rPr lang="zh-CN" altLang="en-US" dirty="0">
                <a:solidFill>
                  <a:schemeClr val="tx2">
                    <a:lumMod val="50000"/>
                  </a:schemeClr>
                </a:solidFill>
                <a:latin typeface="黑体" pitchFamily="49" charset="-122"/>
                <a:ea typeface="黑体" pitchFamily="49" charset="-122"/>
              </a:rPr>
              <a:t>查询语句，查询所有的课程记录，要求首先按照课程类型（</a:t>
            </a:r>
            <a:r>
              <a:rPr lang="en-US" altLang="zh-CN" dirty="0" err="1">
                <a:solidFill>
                  <a:schemeClr val="tx2">
                    <a:lumMod val="50000"/>
                  </a:schemeClr>
                </a:solidFill>
                <a:latin typeface="黑体" pitchFamily="49" charset="-122"/>
                <a:ea typeface="黑体" pitchFamily="49" charset="-122"/>
              </a:rPr>
              <a:t>Course_kind</a:t>
            </a:r>
            <a:r>
              <a:rPr lang="zh-CN" altLang="en-US" dirty="0">
                <a:solidFill>
                  <a:schemeClr val="tx2">
                    <a:lumMod val="50000"/>
                  </a:schemeClr>
                </a:solidFill>
                <a:latin typeface="黑体" pitchFamily="49" charset="-122"/>
                <a:ea typeface="黑体" pitchFamily="49" charset="-122"/>
              </a:rPr>
              <a:t>）降序排序，类型相同的按照课程编号（</a:t>
            </a:r>
            <a:r>
              <a:rPr lang="en-US" altLang="zh-CN" dirty="0" err="1">
                <a:solidFill>
                  <a:schemeClr val="tx2">
                    <a:lumMod val="50000"/>
                  </a:schemeClr>
                </a:solidFill>
                <a:latin typeface="黑体" pitchFamily="49" charset="-122"/>
                <a:ea typeface="黑体" pitchFamily="49" charset="-122"/>
              </a:rPr>
              <a:t>Course_id</a:t>
            </a:r>
            <a:r>
              <a:rPr lang="zh-CN" altLang="en-US" dirty="0">
                <a:solidFill>
                  <a:schemeClr val="tx2">
                    <a:lumMod val="50000"/>
                  </a:schemeClr>
                </a:solidFill>
                <a:latin typeface="黑体" pitchFamily="49" charset="-122"/>
                <a:ea typeface="黑体" pitchFamily="49" charset="-122"/>
              </a:rPr>
              <a:t>）升序排序</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6" name="矩形 5"/>
          <p:cNvSpPr/>
          <p:nvPr/>
        </p:nvSpPr>
        <p:spPr>
          <a:xfrm>
            <a:off x="4660693" y="3789040"/>
            <a:ext cx="3718602" cy="1477328"/>
          </a:xfrm>
          <a:prstGeom prst="rect">
            <a:avLst/>
          </a:prstGeom>
          <a:solidFill>
            <a:srgbClr val="FFFF00"/>
          </a:solidFill>
        </p:spPr>
        <p:txBody>
          <a:bodyPr wrap="square">
            <a:spAutoFit/>
          </a:bodyPr>
          <a:lstStyle/>
          <a:p>
            <a:pPr eaLnBrk="1" hangingPunct="1">
              <a:buFont typeface="Wingdings" pitchFamily="2" charset="2"/>
              <a:buNone/>
            </a:pPr>
            <a:r>
              <a:rPr lang="en-US" altLang="zh-CN" dirty="0">
                <a:latin typeface="黑体" pitchFamily="49" charset="-122"/>
                <a:ea typeface="黑体" pitchFamily="49" charset="-122"/>
              </a:rPr>
              <a:t>USE Student</a:t>
            </a:r>
          </a:p>
          <a:p>
            <a:pPr eaLnBrk="1" hangingPunct="1">
              <a:buFont typeface="Wingdings" pitchFamily="2" charset="2"/>
              <a:buNone/>
            </a:pPr>
            <a:r>
              <a:rPr lang="en-US" altLang="zh-CN" dirty="0">
                <a:latin typeface="黑体" pitchFamily="49" charset="-122"/>
                <a:ea typeface="黑体" pitchFamily="49" charset="-122"/>
              </a:rPr>
              <a:t>	  </a:t>
            </a:r>
            <a:r>
              <a:rPr lang="en-US" altLang="zh-CN" dirty="0" smtClean="0">
                <a:latin typeface="黑体" pitchFamily="49" charset="-122"/>
                <a:ea typeface="黑体" pitchFamily="49" charset="-122"/>
              </a:rPr>
              <a:t>GO</a:t>
            </a:r>
            <a:endParaRPr lang="en-US" altLang="zh-CN" dirty="0">
              <a:latin typeface="黑体" pitchFamily="49" charset="-122"/>
              <a:ea typeface="黑体" pitchFamily="49" charset="-122"/>
            </a:endParaRPr>
          </a:p>
          <a:p>
            <a:pPr eaLnBrk="1" hangingPunct="1">
              <a:buFont typeface="Wingdings" pitchFamily="2" charset="2"/>
              <a:buNone/>
            </a:pPr>
            <a:r>
              <a:rPr lang="en-US" altLang="zh-CN" dirty="0" smtClean="0">
                <a:latin typeface="黑体" pitchFamily="49" charset="-122"/>
                <a:ea typeface="黑体" pitchFamily="49" charset="-122"/>
              </a:rPr>
              <a:t>SELECT </a:t>
            </a:r>
            <a:r>
              <a:rPr lang="en-US" altLang="zh-CN" dirty="0">
                <a:latin typeface="黑体" pitchFamily="49" charset="-122"/>
                <a:ea typeface="黑体" pitchFamily="49" charset="-122"/>
              </a:rPr>
              <a:t>* FROM Courses ORDER BY </a:t>
            </a:r>
            <a:r>
              <a:rPr lang="en-US" altLang="zh-CN" dirty="0" err="1">
                <a:latin typeface="黑体" pitchFamily="49" charset="-122"/>
                <a:ea typeface="黑体" pitchFamily="49" charset="-122"/>
              </a:rPr>
              <a:t>Course_kind</a:t>
            </a:r>
            <a:r>
              <a:rPr lang="en-US" altLang="zh-CN" dirty="0">
                <a:latin typeface="黑体" pitchFamily="49" charset="-122"/>
                <a:ea typeface="黑体" pitchFamily="49" charset="-122"/>
              </a:rPr>
              <a:t> </a:t>
            </a:r>
            <a:r>
              <a:rPr lang="en-US" altLang="zh-CN" dirty="0" err="1">
                <a:latin typeface="黑体" pitchFamily="49" charset="-122"/>
                <a:ea typeface="黑体" pitchFamily="49" charset="-122"/>
              </a:rPr>
              <a:t>DESC,Course_id</a:t>
            </a:r>
            <a:r>
              <a:rPr lang="en-US" altLang="zh-CN" dirty="0">
                <a:latin typeface="黑体" pitchFamily="49" charset="-122"/>
                <a:ea typeface="黑体" pitchFamily="49" charset="-122"/>
              </a:rPr>
              <a:t> ASC</a:t>
            </a:r>
          </a:p>
          <a:p>
            <a:pPr eaLnBrk="1" hangingPunct="1">
              <a:buFont typeface="Wingdings" pitchFamily="2" charset="2"/>
              <a:buNone/>
            </a:pPr>
            <a:r>
              <a:rPr lang="en-US" altLang="zh-CN" dirty="0">
                <a:latin typeface="黑体" pitchFamily="49" charset="-122"/>
                <a:ea typeface="黑体" pitchFamily="49" charset="-122"/>
              </a:rPr>
              <a:t>	  </a:t>
            </a:r>
            <a:r>
              <a:rPr lang="en-US" altLang="zh-CN" dirty="0" smtClean="0">
                <a:latin typeface="黑体" pitchFamily="49" charset="-122"/>
                <a:ea typeface="黑体" pitchFamily="49" charset="-122"/>
              </a:rPr>
              <a:t>GO</a:t>
            </a:r>
            <a:endParaRPr lang="en-US" altLang="zh-CN" dirty="0">
              <a:latin typeface="黑体" pitchFamily="49" charset="-122"/>
              <a:ea typeface="黑体" pitchFamily="49" charset="-122"/>
            </a:endParaRPr>
          </a:p>
        </p:txBody>
      </p:sp>
      <p:pic>
        <p:nvPicPr>
          <p:cNvPr id="12"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540392" y="1546706"/>
            <a:ext cx="3992047" cy="1664530"/>
          </a:xfrm>
          <a:prstGeom prst="rect">
            <a:avLst/>
          </a:prstGeom>
          <a:noFill/>
        </p:spPr>
      </p:pic>
      <p:sp>
        <p:nvSpPr>
          <p:cNvPr id="13" name="Text Box 5"/>
          <p:cNvSpPr txBox="1">
            <a:spLocks noChangeArrowheads="1"/>
          </p:cNvSpPr>
          <p:nvPr/>
        </p:nvSpPr>
        <p:spPr bwMode="auto">
          <a:xfrm>
            <a:off x="4772950" y="3329478"/>
            <a:ext cx="3494087"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6.8 </a:t>
            </a:r>
            <a:r>
              <a:rPr lang="zh-CN" sz="1800" dirty="0"/>
              <a:t>查询结果集按升序排序</a:t>
            </a:r>
          </a:p>
        </p:txBody>
      </p:sp>
    </p:spTree>
    <p:extLst>
      <p:ext uri="{BB962C8B-B14F-4D97-AF65-F5344CB8AC3E}">
        <p14:creationId xmlns:p14="http://schemas.microsoft.com/office/powerpoint/2010/main" xmlns="" val="37045888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4  </a:t>
            </a:r>
            <a:r>
              <a:rPr lang="zh-CN" altLang="en-US" sz="2800" dirty="0" smtClean="0">
                <a:latin typeface="黑体" pitchFamily="49" charset="-122"/>
              </a:rPr>
              <a:t>（续）</a:t>
            </a:r>
            <a:endParaRPr lang="zh-CN" altLang="en-US" sz="2800" dirty="0"/>
          </a:p>
        </p:txBody>
      </p:sp>
      <p:sp>
        <p:nvSpPr>
          <p:cNvPr id="10" name="Text Box 21"/>
          <p:cNvSpPr txBox="1">
            <a:spLocks noChangeArrowheads="1"/>
          </p:cNvSpPr>
          <p:nvPr/>
        </p:nvSpPr>
        <p:spPr bwMode="auto">
          <a:xfrm>
            <a:off x="1410042" y="1757715"/>
            <a:ext cx="6624736" cy="2031325"/>
          </a:xfrm>
          <a:prstGeom prst="rect">
            <a:avLst/>
          </a:prstGeom>
          <a:noFill/>
          <a:ln w="9525">
            <a:solidFill>
              <a:srgbClr val="FF0000"/>
            </a:solid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注意：</a:t>
            </a:r>
          </a:p>
          <a:p>
            <a:pPr eaLnBrk="0" hangingPunct="0"/>
            <a:r>
              <a:rPr lang="zh-CN" altLang="en-US" dirty="0">
                <a:solidFill>
                  <a:schemeClr val="tx2">
                    <a:lumMod val="50000"/>
                  </a:schemeClr>
                </a:solidFill>
                <a:latin typeface="黑体" pitchFamily="49" charset="-122"/>
                <a:ea typeface="黑体" pitchFamily="49" charset="-122"/>
              </a:rPr>
              <a:t>       	当</a:t>
            </a:r>
            <a:r>
              <a:rPr lang="en-US" altLang="zh-CN" dirty="0">
                <a:solidFill>
                  <a:schemeClr val="tx2">
                    <a:lumMod val="50000"/>
                  </a:schemeClr>
                </a:solidFill>
                <a:latin typeface="黑体" pitchFamily="49" charset="-122"/>
                <a:ea typeface="黑体" pitchFamily="49" charset="-122"/>
              </a:rPr>
              <a:t>ORDER BY</a:t>
            </a:r>
            <a:r>
              <a:rPr lang="zh-CN" altLang="en-US" dirty="0">
                <a:solidFill>
                  <a:schemeClr val="tx2">
                    <a:lumMod val="50000"/>
                  </a:schemeClr>
                </a:solidFill>
                <a:latin typeface="黑体" pitchFamily="49" charset="-122"/>
                <a:ea typeface="黑体" pitchFamily="49" charset="-122"/>
              </a:rPr>
              <a:t>后只有一个</a:t>
            </a:r>
            <a:r>
              <a:rPr lang="en-US" altLang="zh-CN" dirty="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排序列</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时，结果集中的记录按照该列排序；当多条记录的</a:t>
            </a:r>
            <a:r>
              <a:rPr lang="en-US" altLang="zh-CN" dirty="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排序列</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的数据都相同时，这些记录按其在表中的物理顺序排序；当有多个</a:t>
            </a:r>
            <a:r>
              <a:rPr lang="en-US" altLang="zh-CN" dirty="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排序列</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时，结果集中的记录首先按第一个排序列排序，当多条记录的该列数据相等时，按其后的排序列排序，依此类推，若多条记录的所有的排序列数据都一样，则按这些记录在表中的物理顺序排序。</a:t>
            </a:r>
          </a:p>
        </p:txBody>
      </p:sp>
      <p:sp>
        <p:nvSpPr>
          <p:cNvPr id="5" name="矩形 4"/>
          <p:cNvSpPr/>
          <p:nvPr/>
        </p:nvSpPr>
        <p:spPr>
          <a:xfrm>
            <a:off x="1410042" y="4276618"/>
            <a:ext cx="2317162" cy="646331"/>
          </a:xfrm>
          <a:prstGeom prst="rect">
            <a:avLst/>
          </a:prstGeom>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11  </a:t>
            </a:r>
            <a:r>
              <a:rPr lang="zh-CN" altLang="en-US" dirty="0" smtClean="0">
                <a:solidFill>
                  <a:schemeClr val="tx2">
                    <a:lumMod val="50000"/>
                  </a:schemeClr>
                </a:solidFill>
                <a:latin typeface="黑体" pitchFamily="49" charset="-122"/>
                <a:ea typeface="黑体" pitchFamily="49" charset="-122"/>
              </a:rPr>
              <a:t>执行</a:t>
            </a:r>
            <a:r>
              <a:rPr lang="zh-CN" altLang="en-US" dirty="0">
                <a:solidFill>
                  <a:schemeClr val="tx2">
                    <a:lumMod val="50000"/>
                  </a:schemeClr>
                </a:solidFill>
                <a:latin typeface="黑体" pitchFamily="49" charset="-122"/>
                <a:ea typeface="黑体" pitchFamily="49" charset="-122"/>
              </a:rPr>
              <a:t>本语句，结果如图</a:t>
            </a:r>
            <a:r>
              <a:rPr lang="en-US" altLang="zh-CN" dirty="0">
                <a:solidFill>
                  <a:schemeClr val="tx2">
                    <a:lumMod val="50000"/>
                  </a:schemeClr>
                </a:solidFill>
                <a:latin typeface="黑体" pitchFamily="49" charset="-122"/>
                <a:ea typeface="黑体" pitchFamily="49" charset="-122"/>
              </a:rPr>
              <a:t>6.10</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11"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3958806" y="4002524"/>
            <a:ext cx="4194739" cy="1840850"/>
          </a:xfrm>
          <a:prstGeom prst="rect">
            <a:avLst/>
          </a:prstGeom>
          <a:noFill/>
        </p:spPr>
      </p:pic>
      <p:sp>
        <p:nvSpPr>
          <p:cNvPr id="14" name="Text Box 5"/>
          <p:cNvSpPr txBox="1">
            <a:spLocks noChangeArrowheads="1"/>
          </p:cNvSpPr>
          <p:nvPr/>
        </p:nvSpPr>
        <p:spPr bwMode="auto">
          <a:xfrm>
            <a:off x="5076056" y="5922731"/>
            <a:ext cx="196024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smtClean="0"/>
              <a:t>图</a:t>
            </a:r>
            <a:r>
              <a:rPr lang="zh-CN" altLang="zh-CN" sz="1800" dirty="0"/>
              <a:t>6.10 </a:t>
            </a:r>
            <a:r>
              <a:rPr lang="zh-CN" sz="1800" dirty="0"/>
              <a:t>多列排序</a:t>
            </a:r>
          </a:p>
        </p:txBody>
      </p:sp>
    </p:spTree>
    <p:extLst>
      <p:ext uri="{BB962C8B-B14F-4D97-AF65-F5344CB8AC3E}">
        <p14:creationId xmlns:p14="http://schemas.microsoft.com/office/powerpoint/2010/main" xmlns="" val="36222417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a:t>
            </a:fld>
            <a:endParaRPr lang="en-US" altLang="zh-CN"/>
          </a:p>
        </p:txBody>
      </p:sp>
      <p:sp>
        <p:nvSpPr>
          <p:cNvPr id="6" name="AutoShape 29"/>
          <p:cNvSpPr>
            <a:spLocks noChangeArrowheads="1"/>
          </p:cNvSpPr>
          <p:nvPr/>
        </p:nvSpPr>
        <p:spPr bwMode="auto">
          <a:xfrm>
            <a:off x="4819650" y="2571744"/>
            <a:ext cx="4019550" cy="2752731"/>
          </a:xfrm>
          <a:prstGeom prst="roundRect">
            <a:avLst>
              <a:gd name="adj" fmla="val 5208"/>
            </a:avLst>
          </a:prstGeom>
          <a:solidFill>
            <a:srgbClr val="FCFCFC">
              <a:alpha val="70000"/>
            </a:srgbClr>
          </a:solidFill>
          <a:ln w="9525">
            <a:solidFill>
              <a:schemeClr val="tx1"/>
            </a:solidFill>
            <a:prstDash val="dash"/>
            <a:round/>
            <a:headEnd/>
            <a:tailEnd/>
          </a:ln>
          <a:effectLst/>
        </p:spPr>
        <p:txBody>
          <a:bodyPr wrap="none" anchor="ctr"/>
          <a:lstStyle/>
          <a:p>
            <a:endParaRPr lang="zh-CN" altLang="en-US"/>
          </a:p>
        </p:txBody>
      </p:sp>
      <p:sp>
        <p:nvSpPr>
          <p:cNvPr id="8" name="AutoShape 3"/>
          <p:cNvSpPr>
            <a:spLocks noChangeArrowheads="1"/>
          </p:cNvSpPr>
          <p:nvPr/>
        </p:nvSpPr>
        <p:spPr bwMode="gray">
          <a:xfrm flipH="1">
            <a:off x="3286116" y="1922446"/>
            <a:ext cx="995363" cy="835025"/>
          </a:xfrm>
          <a:prstGeom prst="curvedRightArrow">
            <a:avLst>
              <a:gd name="adj1" fmla="val 16542"/>
              <a:gd name="adj2" fmla="val 38977"/>
              <a:gd name="adj3" fmla="val 33846"/>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9" name="AutoShape 4"/>
          <p:cNvSpPr>
            <a:spLocks noChangeArrowheads="1"/>
          </p:cNvSpPr>
          <p:nvPr/>
        </p:nvSpPr>
        <p:spPr bwMode="gray">
          <a:xfrm>
            <a:off x="1071538" y="1958958"/>
            <a:ext cx="995362" cy="835025"/>
          </a:xfrm>
          <a:prstGeom prst="curvedRightArrow">
            <a:avLst>
              <a:gd name="adj1" fmla="val 19583"/>
              <a:gd name="adj2" fmla="val 44676"/>
              <a:gd name="adj3" fmla="val 33652"/>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28" name="AutoShape 23"/>
          <p:cNvSpPr>
            <a:spLocks/>
          </p:cNvSpPr>
          <p:nvPr/>
        </p:nvSpPr>
        <p:spPr bwMode="blackWhite">
          <a:xfrm>
            <a:off x="4891088" y="3906845"/>
            <a:ext cx="3900487" cy="522287"/>
          </a:xfrm>
          <a:prstGeom prst="callout2">
            <a:avLst>
              <a:gd name="adj1" fmla="val 24316"/>
              <a:gd name="adj2" fmla="val -1954"/>
              <a:gd name="adj3" fmla="val 21884"/>
              <a:gd name="adj4" fmla="val -11843"/>
              <a:gd name="adj5" fmla="val 105473"/>
              <a:gd name="adj6" fmla="val -26293"/>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folHlink"/>
                </a:solidFill>
              </a:rPr>
              <a:t>学会熟练使用</a:t>
            </a:r>
            <a:r>
              <a:rPr lang="en-US" altLang="zh-CN" dirty="0">
                <a:solidFill>
                  <a:schemeClr val="folHlink"/>
                </a:solidFill>
              </a:rPr>
              <a:t>SELECT</a:t>
            </a:r>
            <a:r>
              <a:rPr lang="zh-CN" altLang="en-US" dirty="0">
                <a:solidFill>
                  <a:schemeClr val="folHlink"/>
                </a:solidFill>
              </a:rPr>
              <a:t>语句的各个子句完成相应的查询要求</a:t>
            </a:r>
          </a:p>
        </p:txBody>
      </p:sp>
      <p:sp>
        <p:nvSpPr>
          <p:cNvPr id="31" name="AutoShape 26"/>
          <p:cNvSpPr>
            <a:spLocks noChangeArrowheads="1"/>
          </p:cNvSpPr>
          <p:nvPr/>
        </p:nvSpPr>
        <p:spPr bwMode="ltGray">
          <a:xfrm rot="-544120">
            <a:off x="718616" y="3350211"/>
            <a:ext cx="393700" cy="2108789"/>
          </a:xfrm>
          <a:prstGeom prst="upArrow">
            <a:avLst>
              <a:gd name="adj1" fmla="val 50194"/>
              <a:gd name="adj2" fmla="val 74947"/>
            </a:avLst>
          </a:prstGeom>
          <a:gradFill rotWithShape="1">
            <a:gsLst>
              <a:gs pos="0">
                <a:schemeClr val="accent2"/>
              </a:gs>
              <a:gs pos="100000">
                <a:srgbClr val="FCFCFC">
                  <a:alpha val="0"/>
                </a:srgbClr>
              </a:gs>
            </a:gsLst>
            <a:lin ang="5400000" scaled="1"/>
          </a:gradFill>
          <a:ln w="9525" algn="ctr">
            <a:noFill/>
            <a:miter lim="800000"/>
            <a:headEnd/>
            <a:tailEnd/>
          </a:ln>
          <a:effectLst/>
        </p:spPr>
        <p:txBody>
          <a:bodyPr wrap="none" anchor="ctr"/>
          <a:lstStyle/>
          <a:p>
            <a:endParaRPr lang="zh-CN" altLang="en-US"/>
          </a:p>
        </p:txBody>
      </p:sp>
      <p:sp>
        <p:nvSpPr>
          <p:cNvPr id="32" name="Rectangle 27"/>
          <p:cNvSpPr>
            <a:spLocks noChangeArrowheads="1"/>
          </p:cNvSpPr>
          <p:nvPr/>
        </p:nvSpPr>
        <p:spPr bwMode="gray">
          <a:xfrm>
            <a:off x="304800" y="5611813"/>
            <a:ext cx="1565275" cy="434975"/>
          </a:xfrm>
          <a:prstGeom prst="rect">
            <a:avLst/>
          </a:prstGeom>
          <a:noFill/>
          <a:ln w="9525" algn="ctr">
            <a:noFill/>
            <a:miter lim="800000"/>
            <a:headEnd/>
            <a:tailEnd/>
          </a:ln>
          <a:effectLst/>
        </p:spPr>
        <p:txBody>
          <a:bodyPr>
            <a:spAutoFit/>
          </a:bodyPr>
          <a:lstStyle/>
          <a:p>
            <a:pPr>
              <a:lnSpc>
                <a:spcPct val="70000"/>
              </a:lnSpc>
              <a:buFont typeface="Wingdings" pitchFamily="2" charset="2"/>
              <a:buNone/>
            </a:pPr>
            <a:r>
              <a:rPr lang="en-US" altLang="zh-CN" sz="1600">
                <a:solidFill>
                  <a:srgbClr val="000000"/>
                </a:solidFill>
                <a:ea typeface="宋体" pitchFamily="2" charset="-122"/>
              </a:rPr>
              <a:t>Description of the products</a:t>
            </a:r>
          </a:p>
        </p:txBody>
      </p:sp>
      <p:sp>
        <p:nvSpPr>
          <p:cNvPr id="42" name="AutoShape 22"/>
          <p:cNvSpPr>
            <a:spLocks/>
          </p:cNvSpPr>
          <p:nvPr/>
        </p:nvSpPr>
        <p:spPr bwMode="blackWhite">
          <a:xfrm>
            <a:off x="4929190" y="2698748"/>
            <a:ext cx="3916363" cy="515938"/>
          </a:xfrm>
          <a:prstGeom prst="callout2">
            <a:avLst>
              <a:gd name="adj1" fmla="val 22153"/>
              <a:gd name="adj2" fmla="val -1944"/>
              <a:gd name="adj3" fmla="val 22153"/>
              <a:gd name="adj4" fmla="val -12162"/>
              <a:gd name="adj5" fmla="val 172309"/>
              <a:gd name="adj6" fmla="val -24200"/>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tx2">
                    <a:lumMod val="75000"/>
                  </a:schemeClr>
                </a:solidFill>
              </a:rPr>
              <a:t>掌握</a:t>
            </a:r>
            <a:r>
              <a:rPr lang="en-US" altLang="zh-CN" dirty="0">
                <a:solidFill>
                  <a:schemeClr val="tx2">
                    <a:lumMod val="75000"/>
                  </a:schemeClr>
                </a:solidFill>
              </a:rPr>
              <a:t>SELECT</a:t>
            </a:r>
            <a:r>
              <a:rPr lang="zh-CN" altLang="en-US" dirty="0">
                <a:solidFill>
                  <a:schemeClr val="tx2">
                    <a:lumMod val="75000"/>
                  </a:schemeClr>
                </a:solidFill>
              </a:rPr>
              <a:t>语句的基本用法</a:t>
            </a:r>
          </a:p>
        </p:txBody>
      </p:sp>
      <p:grpSp>
        <p:nvGrpSpPr>
          <p:cNvPr id="44" name="组合 43"/>
          <p:cNvGrpSpPr/>
          <p:nvPr/>
        </p:nvGrpSpPr>
        <p:grpSpPr>
          <a:xfrm>
            <a:off x="1163638" y="3336926"/>
            <a:ext cx="3003550" cy="2103849"/>
            <a:chOff x="1163638" y="3336926"/>
            <a:chExt cx="3003550" cy="2103849"/>
          </a:xfrm>
        </p:grpSpPr>
        <p:sp>
          <p:nvSpPr>
            <p:cNvPr id="23" name="Freeform 13"/>
            <p:cNvSpPr>
              <a:spLocks/>
            </p:cNvSpPr>
            <p:nvPr/>
          </p:nvSpPr>
          <p:spPr bwMode="gray">
            <a:xfrm>
              <a:off x="1280443" y="4139073"/>
              <a:ext cx="2803313"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B4B4B4"/>
            </a:solidFill>
            <a:ln w="9525" cap="flat" cmpd="sng">
              <a:noFill/>
              <a:prstDash val="solid"/>
              <a:round/>
              <a:headEnd/>
              <a:tailEnd/>
            </a:ln>
            <a:effectLst/>
          </p:spPr>
          <p:txBody>
            <a:bodyPr wrap="none" anchor="ctr"/>
            <a:lstStyle/>
            <a:p>
              <a:endParaRPr lang="zh-CN" altLang="en-US"/>
            </a:p>
          </p:txBody>
        </p:sp>
        <p:grpSp>
          <p:nvGrpSpPr>
            <p:cNvPr id="13" name="Group 14"/>
            <p:cNvGrpSpPr>
              <a:grpSpLocks/>
            </p:cNvGrpSpPr>
            <p:nvPr/>
          </p:nvGrpSpPr>
          <p:grpSpPr bwMode="auto">
            <a:xfrm>
              <a:off x="1221643" y="3738793"/>
              <a:ext cx="2902637" cy="1582850"/>
              <a:chOff x="1082" y="2355"/>
              <a:chExt cx="3406" cy="1993"/>
            </a:xfrm>
          </p:grpSpPr>
          <p:sp>
            <p:nvSpPr>
              <p:cNvPr id="18" name="Freeform 15"/>
              <p:cNvSpPr>
                <a:spLocks/>
              </p:cNvSpPr>
              <p:nvPr/>
            </p:nvSpPr>
            <p:spPr bwMode="gray">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C0C0C0"/>
              </a:solidFill>
              <a:ln w="9525" cap="flat" cmpd="sng">
                <a:noFill/>
                <a:prstDash val="solid"/>
                <a:round/>
                <a:headEnd/>
                <a:tailEnd/>
              </a:ln>
              <a:effectLst/>
            </p:spPr>
            <p:txBody>
              <a:bodyPr wrap="none" anchor="ctr"/>
              <a:lstStyle/>
              <a:p>
                <a:endParaRPr lang="zh-CN" altLang="en-US"/>
              </a:p>
            </p:txBody>
          </p:sp>
          <p:sp>
            <p:nvSpPr>
              <p:cNvPr id="19" name="Freeform 16"/>
              <p:cNvSpPr>
                <a:spLocks/>
              </p:cNvSpPr>
              <p:nvPr/>
            </p:nvSpPr>
            <p:spPr bwMode="gray">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folHlink"/>
              </a:solidFill>
              <a:ln w="9525" cap="flat" cmpd="sng">
                <a:noFill/>
                <a:prstDash val="solid"/>
                <a:round/>
                <a:headEnd/>
                <a:tailEnd/>
              </a:ln>
              <a:effectLst/>
            </p:spPr>
            <p:txBody>
              <a:bodyPr wrap="none" anchor="ctr"/>
              <a:lstStyle/>
              <a:p>
                <a:endParaRPr lang="zh-CN" altLang="en-US"/>
              </a:p>
            </p:txBody>
          </p:sp>
          <p:sp>
            <p:nvSpPr>
              <p:cNvPr id="20" name="Freeform 17"/>
              <p:cNvSpPr>
                <a:spLocks/>
              </p:cNvSpPr>
              <p:nvPr/>
            </p:nvSpPr>
            <p:spPr bwMode="gray">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DDDDDD"/>
              </a:solidFill>
              <a:ln w="9525" cap="flat" cmpd="sng">
                <a:noFill/>
                <a:prstDash val="solid"/>
                <a:round/>
                <a:headEnd/>
                <a:tailEnd/>
              </a:ln>
              <a:effectLst/>
            </p:spPr>
            <p:txBody>
              <a:bodyPr wrap="none" anchor="ctr"/>
              <a:lstStyle/>
              <a:p>
                <a:endParaRPr lang="zh-CN" altLang="en-US"/>
              </a:p>
            </p:txBody>
          </p:sp>
        </p:grpSp>
        <p:sp>
          <p:nvSpPr>
            <p:cNvPr id="17" name="Freeform 21"/>
            <p:cNvSpPr>
              <a:spLocks/>
            </p:cNvSpPr>
            <p:nvPr/>
          </p:nvSpPr>
          <p:spPr bwMode="gray">
            <a:xfrm>
              <a:off x="1163638" y="3336926"/>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grpSp>
        <p:nvGrpSpPr>
          <p:cNvPr id="43" name="组合 42"/>
          <p:cNvGrpSpPr/>
          <p:nvPr/>
        </p:nvGrpSpPr>
        <p:grpSpPr>
          <a:xfrm>
            <a:off x="1139822" y="2928934"/>
            <a:ext cx="3003550" cy="1582850"/>
            <a:chOff x="1139822" y="2928934"/>
            <a:chExt cx="3003550" cy="1582850"/>
          </a:xfrm>
        </p:grpSpPr>
        <p:sp>
          <p:nvSpPr>
            <p:cNvPr id="35" name="Freeform 19"/>
            <p:cNvSpPr>
              <a:spLocks/>
            </p:cNvSpPr>
            <p:nvPr/>
          </p:nvSpPr>
          <p:spPr bwMode="gray">
            <a:xfrm>
              <a:off x="1139822" y="3461845"/>
              <a:ext cx="1179903" cy="1049939"/>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DDDDDD"/>
            </a:solidFill>
            <a:ln w="9525" cap="flat" cmpd="sng">
              <a:noFill/>
              <a:prstDash val="solid"/>
              <a:round/>
              <a:headEnd/>
              <a:tailEnd/>
            </a:ln>
            <a:effectLst/>
          </p:spPr>
          <p:txBody>
            <a:bodyPr wrap="none" anchor="ctr"/>
            <a:lstStyle/>
            <a:p>
              <a:endParaRPr lang="zh-CN" altLang="en-US"/>
            </a:p>
          </p:txBody>
        </p:sp>
        <p:sp>
          <p:nvSpPr>
            <p:cNvPr id="36" name="Freeform 20"/>
            <p:cNvSpPr>
              <a:spLocks/>
            </p:cNvSpPr>
            <p:nvPr/>
          </p:nvSpPr>
          <p:spPr bwMode="gray">
            <a:xfrm>
              <a:off x="2306497" y="3380836"/>
              <a:ext cx="1836875" cy="1126182"/>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tx2">
                <a:lumMod val="75000"/>
              </a:schemeClr>
            </a:solidFill>
            <a:ln w="9525" cap="flat" cmpd="sng">
              <a:noFill/>
              <a:prstDash val="solid"/>
              <a:round/>
              <a:headEnd/>
              <a:tailEnd/>
            </a:ln>
            <a:effectLst/>
          </p:spPr>
          <p:txBody>
            <a:bodyPr wrap="none" anchor="ctr"/>
            <a:lstStyle/>
            <a:p>
              <a:endParaRPr lang="zh-CN" altLang="en-US" dirty="0">
                <a:solidFill>
                  <a:schemeClr val="tx2">
                    <a:lumMod val="75000"/>
                  </a:schemeClr>
                </a:solidFill>
              </a:endParaRPr>
            </a:p>
          </p:txBody>
        </p:sp>
        <p:sp>
          <p:nvSpPr>
            <p:cNvPr id="37" name="Freeform 21"/>
            <p:cNvSpPr>
              <a:spLocks/>
            </p:cNvSpPr>
            <p:nvPr/>
          </p:nvSpPr>
          <p:spPr bwMode="gray">
            <a:xfrm>
              <a:off x="1139822" y="2928934"/>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sp>
        <p:nvSpPr>
          <p:cNvPr id="40" name="矩形 39"/>
          <p:cNvSpPr/>
          <p:nvPr/>
        </p:nvSpPr>
        <p:spPr>
          <a:xfrm rot="21396019">
            <a:off x="2102813" y="782979"/>
            <a:ext cx="1072833" cy="317009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0000" b="1" cap="none" spc="50" dirty="0" smtClean="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rPr>
              <a:t>2</a:t>
            </a:r>
            <a:endParaRPr lang="zh-CN" altLang="en-US" sz="20000" b="1" cap="none" spc="50" dirty="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30</a:t>
            </a:fld>
            <a:endParaRPr lang="en-US" altLang="zh-CN"/>
          </a:p>
        </p:txBody>
      </p:sp>
      <p:sp>
        <p:nvSpPr>
          <p:cNvPr id="6" name="矩形 5"/>
          <p:cNvSpPr/>
          <p:nvPr/>
        </p:nvSpPr>
        <p:spPr>
          <a:xfrm>
            <a:off x="1331640" y="1951073"/>
            <a:ext cx="7056784" cy="4247317"/>
          </a:xfrm>
          <a:prstGeom prst="rect">
            <a:avLst/>
          </a:prstGeom>
          <a:solidFill>
            <a:schemeClr val="accent2">
              <a:lumMod val="60000"/>
              <a:lumOff val="40000"/>
            </a:schemeClr>
          </a:solidFill>
        </p:spPr>
        <p:txBody>
          <a:bodyPr wrap="square">
            <a:spAutoFit/>
          </a:bodyPr>
          <a:lstStyle/>
          <a:p>
            <a:pPr eaLnBrk="1" hangingPunct="1">
              <a:lnSpc>
                <a:spcPct val="100000"/>
              </a:lnSpc>
            </a:pPr>
            <a:r>
              <a:rPr lang="zh-CN" altLang="en-US" dirty="0">
                <a:solidFill>
                  <a:schemeClr val="tx2">
                    <a:lumMod val="50000"/>
                  </a:schemeClr>
                </a:solidFill>
                <a:latin typeface="黑体" pitchFamily="49" charset="-122"/>
                <a:ea typeface="黑体" pitchFamily="49" charset="-122"/>
              </a:rPr>
              <a:t>知识总结：</a:t>
            </a:r>
          </a:p>
          <a:p>
            <a:pPr eaLnBrk="1" hangingPunct="1">
              <a:lnSpc>
                <a:spcPct val="100000"/>
              </a:lnSpc>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lnSpc>
                <a:spcPct val="100000"/>
              </a:lnSpc>
              <a:buFont typeface="Wingdings" pitchFamily="2" charset="2"/>
              <a:buNone/>
            </a:pPr>
            <a:r>
              <a:rPr lang="zh-CN" altLang="en-US" dirty="0" smtClean="0">
                <a:solidFill>
                  <a:schemeClr val="tx2">
                    <a:lumMod val="50000"/>
                  </a:schemeClr>
                </a:solidFill>
                <a:latin typeface="黑体" pitchFamily="49" charset="-122"/>
                <a:ea typeface="黑体" pitchFamily="49" charset="-122"/>
              </a:rPr>
              <a:t>本</a:t>
            </a:r>
            <a:r>
              <a:rPr lang="zh-CN" altLang="en-US" dirty="0">
                <a:solidFill>
                  <a:schemeClr val="tx2">
                    <a:lumMod val="50000"/>
                  </a:schemeClr>
                </a:solidFill>
                <a:latin typeface="黑体" pitchFamily="49" charset="-122"/>
                <a:ea typeface="黑体" pitchFamily="49" charset="-122"/>
              </a:rPr>
              <a:t>任务当中使用了ORDER BY子句，ORDER BY子句的语法格式如下： </a:t>
            </a:r>
          </a:p>
          <a:p>
            <a:pPr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zh-CN" altLang="en-US" dirty="0" smtClean="0">
                <a:latin typeface="黑体" pitchFamily="49" charset="-122"/>
                <a:ea typeface="黑体" pitchFamily="49" charset="-122"/>
              </a:rPr>
              <a:t>[ </a:t>
            </a:r>
            <a:r>
              <a:rPr lang="zh-CN" altLang="en-US" dirty="0">
                <a:latin typeface="黑体" pitchFamily="49" charset="-122"/>
                <a:ea typeface="黑体" pitchFamily="49" charset="-122"/>
              </a:rPr>
              <a:t>ORDER BY { &lt;排序列&gt; [ ASC | DESC ] } [ ,...n] ]</a:t>
            </a:r>
          </a:p>
          <a:p>
            <a:pPr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lnSpc>
                <a:spcPct val="100000"/>
              </a:lnSpc>
              <a:buFont typeface="Wingdings" pitchFamily="2" charset="2"/>
              <a:buNone/>
            </a:pPr>
            <a:r>
              <a:rPr lang="zh-CN" altLang="en-US" dirty="0" smtClean="0">
                <a:solidFill>
                  <a:schemeClr val="tx2">
                    <a:lumMod val="50000"/>
                  </a:schemeClr>
                </a:solidFill>
                <a:latin typeface="黑体" pitchFamily="49" charset="-122"/>
                <a:ea typeface="黑体" pitchFamily="49" charset="-122"/>
              </a:rPr>
              <a:t>其中</a:t>
            </a:r>
            <a:r>
              <a:rPr lang="zh-CN" altLang="en-US" dirty="0">
                <a:solidFill>
                  <a:schemeClr val="tx2">
                    <a:lumMod val="50000"/>
                  </a:schemeClr>
                </a:solidFill>
                <a:latin typeface="黑体" pitchFamily="49" charset="-122"/>
                <a:ea typeface="黑体" pitchFamily="49" charset="-122"/>
              </a:rPr>
              <a:t>：</a:t>
            </a:r>
          </a:p>
          <a:p>
            <a:pPr eaLnBrk="1" hangingPunct="1">
              <a:lnSpc>
                <a:spcPct val="100000"/>
              </a:lnSpc>
              <a:buFont typeface="Wingdings" pitchFamily="2" charset="2"/>
              <a:buNone/>
            </a:pPr>
            <a:r>
              <a:rPr lang="zh-CN" altLang="en-US" dirty="0" smtClean="0">
                <a:solidFill>
                  <a:schemeClr val="tx2">
                    <a:lumMod val="50000"/>
                  </a:schemeClr>
                </a:solidFill>
                <a:latin typeface="黑体" pitchFamily="49" charset="-122"/>
                <a:ea typeface="黑体" pitchFamily="49" charset="-122"/>
              </a:rPr>
              <a:t>      &lt;</a:t>
            </a:r>
            <a:r>
              <a:rPr lang="zh-CN" altLang="en-US" dirty="0">
                <a:solidFill>
                  <a:schemeClr val="tx2">
                    <a:lumMod val="50000"/>
                  </a:schemeClr>
                </a:solidFill>
                <a:latin typeface="黑体" pitchFamily="49" charset="-122"/>
                <a:ea typeface="黑体" pitchFamily="49" charset="-122"/>
              </a:rPr>
              <a:t>排序列&gt;：结果集中的记录按&lt;排序列&gt;中指定</a:t>
            </a:r>
            <a:r>
              <a:rPr lang="zh-CN" altLang="en-US" dirty="0" smtClean="0">
                <a:solidFill>
                  <a:schemeClr val="tx2">
                    <a:lumMod val="50000"/>
                  </a:schemeClr>
                </a:solidFill>
                <a:latin typeface="黑体" pitchFamily="49" charset="-122"/>
                <a:ea typeface="黑体" pitchFamily="49" charset="-122"/>
              </a:rPr>
              <a:t>的列</a:t>
            </a:r>
            <a:r>
              <a:rPr lang="zh-CN" altLang="en-US" dirty="0">
                <a:solidFill>
                  <a:schemeClr val="tx2">
                    <a:lumMod val="50000"/>
                  </a:schemeClr>
                </a:solidFill>
                <a:latin typeface="黑体" pitchFamily="49" charset="-122"/>
                <a:ea typeface="黑体" pitchFamily="49" charset="-122"/>
              </a:rPr>
              <a:t>排序，排序列可以有多个</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lnSpc>
                <a:spcPct val="100000"/>
              </a:lnSpc>
              <a:buFont typeface="Wingdings" pitchFamily="2" charset="2"/>
              <a:buNone/>
            </a:pPr>
            <a:r>
              <a:rPr lang="en-US" altLang="zh-CN" dirty="0" smtClean="0">
                <a:solidFill>
                  <a:schemeClr val="tx2">
                    <a:lumMod val="50000"/>
                  </a:schemeClr>
                </a:solidFill>
              </a:rPr>
              <a:t>            ASC</a:t>
            </a:r>
            <a:r>
              <a:rPr lang="zh-CN" altLang="en-US" dirty="0">
                <a:solidFill>
                  <a:schemeClr val="tx2">
                    <a:lumMod val="50000"/>
                  </a:schemeClr>
                </a:solidFill>
              </a:rPr>
              <a:t>：结果集中的记录按升序排序，这是默认的</a:t>
            </a:r>
            <a:r>
              <a:rPr lang="zh-CN" altLang="en-US" dirty="0" smtClean="0">
                <a:solidFill>
                  <a:schemeClr val="tx2">
                    <a:lumMod val="50000"/>
                  </a:schemeClr>
                </a:solidFill>
              </a:rPr>
              <a:t>排序方式</a:t>
            </a:r>
            <a:r>
              <a:rPr lang="zh-CN" altLang="en-US" dirty="0">
                <a:solidFill>
                  <a:schemeClr val="tx2">
                    <a:lumMod val="50000"/>
                  </a:schemeClr>
                </a:solidFill>
              </a:rPr>
              <a:t>。</a:t>
            </a:r>
          </a:p>
          <a:p>
            <a:pPr eaLnBrk="1" hangingPunct="1">
              <a:lnSpc>
                <a:spcPct val="100000"/>
              </a:lnSpc>
              <a:buFont typeface="Wingdings" pitchFamily="2" charset="2"/>
              <a:buNone/>
            </a:pPr>
            <a:r>
              <a:rPr lang="en-US" altLang="zh-CN" dirty="0" smtClean="0">
                <a:solidFill>
                  <a:schemeClr val="tx2">
                    <a:lumMod val="50000"/>
                  </a:schemeClr>
                </a:solidFill>
              </a:rPr>
              <a:t>            DESC</a:t>
            </a:r>
            <a:r>
              <a:rPr lang="zh-CN" altLang="en-US" dirty="0">
                <a:solidFill>
                  <a:schemeClr val="tx2">
                    <a:lumMod val="50000"/>
                  </a:schemeClr>
                </a:solidFill>
              </a:rPr>
              <a:t>：结果集中的记录按降序排序。</a:t>
            </a:r>
          </a:p>
          <a:p>
            <a:pPr eaLnBrk="1" hangingPunct="1">
              <a:lnSpc>
                <a:spcPct val="100000"/>
              </a:lnSpc>
              <a:buFont typeface="Wingdings" pitchFamily="2" charset="2"/>
              <a:buNone/>
            </a:pPr>
            <a:endParaRPr lang="en-US" altLang="zh-CN" dirty="0" smtClean="0">
              <a:solidFill>
                <a:schemeClr val="tx2">
                  <a:lumMod val="50000"/>
                </a:schemeClr>
              </a:solidFill>
            </a:endParaRPr>
          </a:p>
          <a:p>
            <a:pPr eaLnBrk="1" hangingPunct="1">
              <a:lnSpc>
                <a:spcPct val="100000"/>
              </a:lnSpc>
              <a:buFont typeface="Wingdings" pitchFamily="2" charset="2"/>
              <a:buNone/>
            </a:pPr>
            <a:r>
              <a:rPr lang="zh-CN" altLang="en-US" dirty="0">
                <a:solidFill>
                  <a:schemeClr val="tx2">
                    <a:lumMod val="50000"/>
                  </a:schemeClr>
                </a:solidFill>
              </a:rPr>
              <a:t>注意：</a:t>
            </a:r>
          </a:p>
          <a:p>
            <a:pPr eaLnBrk="1" hangingPunct="1">
              <a:lnSpc>
                <a:spcPct val="100000"/>
              </a:lnSpc>
              <a:buFont typeface="Wingdings" pitchFamily="2" charset="2"/>
              <a:buNone/>
            </a:pPr>
            <a:r>
              <a:rPr lang="zh-CN" altLang="en-US" dirty="0">
                <a:solidFill>
                  <a:schemeClr val="tx2">
                    <a:lumMod val="50000"/>
                  </a:schemeClr>
                </a:solidFill>
              </a:rPr>
              <a:t>	</a:t>
            </a:r>
            <a:r>
              <a:rPr lang="en-US" altLang="zh-CN" dirty="0">
                <a:solidFill>
                  <a:schemeClr val="tx2">
                    <a:lumMod val="50000"/>
                  </a:schemeClr>
                </a:solidFill>
              </a:rPr>
              <a:t>&lt;</a:t>
            </a:r>
            <a:r>
              <a:rPr lang="zh-CN" altLang="en-US" dirty="0">
                <a:solidFill>
                  <a:schemeClr val="tx2">
                    <a:lumMod val="50000"/>
                  </a:schemeClr>
                </a:solidFill>
              </a:rPr>
              <a:t>排序列</a:t>
            </a:r>
            <a:r>
              <a:rPr lang="en-US" altLang="zh-CN" dirty="0">
                <a:solidFill>
                  <a:schemeClr val="tx2">
                    <a:lumMod val="50000"/>
                  </a:schemeClr>
                </a:solidFill>
              </a:rPr>
              <a:t>&gt;</a:t>
            </a:r>
            <a:r>
              <a:rPr lang="zh-CN" altLang="en-US" dirty="0">
                <a:solidFill>
                  <a:schemeClr val="tx2">
                    <a:lumMod val="50000"/>
                  </a:schemeClr>
                </a:solidFill>
              </a:rPr>
              <a:t>必须出现在</a:t>
            </a:r>
            <a:r>
              <a:rPr lang="en-US" altLang="zh-CN" dirty="0">
                <a:solidFill>
                  <a:schemeClr val="tx2">
                    <a:lumMod val="50000"/>
                  </a:schemeClr>
                </a:solidFill>
              </a:rPr>
              <a:t>SELECT</a:t>
            </a:r>
            <a:r>
              <a:rPr lang="zh-CN" altLang="en-US" dirty="0">
                <a:solidFill>
                  <a:schemeClr val="tx2">
                    <a:lumMod val="50000"/>
                  </a:schemeClr>
                </a:solidFill>
              </a:rPr>
              <a:t>语句的</a:t>
            </a:r>
            <a:r>
              <a:rPr lang="en-US" altLang="zh-CN" dirty="0">
                <a:solidFill>
                  <a:schemeClr val="tx2">
                    <a:lumMod val="50000"/>
                  </a:schemeClr>
                </a:solidFill>
              </a:rPr>
              <a:t>&lt;</a:t>
            </a:r>
            <a:r>
              <a:rPr lang="zh-CN" altLang="en-US" dirty="0">
                <a:solidFill>
                  <a:schemeClr val="tx2">
                    <a:lumMod val="50000"/>
                  </a:schemeClr>
                </a:solidFill>
              </a:rPr>
              <a:t>选择列表</a:t>
            </a:r>
            <a:r>
              <a:rPr lang="en-US" altLang="zh-CN" dirty="0">
                <a:solidFill>
                  <a:schemeClr val="tx2">
                    <a:lumMod val="50000"/>
                  </a:schemeClr>
                </a:solidFill>
              </a:rPr>
              <a:t>&gt;</a:t>
            </a:r>
            <a:r>
              <a:rPr lang="zh-CN" altLang="en-US" dirty="0">
                <a:solidFill>
                  <a:schemeClr val="tx2">
                    <a:lumMod val="50000"/>
                  </a:schemeClr>
                </a:solidFill>
              </a:rPr>
              <a:t>中，且数据类型为 </a:t>
            </a:r>
            <a:r>
              <a:rPr lang="en-US" altLang="zh-CN" dirty="0">
                <a:solidFill>
                  <a:schemeClr val="tx2">
                    <a:lumMod val="50000"/>
                  </a:schemeClr>
                </a:solidFill>
              </a:rPr>
              <a:t>text</a:t>
            </a:r>
            <a:r>
              <a:rPr lang="zh-CN" altLang="en-US" dirty="0">
                <a:solidFill>
                  <a:schemeClr val="tx2">
                    <a:lumMod val="50000"/>
                  </a:schemeClr>
                </a:solidFill>
              </a:rPr>
              <a:t>、</a:t>
            </a:r>
            <a:r>
              <a:rPr lang="en-US" altLang="zh-CN" dirty="0" err="1">
                <a:solidFill>
                  <a:schemeClr val="tx2">
                    <a:lumMod val="50000"/>
                  </a:schemeClr>
                </a:solidFill>
              </a:rPr>
              <a:t>ntext</a:t>
            </a:r>
            <a:r>
              <a:rPr lang="zh-CN" altLang="en-US" dirty="0">
                <a:solidFill>
                  <a:schemeClr val="tx2">
                    <a:lumMod val="50000"/>
                  </a:schemeClr>
                </a:solidFill>
              </a:rPr>
              <a:t>、</a:t>
            </a:r>
            <a:r>
              <a:rPr lang="en-US" altLang="zh-CN" dirty="0">
                <a:solidFill>
                  <a:schemeClr val="tx2">
                    <a:lumMod val="50000"/>
                  </a:schemeClr>
                </a:solidFill>
              </a:rPr>
              <a:t>image </a:t>
            </a:r>
            <a:r>
              <a:rPr lang="zh-CN" altLang="en-US" dirty="0">
                <a:solidFill>
                  <a:schemeClr val="tx2">
                    <a:lumMod val="50000"/>
                  </a:schemeClr>
                </a:solidFill>
              </a:rPr>
              <a:t>或 </a:t>
            </a:r>
            <a:r>
              <a:rPr lang="en-US" altLang="zh-CN" dirty="0">
                <a:solidFill>
                  <a:schemeClr val="tx2">
                    <a:lumMod val="50000"/>
                  </a:schemeClr>
                </a:solidFill>
              </a:rPr>
              <a:t>xml </a:t>
            </a:r>
            <a:r>
              <a:rPr lang="zh-CN" altLang="en-US" dirty="0">
                <a:solidFill>
                  <a:schemeClr val="tx2">
                    <a:lumMod val="50000"/>
                  </a:schemeClr>
                </a:solidFill>
              </a:rPr>
              <a:t>的列不能用 </a:t>
            </a:r>
            <a:r>
              <a:rPr lang="en-US" altLang="zh-CN" dirty="0">
                <a:solidFill>
                  <a:schemeClr val="tx2">
                    <a:lumMod val="50000"/>
                  </a:schemeClr>
                </a:solidFill>
              </a:rPr>
              <a:t>ORDER BY</a:t>
            </a:r>
            <a:r>
              <a:rPr lang="zh-CN" altLang="en-US" dirty="0">
                <a:solidFill>
                  <a:schemeClr val="tx2">
                    <a:lumMod val="50000"/>
                  </a:schemeClr>
                </a:solidFill>
              </a:rPr>
              <a:t>子句排序</a:t>
            </a:r>
            <a:r>
              <a:rPr lang="zh-CN" altLang="en-US" dirty="0" smtClean="0">
                <a:solidFill>
                  <a:schemeClr val="tx2">
                    <a:lumMod val="50000"/>
                  </a:schemeClr>
                </a:solidFill>
              </a:rPr>
              <a:t>。</a:t>
            </a:r>
            <a:endParaRPr lang="zh-CN" altLang="en-US" dirty="0">
              <a:solidFill>
                <a:schemeClr val="tx2">
                  <a:lumMod val="50000"/>
                </a:schemeClr>
              </a:solidFill>
            </a:endParaRPr>
          </a:p>
        </p:txBody>
      </p:sp>
    </p:spTree>
    <p:extLst>
      <p:ext uri="{BB962C8B-B14F-4D97-AF65-F5344CB8AC3E}">
        <p14:creationId xmlns:p14="http://schemas.microsoft.com/office/powerpoint/2010/main" xmlns="" val="5770946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332656"/>
            <a:ext cx="6019800" cy="487363"/>
          </a:xfrm>
        </p:spPr>
        <p:txBody>
          <a:bodyPr/>
          <a:lstStyle/>
          <a:p>
            <a:r>
              <a:rPr lang="zh-CN" altLang="en-US" sz="2400" dirty="0">
                <a:latin typeface="黑体" pitchFamily="49" charset="-122"/>
              </a:rPr>
              <a:t>任务</a:t>
            </a:r>
            <a:r>
              <a:rPr lang="en-US" altLang="zh-CN" sz="2400" dirty="0" smtClean="0">
                <a:latin typeface="黑体" pitchFamily="49" charset="-122"/>
              </a:rPr>
              <a:t>5   </a:t>
            </a:r>
            <a:r>
              <a:rPr lang="zh-CN" altLang="en-US" sz="2400" dirty="0" smtClean="0">
                <a:latin typeface="黑体" pitchFamily="49" charset="-122"/>
              </a:rPr>
              <a:t>限制</a:t>
            </a:r>
            <a:r>
              <a:rPr lang="zh-CN" altLang="en-US" sz="2400" dirty="0">
                <a:latin typeface="黑体" pitchFamily="49" charset="-122"/>
              </a:rPr>
              <a:t>课程信息查询结果中的行数</a:t>
            </a:r>
            <a:endParaRPr lang="zh-CN" altLang="en-US" sz="2400" dirty="0"/>
          </a:p>
        </p:txBody>
      </p:sp>
      <p:sp>
        <p:nvSpPr>
          <p:cNvPr id="9" name="Line 18"/>
          <p:cNvSpPr>
            <a:spLocks noChangeShapeType="1"/>
          </p:cNvSpPr>
          <p:nvPr/>
        </p:nvSpPr>
        <p:spPr bwMode="auto">
          <a:xfrm flipV="1">
            <a:off x="1418766" y="2678433"/>
            <a:ext cx="2760070" cy="30488"/>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52517" y="1988840"/>
            <a:ext cx="2787435" cy="369332"/>
          </a:xfrm>
          <a:prstGeom prst="rect">
            <a:avLst/>
          </a:prstGeom>
          <a:noFill/>
          <a:ln w="19050">
            <a:solidFill>
              <a:schemeClr val="tx2"/>
            </a:solidFill>
            <a:miter lim="800000"/>
            <a:headEnd/>
            <a:tailEnd/>
          </a:ln>
          <a:effectLst>
            <a:glow rad="101600">
              <a:schemeClr val="accent1">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a:t>
            </a:r>
          </a:p>
        </p:txBody>
      </p:sp>
      <p:sp>
        <p:nvSpPr>
          <p:cNvPr id="11" name="Text Box 21"/>
          <p:cNvSpPr txBox="1">
            <a:spLocks noChangeArrowheads="1"/>
          </p:cNvSpPr>
          <p:nvPr/>
        </p:nvSpPr>
        <p:spPr bwMode="auto">
          <a:xfrm>
            <a:off x="1352517" y="2924944"/>
            <a:ext cx="2787435" cy="923330"/>
          </a:xfrm>
          <a:prstGeom prst="rect">
            <a:avLst/>
          </a:prstGeom>
          <a:noFill/>
          <a:ln w="19050">
            <a:solidFill>
              <a:schemeClr val="tx2"/>
            </a:solidFill>
            <a:miter lim="800000"/>
            <a:headEnd/>
            <a:tailEnd/>
          </a:ln>
          <a:effectLst>
            <a:glow rad="101600">
              <a:schemeClr val="accent1">
                <a:satMod val="175000"/>
                <a:alpha val="40000"/>
              </a:schemeClr>
            </a:glow>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a:t>
            </a:r>
            <a:r>
              <a:rPr lang="zh-CN" altLang="en-US" dirty="0" smtClean="0">
                <a:solidFill>
                  <a:schemeClr val="tx2">
                    <a:lumMod val="50000"/>
                  </a:schemeClr>
                </a:solidFill>
                <a:latin typeface="黑体" pitchFamily="49" charset="-122"/>
                <a:ea typeface="黑体" pitchFamily="49" charset="-122"/>
              </a:rPr>
              <a:t>  输入</a:t>
            </a:r>
            <a:r>
              <a:rPr lang="zh-CN" altLang="en-US" dirty="0">
                <a:solidFill>
                  <a:schemeClr val="tx2">
                    <a:lumMod val="50000"/>
                  </a:schemeClr>
                </a:solidFill>
                <a:latin typeface="黑体" pitchFamily="49" charset="-122"/>
                <a:ea typeface="黑体" pitchFamily="49" charset="-122"/>
              </a:rPr>
              <a:t>查询语句，在结果集中显示所有课程的类型。</a:t>
            </a:r>
          </a:p>
        </p:txBody>
      </p:sp>
      <p:sp>
        <p:nvSpPr>
          <p:cNvPr id="3" name="矩形 2"/>
          <p:cNvSpPr/>
          <p:nvPr/>
        </p:nvSpPr>
        <p:spPr>
          <a:xfrm>
            <a:off x="4572000" y="2370946"/>
            <a:ext cx="4302224" cy="1477328"/>
          </a:xfrm>
          <a:prstGeom prst="rect">
            <a:avLst/>
          </a:prstGeom>
          <a:solidFill>
            <a:srgbClr val="FFFF00"/>
          </a:solidFill>
        </p:spPr>
        <p:txBody>
          <a:bodyPr wrap="square">
            <a:spAutoFit/>
          </a:bodyPr>
          <a:lstStyle/>
          <a:p>
            <a:pPr eaLnBrk="1" hangingPunct="1">
              <a:buFont typeface="Wingdings" pitchFamily="2" charset="2"/>
              <a:buNone/>
            </a:pPr>
            <a:r>
              <a:rPr lang="zh-CN" altLang="en-US" dirty="0">
                <a:latin typeface="黑体" pitchFamily="49" charset="-122"/>
                <a:ea typeface="黑体" pitchFamily="49" charset="-122"/>
              </a:rPr>
              <a:t>USE Student</a:t>
            </a:r>
          </a:p>
          <a:p>
            <a:pPr eaLnBrk="1" hangingPunct="1">
              <a:buFont typeface="Wingdings" pitchFamily="2" charset="2"/>
              <a:buNone/>
            </a:pPr>
            <a:r>
              <a:rPr lang="zh-CN" altLang="en-US" dirty="0">
                <a:latin typeface="黑体" pitchFamily="49" charset="-122"/>
                <a:ea typeface="黑体" pitchFamily="49" charset="-122"/>
              </a:rPr>
              <a:t>	GO</a:t>
            </a:r>
          </a:p>
          <a:p>
            <a:pPr eaLnBrk="1" hangingPunct="1">
              <a:buFont typeface="Wingdings" pitchFamily="2" charset="2"/>
              <a:buNone/>
            </a:pPr>
            <a:r>
              <a:rPr lang="zh-CN" altLang="en-US" dirty="0" smtClean="0">
                <a:latin typeface="黑体" pitchFamily="49" charset="-122"/>
                <a:ea typeface="黑体" pitchFamily="49" charset="-122"/>
              </a:rPr>
              <a:t>--</a:t>
            </a:r>
            <a:r>
              <a:rPr lang="zh-CN" altLang="en-US" dirty="0">
                <a:latin typeface="黑体" pitchFamily="49" charset="-122"/>
                <a:ea typeface="黑体" pitchFamily="49" charset="-122"/>
              </a:rPr>
              <a:t>使用ALL关键字输出全部查询结果</a:t>
            </a:r>
          </a:p>
          <a:p>
            <a:pPr eaLnBrk="1" hangingPunct="1">
              <a:buFont typeface="Wingdings" pitchFamily="2" charset="2"/>
              <a:buNone/>
            </a:pPr>
            <a:r>
              <a:rPr lang="zh-CN" altLang="en-US" dirty="0" smtClean="0">
                <a:latin typeface="黑体" pitchFamily="49" charset="-122"/>
                <a:ea typeface="黑体" pitchFamily="49" charset="-122"/>
              </a:rPr>
              <a:t>SELECT </a:t>
            </a:r>
            <a:r>
              <a:rPr lang="zh-CN" altLang="en-US" dirty="0">
                <a:latin typeface="黑体" pitchFamily="49" charset="-122"/>
                <a:ea typeface="黑体" pitchFamily="49" charset="-122"/>
              </a:rPr>
              <a:t>ALL Course_kind FROM Courses</a:t>
            </a:r>
          </a:p>
          <a:p>
            <a:pPr eaLnBrk="1" hangingPunct="1">
              <a:buFont typeface="Wingdings" pitchFamily="2" charset="2"/>
              <a:buNone/>
            </a:pPr>
            <a:r>
              <a:rPr lang="zh-CN" altLang="en-US" dirty="0">
                <a:latin typeface="黑体" pitchFamily="49" charset="-122"/>
                <a:ea typeface="黑体" pitchFamily="49" charset="-122"/>
              </a:rPr>
              <a:t>	GO</a:t>
            </a:r>
          </a:p>
        </p:txBody>
      </p:sp>
      <p:sp>
        <p:nvSpPr>
          <p:cNvPr id="8" name="Text Box 21"/>
          <p:cNvSpPr txBox="1">
            <a:spLocks noChangeArrowheads="1"/>
          </p:cNvSpPr>
          <p:nvPr/>
        </p:nvSpPr>
        <p:spPr bwMode="auto">
          <a:xfrm>
            <a:off x="1352517" y="4221088"/>
            <a:ext cx="2787435" cy="646331"/>
          </a:xfrm>
          <a:prstGeom prst="rect">
            <a:avLst/>
          </a:prstGeom>
          <a:noFill/>
          <a:ln w="19050">
            <a:solidFill>
              <a:schemeClr val="tx2"/>
            </a:solidFill>
            <a:miter lim="800000"/>
            <a:headEnd/>
            <a:tailEnd/>
          </a:ln>
          <a:effectLst>
            <a:glow rad="101600">
              <a:schemeClr val="accent1">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执行</a:t>
            </a:r>
            <a:r>
              <a:rPr lang="zh-CN" altLang="en-US" dirty="0">
                <a:solidFill>
                  <a:schemeClr val="tx2">
                    <a:lumMod val="50000"/>
                  </a:schemeClr>
                </a:solidFill>
                <a:latin typeface="黑体" pitchFamily="49" charset="-122"/>
                <a:ea typeface="黑体" pitchFamily="49" charset="-122"/>
              </a:rPr>
              <a:t>语句，结果如图</a:t>
            </a:r>
            <a:r>
              <a:rPr lang="en-US" altLang="zh-CN" dirty="0">
                <a:solidFill>
                  <a:schemeClr val="tx2">
                    <a:lumMod val="50000"/>
                  </a:schemeClr>
                </a:solidFill>
                <a:latin typeface="黑体" pitchFamily="49" charset="-122"/>
                <a:ea typeface="黑体" pitchFamily="49" charset="-122"/>
              </a:rPr>
              <a:t>6.11</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12" name="Line 18"/>
          <p:cNvSpPr>
            <a:spLocks noChangeShapeType="1"/>
          </p:cNvSpPr>
          <p:nvPr/>
        </p:nvSpPr>
        <p:spPr bwMode="auto">
          <a:xfrm flipV="1">
            <a:off x="1313632" y="4035552"/>
            <a:ext cx="2865203" cy="30488"/>
          </a:xfrm>
          <a:prstGeom prst="line">
            <a:avLst/>
          </a:prstGeom>
          <a:noFill/>
          <a:ln w="38100" cap="rnd">
            <a:solidFill>
              <a:srgbClr val="969696"/>
            </a:solidFill>
            <a:prstDash val="sysDot"/>
            <a:round/>
            <a:headEnd/>
            <a:tailEnd type="oval" w="med" len="med"/>
          </a:ln>
          <a:effectLst/>
        </p:spPr>
        <p:txBody>
          <a:bodyPr/>
          <a:lstStyle/>
          <a:p>
            <a:endParaRPr lang="zh-CN" altLang="en-US"/>
          </a:p>
        </p:txBody>
      </p:sp>
      <p:pic>
        <p:nvPicPr>
          <p:cNvPr id="13" name="Picture 3"/>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885928" y="4066040"/>
            <a:ext cx="1568588" cy="1883240"/>
          </a:xfrm>
          <a:prstGeom prst="rect">
            <a:avLst/>
          </a:prstGeom>
          <a:noFill/>
        </p:spPr>
      </p:pic>
      <p:sp>
        <p:nvSpPr>
          <p:cNvPr id="14" name="Text Box 4"/>
          <p:cNvSpPr txBox="1">
            <a:spLocks noChangeArrowheads="1"/>
          </p:cNvSpPr>
          <p:nvPr/>
        </p:nvSpPr>
        <p:spPr bwMode="auto">
          <a:xfrm>
            <a:off x="6757428" y="4682422"/>
            <a:ext cx="1296144"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a:t>图</a:t>
            </a:r>
            <a:r>
              <a:rPr lang="zh-CN" altLang="zh-CN" sz="1800"/>
              <a:t>6.11 </a:t>
            </a:r>
            <a:r>
              <a:rPr lang="zh-CN" sz="1800"/>
              <a:t>带</a:t>
            </a:r>
            <a:r>
              <a:rPr lang="zh-CN" altLang="zh-CN" sz="1800"/>
              <a:t>ALL</a:t>
            </a:r>
            <a:r>
              <a:rPr lang="zh-CN" sz="1800"/>
              <a:t>参数的查询</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94148" y="332656"/>
            <a:ext cx="6019800" cy="487363"/>
          </a:xfrm>
        </p:spPr>
        <p:txBody>
          <a:bodyPr/>
          <a:lstStyle/>
          <a:p>
            <a:r>
              <a:rPr lang="zh-CN" altLang="en-US" sz="2800" dirty="0" smtClean="0">
                <a:latin typeface="黑体" pitchFamily="49" charset="-122"/>
              </a:rPr>
              <a:t>任务</a:t>
            </a:r>
            <a:r>
              <a:rPr lang="en-US" altLang="zh-CN" sz="2800" dirty="0" smtClean="0">
                <a:latin typeface="黑体" pitchFamily="49" charset="-122"/>
              </a:rPr>
              <a:t>5</a:t>
            </a:r>
            <a:r>
              <a:rPr lang="zh-CN" altLang="en-US" sz="2800" dirty="0" smtClean="0">
                <a:latin typeface="黑体" pitchFamily="49" charset="-122"/>
              </a:rPr>
              <a:t>（续）</a:t>
            </a:r>
            <a:endParaRPr lang="zh-CN" altLang="en-US" sz="2800" dirty="0"/>
          </a:p>
        </p:txBody>
      </p:sp>
      <p:sp>
        <p:nvSpPr>
          <p:cNvPr id="10" name="Text Box 21"/>
          <p:cNvSpPr txBox="1">
            <a:spLocks noChangeArrowheads="1"/>
          </p:cNvSpPr>
          <p:nvPr/>
        </p:nvSpPr>
        <p:spPr bwMode="auto">
          <a:xfrm>
            <a:off x="1314673" y="2058888"/>
            <a:ext cx="1950313" cy="1200329"/>
          </a:xfrm>
          <a:prstGeom prst="rect">
            <a:avLst/>
          </a:prstGeom>
          <a:noFill/>
          <a:ln w="19050">
            <a:solidFill>
              <a:schemeClr val="accent2"/>
            </a:solidFill>
            <a:miter lim="800000"/>
            <a:headEnd/>
            <a:tailEnd/>
          </a:ln>
          <a:effectLst>
            <a:glow rad="101600">
              <a:schemeClr val="accent6">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修改</a:t>
            </a:r>
            <a:r>
              <a:rPr lang="zh-CN" altLang="en-US" dirty="0">
                <a:solidFill>
                  <a:schemeClr val="tx2">
                    <a:lumMod val="50000"/>
                  </a:schemeClr>
                </a:solidFill>
                <a:latin typeface="黑体" pitchFamily="49" charset="-122"/>
                <a:ea typeface="黑体" pitchFamily="49" charset="-122"/>
              </a:rPr>
              <a:t>查询语句，查询所有课程的类型，并消除重复的</a:t>
            </a:r>
            <a:r>
              <a:rPr lang="zh-CN" altLang="en-US" dirty="0" smtClean="0">
                <a:solidFill>
                  <a:schemeClr val="tx2">
                    <a:lumMod val="50000"/>
                  </a:schemeClr>
                </a:solidFill>
                <a:latin typeface="黑体" pitchFamily="49" charset="-122"/>
                <a:ea typeface="黑体" pitchFamily="49" charset="-122"/>
              </a:rPr>
              <a:t>行</a:t>
            </a:r>
            <a:endParaRPr lang="zh-CN" altLang="en-US" dirty="0">
              <a:solidFill>
                <a:schemeClr val="tx2">
                  <a:lumMod val="50000"/>
                </a:schemeClr>
              </a:solidFill>
              <a:latin typeface="黑体" pitchFamily="49" charset="-122"/>
              <a:ea typeface="黑体" pitchFamily="49" charset="-122"/>
            </a:endParaRPr>
          </a:p>
        </p:txBody>
      </p:sp>
      <p:sp>
        <p:nvSpPr>
          <p:cNvPr id="11" name="Text Box 21"/>
          <p:cNvSpPr txBox="1">
            <a:spLocks noChangeArrowheads="1"/>
          </p:cNvSpPr>
          <p:nvPr/>
        </p:nvSpPr>
        <p:spPr bwMode="auto">
          <a:xfrm>
            <a:off x="1325543" y="3806406"/>
            <a:ext cx="3030433" cy="1200329"/>
          </a:xfrm>
          <a:prstGeom prst="rect">
            <a:avLst/>
          </a:prstGeom>
          <a:noFill/>
          <a:ln w="19050">
            <a:solidFill>
              <a:srgbClr val="FFC000"/>
            </a:solidFill>
            <a:miter lim="800000"/>
            <a:headEnd/>
            <a:tailEnd/>
          </a:ln>
          <a:effectLst>
            <a:glow rad="101600">
              <a:srgbClr val="FFC00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5  </a:t>
            </a:r>
            <a:r>
              <a:rPr lang="zh-CN" altLang="en-US" dirty="0" smtClean="0">
                <a:solidFill>
                  <a:schemeClr val="tx2">
                    <a:lumMod val="50000"/>
                  </a:schemeClr>
                </a:solidFill>
                <a:latin typeface="黑体" pitchFamily="49" charset="-122"/>
                <a:ea typeface="黑体" pitchFamily="49" charset="-122"/>
              </a:rPr>
              <a:t>执行</a:t>
            </a:r>
            <a:r>
              <a:rPr lang="zh-CN" altLang="en-US" dirty="0">
                <a:solidFill>
                  <a:schemeClr val="tx2">
                    <a:lumMod val="50000"/>
                  </a:schemeClr>
                </a:solidFill>
                <a:latin typeface="黑体" pitchFamily="49" charset="-122"/>
                <a:ea typeface="黑体" pitchFamily="49" charset="-122"/>
              </a:rPr>
              <a:t>查询语句，结果如图</a:t>
            </a:r>
            <a:r>
              <a:rPr lang="en-US" altLang="zh-CN" dirty="0">
                <a:solidFill>
                  <a:schemeClr val="tx2">
                    <a:lumMod val="50000"/>
                  </a:schemeClr>
                </a:solidFill>
                <a:latin typeface="黑体" pitchFamily="49" charset="-122"/>
                <a:ea typeface="黑体" pitchFamily="49" charset="-122"/>
              </a:rPr>
              <a:t>6.12</a:t>
            </a:r>
            <a:r>
              <a:rPr lang="zh-CN" altLang="en-US" dirty="0">
                <a:solidFill>
                  <a:schemeClr val="tx2">
                    <a:lumMod val="50000"/>
                  </a:schemeClr>
                </a:solidFill>
                <a:latin typeface="黑体" pitchFamily="49" charset="-122"/>
                <a:ea typeface="黑体" pitchFamily="49" charset="-122"/>
              </a:rPr>
              <a:t>所示。可以</a:t>
            </a:r>
            <a:r>
              <a:rPr lang="zh-CN" altLang="en-US" dirty="0" smtClean="0">
                <a:solidFill>
                  <a:schemeClr val="tx2">
                    <a:lumMod val="50000"/>
                  </a:schemeClr>
                </a:solidFill>
                <a:latin typeface="黑体" pitchFamily="49" charset="-122"/>
                <a:ea typeface="黑体" pitchFamily="49" charset="-122"/>
              </a:rPr>
              <a:t>看到</a:t>
            </a:r>
            <a:r>
              <a:rPr lang="zh-CN" altLang="en-US" dirty="0">
                <a:solidFill>
                  <a:schemeClr val="tx2">
                    <a:lumMod val="50000"/>
                  </a:schemeClr>
                </a:solidFill>
                <a:latin typeface="黑体" pitchFamily="49" charset="-122"/>
                <a:ea typeface="黑体" pitchFamily="49" charset="-122"/>
              </a:rPr>
              <a:t>，在图</a:t>
            </a:r>
            <a:r>
              <a:rPr lang="en-US" altLang="zh-CN" dirty="0">
                <a:solidFill>
                  <a:schemeClr val="tx2">
                    <a:lumMod val="50000"/>
                  </a:schemeClr>
                </a:solidFill>
                <a:latin typeface="黑体" pitchFamily="49" charset="-122"/>
                <a:ea typeface="黑体" pitchFamily="49" charset="-122"/>
              </a:rPr>
              <a:t>6.11</a:t>
            </a:r>
            <a:r>
              <a:rPr lang="zh-CN" altLang="en-US" dirty="0">
                <a:solidFill>
                  <a:schemeClr val="tx2">
                    <a:lumMod val="50000"/>
                  </a:schemeClr>
                </a:solidFill>
                <a:latin typeface="黑体" pitchFamily="49" charset="-122"/>
                <a:ea typeface="黑体" pitchFamily="49" charset="-122"/>
              </a:rPr>
              <a:t>中重复的行在本图中没有了。</a:t>
            </a:r>
          </a:p>
        </p:txBody>
      </p:sp>
      <p:sp>
        <p:nvSpPr>
          <p:cNvPr id="3" name="矩形 2"/>
          <p:cNvSpPr/>
          <p:nvPr/>
        </p:nvSpPr>
        <p:spPr>
          <a:xfrm>
            <a:off x="3491880" y="1920389"/>
            <a:ext cx="5238328" cy="1477328"/>
          </a:xfrm>
          <a:prstGeom prst="rect">
            <a:avLst/>
          </a:prstGeom>
          <a:solidFill>
            <a:srgbClr val="FFFF00"/>
          </a:solidFill>
        </p:spPr>
        <p:txBody>
          <a:bodyPr wrap="square">
            <a:spAutoFit/>
          </a:bodyPr>
          <a:lstStyle/>
          <a:p>
            <a:pPr eaLnBrk="1" hangingPunct="1">
              <a:buFont typeface="Wingdings" pitchFamily="2" charset="2"/>
              <a:buNone/>
            </a:pPr>
            <a:r>
              <a:rPr lang="zh-CN" altLang="en-US" dirty="0">
                <a:latin typeface="黑体" pitchFamily="49" charset="-122"/>
                <a:ea typeface="黑体" pitchFamily="49" charset="-122"/>
              </a:rPr>
              <a:t>USE Student</a:t>
            </a:r>
          </a:p>
          <a:p>
            <a:pPr eaLnBrk="1" hangingPunct="1">
              <a:buFont typeface="Wingdings" pitchFamily="2" charset="2"/>
              <a:buNone/>
            </a:pPr>
            <a:r>
              <a:rPr lang="zh-CN" altLang="en-US" dirty="0">
                <a:latin typeface="黑体" pitchFamily="49" charset="-122"/>
                <a:ea typeface="黑体" pitchFamily="49" charset="-122"/>
              </a:rPr>
              <a:t>	GO</a:t>
            </a:r>
          </a:p>
          <a:p>
            <a:pPr eaLnBrk="1" hangingPunct="1">
              <a:buFont typeface="Wingdings" pitchFamily="2" charset="2"/>
              <a:buNone/>
            </a:pPr>
            <a:r>
              <a:rPr lang="en-US" altLang="zh-CN" b="0" dirty="0" smtClean="0">
                <a:latin typeface="黑体" pitchFamily="49" charset="-122"/>
                <a:ea typeface="黑体" pitchFamily="49" charset="-122"/>
              </a:rPr>
              <a:t>--</a:t>
            </a:r>
            <a:r>
              <a:rPr lang="zh-CN" altLang="en-US" b="0" dirty="0" smtClean="0">
                <a:latin typeface="黑体" pitchFamily="49" charset="-122"/>
                <a:ea typeface="黑体" pitchFamily="49" charset="-122"/>
              </a:rPr>
              <a:t>使用</a:t>
            </a:r>
            <a:r>
              <a:rPr lang="zh-CN" altLang="en-US" b="0" dirty="0">
                <a:latin typeface="黑体" pitchFamily="49" charset="-122"/>
                <a:ea typeface="黑体" pitchFamily="49" charset="-122"/>
              </a:rPr>
              <a:t>DISTINCT关键字消除结果集中的</a:t>
            </a:r>
            <a:r>
              <a:rPr lang="zh-CN" altLang="en-US" b="0" dirty="0" smtClean="0">
                <a:latin typeface="黑体" pitchFamily="49" charset="-122"/>
                <a:ea typeface="黑体" pitchFamily="49" charset="-122"/>
              </a:rPr>
              <a:t>重复行</a:t>
            </a:r>
            <a:endParaRPr lang="zh-CN" altLang="en-US" b="0" dirty="0">
              <a:latin typeface="黑体" pitchFamily="49" charset="-122"/>
              <a:ea typeface="黑体" pitchFamily="49" charset="-122"/>
            </a:endParaRPr>
          </a:p>
          <a:p>
            <a:pPr eaLnBrk="1" hangingPunct="1">
              <a:buFont typeface="Wingdings" pitchFamily="2" charset="2"/>
              <a:buNone/>
            </a:pPr>
            <a:r>
              <a:rPr lang="zh-CN" altLang="en-US" dirty="0" smtClean="0">
                <a:latin typeface="黑体" pitchFamily="49" charset="-122"/>
                <a:ea typeface="黑体" pitchFamily="49" charset="-122"/>
              </a:rPr>
              <a:t>SELECT </a:t>
            </a:r>
            <a:r>
              <a:rPr lang="zh-CN" altLang="en-US" dirty="0">
                <a:latin typeface="黑体" pitchFamily="49" charset="-122"/>
                <a:ea typeface="黑体" pitchFamily="49" charset="-122"/>
              </a:rPr>
              <a:t>DISTINCT Course_kind FROM Courses</a:t>
            </a:r>
          </a:p>
          <a:p>
            <a:pPr eaLnBrk="1" hangingPunct="1">
              <a:buFont typeface="Wingdings" pitchFamily="2" charset="2"/>
              <a:buNone/>
            </a:pPr>
            <a:r>
              <a:rPr lang="zh-CN" altLang="en-US" dirty="0">
                <a:latin typeface="黑体" pitchFamily="49" charset="-122"/>
                <a:ea typeface="黑体" pitchFamily="49" charset="-122"/>
              </a:rPr>
              <a:t>	GO</a:t>
            </a:r>
          </a:p>
        </p:txBody>
      </p:sp>
      <p:pic>
        <p:nvPicPr>
          <p:cNvPr id="12"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5121771" y="3768325"/>
            <a:ext cx="1978546" cy="1217733"/>
          </a:xfrm>
          <a:prstGeom prst="rect">
            <a:avLst/>
          </a:prstGeom>
          <a:noFill/>
        </p:spPr>
      </p:pic>
      <p:sp>
        <p:nvSpPr>
          <p:cNvPr id="16" name="Text Box 6"/>
          <p:cNvSpPr txBox="1">
            <a:spLocks noChangeArrowheads="1"/>
          </p:cNvSpPr>
          <p:nvPr/>
        </p:nvSpPr>
        <p:spPr bwMode="auto">
          <a:xfrm>
            <a:off x="5004048" y="5164415"/>
            <a:ext cx="3746252"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smtClean="0"/>
              <a:t>图</a:t>
            </a:r>
            <a:r>
              <a:rPr lang="zh-CN" altLang="zh-CN" sz="1800" dirty="0"/>
              <a:t>6.12 </a:t>
            </a:r>
            <a:r>
              <a:rPr lang="zh-CN" sz="1800" dirty="0"/>
              <a:t>带</a:t>
            </a:r>
            <a:r>
              <a:rPr lang="zh-CN" altLang="zh-CN" sz="1800" dirty="0"/>
              <a:t>DISTINCT</a:t>
            </a:r>
            <a:r>
              <a:rPr lang="zh-CN" sz="1800" dirty="0"/>
              <a:t>参数的查询</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1720" y="404664"/>
            <a:ext cx="6019800" cy="487363"/>
          </a:xfrm>
        </p:spPr>
        <p:txBody>
          <a:bodyPr/>
          <a:lstStyle/>
          <a:p>
            <a:r>
              <a:rPr lang="zh-CN" altLang="en-US" sz="2800" dirty="0" smtClean="0">
                <a:latin typeface="黑体" pitchFamily="49" charset="-122"/>
              </a:rPr>
              <a:t>任务</a:t>
            </a:r>
            <a:r>
              <a:rPr lang="en-US" altLang="zh-CN" sz="2800" dirty="0" smtClean="0">
                <a:latin typeface="黑体" pitchFamily="49" charset="-122"/>
              </a:rPr>
              <a:t>5</a:t>
            </a:r>
            <a:r>
              <a:rPr lang="zh-CN" altLang="en-US" sz="2800" dirty="0" smtClean="0">
                <a:latin typeface="黑体" pitchFamily="49" charset="-122"/>
              </a:rPr>
              <a:t>（续）</a:t>
            </a:r>
            <a:endParaRPr lang="zh-CN" altLang="en-US" sz="2800" dirty="0"/>
          </a:p>
        </p:txBody>
      </p:sp>
      <p:sp>
        <p:nvSpPr>
          <p:cNvPr id="10" name="Text Box 21"/>
          <p:cNvSpPr txBox="1">
            <a:spLocks noChangeArrowheads="1"/>
          </p:cNvSpPr>
          <p:nvPr/>
        </p:nvSpPr>
        <p:spPr bwMode="auto">
          <a:xfrm>
            <a:off x="1314673" y="2058888"/>
            <a:ext cx="1950313" cy="1200329"/>
          </a:xfrm>
          <a:prstGeom prst="rect">
            <a:avLst/>
          </a:prstGeom>
          <a:noFill/>
          <a:ln w="19050">
            <a:solidFill>
              <a:schemeClr val="accent2"/>
            </a:solidFill>
            <a:miter lim="800000"/>
            <a:headEnd/>
            <a:tailEnd/>
          </a:ln>
          <a:effectLst>
            <a:glow rad="101600">
              <a:schemeClr val="accent6">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6  </a:t>
            </a:r>
            <a:r>
              <a:rPr lang="zh-CN" altLang="en-US" dirty="0" smtClean="0">
                <a:solidFill>
                  <a:schemeClr val="tx2">
                    <a:lumMod val="50000"/>
                  </a:schemeClr>
                </a:solidFill>
                <a:latin typeface="黑体" pitchFamily="49" charset="-122"/>
                <a:ea typeface="黑体" pitchFamily="49" charset="-122"/>
              </a:rPr>
              <a:t>修改</a:t>
            </a:r>
            <a:r>
              <a:rPr lang="zh-CN" altLang="en-US" dirty="0">
                <a:solidFill>
                  <a:schemeClr val="tx2">
                    <a:lumMod val="50000"/>
                  </a:schemeClr>
                </a:solidFill>
                <a:latin typeface="黑体" pitchFamily="49" charset="-122"/>
                <a:ea typeface="黑体" pitchFamily="49" charset="-122"/>
              </a:rPr>
              <a:t>查询语句，查询</a:t>
            </a:r>
            <a:r>
              <a:rPr lang="en-US" altLang="zh-CN" dirty="0">
                <a:solidFill>
                  <a:schemeClr val="tx2">
                    <a:lumMod val="50000"/>
                  </a:schemeClr>
                </a:solidFill>
                <a:latin typeface="黑体" pitchFamily="49" charset="-122"/>
                <a:ea typeface="黑体" pitchFamily="49" charset="-122"/>
              </a:rPr>
              <a:t>Courses</a:t>
            </a:r>
            <a:r>
              <a:rPr lang="zh-CN" altLang="en-US" dirty="0">
                <a:solidFill>
                  <a:schemeClr val="tx2">
                    <a:lumMod val="50000"/>
                  </a:schemeClr>
                </a:solidFill>
                <a:latin typeface="黑体" pitchFamily="49" charset="-122"/>
                <a:ea typeface="黑体" pitchFamily="49" charset="-122"/>
              </a:rPr>
              <a:t>表中的前</a:t>
            </a:r>
            <a:r>
              <a:rPr lang="en-US" altLang="zh-CN" dirty="0">
                <a:solidFill>
                  <a:schemeClr val="tx2">
                    <a:lumMod val="50000"/>
                  </a:schemeClr>
                </a:solidFill>
                <a:latin typeface="黑体" pitchFamily="49" charset="-122"/>
                <a:ea typeface="黑体" pitchFamily="49" charset="-122"/>
              </a:rPr>
              <a:t>5</a:t>
            </a:r>
            <a:r>
              <a:rPr lang="zh-CN" altLang="en-US" dirty="0">
                <a:solidFill>
                  <a:schemeClr val="tx2">
                    <a:lumMod val="50000"/>
                  </a:schemeClr>
                </a:solidFill>
                <a:latin typeface="黑体" pitchFamily="49" charset="-122"/>
                <a:ea typeface="黑体" pitchFamily="49" charset="-122"/>
              </a:rPr>
              <a:t>条记录</a:t>
            </a:r>
          </a:p>
        </p:txBody>
      </p:sp>
      <p:sp>
        <p:nvSpPr>
          <p:cNvPr id="11" name="Text Box 21"/>
          <p:cNvSpPr txBox="1">
            <a:spLocks noChangeArrowheads="1"/>
          </p:cNvSpPr>
          <p:nvPr/>
        </p:nvSpPr>
        <p:spPr bwMode="auto">
          <a:xfrm>
            <a:off x="1334355" y="4129571"/>
            <a:ext cx="1939443" cy="923330"/>
          </a:xfrm>
          <a:prstGeom prst="rect">
            <a:avLst/>
          </a:prstGeom>
          <a:noFill/>
          <a:ln w="19050">
            <a:solidFill>
              <a:srgbClr val="FFC000"/>
            </a:solidFill>
            <a:miter lim="800000"/>
            <a:headEnd/>
            <a:tailEnd/>
          </a:ln>
          <a:effectLst>
            <a:glow rad="101600">
              <a:srgbClr val="FFC00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7  </a:t>
            </a:r>
            <a:r>
              <a:rPr lang="zh-CN" altLang="en-US" dirty="0" smtClean="0">
                <a:solidFill>
                  <a:schemeClr val="tx2">
                    <a:lumMod val="50000"/>
                  </a:schemeClr>
                </a:solidFill>
                <a:latin typeface="黑体" pitchFamily="49" charset="-122"/>
                <a:ea typeface="黑体" pitchFamily="49" charset="-122"/>
              </a:rPr>
              <a:t>执行</a:t>
            </a:r>
            <a:r>
              <a:rPr lang="zh-CN" altLang="en-US" dirty="0">
                <a:solidFill>
                  <a:schemeClr val="tx2">
                    <a:lumMod val="50000"/>
                  </a:schemeClr>
                </a:solidFill>
                <a:latin typeface="黑体" pitchFamily="49" charset="-122"/>
                <a:ea typeface="黑体" pitchFamily="49" charset="-122"/>
              </a:rPr>
              <a:t>语句，结果如图</a:t>
            </a:r>
            <a:r>
              <a:rPr lang="en-US" altLang="zh-CN" dirty="0">
                <a:solidFill>
                  <a:schemeClr val="tx2">
                    <a:lumMod val="50000"/>
                  </a:schemeClr>
                </a:solidFill>
                <a:latin typeface="黑体" pitchFamily="49" charset="-122"/>
                <a:ea typeface="黑体" pitchFamily="49" charset="-122"/>
              </a:rPr>
              <a:t>6.13</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3" name="矩形 2"/>
          <p:cNvSpPr/>
          <p:nvPr/>
        </p:nvSpPr>
        <p:spPr>
          <a:xfrm>
            <a:off x="3491880" y="1920389"/>
            <a:ext cx="5238328" cy="1477328"/>
          </a:xfrm>
          <a:prstGeom prst="rect">
            <a:avLst/>
          </a:prstGeom>
          <a:solidFill>
            <a:srgbClr val="FFFF00"/>
          </a:solidFill>
        </p:spPr>
        <p:txBody>
          <a:bodyPr wrap="square">
            <a:spAutoFit/>
          </a:bodyPr>
          <a:lstStyle/>
          <a:p>
            <a:pPr eaLnBrk="1" hangingPunct="1">
              <a:buFont typeface="Wingdings" pitchFamily="2" charset="2"/>
              <a:buNone/>
            </a:pPr>
            <a:r>
              <a:rPr lang="en-US" altLang="zh-CN" dirty="0">
                <a:latin typeface="黑体" pitchFamily="49" charset="-122"/>
                <a:ea typeface="黑体" pitchFamily="49" charset="-122"/>
              </a:rPr>
              <a:t>USE Student</a:t>
            </a:r>
          </a:p>
          <a:p>
            <a:pPr eaLnBrk="1" hangingPunct="1">
              <a:buFont typeface="Wingdings" pitchFamily="2" charset="2"/>
              <a:buNone/>
            </a:pPr>
            <a:r>
              <a:rPr lang="en-US" altLang="zh-CN" dirty="0">
                <a:latin typeface="黑体" pitchFamily="49" charset="-122"/>
                <a:ea typeface="黑体" pitchFamily="49" charset="-122"/>
              </a:rPr>
              <a:t>	GO</a:t>
            </a:r>
          </a:p>
          <a:p>
            <a:pPr eaLnBrk="1" hangingPunct="1">
              <a:buFont typeface="Wingdings" pitchFamily="2" charset="2"/>
              <a:buNone/>
            </a:pPr>
            <a:r>
              <a:rPr lang="en-US" altLang="zh-CN" dirty="0" smtClean="0">
                <a:latin typeface="黑体" pitchFamily="49" charset="-122"/>
                <a:ea typeface="黑体" pitchFamily="49" charset="-122"/>
              </a:rPr>
              <a:t>--</a:t>
            </a:r>
            <a:r>
              <a:rPr lang="zh-CN" altLang="en-US" dirty="0">
                <a:latin typeface="黑体" pitchFamily="49" charset="-122"/>
                <a:ea typeface="黑体" pitchFamily="49" charset="-122"/>
              </a:rPr>
              <a:t>使用</a:t>
            </a:r>
            <a:r>
              <a:rPr lang="en-US" altLang="zh-CN" dirty="0">
                <a:latin typeface="黑体" pitchFamily="49" charset="-122"/>
                <a:ea typeface="黑体" pitchFamily="49" charset="-122"/>
              </a:rPr>
              <a:t>TOP</a:t>
            </a:r>
            <a:r>
              <a:rPr lang="zh-CN" altLang="en-US" dirty="0">
                <a:latin typeface="黑体" pitchFamily="49" charset="-122"/>
                <a:ea typeface="黑体" pitchFamily="49" charset="-122"/>
              </a:rPr>
              <a:t>关键字输出基本结果集中的前若干行</a:t>
            </a:r>
          </a:p>
          <a:p>
            <a:pPr eaLnBrk="1" hangingPunct="1">
              <a:buFont typeface="Wingdings" pitchFamily="2" charset="2"/>
              <a:buNone/>
            </a:pPr>
            <a:r>
              <a:rPr lang="zh-CN" altLang="en-US" dirty="0">
                <a:latin typeface="黑体" pitchFamily="49" charset="-122"/>
                <a:ea typeface="黑体" pitchFamily="49" charset="-122"/>
              </a:rPr>
              <a:t>	</a:t>
            </a:r>
            <a:r>
              <a:rPr lang="en-US" altLang="zh-CN" dirty="0">
                <a:latin typeface="黑体" pitchFamily="49" charset="-122"/>
                <a:ea typeface="黑体" pitchFamily="49" charset="-122"/>
              </a:rPr>
              <a:t>SELECT TOP 5 * FROM Courses</a:t>
            </a:r>
          </a:p>
          <a:p>
            <a:pPr eaLnBrk="1" hangingPunct="1">
              <a:buFont typeface="Wingdings" pitchFamily="2" charset="2"/>
              <a:buNone/>
            </a:pPr>
            <a:r>
              <a:rPr lang="en-US" altLang="zh-CN" dirty="0">
                <a:latin typeface="黑体" pitchFamily="49" charset="-122"/>
                <a:ea typeface="黑体" pitchFamily="49" charset="-122"/>
              </a:rPr>
              <a:t>	GO</a:t>
            </a:r>
          </a:p>
        </p:txBody>
      </p:sp>
      <p:pic>
        <p:nvPicPr>
          <p:cNvPr id="9"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139952" y="3695622"/>
            <a:ext cx="3474495" cy="1514228"/>
          </a:xfrm>
          <a:prstGeom prst="rect">
            <a:avLst/>
          </a:prstGeom>
          <a:noFill/>
        </p:spPr>
      </p:pic>
      <p:sp>
        <p:nvSpPr>
          <p:cNvPr id="13" name="Text Box 5"/>
          <p:cNvSpPr txBox="1">
            <a:spLocks noChangeArrowheads="1"/>
          </p:cNvSpPr>
          <p:nvPr/>
        </p:nvSpPr>
        <p:spPr bwMode="auto">
          <a:xfrm>
            <a:off x="4067944" y="5301208"/>
            <a:ext cx="3657600"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a:t>图</a:t>
            </a:r>
            <a:r>
              <a:rPr lang="zh-CN" altLang="zh-CN" sz="1800"/>
              <a:t>6.13 </a:t>
            </a:r>
            <a:r>
              <a:rPr lang="zh-CN" sz="1800"/>
              <a:t>查询课程表的前</a:t>
            </a:r>
            <a:r>
              <a:rPr lang="zh-CN" altLang="zh-CN" sz="1800"/>
              <a:t>5</a:t>
            </a:r>
            <a:r>
              <a:rPr lang="zh-CN" sz="1800"/>
              <a:t>条记录</a:t>
            </a:r>
          </a:p>
        </p:txBody>
      </p:sp>
    </p:spTree>
    <p:extLst>
      <p:ext uri="{BB962C8B-B14F-4D97-AF65-F5344CB8AC3E}">
        <p14:creationId xmlns:p14="http://schemas.microsoft.com/office/powerpoint/2010/main" xmlns="" val="28790789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1720" y="332656"/>
            <a:ext cx="6019800" cy="487363"/>
          </a:xfrm>
        </p:spPr>
        <p:txBody>
          <a:bodyPr/>
          <a:lstStyle/>
          <a:p>
            <a:r>
              <a:rPr lang="zh-CN" altLang="en-US" sz="2800" dirty="0" smtClean="0">
                <a:latin typeface="黑体" pitchFamily="49" charset="-122"/>
              </a:rPr>
              <a:t>任务</a:t>
            </a:r>
            <a:r>
              <a:rPr lang="en-US" altLang="zh-CN" sz="2800" dirty="0" smtClean="0">
                <a:latin typeface="黑体" pitchFamily="49" charset="-122"/>
              </a:rPr>
              <a:t>5</a:t>
            </a:r>
            <a:r>
              <a:rPr lang="zh-CN" altLang="en-US" sz="2800" dirty="0" smtClean="0">
                <a:latin typeface="黑体" pitchFamily="49" charset="-122"/>
              </a:rPr>
              <a:t>（续）</a:t>
            </a:r>
            <a:endParaRPr lang="zh-CN" altLang="en-US" sz="2800" dirty="0"/>
          </a:p>
        </p:txBody>
      </p:sp>
      <p:sp>
        <p:nvSpPr>
          <p:cNvPr id="10" name="Text Box 21"/>
          <p:cNvSpPr txBox="1">
            <a:spLocks noChangeArrowheads="1"/>
          </p:cNvSpPr>
          <p:nvPr/>
        </p:nvSpPr>
        <p:spPr bwMode="auto">
          <a:xfrm>
            <a:off x="1314673" y="2058888"/>
            <a:ext cx="1950313" cy="646331"/>
          </a:xfrm>
          <a:prstGeom prst="rect">
            <a:avLst/>
          </a:prstGeom>
          <a:noFill/>
          <a:ln w="19050">
            <a:solidFill>
              <a:schemeClr val="accent2"/>
            </a:solidFill>
            <a:miter lim="800000"/>
            <a:headEnd/>
            <a:tailEnd/>
          </a:ln>
          <a:effectLst>
            <a:glow rad="101600">
              <a:schemeClr val="accent6">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8  </a:t>
            </a:r>
            <a:r>
              <a:rPr lang="zh-CN" altLang="en-US" dirty="0" smtClean="0">
                <a:solidFill>
                  <a:schemeClr val="tx2">
                    <a:lumMod val="50000"/>
                  </a:schemeClr>
                </a:solidFill>
                <a:latin typeface="黑体" pitchFamily="49" charset="-122"/>
                <a:ea typeface="黑体" pitchFamily="49" charset="-122"/>
              </a:rPr>
              <a:t>查询</a:t>
            </a:r>
            <a:r>
              <a:rPr lang="zh-CN" altLang="en-US" dirty="0">
                <a:solidFill>
                  <a:schemeClr val="tx2">
                    <a:lumMod val="50000"/>
                  </a:schemeClr>
                </a:solidFill>
                <a:latin typeface="黑体" pitchFamily="49" charset="-122"/>
                <a:ea typeface="黑体" pitchFamily="49" charset="-122"/>
              </a:rPr>
              <a:t>课程总数前</a:t>
            </a:r>
            <a:r>
              <a:rPr lang="en-US" altLang="zh-CN" dirty="0">
                <a:solidFill>
                  <a:schemeClr val="tx2">
                    <a:lumMod val="50000"/>
                  </a:schemeClr>
                </a:solidFill>
                <a:latin typeface="黑体" pitchFamily="49" charset="-122"/>
                <a:ea typeface="黑体" pitchFamily="49" charset="-122"/>
              </a:rPr>
              <a:t>33%</a:t>
            </a:r>
            <a:r>
              <a:rPr lang="zh-CN" altLang="en-US" dirty="0">
                <a:solidFill>
                  <a:schemeClr val="tx2">
                    <a:lumMod val="50000"/>
                  </a:schemeClr>
                </a:solidFill>
                <a:latin typeface="黑体" pitchFamily="49" charset="-122"/>
                <a:ea typeface="黑体" pitchFamily="49" charset="-122"/>
              </a:rPr>
              <a:t>的记录</a:t>
            </a:r>
          </a:p>
        </p:txBody>
      </p:sp>
      <p:sp>
        <p:nvSpPr>
          <p:cNvPr id="11" name="Text Box 21"/>
          <p:cNvSpPr txBox="1">
            <a:spLocks noChangeArrowheads="1"/>
          </p:cNvSpPr>
          <p:nvPr/>
        </p:nvSpPr>
        <p:spPr bwMode="auto">
          <a:xfrm>
            <a:off x="1390129" y="3933056"/>
            <a:ext cx="1939443" cy="923330"/>
          </a:xfrm>
          <a:prstGeom prst="rect">
            <a:avLst/>
          </a:prstGeom>
          <a:noFill/>
          <a:ln w="19050">
            <a:solidFill>
              <a:srgbClr val="FFC000"/>
            </a:solidFill>
            <a:miter lim="800000"/>
            <a:headEnd/>
            <a:tailEnd/>
          </a:ln>
          <a:effectLst>
            <a:glow rad="101600">
              <a:srgbClr val="FFC00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9  </a:t>
            </a:r>
            <a:r>
              <a:rPr lang="zh-CN" altLang="en-US" dirty="0" smtClean="0">
                <a:solidFill>
                  <a:schemeClr val="tx2">
                    <a:lumMod val="50000"/>
                  </a:schemeClr>
                </a:solidFill>
                <a:latin typeface="黑体" pitchFamily="49" charset="-122"/>
                <a:ea typeface="黑体" pitchFamily="49" charset="-122"/>
              </a:rPr>
              <a:t>执行</a:t>
            </a:r>
            <a:r>
              <a:rPr lang="zh-CN" altLang="en-US" dirty="0">
                <a:solidFill>
                  <a:schemeClr val="tx2">
                    <a:lumMod val="50000"/>
                  </a:schemeClr>
                </a:solidFill>
                <a:latin typeface="黑体" pitchFamily="49" charset="-122"/>
                <a:ea typeface="黑体" pitchFamily="49" charset="-122"/>
              </a:rPr>
              <a:t>语句，结果如图</a:t>
            </a:r>
            <a:r>
              <a:rPr lang="en-US" altLang="zh-CN" dirty="0" smtClean="0">
                <a:solidFill>
                  <a:schemeClr val="tx2">
                    <a:lumMod val="50000"/>
                  </a:schemeClr>
                </a:solidFill>
                <a:latin typeface="黑体" pitchFamily="49" charset="-122"/>
                <a:ea typeface="黑体" pitchFamily="49" charset="-122"/>
              </a:rPr>
              <a:t>6.14</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3" name="矩形 2"/>
          <p:cNvSpPr/>
          <p:nvPr/>
        </p:nvSpPr>
        <p:spPr>
          <a:xfrm>
            <a:off x="3523129" y="1772816"/>
            <a:ext cx="5256584" cy="1477328"/>
          </a:xfrm>
          <a:prstGeom prst="rect">
            <a:avLst/>
          </a:prstGeom>
          <a:solidFill>
            <a:srgbClr val="FFFF00"/>
          </a:solidFill>
        </p:spPr>
        <p:txBody>
          <a:bodyPr wrap="square">
            <a:spAutoFit/>
          </a:bodyPr>
          <a:lstStyle/>
          <a:p>
            <a:pPr eaLnBrk="1" hangingPunct="1">
              <a:buFont typeface="Wingdings" pitchFamily="2" charset="2"/>
              <a:buNone/>
            </a:pPr>
            <a:r>
              <a:rPr lang="en-US" altLang="zh-CN" dirty="0">
                <a:latin typeface="黑体" pitchFamily="49" charset="-122"/>
                <a:ea typeface="黑体" pitchFamily="49" charset="-122"/>
              </a:rPr>
              <a:t>USE Student</a:t>
            </a:r>
          </a:p>
          <a:p>
            <a:pPr eaLnBrk="1" hangingPunct="1">
              <a:buFont typeface="Wingdings" pitchFamily="2" charset="2"/>
              <a:buNone/>
            </a:pPr>
            <a:r>
              <a:rPr lang="en-US" altLang="zh-CN" dirty="0">
                <a:latin typeface="黑体" pitchFamily="49" charset="-122"/>
                <a:ea typeface="黑体" pitchFamily="49" charset="-122"/>
              </a:rPr>
              <a:t>	GO</a:t>
            </a:r>
          </a:p>
          <a:p>
            <a:pPr eaLnBrk="1" hangingPunct="1">
              <a:buFont typeface="Wingdings" pitchFamily="2" charset="2"/>
              <a:buNone/>
            </a:pPr>
            <a:r>
              <a:rPr lang="en-US" altLang="zh-CN" dirty="0" smtClean="0">
                <a:latin typeface="黑体" pitchFamily="49" charset="-122"/>
                <a:ea typeface="黑体" pitchFamily="49" charset="-122"/>
              </a:rPr>
              <a:t>--</a:t>
            </a:r>
            <a:r>
              <a:rPr lang="zh-CN" altLang="en-US" dirty="0">
                <a:latin typeface="黑体" pitchFamily="49" charset="-122"/>
                <a:ea typeface="黑体" pitchFamily="49" charset="-122"/>
              </a:rPr>
              <a:t>使用</a:t>
            </a:r>
            <a:r>
              <a:rPr lang="en-US" altLang="zh-CN" dirty="0">
                <a:latin typeface="黑体" pitchFamily="49" charset="-122"/>
                <a:ea typeface="黑体" pitchFamily="49" charset="-122"/>
              </a:rPr>
              <a:t>TOP</a:t>
            </a:r>
            <a:r>
              <a:rPr lang="zh-CN" altLang="en-US" dirty="0">
                <a:latin typeface="黑体" pitchFamily="49" charset="-122"/>
                <a:ea typeface="黑体" pitchFamily="49" charset="-122"/>
              </a:rPr>
              <a:t>关键字输出基本结果集中的前</a:t>
            </a:r>
            <a:r>
              <a:rPr lang="en-US" altLang="zh-CN" dirty="0">
                <a:latin typeface="黑体" pitchFamily="49" charset="-122"/>
                <a:ea typeface="黑体" pitchFamily="49" charset="-122"/>
              </a:rPr>
              <a:t>33%</a:t>
            </a:r>
            <a:r>
              <a:rPr lang="zh-CN" altLang="en-US" dirty="0">
                <a:latin typeface="黑体" pitchFamily="49" charset="-122"/>
                <a:ea typeface="黑体" pitchFamily="49" charset="-122"/>
              </a:rPr>
              <a:t>的记录</a:t>
            </a:r>
          </a:p>
          <a:p>
            <a:pPr eaLnBrk="1" hangingPunct="1">
              <a:buFont typeface="Wingdings" pitchFamily="2" charset="2"/>
              <a:buNone/>
            </a:pPr>
            <a:r>
              <a:rPr lang="en-US" altLang="zh-CN" dirty="0" smtClean="0">
                <a:latin typeface="黑体" pitchFamily="49" charset="-122"/>
                <a:ea typeface="黑体" pitchFamily="49" charset="-122"/>
              </a:rPr>
              <a:t>SELECT </a:t>
            </a:r>
            <a:r>
              <a:rPr lang="en-US" altLang="zh-CN" dirty="0">
                <a:latin typeface="黑体" pitchFamily="49" charset="-122"/>
                <a:ea typeface="黑体" pitchFamily="49" charset="-122"/>
              </a:rPr>
              <a:t>TOP 33 PERCENT * FROM Courses</a:t>
            </a:r>
          </a:p>
          <a:p>
            <a:pPr eaLnBrk="1" hangingPunct="1">
              <a:buFont typeface="Wingdings" pitchFamily="2" charset="2"/>
              <a:buNone/>
            </a:pPr>
            <a:r>
              <a:rPr lang="en-US" altLang="zh-CN" dirty="0">
                <a:latin typeface="黑体" pitchFamily="49" charset="-122"/>
                <a:ea typeface="黑体" pitchFamily="49" charset="-122"/>
              </a:rPr>
              <a:t>	GO</a:t>
            </a:r>
          </a:p>
        </p:txBody>
      </p:sp>
      <p:pic>
        <p:nvPicPr>
          <p:cNvPr id="8"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3551801" y="3933056"/>
            <a:ext cx="3539480" cy="810242"/>
          </a:xfrm>
          <a:prstGeom prst="rect">
            <a:avLst/>
          </a:prstGeom>
          <a:noFill/>
        </p:spPr>
      </p:pic>
      <p:sp>
        <p:nvSpPr>
          <p:cNvPr id="12" name="Text Box 5"/>
          <p:cNvSpPr txBox="1">
            <a:spLocks noChangeArrowheads="1"/>
          </p:cNvSpPr>
          <p:nvPr/>
        </p:nvSpPr>
        <p:spPr bwMode="auto">
          <a:xfrm>
            <a:off x="3551801" y="5052901"/>
            <a:ext cx="3744415"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a:t>图</a:t>
            </a:r>
            <a:r>
              <a:rPr lang="zh-CN" altLang="zh-CN" sz="1800"/>
              <a:t>6.14 </a:t>
            </a:r>
            <a:r>
              <a:rPr lang="zh-CN" sz="1800"/>
              <a:t>查询记录总数前</a:t>
            </a:r>
            <a:r>
              <a:rPr lang="zh-CN" altLang="zh-CN" sz="1800"/>
              <a:t>33%</a:t>
            </a:r>
            <a:r>
              <a:rPr lang="zh-CN" sz="1800"/>
              <a:t>的记录</a:t>
            </a:r>
          </a:p>
        </p:txBody>
      </p:sp>
    </p:spTree>
    <p:extLst>
      <p:ext uri="{BB962C8B-B14F-4D97-AF65-F5344CB8AC3E}">
        <p14:creationId xmlns:p14="http://schemas.microsoft.com/office/powerpoint/2010/main" xmlns="" val="19805585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5</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35</a:t>
            </a:fld>
            <a:endParaRPr lang="en-US" altLang="zh-CN"/>
          </a:p>
        </p:txBody>
      </p:sp>
      <p:sp>
        <p:nvSpPr>
          <p:cNvPr id="6" name="矩形 5"/>
          <p:cNvSpPr/>
          <p:nvPr/>
        </p:nvSpPr>
        <p:spPr>
          <a:xfrm>
            <a:off x="1619672" y="2060848"/>
            <a:ext cx="6552728" cy="3139321"/>
          </a:xfrm>
          <a:prstGeom prst="rect">
            <a:avLst/>
          </a:prstGeom>
          <a:solidFill>
            <a:schemeClr val="accent2">
              <a:lumMod val="60000"/>
              <a:lumOff val="40000"/>
            </a:schemeClr>
          </a:solidFill>
        </p:spPr>
        <p:txBody>
          <a:bodyPr wrap="square">
            <a:spAutoFit/>
          </a:bodyPr>
          <a:lstStyle/>
          <a:p>
            <a:pPr eaLnBrk="1" hangingPunct="1">
              <a:buFont typeface="Wingdings" pitchFamily="2" charset="2"/>
              <a:buNone/>
            </a:pPr>
            <a:endParaRPr lang="en-US" altLang="zh-CN" b="0" dirty="0" smtClean="0">
              <a:latin typeface="黑体" pitchFamily="49" charset="-122"/>
              <a:ea typeface="黑体" pitchFamily="49" charset="-122"/>
            </a:endParaRPr>
          </a:p>
          <a:p>
            <a:pPr eaLnBrk="1" hangingPunct="1">
              <a:buFont typeface="Wingdings" pitchFamily="2" charset="2"/>
              <a:buNone/>
            </a:pPr>
            <a:r>
              <a:rPr lang="zh-CN" altLang="zh-CN" dirty="0" smtClean="0">
                <a:solidFill>
                  <a:schemeClr val="tx2">
                    <a:lumMod val="50000"/>
                  </a:schemeClr>
                </a:solidFill>
                <a:latin typeface="黑体" pitchFamily="49" charset="-122"/>
                <a:ea typeface="黑体" pitchFamily="49" charset="-122"/>
              </a:rPr>
              <a:t>知识</a:t>
            </a:r>
            <a:r>
              <a:rPr lang="zh-CN" altLang="zh-CN" dirty="0">
                <a:solidFill>
                  <a:schemeClr val="tx2">
                    <a:lumMod val="50000"/>
                  </a:schemeClr>
                </a:solidFill>
                <a:latin typeface="黑体" pitchFamily="49" charset="-122"/>
                <a:ea typeface="黑体" pitchFamily="49" charset="-122"/>
              </a:rPr>
              <a:t>总结：</a:t>
            </a:r>
          </a:p>
          <a:p>
            <a:pPr eaLnBrk="1" hangingPunct="1">
              <a:buFont typeface="Wingdings" pitchFamily="2" charset="2"/>
              <a:buNone/>
            </a:pPr>
            <a:r>
              <a:rPr lang="zh-CN" altLang="zh-CN" dirty="0" smtClean="0">
                <a:solidFill>
                  <a:schemeClr val="tx2">
                    <a:lumMod val="50000"/>
                  </a:schemeClr>
                </a:solidFill>
                <a:latin typeface="黑体" pitchFamily="49" charset="-122"/>
                <a:ea typeface="黑体" pitchFamily="49" charset="-122"/>
              </a:rPr>
              <a:t>本</a:t>
            </a:r>
            <a:r>
              <a:rPr lang="zh-CN" altLang="zh-CN" dirty="0">
                <a:solidFill>
                  <a:schemeClr val="tx2">
                    <a:lumMod val="50000"/>
                  </a:schemeClr>
                </a:solidFill>
                <a:latin typeface="黑体" pitchFamily="49" charset="-122"/>
                <a:ea typeface="黑体" pitchFamily="49" charset="-122"/>
              </a:rPr>
              <a:t>任务中的查询语句使用了ALL、DISTINCT以及TOP关键字。</a:t>
            </a:r>
          </a:p>
          <a:p>
            <a:pPr eaLnBrk="1" hangingPunct="1">
              <a:buFont typeface="Wingdings" pitchFamily="2" charset="2"/>
              <a:buNone/>
            </a:pPr>
            <a:endParaRPr lang="zh-CN" altLang="zh-CN" dirty="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1．在SELECT语句使用ALL和DISTINCT的语法格式是：</a:t>
            </a:r>
          </a:p>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	</a:t>
            </a:r>
            <a:r>
              <a:rPr lang="zh-CN" altLang="zh-CN" dirty="0" smtClean="0">
                <a:latin typeface="黑体" pitchFamily="49" charset="-122"/>
                <a:ea typeface="黑体" pitchFamily="49" charset="-122"/>
              </a:rPr>
              <a:t>SELECT </a:t>
            </a:r>
            <a:r>
              <a:rPr lang="zh-CN" altLang="zh-CN" dirty="0">
                <a:latin typeface="黑体" pitchFamily="49" charset="-122"/>
                <a:ea typeface="黑体" pitchFamily="49" charset="-122"/>
              </a:rPr>
              <a:t>[ALL | DISTINCT] &lt;选择列表&gt; FROM &lt;源表</a:t>
            </a:r>
            <a:r>
              <a:rPr lang="zh-CN" altLang="zh-CN" dirty="0" smtClean="0">
                <a:latin typeface="黑体" pitchFamily="49" charset="-122"/>
                <a:ea typeface="黑体" pitchFamily="49" charset="-122"/>
              </a:rPr>
              <a:t>&gt;</a:t>
            </a:r>
            <a:endParaRPr lang="en-US" altLang="zh-CN" dirty="0" smtClean="0">
              <a:latin typeface="黑体" pitchFamily="49" charset="-122"/>
              <a:ea typeface="黑体" pitchFamily="49" charset="-122"/>
            </a:endParaRPr>
          </a:p>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其中：</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ALL</a:t>
            </a:r>
            <a:r>
              <a:rPr lang="zh-CN" altLang="en-US" dirty="0">
                <a:solidFill>
                  <a:schemeClr val="tx2">
                    <a:lumMod val="50000"/>
                  </a:schemeClr>
                </a:solidFill>
                <a:latin typeface="黑体" pitchFamily="49" charset="-122"/>
                <a:ea typeface="黑体" pitchFamily="49" charset="-122"/>
              </a:rPr>
              <a:t>：向结果集输出全部查询结果，ALL是默认</a:t>
            </a:r>
            <a:r>
              <a:rPr lang="zh-CN" altLang="en-US" dirty="0" smtClean="0">
                <a:solidFill>
                  <a:schemeClr val="tx2">
                    <a:lumMod val="50000"/>
                  </a:schemeClr>
                </a:solidFill>
                <a:latin typeface="黑体" pitchFamily="49" charset="-122"/>
                <a:ea typeface="黑体" pitchFamily="49" charset="-122"/>
              </a:rPr>
              <a:t>参数</a:t>
            </a:r>
            <a:r>
              <a:rPr lang="zh-CN" altLang="en-US" dirty="0">
                <a:solidFill>
                  <a:schemeClr val="tx2">
                    <a:lumMod val="50000"/>
                  </a:schemeClr>
                </a:solidFill>
                <a:latin typeface="黑体" pitchFamily="49" charset="-122"/>
                <a:ea typeface="黑体" pitchFamily="49" charset="-122"/>
              </a:rPr>
              <a:t>，可以略</a:t>
            </a:r>
            <a:r>
              <a:rPr lang="zh-CN" altLang="en-US" dirty="0" smtClean="0">
                <a:solidFill>
                  <a:schemeClr val="tx2">
                    <a:lumMod val="50000"/>
                  </a:schemeClr>
                </a:solidFill>
                <a:latin typeface="黑体" pitchFamily="49" charset="-122"/>
                <a:ea typeface="黑体" pitchFamily="49" charset="-122"/>
              </a:rPr>
              <a:t>。DISTINCT</a:t>
            </a:r>
            <a:r>
              <a:rPr lang="zh-CN" altLang="en-US" dirty="0">
                <a:solidFill>
                  <a:schemeClr val="tx2">
                    <a:lumMod val="50000"/>
                  </a:schemeClr>
                </a:solidFill>
                <a:latin typeface="黑体" pitchFamily="49" charset="-122"/>
                <a:ea typeface="黑体" pitchFamily="49" charset="-122"/>
              </a:rPr>
              <a:t>：在结果集中消除重复行，空值被</a:t>
            </a:r>
            <a:r>
              <a:rPr lang="zh-CN" altLang="en-US" dirty="0" smtClean="0">
                <a:solidFill>
                  <a:schemeClr val="tx2">
                    <a:lumMod val="50000"/>
                  </a:schemeClr>
                </a:solidFill>
                <a:latin typeface="黑体" pitchFamily="49" charset="-122"/>
                <a:ea typeface="黑体" pitchFamily="49" charset="-122"/>
              </a:rPr>
              <a:t>认为是</a:t>
            </a:r>
            <a:r>
              <a:rPr lang="zh-CN" altLang="en-US" dirty="0">
                <a:solidFill>
                  <a:schemeClr val="tx2">
                    <a:lumMod val="50000"/>
                  </a:schemeClr>
                </a:solidFill>
                <a:latin typeface="黑体" pitchFamily="49" charset="-122"/>
                <a:ea typeface="黑体" pitchFamily="49" charset="-122"/>
              </a:rPr>
              <a:t>相等的。</a:t>
            </a:r>
          </a:p>
          <a:p>
            <a:pPr eaLnBrk="1" hangingPunct="1">
              <a:buFont typeface="Wingdings" pitchFamily="2" charset="2"/>
              <a:buNone/>
            </a:pPr>
            <a:endParaRPr lang="zh-CN" altLang="en-US" dirty="0"/>
          </a:p>
        </p:txBody>
      </p:sp>
    </p:spTree>
    <p:extLst>
      <p:ext uri="{BB962C8B-B14F-4D97-AF65-F5344CB8AC3E}">
        <p14:creationId xmlns:p14="http://schemas.microsoft.com/office/powerpoint/2010/main" xmlns="" val="22951820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5</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36</a:t>
            </a:fld>
            <a:endParaRPr lang="en-US" altLang="zh-CN"/>
          </a:p>
        </p:txBody>
      </p:sp>
      <p:sp>
        <p:nvSpPr>
          <p:cNvPr id="6" name="矩形 5"/>
          <p:cNvSpPr/>
          <p:nvPr/>
        </p:nvSpPr>
        <p:spPr>
          <a:xfrm>
            <a:off x="1619672" y="2060848"/>
            <a:ext cx="6552728" cy="3416320"/>
          </a:xfrm>
          <a:prstGeom prst="rect">
            <a:avLst/>
          </a:prstGeom>
          <a:solidFill>
            <a:schemeClr val="accent2">
              <a:lumMod val="60000"/>
              <a:lumOff val="40000"/>
            </a:schemeClr>
          </a:solidFill>
        </p:spPr>
        <p:txBody>
          <a:bodyPr wrap="square">
            <a:spAutoFit/>
          </a:bodyPr>
          <a:lstStyle/>
          <a:p>
            <a:pPr eaLnBrk="1" hangingPunct="1">
              <a:buFont typeface="Wingdings" pitchFamily="2" charset="2"/>
              <a:buNone/>
            </a:pPr>
            <a:endParaRPr lang="en-US" altLang="zh-CN" b="0" dirty="0" smtClean="0">
              <a:latin typeface="黑体" pitchFamily="49" charset="-122"/>
              <a:ea typeface="黑体" pitchFamily="49" charset="-122"/>
            </a:endParaRP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．使用</a:t>
            </a:r>
            <a:r>
              <a:rPr lang="en-US" altLang="zh-CN" dirty="0">
                <a:solidFill>
                  <a:schemeClr val="tx2">
                    <a:lumMod val="50000"/>
                  </a:schemeClr>
                </a:solidFill>
                <a:latin typeface="黑体" pitchFamily="49" charset="-122"/>
                <a:ea typeface="黑体" pitchFamily="49" charset="-122"/>
              </a:rPr>
              <a:t>TOP</a:t>
            </a:r>
            <a:r>
              <a:rPr lang="zh-CN" altLang="en-US" dirty="0">
                <a:solidFill>
                  <a:schemeClr val="tx2">
                    <a:lumMod val="50000"/>
                  </a:schemeClr>
                </a:solidFill>
                <a:latin typeface="黑体" pitchFamily="49" charset="-122"/>
                <a:ea typeface="黑体" pitchFamily="49" charset="-122"/>
              </a:rPr>
              <a:t>关键字可以使最终结果集中只包含基本结果集的前面的若干行。基本结果集是不使用</a:t>
            </a:r>
            <a:r>
              <a:rPr lang="en-US" altLang="zh-CN" dirty="0">
                <a:solidFill>
                  <a:schemeClr val="tx2">
                    <a:lumMod val="50000"/>
                  </a:schemeClr>
                </a:solidFill>
                <a:latin typeface="黑体" pitchFamily="49" charset="-122"/>
                <a:ea typeface="黑体" pitchFamily="49" charset="-122"/>
              </a:rPr>
              <a:t>TOP</a:t>
            </a:r>
            <a:r>
              <a:rPr lang="zh-CN" altLang="en-US" dirty="0">
                <a:solidFill>
                  <a:schemeClr val="tx2">
                    <a:lumMod val="50000"/>
                  </a:schemeClr>
                </a:solidFill>
                <a:latin typeface="黑体" pitchFamily="49" charset="-122"/>
                <a:ea typeface="黑体" pitchFamily="49" charset="-122"/>
              </a:rPr>
              <a:t>关键字的</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语句的查询结果集</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        其</a:t>
            </a:r>
            <a:r>
              <a:rPr lang="zh-CN" altLang="en-US" dirty="0">
                <a:solidFill>
                  <a:schemeClr val="tx2">
                    <a:lumMod val="50000"/>
                  </a:schemeClr>
                </a:solidFill>
                <a:latin typeface="黑体" pitchFamily="49" charset="-122"/>
                <a:ea typeface="黑体" pitchFamily="49" charset="-122"/>
              </a:rPr>
              <a:t>语法如下：</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TOP (Expression) [PERCENT]</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其中</a:t>
            </a:r>
            <a:r>
              <a:rPr lang="zh-CN" altLang="en-US" dirty="0">
                <a:solidFill>
                  <a:schemeClr val="tx2">
                    <a:lumMod val="50000"/>
                  </a:schemeClr>
                </a:solidFill>
                <a:latin typeface="黑体" pitchFamily="49" charset="-122"/>
                <a:ea typeface="黑体" pitchFamily="49" charset="-122"/>
              </a:rPr>
              <a:t>：</a:t>
            </a:r>
          </a:p>
          <a:p>
            <a:pPr eaLnBrk="1" hangingPunct="1">
              <a:buFont typeface="Wingdings" pitchFamily="2" charset="2"/>
              <a:buNone/>
            </a:pPr>
            <a:r>
              <a:rPr lang="en-US" altLang="zh-CN" dirty="0" smtClean="0">
                <a:solidFill>
                  <a:schemeClr val="tx2">
                    <a:lumMod val="50000"/>
                  </a:schemeClr>
                </a:solidFill>
                <a:latin typeface="黑体" pitchFamily="49" charset="-122"/>
                <a:ea typeface="黑体" pitchFamily="49" charset="-122"/>
              </a:rPr>
              <a:t>Expression</a:t>
            </a:r>
            <a:r>
              <a:rPr lang="zh-CN" altLang="en-US" dirty="0">
                <a:solidFill>
                  <a:schemeClr val="tx2">
                    <a:lumMod val="50000"/>
                  </a:schemeClr>
                </a:solidFill>
                <a:latin typeface="黑体" pitchFamily="49" charset="-122"/>
                <a:ea typeface="黑体" pitchFamily="49" charset="-122"/>
              </a:rPr>
              <a:t>：为表达式或者数字。</a:t>
            </a:r>
          </a:p>
          <a:p>
            <a:pPr eaLnBrk="1" hangingPunct="1">
              <a:buFont typeface="Wingdings" pitchFamily="2" charset="2"/>
              <a:buNone/>
            </a:pPr>
            <a:r>
              <a:rPr lang="en-US" altLang="zh-CN" dirty="0" smtClean="0">
                <a:solidFill>
                  <a:schemeClr val="tx2">
                    <a:lumMod val="50000"/>
                  </a:schemeClr>
                </a:solidFill>
                <a:latin typeface="黑体" pitchFamily="49" charset="-122"/>
                <a:ea typeface="黑体" pitchFamily="49" charset="-122"/>
              </a:rPr>
              <a:t>PERCENT</a:t>
            </a:r>
            <a:r>
              <a:rPr lang="zh-CN" altLang="en-US" dirty="0">
                <a:solidFill>
                  <a:schemeClr val="tx2">
                    <a:lumMod val="50000"/>
                  </a:schemeClr>
                </a:solidFill>
                <a:latin typeface="黑体" pitchFamily="49" charset="-122"/>
                <a:ea typeface="黑体" pitchFamily="49" charset="-122"/>
              </a:rPr>
              <a:t>：百分比，表示结果集中只输出查询结</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果的前</a:t>
            </a:r>
            <a:r>
              <a:rPr lang="en-US" altLang="zh-CN" dirty="0">
                <a:solidFill>
                  <a:schemeClr val="tx2">
                    <a:lumMod val="50000"/>
                  </a:schemeClr>
                </a:solidFill>
                <a:latin typeface="黑体" pitchFamily="49" charset="-122"/>
                <a:ea typeface="黑体" pitchFamily="49" charset="-122"/>
              </a:rPr>
              <a:t>Expression%</a:t>
            </a:r>
            <a:r>
              <a:rPr lang="zh-CN" altLang="en-US" dirty="0">
                <a:solidFill>
                  <a:schemeClr val="tx2">
                    <a:lumMod val="50000"/>
                  </a:schemeClr>
                </a:solidFill>
                <a:latin typeface="黑体" pitchFamily="49" charset="-122"/>
                <a:ea typeface="黑体" pitchFamily="49" charset="-122"/>
              </a:rPr>
              <a:t>条的记录</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39311496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2857" y="404664"/>
            <a:ext cx="7000924" cy="487363"/>
          </a:xfrm>
        </p:spPr>
        <p:txBody>
          <a:bodyPr/>
          <a:lstStyle/>
          <a:p>
            <a:r>
              <a:rPr lang="zh-CN" altLang="en-US" sz="2400" dirty="0"/>
              <a:t>学习子情境 </a:t>
            </a:r>
            <a:r>
              <a:rPr lang="en-US" altLang="zh-CN" sz="2400" dirty="0" smtClean="0"/>
              <a:t>6.2    </a:t>
            </a:r>
            <a:r>
              <a:rPr lang="zh-CN" altLang="en-US" sz="2400" dirty="0" smtClean="0"/>
              <a:t>查询</a:t>
            </a:r>
            <a:r>
              <a:rPr lang="zh-CN" altLang="en-US" sz="2400" dirty="0"/>
              <a:t>学生信息</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37</a:t>
            </a:fld>
            <a:endParaRPr lang="en-US" altLang="zh-CN"/>
          </a:p>
        </p:txBody>
      </p:sp>
      <p:grpSp>
        <p:nvGrpSpPr>
          <p:cNvPr id="3" name="Group 8"/>
          <p:cNvGrpSpPr>
            <a:grpSpLocks/>
          </p:cNvGrpSpPr>
          <p:nvPr/>
        </p:nvGrpSpPr>
        <p:grpSpPr bwMode="auto">
          <a:xfrm>
            <a:off x="2500298" y="1859623"/>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000100" y="2852936"/>
            <a:ext cx="7500990" cy="2428892"/>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214414" y="2852936"/>
            <a:ext cx="7143800" cy="2340897"/>
          </a:xfrm>
          <a:prstGeom prst="rect">
            <a:avLst/>
          </a:prstGeom>
          <a:noFill/>
        </p:spPr>
        <p:txBody>
          <a:bodyPr wrap="square" rtlCol="0">
            <a:spAutoFit/>
          </a:bodyPr>
          <a:lstStyle/>
          <a:p>
            <a:pPr>
              <a:lnSpc>
                <a:spcPct val="150000"/>
              </a:lnSpc>
            </a:pPr>
            <a:r>
              <a:rPr lang="zh-CN" altLang="en-US" sz="2000" dirty="0">
                <a:solidFill>
                  <a:schemeClr val="bg1"/>
                </a:solidFill>
              </a:rPr>
              <a:t>小吴在日常学生管理工作中，经常需要查找学生信息，例如，当新生报到结束后，需要查找输出各班花名册；需要查询统计男女生总数；还可能需要查询统计全校各省籍学生情况等。小吴需要借助</a:t>
            </a:r>
            <a:r>
              <a:rPr lang="en-US" altLang="zh-CN" sz="2000" dirty="0">
                <a:solidFill>
                  <a:schemeClr val="bg1"/>
                </a:solidFill>
              </a:rPr>
              <a:t>SELECT</a:t>
            </a:r>
            <a:r>
              <a:rPr lang="zh-CN" altLang="en-US" sz="2000" dirty="0">
                <a:solidFill>
                  <a:schemeClr val="bg1"/>
                </a:solidFill>
              </a:rPr>
              <a:t>语句完成这些查询以辅助日常工作的顺利完成。</a:t>
            </a:r>
          </a:p>
        </p:txBody>
      </p:sp>
      <p:sp>
        <p:nvSpPr>
          <p:cNvPr id="12" name="TextBox 11"/>
          <p:cNvSpPr txBox="1"/>
          <p:nvPr/>
        </p:nvSpPr>
        <p:spPr>
          <a:xfrm>
            <a:off x="2571736" y="1931067"/>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4" name="页脚占位符 3"/>
          <p:cNvSpPr>
            <a:spLocks noGrp="1"/>
          </p:cNvSpPr>
          <p:nvPr>
            <p:ph type="ftr" sz="quarter" idx="10"/>
          </p:nvPr>
        </p:nvSpPr>
        <p:spPr/>
        <p:txBody>
          <a:bodyPr/>
          <a:lstStyle/>
          <a:p>
            <a:pPr>
              <a:defRPr/>
            </a:pPr>
            <a:r>
              <a:rPr lang="zh-CN" altLang="en-US" smtClean="0"/>
              <a:t>计算机公共基础</a:t>
            </a:r>
            <a:endParaRPr lang="en-US" altLang="zh-CN"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38</a:t>
            </a:fld>
            <a:endParaRPr lang="en-US" altLang="zh-CN"/>
          </a:p>
        </p:txBody>
      </p:sp>
      <p:grpSp>
        <p:nvGrpSpPr>
          <p:cNvPr id="3" name="Group 6"/>
          <p:cNvGrpSpPr>
            <a:grpSpLocks/>
          </p:cNvGrpSpPr>
          <p:nvPr/>
        </p:nvGrpSpPr>
        <p:grpSpPr bwMode="auto">
          <a:xfrm>
            <a:off x="1857356" y="2143116"/>
            <a:ext cx="5715040" cy="2005964"/>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214546" y="2571744"/>
            <a:ext cx="5086370" cy="1128579"/>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400" b="0" dirty="0">
                <a:solidFill>
                  <a:schemeClr val="bg1"/>
                </a:solidFill>
              </a:rPr>
              <a:t>熟悉学生信息的查询，主要是查询符合条件的学生记录。</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39</a:t>
            </a:fld>
            <a:endParaRPr lang="en-US" altLang="zh-CN"/>
          </a:p>
        </p:txBody>
      </p:sp>
      <p:sp>
        <p:nvSpPr>
          <p:cNvPr id="6" name="AutoShape 13"/>
          <p:cNvSpPr>
            <a:spLocks noChangeArrowheads="1"/>
          </p:cNvSpPr>
          <p:nvPr/>
        </p:nvSpPr>
        <p:spPr bwMode="gray">
          <a:xfrm>
            <a:off x="1284008" y="1766551"/>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786182" y="1786550"/>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372200" y="1786550"/>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580994" y="2377379"/>
            <a:ext cx="1205188" cy="19999"/>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5083168" y="2397378"/>
            <a:ext cx="1289032"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428117"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938301"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6549754"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1020793" y="3089865"/>
            <a:ext cx="1823416" cy="923330"/>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latin typeface="黑体" pitchFamily="49" charset="-122"/>
                <a:ea typeface="黑体" pitchFamily="49" charset="-122"/>
              </a:rPr>
              <a:t>查询家庭所在地为山西的所有学生信息</a:t>
            </a:r>
            <a:endParaRPr lang="en-US" altLang="zh-CN" dirty="0">
              <a:solidFill>
                <a:srgbClr val="000000"/>
              </a:solidFill>
              <a:latin typeface="黑体" pitchFamily="49" charset="-122"/>
              <a:ea typeface="黑体" pitchFamily="49" charset="-122"/>
            </a:endParaRPr>
          </a:p>
        </p:txBody>
      </p:sp>
      <p:sp>
        <p:nvSpPr>
          <p:cNvPr id="18" name="Text Box 25"/>
          <p:cNvSpPr txBox="1">
            <a:spLocks noChangeArrowheads="1"/>
          </p:cNvSpPr>
          <p:nvPr/>
        </p:nvSpPr>
        <p:spPr bwMode="gray">
          <a:xfrm>
            <a:off x="3608067" y="3049505"/>
            <a:ext cx="2119617" cy="1200329"/>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latin typeface="黑体" pitchFamily="49" charset="-122"/>
                <a:ea typeface="黑体" pitchFamily="49" charset="-122"/>
              </a:rPr>
              <a:t>查询班级编号为“</a:t>
            </a:r>
            <a:r>
              <a:rPr lang="en-US" altLang="zh-CN" dirty="0">
                <a:latin typeface="黑体" pitchFamily="49" charset="-122"/>
                <a:ea typeface="黑体" pitchFamily="49" charset="-122"/>
              </a:rPr>
              <a:t>2010014”</a:t>
            </a:r>
            <a:r>
              <a:rPr lang="zh-CN" altLang="en-US" dirty="0">
                <a:latin typeface="黑体" pitchFamily="49" charset="-122"/>
                <a:ea typeface="黑体" pitchFamily="49" charset="-122"/>
              </a:rPr>
              <a:t>且年龄小于</a:t>
            </a:r>
            <a:r>
              <a:rPr lang="en-US" altLang="zh-CN" dirty="0">
                <a:latin typeface="黑体" pitchFamily="49" charset="-122"/>
                <a:ea typeface="黑体" pitchFamily="49" charset="-122"/>
              </a:rPr>
              <a:t>20</a:t>
            </a:r>
            <a:r>
              <a:rPr lang="zh-CN" altLang="en-US" dirty="0">
                <a:latin typeface="黑体" pitchFamily="49" charset="-122"/>
                <a:ea typeface="黑体" pitchFamily="49" charset="-122"/>
              </a:rPr>
              <a:t>岁的学生信息</a:t>
            </a:r>
            <a:endParaRPr lang="en-US" altLang="zh-CN" dirty="0">
              <a:solidFill>
                <a:srgbClr val="000000"/>
              </a:solidFill>
              <a:latin typeface="黑体" pitchFamily="49" charset="-122"/>
              <a:ea typeface="黑体" pitchFamily="49" charset="-122"/>
            </a:endParaRPr>
          </a:p>
        </p:txBody>
      </p:sp>
      <p:sp>
        <p:nvSpPr>
          <p:cNvPr id="19" name="Text Box 26"/>
          <p:cNvSpPr txBox="1">
            <a:spLocks noChangeArrowheads="1"/>
          </p:cNvSpPr>
          <p:nvPr/>
        </p:nvSpPr>
        <p:spPr bwMode="gray">
          <a:xfrm>
            <a:off x="6405644" y="3075547"/>
            <a:ext cx="1530270" cy="1477328"/>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dirty="0">
                <a:latin typeface="黑体" pitchFamily="49" charset="-122"/>
                <a:ea typeface="黑体" pitchFamily="49" charset="-122"/>
              </a:rPr>
              <a:t>查询班级号为“</a:t>
            </a:r>
            <a:r>
              <a:rPr lang="en-US" altLang="zh-CN" dirty="0">
                <a:latin typeface="黑体" pitchFamily="49" charset="-122"/>
                <a:ea typeface="黑体" pitchFamily="49" charset="-122"/>
              </a:rPr>
              <a:t>2011011”</a:t>
            </a:r>
            <a:r>
              <a:rPr lang="zh-CN" altLang="en-US" dirty="0">
                <a:latin typeface="黑体" pitchFamily="49" charset="-122"/>
                <a:ea typeface="黑体" pitchFamily="49" charset="-122"/>
              </a:rPr>
              <a:t>和“</a:t>
            </a:r>
            <a:r>
              <a:rPr lang="en-US" altLang="zh-CN" dirty="0">
                <a:latin typeface="黑体" pitchFamily="49" charset="-122"/>
                <a:ea typeface="黑体" pitchFamily="49" charset="-122"/>
              </a:rPr>
              <a:t>2011012”</a:t>
            </a:r>
            <a:r>
              <a:rPr lang="zh-CN" altLang="en-US" dirty="0">
                <a:latin typeface="黑体" pitchFamily="49" charset="-122"/>
                <a:ea typeface="黑体" pitchFamily="49" charset="-122"/>
              </a:rPr>
              <a:t>的所有学生的信息</a:t>
            </a:r>
            <a:endParaRPr lang="en-US" altLang="zh-CN" dirty="0">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zh-CN" altLang="en-US" dirty="0" smtClean="0">
                <a:ea typeface="宋体" pitchFamily="2" charset="-122"/>
              </a:rPr>
              <a:t>学习情境划分</a:t>
            </a:r>
            <a:endParaRPr lang="en-US" altLang="zh-CN" dirty="0">
              <a:ea typeface="宋体" pitchFamily="2" charset="-122"/>
            </a:endParaRPr>
          </a:p>
        </p:txBody>
      </p:sp>
      <p:grpSp>
        <p:nvGrpSpPr>
          <p:cNvPr id="3" name="Group 8"/>
          <p:cNvGrpSpPr>
            <a:grpSpLocks/>
          </p:cNvGrpSpPr>
          <p:nvPr/>
        </p:nvGrpSpPr>
        <p:grpSpPr bwMode="auto">
          <a:xfrm>
            <a:off x="795041" y="3154051"/>
            <a:ext cx="1688728" cy="1268747"/>
            <a:chOff x="3964" y="2071"/>
            <a:chExt cx="1484" cy="330"/>
          </a:xfrm>
        </p:grpSpPr>
        <p:sp>
          <p:nvSpPr>
            <p:cNvPr id="85001"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p>
          </p:txBody>
        </p:sp>
        <p:sp>
          <p:nvSpPr>
            <p:cNvPr id="85002"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p>
          </p:txBody>
        </p:sp>
      </p:grpSp>
      <p:grpSp>
        <p:nvGrpSpPr>
          <p:cNvPr id="4" name="Group 11"/>
          <p:cNvGrpSpPr>
            <a:grpSpLocks/>
          </p:cNvGrpSpPr>
          <p:nvPr/>
        </p:nvGrpSpPr>
        <p:grpSpPr bwMode="auto">
          <a:xfrm>
            <a:off x="6732240" y="3128289"/>
            <a:ext cx="1887436" cy="1294510"/>
            <a:chOff x="3964" y="2071"/>
            <a:chExt cx="1484" cy="330"/>
          </a:xfrm>
        </p:grpSpPr>
        <p:sp>
          <p:nvSpPr>
            <p:cNvPr id="85004" name="AutoShape 12"/>
            <p:cNvSpPr>
              <a:spLocks noChangeArrowheads="1"/>
            </p:cNvSpPr>
            <p:nvPr/>
          </p:nvSpPr>
          <p:spPr bwMode="ltGray">
            <a:xfrm>
              <a:off x="3964" y="2071"/>
              <a:ext cx="1484" cy="330"/>
            </a:xfrm>
            <a:prstGeom prst="roundRect">
              <a:avLst>
                <a:gd name="adj" fmla="val 16667"/>
              </a:avLst>
            </a:prstGeom>
            <a:solidFill>
              <a:schemeClr val="accent2"/>
            </a:solidFill>
            <a:ln w="12700" algn="ctr">
              <a:solidFill>
                <a:srgbClr val="808080"/>
              </a:solidFill>
              <a:round/>
              <a:headEnd/>
              <a:tailEnd/>
            </a:ln>
            <a:effectLst/>
          </p:spPr>
          <p:txBody>
            <a:bodyPr wrap="none" anchor="ctr"/>
            <a:lstStyle/>
            <a:p>
              <a:endParaRPr lang="zh-CN" altLang="en-US"/>
            </a:p>
          </p:txBody>
        </p:sp>
        <p:sp>
          <p:nvSpPr>
            <p:cNvPr id="85005" name="AutoShape 13"/>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2">
                    <a:alpha val="70000"/>
                  </a:schemeClr>
                </a:gs>
              </a:gsLst>
              <a:lin ang="5400000" scaled="1"/>
            </a:gradFill>
            <a:ln w="9525" algn="ctr">
              <a:noFill/>
              <a:round/>
              <a:headEnd/>
              <a:tailEnd/>
            </a:ln>
            <a:effectLst/>
          </p:spPr>
          <p:txBody>
            <a:bodyPr wrap="none" anchor="ctr"/>
            <a:lstStyle/>
            <a:p>
              <a:endParaRPr lang="zh-CN" altLang="en-US"/>
            </a:p>
          </p:txBody>
        </p:sp>
      </p:grpSp>
      <p:grpSp>
        <p:nvGrpSpPr>
          <p:cNvPr id="5" name="Group 14"/>
          <p:cNvGrpSpPr>
            <a:grpSpLocks/>
          </p:cNvGrpSpPr>
          <p:nvPr/>
        </p:nvGrpSpPr>
        <p:grpSpPr bwMode="auto">
          <a:xfrm>
            <a:off x="2750331" y="3130561"/>
            <a:ext cx="1762931" cy="1292238"/>
            <a:chOff x="3964" y="2071"/>
            <a:chExt cx="1484" cy="330"/>
          </a:xfrm>
        </p:grpSpPr>
        <p:sp>
          <p:nvSpPr>
            <p:cNvPr id="85007" name="AutoShape 15"/>
            <p:cNvSpPr>
              <a:spLocks noChangeArrowheads="1"/>
            </p:cNvSpPr>
            <p:nvPr/>
          </p:nvSpPr>
          <p:spPr bwMode="ltGray">
            <a:xfrm>
              <a:off x="3964" y="2071"/>
              <a:ext cx="1484" cy="330"/>
            </a:xfrm>
            <a:prstGeom prst="roundRect">
              <a:avLst>
                <a:gd name="adj" fmla="val 16667"/>
              </a:avLst>
            </a:prstGeom>
            <a:solidFill>
              <a:schemeClr val="accent1"/>
            </a:solidFill>
            <a:ln w="12700" algn="ctr">
              <a:solidFill>
                <a:srgbClr val="808080"/>
              </a:solidFill>
              <a:round/>
              <a:headEnd/>
              <a:tailEnd/>
            </a:ln>
            <a:effectLst/>
          </p:spPr>
          <p:txBody>
            <a:bodyPr wrap="none" anchor="ctr"/>
            <a:lstStyle/>
            <a:p>
              <a:endParaRPr lang="zh-CN" altLang="en-US"/>
            </a:p>
          </p:txBody>
        </p:sp>
        <p:sp>
          <p:nvSpPr>
            <p:cNvPr id="85008" name="AutoShape 16"/>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1">
                    <a:alpha val="70000"/>
                  </a:schemeClr>
                </a:gs>
              </a:gsLst>
              <a:lin ang="5400000" scaled="1"/>
            </a:gradFill>
            <a:ln w="9525" algn="ctr">
              <a:noFill/>
              <a:round/>
              <a:headEnd/>
              <a:tailEnd/>
            </a:ln>
            <a:effectLst/>
          </p:spPr>
          <p:txBody>
            <a:bodyPr wrap="none" anchor="ctr"/>
            <a:lstStyle/>
            <a:p>
              <a:endParaRPr lang="zh-CN" altLang="en-US"/>
            </a:p>
          </p:txBody>
        </p:sp>
      </p:grpSp>
      <p:grpSp>
        <p:nvGrpSpPr>
          <p:cNvPr id="7" name="Group 20"/>
          <p:cNvGrpSpPr>
            <a:grpSpLocks/>
          </p:cNvGrpSpPr>
          <p:nvPr/>
        </p:nvGrpSpPr>
        <p:grpSpPr bwMode="auto">
          <a:xfrm>
            <a:off x="3714750" y="1852632"/>
            <a:ext cx="1597025" cy="536575"/>
            <a:chOff x="3964" y="2071"/>
            <a:chExt cx="1484" cy="330"/>
          </a:xfrm>
        </p:grpSpPr>
        <p:sp>
          <p:nvSpPr>
            <p:cNvPr id="85013" name="AutoShape 21"/>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p:spPr>
          <p:txBody>
            <a:bodyPr wrap="none" anchor="ctr"/>
            <a:lstStyle/>
            <a:p>
              <a:endParaRPr lang="zh-CN" altLang="en-US"/>
            </a:p>
          </p:txBody>
        </p:sp>
        <p:sp>
          <p:nvSpPr>
            <p:cNvPr id="85014" name="AutoShape 22"/>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w="9525" algn="ctr">
              <a:noFill/>
              <a:round/>
              <a:headEnd/>
              <a:tailEnd/>
            </a:ln>
            <a:effectLst/>
          </p:spPr>
          <p:txBody>
            <a:bodyPr wrap="none" anchor="ctr"/>
            <a:lstStyle/>
            <a:p>
              <a:endParaRPr lang="zh-CN" altLang="en-US"/>
            </a:p>
          </p:txBody>
        </p:sp>
      </p:grpSp>
      <p:cxnSp>
        <p:nvCxnSpPr>
          <p:cNvPr id="85018" name="AutoShape 26"/>
          <p:cNvCxnSpPr>
            <a:cxnSpLocks noChangeShapeType="1"/>
          </p:cNvCxnSpPr>
          <p:nvPr/>
        </p:nvCxnSpPr>
        <p:spPr bwMode="black">
          <a:xfrm rot="16200000">
            <a:off x="2897187" y="1506549"/>
            <a:ext cx="708025" cy="2520950"/>
          </a:xfrm>
          <a:prstGeom prst="bentConnector3">
            <a:avLst>
              <a:gd name="adj1" fmla="val 50000"/>
            </a:avLst>
          </a:prstGeom>
          <a:noFill/>
          <a:ln w="9525">
            <a:solidFill>
              <a:schemeClr val="tx1"/>
            </a:solidFill>
            <a:miter lim="800000"/>
            <a:headEnd/>
            <a:tailEnd/>
          </a:ln>
          <a:effectLst/>
        </p:spPr>
      </p:cxnSp>
      <p:cxnSp>
        <p:nvCxnSpPr>
          <p:cNvPr id="85019" name="AutoShape 27"/>
          <p:cNvCxnSpPr>
            <a:cxnSpLocks noChangeShapeType="1"/>
          </p:cNvCxnSpPr>
          <p:nvPr/>
        </p:nvCxnSpPr>
        <p:spPr bwMode="black">
          <a:xfrm rot="5400000" flipH="1">
            <a:off x="5419725" y="1504961"/>
            <a:ext cx="708025" cy="2524125"/>
          </a:xfrm>
          <a:prstGeom prst="bentConnector3">
            <a:avLst>
              <a:gd name="adj1" fmla="val 50000"/>
            </a:avLst>
          </a:prstGeom>
          <a:noFill/>
          <a:ln w="9525">
            <a:solidFill>
              <a:schemeClr val="tx1"/>
            </a:solidFill>
            <a:miter lim="800000"/>
            <a:headEnd/>
            <a:tailEnd/>
          </a:ln>
          <a:effectLst/>
        </p:spPr>
      </p:cxnSp>
      <p:sp>
        <p:nvSpPr>
          <p:cNvPr id="85020" name="Text Box 28"/>
          <p:cNvSpPr txBox="1">
            <a:spLocks noChangeArrowheads="1"/>
          </p:cNvSpPr>
          <p:nvPr/>
        </p:nvSpPr>
        <p:spPr bwMode="black">
          <a:xfrm>
            <a:off x="3929058" y="1933594"/>
            <a:ext cx="1133479" cy="369332"/>
          </a:xfrm>
          <a:prstGeom prst="rect">
            <a:avLst/>
          </a:prstGeom>
          <a:noFill/>
          <a:ln w="9525" algn="ctr">
            <a:noFill/>
            <a:miter lim="800000"/>
            <a:headEnd/>
            <a:tailEnd/>
          </a:ln>
          <a:effectLst/>
        </p:spPr>
        <p:txBody>
          <a:bodyPr wrap="square">
            <a:spAutoFit/>
          </a:bodyPr>
          <a:lstStyle/>
          <a:p>
            <a:pPr>
              <a:spcBef>
                <a:spcPct val="50000"/>
              </a:spcBef>
            </a:pPr>
            <a:r>
              <a:rPr lang="zh-CN" altLang="en-US" dirty="0" smtClean="0">
                <a:solidFill>
                  <a:srgbClr val="000000"/>
                </a:solidFill>
                <a:effectLst>
                  <a:outerShdw blurRad="38100" dist="38100" dir="2700000" algn="tl">
                    <a:srgbClr val="C0C0C0"/>
                  </a:outerShdw>
                </a:effectLst>
              </a:rPr>
              <a:t>学习情境</a:t>
            </a:r>
            <a:endParaRPr lang="en-US" altLang="zh-CN" dirty="0">
              <a:solidFill>
                <a:srgbClr val="000000"/>
              </a:solidFill>
              <a:effectLst>
                <a:outerShdw blurRad="38100" dist="38100" dir="2700000" algn="tl">
                  <a:srgbClr val="C0C0C0"/>
                </a:outerShdw>
              </a:effectLst>
            </a:endParaRPr>
          </a:p>
        </p:txBody>
      </p:sp>
      <p:sp>
        <p:nvSpPr>
          <p:cNvPr id="85022" name="Text Box 30"/>
          <p:cNvSpPr txBox="1">
            <a:spLocks noChangeArrowheads="1"/>
          </p:cNvSpPr>
          <p:nvPr/>
        </p:nvSpPr>
        <p:spPr bwMode="black">
          <a:xfrm>
            <a:off x="6846993" y="3199106"/>
            <a:ext cx="1657930" cy="1077218"/>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chemeClr val="bg1"/>
                </a:solidFill>
              </a:rPr>
              <a:t>学习子情境 </a:t>
            </a:r>
            <a:r>
              <a:rPr lang="en-US" dirty="0" smtClean="0">
                <a:solidFill>
                  <a:schemeClr val="bg1"/>
                </a:solidFill>
              </a:rPr>
              <a:t>6.4 </a:t>
            </a:r>
          </a:p>
          <a:p>
            <a:pPr>
              <a:spcBef>
                <a:spcPts val="1200"/>
              </a:spcBef>
            </a:pPr>
            <a:r>
              <a:rPr lang="zh-CN" altLang="en-US" dirty="0">
                <a:solidFill>
                  <a:schemeClr val="bg1"/>
                </a:solidFill>
              </a:rPr>
              <a:t>查询综合信息</a:t>
            </a:r>
          </a:p>
        </p:txBody>
      </p:sp>
      <p:sp>
        <p:nvSpPr>
          <p:cNvPr id="85026" name="Text Box 34"/>
          <p:cNvSpPr txBox="1">
            <a:spLocks noChangeArrowheads="1"/>
          </p:cNvSpPr>
          <p:nvPr/>
        </p:nvSpPr>
        <p:spPr bwMode="black">
          <a:xfrm>
            <a:off x="2821770" y="3197138"/>
            <a:ext cx="1707840" cy="1077218"/>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rgbClr val="F8F8F8"/>
                </a:solidFill>
              </a:rPr>
              <a:t>学习子情境 </a:t>
            </a:r>
            <a:r>
              <a:rPr lang="en-US" altLang="zh-CN" dirty="0" smtClean="0">
                <a:solidFill>
                  <a:srgbClr val="F8F8F8"/>
                </a:solidFill>
              </a:rPr>
              <a:t>6.2</a:t>
            </a:r>
          </a:p>
          <a:p>
            <a:pPr>
              <a:spcBef>
                <a:spcPts val="1200"/>
              </a:spcBef>
            </a:pPr>
            <a:r>
              <a:rPr lang="zh-CN" altLang="en-US" dirty="0">
                <a:solidFill>
                  <a:srgbClr val="F8F8F8"/>
                </a:solidFill>
              </a:rPr>
              <a:t>查询学生信息</a:t>
            </a:r>
          </a:p>
        </p:txBody>
      </p:sp>
      <p:cxnSp>
        <p:nvCxnSpPr>
          <p:cNvPr id="85035" name="AutoShape 43"/>
          <p:cNvCxnSpPr>
            <a:cxnSpLocks noChangeShapeType="1"/>
          </p:cNvCxnSpPr>
          <p:nvPr/>
        </p:nvCxnSpPr>
        <p:spPr bwMode="black">
          <a:xfrm rot="5400000">
            <a:off x="4152107" y="2770992"/>
            <a:ext cx="717550" cy="1587"/>
          </a:xfrm>
          <a:prstGeom prst="bentConnector3">
            <a:avLst>
              <a:gd name="adj1" fmla="val 50000"/>
            </a:avLst>
          </a:prstGeom>
          <a:noFill/>
          <a:ln w="9525">
            <a:solidFill>
              <a:schemeClr val="tx1"/>
            </a:solidFill>
            <a:miter lim="800000"/>
            <a:headEnd/>
            <a:tailEnd/>
          </a:ln>
          <a:effectLst/>
        </p:spPr>
      </p:cxnSp>
      <p:sp>
        <p:nvSpPr>
          <p:cNvPr id="44" name="Text Box 34"/>
          <p:cNvSpPr txBox="1">
            <a:spLocks noChangeArrowheads="1"/>
          </p:cNvSpPr>
          <p:nvPr/>
        </p:nvSpPr>
        <p:spPr bwMode="black">
          <a:xfrm>
            <a:off x="827585" y="3214495"/>
            <a:ext cx="1623184" cy="1061829"/>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pPr>
              <a:spcBef>
                <a:spcPct val="50000"/>
              </a:spcBef>
            </a:pPr>
            <a:r>
              <a:rPr lang="zh-CN" altLang="en-US" dirty="0" smtClean="0">
                <a:solidFill>
                  <a:schemeClr val="bg1"/>
                </a:solidFill>
              </a:rPr>
              <a:t>学习子情境 </a:t>
            </a:r>
            <a:r>
              <a:rPr lang="en-US" dirty="0" smtClean="0">
                <a:solidFill>
                  <a:schemeClr val="bg1"/>
                </a:solidFill>
              </a:rPr>
              <a:t>6.1</a:t>
            </a:r>
          </a:p>
          <a:p>
            <a:pPr>
              <a:spcBef>
                <a:spcPct val="50000"/>
              </a:spcBef>
            </a:pPr>
            <a:r>
              <a:rPr lang="zh-CN" altLang="en-US" dirty="0">
                <a:solidFill>
                  <a:schemeClr val="bg1"/>
                </a:solidFill>
              </a:rPr>
              <a:t>查询课程信息</a:t>
            </a:r>
            <a:endParaRPr lang="en-US" altLang="zh-CN" b="1" dirty="0">
              <a:solidFill>
                <a:schemeClr val="bg1"/>
              </a:solidFill>
              <a:ea typeface="宋体" pitchFamily="2" charset="-122"/>
            </a:endParaRPr>
          </a:p>
        </p:txBody>
      </p:sp>
      <p:grpSp>
        <p:nvGrpSpPr>
          <p:cNvPr id="26" name="Group 8"/>
          <p:cNvGrpSpPr>
            <a:grpSpLocks/>
          </p:cNvGrpSpPr>
          <p:nvPr/>
        </p:nvGrpSpPr>
        <p:grpSpPr bwMode="auto">
          <a:xfrm>
            <a:off x="4788024" y="3160523"/>
            <a:ext cx="1688728" cy="1262276"/>
            <a:chOff x="3964" y="2071"/>
            <a:chExt cx="1484" cy="330"/>
          </a:xfrm>
        </p:grpSpPr>
        <p:sp>
          <p:nvSpPr>
            <p:cNvPr id="2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p>
          </p:txBody>
        </p:sp>
        <p:sp>
          <p:nvSpPr>
            <p:cNvPr id="2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p>
          </p:txBody>
        </p:sp>
      </p:grpSp>
      <p:sp>
        <p:nvSpPr>
          <p:cNvPr id="29" name="Text Box 34"/>
          <p:cNvSpPr txBox="1">
            <a:spLocks noChangeArrowheads="1"/>
          </p:cNvSpPr>
          <p:nvPr/>
        </p:nvSpPr>
        <p:spPr bwMode="black">
          <a:xfrm>
            <a:off x="4820567" y="3220966"/>
            <a:ext cx="1656185" cy="1061829"/>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pPr>
              <a:spcBef>
                <a:spcPct val="50000"/>
              </a:spcBef>
            </a:pPr>
            <a:r>
              <a:rPr lang="zh-CN" altLang="en-US" dirty="0" smtClean="0">
                <a:solidFill>
                  <a:schemeClr val="bg1"/>
                </a:solidFill>
              </a:rPr>
              <a:t>学习子情境 </a:t>
            </a:r>
            <a:r>
              <a:rPr lang="en-US" dirty="0" smtClean="0">
                <a:solidFill>
                  <a:schemeClr val="bg1"/>
                </a:solidFill>
              </a:rPr>
              <a:t>6.3</a:t>
            </a:r>
          </a:p>
          <a:p>
            <a:pPr>
              <a:spcBef>
                <a:spcPct val="50000"/>
              </a:spcBef>
            </a:pPr>
            <a:r>
              <a:rPr lang="zh-CN" altLang="en-US" dirty="0">
                <a:solidFill>
                  <a:schemeClr val="bg1"/>
                </a:solidFill>
              </a:rPr>
              <a:t>查询成绩信息</a:t>
            </a:r>
            <a:endParaRPr lang="en-US" altLang="zh-CN" b="1" dirty="0">
              <a:solidFill>
                <a:schemeClr val="bg1"/>
              </a:solidFill>
              <a:ea typeface="宋体" pitchFamily="2" charset="-122"/>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40</a:t>
            </a:fld>
            <a:endParaRPr lang="en-US" altLang="zh-CN"/>
          </a:p>
        </p:txBody>
      </p:sp>
      <p:sp>
        <p:nvSpPr>
          <p:cNvPr id="6" name="AutoShape 13"/>
          <p:cNvSpPr>
            <a:spLocks noChangeArrowheads="1"/>
          </p:cNvSpPr>
          <p:nvPr/>
        </p:nvSpPr>
        <p:spPr bwMode="gray">
          <a:xfrm>
            <a:off x="1011286" y="1831883"/>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2974572" y="1831882"/>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5042032" y="1831883"/>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flipV="1">
            <a:off x="2308272" y="2442710"/>
            <a:ext cx="666300" cy="1"/>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4271558" y="2442710"/>
            <a:ext cx="770474" cy="1"/>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155395" y="2278044"/>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4</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126691" y="2258044"/>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5</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5219586" y="225804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6</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879677" y="3155197"/>
            <a:ext cx="1560201" cy="923330"/>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dirty="0">
                <a:latin typeface="黑体" pitchFamily="49" charset="-122"/>
                <a:ea typeface="黑体" pitchFamily="49" charset="-122"/>
              </a:rPr>
              <a:t>查询除叶海平之外的所有学生记录</a:t>
            </a:r>
            <a:endParaRPr lang="en-US" altLang="zh-CN" dirty="0">
              <a:solidFill>
                <a:srgbClr val="000000"/>
              </a:solidFill>
              <a:latin typeface="黑体" pitchFamily="49" charset="-122"/>
              <a:ea typeface="黑体" pitchFamily="49" charset="-122"/>
            </a:endParaRPr>
          </a:p>
        </p:txBody>
      </p:sp>
      <p:sp>
        <p:nvSpPr>
          <p:cNvPr id="18" name="Text Box 25"/>
          <p:cNvSpPr txBox="1">
            <a:spLocks noChangeArrowheads="1"/>
          </p:cNvSpPr>
          <p:nvPr/>
        </p:nvSpPr>
        <p:spPr bwMode="gray">
          <a:xfrm>
            <a:off x="2796458" y="3094837"/>
            <a:ext cx="1860337" cy="230832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dirty="0">
                <a:latin typeface="黑体" pitchFamily="49" charset="-122"/>
                <a:ea typeface="黑体" pitchFamily="49" charset="-122"/>
              </a:rPr>
              <a:t>查询出生年月在</a:t>
            </a:r>
            <a:r>
              <a:rPr lang="en-US" altLang="zh-CN" dirty="0">
                <a:latin typeface="黑体" pitchFamily="49" charset="-122"/>
                <a:ea typeface="黑体" pitchFamily="49" charset="-122"/>
              </a:rPr>
              <a:t>1991</a:t>
            </a:r>
            <a:r>
              <a:rPr lang="zh-CN" altLang="en-US" dirty="0">
                <a:latin typeface="黑体" pitchFamily="49" charset="-122"/>
                <a:ea typeface="黑体" pitchFamily="49" charset="-122"/>
              </a:rPr>
              <a:t>年</a:t>
            </a:r>
            <a:r>
              <a:rPr lang="en-US" altLang="zh-CN" dirty="0">
                <a:latin typeface="黑体" pitchFamily="49" charset="-122"/>
                <a:ea typeface="黑体" pitchFamily="49" charset="-122"/>
              </a:rPr>
              <a:t>1</a:t>
            </a:r>
            <a:r>
              <a:rPr lang="zh-CN" altLang="en-US" dirty="0">
                <a:latin typeface="黑体" pitchFamily="49" charset="-122"/>
                <a:ea typeface="黑体" pitchFamily="49" charset="-122"/>
              </a:rPr>
              <a:t>月</a:t>
            </a:r>
            <a:r>
              <a:rPr lang="en-US" altLang="zh-CN" dirty="0">
                <a:latin typeface="黑体" pitchFamily="49" charset="-122"/>
                <a:ea typeface="黑体" pitchFamily="49" charset="-122"/>
              </a:rPr>
              <a:t>1</a:t>
            </a:r>
            <a:r>
              <a:rPr lang="zh-CN" altLang="en-US" dirty="0">
                <a:latin typeface="黑体" pitchFamily="49" charset="-122"/>
                <a:ea typeface="黑体" pitchFamily="49" charset="-122"/>
              </a:rPr>
              <a:t>日到</a:t>
            </a:r>
            <a:r>
              <a:rPr lang="en-US" altLang="zh-CN" dirty="0">
                <a:latin typeface="黑体" pitchFamily="49" charset="-122"/>
                <a:ea typeface="黑体" pitchFamily="49" charset="-122"/>
              </a:rPr>
              <a:t>1991</a:t>
            </a:r>
            <a:r>
              <a:rPr lang="zh-CN" altLang="en-US" dirty="0">
                <a:latin typeface="黑体" pitchFamily="49" charset="-122"/>
                <a:ea typeface="黑体" pitchFamily="49" charset="-122"/>
              </a:rPr>
              <a:t>年</a:t>
            </a:r>
            <a:r>
              <a:rPr lang="en-US" altLang="zh-CN" dirty="0">
                <a:latin typeface="黑体" pitchFamily="49" charset="-122"/>
                <a:ea typeface="黑体" pitchFamily="49" charset="-122"/>
              </a:rPr>
              <a:t>12</a:t>
            </a:r>
            <a:r>
              <a:rPr lang="zh-CN" altLang="en-US" dirty="0">
                <a:latin typeface="黑体" pitchFamily="49" charset="-122"/>
                <a:ea typeface="黑体" pitchFamily="49" charset="-122"/>
              </a:rPr>
              <a:t>月</a:t>
            </a:r>
            <a:r>
              <a:rPr lang="en-US" altLang="zh-CN" dirty="0">
                <a:latin typeface="黑体" pitchFamily="49" charset="-122"/>
                <a:ea typeface="黑体" pitchFamily="49" charset="-122"/>
              </a:rPr>
              <a:t>31</a:t>
            </a:r>
            <a:r>
              <a:rPr lang="zh-CN" altLang="en-US" dirty="0">
                <a:latin typeface="黑体" pitchFamily="49" charset="-122"/>
                <a:ea typeface="黑体" pitchFamily="49" charset="-122"/>
              </a:rPr>
              <a:t>日之间的所有学生记录以及出生年月不在此区间之内的所有学生记录</a:t>
            </a:r>
            <a:endParaRPr lang="en-US" altLang="zh-CN" dirty="0">
              <a:solidFill>
                <a:srgbClr val="000000"/>
              </a:solidFill>
              <a:latin typeface="黑体" pitchFamily="49" charset="-122"/>
              <a:ea typeface="黑体" pitchFamily="49" charset="-122"/>
            </a:endParaRPr>
          </a:p>
        </p:txBody>
      </p:sp>
      <p:sp>
        <p:nvSpPr>
          <p:cNvPr id="19" name="Text Box 26"/>
          <p:cNvSpPr txBox="1">
            <a:spLocks noChangeArrowheads="1"/>
          </p:cNvSpPr>
          <p:nvPr/>
        </p:nvSpPr>
        <p:spPr bwMode="gray">
          <a:xfrm>
            <a:off x="4979597" y="3117611"/>
            <a:ext cx="1762385" cy="2585323"/>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dirty="0">
                <a:latin typeface="黑体" pitchFamily="49" charset="-122"/>
                <a:ea typeface="黑体" pitchFamily="49" charset="-122"/>
              </a:rPr>
              <a:t>查询学号为“</a:t>
            </a:r>
            <a:r>
              <a:rPr lang="en-US" altLang="zh-CN" dirty="0">
                <a:latin typeface="黑体" pitchFamily="49" charset="-122"/>
                <a:ea typeface="黑体" pitchFamily="49" charset="-122"/>
              </a:rPr>
              <a:t>11001”</a:t>
            </a:r>
            <a:r>
              <a:rPr lang="zh-CN" altLang="en-US" dirty="0">
                <a:latin typeface="黑体" pitchFamily="49" charset="-122"/>
                <a:ea typeface="黑体" pitchFamily="49" charset="-122"/>
              </a:rPr>
              <a:t>、“</a:t>
            </a:r>
            <a:r>
              <a:rPr lang="en-US" altLang="zh-CN" dirty="0">
                <a:latin typeface="黑体" pitchFamily="49" charset="-122"/>
                <a:ea typeface="黑体" pitchFamily="49" charset="-122"/>
              </a:rPr>
              <a:t>13001”</a:t>
            </a:r>
            <a:r>
              <a:rPr lang="zh-CN" altLang="en-US" dirty="0">
                <a:latin typeface="黑体" pitchFamily="49" charset="-122"/>
                <a:ea typeface="黑体" pitchFamily="49" charset="-122"/>
              </a:rPr>
              <a:t>、“</a:t>
            </a:r>
            <a:r>
              <a:rPr lang="en-US" altLang="zh-CN" dirty="0">
                <a:latin typeface="黑体" pitchFamily="49" charset="-122"/>
                <a:ea typeface="黑体" pitchFamily="49" charset="-122"/>
              </a:rPr>
              <a:t>14001”</a:t>
            </a:r>
            <a:r>
              <a:rPr lang="zh-CN" altLang="en-US" dirty="0">
                <a:latin typeface="黑体" pitchFamily="49" charset="-122"/>
                <a:ea typeface="黑体" pitchFamily="49" charset="-122"/>
              </a:rPr>
              <a:t>的三个学生的信息以及除了这三个学生以外的其它所有学生信息</a:t>
            </a:r>
            <a:endParaRPr lang="en-US" altLang="zh-CN" dirty="0">
              <a:solidFill>
                <a:srgbClr val="000000"/>
              </a:solidFill>
              <a:latin typeface="黑体" pitchFamily="49" charset="-122"/>
              <a:ea typeface="黑体" pitchFamily="49" charset="-122"/>
            </a:endParaRPr>
          </a:p>
        </p:txBody>
      </p:sp>
      <p:sp>
        <p:nvSpPr>
          <p:cNvPr id="33" name="AutoShape 13"/>
          <p:cNvSpPr>
            <a:spLocks noChangeArrowheads="1"/>
          </p:cNvSpPr>
          <p:nvPr/>
        </p:nvSpPr>
        <p:spPr bwMode="gray">
          <a:xfrm>
            <a:off x="7164364" y="1870728"/>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38" name="Text Box 22"/>
          <p:cNvSpPr txBox="1">
            <a:spLocks noChangeArrowheads="1"/>
          </p:cNvSpPr>
          <p:nvPr/>
        </p:nvSpPr>
        <p:spPr bwMode="black">
          <a:xfrm>
            <a:off x="7308473" y="2296889"/>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7</a:t>
            </a:r>
            <a:endParaRPr lang="en-US" altLang="zh-CN" b="1" dirty="0">
              <a:solidFill>
                <a:srgbClr val="FFFFFF"/>
              </a:solidFill>
              <a:ea typeface="宋体" pitchFamily="2" charset="-122"/>
            </a:endParaRPr>
          </a:p>
        </p:txBody>
      </p:sp>
      <p:sp>
        <p:nvSpPr>
          <p:cNvPr id="40" name="Text Box 26"/>
          <p:cNvSpPr txBox="1">
            <a:spLocks noChangeArrowheads="1"/>
          </p:cNvSpPr>
          <p:nvPr/>
        </p:nvSpPr>
        <p:spPr bwMode="gray">
          <a:xfrm>
            <a:off x="6914239" y="3092383"/>
            <a:ext cx="1690377" cy="73866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dirty="0" smtClean="0">
                <a:latin typeface="黑体" pitchFamily="49" charset="-122"/>
                <a:ea typeface="黑体" pitchFamily="49" charset="-122"/>
              </a:rPr>
              <a:t>完成</a:t>
            </a:r>
            <a:r>
              <a:rPr lang="en-US" altLang="zh-CN" dirty="0" smtClean="0">
                <a:latin typeface="黑体" pitchFamily="49" charset="-122"/>
                <a:ea typeface="黑体" pitchFamily="49" charset="-122"/>
              </a:rPr>
              <a:t>5</a:t>
            </a:r>
            <a:r>
              <a:rPr lang="zh-CN" altLang="en-US" dirty="0" smtClean="0">
                <a:latin typeface="黑体" pitchFamily="49" charset="-122"/>
                <a:ea typeface="黑体" pitchFamily="49" charset="-122"/>
              </a:rPr>
              <a:t>个查询</a:t>
            </a:r>
            <a:endParaRPr lang="en-US" altLang="zh-CN" sz="1600" dirty="0" smtClean="0"/>
          </a:p>
          <a:p>
            <a:pPr>
              <a:spcBef>
                <a:spcPct val="50000"/>
              </a:spcBef>
              <a:buFontTx/>
              <a:buChar char="•"/>
            </a:pPr>
            <a:endParaRPr lang="en-US" altLang="zh-CN" sz="1600" dirty="0">
              <a:solidFill>
                <a:srgbClr val="000000"/>
              </a:solidFill>
              <a:ea typeface="宋体" pitchFamily="2" charset="-122"/>
            </a:endParaRPr>
          </a:p>
        </p:txBody>
      </p:sp>
      <p:cxnSp>
        <p:nvCxnSpPr>
          <p:cNvPr id="32" name="AutoShape 18"/>
          <p:cNvCxnSpPr>
            <a:cxnSpLocks noChangeShapeType="1"/>
          </p:cNvCxnSpPr>
          <p:nvPr/>
        </p:nvCxnSpPr>
        <p:spPr bwMode="gray">
          <a:xfrm>
            <a:off x="6364095" y="2462709"/>
            <a:ext cx="770474" cy="1"/>
          </a:xfrm>
          <a:prstGeom prst="straightConnector1">
            <a:avLst/>
          </a:prstGeom>
          <a:noFill/>
          <a:ln w="12700">
            <a:solidFill>
              <a:srgbClr val="333333"/>
            </a:solidFill>
            <a:round/>
            <a:headEnd type="oval" w="sm" len="sm"/>
            <a:tailEnd type="oval" w="sm" len="sm"/>
          </a:ln>
          <a:effectLst/>
        </p:spPr>
      </p:cxnSp>
    </p:spTree>
    <p:extLst>
      <p:ext uri="{BB962C8B-B14F-4D97-AF65-F5344CB8AC3E}">
        <p14:creationId xmlns:p14="http://schemas.microsoft.com/office/powerpoint/2010/main" xmlns="" val="12548919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1   </a:t>
            </a:r>
            <a:r>
              <a:rPr lang="zh-CN" altLang="en-US" sz="2800" dirty="0" smtClean="0">
                <a:latin typeface="黑体" pitchFamily="49" charset="-122"/>
              </a:rPr>
              <a:t>查询</a:t>
            </a:r>
            <a:r>
              <a:rPr lang="zh-CN" altLang="en-US" sz="2800" dirty="0">
                <a:latin typeface="黑体" pitchFamily="49" charset="-122"/>
              </a:rPr>
              <a:t>家庭所在地为山西的所有学生信息</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41</a:t>
            </a:fld>
            <a:endParaRPr lang="en-US" altLang="zh-CN"/>
          </a:p>
        </p:txBody>
      </p:sp>
      <p:sp>
        <p:nvSpPr>
          <p:cNvPr id="9" name="AutoShape 5"/>
          <p:cNvSpPr>
            <a:spLocks noChangeArrowheads="1"/>
          </p:cNvSpPr>
          <p:nvPr/>
        </p:nvSpPr>
        <p:spPr bwMode="gray">
          <a:xfrm>
            <a:off x="730761" y="2819801"/>
            <a:ext cx="1071570" cy="642942"/>
          </a:xfrm>
          <a:prstGeom prst="homePlate">
            <a:avLst>
              <a:gd name="adj" fmla="val 27281"/>
            </a:avLst>
          </a:prstGeom>
          <a:gradFill rotWithShape="1">
            <a:gsLst>
              <a:gs pos="0">
                <a:schemeClr val="hlink">
                  <a:gamma/>
                  <a:tint val="0"/>
                  <a:invGamma/>
                </a:schemeClr>
              </a:gs>
              <a:gs pos="100000">
                <a:schemeClr val="hlink"/>
              </a:gs>
            </a:gsLst>
            <a:lin ang="18900000" scaled="1"/>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2</a:t>
            </a:r>
            <a:endParaRPr lang="zh-CN" altLang="en-US" dirty="0"/>
          </a:p>
        </p:txBody>
      </p:sp>
      <p:sp>
        <p:nvSpPr>
          <p:cNvPr id="10" name="AutoShape 7"/>
          <p:cNvSpPr>
            <a:spLocks noChangeArrowheads="1"/>
          </p:cNvSpPr>
          <p:nvPr/>
        </p:nvSpPr>
        <p:spPr bwMode="ltGray">
          <a:xfrm>
            <a:off x="730761" y="1885939"/>
            <a:ext cx="1071570" cy="642942"/>
          </a:xfrm>
          <a:prstGeom prst="homePlate">
            <a:avLst>
              <a:gd name="adj" fmla="val 25000"/>
            </a:avLst>
          </a:prstGeom>
          <a:gradFill rotWithShape="1">
            <a:gsLst>
              <a:gs pos="0">
                <a:schemeClr val="accent1"/>
              </a:gs>
              <a:gs pos="100000">
                <a:schemeClr val="accent1">
                  <a:gamma/>
                  <a:shade val="69804"/>
                  <a:invGamma/>
                </a:schemeClr>
              </a:gs>
            </a:gsLst>
            <a:lin ang="2700000" scaled="1"/>
          </a:gradFill>
          <a:ln w="12700" algn="ctr">
            <a:noFill/>
            <a:prstDash val="dash"/>
            <a:miter lim="800000"/>
            <a:headEnd/>
            <a:tailEnd/>
          </a:ln>
          <a:effectLst>
            <a:outerShdw dist="56796" dir="3806097" algn="ctr" rotWithShape="0">
              <a:srgbClr val="808080">
                <a:alpha val="50000"/>
              </a:srgbClr>
            </a:outerShdw>
          </a:effectLst>
        </p:spPr>
        <p:txBody>
          <a:bodyPr wrap="none" anchor="ctr"/>
          <a:lstStyle/>
          <a:p>
            <a:r>
              <a:rPr lang="zh-CN" altLang="en-US" dirty="0" smtClean="0"/>
              <a:t>步骤</a:t>
            </a:r>
            <a:r>
              <a:rPr lang="en-US" dirty="0" smtClean="0"/>
              <a:t>1</a:t>
            </a:r>
            <a:endParaRPr lang="zh-CN" altLang="en-US" dirty="0"/>
          </a:p>
        </p:txBody>
      </p:sp>
      <p:sp>
        <p:nvSpPr>
          <p:cNvPr id="11" name="AutoShape 19"/>
          <p:cNvSpPr>
            <a:spLocks noChangeArrowheads="1"/>
          </p:cNvSpPr>
          <p:nvPr/>
        </p:nvSpPr>
        <p:spPr bwMode="invGray">
          <a:xfrm>
            <a:off x="1945207" y="212882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lgn="ctr">
            <a:noFill/>
            <a:round/>
            <a:headEnd/>
            <a:tailEnd/>
          </a:ln>
          <a:effectLst/>
        </p:spPr>
        <p:txBody>
          <a:bodyPr wrap="none" anchor="ctr"/>
          <a:lstStyle/>
          <a:p>
            <a:endParaRPr lang="zh-CN" altLang="en-US"/>
          </a:p>
        </p:txBody>
      </p:sp>
      <p:sp>
        <p:nvSpPr>
          <p:cNvPr id="12" name="Text Box 23"/>
          <p:cNvSpPr txBox="1">
            <a:spLocks noChangeArrowheads="1"/>
          </p:cNvSpPr>
          <p:nvPr/>
        </p:nvSpPr>
        <p:spPr bwMode="gray">
          <a:xfrm>
            <a:off x="2262172" y="1985971"/>
            <a:ext cx="1749037"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新建查询文件</a:t>
            </a:r>
          </a:p>
        </p:txBody>
      </p:sp>
      <p:sp>
        <p:nvSpPr>
          <p:cNvPr id="13" name="Text Box 23"/>
          <p:cNvSpPr txBox="1">
            <a:spLocks noChangeArrowheads="1"/>
          </p:cNvSpPr>
          <p:nvPr/>
        </p:nvSpPr>
        <p:spPr bwMode="gray">
          <a:xfrm>
            <a:off x="2295508" y="2992785"/>
            <a:ext cx="1726916" cy="341632"/>
          </a:xfrm>
          <a:prstGeom prst="rect">
            <a:avLst/>
          </a:prstGeom>
          <a:noFill/>
          <a:ln w="9525" algn="ctr">
            <a:noFill/>
            <a:miter lim="800000"/>
            <a:headEnd/>
            <a:tailEnd/>
          </a:ln>
          <a:effectLst/>
        </p:spPr>
        <p:txBody>
          <a:bodyPr wrap="square">
            <a:spAutoFit/>
          </a:bodyPr>
          <a:lstStyle/>
          <a:p>
            <a:pPr>
              <a:lnSpc>
                <a:spcPct val="90000"/>
              </a:lnSpc>
            </a:pPr>
            <a:r>
              <a:rPr lang="zh-CN" altLang="en-US" dirty="0">
                <a:solidFill>
                  <a:schemeClr val="tx2">
                    <a:lumMod val="50000"/>
                  </a:schemeClr>
                </a:solidFill>
                <a:latin typeface="黑体" pitchFamily="49" charset="-122"/>
                <a:ea typeface="黑体" pitchFamily="49" charset="-122"/>
              </a:rPr>
              <a:t>输入查询语句</a:t>
            </a:r>
            <a:endParaRPr lang="en-US" altLang="zh-CN" b="0" dirty="0">
              <a:solidFill>
                <a:schemeClr val="tx2">
                  <a:lumMod val="50000"/>
                </a:schemeClr>
              </a:solidFill>
            </a:endParaRPr>
          </a:p>
        </p:txBody>
      </p:sp>
      <p:sp>
        <p:nvSpPr>
          <p:cNvPr id="14" name="AutoShape 18"/>
          <p:cNvSpPr>
            <a:spLocks noChangeArrowheads="1"/>
          </p:cNvSpPr>
          <p:nvPr/>
        </p:nvSpPr>
        <p:spPr bwMode="gray">
          <a:xfrm>
            <a:off x="1945207" y="3034115"/>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w="9525" algn="ctr">
            <a:noFill/>
            <a:round/>
            <a:headEnd/>
            <a:tailEnd/>
          </a:ln>
          <a:effectLst/>
        </p:spPr>
        <p:txBody>
          <a:bodyPr wrap="none" anchor="ctr"/>
          <a:lstStyle/>
          <a:p>
            <a:endParaRPr lang="zh-CN" altLang="en-US"/>
          </a:p>
        </p:txBody>
      </p:sp>
      <p:sp>
        <p:nvSpPr>
          <p:cNvPr id="3" name="矩形 2"/>
          <p:cNvSpPr/>
          <p:nvPr/>
        </p:nvSpPr>
        <p:spPr>
          <a:xfrm>
            <a:off x="4252755" y="1642567"/>
            <a:ext cx="4392488" cy="2834622"/>
          </a:xfrm>
          <a:prstGeom prst="rect">
            <a:avLst/>
          </a:prstGeom>
          <a:solidFill>
            <a:srgbClr val="FFFF00"/>
          </a:solidFill>
        </p:spPr>
        <p:txBody>
          <a:bodyPr wrap="square">
            <a:spAutoFit/>
          </a:bodyPr>
          <a:lstStyle/>
          <a:p>
            <a:pPr eaLnBrk="1" hangingPunct="1">
              <a:lnSpc>
                <a:spcPct val="110000"/>
              </a:lnSpc>
              <a:buFont typeface="Wingdings" pitchFamily="2" charset="2"/>
              <a:buNone/>
            </a:pPr>
            <a:r>
              <a:rPr lang="zh-CN" altLang="zh-CN" dirty="0"/>
              <a:t>USE Student</a:t>
            </a:r>
          </a:p>
          <a:p>
            <a:pPr eaLnBrk="1" hangingPunct="1">
              <a:lnSpc>
                <a:spcPct val="110000"/>
              </a:lnSpc>
              <a:buFont typeface="Wingdings" pitchFamily="2" charset="2"/>
              <a:buNone/>
            </a:pPr>
            <a:r>
              <a:rPr lang="zh-CN" altLang="zh-CN" dirty="0" smtClean="0"/>
              <a:t>GO</a:t>
            </a:r>
            <a:endParaRPr lang="zh-CN" altLang="zh-CN" dirty="0"/>
          </a:p>
          <a:p>
            <a:pPr eaLnBrk="1" hangingPunct="1">
              <a:lnSpc>
                <a:spcPct val="110000"/>
              </a:lnSpc>
              <a:buFont typeface="Wingdings" pitchFamily="2" charset="2"/>
              <a:buNone/>
            </a:pPr>
            <a:r>
              <a:rPr lang="zh-CN" altLang="zh-CN" b="0" dirty="0" smtClean="0"/>
              <a:t>-- </a:t>
            </a:r>
            <a:r>
              <a:rPr lang="zh-CN" altLang="zh-CN" b="0" dirty="0"/>
              <a:t>使用WHERE子句来指定查询条件，将不符合条件的记录排除在结果集之外</a:t>
            </a:r>
          </a:p>
          <a:p>
            <a:pPr eaLnBrk="1" hangingPunct="1">
              <a:lnSpc>
                <a:spcPct val="110000"/>
              </a:lnSpc>
              <a:buFont typeface="Wingdings" pitchFamily="2" charset="2"/>
              <a:buNone/>
            </a:pPr>
            <a:r>
              <a:rPr lang="zh-CN" altLang="zh-CN" dirty="0" smtClean="0"/>
              <a:t>	SELECT Student</a:t>
            </a:r>
            <a:r>
              <a:rPr lang="zh-CN" altLang="zh-CN" dirty="0"/>
              <a:t>_id</a:t>
            </a:r>
            <a:r>
              <a:rPr lang="zh-CN" altLang="zh-CN" dirty="0" smtClean="0"/>
              <a:t>, Student</a:t>
            </a:r>
            <a:r>
              <a:rPr lang="zh-CN" altLang="zh-CN" dirty="0"/>
              <a:t>_name,Student_home</a:t>
            </a:r>
          </a:p>
          <a:p>
            <a:pPr eaLnBrk="1" hangingPunct="1">
              <a:lnSpc>
                <a:spcPct val="110000"/>
              </a:lnSpc>
              <a:buFont typeface="Wingdings" pitchFamily="2" charset="2"/>
              <a:buNone/>
            </a:pPr>
            <a:r>
              <a:rPr lang="zh-CN" altLang="zh-CN" dirty="0"/>
              <a:t>	FROM Students</a:t>
            </a:r>
          </a:p>
          <a:p>
            <a:pPr eaLnBrk="1" hangingPunct="1">
              <a:lnSpc>
                <a:spcPct val="110000"/>
              </a:lnSpc>
              <a:buFont typeface="Wingdings" pitchFamily="2" charset="2"/>
              <a:buNone/>
            </a:pPr>
            <a:r>
              <a:rPr lang="zh-CN" altLang="zh-CN" dirty="0"/>
              <a:t>	WHERE Student_home='山西'</a:t>
            </a:r>
          </a:p>
          <a:p>
            <a:pPr eaLnBrk="1" hangingPunct="1">
              <a:lnSpc>
                <a:spcPct val="110000"/>
              </a:lnSpc>
              <a:buFont typeface="Wingdings" pitchFamily="2" charset="2"/>
              <a:buNone/>
            </a:pPr>
            <a:r>
              <a:rPr lang="zh-CN" altLang="zh-CN" dirty="0" smtClean="0"/>
              <a:t>GO</a:t>
            </a:r>
            <a:endParaRPr lang="zh-CN" altLang="zh-CN" dirty="0"/>
          </a:p>
        </p:txBody>
      </p:sp>
      <p:sp>
        <p:nvSpPr>
          <p:cNvPr id="15" name="AutoShape 5"/>
          <p:cNvSpPr>
            <a:spLocks noChangeArrowheads="1"/>
          </p:cNvSpPr>
          <p:nvPr/>
        </p:nvSpPr>
        <p:spPr bwMode="gray">
          <a:xfrm>
            <a:off x="587885" y="3909921"/>
            <a:ext cx="1071570" cy="642942"/>
          </a:xfrm>
          <a:prstGeom prst="homePlate">
            <a:avLst>
              <a:gd name="adj" fmla="val 27281"/>
            </a:avLst>
          </a:prstGeom>
          <a:solidFill>
            <a:srgbClr val="00B050"/>
          </a:soli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3</a:t>
            </a:r>
            <a:endParaRPr lang="zh-CN" altLang="en-US" dirty="0"/>
          </a:p>
        </p:txBody>
      </p:sp>
      <p:sp>
        <p:nvSpPr>
          <p:cNvPr id="16" name="Text Box 23"/>
          <p:cNvSpPr txBox="1">
            <a:spLocks noChangeArrowheads="1"/>
          </p:cNvSpPr>
          <p:nvPr/>
        </p:nvSpPr>
        <p:spPr bwMode="gray">
          <a:xfrm>
            <a:off x="2033568" y="3779024"/>
            <a:ext cx="2100123" cy="2031325"/>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6.15</a:t>
            </a:r>
            <a:r>
              <a:rPr lang="zh-CN" altLang="en-US" dirty="0">
                <a:solidFill>
                  <a:schemeClr val="tx2">
                    <a:lumMod val="50000"/>
                  </a:schemeClr>
                </a:solidFill>
                <a:latin typeface="黑体" pitchFamily="49" charset="-122"/>
                <a:ea typeface="黑体" pitchFamily="49" charset="-122"/>
              </a:rPr>
              <a:t>所示。由图</a:t>
            </a:r>
            <a:r>
              <a:rPr lang="zh-CN" altLang="en-US" dirty="0" smtClean="0">
                <a:solidFill>
                  <a:schemeClr val="tx2">
                    <a:lumMod val="50000"/>
                  </a:schemeClr>
                </a:solidFill>
                <a:latin typeface="黑体" pitchFamily="49" charset="-122"/>
                <a:ea typeface="黑体" pitchFamily="49" charset="-122"/>
              </a:rPr>
              <a:t>可见</a:t>
            </a:r>
            <a:r>
              <a:rPr lang="zh-CN" altLang="en-US" dirty="0">
                <a:solidFill>
                  <a:schemeClr val="tx2">
                    <a:lumMod val="50000"/>
                  </a:schemeClr>
                </a:solidFill>
                <a:latin typeface="黑体" pitchFamily="49" charset="-122"/>
                <a:ea typeface="黑体" pitchFamily="49" charset="-122"/>
              </a:rPr>
              <a:t>，结果集中只有家庭所在地为山西的</a:t>
            </a:r>
            <a:r>
              <a:rPr lang="zh-CN" altLang="en-US" dirty="0" smtClean="0">
                <a:solidFill>
                  <a:schemeClr val="tx2">
                    <a:lumMod val="50000"/>
                  </a:schemeClr>
                </a:solidFill>
                <a:latin typeface="黑体" pitchFamily="49" charset="-122"/>
                <a:ea typeface="黑体" pitchFamily="49" charset="-122"/>
              </a:rPr>
              <a:t>学生</a:t>
            </a:r>
            <a:r>
              <a:rPr lang="zh-CN" altLang="en-US" dirty="0">
                <a:solidFill>
                  <a:schemeClr val="tx2">
                    <a:lumMod val="50000"/>
                  </a:schemeClr>
                </a:solidFill>
                <a:latin typeface="黑体" pitchFamily="49" charset="-122"/>
                <a:ea typeface="黑体" pitchFamily="49" charset="-122"/>
              </a:rPr>
              <a:t>，其它学生信息均没有输出</a:t>
            </a:r>
            <a:endParaRPr lang="en-US" altLang="zh-CN" b="0" dirty="0">
              <a:solidFill>
                <a:schemeClr val="tx2">
                  <a:lumMod val="50000"/>
                </a:schemeClr>
              </a:solidFill>
            </a:endParaRPr>
          </a:p>
        </p:txBody>
      </p:sp>
      <p:sp>
        <p:nvSpPr>
          <p:cNvPr id="17" name="AutoShape 18"/>
          <p:cNvSpPr>
            <a:spLocks noChangeArrowheads="1"/>
          </p:cNvSpPr>
          <p:nvPr/>
        </p:nvSpPr>
        <p:spPr bwMode="gray">
          <a:xfrm>
            <a:off x="1802331" y="4124235"/>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50"/>
          </a:solidFill>
          <a:ln w="9525" algn="ctr">
            <a:noFill/>
            <a:round/>
            <a:headEnd/>
            <a:tailEnd/>
          </a:ln>
          <a:effectLst/>
        </p:spPr>
        <p:txBody>
          <a:bodyPr wrap="none" anchor="ctr"/>
          <a:lstStyle/>
          <a:p>
            <a:endParaRPr lang="zh-CN" altLang="en-US"/>
          </a:p>
        </p:txBody>
      </p:sp>
      <p:pic>
        <p:nvPicPr>
          <p:cNvPr id="18"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712813" y="4765214"/>
            <a:ext cx="2944109" cy="896033"/>
          </a:xfrm>
          <a:prstGeom prst="rect">
            <a:avLst/>
          </a:prstGeom>
          <a:noFill/>
        </p:spPr>
      </p:pic>
      <p:sp>
        <p:nvSpPr>
          <p:cNvPr id="19" name="Text Box 5"/>
          <p:cNvSpPr txBox="1">
            <a:spLocks noChangeArrowheads="1"/>
          </p:cNvSpPr>
          <p:nvPr/>
        </p:nvSpPr>
        <p:spPr bwMode="auto">
          <a:xfrm>
            <a:off x="4716016" y="5796067"/>
            <a:ext cx="2690813"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6.15 </a:t>
            </a:r>
            <a:r>
              <a:rPr lang="zh-CN" sz="1800" dirty="0"/>
              <a:t>单一条件查询</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     (</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42</a:t>
            </a:fld>
            <a:endParaRPr lang="en-US" altLang="zh-CN"/>
          </a:p>
        </p:txBody>
      </p:sp>
      <p:sp>
        <p:nvSpPr>
          <p:cNvPr id="7" name="AutoShape 18"/>
          <p:cNvSpPr>
            <a:spLocks noChangeArrowheads="1"/>
          </p:cNvSpPr>
          <p:nvPr/>
        </p:nvSpPr>
        <p:spPr bwMode="gray">
          <a:xfrm>
            <a:off x="1331640" y="1971617"/>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6"/>
          </a:solidFill>
          <a:ln w="9525" algn="ctr">
            <a:noFill/>
            <a:round/>
            <a:headEnd/>
            <a:tailEnd/>
          </a:ln>
          <a:effectLst/>
        </p:spPr>
        <p:txBody>
          <a:bodyPr wrap="none" anchor="ctr"/>
          <a:lstStyle/>
          <a:p>
            <a:endParaRPr lang="zh-CN" altLang="en-US"/>
          </a:p>
        </p:txBody>
      </p:sp>
      <p:sp>
        <p:nvSpPr>
          <p:cNvPr id="8" name="矩形 7"/>
          <p:cNvSpPr/>
          <p:nvPr/>
        </p:nvSpPr>
        <p:spPr>
          <a:xfrm>
            <a:off x="1891680" y="1971617"/>
            <a:ext cx="6336704" cy="3416320"/>
          </a:xfrm>
          <a:prstGeom prst="rect">
            <a:avLst/>
          </a:prstGeom>
        </p:spPr>
        <p:txBody>
          <a:bodyPr wrap="square">
            <a:spAutoFit/>
          </a:bodyPr>
          <a:lstStyle/>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p>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．有些查询只需要符合特定条件的记录，这时就需要对结果集中的记录进行过滤。在</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语句中，可以使用</a:t>
            </a:r>
            <a:r>
              <a:rPr lang="en-US" altLang="zh-CN" dirty="0">
                <a:solidFill>
                  <a:schemeClr val="tx2">
                    <a:lumMod val="50000"/>
                  </a:schemeClr>
                </a:solidFill>
                <a:latin typeface="黑体" pitchFamily="49" charset="-122"/>
                <a:ea typeface="黑体" pitchFamily="49" charset="-122"/>
              </a:rPr>
              <a:t>WHERE</a:t>
            </a:r>
            <a:r>
              <a:rPr lang="zh-CN" altLang="en-US" dirty="0">
                <a:solidFill>
                  <a:schemeClr val="tx2">
                    <a:lumMod val="50000"/>
                  </a:schemeClr>
                </a:solidFill>
                <a:latin typeface="黑体" pitchFamily="49" charset="-122"/>
                <a:ea typeface="黑体" pitchFamily="49" charset="-122"/>
              </a:rPr>
              <a:t>子句完成这种查询，</a:t>
            </a:r>
            <a:r>
              <a:rPr lang="en-US" altLang="zh-CN" dirty="0">
                <a:solidFill>
                  <a:schemeClr val="tx2">
                    <a:lumMod val="50000"/>
                  </a:schemeClr>
                </a:solidFill>
                <a:latin typeface="黑体" pitchFamily="49" charset="-122"/>
                <a:ea typeface="黑体" pitchFamily="49" charset="-122"/>
              </a:rPr>
              <a:t>WHERE</a:t>
            </a:r>
            <a:r>
              <a:rPr lang="zh-CN" altLang="en-US" dirty="0">
                <a:solidFill>
                  <a:schemeClr val="tx2">
                    <a:lumMod val="50000"/>
                  </a:schemeClr>
                </a:solidFill>
                <a:latin typeface="黑体" pitchFamily="49" charset="-122"/>
                <a:ea typeface="黑体" pitchFamily="49" charset="-122"/>
              </a:rPr>
              <a:t>子句的语法格式如下：</a:t>
            </a:r>
          </a:p>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WHERE &lt;</a:t>
            </a:r>
            <a:r>
              <a:rPr lang="zh-CN" altLang="en-US" dirty="0">
                <a:latin typeface="黑体" pitchFamily="49" charset="-122"/>
                <a:ea typeface="黑体" pitchFamily="49" charset="-122"/>
              </a:rPr>
              <a:t>查询条件</a:t>
            </a:r>
            <a:r>
              <a:rPr lang="en-US" altLang="zh-CN" dirty="0" smtClean="0">
                <a:latin typeface="黑体" pitchFamily="49" charset="-122"/>
                <a:ea typeface="黑体" pitchFamily="49" charset="-122"/>
              </a:rPr>
              <a:t>&gt;</a:t>
            </a:r>
            <a:endParaRPr lang="en-US" altLang="zh-CN" dirty="0">
              <a:solidFill>
                <a:schemeClr val="tx2">
                  <a:lumMod val="50000"/>
                </a:schemeClr>
              </a:solidFill>
              <a:latin typeface="黑体" pitchFamily="49" charset="-122"/>
              <a:ea typeface="黑体" pitchFamily="49" charset="-122"/>
            </a:endParaRPr>
          </a:p>
          <a:p>
            <a:pPr marL="0" indent="0" eaLnBrk="1" hangingPunct="1">
              <a:lnSpc>
                <a:spcPct val="150000"/>
              </a:lnSpc>
              <a:buFont typeface="Wingdings" pitchFamily="2" charset="2"/>
              <a:buNone/>
            </a:pP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查询条件是用运算符连接列名、常量、变量、函数等而得到的表达式，表达式可以包括：比较运算符、范围、集合、模糊匹配以及逻辑运算。 </a:t>
            </a:r>
          </a:p>
        </p:txBody>
      </p:sp>
    </p:spTree>
    <p:extLst>
      <p:ext uri="{BB962C8B-B14F-4D97-AF65-F5344CB8AC3E}">
        <p14:creationId xmlns:p14="http://schemas.microsoft.com/office/powerpoint/2010/main" xmlns="" val="74041942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     (</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43</a:t>
            </a:fld>
            <a:endParaRPr lang="en-US" altLang="zh-CN"/>
          </a:p>
        </p:txBody>
      </p:sp>
      <p:sp>
        <p:nvSpPr>
          <p:cNvPr id="7" name="AutoShape 18"/>
          <p:cNvSpPr>
            <a:spLocks noChangeArrowheads="1"/>
          </p:cNvSpPr>
          <p:nvPr/>
        </p:nvSpPr>
        <p:spPr bwMode="gray">
          <a:xfrm>
            <a:off x="1331640" y="1971617"/>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6"/>
          </a:solidFill>
          <a:ln w="9525" algn="ctr">
            <a:noFill/>
            <a:round/>
            <a:headEnd/>
            <a:tailEnd/>
          </a:ln>
          <a:effectLst/>
        </p:spPr>
        <p:txBody>
          <a:bodyPr wrap="none" anchor="ctr"/>
          <a:lstStyle/>
          <a:p>
            <a:endParaRPr lang="zh-CN" altLang="en-US"/>
          </a:p>
        </p:txBody>
      </p:sp>
      <p:sp>
        <p:nvSpPr>
          <p:cNvPr id="8" name="矩形 7"/>
          <p:cNvSpPr/>
          <p:nvPr/>
        </p:nvSpPr>
        <p:spPr>
          <a:xfrm>
            <a:off x="1763688" y="1971617"/>
            <a:ext cx="6336704" cy="3416320"/>
          </a:xfrm>
          <a:prstGeom prst="rect">
            <a:avLst/>
          </a:prstGeom>
        </p:spPr>
        <p:txBody>
          <a:bodyPr wrap="square">
            <a:spAutoFit/>
          </a:bodyPr>
          <a:lstStyle/>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查询条件返回的值可以为</a:t>
            </a:r>
            <a:r>
              <a:rPr lang="en-US" altLang="zh-CN" dirty="0">
                <a:solidFill>
                  <a:schemeClr val="tx2">
                    <a:lumMod val="50000"/>
                  </a:schemeClr>
                </a:solidFill>
                <a:latin typeface="黑体" pitchFamily="49" charset="-122"/>
                <a:ea typeface="黑体" pitchFamily="49" charset="-122"/>
              </a:rPr>
              <a:t>TRUE</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FALSE</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UNKNOWN</a:t>
            </a:r>
            <a:r>
              <a:rPr lang="zh-CN" altLang="en-US" dirty="0">
                <a:solidFill>
                  <a:schemeClr val="tx2">
                    <a:lumMod val="50000"/>
                  </a:schemeClr>
                </a:solidFill>
                <a:latin typeface="黑体" pitchFamily="49" charset="-122"/>
                <a:ea typeface="黑体" pitchFamily="49" charset="-122"/>
              </a:rPr>
              <a:t>（当有一个表达式的值为</a:t>
            </a:r>
            <a:r>
              <a:rPr lang="en-US" altLang="zh-CN" dirty="0">
                <a:solidFill>
                  <a:schemeClr val="tx2">
                    <a:lumMod val="50000"/>
                  </a:schemeClr>
                </a:solidFill>
                <a:latin typeface="黑体" pitchFamily="49" charset="-122"/>
                <a:ea typeface="黑体" pitchFamily="49" charset="-122"/>
              </a:rPr>
              <a:t>NULL</a:t>
            </a:r>
            <a:r>
              <a:rPr lang="zh-CN" altLang="en-US" dirty="0">
                <a:solidFill>
                  <a:schemeClr val="tx2">
                    <a:lumMod val="50000"/>
                  </a:schemeClr>
                </a:solidFill>
                <a:latin typeface="黑体" pitchFamily="49" charset="-122"/>
                <a:ea typeface="黑体" pitchFamily="49" charset="-122"/>
              </a:rPr>
              <a:t>的时候，返回</a:t>
            </a:r>
            <a:r>
              <a:rPr lang="en-US" altLang="zh-CN" dirty="0">
                <a:solidFill>
                  <a:schemeClr val="tx2">
                    <a:lumMod val="50000"/>
                  </a:schemeClr>
                </a:solidFill>
                <a:latin typeface="黑体" pitchFamily="49" charset="-122"/>
                <a:ea typeface="黑体" pitchFamily="49" charset="-122"/>
              </a:rPr>
              <a:t>UNKNOWN</a:t>
            </a:r>
            <a:r>
              <a:rPr lang="zh-CN" altLang="en-US" dirty="0">
                <a:solidFill>
                  <a:schemeClr val="tx2">
                    <a:lumMod val="50000"/>
                  </a:schemeClr>
                </a:solidFill>
                <a:latin typeface="黑体" pitchFamily="49" charset="-122"/>
                <a:ea typeface="黑体" pitchFamily="49" charset="-122"/>
              </a:rPr>
              <a:t>），只有返回的值为</a:t>
            </a:r>
            <a:r>
              <a:rPr lang="en-US" altLang="zh-CN" dirty="0">
                <a:solidFill>
                  <a:schemeClr val="tx2">
                    <a:lumMod val="50000"/>
                  </a:schemeClr>
                </a:solidFill>
                <a:latin typeface="黑体" pitchFamily="49" charset="-122"/>
                <a:ea typeface="黑体" pitchFamily="49" charset="-122"/>
              </a:rPr>
              <a:t>TRUE</a:t>
            </a:r>
            <a:r>
              <a:rPr lang="zh-CN" altLang="en-US" dirty="0">
                <a:solidFill>
                  <a:schemeClr val="tx2">
                    <a:lumMod val="50000"/>
                  </a:schemeClr>
                </a:solidFill>
                <a:latin typeface="黑体" pitchFamily="49" charset="-122"/>
                <a:ea typeface="黑体" pitchFamily="49" charset="-122"/>
              </a:rPr>
              <a:t>时，记录才会在结果集中出现。</a:t>
            </a:r>
          </a:p>
          <a:p>
            <a:pPr marL="0" indent="0" eaLnBrk="1" hangingPunct="1">
              <a:lnSpc>
                <a:spcPct val="150000"/>
              </a:lnSpc>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marL="0" indent="0" eaLnBrk="1" hangingPunct="1">
              <a:lnSpc>
                <a:spcPct val="150000"/>
              </a:lnSpc>
              <a:buFont typeface="Wingdings" pitchFamily="2" charset="2"/>
              <a:buNone/>
            </a:pP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．有时候查询的条件比较简单，用单一的条件查询就可以达到目的，如本任务所示。</a:t>
            </a:r>
          </a:p>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单一查询条件可以用布尔表达式来表达，语法如下：</a:t>
            </a:r>
          </a:p>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&lt;</a:t>
            </a:r>
            <a:r>
              <a:rPr lang="zh-CN" altLang="en-US" dirty="0">
                <a:latin typeface="黑体" pitchFamily="49" charset="-122"/>
                <a:ea typeface="黑体" pitchFamily="49" charset="-122"/>
              </a:rPr>
              <a:t>表达式</a:t>
            </a:r>
            <a:r>
              <a:rPr lang="en-US" altLang="zh-CN" dirty="0">
                <a:latin typeface="黑体" pitchFamily="49" charset="-122"/>
                <a:ea typeface="黑体" pitchFamily="49" charset="-122"/>
              </a:rPr>
              <a:t>&gt; &lt;</a:t>
            </a:r>
            <a:r>
              <a:rPr lang="zh-CN" altLang="en-US" dirty="0">
                <a:latin typeface="黑体" pitchFamily="49" charset="-122"/>
                <a:ea typeface="黑体" pitchFamily="49" charset="-122"/>
              </a:rPr>
              <a:t>比较运算符</a:t>
            </a:r>
            <a:r>
              <a:rPr lang="en-US" altLang="zh-CN" dirty="0">
                <a:latin typeface="黑体" pitchFamily="49" charset="-122"/>
                <a:ea typeface="黑体" pitchFamily="49" charset="-122"/>
              </a:rPr>
              <a:t>&gt; &lt;</a:t>
            </a:r>
            <a:r>
              <a:rPr lang="zh-CN" altLang="en-US" dirty="0">
                <a:latin typeface="黑体" pitchFamily="49" charset="-122"/>
                <a:ea typeface="黑体" pitchFamily="49" charset="-122"/>
              </a:rPr>
              <a:t>表达式</a:t>
            </a:r>
            <a:r>
              <a:rPr lang="en-US" altLang="zh-CN" dirty="0">
                <a:latin typeface="黑体" pitchFamily="49" charset="-122"/>
                <a:ea typeface="黑体" pitchFamily="49" charset="-122"/>
              </a:rPr>
              <a:t>&gt;</a:t>
            </a:r>
          </a:p>
        </p:txBody>
      </p:sp>
    </p:spTree>
    <p:extLst>
      <p:ext uri="{BB962C8B-B14F-4D97-AF65-F5344CB8AC3E}">
        <p14:creationId xmlns:p14="http://schemas.microsoft.com/office/powerpoint/2010/main" xmlns="" val="36384732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     (</a:t>
            </a:r>
            <a:r>
              <a:rPr lang="zh-CN" altLang="en-US" dirty="0"/>
              <a:t>续</a:t>
            </a:r>
            <a:r>
              <a:rPr lang="en-US" altLang="zh-CN" dirty="0"/>
              <a:t>)</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44</a:t>
            </a:fld>
            <a:endParaRPr lang="en-US" altLang="zh-CN"/>
          </a:p>
        </p:txBody>
      </p:sp>
      <p:sp>
        <p:nvSpPr>
          <p:cNvPr id="7" name="AutoShape 18"/>
          <p:cNvSpPr>
            <a:spLocks noChangeArrowheads="1"/>
          </p:cNvSpPr>
          <p:nvPr/>
        </p:nvSpPr>
        <p:spPr bwMode="gray">
          <a:xfrm>
            <a:off x="1031346" y="199621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6"/>
          </a:solidFill>
          <a:ln w="9525" algn="ctr">
            <a:noFill/>
            <a:round/>
            <a:headEnd/>
            <a:tailEnd/>
          </a:ln>
          <a:effectLst/>
        </p:spPr>
        <p:txBody>
          <a:bodyPr wrap="none" anchor="ctr"/>
          <a:lstStyle/>
          <a:p>
            <a:endParaRPr lang="zh-CN" altLang="en-US"/>
          </a:p>
        </p:txBody>
      </p:sp>
      <p:sp>
        <p:nvSpPr>
          <p:cNvPr id="8" name="矩形 7"/>
          <p:cNvSpPr/>
          <p:nvPr/>
        </p:nvSpPr>
        <p:spPr>
          <a:xfrm>
            <a:off x="1331640" y="1971617"/>
            <a:ext cx="7056784" cy="3831818"/>
          </a:xfrm>
          <a:prstGeom prst="rect">
            <a:avLst/>
          </a:prstGeom>
        </p:spPr>
        <p:txBody>
          <a:bodyPr wrap="square">
            <a:spAutoFit/>
          </a:bodyPr>
          <a:lstStyle/>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其中：</a:t>
            </a:r>
          </a:p>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表达式</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：可以是列名或子查询，也可以是运用运算符连接列名、常量、函数以及变量等。 </a:t>
            </a:r>
          </a:p>
          <a:p>
            <a:pPr marL="0" indent="0"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比较运算符</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：用于比较两个表达式之间的值。常用的比较运算符请参见学习子情境</a:t>
            </a:r>
            <a:r>
              <a:rPr lang="en-US" altLang="zh-CN" dirty="0">
                <a:solidFill>
                  <a:schemeClr val="tx2">
                    <a:lumMod val="50000"/>
                  </a:schemeClr>
                </a:solidFill>
                <a:latin typeface="黑体" pitchFamily="49" charset="-122"/>
                <a:ea typeface="黑体" pitchFamily="49" charset="-122"/>
              </a:rPr>
              <a:t>9.1</a:t>
            </a:r>
            <a:r>
              <a:rPr lang="zh-CN" altLang="en-US" dirty="0">
                <a:solidFill>
                  <a:schemeClr val="tx2">
                    <a:lumMod val="50000"/>
                  </a:schemeClr>
                </a:solidFill>
                <a:latin typeface="黑体" pitchFamily="49" charset="-122"/>
                <a:ea typeface="黑体" pitchFamily="49" charset="-122"/>
              </a:rPr>
              <a:t>中任务</a:t>
            </a:r>
            <a:r>
              <a:rPr lang="en-US" altLang="zh-CN" dirty="0">
                <a:solidFill>
                  <a:schemeClr val="tx2">
                    <a:lumMod val="50000"/>
                  </a:schemeClr>
                </a:solidFill>
                <a:latin typeface="黑体" pitchFamily="49" charset="-122"/>
                <a:ea typeface="黑体" pitchFamily="49" charset="-122"/>
              </a:rPr>
              <a:t>6</a:t>
            </a:r>
            <a:r>
              <a:rPr lang="zh-CN" altLang="en-US" dirty="0">
                <a:solidFill>
                  <a:schemeClr val="tx2">
                    <a:lumMod val="50000"/>
                  </a:schemeClr>
                </a:solidFill>
                <a:latin typeface="黑体" pitchFamily="49" charset="-122"/>
                <a:ea typeface="黑体" pitchFamily="49" charset="-122"/>
              </a:rPr>
              <a:t>的“知识总结”部分。</a:t>
            </a:r>
          </a:p>
          <a:p>
            <a:pPr marL="0" indent="0" eaLnBrk="1" hangingPunct="1">
              <a:lnSpc>
                <a:spcPct val="150000"/>
              </a:lnSpc>
              <a:buFont typeface="Wingdings" pitchFamily="2" charset="2"/>
              <a:buNone/>
            </a:pPr>
            <a:r>
              <a:rPr lang="zh-CN" altLang="en-US" dirty="0">
                <a:latin typeface="黑体" pitchFamily="49" charset="-122"/>
                <a:ea typeface="黑体" pitchFamily="49" charset="-122"/>
              </a:rPr>
              <a:t>注意：</a:t>
            </a:r>
          </a:p>
          <a:p>
            <a:pPr marL="0" indent="0" eaLnBrk="1" hangingPunct="1">
              <a:lnSpc>
                <a:spcPct val="150000"/>
              </a:lnSpc>
              <a:buFont typeface="Wingdings" pitchFamily="2" charset="2"/>
              <a:buNone/>
            </a:pPr>
            <a:r>
              <a:rPr lang="zh-CN" altLang="en-US" dirty="0">
                <a:latin typeface="黑体" pitchFamily="49" charset="-122"/>
                <a:ea typeface="黑体" pitchFamily="49" charset="-122"/>
              </a:rPr>
              <a:t>     默认情况下，系统不区分大小写。当对字符类型的列值进行字符串比较的时候，例如，“</a:t>
            </a:r>
            <a:r>
              <a:rPr lang="en-US" altLang="zh-CN" dirty="0">
                <a:latin typeface="黑体" pitchFamily="49" charset="-122"/>
                <a:ea typeface="黑体" pitchFamily="49" charset="-122"/>
              </a:rPr>
              <a:t>USA”</a:t>
            </a:r>
            <a:r>
              <a:rPr lang="zh-CN" altLang="en-US" dirty="0">
                <a:latin typeface="黑体" pitchFamily="49" charset="-122"/>
                <a:ea typeface="黑体" pitchFamily="49" charset="-122"/>
              </a:rPr>
              <a:t>和“</a:t>
            </a:r>
            <a:r>
              <a:rPr lang="en-US" altLang="zh-CN" dirty="0" err="1">
                <a:latin typeface="黑体" pitchFamily="49" charset="-122"/>
                <a:ea typeface="黑体" pitchFamily="49" charset="-122"/>
              </a:rPr>
              <a:t>Usa</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，系统会认为是一样的。</a:t>
            </a:r>
          </a:p>
          <a:p>
            <a:pPr marL="0" indent="0" eaLnBrk="1" hangingPunct="1">
              <a:lnSpc>
                <a:spcPct val="150000"/>
              </a:lnSpc>
              <a:buFont typeface="Wingdings" pitchFamily="2" charset="2"/>
              <a:buNone/>
            </a:pPr>
            <a:endParaRPr lang="en-US" altLang="zh-CN" dirty="0">
              <a:latin typeface="黑体" pitchFamily="49" charset="-122"/>
              <a:ea typeface="黑体" pitchFamily="49" charset="-122"/>
            </a:endParaRPr>
          </a:p>
        </p:txBody>
      </p:sp>
    </p:spTree>
    <p:extLst>
      <p:ext uri="{BB962C8B-B14F-4D97-AF65-F5344CB8AC3E}">
        <p14:creationId xmlns:p14="http://schemas.microsoft.com/office/powerpoint/2010/main" xmlns="" val="1284410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70149" y="354805"/>
            <a:ext cx="5814219" cy="487363"/>
          </a:xfrm>
        </p:spPr>
        <p:txBody>
          <a:bodyPr/>
          <a:lstStyle/>
          <a:p>
            <a:r>
              <a:rPr lang="zh-CN" altLang="en-US" sz="2400" dirty="0">
                <a:latin typeface="黑体" pitchFamily="49" charset="-122"/>
              </a:rPr>
              <a:t>任务</a:t>
            </a:r>
            <a:r>
              <a:rPr lang="en-US" altLang="zh-CN" sz="2400" dirty="0" smtClean="0">
                <a:latin typeface="黑体" pitchFamily="49" charset="-122"/>
              </a:rPr>
              <a:t>2  </a:t>
            </a:r>
            <a:r>
              <a:rPr lang="zh-CN" altLang="en-US" sz="2400" dirty="0" smtClean="0">
                <a:latin typeface="黑体" pitchFamily="49" charset="-122"/>
              </a:rPr>
              <a:t>查询</a:t>
            </a:r>
            <a:r>
              <a:rPr lang="zh-CN" altLang="en-US" sz="2400" dirty="0">
                <a:latin typeface="黑体" pitchFamily="49" charset="-122"/>
              </a:rPr>
              <a:t>班级编号为“</a:t>
            </a:r>
            <a:r>
              <a:rPr lang="en-US" altLang="zh-CN" sz="2400" dirty="0">
                <a:latin typeface="黑体" pitchFamily="49" charset="-122"/>
              </a:rPr>
              <a:t>2010014”</a:t>
            </a:r>
            <a:r>
              <a:rPr lang="zh-CN" altLang="en-US" sz="2400" dirty="0">
                <a:latin typeface="黑体" pitchFamily="49" charset="-122"/>
              </a:rPr>
              <a:t>且年龄小于</a:t>
            </a:r>
            <a:r>
              <a:rPr lang="en-US" altLang="zh-CN" sz="2400" dirty="0">
                <a:latin typeface="黑体" pitchFamily="49" charset="-122"/>
              </a:rPr>
              <a:t>20</a:t>
            </a:r>
            <a:r>
              <a:rPr lang="zh-CN" altLang="en-US" sz="2400" dirty="0">
                <a:latin typeface="黑体" pitchFamily="49" charset="-122"/>
              </a:rPr>
              <a:t>岁的学生信息</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45</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23788" y="1768509"/>
            <a:ext cx="1961695" cy="732347"/>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1</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30944" y="1902365"/>
            <a:ext cx="2070563"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新建查询</a:t>
            </a:r>
            <a:r>
              <a:rPr lang="zh-CN" altLang="en-US" dirty="0" smtClean="0">
                <a:solidFill>
                  <a:schemeClr val="tx2">
                    <a:lumMod val="50000"/>
                  </a:schemeClr>
                </a:solidFill>
                <a:latin typeface="黑体" pitchFamily="49" charset="-122"/>
                <a:ea typeface="黑体" pitchFamily="49" charset="-122"/>
              </a:rPr>
              <a:t>文件。</a:t>
            </a:r>
            <a:endParaRPr lang="en-US" altLang="zh-CN" dirty="0"/>
          </a:p>
        </p:txBody>
      </p:sp>
      <p:grpSp>
        <p:nvGrpSpPr>
          <p:cNvPr id="6" name="Group 10"/>
          <p:cNvGrpSpPr>
            <a:grpSpLocks/>
          </p:cNvGrpSpPr>
          <p:nvPr/>
        </p:nvGrpSpPr>
        <p:grpSpPr bwMode="auto">
          <a:xfrm>
            <a:off x="1168092" y="3180168"/>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226416" y="3242066"/>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50264" y="3054866"/>
            <a:ext cx="1961695" cy="806182"/>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357421" y="3273291"/>
            <a:ext cx="1828062"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输入查询语句。</a:t>
            </a:r>
          </a:p>
        </p:txBody>
      </p:sp>
      <p:sp>
        <p:nvSpPr>
          <p:cNvPr id="4" name="矩形 3"/>
          <p:cNvSpPr/>
          <p:nvPr/>
        </p:nvSpPr>
        <p:spPr>
          <a:xfrm>
            <a:off x="4401507" y="1749007"/>
            <a:ext cx="4572000" cy="2862322"/>
          </a:xfrm>
          <a:prstGeom prst="rect">
            <a:avLst/>
          </a:prstGeom>
          <a:solidFill>
            <a:srgbClr val="FFFF00"/>
          </a:solidFill>
        </p:spPr>
        <p:txBody>
          <a:bodyPr>
            <a:spAutoFit/>
          </a:bodyPr>
          <a:lstStyle/>
          <a:p>
            <a:pPr eaLnBrk="1" hangingPunct="1">
              <a:buFont typeface="Wingdings" pitchFamily="2" charset="2"/>
              <a:buNone/>
            </a:pPr>
            <a:r>
              <a:rPr lang="zh-CN" altLang="en-US" dirty="0">
                <a:latin typeface="黑体" pitchFamily="49" charset="-122"/>
                <a:ea typeface="黑体" pitchFamily="49" charset="-122"/>
              </a:rPr>
              <a:t>USE Student</a:t>
            </a:r>
          </a:p>
          <a:p>
            <a:pPr eaLnBrk="1" hangingPunct="1">
              <a:buFont typeface="Wingdings" pitchFamily="2" charset="2"/>
              <a:buNone/>
            </a:pPr>
            <a:r>
              <a:rPr lang="zh-CN" altLang="en-US" dirty="0" smtClean="0">
                <a:latin typeface="黑体" pitchFamily="49" charset="-122"/>
                <a:ea typeface="黑体" pitchFamily="49" charset="-122"/>
              </a:rPr>
              <a:t>GO</a:t>
            </a:r>
            <a:endParaRPr lang="zh-CN" altLang="en-US" dirty="0">
              <a:latin typeface="黑体" pitchFamily="49" charset="-122"/>
              <a:ea typeface="黑体" pitchFamily="49" charset="-122"/>
            </a:endParaRPr>
          </a:p>
          <a:p>
            <a:pPr eaLnBrk="1" hangingPunct="1">
              <a:buFont typeface="Wingdings" pitchFamily="2" charset="2"/>
              <a:buNone/>
            </a:pPr>
            <a:r>
              <a:rPr lang="zh-CN" altLang="en-US" dirty="0" smtClean="0">
                <a:latin typeface="黑体" pitchFamily="49" charset="-122"/>
                <a:ea typeface="黑体" pitchFamily="49" charset="-122"/>
              </a:rPr>
              <a:t>        SELECT </a:t>
            </a:r>
            <a:r>
              <a:rPr lang="zh-CN" altLang="en-US" dirty="0">
                <a:latin typeface="黑体" pitchFamily="49" charset="-122"/>
                <a:ea typeface="黑体" pitchFamily="49" charset="-122"/>
              </a:rPr>
              <a:t>Student_id, Student_name,Student_birthday,Student_classid,Student_home FROM Students</a:t>
            </a:r>
          </a:p>
          <a:p>
            <a:pPr eaLnBrk="1" hangingPunct="1">
              <a:buFont typeface="Wingdings" pitchFamily="2" charset="2"/>
              <a:buNone/>
            </a:pPr>
            <a:r>
              <a:rPr lang="zh-CN" altLang="en-US" dirty="0">
                <a:latin typeface="黑体" pitchFamily="49" charset="-122"/>
                <a:ea typeface="黑体" pitchFamily="49" charset="-122"/>
              </a:rPr>
              <a:t>	WHERE Student_classid='2010014' AND</a:t>
            </a:r>
          </a:p>
          <a:p>
            <a:pPr eaLnBrk="1" hangingPunct="1">
              <a:buFont typeface="Wingdings" pitchFamily="2" charset="2"/>
              <a:buNone/>
            </a:pPr>
            <a:r>
              <a:rPr lang="zh-CN" altLang="en-US" dirty="0">
                <a:latin typeface="黑体" pitchFamily="49" charset="-122"/>
                <a:ea typeface="黑体" pitchFamily="49" charset="-122"/>
              </a:rPr>
              <a:t>	YEAR(GETDATE</a:t>
            </a:r>
            <a:r>
              <a:rPr lang="zh-CN" altLang="en-US" dirty="0" smtClean="0">
                <a:latin typeface="黑体" pitchFamily="49" charset="-122"/>
                <a:ea typeface="黑体" pitchFamily="49" charset="-122"/>
              </a:rPr>
              <a:t>())YEAR</a:t>
            </a:r>
            <a:r>
              <a:rPr lang="zh-CN" altLang="en-US" dirty="0">
                <a:latin typeface="黑体" pitchFamily="49" charset="-122"/>
                <a:ea typeface="黑体" pitchFamily="49" charset="-122"/>
              </a:rPr>
              <a:t>(Student_birthday)&lt;20</a:t>
            </a:r>
          </a:p>
          <a:p>
            <a:pPr eaLnBrk="1" hangingPunct="1">
              <a:buFont typeface="Wingdings" pitchFamily="2" charset="2"/>
              <a:buNone/>
            </a:pPr>
            <a:r>
              <a:rPr lang="zh-CN" altLang="en-US" dirty="0" smtClean="0">
                <a:latin typeface="黑体" pitchFamily="49" charset="-122"/>
                <a:ea typeface="黑体" pitchFamily="49" charset="-122"/>
              </a:rPr>
              <a:t>GO</a:t>
            </a:r>
            <a:endParaRPr lang="zh-CN" altLang="en-US" dirty="0">
              <a:latin typeface="黑体" pitchFamily="49" charset="-122"/>
              <a:ea typeface="黑体" pitchFamily="49" charset="-122"/>
            </a:endParaRPr>
          </a:p>
        </p:txBody>
      </p:sp>
      <p:sp>
        <p:nvSpPr>
          <p:cNvPr id="12" name="矩形 11"/>
          <p:cNvSpPr/>
          <p:nvPr/>
        </p:nvSpPr>
        <p:spPr>
          <a:xfrm>
            <a:off x="1226416" y="4797152"/>
            <a:ext cx="6657952" cy="1200329"/>
          </a:xfrm>
          <a:prstGeom prst="rect">
            <a:avLst/>
          </a:prstGeom>
          <a:ln>
            <a:solidFill>
              <a:srgbClr val="FF0000"/>
            </a:solidFill>
          </a:ln>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注意：</a:t>
            </a:r>
          </a:p>
          <a:p>
            <a:pPr eaLnBrk="1" hangingPunct="1"/>
            <a:r>
              <a:rPr lang="zh-CN" altLang="en-US" dirty="0">
                <a:solidFill>
                  <a:schemeClr val="tx2">
                    <a:lumMod val="50000"/>
                  </a:schemeClr>
                </a:solidFill>
                <a:latin typeface="黑体" pitchFamily="49" charset="-122"/>
                <a:ea typeface="黑体" pitchFamily="49" charset="-122"/>
              </a:rPr>
              <a:t>	GETDATE()为日期时间函数，返回系统当前日期和时间，属于常用函数。YEAR( date )也是日期时间函数，用于返回指定日期的year部分的数值。</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j-ea"/>
              </a:rPr>
              <a:t>任务</a:t>
            </a:r>
            <a:r>
              <a:rPr lang="en-US" altLang="zh-CN" dirty="0">
                <a:latin typeface="+mj-ea"/>
              </a:rPr>
              <a:t>2    (</a:t>
            </a:r>
            <a:r>
              <a:rPr lang="zh-CN" altLang="en-US" dirty="0">
                <a:latin typeface="+mj-ea"/>
              </a:rPr>
              <a:t>续</a:t>
            </a:r>
            <a:r>
              <a:rPr lang="en-US" altLang="zh-CN" dirty="0">
                <a:latin typeface="+mj-ea"/>
              </a:rPr>
              <a:t>)</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46</a:t>
            </a:fld>
            <a:endParaRPr lang="en-US" altLang="zh-CN"/>
          </a:p>
        </p:txBody>
      </p:sp>
      <p:grpSp>
        <p:nvGrpSpPr>
          <p:cNvPr id="3" name="Group 6"/>
          <p:cNvGrpSpPr>
            <a:grpSpLocks/>
          </p:cNvGrpSpPr>
          <p:nvPr/>
        </p:nvGrpSpPr>
        <p:grpSpPr bwMode="auto">
          <a:xfrm>
            <a:off x="1099827" y="266925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182001" y="2315774"/>
            <a:ext cx="6000791" cy="1135598"/>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156995" y="267878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3</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38136" y="2449630"/>
            <a:ext cx="5786478" cy="923330"/>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6.16</a:t>
            </a:r>
            <a:r>
              <a:rPr lang="zh-CN" altLang="en-US" dirty="0">
                <a:solidFill>
                  <a:schemeClr val="tx2">
                    <a:lumMod val="50000"/>
                  </a:schemeClr>
                </a:solidFill>
                <a:latin typeface="黑体" pitchFamily="49" charset="-122"/>
                <a:ea typeface="黑体" pitchFamily="49" charset="-122"/>
              </a:rPr>
              <a:t>所示。由图可</a:t>
            </a:r>
          </a:p>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       见，结果集中只有班级号为“</a:t>
            </a:r>
            <a:r>
              <a:rPr lang="en-US" altLang="zh-CN" dirty="0">
                <a:solidFill>
                  <a:schemeClr val="tx2">
                    <a:lumMod val="50000"/>
                  </a:schemeClr>
                </a:solidFill>
                <a:latin typeface="黑体" pitchFamily="49" charset="-122"/>
                <a:ea typeface="黑体" pitchFamily="49" charset="-122"/>
              </a:rPr>
              <a:t>2010014”</a:t>
            </a:r>
            <a:r>
              <a:rPr lang="zh-CN" altLang="en-US" dirty="0">
                <a:solidFill>
                  <a:schemeClr val="tx2">
                    <a:lumMod val="50000"/>
                  </a:schemeClr>
                </a:solidFill>
                <a:latin typeface="黑体" pitchFamily="49" charset="-122"/>
                <a:ea typeface="黑体" pitchFamily="49" charset="-122"/>
              </a:rPr>
              <a:t>且年</a:t>
            </a:r>
          </a:p>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       龄小于</a:t>
            </a:r>
            <a:r>
              <a:rPr lang="en-US" altLang="zh-CN" dirty="0">
                <a:solidFill>
                  <a:schemeClr val="tx2">
                    <a:lumMod val="50000"/>
                  </a:schemeClr>
                </a:solidFill>
                <a:latin typeface="黑体" pitchFamily="49" charset="-122"/>
                <a:ea typeface="黑体" pitchFamily="49" charset="-122"/>
              </a:rPr>
              <a:t>20</a:t>
            </a:r>
            <a:r>
              <a:rPr lang="zh-CN" altLang="en-US" dirty="0">
                <a:solidFill>
                  <a:schemeClr val="tx2">
                    <a:lumMod val="50000"/>
                  </a:schemeClr>
                </a:solidFill>
                <a:latin typeface="黑体" pitchFamily="49" charset="-122"/>
                <a:ea typeface="黑体" pitchFamily="49" charset="-122"/>
              </a:rPr>
              <a:t>岁的学生记录</a:t>
            </a:r>
            <a:endParaRPr lang="en-US" altLang="zh-CN" dirty="0">
              <a:solidFill>
                <a:schemeClr val="tx2">
                  <a:lumMod val="50000"/>
                </a:schemeClr>
              </a:solidFill>
              <a:latin typeface="黑体" pitchFamily="49" charset="-122"/>
              <a:ea typeface="黑体" pitchFamily="49" charset="-122"/>
            </a:endParaRPr>
          </a:p>
        </p:txBody>
      </p:sp>
      <p:pic>
        <p:nvPicPr>
          <p:cNvPr id="18"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36932" y="3861048"/>
            <a:ext cx="5825064" cy="11521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Text Box 4"/>
          <p:cNvSpPr txBox="1">
            <a:spLocks noChangeArrowheads="1"/>
          </p:cNvSpPr>
          <p:nvPr/>
        </p:nvSpPr>
        <p:spPr bwMode="auto">
          <a:xfrm>
            <a:off x="2843808" y="5317068"/>
            <a:ext cx="367240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6.16 </a:t>
            </a:r>
            <a:r>
              <a:rPr lang="zh-CN" sz="1800" dirty="0"/>
              <a:t>使用</a:t>
            </a:r>
            <a:r>
              <a:rPr lang="zh-CN" altLang="zh-CN" sz="1800" dirty="0"/>
              <a:t>AND</a:t>
            </a:r>
            <a:r>
              <a:rPr lang="zh-CN" sz="1800" dirty="0"/>
              <a:t>逻辑运算符查询</a:t>
            </a:r>
          </a:p>
        </p:txBody>
      </p:sp>
    </p:spTree>
    <p:extLst>
      <p:ext uri="{BB962C8B-B14F-4D97-AF65-F5344CB8AC3E}">
        <p14:creationId xmlns:p14="http://schemas.microsoft.com/office/powerpoint/2010/main" xmlns="" val="13694078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6"/>
          <p:cNvGrpSpPr>
            <a:grpSpLocks/>
          </p:cNvGrpSpPr>
          <p:nvPr/>
        </p:nvGrpSpPr>
        <p:grpSpPr bwMode="auto">
          <a:xfrm>
            <a:off x="1181291" y="4222003"/>
            <a:ext cx="7072362" cy="1643074"/>
            <a:chOff x="4320" y="1152"/>
            <a:chExt cx="414" cy="402"/>
          </a:xfrm>
          <a:solidFill>
            <a:schemeClr val="bg2">
              <a:lumMod val="60000"/>
              <a:lumOff val="40000"/>
            </a:schemeClr>
          </a:solidFill>
        </p:grpSpPr>
        <p:sp>
          <p:nvSpPr>
            <p:cNvPr id="25"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6"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grpSp>
        <p:nvGrpSpPr>
          <p:cNvPr id="20" name="Group 6"/>
          <p:cNvGrpSpPr>
            <a:grpSpLocks/>
          </p:cNvGrpSpPr>
          <p:nvPr/>
        </p:nvGrpSpPr>
        <p:grpSpPr bwMode="auto">
          <a:xfrm>
            <a:off x="1181291" y="1988840"/>
            <a:ext cx="7072362" cy="1656184"/>
            <a:chOff x="4320" y="1152"/>
            <a:chExt cx="414" cy="402"/>
          </a:xfrm>
          <a:solidFill>
            <a:srgbClr val="D3C4F2"/>
          </a:solidFill>
        </p:grpSpPr>
        <p:sp>
          <p:nvSpPr>
            <p:cNvPr id="21"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2"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 name="标题 1"/>
          <p:cNvSpPr>
            <a:spLocks noGrp="1"/>
          </p:cNvSpPr>
          <p:nvPr>
            <p:ph type="title"/>
          </p:nvPr>
        </p:nvSpPr>
        <p:spPr/>
        <p:txBody>
          <a:bodyPr/>
          <a:lstStyle/>
          <a:p>
            <a:r>
              <a:rPr lang="zh-CN" altLang="en-US" sz="2800" dirty="0"/>
              <a:t>任务</a:t>
            </a:r>
            <a:r>
              <a:rPr lang="en-US" altLang="zh-CN" sz="2800" dirty="0"/>
              <a:t>2    (</a:t>
            </a:r>
            <a:r>
              <a:rPr lang="zh-CN" altLang="en-US" sz="2800" dirty="0"/>
              <a:t>续</a:t>
            </a:r>
            <a:r>
              <a:rPr lang="en-US" altLang="zh-CN" sz="2800" dirty="0"/>
              <a:t>)</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47</a:t>
            </a:fld>
            <a:endParaRPr lang="en-US" altLang="zh-CN"/>
          </a:p>
        </p:txBody>
      </p:sp>
      <p:sp>
        <p:nvSpPr>
          <p:cNvPr id="16" name="Rectangle 3"/>
          <p:cNvSpPr>
            <a:spLocks noChangeArrowheads="1"/>
          </p:cNvSpPr>
          <p:nvPr/>
        </p:nvSpPr>
        <p:spPr bwMode="auto">
          <a:xfrm>
            <a:off x="1475398" y="4328271"/>
            <a:ext cx="6560778" cy="1477328"/>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AND</a:t>
            </a:r>
            <a:r>
              <a:rPr lang="zh-CN" altLang="en-US" dirty="0">
                <a:solidFill>
                  <a:schemeClr val="tx2">
                    <a:lumMod val="50000"/>
                  </a:schemeClr>
                </a:solidFill>
                <a:latin typeface="黑体" pitchFamily="49" charset="-122"/>
                <a:ea typeface="黑体" pitchFamily="49" charset="-122"/>
              </a:rPr>
              <a:t>运算符用于连接查询条件，只有</a:t>
            </a:r>
            <a:r>
              <a:rPr lang="en-US" altLang="zh-CN" dirty="0">
                <a:solidFill>
                  <a:schemeClr val="tx2">
                    <a:lumMod val="50000"/>
                  </a:schemeClr>
                </a:solidFill>
                <a:latin typeface="黑体" pitchFamily="49" charset="-122"/>
                <a:ea typeface="黑体" pitchFamily="49" charset="-122"/>
              </a:rPr>
              <a:t>AND</a:t>
            </a:r>
            <a:r>
              <a:rPr lang="zh-CN" altLang="en-US" dirty="0">
                <a:solidFill>
                  <a:schemeClr val="tx2">
                    <a:lumMod val="50000"/>
                  </a:schemeClr>
                </a:solidFill>
                <a:latin typeface="黑体" pitchFamily="49" charset="-122"/>
                <a:ea typeface="黑体" pitchFamily="49" charset="-122"/>
              </a:rPr>
              <a:t>两边的条件的值都为真时，其结果值才为真。其语法格式如下：</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&lt;</a:t>
            </a:r>
            <a:r>
              <a:rPr lang="zh-CN" altLang="en-US" dirty="0">
                <a:latin typeface="黑体" pitchFamily="49" charset="-122"/>
                <a:ea typeface="黑体" pitchFamily="49" charset="-122"/>
              </a:rPr>
              <a:t>布尔表达式</a:t>
            </a:r>
            <a:r>
              <a:rPr lang="en-US" altLang="zh-CN" dirty="0">
                <a:latin typeface="黑体" pitchFamily="49" charset="-122"/>
                <a:ea typeface="黑体" pitchFamily="49" charset="-122"/>
              </a:rPr>
              <a:t>1&gt; AND &lt;</a:t>
            </a:r>
            <a:r>
              <a:rPr lang="zh-CN" altLang="en-US" dirty="0">
                <a:latin typeface="黑体" pitchFamily="49" charset="-122"/>
                <a:ea typeface="黑体" pitchFamily="49" charset="-122"/>
              </a:rPr>
              <a:t>布尔表达式</a:t>
            </a:r>
            <a:r>
              <a:rPr lang="en-US" altLang="zh-CN" dirty="0">
                <a:latin typeface="黑体" pitchFamily="49" charset="-122"/>
                <a:ea typeface="黑体" pitchFamily="49" charset="-122"/>
              </a:rPr>
              <a:t>2&gt;</a:t>
            </a: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r>
              <a:rPr lang="en-US" altLang="zh-CN" dirty="0" smtClean="0">
                <a:solidFill>
                  <a:schemeClr val="tx2">
                    <a:lumMod val="50000"/>
                  </a:schemeClr>
                </a:solidFill>
                <a:latin typeface="黑体" pitchFamily="49" charset="-122"/>
                <a:ea typeface="黑体" pitchFamily="49" charset="-122"/>
              </a:rPr>
              <a:t>AND</a:t>
            </a:r>
            <a:r>
              <a:rPr lang="zh-CN" altLang="en-US" dirty="0">
                <a:solidFill>
                  <a:schemeClr val="tx2">
                    <a:lumMod val="50000"/>
                  </a:schemeClr>
                </a:solidFill>
                <a:latin typeface="黑体" pitchFamily="49" charset="-122"/>
                <a:ea typeface="黑体" pitchFamily="49" charset="-122"/>
              </a:rPr>
              <a:t>运算符的运算规则参见学习子情境</a:t>
            </a:r>
            <a:r>
              <a:rPr lang="en-US" altLang="zh-CN" dirty="0">
                <a:solidFill>
                  <a:schemeClr val="tx2">
                    <a:lumMod val="50000"/>
                  </a:schemeClr>
                </a:solidFill>
                <a:latin typeface="黑体" pitchFamily="49" charset="-122"/>
                <a:ea typeface="黑体" pitchFamily="49" charset="-122"/>
              </a:rPr>
              <a:t>9.1</a:t>
            </a:r>
            <a:r>
              <a:rPr lang="zh-CN" altLang="en-US" dirty="0">
                <a:solidFill>
                  <a:schemeClr val="tx2">
                    <a:lumMod val="50000"/>
                  </a:schemeClr>
                </a:solidFill>
                <a:latin typeface="黑体" pitchFamily="49" charset="-122"/>
                <a:ea typeface="黑体" pitchFamily="49" charset="-122"/>
              </a:rPr>
              <a:t>中的表</a:t>
            </a:r>
            <a:r>
              <a:rPr lang="en-US" altLang="zh-CN" dirty="0">
                <a:solidFill>
                  <a:schemeClr val="tx2">
                    <a:lumMod val="50000"/>
                  </a:schemeClr>
                </a:solidFill>
                <a:latin typeface="黑体" pitchFamily="49" charset="-122"/>
                <a:ea typeface="黑体" pitchFamily="49" charset="-122"/>
              </a:rPr>
              <a:t>9-2</a:t>
            </a:r>
            <a:r>
              <a:rPr lang="zh-CN" altLang="en-US" dirty="0">
                <a:solidFill>
                  <a:schemeClr val="tx2">
                    <a:lumMod val="50000"/>
                  </a:schemeClr>
                </a:solidFill>
                <a:latin typeface="黑体" pitchFamily="49" charset="-122"/>
                <a:ea typeface="黑体" pitchFamily="49" charset="-122"/>
              </a:rPr>
              <a:t>。</a:t>
            </a:r>
          </a:p>
        </p:txBody>
      </p:sp>
      <p:sp>
        <p:nvSpPr>
          <p:cNvPr id="19" name="Line 5"/>
          <p:cNvSpPr>
            <a:spLocks noChangeShapeType="1"/>
          </p:cNvSpPr>
          <p:nvPr/>
        </p:nvSpPr>
        <p:spPr bwMode="black">
          <a:xfrm flipV="1">
            <a:off x="1400565" y="4005064"/>
            <a:ext cx="6504010" cy="45719"/>
          </a:xfrm>
          <a:prstGeom prst="line">
            <a:avLst/>
          </a:prstGeom>
          <a:noFill/>
          <a:ln w="9525">
            <a:solidFill>
              <a:schemeClr val="tx2"/>
            </a:solidFill>
            <a:prstDash val="dash"/>
            <a:round/>
            <a:headEnd/>
            <a:tailEnd/>
          </a:ln>
          <a:effectLst/>
        </p:spPr>
        <p:txBody>
          <a:bodyPr wrap="none" anchor="ctr"/>
          <a:lstStyle/>
          <a:p>
            <a:endParaRPr lang="zh-CN" altLang="en-US"/>
          </a:p>
        </p:txBody>
      </p:sp>
      <p:sp>
        <p:nvSpPr>
          <p:cNvPr id="7" name="矩形 6"/>
          <p:cNvSpPr/>
          <p:nvPr/>
        </p:nvSpPr>
        <p:spPr>
          <a:xfrm>
            <a:off x="1381928" y="2095956"/>
            <a:ext cx="6654248" cy="1477328"/>
          </a:xfrm>
          <a:prstGeom prst="rect">
            <a:avLst/>
          </a:prstGeom>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．有时候要求查询的条件不仅仅只有一个，而是有多个条件，这时候可以使用逻辑运算符把若干个查询条件连接起来，进行更精确的查询。逻辑运算符有</a:t>
            </a:r>
            <a:r>
              <a:rPr lang="en-US" altLang="zh-CN" dirty="0">
                <a:solidFill>
                  <a:schemeClr val="tx2">
                    <a:lumMod val="50000"/>
                  </a:schemeClr>
                </a:solidFill>
                <a:latin typeface="黑体" pitchFamily="49" charset="-122"/>
                <a:ea typeface="黑体" pitchFamily="49" charset="-122"/>
              </a:rPr>
              <a:t>AND</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OR</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NOT</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BETWEEN</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NOT BETWEEN</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IN</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NOT IN</a:t>
            </a:r>
            <a:r>
              <a:rPr lang="zh-CN" altLang="en-US" dirty="0">
                <a:solidFill>
                  <a:schemeClr val="tx2">
                    <a:lumMod val="50000"/>
                  </a:schemeClr>
                </a:solidFill>
                <a:latin typeface="黑体" pitchFamily="49" charset="-122"/>
                <a:ea typeface="黑体" pitchFamily="49" charset="-122"/>
              </a:rPr>
              <a:t>等。</a:t>
            </a:r>
            <a:endParaRPr lang="en-US" altLang="zh-CN"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22471" y="332656"/>
            <a:ext cx="6030243" cy="487363"/>
          </a:xfrm>
        </p:spPr>
        <p:txBody>
          <a:bodyPr/>
          <a:lstStyle/>
          <a:p>
            <a:r>
              <a:rPr lang="zh-CN" altLang="en-US" sz="2800" dirty="0">
                <a:latin typeface="黑体" pitchFamily="49" charset="-122"/>
              </a:rPr>
              <a:t>任务</a:t>
            </a:r>
            <a:r>
              <a:rPr lang="en-US" altLang="zh-CN" sz="2800" dirty="0" smtClean="0">
                <a:latin typeface="黑体" pitchFamily="49" charset="-122"/>
              </a:rPr>
              <a:t>3  </a:t>
            </a:r>
            <a:r>
              <a:rPr lang="zh-CN" altLang="en-US" sz="2800" dirty="0" smtClean="0">
                <a:latin typeface="黑体" pitchFamily="49" charset="-122"/>
              </a:rPr>
              <a:t>查询</a:t>
            </a:r>
            <a:r>
              <a:rPr lang="zh-CN" altLang="en-US" sz="2800" dirty="0">
                <a:latin typeface="黑体" pitchFamily="49" charset="-122"/>
              </a:rPr>
              <a:t>班级号为“</a:t>
            </a:r>
            <a:r>
              <a:rPr lang="en-US" altLang="zh-CN" sz="2800" dirty="0">
                <a:latin typeface="黑体" pitchFamily="49" charset="-122"/>
              </a:rPr>
              <a:t>2011011”</a:t>
            </a:r>
            <a:r>
              <a:rPr lang="zh-CN" altLang="en-US" sz="2800" dirty="0">
                <a:latin typeface="黑体" pitchFamily="49" charset="-122"/>
              </a:rPr>
              <a:t>和“</a:t>
            </a:r>
            <a:r>
              <a:rPr lang="en-US" altLang="zh-CN" sz="2800" dirty="0">
                <a:latin typeface="黑体" pitchFamily="49" charset="-122"/>
              </a:rPr>
              <a:t>2011012”</a:t>
            </a:r>
            <a:r>
              <a:rPr lang="zh-CN" altLang="en-US" sz="2800" dirty="0">
                <a:latin typeface="黑体" pitchFamily="49" charset="-122"/>
              </a:rPr>
              <a:t>的所有学生的信息</a:t>
            </a:r>
            <a:endParaRPr lang="zh-CN" altLang="en-US" sz="2800" dirty="0"/>
          </a:p>
        </p:txBody>
      </p:sp>
      <p:sp>
        <p:nvSpPr>
          <p:cNvPr id="5" name="灯片编号占位符 4"/>
          <p:cNvSpPr>
            <a:spLocks noGrp="1"/>
          </p:cNvSpPr>
          <p:nvPr>
            <p:ph type="sldNum" sz="quarter" idx="11"/>
          </p:nvPr>
        </p:nvSpPr>
        <p:spPr>
          <a:xfrm>
            <a:off x="4221378" y="6539753"/>
            <a:ext cx="838200" cy="261938"/>
          </a:xfrm>
        </p:spPr>
        <p:txBody>
          <a:bodyPr/>
          <a:lstStyle/>
          <a:p>
            <a:pPr>
              <a:defRPr/>
            </a:pPr>
            <a:fld id="{ADDC11FF-0938-4A23-9A1D-507498284974}" type="slidenum">
              <a:rPr lang="en-US" altLang="zh-CN" smtClean="0"/>
              <a:pPr>
                <a:defRPr/>
              </a:pPr>
              <a:t>48</a:t>
            </a:fld>
            <a:endParaRPr lang="en-US" altLang="zh-CN"/>
          </a:p>
        </p:txBody>
      </p:sp>
      <p:sp>
        <p:nvSpPr>
          <p:cNvPr id="11" name="AutoShape 4"/>
          <p:cNvSpPr>
            <a:spLocks noChangeArrowheads="1"/>
          </p:cNvSpPr>
          <p:nvPr/>
        </p:nvSpPr>
        <p:spPr bwMode="gray">
          <a:xfrm>
            <a:off x="2093881" y="1723180"/>
            <a:ext cx="2550127" cy="84856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209644" y="193812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873557" y="202280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42976" y="198217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54128" y="1938128"/>
            <a:ext cx="1713816"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新建查询</a:t>
            </a:r>
            <a:r>
              <a:rPr lang="zh-CN" altLang="en-US" dirty="0" smtClean="0">
                <a:solidFill>
                  <a:schemeClr val="tx2">
                    <a:lumMod val="50000"/>
                  </a:schemeClr>
                </a:solidFill>
                <a:latin typeface="黑体" pitchFamily="49" charset="-122"/>
                <a:ea typeface="黑体" pitchFamily="49" charset="-122"/>
              </a:rPr>
              <a:t>文件。</a:t>
            </a:r>
            <a:endParaRPr lang="zh-CN" altLang="en-US" sz="1400" dirty="0">
              <a:solidFill>
                <a:schemeClr val="tx2">
                  <a:lumMod val="50000"/>
                </a:schemeClr>
              </a:solidFill>
              <a:latin typeface="黑体" pitchFamily="49" charset="-122"/>
              <a:ea typeface="黑体" pitchFamily="49" charset="-122"/>
            </a:endParaRPr>
          </a:p>
        </p:txBody>
      </p:sp>
      <p:sp>
        <p:nvSpPr>
          <p:cNvPr id="16" name="AutoShape 4"/>
          <p:cNvSpPr>
            <a:spLocks noChangeArrowheads="1"/>
          </p:cNvSpPr>
          <p:nvPr/>
        </p:nvSpPr>
        <p:spPr bwMode="gray">
          <a:xfrm>
            <a:off x="2071670" y="2780928"/>
            <a:ext cx="2572338" cy="71951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06264" y="290111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0177" y="298579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34826" y="2920311"/>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5076056" y="1608457"/>
            <a:ext cx="3600400" cy="2585323"/>
          </a:xfrm>
          <a:prstGeom prst="rect">
            <a:avLst/>
          </a:prstGeom>
          <a:solidFill>
            <a:srgbClr val="FFFF00"/>
          </a:solidFill>
          <a:ln w="9525" algn="ctr">
            <a:noFill/>
            <a:miter lim="800000"/>
            <a:headEnd/>
            <a:tailEnd/>
          </a:ln>
          <a:effectLst/>
        </p:spPr>
        <p:txBody>
          <a:bodyPr wrap="square">
            <a:spAutoFit/>
          </a:bodyPr>
          <a:lstStyle/>
          <a:p>
            <a:pPr eaLnBrk="1" hangingPunct="1">
              <a:buFont typeface="Wingdings" pitchFamily="2" charset="2"/>
              <a:buNone/>
            </a:pPr>
            <a:r>
              <a:rPr lang="zh-CN" altLang="zh-CN" dirty="0"/>
              <a:t>USE Student</a:t>
            </a:r>
          </a:p>
          <a:p>
            <a:pPr eaLnBrk="1" hangingPunct="1">
              <a:buFont typeface="Wingdings" pitchFamily="2" charset="2"/>
              <a:buNone/>
            </a:pPr>
            <a:r>
              <a:rPr lang="zh-CN" altLang="zh-CN" dirty="0"/>
              <a:t>	GO</a:t>
            </a:r>
          </a:p>
          <a:p>
            <a:pPr eaLnBrk="1" hangingPunct="1">
              <a:buFont typeface="Wingdings" pitchFamily="2" charset="2"/>
              <a:buNone/>
            </a:pPr>
            <a:r>
              <a:rPr lang="zh-CN" altLang="zh-CN" dirty="0"/>
              <a:t>	SELECT Student_id, Student_name,Student_classid</a:t>
            </a:r>
          </a:p>
          <a:p>
            <a:pPr eaLnBrk="1" hangingPunct="1">
              <a:buFont typeface="Wingdings" pitchFamily="2" charset="2"/>
              <a:buNone/>
            </a:pPr>
            <a:r>
              <a:rPr lang="zh-CN" altLang="zh-CN" dirty="0"/>
              <a:t>	FROM Students</a:t>
            </a:r>
          </a:p>
          <a:p>
            <a:pPr eaLnBrk="1" hangingPunct="1">
              <a:buFont typeface="Wingdings" pitchFamily="2" charset="2"/>
              <a:buNone/>
            </a:pPr>
            <a:r>
              <a:rPr lang="zh-CN" altLang="zh-CN" dirty="0"/>
              <a:t>	WHERE Student_classid='2011011' OR Student_classid='2011012'</a:t>
            </a:r>
          </a:p>
          <a:p>
            <a:pPr eaLnBrk="1" hangingPunct="1">
              <a:buFont typeface="Wingdings" pitchFamily="2" charset="2"/>
              <a:buNone/>
            </a:pPr>
            <a:r>
              <a:rPr lang="zh-CN" altLang="zh-CN" dirty="0"/>
              <a:t>	GO</a:t>
            </a:r>
          </a:p>
        </p:txBody>
      </p:sp>
      <p:sp>
        <p:nvSpPr>
          <p:cNvPr id="3" name="矩形 2"/>
          <p:cNvSpPr/>
          <p:nvPr/>
        </p:nvSpPr>
        <p:spPr>
          <a:xfrm>
            <a:off x="2468697" y="2949542"/>
            <a:ext cx="1800493" cy="369332"/>
          </a:xfrm>
          <a:prstGeom prst="rect">
            <a:avLst/>
          </a:prstGeom>
        </p:spPr>
        <p:txBody>
          <a:bodyPr wrap="none">
            <a:spAutoFit/>
          </a:bodyPr>
          <a:lstStyle/>
          <a:p>
            <a:r>
              <a:rPr lang="zh-CN" altLang="zh-CN" dirty="0">
                <a:solidFill>
                  <a:schemeClr val="tx2">
                    <a:lumMod val="50000"/>
                  </a:schemeClr>
                </a:solidFill>
                <a:latin typeface="黑体" pitchFamily="49" charset="-122"/>
                <a:ea typeface="黑体" pitchFamily="49" charset="-122"/>
              </a:rPr>
              <a:t>输入查询语句</a:t>
            </a:r>
            <a:r>
              <a:rPr lang="zh-CN" altLang="zh-CN" b="0" dirty="0">
                <a:latin typeface="黑体" pitchFamily="49" charset="-122"/>
                <a:ea typeface="黑体" pitchFamily="49" charset="-122"/>
              </a:rPr>
              <a:t>。</a:t>
            </a:r>
            <a:endParaRPr lang="zh-CN" altLang="en-US" dirty="0"/>
          </a:p>
        </p:txBody>
      </p:sp>
      <p:sp>
        <p:nvSpPr>
          <p:cNvPr id="21" name="AutoShape 4"/>
          <p:cNvSpPr>
            <a:spLocks noChangeArrowheads="1"/>
          </p:cNvSpPr>
          <p:nvPr/>
        </p:nvSpPr>
        <p:spPr bwMode="gray">
          <a:xfrm>
            <a:off x="2140302" y="3756780"/>
            <a:ext cx="2572338" cy="2199939"/>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2" name="AutoShape 11"/>
          <p:cNvSpPr>
            <a:spLocks noChangeArrowheads="1"/>
          </p:cNvSpPr>
          <p:nvPr/>
        </p:nvSpPr>
        <p:spPr bwMode="gray">
          <a:xfrm>
            <a:off x="1209644" y="3876972"/>
            <a:ext cx="1187615"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3" name="Arc 13"/>
          <p:cNvSpPr>
            <a:spLocks/>
          </p:cNvSpPr>
          <p:nvPr/>
        </p:nvSpPr>
        <p:spPr bwMode="gray">
          <a:xfrm rot="5400000">
            <a:off x="1938809" y="396165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4" name="Text Box 16"/>
          <p:cNvSpPr txBox="1">
            <a:spLocks noChangeArrowheads="1"/>
          </p:cNvSpPr>
          <p:nvPr/>
        </p:nvSpPr>
        <p:spPr bwMode="gray">
          <a:xfrm>
            <a:off x="1142976" y="3896164"/>
            <a:ext cx="944719"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25" name="矩形 24"/>
          <p:cNvSpPr/>
          <p:nvPr/>
        </p:nvSpPr>
        <p:spPr>
          <a:xfrm>
            <a:off x="2468697" y="3896164"/>
            <a:ext cx="2106679" cy="2031325"/>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6.17</a:t>
            </a:r>
            <a:r>
              <a:rPr lang="zh-CN" altLang="en-US" dirty="0">
                <a:solidFill>
                  <a:schemeClr val="tx2">
                    <a:lumMod val="50000"/>
                  </a:schemeClr>
                </a:solidFill>
                <a:latin typeface="黑体" pitchFamily="49" charset="-122"/>
                <a:ea typeface="黑体" pitchFamily="49" charset="-122"/>
              </a:rPr>
              <a:t>所示。由</a:t>
            </a:r>
            <a:r>
              <a:rPr lang="zh-CN" altLang="en-US" dirty="0" smtClean="0">
                <a:solidFill>
                  <a:schemeClr val="tx2">
                    <a:lumMod val="50000"/>
                  </a:schemeClr>
                </a:solidFill>
                <a:latin typeface="黑体" pitchFamily="49" charset="-122"/>
                <a:ea typeface="黑体" pitchFamily="49" charset="-122"/>
              </a:rPr>
              <a:t>图可见</a:t>
            </a:r>
            <a:r>
              <a:rPr lang="zh-CN" altLang="en-US" dirty="0">
                <a:solidFill>
                  <a:schemeClr val="tx2">
                    <a:lumMod val="50000"/>
                  </a:schemeClr>
                </a:solidFill>
                <a:latin typeface="黑体" pitchFamily="49" charset="-122"/>
                <a:ea typeface="黑体" pitchFamily="49" charset="-122"/>
              </a:rPr>
              <a:t>，结果集中只有班级号为“</a:t>
            </a:r>
            <a:r>
              <a:rPr lang="en-US" altLang="zh-CN" dirty="0">
                <a:solidFill>
                  <a:schemeClr val="tx2">
                    <a:lumMod val="50000"/>
                  </a:schemeClr>
                </a:solidFill>
                <a:latin typeface="黑体" pitchFamily="49" charset="-122"/>
                <a:ea typeface="黑体" pitchFamily="49" charset="-122"/>
              </a:rPr>
              <a:t>2011011</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和</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2011012”</a:t>
            </a:r>
            <a:r>
              <a:rPr lang="zh-CN" altLang="en-US" dirty="0">
                <a:solidFill>
                  <a:schemeClr val="tx2">
                    <a:lumMod val="50000"/>
                  </a:schemeClr>
                </a:solidFill>
                <a:latin typeface="黑体" pitchFamily="49" charset="-122"/>
                <a:ea typeface="黑体" pitchFamily="49" charset="-122"/>
              </a:rPr>
              <a:t>的学生记录</a:t>
            </a:r>
            <a:r>
              <a:rPr lang="zh-CN" altLang="zh-CN" b="0" dirty="0" smtClean="0">
                <a:latin typeface="黑体" pitchFamily="49" charset="-122"/>
                <a:ea typeface="黑体" pitchFamily="49" charset="-122"/>
              </a:rPr>
              <a:t>。</a:t>
            </a:r>
            <a:endParaRPr lang="zh-CN" altLang="en-US" dirty="0"/>
          </a:p>
        </p:txBody>
      </p:sp>
      <p:pic>
        <p:nvPicPr>
          <p:cNvPr id="26"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5085637" y="4319429"/>
            <a:ext cx="3014755" cy="1426415"/>
          </a:xfrm>
          <a:prstGeom prst="rect">
            <a:avLst/>
          </a:prstGeom>
          <a:noFill/>
        </p:spPr>
      </p:pic>
      <p:sp>
        <p:nvSpPr>
          <p:cNvPr id="27" name="Text Box 5"/>
          <p:cNvSpPr txBox="1">
            <a:spLocks noChangeArrowheads="1"/>
          </p:cNvSpPr>
          <p:nvPr/>
        </p:nvSpPr>
        <p:spPr bwMode="auto">
          <a:xfrm>
            <a:off x="5092987" y="5744926"/>
            <a:ext cx="3487738"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6.17 </a:t>
            </a:r>
            <a:r>
              <a:rPr lang="zh-CN" sz="1800" dirty="0"/>
              <a:t>使用</a:t>
            </a:r>
            <a:r>
              <a:rPr lang="zh-CN" altLang="zh-CN" sz="1800" dirty="0"/>
              <a:t>OR</a:t>
            </a:r>
            <a:r>
              <a:rPr lang="zh-CN" sz="1800" dirty="0"/>
              <a:t>逻辑运算符查询</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j-ea"/>
              </a:rPr>
              <a:t>任务</a:t>
            </a:r>
            <a:r>
              <a:rPr lang="en-US" altLang="zh-CN" dirty="0" smtClean="0">
                <a:latin typeface="+mj-ea"/>
              </a:rPr>
              <a:t>3</a:t>
            </a:r>
            <a:r>
              <a:rPr lang="zh-CN" altLang="en-US" dirty="0" smtClean="0">
                <a:latin typeface="+mj-ea"/>
              </a:rPr>
              <a:t>（续）</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49</a:t>
            </a:fld>
            <a:endParaRPr lang="en-US" altLang="zh-CN"/>
          </a:p>
        </p:txBody>
      </p:sp>
      <p:sp>
        <p:nvSpPr>
          <p:cNvPr id="6" name="矩形 5"/>
          <p:cNvSpPr/>
          <p:nvPr/>
        </p:nvSpPr>
        <p:spPr>
          <a:xfrm>
            <a:off x="1619672" y="2132856"/>
            <a:ext cx="6318448" cy="2585323"/>
          </a:xfrm>
          <a:prstGeom prst="rect">
            <a:avLst/>
          </a:prstGeom>
          <a:solidFill>
            <a:schemeClr val="accent2">
              <a:lumMod val="60000"/>
              <a:lumOff val="40000"/>
            </a:schemeClr>
          </a:solidFill>
        </p:spPr>
        <p:txBody>
          <a:bodyPr wrap="square">
            <a:spAutoFit/>
          </a:bodyPr>
          <a:lstStyle/>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知识总结：</a:t>
            </a:r>
          </a:p>
          <a:p>
            <a:pPr eaLnBrk="1" hangingPunct="1"/>
            <a:r>
              <a:rPr lang="zh-CN" altLang="zh-CN"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zh-CN" dirty="0" smtClean="0">
                <a:solidFill>
                  <a:schemeClr val="tx2">
                    <a:lumMod val="50000"/>
                  </a:schemeClr>
                </a:solidFill>
                <a:latin typeface="黑体" pitchFamily="49" charset="-122"/>
                <a:ea typeface="黑体" pitchFamily="49" charset="-122"/>
              </a:rPr>
              <a:t>本</a:t>
            </a:r>
            <a:r>
              <a:rPr lang="zh-CN" altLang="zh-CN" dirty="0">
                <a:solidFill>
                  <a:schemeClr val="tx2">
                    <a:lumMod val="50000"/>
                  </a:schemeClr>
                </a:solidFill>
                <a:latin typeface="黑体" pitchFamily="49" charset="-122"/>
                <a:ea typeface="黑体" pitchFamily="49" charset="-122"/>
              </a:rPr>
              <a:t>任务使用了逻辑运算符OR，逻辑运算符OR用于连接查询条件，只要OR两边的条件中有一个为真，其结果值就为真。OR运算符可以使查询输出满足多个条件中的任意一个条件的记录，可以扩大结果集的范围。其语法格式如下：</a:t>
            </a:r>
          </a:p>
          <a:p>
            <a:pPr eaLnBrk="1" hangingPunct="1">
              <a:buFont typeface="Wingdings" pitchFamily="2" charset="2"/>
              <a:buNone/>
            </a:pPr>
            <a:r>
              <a:rPr lang="zh-CN" altLang="zh-CN" dirty="0">
                <a:latin typeface="黑体" pitchFamily="49" charset="-122"/>
                <a:ea typeface="黑体" pitchFamily="49" charset="-122"/>
              </a:rPr>
              <a:t>&lt;布尔表达式1&gt; OR &lt;布尔表达式2&gt;</a:t>
            </a:r>
          </a:p>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zh-CN" dirty="0" smtClean="0">
                <a:solidFill>
                  <a:schemeClr val="tx2">
                    <a:lumMod val="50000"/>
                  </a:schemeClr>
                </a:solidFill>
                <a:latin typeface="黑体" pitchFamily="49" charset="-122"/>
                <a:ea typeface="黑体" pitchFamily="49" charset="-122"/>
              </a:rPr>
              <a:t>OR</a:t>
            </a:r>
            <a:r>
              <a:rPr lang="zh-CN" altLang="zh-CN" dirty="0">
                <a:solidFill>
                  <a:schemeClr val="tx2">
                    <a:lumMod val="50000"/>
                  </a:schemeClr>
                </a:solidFill>
                <a:latin typeface="黑体" pitchFamily="49" charset="-122"/>
                <a:ea typeface="黑体" pitchFamily="49" charset="-122"/>
              </a:rPr>
              <a:t>运算符的运算规则参见学习子情境9.1中的表9-3。</a:t>
            </a:r>
          </a:p>
        </p:txBody>
      </p:sp>
    </p:spTree>
    <p:extLst>
      <p:ext uri="{BB962C8B-B14F-4D97-AF65-F5344CB8AC3E}">
        <p14:creationId xmlns:p14="http://schemas.microsoft.com/office/powerpoint/2010/main" xmlns="" val="11643224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43042" y="609600"/>
            <a:ext cx="7000924" cy="487363"/>
          </a:xfrm>
        </p:spPr>
        <p:txBody>
          <a:bodyPr/>
          <a:lstStyle/>
          <a:p>
            <a:r>
              <a:rPr lang="zh-CN" altLang="en-US" sz="2800" b="0" dirty="0">
                <a:latin typeface="黑体" pitchFamily="49" charset="-122"/>
              </a:rPr>
              <a:t>学习子</a:t>
            </a:r>
            <a:r>
              <a:rPr lang="zh-CN" altLang="en-US" sz="2800" b="0" dirty="0" smtClean="0">
                <a:latin typeface="黑体" pitchFamily="49" charset="-122"/>
              </a:rPr>
              <a:t>情境</a:t>
            </a:r>
            <a:r>
              <a:rPr lang="en-US" altLang="zh-CN" sz="2800" b="0" dirty="0" smtClean="0">
                <a:latin typeface="黑体" pitchFamily="49" charset="-122"/>
              </a:rPr>
              <a:t>6.1</a:t>
            </a:r>
            <a:r>
              <a:rPr lang="zh-CN" altLang="zh-CN" sz="2800" dirty="0"/>
              <a:t>查询课程信息</a:t>
            </a:r>
            <a:endParaRPr lang="zh-CN" altLang="en-US" sz="25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a:t>
            </a:fld>
            <a:endParaRPr lang="en-US" altLang="zh-CN"/>
          </a:p>
        </p:txBody>
      </p:sp>
      <p:grpSp>
        <p:nvGrpSpPr>
          <p:cNvPr id="6" name="Group 8"/>
          <p:cNvGrpSpPr>
            <a:grpSpLocks/>
          </p:cNvGrpSpPr>
          <p:nvPr/>
        </p:nvGrpSpPr>
        <p:grpSpPr bwMode="auto">
          <a:xfrm>
            <a:off x="2500298" y="1643044"/>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416188" y="2571744"/>
            <a:ext cx="6383062" cy="2657456"/>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678761" y="2785633"/>
            <a:ext cx="5929354" cy="1866858"/>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小杨的工作中涉及到课程内容的数据查询有很多，像排课、计算课时等等，他计划编写查询命令获取所需的课程信息，例如查询所有课程的基本信息、查询某门课程的相关信息等。</a:t>
            </a:r>
          </a:p>
        </p:txBody>
      </p:sp>
      <p:sp>
        <p:nvSpPr>
          <p:cNvPr id="12" name="TextBox 11"/>
          <p:cNvSpPr txBox="1"/>
          <p:nvPr/>
        </p:nvSpPr>
        <p:spPr>
          <a:xfrm>
            <a:off x="2571736" y="1714488"/>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黑体" pitchFamily="49" charset="-122"/>
              </a:rPr>
              <a:t>任务</a:t>
            </a:r>
            <a:r>
              <a:rPr lang="en-US" altLang="zh-CN" sz="2800" dirty="0" smtClean="0">
                <a:latin typeface="黑体" pitchFamily="49" charset="-122"/>
              </a:rPr>
              <a:t>4    </a:t>
            </a:r>
            <a:r>
              <a:rPr lang="zh-CN" altLang="en-US" sz="2800" dirty="0" smtClean="0">
                <a:latin typeface="黑体" pitchFamily="49" charset="-122"/>
              </a:rPr>
              <a:t>查询</a:t>
            </a:r>
            <a:r>
              <a:rPr lang="zh-CN" altLang="en-US" sz="2800" dirty="0">
                <a:latin typeface="黑体" pitchFamily="49" charset="-122"/>
              </a:rPr>
              <a:t>除叶海平之外的所有学生记录</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50</a:t>
            </a:fld>
            <a:endParaRPr lang="en-US" altLang="zh-CN"/>
          </a:p>
        </p:txBody>
      </p:sp>
      <p:sp>
        <p:nvSpPr>
          <p:cNvPr id="6" name="AutoShape 4"/>
          <p:cNvSpPr>
            <a:spLocks noChangeArrowheads="1"/>
          </p:cNvSpPr>
          <p:nvPr/>
        </p:nvSpPr>
        <p:spPr bwMode="gray">
          <a:xfrm>
            <a:off x="1951956" y="1822009"/>
            <a:ext cx="2116369" cy="914873"/>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67719" y="203695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731632" y="212163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4">
              <a:lumMod val="95000"/>
              <a:lumOff val="5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1001051" y="208100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317254" y="2085381"/>
            <a:ext cx="1895087"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新建查询</a:t>
            </a:r>
            <a:r>
              <a:rPr lang="zh-CN" altLang="en-US" dirty="0" smtClean="0">
                <a:solidFill>
                  <a:schemeClr val="tx2">
                    <a:lumMod val="50000"/>
                  </a:schemeClr>
                </a:solidFill>
                <a:latin typeface="黑体" pitchFamily="49" charset="-122"/>
                <a:ea typeface="黑体" pitchFamily="49" charset="-122"/>
              </a:rPr>
              <a:t>文件。</a:t>
            </a:r>
            <a:endParaRPr lang="zh-CN" altLang="en-US" dirty="0">
              <a:solidFill>
                <a:schemeClr val="tx2">
                  <a:lumMod val="50000"/>
                </a:schemeClr>
              </a:solidFill>
              <a:latin typeface="黑体" pitchFamily="49" charset="-122"/>
              <a:ea typeface="黑体" pitchFamily="49" charset="-122"/>
            </a:endParaRPr>
          </a:p>
        </p:txBody>
      </p:sp>
      <p:sp>
        <p:nvSpPr>
          <p:cNvPr id="11" name="AutoShape 4"/>
          <p:cNvSpPr>
            <a:spLocks noChangeArrowheads="1"/>
          </p:cNvSpPr>
          <p:nvPr/>
        </p:nvSpPr>
        <p:spPr bwMode="gray">
          <a:xfrm>
            <a:off x="1951956" y="3027765"/>
            <a:ext cx="2116369" cy="93325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067719" y="324271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1001051" y="3286758"/>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2</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255615" y="3230663"/>
            <a:ext cx="1812710"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输入查询语句。</a:t>
            </a:r>
          </a:p>
        </p:txBody>
      </p:sp>
      <p:sp>
        <p:nvSpPr>
          <p:cNvPr id="16" name="AutoShape 4"/>
          <p:cNvSpPr>
            <a:spLocks noChangeArrowheads="1"/>
          </p:cNvSpPr>
          <p:nvPr/>
        </p:nvSpPr>
        <p:spPr bwMode="gray">
          <a:xfrm>
            <a:off x="1903791" y="4294947"/>
            <a:ext cx="2596201" cy="2014373"/>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0" name="Rectangle 20"/>
          <p:cNvSpPr>
            <a:spLocks noChangeArrowheads="1"/>
          </p:cNvSpPr>
          <p:nvPr/>
        </p:nvSpPr>
        <p:spPr bwMode="black">
          <a:xfrm>
            <a:off x="2186144" y="4368208"/>
            <a:ext cx="2097824" cy="1791260"/>
          </a:xfrm>
          <a:prstGeom prst="rect">
            <a:avLst/>
          </a:prstGeom>
          <a:noFill/>
          <a:ln w="9525" algn="ctr">
            <a:noFill/>
            <a:miter lim="800000"/>
            <a:headEnd/>
            <a:tailEnd/>
          </a:ln>
          <a:effectLst/>
        </p:spPr>
        <p:txBody>
          <a:bodyPr wrap="square">
            <a:spAutoFit/>
          </a:bodyPr>
          <a:lstStyle/>
          <a:p>
            <a:pPr lvl="0">
              <a:lnSpc>
                <a:spcPct val="120000"/>
              </a:lnSpc>
              <a:spcBef>
                <a:spcPct val="20000"/>
              </a:spcBef>
              <a:spcAft>
                <a:spcPct val="10000"/>
              </a:spcAft>
              <a:buClr>
                <a:srgbClr val="184BB2"/>
              </a:buClr>
            </a:pPr>
            <a:r>
              <a:rPr lang="zh-CN" altLang="en-US" kern="0" dirty="0">
                <a:solidFill>
                  <a:schemeClr val="tx2">
                    <a:lumMod val="50000"/>
                  </a:schemeClr>
                </a:solidFill>
                <a:latin typeface="黑体" pitchFamily="49" charset="-122"/>
                <a:ea typeface="黑体" pitchFamily="49" charset="-122"/>
              </a:rPr>
              <a:t>执行查询语句，结果如图</a:t>
            </a:r>
            <a:r>
              <a:rPr lang="en-US" altLang="zh-CN" kern="0" dirty="0">
                <a:solidFill>
                  <a:schemeClr val="tx2">
                    <a:lumMod val="50000"/>
                  </a:schemeClr>
                </a:solidFill>
                <a:latin typeface="黑体" pitchFamily="49" charset="-122"/>
                <a:ea typeface="黑体" pitchFamily="49" charset="-122"/>
              </a:rPr>
              <a:t>6.18</a:t>
            </a:r>
            <a:r>
              <a:rPr lang="zh-CN" altLang="en-US" kern="0" dirty="0">
                <a:solidFill>
                  <a:schemeClr val="tx2">
                    <a:lumMod val="50000"/>
                  </a:schemeClr>
                </a:solidFill>
                <a:latin typeface="黑体" pitchFamily="49" charset="-122"/>
                <a:ea typeface="黑体" pitchFamily="49" charset="-122"/>
              </a:rPr>
              <a:t>所示。由</a:t>
            </a:r>
            <a:r>
              <a:rPr lang="zh-CN" altLang="en-US" kern="0" dirty="0" smtClean="0">
                <a:solidFill>
                  <a:schemeClr val="tx2">
                    <a:lumMod val="50000"/>
                  </a:schemeClr>
                </a:solidFill>
                <a:latin typeface="黑体" pitchFamily="49" charset="-122"/>
                <a:ea typeface="黑体" pitchFamily="49" charset="-122"/>
              </a:rPr>
              <a:t>图可见</a:t>
            </a:r>
            <a:r>
              <a:rPr lang="zh-CN" altLang="en-US" kern="0" dirty="0">
                <a:solidFill>
                  <a:schemeClr val="tx2">
                    <a:lumMod val="50000"/>
                  </a:schemeClr>
                </a:solidFill>
                <a:latin typeface="黑体" pitchFamily="49" charset="-122"/>
                <a:ea typeface="黑体" pitchFamily="49" charset="-122"/>
              </a:rPr>
              <a:t>，结果集中有除叶海平之外的所有记录</a:t>
            </a:r>
            <a:endParaRPr lang="en-US" altLang="zh-CN" sz="2000" kern="0" dirty="0">
              <a:solidFill>
                <a:schemeClr val="tx2">
                  <a:lumMod val="50000"/>
                </a:schemeClr>
              </a:solidFill>
              <a:latin typeface="黑体" pitchFamily="49" charset="-122"/>
              <a:ea typeface="黑体" pitchFamily="49" charset="-122"/>
            </a:endParaRPr>
          </a:p>
        </p:txBody>
      </p:sp>
      <p:sp>
        <p:nvSpPr>
          <p:cNvPr id="26" name="Arc 13"/>
          <p:cNvSpPr>
            <a:spLocks/>
          </p:cNvSpPr>
          <p:nvPr/>
        </p:nvSpPr>
        <p:spPr bwMode="gray">
          <a:xfrm rot="15937656">
            <a:off x="1752567" y="3301733"/>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4">
              <a:lumMod val="95000"/>
              <a:lumOff val="5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 name="矩形 2"/>
          <p:cNvSpPr/>
          <p:nvPr/>
        </p:nvSpPr>
        <p:spPr>
          <a:xfrm>
            <a:off x="4283968" y="1537697"/>
            <a:ext cx="4572000" cy="2585323"/>
          </a:xfrm>
          <a:prstGeom prst="rect">
            <a:avLst/>
          </a:prstGeom>
          <a:solidFill>
            <a:srgbClr val="FFFF00"/>
          </a:solidFill>
        </p:spPr>
        <p:txBody>
          <a:bodyPr>
            <a:spAutoFit/>
          </a:bodyPr>
          <a:lstStyle/>
          <a:p>
            <a:pPr eaLnBrk="1" hangingPunct="1">
              <a:lnSpc>
                <a:spcPct val="100000"/>
              </a:lnSpc>
              <a:buFont typeface="Wingdings" pitchFamily="2" charset="2"/>
              <a:buNone/>
            </a:pPr>
            <a:r>
              <a:rPr lang="zh-CN" altLang="en-US" dirty="0"/>
              <a:t>USE Student</a:t>
            </a:r>
          </a:p>
          <a:p>
            <a:pPr eaLnBrk="1" hangingPunct="1">
              <a:lnSpc>
                <a:spcPct val="100000"/>
              </a:lnSpc>
              <a:buFont typeface="Wingdings" pitchFamily="2" charset="2"/>
              <a:buNone/>
            </a:pPr>
            <a:r>
              <a:rPr lang="zh-CN" altLang="en-US" dirty="0"/>
              <a:t>	GO</a:t>
            </a:r>
          </a:p>
          <a:p>
            <a:pPr eaLnBrk="1" hangingPunct="1">
              <a:lnSpc>
                <a:spcPct val="100000"/>
              </a:lnSpc>
              <a:buFont typeface="Wingdings" pitchFamily="2" charset="2"/>
              <a:buNone/>
            </a:pPr>
            <a:r>
              <a:rPr lang="zh-CN" altLang="en-US" dirty="0"/>
              <a:t>	SELECT Student_id, Student_name,Student_classid,Student_home</a:t>
            </a:r>
          </a:p>
          <a:p>
            <a:pPr eaLnBrk="1" hangingPunct="1">
              <a:lnSpc>
                <a:spcPct val="100000"/>
              </a:lnSpc>
              <a:buFont typeface="Wingdings" pitchFamily="2" charset="2"/>
              <a:buNone/>
            </a:pPr>
            <a:r>
              <a:rPr lang="zh-CN" altLang="en-US" dirty="0"/>
              <a:t>	FROM Students</a:t>
            </a:r>
          </a:p>
          <a:p>
            <a:pPr eaLnBrk="1" hangingPunct="1">
              <a:lnSpc>
                <a:spcPct val="100000"/>
              </a:lnSpc>
              <a:buFont typeface="Wingdings" pitchFamily="2" charset="2"/>
              <a:buNone/>
            </a:pPr>
            <a:r>
              <a:rPr lang="zh-CN" altLang="en-US" dirty="0"/>
              <a:t>	WHERE NOT Student_name='叶海平'</a:t>
            </a:r>
          </a:p>
          <a:p>
            <a:pPr eaLnBrk="1" hangingPunct="1">
              <a:lnSpc>
                <a:spcPct val="100000"/>
              </a:lnSpc>
              <a:buFont typeface="Wingdings" pitchFamily="2" charset="2"/>
              <a:buNone/>
            </a:pPr>
            <a:r>
              <a:rPr lang="zh-CN" altLang="en-US" dirty="0"/>
              <a:t>	GO</a:t>
            </a:r>
          </a:p>
        </p:txBody>
      </p:sp>
      <p:sp>
        <p:nvSpPr>
          <p:cNvPr id="18" name="AutoShape 11"/>
          <p:cNvSpPr>
            <a:spLocks noChangeArrowheads="1"/>
          </p:cNvSpPr>
          <p:nvPr/>
        </p:nvSpPr>
        <p:spPr bwMode="gray">
          <a:xfrm>
            <a:off x="1089269" y="451837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Text Box 16"/>
          <p:cNvSpPr txBox="1">
            <a:spLocks noChangeArrowheads="1"/>
          </p:cNvSpPr>
          <p:nvPr/>
        </p:nvSpPr>
        <p:spPr bwMode="gray">
          <a:xfrm>
            <a:off x="1022601" y="456242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21" name="Arc 13"/>
          <p:cNvSpPr>
            <a:spLocks/>
          </p:cNvSpPr>
          <p:nvPr/>
        </p:nvSpPr>
        <p:spPr bwMode="gray">
          <a:xfrm rot="15937656">
            <a:off x="1774117" y="457740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4">
              <a:lumMod val="95000"/>
              <a:lumOff val="5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pic>
        <p:nvPicPr>
          <p:cNvPr id="22"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904819" y="4188835"/>
            <a:ext cx="3260209" cy="2003565"/>
          </a:xfrm>
          <a:prstGeom prst="rect">
            <a:avLst/>
          </a:prstGeom>
          <a:noFill/>
        </p:spPr>
      </p:pic>
      <p:sp>
        <p:nvSpPr>
          <p:cNvPr id="23" name="Text Box 5"/>
          <p:cNvSpPr txBox="1">
            <a:spLocks noChangeArrowheads="1"/>
          </p:cNvSpPr>
          <p:nvPr/>
        </p:nvSpPr>
        <p:spPr bwMode="auto">
          <a:xfrm>
            <a:off x="4753431" y="6126584"/>
            <a:ext cx="3562986"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6.18 </a:t>
            </a:r>
            <a:r>
              <a:rPr lang="zh-CN" sz="1800" dirty="0"/>
              <a:t>使用</a:t>
            </a:r>
            <a:r>
              <a:rPr lang="zh-CN" altLang="zh-CN" sz="1800" dirty="0"/>
              <a:t>NOT</a:t>
            </a:r>
            <a:r>
              <a:rPr lang="zh-CN" sz="1800" dirty="0"/>
              <a:t>逻辑运算符查询</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51</a:t>
            </a:fld>
            <a:endParaRPr lang="en-US" altLang="zh-CN"/>
          </a:p>
        </p:txBody>
      </p:sp>
      <p:sp>
        <p:nvSpPr>
          <p:cNvPr id="6" name="矩形 5"/>
          <p:cNvSpPr/>
          <p:nvPr/>
        </p:nvSpPr>
        <p:spPr>
          <a:xfrm>
            <a:off x="1259632" y="2134592"/>
            <a:ext cx="6984776" cy="3139321"/>
          </a:xfrm>
          <a:prstGeom prst="rect">
            <a:avLst/>
          </a:prstGeom>
          <a:solidFill>
            <a:schemeClr val="accent2">
              <a:lumMod val="60000"/>
              <a:lumOff val="40000"/>
            </a:schemeClr>
          </a:solidFill>
        </p:spPr>
        <p:txBody>
          <a:bodyPr wrap="square">
            <a:spAutoFit/>
          </a:bodyPr>
          <a:lstStyle/>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知识</a:t>
            </a:r>
            <a:r>
              <a:rPr lang="zh-CN" altLang="en-US" dirty="0">
                <a:solidFill>
                  <a:schemeClr val="tx2">
                    <a:lumMod val="50000"/>
                  </a:schemeClr>
                </a:solidFill>
                <a:latin typeface="黑体" pitchFamily="49" charset="-122"/>
                <a:ea typeface="黑体" pitchFamily="49" charset="-122"/>
              </a:rPr>
              <a:t>总结：</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a:t>
            </a:r>
            <a:r>
              <a:rPr lang="zh-CN" altLang="en-US" dirty="0" smtClean="0">
                <a:solidFill>
                  <a:schemeClr val="tx2">
                    <a:lumMod val="50000"/>
                  </a:schemeClr>
                </a:solidFill>
                <a:latin typeface="黑体" pitchFamily="49" charset="-122"/>
                <a:ea typeface="黑体" pitchFamily="49" charset="-122"/>
              </a:rPr>
              <a:t>逻辑运算</a:t>
            </a:r>
            <a:r>
              <a:rPr lang="zh-CN" altLang="en-US" dirty="0">
                <a:solidFill>
                  <a:schemeClr val="tx2">
                    <a:lumMod val="50000"/>
                  </a:schemeClr>
                </a:solidFill>
                <a:latin typeface="黑体" pitchFamily="49" charset="-122"/>
                <a:ea typeface="黑体" pitchFamily="49" charset="-122"/>
              </a:rPr>
              <a:t>符NOT和AND、OR不一样，它不是一个连接运算符，而是一个修饰逻辑运算符，加在查询条件前面，表示查询表中所有不满足该查询条件的记录。</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其语法如下：</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zh-CN" altLang="en-US" dirty="0">
                <a:latin typeface="黑体" pitchFamily="49" charset="-122"/>
                <a:ea typeface="黑体" pitchFamily="49" charset="-122"/>
              </a:rPr>
              <a:t>NOT &lt;布尔表达式&gt;</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NOT</a:t>
            </a:r>
            <a:r>
              <a:rPr lang="zh-CN" altLang="en-US" dirty="0">
                <a:solidFill>
                  <a:schemeClr val="tx2">
                    <a:lumMod val="50000"/>
                  </a:schemeClr>
                </a:solidFill>
                <a:latin typeface="黑体" pitchFamily="49" charset="-122"/>
                <a:ea typeface="黑体" pitchFamily="49" charset="-122"/>
              </a:rPr>
              <a:t>运算符的运算规则参见学习子情境9.1中的表9-1</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309272296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smtClean="0">
                <a:latin typeface="黑体" pitchFamily="49" charset="-122"/>
              </a:rPr>
              <a:t>5</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52</a:t>
            </a:fld>
            <a:endParaRPr lang="en-US" altLang="zh-CN"/>
          </a:p>
        </p:txBody>
      </p:sp>
      <p:sp>
        <p:nvSpPr>
          <p:cNvPr id="6" name="AutoShape 3"/>
          <p:cNvSpPr>
            <a:spLocks noChangeArrowheads="1"/>
          </p:cNvSpPr>
          <p:nvPr/>
        </p:nvSpPr>
        <p:spPr bwMode="gray">
          <a:xfrm rot="5400000">
            <a:off x="2512588" y="475179"/>
            <a:ext cx="864098" cy="3613478"/>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Text Box 4"/>
          <p:cNvSpPr txBox="1">
            <a:spLocks noChangeArrowheads="1"/>
          </p:cNvSpPr>
          <p:nvPr/>
        </p:nvSpPr>
        <p:spPr bwMode="gray">
          <a:xfrm>
            <a:off x="2976824" y="2000330"/>
            <a:ext cx="1955216"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新建查询</a:t>
            </a:r>
            <a:r>
              <a:rPr lang="zh-CN" altLang="en-US" dirty="0" smtClean="0">
                <a:solidFill>
                  <a:schemeClr val="tx2">
                    <a:lumMod val="50000"/>
                  </a:schemeClr>
                </a:solidFill>
                <a:latin typeface="黑体" pitchFamily="49" charset="-122"/>
                <a:ea typeface="黑体" pitchFamily="49" charset="-122"/>
              </a:rPr>
              <a:t>文件。</a:t>
            </a:r>
            <a:endParaRPr lang="zh-CN" altLang="en-US" sz="1400" dirty="0">
              <a:ea typeface="黑体" pitchFamily="49" charset="-122"/>
            </a:endParaRPr>
          </a:p>
        </p:txBody>
      </p:sp>
      <p:pic>
        <p:nvPicPr>
          <p:cNvPr id="8" name="Picture 10" descr="LB_circle001"/>
          <p:cNvPicPr>
            <a:picLocks noChangeAspect="1" noChangeArrowheads="1"/>
          </p:cNvPicPr>
          <p:nvPr/>
        </p:nvPicPr>
        <p:blipFill>
          <a:blip r:embed="rId2" cstate="print"/>
          <a:srcRect/>
          <a:stretch>
            <a:fillRect/>
          </a:stretch>
        </p:blipFill>
        <p:spPr bwMode="auto">
          <a:xfrm>
            <a:off x="1428728" y="1682743"/>
            <a:ext cx="1176337" cy="1174750"/>
          </a:xfrm>
          <a:prstGeom prst="rect">
            <a:avLst/>
          </a:prstGeom>
          <a:noFill/>
        </p:spPr>
      </p:pic>
      <p:sp>
        <p:nvSpPr>
          <p:cNvPr id="9" name="Text Box 12"/>
          <p:cNvSpPr txBox="1">
            <a:spLocks noChangeArrowheads="1"/>
          </p:cNvSpPr>
          <p:nvPr/>
        </p:nvSpPr>
        <p:spPr bwMode="auto">
          <a:xfrm>
            <a:off x="1558903" y="2158775"/>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1</a:t>
            </a:r>
            <a:endParaRPr lang="en-US" altLang="zh-CN" sz="1400" b="1" dirty="0">
              <a:solidFill>
                <a:srgbClr val="5F5F5F"/>
              </a:solidFill>
              <a:ea typeface="宋体" pitchFamily="2" charset="-122"/>
            </a:endParaRPr>
          </a:p>
        </p:txBody>
      </p:sp>
      <p:pic>
        <p:nvPicPr>
          <p:cNvPr id="10" name="Picture 16" descr="O_chevron001"/>
          <p:cNvPicPr>
            <a:picLocks noChangeAspect="1" noChangeArrowheads="1"/>
          </p:cNvPicPr>
          <p:nvPr/>
        </p:nvPicPr>
        <p:blipFill>
          <a:blip r:embed="rId3" cstate="print"/>
          <a:srcRect/>
          <a:stretch>
            <a:fillRect/>
          </a:stretch>
        </p:blipFill>
        <p:spPr bwMode="auto">
          <a:xfrm rot="16200000">
            <a:off x="2537608" y="2072478"/>
            <a:ext cx="412750" cy="363537"/>
          </a:xfrm>
          <a:prstGeom prst="rect">
            <a:avLst/>
          </a:prstGeom>
          <a:noFill/>
        </p:spPr>
      </p:pic>
      <p:sp>
        <p:nvSpPr>
          <p:cNvPr id="12" name="AutoShape 3"/>
          <p:cNvSpPr>
            <a:spLocks noChangeArrowheads="1"/>
          </p:cNvSpPr>
          <p:nvPr/>
        </p:nvSpPr>
        <p:spPr bwMode="gray">
          <a:xfrm rot="5400000">
            <a:off x="2554656" y="1730068"/>
            <a:ext cx="785819" cy="3607619"/>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3" name="Text Box 4"/>
          <p:cNvSpPr txBox="1">
            <a:spLocks noChangeArrowheads="1"/>
          </p:cNvSpPr>
          <p:nvPr/>
        </p:nvSpPr>
        <p:spPr bwMode="gray">
          <a:xfrm>
            <a:off x="2985081" y="3255224"/>
            <a:ext cx="1946959"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输入查询语句。</a:t>
            </a:r>
          </a:p>
        </p:txBody>
      </p:sp>
      <p:pic>
        <p:nvPicPr>
          <p:cNvPr id="14" name="Picture 10" descr="LB_circle001"/>
          <p:cNvPicPr>
            <a:picLocks noChangeAspect="1" noChangeArrowheads="1"/>
          </p:cNvPicPr>
          <p:nvPr/>
        </p:nvPicPr>
        <p:blipFill>
          <a:blip r:embed="rId2" cstate="print"/>
          <a:srcRect/>
          <a:stretch>
            <a:fillRect/>
          </a:stretch>
        </p:blipFill>
        <p:spPr bwMode="auto">
          <a:xfrm>
            <a:off x="1428729" y="2996952"/>
            <a:ext cx="1176337" cy="1174750"/>
          </a:xfrm>
          <a:prstGeom prst="rect">
            <a:avLst/>
          </a:prstGeom>
          <a:noFill/>
        </p:spPr>
      </p:pic>
      <p:sp>
        <p:nvSpPr>
          <p:cNvPr id="15" name="Text Box 12"/>
          <p:cNvSpPr txBox="1">
            <a:spLocks noChangeArrowheads="1"/>
          </p:cNvSpPr>
          <p:nvPr/>
        </p:nvSpPr>
        <p:spPr bwMode="auto">
          <a:xfrm>
            <a:off x="1571444" y="3505437"/>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2</a:t>
            </a:r>
            <a:endParaRPr lang="en-US" altLang="zh-CN" sz="1400" b="1" dirty="0">
              <a:solidFill>
                <a:srgbClr val="5F5F5F"/>
              </a:solidFill>
              <a:ea typeface="宋体" pitchFamily="2" charset="-122"/>
            </a:endParaRPr>
          </a:p>
        </p:txBody>
      </p:sp>
      <p:pic>
        <p:nvPicPr>
          <p:cNvPr id="16" name="Picture 16" descr="O_chevron001"/>
          <p:cNvPicPr>
            <a:picLocks noChangeAspect="1" noChangeArrowheads="1"/>
          </p:cNvPicPr>
          <p:nvPr/>
        </p:nvPicPr>
        <p:blipFill>
          <a:blip r:embed="rId3" cstate="print"/>
          <a:srcRect/>
          <a:stretch>
            <a:fillRect/>
          </a:stretch>
        </p:blipFill>
        <p:spPr bwMode="auto">
          <a:xfrm rot="16200000">
            <a:off x="2580459" y="3352108"/>
            <a:ext cx="412750" cy="363537"/>
          </a:xfrm>
          <a:prstGeom prst="rect">
            <a:avLst/>
          </a:prstGeom>
          <a:noFill/>
        </p:spPr>
      </p:pic>
      <p:sp>
        <p:nvSpPr>
          <p:cNvPr id="4" name="矩形 3"/>
          <p:cNvSpPr/>
          <p:nvPr/>
        </p:nvSpPr>
        <p:spPr>
          <a:xfrm>
            <a:off x="4932040" y="1681000"/>
            <a:ext cx="3672408" cy="2862322"/>
          </a:xfrm>
          <a:prstGeom prst="rect">
            <a:avLst/>
          </a:prstGeom>
          <a:solidFill>
            <a:srgbClr val="FFFF00"/>
          </a:solidFill>
        </p:spPr>
        <p:txBody>
          <a:bodyPr wrap="square">
            <a:spAutoFit/>
          </a:bodyPr>
          <a:lstStyle/>
          <a:p>
            <a:pPr eaLnBrk="1" hangingPunct="1">
              <a:buFont typeface="Wingdings" pitchFamily="2" charset="2"/>
              <a:buNone/>
            </a:pPr>
            <a:r>
              <a:rPr lang="zh-CN" altLang="zh-CN" dirty="0"/>
              <a:t>USE Student</a:t>
            </a:r>
          </a:p>
          <a:p>
            <a:pPr eaLnBrk="1" hangingPunct="1">
              <a:buFont typeface="Wingdings" pitchFamily="2" charset="2"/>
              <a:buNone/>
            </a:pPr>
            <a:r>
              <a:rPr lang="zh-CN" altLang="zh-CN" dirty="0" smtClean="0"/>
              <a:t>GO</a:t>
            </a:r>
            <a:endParaRPr lang="zh-CN" altLang="zh-CN" dirty="0"/>
          </a:p>
          <a:p>
            <a:pPr eaLnBrk="1" hangingPunct="1">
              <a:buFont typeface="Wingdings" pitchFamily="2" charset="2"/>
              <a:buNone/>
            </a:pPr>
            <a:r>
              <a:rPr lang="zh-CN" altLang="zh-CN" dirty="0"/>
              <a:t>	SELECT Student_id,Student_name,Student_birthday</a:t>
            </a:r>
          </a:p>
          <a:p>
            <a:pPr eaLnBrk="1" hangingPunct="1">
              <a:buFont typeface="Wingdings" pitchFamily="2" charset="2"/>
              <a:buNone/>
            </a:pPr>
            <a:r>
              <a:rPr lang="zh-CN" altLang="zh-CN" dirty="0"/>
              <a:t>	FROM Students</a:t>
            </a:r>
          </a:p>
          <a:p>
            <a:pPr eaLnBrk="1" hangingPunct="1">
              <a:buFont typeface="Wingdings" pitchFamily="2" charset="2"/>
              <a:buNone/>
            </a:pPr>
            <a:r>
              <a:rPr lang="zh-CN" altLang="zh-CN" dirty="0"/>
              <a:t>	WHERE Student_birthday BETWEEN '1991-01-01' AND '1991-12-31'</a:t>
            </a:r>
          </a:p>
          <a:p>
            <a:pPr eaLnBrk="1" hangingPunct="1">
              <a:buFont typeface="Wingdings" pitchFamily="2" charset="2"/>
              <a:buNone/>
            </a:pPr>
            <a:r>
              <a:rPr lang="zh-CN" altLang="zh-CN" dirty="0" smtClean="0"/>
              <a:t>GO</a:t>
            </a:r>
            <a:endParaRPr lang="zh-CN" altLang="zh-CN" dirty="0"/>
          </a:p>
        </p:txBody>
      </p:sp>
      <p:sp>
        <p:nvSpPr>
          <p:cNvPr id="17" name="AutoShape 3"/>
          <p:cNvSpPr>
            <a:spLocks noChangeArrowheads="1"/>
          </p:cNvSpPr>
          <p:nvPr/>
        </p:nvSpPr>
        <p:spPr bwMode="gray">
          <a:xfrm rot="5400000">
            <a:off x="2308121" y="3290000"/>
            <a:ext cx="1273034" cy="3613478"/>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8" name="Text Box 4"/>
          <p:cNvSpPr txBox="1">
            <a:spLocks noChangeArrowheads="1"/>
          </p:cNvSpPr>
          <p:nvPr/>
        </p:nvSpPr>
        <p:spPr bwMode="gray">
          <a:xfrm>
            <a:off x="2921397" y="4602984"/>
            <a:ext cx="1722611" cy="923330"/>
          </a:xfrm>
          <a:prstGeom prst="rect">
            <a:avLst/>
          </a:prstGeom>
          <a:noFill/>
          <a:ln w="9525" algn="ctr">
            <a:noFill/>
            <a:miter lim="800000"/>
            <a:headEnd/>
            <a:tailEnd/>
          </a:ln>
          <a:effectLst/>
        </p:spPr>
        <p:txBody>
          <a:bodyPr wrap="square">
            <a:spAutoFit/>
          </a:bodyPr>
          <a:lstStyle/>
          <a:p>
            <a:pPr algn="just" eaLnBrk="0" hangingPunct="0"/>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6.19</a:t>
            </a:r>
            <a:r>
              <a:rPr lang="zh-CN" altLang="en-US" dirty="0">
                <a:solidFill>
                  <a:schemeClr val="tx2">
                    <a:lumMod val="50000"/>
                  </a:schemeClr>
                </a:solidFill>
                <a:latin typeface="黑体" pitchFamily="49" charset="-122"/>
                <a:ea typeface="黑体" pitchFamily="49" charset="-122"/>
              </a:rPr>
              <a:t>所示。</a:t>
            </a:r>
            <a:endParaRPr lang="zh-CN" altLang="en-US" sz="1400" dirty="0">
              <a:ea typeface="黑体" pitchFamily="49" charset="-122"/>
            </a:endParaRPr>
          </a:p>
        </p:txBody>
      </p:sp>
      <p:pic>
        <p:nvPicPr>
          <p:cNvPr id="19" name="Picture 10" descr="LB_circle001"/>
          <p:cNvPicPr>
            <a:picLocks noChangeAspect="1" noChangeArrowheads="1"/>
          </p:cNvPicPr>
          <p:nvPr/>
        </p:nvPicPr>
        <p:blipFill>
          <a:blip r:embed="rId2" cstate="print"/>
          <a:srcRect/>
          <a:stretch>
            <a:fillRect/>
          </a:stretch>
        </p:blipFill>
        <p:spPr bwMode="auto">
          <a:xfrm>
            <a:off x="1428729" y="4293096"/>
            <a:ext cx="1176337" cy="1174750"/>
          </a:xfrm>
          <a:prstGeom prst="rect">
            <a:avLst/>
          </a:prstGeom>
          <a:noFill/>
        </p:spPr>
      </p:pic>
      <p:sp>
        <p:nvSpPr>
          <p:cNvPr id="20" name="Text Box 12"/>
          <p:cNvSpPr txBox="1">
            <a:spLocks noChangeArrowheads="1"/>
          </p:cNvSpPr>
          <p:nvPr/>
        </p:nvSpPr>
        <p:spPr bwMode="auto">
          <a:xfrm>
            <a:off x="1558904" y="4769128"/>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3</a:t>
            </a:r>
            <a:endParaRPr lang="en-US" altLang="zh-CN" sz="1400" b="1" dirty="0">
              <a:solidFill>
                <a:srgbClr val="5F5F5F"/>
              </a:solidFill>
              <a:ea typeface="宋体" pitchFamily="2" charset="-122"/>
            </a:endParaRPr>
          </a:p>
        </p:txBody>
      </p:sp>
      <p:pic>
        <p:nvPicPr>
          <p:cNvPr id="21" name="Picture 16" descr="O_chevron001"/>
          <p:cNvPicPr>
            <a:picLocks noChangeAspect="1" noChangeArrowheads="1"/>
          </p:cNvPicPr>
          <p:nvPr/>
        </p:nvPicPr>
        <p:blipFill>
          <a:blip r:embed="rId3" cstate="print"/>
          <a:srcRect/>
          <a:stretch>
            <a:fillRect/>
          </a:stretch>
        </p:blipFill>
        <p:spPr bwMode="auto">
          <a:xfrm rot="16200000">
            <a:off x="2537609" y="4682831"/>
            <a:ext cx="412750" cy="363537"/>
          </a:xfrm>
          <a:prstGeom prst="rect">
            <a:avLst/>
          </a:prstGeom>
          <a:noFill/>
        </p:spPr>
      </p:pic>
      <p:pic>
        <p:nvPicPr>
          <p:cNvPr id="22" name="Picture 4"/>
          <p:cNvPicPr>
            <a:picLocks noGrp="1" noChangeAspect="1" noChangeArrowheads="1"/>
          </p:cNvPicPr>
          <p:nvPr>
            <p:ph sz="half" idx="4294967295"/>
          </p:nvPr>
        </p:nvPicPr>
        <p:blipFill>
          <a:blip r:embed="rId4" cstate="print">
            <a:extLst>
              <a:ext uri="{28A0092B-C50C-407E-A947-70E740481C1C}">
                <a14:useLocalDpi xmlns:a14="http://schemas.microsoft.com/office/drawing/2010/main" xmlns="" val="0"/>
              </a:ext>
            </a:extLst>
          </a:blip>
          <a:srcRect/>
          <a:stretch>
            <a:fillRect/>
          </a:stretch>
        </p:blipFill>
        <p:spPr>
          <a:xfrm>
            <a:off x="4918176" y="4769128"/>
            <a:ext cx="2080674" cy="868656"/>
          </a:xfrm>
          <a:prstGeom prst="rect">
            <a:avLst/>
          </a:prstGeom>
          <a:noFill/>
        </p:spPr>
      </p:pic>
      <p:sp>
        <p:nvSpPr>
          <p:cNvPr id="23" name="Text Box 5"/>
          <p:cNvSpPr txBox="1">
            <a:spLocks noChangeArrowheads="1"/>
          </p:cNvSpPr>
          <p:nvPr/>
        </p:nvSpPr>
        <p:spPr bwMode="auto">
          <a:xfrm>
            <a:off x="6948264" y="4982267"/>
            <a:ext cx="2050512"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altLang="en-US" sz="1800" dirty="0" smtClean="0"/>
              <a:t>图</a:t>
            </a:r>
            <a:r>
              <a:rPr lang="zh-CN" altLang="en-US" sz="1800" dirty="0"/>
              <a:t>6.19 使用BETWEEN</a:t>
            </a:r>
            <a:r>
              <a:rPr lang="zh-CN" altLang="en-US" sz="1800" dirty="0" smtClean="0"/>
              <a:t>逻辑运算</a:t>
            </a:r>
            <a:r>
              <a:rPr lang="zh-CN" altLang="en-US" sz="1800" dirty="0"/>
              <a:t>符查询</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smtClean="0">
                <a:latin typeface="黑体" pitchFamily="49" charset="-122"/>
              </a:rPr>
              <a:t>5</a:t>
            </a:r>
            <a:r>
              <a:rPr lang="zh-CN" altLang="en-US"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53</a:t>
            </a:fld>
            <a:endParaRPr lang="en-US" altLang="zh-CN"/>
          </a:p>
        </p:txBody>
      </p:sp>
      <p:sp>
        <p:nvSpPr>
          <p:cNvPr id="6" name="AutoShape 3"/>
          <p:cNvSpPr>
            <a:spLocks noChangeArrowheads="1"/>
          </p:cNvSpPr>
          <p:nvPr/>
        </p:nvSpPr>
        <p:spPr bwMode="gray">
          <a:xfrm rot="5400000">
            <a:off x="2007229" y="1185820"/>
            <a:ext cx="1832746" cy="3613478"/>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Text Box 4"/>
          <p:cNvSpPr txBox="1">
            <a:spLocks noChangeArrowheads="1"/>
          </p:cNvSpPr>
          <p:nvPr/>
        </p:nvSpPr>
        <p:spPr bwMode="gray">
          <a:xfrm>
            <a:off x="2832147" y="2154606"/>
            <a:ext cx="1790826" cy="1754326"/>
          </a:xfrm>
          <a:prstGeom prst="rect">
            <a:avLst/>
          </a:prstGeom>
          <a:noFill/>
          <a:ln w="9525" algn="ctr">
            <a:noFill/>
            <a:miter lim="800000"/>
            <a:headEnd/>
            <a:tailEnd/>
          </a:ln>
          <a:effectLst/>
        </p:spPr>
        <p:txBody>
          <a:bodyPr wrap="square">
            <a:spAutoFit/>
          </a:bodyPr>
          <a:lstStyle/>
          <a:p>
            <a:pPr algn="just" eaLnBrk="0" hangingPunct="0"/>
            <a:r>
              <a:rPr lang="zh-CN" altLang="en-US" dirty="0">
                <a:solidFill>
                  <a:schemeClr val="tx2">
                    <a:lumMod val="50000"/>
                  </a:schemeClr>
                </a:solidFill>
                <a:latin typeface="黑体" pitchFamily="49" charset="-122"/>
                <a:ea typeface="黑体" pitchFamily="49" charset="-122"/>
              </a:rPr>
              <a:t>修改查询语句，查询出生年月不在</a:t>
            </a:r>
            <a:r>
              <a:rPr lang="en-US" altLang="zh-CN" dirty="0">
                <a:solidFill>
                  <a:schemeClr val="tx2">
                    <a:lumMod val="50000"/>
                  </a:schemeClr>
                </a:solidFill>
                <a:latin typeface="黑体" pitchFamily="49" charset="-122"/>
                <a:ea typeface="黑体" pitchFamily="49" charset="-122"/>
              </a:rPr>
              <a:t>1991</a:t>
            </a:r>
            <a:r>
              <a:rPr lang="zh-CN" altLang="en-US" dirty="0">
                <a:solidFill>
                  <a:schemeClr val="tx2">
                    <a:lumMod val="50000"/>
                  </a:schemeClr>
                </a:solidFill>
                <a:latin typeface="黑体" pitchFamily="49" charset="-122"/>
                <a:ea typeface="黑体" pitchFamily="49" charset="-122"/>
              </a:rPr>
              <a:t>年</a:t>
            </a:r>
            <a:r>
              <a:rPr lang="en-US" altLang="zh-CN" dirty="0" smtClean="0">
                <a:solidFill>
                  <a:schemeClr val="tx2">
                    <a:lumMod val="50000"/>
                  </a:schemeClr>
                </a:solidFill>
                <a:latin typeface="黑体" pitchFamily="49" charset="-122"/>
                <a:ea typeface="黑体" pitchFamily="49" charset="-122"/>
              </a:rPr>
              <a:t>1</a:t>
            </a:r>
            <a:r>
              <a:rPr lang="zh-CN" altLang="en-US" dirty="0" smtClean="0">
                <a:solidFill>
                  <a:schemeClr val="tx2">
                    <a:lumMod val="50000"/>
                  </a:schemeClr>
                </a:solidFill>
                <a:latin typeface="黑体" pitchFamily="49" charset="-122"/>
                <a:ea typeface="黑体" pitchFamily="49" charset="-122"/>
              </a:rPr>
              <a:t>月</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日到</a:t>
            </a:r>
            <a:r>
              <a:rPr lang="en-US" altLang="zh-CN" dirty="0">
                <a:solidFill>
                  <a:schemeClr val="tx2">
                    <a:lumMod val="50000"/>
                  </a:schemeClr>
                </a:solidFill>
                <a:latin typeface="黑体" pitchFamily="49" charset="-122"/>
                <a:ea typeface="黑体" pitchFamily="49" charset="-122"/>
              </a:rPr>
              <a:t>1991</a:t>
            </a:r>
            <a:r>
              <a:rPr lang="zh-CN" altLang="en-US" dirty="0">
                <a:solidFill>
                  <a:schemeClr val="tx2">
                    <a:lumMod val="50000"/>
                  </a:schemeClr>
                </a:solidFill>
                <a:latin typeface="黑体" pitchFamily="49" charset="-122"/>
                <a:ea typeface="黑体" pitchFamily="49" charset="-122"/>
              </a:rPr>
              <a:t>年</a:t>
            </a:r>
            <a:r>
              <a:rPr lang="en-US" altLang="zh-CN" dirty="0">
                <a:solidFill>
                  <a:schemeClr val="tx2">
                    <a:lumMod val="50000"/>
                  </a:schemeClr>
                </a:solidFill>
                <a:latin typeface="黑体" pitchFamily="49" charset="-122"/>
                <a:ea typeface="黑体" pitchFamily="49" charset="-122"/>
              </a:rPr>
              <a:t>12</a:t>
            </a:r>
            <a:r>
              <a:rPr lang="zh-CN" altLang="en-US" dirty="0">
                <a:solidFill>
                  <a:schemeClr val="tx2">
                    <a:lumMod val="50000"/>
                  </a:schemeClr>
                </a:solidFill>
                <a:latin typeface="黑体" pitchFamily="49" charset="-122"/>
                <a:ea typeface="黑体" pitchFamily="49" charset="-122"/>
              </a:rPr>
              <a:t>月</a:t>
            </a:r>
            <a:r>
              <a:rPr lang="en-US" altLang="zh-CN" dirty="0">
                <a:solidFill>
                  <a:schemeClr val="tx2">
                    <a:lumMod val="50000"/>
                  </a:schemeClr>
                </a:solidFill>
                <a:latin typeface="黑体" pitchFamily="49" charset="-122"/>
                <a:ea typeface="黑体" pitchFamily="49" charset="-122"/>
              </a:rPr>
              <a:t>31</a:t>
            </a:r>
            <a:r>
              <a:rPr lang="zh-CN" altLang="en-US" dirty="0">
                <a:solidFill>
                  <a:schemeClr val="tx2">
                    <a:lumMod val="50000"/>
                  </a:schemeClr>
                </a:solidFill>
                <a:latin typeface="黑体" pitchFamily="49" charset="-122"/>
                <a:ea typeface="黑体" pitchFamily="49" charset="-122"/>
              </a:rPr>
              <a:t>日之间的学生记录。</a:t>
            </a:r>
            <a:endParaRPr lang="zh-CN" altLang="en-US" sz="1400" dirty="0">
              <a:ea typeface="黑体" pitchFamily="49" charset="-122"/>
            </a:endParaRPr>
          </a:p>
        </p:txBody>
      </p:sp>
      <p:pic>
        <p:nvPicPr>
          <p:cNvPr id="8" name="Picture 10" descr="LB_circle001"/>
          <p:cNvPicPr>
            <a:picLocks noChangeAspect="1" noChangeArrowheads="1"/>
          </p:cNvPicPr>
          <p:nvPr/>
        </p:nvPicPr>
        <p:blipFill>
          <a:blip r:embed="rId2" cstate="print"/>
          <a:srcRect/>
          <a:stretch>
            <a:fillRect/>
          </a:stretch>
        </p:blipFill>
        <p:spPr bwMode="auto">
          <a:xfrm>
            <a:off x="1407693" y="1909060"/>
            <a:ext cx="1176337" cy="1174750"/>
          </a:xfrm>
          <a:prstGeom prst="rect">
            <a:avLst/>
          </a:prstGeom>
          <a:noFill/>
        </p:spPr>
      </p:pic>
      <p:sp>
        <p:nvSpPr>
          <p:cNvPr id="9" name="Text Box 12"/>
          <p:cNvSpPr txBox="1">
            <a:spLocks noChangeArrowheads="1"/>
          </p:cNvSpPr>
          <p:nvPr/>
        </p:nvSpPr>
        <p:spPr bwMode="auto">
          <a:xfrm>
            <a:off x="1537868" y="2385092"/>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4</a:t>
            </a:r>
            <a:endParaRPr lang="en-US" altLang="zh-CN" sz="1400" b="1" dirty="0">
              <a:solidFill>
                <a:srgbClr val="5F5F5F"/>
              </a:solidFill>
              <a:ea typeface="宋体" pitchFamily="2" charset="-122"/>
            </a:endParaRPr>
          </a:p>
        </p:txBody>
      </p:sp>
      <p:pic>
        <p:nvPicPr>
          <p:cNvPr id="10" name="Picture 16" descr="O_chevron001"/>
          <p:cNvPicPr>
            <a:picLocks noChangeAspect="1" noChangeArrowheads="1"/>
          </p:cNvPicPr>
          <p:nvPr/>
        </p:nvPicPr>
        <p:blipFill>
          <a:blip r:embed="rId3" cstate="print"/>
          <a:srcRect/>
          <a:stretch>
            <a:fillRect/>
          </a:stretch>
        </p:blipFill>
        <p:spPr bwMode="auto">
          <a:xfrm rot="16200000">
            <a:off x="2516573" y="2298795"/>
            <a:ext cx="412750" cy="363537"/>
          </a:xfrm>
          <a:prstGeom prst="rect">
            <a:avLst/>
          </a:prstGeom>
          <a:noFill/>
        </p:spPr>
      </p:pic>
      <p:sp>
        <p:nvSpPr>
          <p:cNvPr id="12" name="AutoShape 3"/>
          <p:cNvSpPr>
            <a:spLocks noChangeArrowheads="1"/>
          </p:cNvSpPr>
          <p:nvPr/>
        </p:nvSpPr>
        <p:spPr bwMode="gray">
          <a:xfrm rot="5400000">
            <a:off x="2253501" y="2943204"/>
            <a:ext cx="1388131" cy="3607619"/>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3" name="Text Box 4"/>
          <p:cNvSpPr txBox="1">
            <a:spLocks noChangeArrowheads="1"/>
          </p:cNvSpPr>
          <p:nvPr/>
        </p:nvSpPr>
        <p:spPr bwMode="gray">
          <a:xfrm>
            <a:off x="2985084" y="4167204"/>
            <a:ext cx="1637890" cy="1338828"/>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6.20</a:t>
            </a:r>
            <a:r>
              <a:rPr lang="zh-CN" altLang="en-US" dirty="0">
                <a:solidFill>
                  <a:schemeClr val="tx2">
                    <a:lumMod val="50000"/>
                  </a:schemeClr>
                </a:solidFill>
                <a:latin typeface="黑体" pitchFamily="49" charset="-122"/>
                <a:ea typeface="黑体" pitchFamily="49" charset="-122"/>
              </a:rPr>
              <a:t>所示。</a:t>
            </a:r>
          </a:p>
        </p:txBody>
      </p:sp>
      <p:pic>
        <p:nvPicPr>
          <p:cNvPr id="14" name="Picture 10" descr="LB_circle001"/>
          <p:cNvPicPr>
            <a:picLocks noChangeAspect="1" noChangeArrowheads="1"/>
          </p:cNvPicPr>
          <p:nvPr/>
        </p:nvPicPr>
        <p:blipFill>
          <a:blip r:embed="rId2" cstate="print"/>
          <a:srcRect/>
          <a:stretch>
            <a:fillRect/>
          </a:stretch>
        </p:blipFill>
        <p:spPr bwMode="auto">
          <a:xfrm>
            <a:off x="1428731" y="3908932"/>
            <a:ext cx="1176337" cy="1174750"/>
          </a:xfrm>
          <a:prstGeom prst="rect">
            <a:avLst/>
          </a:prstGeom>
          <a:noFill/>
        </p:spPr>
      </p:pic>
      <p:sp>
        <p:nvSpPr>
          <p:cNvPr id="15" name="Text Box 12"/>
          <p:cNvSpPr txBox="1">
            <a:spLocks noChangeArrowheads="1"/>
          </p:cNvSpPr>
          <p:nvPr/>
        </p:nvSpPr>
        <p:spPr bwMode="auto">
          <a:xfrm>
            <a:off x="1571446" y="4417417"/>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5</a:t>
            </a:r>
            <a:endParaRPr lang="en-US" altLang="zh-CN" sz="1400" b="1" dirty="0">
              <a:solidFill>
                <a:srgbClr val="5F5F5F"/>
              </a:solidFill>
              <a:ea typeface="宋体" pitchFamily="2" charset="-122"/>
            </a:endParaRPr>
          </a:p>
        </p:txBody>
      </p:sp>
      <p:pic>
        <p:nvPicPr>
          <p:cNvPr id="16" name="Picture 16" descr="O_chevron001"/>
          <p:cNvPicPr>
            <a:picLocks noChangeAspect="1" noChangeArrowheads="1"/>
          </p:cNvPicPr>
          <p:nvPr/>
        </p:nvPicPr>
        <p:blipFill>
          <a:blip r:embed="rId3" cstate="print"/>
          <a:srcRect/>
          <a:stretch>
            <a:fillRect/>
          </a:stretch>
        </p:blipFill>
        <p:spPr bwMode="auto">
          <a:xfrm rot="16200000">
            <a:off x="2580461" y="4264088"/>
            <a:ext cx="412750" cy="363537"/>
          </a:xfrm>
          <a:prstGeom prst="rect">
            <a:avLst/>
          </a:prstGeom>
          <a:noFill/>
        </p:spPr>
      </p:pic>
      <p:sp>
        <p:nvSpPr>
          <p:cNvPr id="4" name="矩形 3"/>
          <p:cNvSpPr/>
          <p:nvPr/>
        </p:nvSpPr>
        <p:spPr>
          <a:xfrm>
            <a:off x="4961584" y="1512911"/>
            <a:ext cx="3672408" cy="3139321"/>
          </a:xfrm>
          <a:prstGeom prst="rect">
            <a:avLst/>
          </a:prstGeom>
          <a:solidFill>
            <a:srgbClr val="FFFF00"/>
          </a:solidFill>
        </p:spPr>
        <p:txBody>
          <a:bodyPr wrap="square">
            <a:spAutoFit/>
          </a:bodyPr>
          <a:lstStyle/>
          <a:p>
            <a:pPr eaLnBrk="1" hangingPunct="1">
              <a:buFont typeface="Wingdings" pitchFamily="2" charset="2"/>
              <a:buNone/>
            </a:pPr>
            <a:r>
              <a:rPr lang="zh-CN" altLang="en-US" dirty="0"/>
              <a:t>USE Student</a:t>
            </a:r>
          </a:p>
          <a:p>
            <a:pPr eaLnBrk="1" hangingPunct="1">
              <a:buFont typeface="Wingdings" pitchFamily="2" charset="2"/>
              <a:buNone/>
            </a:pPr>
            <a:r>
              <a:rPr lang="zh-CN" altLang="en-US" dirty="0" smtClean="0"/>
              <a:t>GO</a:t>
            </a:r>
            <a:endParaRPr lang="zh-CN" altLang="en-US" dirty="0"/>
          </a:p>
          <a:p>
            <a:pPr eaLnBrk="1" hangingPunct="1">
              <a:buFont typeface="Wingdings" pitchFamily="2" charset="2"/>
              <a:buNone/>
            </a:pPr>
            <a:r>
              <a:rPr lang="zh-CN" altLang="en-US" dirty="0"/>
              <a:t>	SELECT Student_id,Student_name,Student_birthday</a:t>
            </a:r>
          </a:p>
          <a:p>
            <a:pPr eaLnBrk="1" hangingPunct="1">
              <a:buFont typeface="Wingdings" pitchFamily="2" charset="2"/>
              <a:buNone/>
            </a:pPr>
            <a:r>
              <a:rPr lang="zh-CN" altLang="en-US" dirty="0"/>
              <a:t>	FROM Students</a:t>
            </a:r>
          </a:p>
          <a:p>
            <a:pPr eaLnBrk="1" hangingPunct="1">
              <a:buFont typeface="Wingdings" pitchFamily="2" charset="2"/>
              <a:buNone/>
            </a:pPr>
            <a:r>
              <a:rPr lang="zh-CN" altLang="en-US" dirty="0"/>
              <a:t>	WHERE Student_birthday NOT BETWEEN '1991-01-01' AND '1991-12-31'</a:t>
            </a:r>
          </a:p>
          <a:p>
            <a:pPr eaLnBrk="1" hangingPunct="1">
              <a:buFont typeface="Wingdings" pitchFamily="2" charset="2"/>
              <a:buNone/>
            </a:pPr>
            <a:r>
              <a:rPr lang="zh-CN" altLang="en-US" dirty="0" smtClean="0"/>
              <a:t>GO</a:t>
            </a:r>
            <a:endParaRPr lang="zh-CN" altLang="en-US" dirty="0"/>
          </a:p>
        </p:txBody>
      </p:sp>
      <p:pic>
        <p:nvPicPr>
          <p:cNvPr id="24" name="Picture 4"/>
          <p:cNvPicPr>
            <a:picLocks noGrp="1" noChangeAspect="1" noChangeArrowheads="1"/>
          </p:cNvPicPr>
          <p:nvPr>
            <p:ph sz="half" idx="4294967295"/>
          </p:nvPr>
        </p:nvPicPr>
        <p:blipFill>
          <a:blip r:embed="rId4" cstate="print">
            <a:extLst>
              <a:ext uri="{28A0092B-C50C-407E-A947-70E740481C1C}">
                <a14:useLocalDpi xmlns:a14="http://schemas.microsoft.com/office/drawing/2010/main" xmlns="" val="0"/>
              </a:ext>
            </a:extLst>
          </a:blip>
          <a:srcRect/>
          <a:stretch>
            <a:fillRect/>
          </a:stretch>
        </p:blipFill>
        <p:spPr>
          <a:xfrm>
            <a:off x="4961584" y="4718184"/>
            <a:ext cx="2543944" cy="1879168"/>
          </a:xfrm>
          <a:prstGeom prst="rect">
            <a:avLst/>
          </a:prstGeom>
          <a:noFill/>
        </p:spPr>
      </p:pic>
      <p:sp>
        <p:nvSpPr>
          <p:cNvPr id="25" name="Text Box 5"/>
          <p:cNvSpPr txBox="1">
            <a:spLocks noChangeArrowheads="1"/>
          </p:cNvSpPr>
          <p:nvPr/>
        </p:nvSpPr>
        <p:spPr bwMode="auto">
          <a:xfrm>
            <a:off x="7507016" y="5589240"/>
            <a:ext cx="1584176" cy="7386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altLang="en-US" sz="1400" dirty="0"/>
              <a:t> 图6.20 使用NOT BETWEEN逻辑运算符查询</a:t>
            </a:r>
          </a:p>
        </p:txBody>
      </p:sp>
    </p:spTree>
    <p:extLst>
      <p:ext uri="{BB962C8B-B14F-4D97-AF65-F5344CB8AC3E}">
        <p14:creationId xmlns:p14="http://schemas.microsoft.com/office/powerpoint/2010/main" xmlns="" val="228542283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5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54</a:t>
            </a:fld>
            <a:endParaRPr lang="en-US" altLang="zh-CN"/>
          </a:p>
        </p:txBody>
      </p:sp>
      <p:sp>
        <p:nvSpPr>
          <p:cNvPr id="6" name="矩形 5"/>
          <p:cNvSpPr/>
          <p:nvPr/>
        </p:nvSpPr>
        <p:spPr>
          <a:xfrm>
            <a:off x="1286072" y="1988840"/>
            <a:ext cx="6696744" cy="3416320"/>
          </a:xfrm>
          <a:prstGeom prst="rect">
            <a:avLst/>
          </a:prstGeom>
          <a:solidFill>
            <a:schemeClr val="accent2">
              <a:lumMod val="60000"/>
              <a:lumOff val="40000"/>
            </a:schemeClr>
          </a:solidFill>
        </p:spPr>
        <p:txBody>
          <a:bodyPr wrap="square">
            <a:spAutoFit/>
          </a:bodyPr>
          <a:lstStyle/>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zh-CN" dirty="0" smtClean="0">
                <a:solidFill>
                  <a:schemeClr val="tx2">
                    <a:lumMod val="50000"/>
                  </a:schemeClr>
                </a:solidFill>
                <a:latin typeface="黑体" pitchFamily="49" charset="-122"/>
                <a:ea typeface="黑体" pitchFamily="49" charset="-122"/>
              </a:rPr>
              <a:t>知识</a:t>
            </a:r>
            <a:r>
              <a:rPr lang="zh-CN" altLang="zh-CN" dirty="0">
                <a:solidFill>
                  <a:schemeClr val="tx2">
                    <a:lumMod val="50000"/>
                  </a:schemeClr>
                </a:solidFill>
                <a:latin typeface="黑体" pitchFamily="49" charset="-122"/>
                <a:ea typeface="黑体" pitchFamily="49" charset="-122"/>
              </a:rPr>
              <a:t>总结：</a:t>
            </a:r>
          </a:p>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	本任务使用了逻辑运算符BETWEEN和NOT BETWEEN。</a:t>
            </a:r>
          </a:p>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	逻辑运算符BETWEEN用于测试一个值是否在一个连续的区间内，而NOT BETWEEN则恰好相反，其语法格式如下：</a:t>
            </a:r>
          </a:p>
          <a:p>
            <a:pPr eaLnBrk="1" hangingPunct="1">
              <a:buFont typeface="Wingdings" pitchFamily="2" charset="2"/>
              <a:buNone/>
            </a:pPr>
            <a:r>
              <a:rPr lang="zh-CN" altLang="zh-CN" dirty="0">
                <a:latin typeface="黑体" pitchFamily="49" charset="-122"/>
                <a:ea typeface="黑体" pitchFamily="49" charset="-122"/>
              </a:rPr>
              <a:t>	&lt;测试表达式&gt; [NOT] BETWEEN &lt;起始值&gt; AND &lt;终止值</a:t>
            </a:r>
            <a:r>
              <a:rPr lang="zh-CN" altLang="zh-CN" dirty="0" smtClean="0">
                <a:latin typeface="黑体" pitchFamily="49" charset="-122"/>
                <a:ea typeface="黑体" pitchFamily="49" charset="-122"/>
              </a:rPr>
              <a:t>&gt;</a:t>
            </a:r>
            <a:endParaRPr lang="en-US" altLang="zh-CN" dirty="0" smtClean="0">
              <a:latin typeface="黑体" pitchFamily="49" charset="-122"/>
              <a:ea typeface="黑体" pitchFamily="49" charset="-122"/>
            </a:endParaRPr>
          </a:p>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其中</a:t>
            </a:r>
            <a:r>
              <a:rPr lang="zh-CN" altLang="en-US" dirty="0">
                <a:solidFill>
                  <a:schemeClr val="tx2">
                    <a:lumMod val="50000"/>
                  </a:schemeClr>
                </a:solidFill>
                <a:latin typeface="黑体" pitchFamily="49" charset="-122"/>
                <a:ea typeface="黑体" pitchFamily="49" charset="-122"/>
              </a:rPr>
              <a:t>：</a:t>
            </a:r>
          </a:p>
          <a:p>
            <a:pPr eaLnBrk="1" hangingPunct="1">
              <a:buFont typeface="Wingdings" pitchFamily="2" charset="2"/>
              <a:buNone/>
            </a:pPr>
            <a:r>
              <a:rPr lang="en-US" altLang="zh-CN" dirty="0" smtClean="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测试表达式</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起始值</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终止值</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的数据类型必须一致。</a:t>
            </a:r>
          </a:p>
          <a:p>
            <a:pPr eaLnBrk="1" hangingPunct="1">
              <a:buFont typeface="Wingdings" pitchFamily="2" charset="2"/>
              <a:buNone/>
            </a:pPr>
            <a:r>
              <a:rPr lang="en-US" altLang="zh-CN" dirty="0" smtClean="0">
                <a:solidFill>
                  <a:schemeClr val="tx2">
                    <a:lumMod val="50000"/>
                  </a:schemeClr>
                </a:solidFill>
                <a:latin typeface="黑体" pitchFamily="49" charset="-122"/>
                <a:ea typeface="黑体" pitchFamily="49" charset="-122"/>
              </a:rPr>
              <a:t>BETWEEN</a:t>
            </a:r>
            <a:r>
              <a:rPr lang="zh-CN" altLang="en-US" dirty="0">
                <a:solidFill>
                  <a:schemeClr val="tx2">
                    <a:lumMod val="50000"/>
                  </a:schemeClr>
                </a:solidFill>
                <a:latin typeface="黑体" pitchFamily="49" charset="-122"/>
                <a:ea typeface="黑体" pitchFamily="49" charset="-122"/>
              </a:rPr>
              <a:t>表示</a:t>
            </a:r>
            <a:r>
              <a:rPr lang="en-US" altLang="zh-CN" dirty="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测试表达式</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的值大于或等于</a:t>
            </a:r>
            <a:r>
              <a:rPr lang="en-US" altLang="zh-CN" dirty="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起始值</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且小于或等于 </a:t>
            </a:r>
            <a:r>
              <a:rPr lang="en-US" altLang="zh-CN" dirty="0">
                <a:solidFill>
                  <a:schemeClr val="tx2">
                    <a:lumMod val="50000"/>
                  </a:schemeClr>
                </a:solidFill>
                <a:latin typeface="黑体" pitchFamily="49" charset="-122"/>
                <a:ea typeface="黑体" pitchFamily="49" charset="-122"/>
              </a:rPr>
              <a:t>&lt;</a:t>
            </a:r>
            <a:r>
              <a:rPr lang="zh-CN" altLang="en-US" dirty="0">
                <a:solidFill>
                  <a:schemeClr val="tx2">
                    <a:lumMod val="50000"/>
                  </a:schemeClr>
                </a:solidFill>
                <a:latin typeface="黑体" pitchFamily="49" charset="-122"/>
                <a:ea typeface="黑体" pitchFamily="49" charset="-122"/>
              </a:rPr>
              <a:t>终止值</a:t>
            </a:r>
            <a:r>
              <a:rPr lang="en-US" altLang="zh-CN" dirty="0">
                <a:solidFill>
                  <a:schemeClr val="tx2">
                    <a:lumMod val="50000"/>
                  </a:schemeClr>
                </a:solidFill>
                <a:latin typeface="黑体" pitchFamily="49" charset="-122"/>
                <a:ea typeface="黑体" pitchFamily="49" charset="-122"/>
              </a:rPr>
              <a:t>&gt;</a:t>
            </a:r>
            <a:r>
              <a:rPr lang="zh-CN" altLang="en-US" dirty="0">
                <a:solidFill>
                  <a:schemeClr val="tx2">
                    <a:lumMod val="50000"/>
                  </a:schemeClr>
                </a:solidFill>
                <a:latin typeface="黑体" pitchFamily="49" charset="-122"/>
                <a:ea typeface="黑体" pitchFamily="49" charset="-122"/>
              </a:rPr>
              <a:t>。</a:t>
            </a:r>
          </a:p>
          <a:p>
            <a:pPr eaLnBrk="1" hangingPunct="1">
              <a:buFont typeface="Wingdings" pitchFamily="2" charset="2"/>
              <a:buNone/>
            </a:pPr>
            <a:endParaRPr lang="zh-CN" altLang="zh-CN" dirty="0">
              <a:latin typeface="黑体" pitchFamily="49" charset="-122"/>
              <a:ea typeface="黑体" pitchFamily="49" charset="-122"/>
            </a:endParaRPr>
          </a:p>
        </p:txBody>
      </p:sp>
    </p:spTree>
    <p:extLst>
      <p:ext uri="{BB962C8B-B14F-4D97-AF65-F5344CB8AC3E}">
        <p14:creationId xmlns:p14="http://schemas.microsoft.com/office/powerpoint/2010/main" xmlns="" val="4419605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黑体" pitchFamily="49" charset="-122"/>
              </a:rPr>
              <a:t>任务</a:t>
            </a:r>
            <a:r>
              <a:rPr lang="en-US" altLang="zh-CN" dirty="0" smtClean="0">
                <a:latin typeface="黑体" pitchFamily="49" charset="-122"/>
              </a:rPr>
              <a:t>6</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55</a:t>
            </a:fld>
            <a:endParaRPr lang="en-US" altLang="zh-CN"/>
          </a:p>
        </p:txBody>
      </p:sp>
      <p:sp>
        <p:nvSpPr>
          <p:cNvPr id="6" name="AutoShape 3"/>
          <p:cNvSpPr>
            <a:spLocks noChangeArrowheads="1"/>
          </p:cNvSpPr>
          <p:nvPr/>
        </p:nvSpPr>
        <p:spPr bwMode="gray">
          <a:xfrm rot="5400000">
            <a:off x="2512588" y="475179"/>
            <a:ext cx="864098" cy="3613478"/>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Text Box 4"/>
          <p:cNvSpPr txBox="1">
            <a:spLocks noChangeArrowheads="1"/>
          </p:cNvSpPr>
          <p:nvPr/>
        </p:nvSpPr>
        <p:spPr bwMode="gray">
          <a:xfrm>
            <a:off x="2976824" y="2000330"/>
            <a:ext cx="1955216"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新建查询</a:t>
            </a:r>
            <a:r>
              <a:rPr lang="zh-CN" altLang="en-US" dirty="0" smtClean="0">
                <a:solidFill>
                  <a:schemeClr val="tx2">
                    <a:lumMod val="50000"/>
                  </a:schemeClr>
                </a:solidFill>
                <a:latin typeface="黑体" pitchFamily="49" charset="-122"/>
                <a:ea typeface="黑体" pitchFamily="49" charset="-122"/>
              </a:rPr>
              <a:t>文件。</a:t>
            </a:r>
            <a:endParaRPr lang="zh-CN" altLang="en-US" sz="1400" dirty="0">
              <a:ea typeface="黑体" pitchFamily="49" charset="-122"/>
            </a:endParaRPr>
          </a:p>
        </p:txBody>
      </p:sp>
      <p:pic>
        <p:nvPicPr>
          <p:cNvPr id="8" name="Picture 10" descr="LB_circle001"/>
          <p:cNvPicPr>
            <a:picLocks noChangeAspect="1" noChangeArrowheads="1"/>
          </p:cNvPicPr>
          <p:nvPr/>
        </p:nvPicPr>
        <p:blipFill>
          <a:blip r:embed="rId2" cstate="print"/>
          <a:srcRect/>
          <a:stretch>
            <a:fillRect/>
          </a:stretch>
        </p:blipFill>
        <p:spPr bwMode="auto">
          <a:xfrm>
            <a:off x="1428728" y="1682743"/>
            <a:ext cx="1176337" cy="1174750"/>
          </a:xfrm>
          <a:prstGeom prst="rect">
            <a:avLst/>
          </a:prstGeom>
          <a:noFill/>
        </p:spPr>
      </p:pic>
      <p:sp>
        <p:nvSpPr>
          <p:cNvPr id="9" name="Text Box 12"/>
          <p:cNvSpPr txBox="1">
            <a:spLocks noChangeArrowheads="1"/>
          </p:cNvSpPr>
          <p:nvPr/>
        </p:nvSpPr>
        <p:spPr bwMode="auto">
          <a:xfrm>
            <a:off x="1558903" y="2158775"/>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1</a:t>
            </a:r>
            <a:endParaRPr lang="en-US" altLang="zh-CN" sz="1400" b="1" dirty="0">
              <a:solidFill>
                <a:srgbClr val="5F5F5F"/>
              </a:solidFill>
              <a:ea typeface="宋体" pitchFamily="2" charset="-122"/>
            </a:endParaRPr>
          </a:p>
        </p:txBody>
      </p:sp>
      <p:pic>
        <p:nvPicPr>
          <p:cNvPr id="10" name="Picture 16" descr="O_chevron001"/>
          <p:cNvPicPr>
            <a:picLocks noChangeAspect="1" noChangeArrowheads="1"/>
          </p:cNvPicPr>
          <p:nvPr/>
        </p:nvPicPr>
        <p:blipFill>
          <a:blip r:embed="rId3" cstate="print"/>
          <a:srcRect/>
          <a:stretch>
            <a:fillRect/>
          </a:stretch>
        </p:blipFill>
        <p:spPr bwMode="auto">
          <a:xfrm rot="16200000">
            <a:off x="2537608" y="2072478"/>
            <a:ext cx="412750" cy="363537"/>
          </a:xfrm>
          <a:prstGeom prst="rect">
            <a:avLst/>
          </a:prstGeom>
          <a:noFill/>
        </p:spPr>
      </p:pic>
      <p:sp>
        <p:nvSpPr>
          <p:cNvPr id="12" name="AutoShape 3"/>
          <p:cNvSpPr>
            <a:spLocks noChangeArrowheads="1"/>
          </p:cNvSpPr>
          <p:nvPr/>
        </p:nvSpPr>
        <p:spPr bwMode="gray">
          <a:xfrm rot="5400000">
            <a:off x="2554656" y="1730068"/>
            <a:ext cx="785819" cy="3607619"/>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3" name="Text Box 4"/>
          <p:cNvSpPr txBox="1">
            <a:spLocks noChangeArrowheads="1"/>
          </p:cNvSpPr>
          <p:nvPr/>
        </p:nvSpPr>
        <p:spPr bwMode="gray">
          <a:xfrm>
            <a:off x="2985081" y="3255224"/>
            <a:ext cx="1946959"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输入查询语句。</a:t>
            </a:r>
          </a:p>
        </p:txBody>
      </p:sp>
      <p:pic>
        <p:nvPicPr>
          <p:cNvPr id="14" name="Picture 10" descr="LB_circle001"/>
          <p:cNvPicPr>
            <a:picLocks noChangeAspect="1" noChangeArrowheads="1"/>
          </p:cNvPicPr>
          <p:nvPr/>
        </p:nvPicPr>
        <p:blipFill>
          <a:blip r:embed="rId2" cstate="print"/>
          <a:srcRect/>
          <a:stretch>
            <a:fillRect/>
          </a:stretch>
        </p:blipFill>
        <p:spPr bwMode="auto">
          <a:xfrm>
            <a:off x="1428729" y="2996952"/>
            <a:ext cx="1176337" cy="1174750"/>
          </a:xfrm>
          <a:prstGeom prst="rect">
            <a:avLst/>
          </a:prstGeom>
          <a:noFill/>
        </p:spPr>
      </p:pic>
      <p:sp>
        <p:nvSpPr>
          <p:cNvPr id="15" name="Text Box 12"/>
          <p:cNvSpPr txBox="1">
            <a:spLocks noChangeArrowheads="1"/>
          </p:cNvSpPr>
          <p:nvPr/>
        </p:nvSpPr>
        <p:spPr bwMode="auto">
          <a:xfrm>
            <a:off x="1571444" y="3505437"/>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2</a:t>
            </a:r>
            <a:endParaRPr lang="en-US" altLang="zh-CN" sz="1400" b="1" dirty="0">
              <a:solidFill>
                <a:srgbClr val="5F5F5F"/>
              </a:solidFill>
              <a:ea typeface="宋体" pitchFamily="2" charset="-122"/>
            </a:endParaRPr>
          </a:p>
        </p:txBody>
      </p:sp>
      <p:pic>
        <p:nvPicPr>
          <p:cNvPr id="16" name="Picture 16" descr="O_chevron001"/>
          <p:cNvPicPr>
            <a:picLocks noChangeAspect="1" noChangeArrowheads="1"/>
          </p:cNvPicPr>
          <p:nvPr/>
        </p:nvPicPr>
        <p:blipFill>
          <a:blip r:embed="rId3" cstate="print"/>
          <a:srcRect/>
          <a:stretch>
            <a:fillRect/>
          </a:stretch>
        </p:blipFill>
        <p:spPr bwMode="auto">
          <a:xfrm rot="16200000">
            <a:off x="2580459" y="3352108"/>
            <a:ext cx="412750" cy="363537"/>
          </a:xfrm>
          <a:prstGeom prst="rect">
            <a:avLst/>
          </a:prstGeom>
          <a:noFill/>
        </p:spPr>
      </p:pic>
      <p:sp>
        <p:nvSpPr>
          <p:cNvPr id="4" name="矩形 3"/>
          <p:cNvSpPr/>
          <p:nvPr/>
        </p:nvSpPr>
        <p:spPr>
          <a:xfrm>
            <a:off x="4932040" y="2000330"/>
            <a:ext cx="3672408" cy="1754326"/>
          </a:xfrm>
          <a:prstGeom prst="rect">
            <a:avLst/>
          </a:prstGeom>
          <a:solidFill>
            <a:srgbClr val="FFFF00"/>
          </a:solidFill>
        </p:spPr>
        <p:txBody>
          <a:bodyPr wrap="square">
            <a:spAutoFit/>
          </a:bodyPr>
          <a:lstStyle/>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USE Student</a:t>
            </a:r>
          </a:p>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	GO</a:t>
            </a:r>
          </a:p>
          <a:p>
            <a:pPr eaLnBrk="1" hangingPunct="1">
              <a:buFont typeface="Wingdings" pitchFamily="2" charset="2"/>
              <a:buNone/>
            </a:pPr>
            <a:r>
              <a:rPr lang="zh-CN" altLang="zh-CN" dirty="0" smtClean="0">
                <a:solidFill>
                  <a:schemeClr val="tx2">
                    <a:lumMod val="50000"/>
                  </a:schemeClr>
                </a:solidFill>
                <a:latin typeface="黑体" pitchFamily="49" charset="-122"/>
                <a:ea typeface="黑体" pitchFamily="49" charset="-122"/>
              </a:rPr>
              <a:t>SELECT </a:t>
            </a:r>
            <a:r>
              <a:rPr lang="zh-CN" altLang="zh-CN" dirty="0">
                <a:solidFill>
                  <a:schemeClr val="tx2">
                    <a:lumMod val="50000"/>
                  </a:schemeClr>
                </a:solidFill>
                <a:latin typeface="黑体" pitchFamily="49" charset="-122"/>
                <a:ea typeface="黑体" pitchFamily="49" charset="-122"/>
              </a:rPr>
              <a:t>* FROM Students </a:t>
            </a:r>
            <a:r>
              <a:rPr lang="zh-CN" altLang="zh-CN" dirty="0" smtClean="0">
                <a:solidFill>
                  <a:schemeClr val="tx2">
                    <a:lumMod val="50000"/>
                  </a:schemeClr>
                </a:solidFill>
                <a:latin typeface="黑体" pitchFamily="49" charset="-122"/>
                <a:ea typeface="黑体" pitchFamily="49" charset="-122"/>
              </a:rPr>
              <a:t>WHERE </a:t>
            </a:r>
            <a:r>
              <a:rPr lang="zh-CN" altLang="zh-CN" dirty="0">
                <a:solidFill>
                  <a:schemeClr val="tx2">
                    <a:lumMod val="50000"/>
                  </a:schemeClr>
                </a:solidFill>
                <a:latin typeface="黑体" pitchFamily="49" charset="-122"/>
                <a:ea typeface="黑体" pitchFamily="49" charset="-122"/>
              </a:rPr>
              <a:t>Student_id </a:t>
            </a:r>
            <a:r>
              <a:rPr lang="zh-CN" altLang="zh-CN" dirty="0" smtClean="0">
                <a:solidFill>
                  <a:schemeClr val="tx2">
                    <a:lumMod val="50000"/>
                  </a:schemeClr>
                </a:solidFill>
                <a:latin typeface="黑体" pitchFamily="49" charset="-122"/>
                <a:ea typeface="黑体" pitchFamily="49" charset="-122"/>
              </a:rPr>
              <a:t>IN ('</a:t>
            </a:r>
            <a:r>
              <a:rPr lang="zh-CN" altLang="zh-CN" dirty="0">
                <a:solidFill>
                  <a:schemeClr val="tx2">
                    <a:lumMod val="50000"/>
                  </a:schemeClr>
                </a:solidFill>
                <a:latin typeface="黑体" pitchFamily="49" charset="-122"/>
                <a:ea typeface="黑体" pitchFamily="49" charset="-122"/>
              </a:rPr>
              <a:t>11001','13001','14001')</a:t>
            </a:r>
          </a:p>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	GO</a:t>
            </a:r>
          </a:p>
        </p:txBody>
      </p:sp>
      <p:sp>
        <p:nvSpPr>
          <p:cNvPr id="17" name="AutoShape 3"/>
          <p:cNvSpPr>
            <a:spLocks noChangeArrowheads="1"/>
          </p:cNvSpPr>
          <p:nvPr/>
        </p:nvSpPr>
        <p:spPr bwMode="gray">
          <a:xfrm rot="5400000">
            <a:off x="2344125" y="3253996"/>
            <a:ext cx="1201026" cy="3613478"/>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8" name="Text Box 4"/>
          <p:cNvSpPr txBox="1">
            <a:spLocks noChangeArrowheads="1"/>
          </p:cNvSpPr>
          <p:nvPr/>
        </p:nvSpPr>
        <p:spPr bwMode="gray">
          <a:xfrm>
            <a:off x="2921397" y="4602984"/>
            <a:ext cx="1722611" cy="923330"/>
          </a:xfrm>
          <a:prstGeom prst="rect">
            <a:avLst/>
          </a:prstGeom>
          <a:noFill/>
          <a:ln w="9525" algn="ctr">
            <a:noFill/>
            <a:miter lim="800000"/>
            <a:headEnd/>
            <a:tailEnd/>
          </a:ln>
          <a:effectLst/>
        </p:spPr>
        <p:txBody>
          <a:bodyPr wrap="square">
            <a:spAutoFit/>
          </a:bodyPr>
          <a:lstStyle/>
          <a:p>
            <a:pPr algn="just" eaLnBrk="0" hangingPunct="0"/>
            <a:r>
              <a:rPr lang="zh-CN" altLang="en-US" dirty="0">
                <a:solidFill>
                  <a:schemeClr val="tx2">
                    <a:lumMod val="50000"/>
                  </a:schemeClr>
                </a:solidFill>
                <a:latin typeface="黑体" pitchFamily="49" charset="-122"/>
                <a:ea typeface="黑体" pitchFamily="49" charset="-122"/>
              </a:rPr>
              <a:t>执行查询语句，结果如图</a:t>
            </a:r>
            <a:r>
              <a:rPr lang="en-US" altLang="zh-CN" dirty="0" smtClean="0">
                <a:solidFill>
                  <a:schemeClr val="tx2">
                    <a:lumMod val="50000"/>
                  </a:schemeClr>
                </a:solidFill>
                <a:latin typeface="黑体" pitchFamily="49" charset="-122"/>
                <a:ea typeface="黑体" pitchFamily="49" charset="-122"/>
              </a:rPr>
              <a:t>6.21</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a:t>
            </a:r>
            <a:endParaRPr lang="zh-CN" altLang="en-US" sz="1400" dirty="0">
              <a:ea typeface="黑体" pitchFamily="49" charset="-122"/>
            </a:endParaRPr>
          </a:p>
        </p:txBody>
      </p:sp>
      <p:pic>
        <p:nvPicPr>
          <p:cNvPr id="19" name="Picture 10" descr="LB_circle001"/>
          <p:cNvPicPr>
            <a:picLocks noChangeAspect="1" noChangeArrowheads="1"/>
          </p:cNvPicPr>
          <p:nvPr/>
        </p:nvPicPr>
        <p:blipFill>
          <a:blip r:embed="rId2" cstate="print"/>
          <a:srcRect/>
          <a:stretch>
            <a:fillRect/>
          </a:stretch>
        </p:blipFill>
        <p:spPr bwMode="auto">
          <a:xfrm>
            <a:off x="1428729" y="4293096"/>
            <a:ext cx="1176337" cy="1174750"/>
          </a:xfrm>
          <a:prstGeom prst="rect">
            <a:avLst/>
          </a:prstGeom>
          <a:noFill/>
        </p:spPr>
      </p:pic>
      <p:sp>
        <p:nvSpPr>
          <p:cNvPr id="20" name="Text Box 12"/>
          <p:cNvSpPr txBox="1">
            <a:spLocks noChangeArrowheads="1"/>
          </p:cNvSpPr>
          <p:nvPr/>
        </p:nvSpPr>
        <p:spPr bwMode="auto">
          <a:xfrm>
            <a:off x="1558904" y="4769128"/>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3</a:t>
            </a:r>
            <a:endParaRPr lang="en-US" altLang="zh-CN" sz="1400" b="1" dirty="0">
              <a:solidFill>
                <a:srgbClr val="5F5F5F"/>
              </a:solidFill>
              <a:ea typeface="宋体" pitchFamily="2" charset="-122"/>
            </a:endParaRPr>
          </a:p>
        </p:txBody>
      </p:sp>
      <p:pic>
        <p:nvPicPr>
          <p:cNvPr id="21" name="Picture 16" descr="O_chevron001"/>
          <p:cNvPicPr>
            <a:picLocks noChangeAspect="1" noChangeArrowheads="1"/>
          </p:cNvPicPr>
          <p:nvPr/>
        </p:nvPicPr>
        <p:blipFill>
          <a:blip r:embed="rId3" cstate="print"/>
          <a:srcRect/>
          <a:stretch>
            <a:fillRect/>
          </a:stretch>
        </p:blipFill>
        <p:spPr bwMode="auto">
          <a:xfrm rot="16200000">
            <a:off x="2537609" y="4682831"/>
            <a:ext cx="412750" cy="363537"/>
          </a:xfrm>
          <a:prstGeom prst="rect">
            <a:avLst/>
          </a:prstGeom>
          <a:noFill/>
        </p:spPr>
      </p:pic>
      <p:pic>
        <p:nvPicPr>
          <p:cNvPr id="24" name="Picture 4"/>
          <p:cNvPicPr>
            <a:picLocks noGrp="1" noChangeAspect="1" noChangeArrowheads="1"/>
          </p:cNvPicPr>
          <p:nvPr>
            <p:ph sz="half" idx="4294967295"/>
          </p:nvPr>
        </p:nvPicPr>
        <p:blipFill>
          <a:blip r:embed="rId4" cstate="print">
            <a:extLst>
              <a:ext uri="{28A0092B-C50C-407E-A947-70E740481C1C}">
                <a14:useLocalDpi xmlns:a14="http://schemas.microsoft.com/office/drawing/2010/main" xmlns="" val="0"/>
              </a:ext>
            </a:extLst>
          </a:blip>
          <a:srcRect/>
          <a:stretch>
            <a:fillRect/>
          </a:stretch>
        </p:blipFill>
        <p:spPr>
          <a:xfrm>
            <a:off x="5076056" y="3976375"/>
            <a:ext cx="2977544" cy="1039039"/>
          </a:xfrm>
          <a:prstGeom prst="rect">
            <a:avLst/>
          </a:prstGeom>
          <a:noFill/>
        </p:spPr>
      </p:pic>
      <p:sp>
        <p:nvSpPr>
          <p:cNvPr id="25" name="Text Box 5"/>
          <p:cNvSpPr txBox="1">
            <a:spLocks noChangeArrowheads="1"/>
          </p:cNvSpPr>
          <p:nvPr/>
        </p:nvSpPr>
        <p:spPr bwMode="auto">
          <a:xfrm>
            <a:off x="4932040" y="5116168"/>
            <a:ext cx="3811588"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a:t>图</a:t>
            </a:r>
            <a:r>
              <a:rPr lang="zh-CN" altLang="zh-CN" sz="1800"/>
              <a:t>6.21 </a:t>
            </a:r>
            <a:r>
              <a:rPr lang="zh-CN" sz="1800"/>
              <a:t>使用</a:t>
            </a:r>
            <a:r>
              <a:rPr lang="zh-CN" altLang="zh-CN" sz="1800"/>
              <a:t>IN</a:t>
            </a:r>
            <a:r>
              <a:rPr lang="zh-CN" sz="1800"/>
              <a:t>逻辑运算符查询</a:t>
            </a:r>
          </a:p>
        </p:txBody>
      </p:sp>
    </p:spTree>
    <p:extLst>
      <p:ext uri="{BB962C8B-B14F-4D97-AF65-F5344CB8AC3E}">
        <p14:creationId xmlns:p14="http://schemas.microsoft.com/office/powerpoint/2010/main" xmlns="" val="325011105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黑体" pitchFamily="49" charset="-122"/>
              </a:rPr>
              <a:t>任务</a:t>
            </a:r>
            <a:r>
              <a:rPr lang="en-US" altLang="zh-CN" dirty="0" smtClean="0">
                <a:latin typeface="黑体" pitchFamily="49" charset="-122"/>
              </a:rPr>
              <a:t>6</a:t>
            </a:r>
            <a:r>
              <a:rPr lang="zh-CN" altLang="en-US"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56</a:t>
            </a:fld>
            <a:endParaRPr lang="en-US" altLang="zh-CN"/>
          </a:p>
        </p:txBody>
      </p:sp>
      <p:sp>
        <p:nvSpPr>
          <p:cNvPr id="6" name="AutoShape 3"/>
          <p:cNvSpPr>
            <a:spLocks noChangeArrowheads="1"/>
          </p:cNvSpPr>
          <p:nvPr/>
        </p:nvSpPr>
        <p:spPr bwMode="gray">
          <a:xfrm rot="5400000">
            <a:off x="2272949" y="639095"/>
            <a:ext cx="1390268" cy="3613478"/>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Text Box 4"/>
          <p:cNvSpPr txBox="1">
            <a:spLocks noChangeArrowheads="1"/>
          </p:cNvSpPr>
          <p:nvPr/>
        </p:nvSpPr>
        <p:spPr bwMode="gray">
          <a:xfrm>
            <a:off x="1428731" y="1928409"/>
            <a:ext cx="3194242" cy="923330"/>
          </a:xfrm>
          <a:prstGeom prst="rect">
            <a:avLst/>
          </a:prstGeom>
          <a:noFill/>
          <a:ln w="9525" algn="ctr">
            <a:noFill/>
            <a:miter lim="800000"/>
            <a:headEnd/>
            <a:tailEnd/>
          </a:ln>
          <a:effectLst/>
        </p:spPr>
        <p:txBody>
          <a:bodyPr wrap="square">
            <a:spAutoFit/>
          </a:bodyPr>
          <a:lstStyle/>
          <a:p>
            <a:pPr algn="just" eaLnBrk="0" hangingPunct="0"/>
            <a:r>
              <a:rPr lang="zh-CN" altLang="en-US" dirty="0">
                <a:solidFill>
                  <a:schemeClr val="tx2">
                    <a:lumMod val="50000"/>
                  </a:schemeClr>
                </a:solidFill>
                <a:latin typeface="黑体" pitchFamily="49" charset="-122"/>
                <a:ea typeface="黑体" pitchFamily="49" charset="-122"/>
              </a:rPr>
              <a:t>提示：</a:t>
            </a:r>
          </a:p>
          <a:p>
            <a:pPr algn="just" eaLnBrk="0" hangingPunct="0"/>
            <a:r>
              <a:rPr lang="zh-CN" altLang="en-US" dirty="0">
                <a:solidFill>
                  <a:schemeClr val="tx2">
                    <a:lumMod val="50000"/>
                  </a:schemeClr>
                </a:solidFill>
                <a:latin typeface="黑体" pitchFamily="49" charset="-122"/>
                <a:ea typeface="黑体" pitchFamily="49" charset="-122"/>
              </a:rPr>
              <a:t>	上述代码也可改写为用</a:t>
            </a:r>
            <a:r>
              <a:rPr lang="en-US" altLang="zh-CN" dirty="0">
                <a:solidFill>
                  <a:schemeClr val="tx2">
                    <a:lumMod val="50000"/>
                  </a:schemeClr>
                </a:solidFill>
                <a:latin typeface="黑体" pitchFamily="49" charset="-122"/>
                <a:ea typeface="黑体" pitchFamily="49" charset="-122"/>
              </a:rPr>
              <a:t>OR</a:t>
            </a:r>
            <a:r>
              <a:rPr lang="zh-CN" altLang="en-US" dirty="0">
                <a:solidFill>
                  <a:schemeClr val="tx2">
                    <a:lumMod val="50000"/>
                  </a:schemeClr>
                </a:solidFill>
                <a:latin typeface="黑体" pitchFamily="49" charset="-122"/>
                <a:ea typeface="黑体" pitchFamily="49" charset="-122"/>
              </a:rPr>
              <a:t>查询，语句如下所示。</a:t>
            </a:r>
            <a:endParaRPr lang="zh-CN" altLang="en-US" sz="1400" dirty="0">
              <a:ea typeface="黑体" pitchFamily="49" charset="-122"/>
            </a:endParaRPr>
          </a:p>
        </p:txBody>
      </p:sp>
      <p:sp>
        <p:nvSpPr>
          <p:cNvPr id="12" name="AutoShape 3"/>
          <p:cNvSpPr>
            <a:spLocks noChangeArrowheads="1"/>
          </p:cNvSpPr>
          <p:nvPr/>
        </p:nvSpPr>
        <p:spPr bwMode="gray">
          <a:xfrm rot="5400000">
            <a:off x="2189808" y="2864368"/>
            <a:ext cx="1677203" cy="3722416"/>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3" name="Text Box 4"/>
          <p:cNvSpPr txBox="1">
            <a:spLocks noChangeArrowheads="1"/>
          </p:cNvSpPr>
          <p:nvPr/>
        </p:nvSpPr>
        <p:spPr bwMode="gray">
          <a:xfrm>
            <a:off x="2458792" y="3986912"/>
            <a:ext cx="2431899" cy="1477328"/>
          </a:xfrm>
          <a:prstGeom prst="rect">
            <a:avLst/>
          </a:prstGeom>
          <a:noFill/>
          <a:ln w="9525" algn="ctr">
            <a:noFill/>
            <a:miter lim="800000"/>
            <a:headEnd/>
            <a:tailEnd/>
          </a:ln>
          <a:effectLst/>
        </p:spPr>
        <p:txBody>
          <a:bodyPr wrap="square">
            <a:spAutoFit/>
          </a:bodyPr>
          <a:lstStyle/>
          <a:p>
            <a:pPr algn="just" eaLnBrk="0" hangingPunct="0"/>
            <a:r>
              <a:rPr lang="zh-CN" altLang="en-US" dirty="0">
                <a:solidFill>
                  <a:schemeClr val="tx2">
                    <a:lumMod val="50000"/>
                  </a:schemeClr>
                </a:solidFill>
                <a:latin typeface="黑体" pitchFamily="49" charset="-122"/>
                <a:ea typeface="黑体" pitchFamily="49" charset="-122"/>
              </a:rPr>
              <a:t>修改查询语句，查询除了学号为</a:t>
            </a:r>
            <a:r>
              <a:rPr lang="en-US" altLang="zh-CN" dirty="0">
                <a:solidFill>
                  <a:schemeClr val="tx2">
                    <a:lumMod val="50000"/>
                  </a:schemeClr>
                </a:solidFill>
                <a:latin typeface="黑体" pitchFamily="49" charset="-122"/>
                <a:ea typeface="黑体" pitchFamily="49" charset="-122"/>
              </a:rPr>
              <a:t>11001</a:t>
            </a:r>
            <a:r>
              <a:rPr lang="zh-CN" altLang="en-US" dirty="0">
                <a:solidFill>
                  <a:schemeClr val="tx2">
                    <a:lumMod val="50000"/>
                  </a:schemeClr>
                </a:solidFill>
                <a:latin typeface="黑体" pitchFamily="49" charset="-122"/>
                <a:ea typeface="黑体" pitchFamily="49" charset="-122"/>
              </a:rPr>
              <a:t>、  </a:t>
            </a:r>
          </a:p>
          <a:p>
            <a:pPr algn="just" eaLnBrk="0" hangingPunct="0"/>
            <a:r>
              <a:rPr lang="en-US" altLang="zh-CN" dirty="0" smtClean="0">
                <a:solidFill>
                  <a:schemeClr val="tx2">
                    <a:lumMod val="50000"/>
                  </a:schemeClr>
                </a:solidFill>
                <a:latin typeface="黑体" pitchFamily="49" charset="-122"/>
                <a:ea typeface="黑体" pitchFamily="49" charset="-122"/>
              </a:rPr>
              <a:t>13001</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14001</a:t>
            </a:r>
            <a:r>
              <a:rPr lang="zh-CN" altLang="en-US" dirty="0">
                <a:solidFill>
                  <a:schemeClr val="tx2">
                    <a:lumMod val="50000"/>
                  </a:schemeClr>
                </a:solidFill>
                <a:latin typeface="黑体" pitchFamily="49" charset="-122"/>
                <a:ea typeface="黑体" pitchFamily="49" charset="-122"/>
              </a:rPr>
              <a:t>的三个学生以外的其它所有</a:t>
            </a:r>
            <a:r>
              <a:rPr lang="zh-CN" altLang="en-US" dirty="0" smtClean="0">
                <a:solidFill>
                  <a:schemeClr val="tx2">
                    <a:lumMod val="50000"/>
                  </a:schemeClr>
                </a:solidFill>
                <a:latin typeface="黑体" pitchFamily="49" charset="-122"/>
                <a:ea typeface="黑体" pitchFamily="49" charset="-122"/>
              </a:rPr>
              <a:t>学生</a:t>
            </a:r>
            <a:r>
              <a:rPr lang="zh-CN" altLang="en-US" dirty="0">
                <a:solidFill>
                  <a:schemeClr val="tx2">
                    <a:lumMod val="50000"/>
                  </a:schemeClr>
                </a:solidFill>
                <a:latin typeface="黑体" pitchFamily="49" charset="-122"/>
                <a:ea typeface="黑体" pitchFamily="49" charset="-122"/>
              </a:rPr>
              <a:t>信息。</a:t>
            </a:r>
          </a:p>
        </p:txBody>
      </p:sp>
      <p:pic>
        <p:nvPicPr>
          <p:cNvPr id="14" name="Picture 10" descr="LB_circle001"/>
          <p:cNvPicPr>
            <a:picLocks noChangeAspect="1" noChangeArrowheads="1"/>
          </p:cNvPicPr>
          <p:nvPr/>
        </p:nvPicPr>
        <p:blipFill>
          <a:blip r:embed="rId2" cstate="print"/>
          <a:srcRect/>
          <a:stretch>
            <a:fillRect/>
          </a:stretch>
        </p:blipFill>
        <p:spPr bwMode="auto">
          <a:xfrm>
            <a:off x="984818" y="3886974"/>
            <a:ext cx="1176337" cy="1174750"/>
          </a:xfrm>
          <a:prstGeom prst="rect">
            <a:avLst/>
          </a:prstGeom>
          <a:noFill/>
        </p:spPr>
      </p:pic>
      <p:sp>
        <p:nvSpPr>
          <p:cNvPr id="15" name="Text Box 12"/>
          <p:cNvSpPr txBox="1">
            <a:spLocks noChangeArrowheads="1"/>
          </p:cNvSpPr>
          <p:nvPr/>
        </p:nvSpPr>
        <p:spPr bwMode="auto">
          <a:xfrm>
            <a:off x="1127533" y="4395459"/>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4</a:t>
            </a:r>
            <a:endParaRPr lang="en-US" altLang="zh-CN" sz="1400" b="1" dirty="0">
              <a:solidFill>
                <a:srgbClr val="5F5F5F"/>
              </a:solidFill>
              <a:ea typeface="宋体" pitchFamily="2" charset="-122"/>
            </a:endParaRPr>
          </a:p>
        </p:txBody>
      </p:sp>
      <p:pic>
        <p:nvPicPr>
          <p:cNvPr id="16" name="Picture 16" descr="O_chevron001"/>
          <p:cNvPicPr>
            <a:picLocks noChangeAspect="1" noChangeArrowheads="1"/>
          </p:cNvPicPr>
          <p:nvPr/>
        </p:nvPicPr>
        <p:blipFill>
          <a:blip r:embed="rId3" cstate="print"/>
          <a:srcRect/>
          <a:stretch>
            <a:fillRect/>
          </a:stretch>
        </p:blipFill>
        <p:spPr bwMode="auto">
          <a:xfrm rot="16200000">
            <a:off x="2136548" y="4242130"/>
            <a:ext cx="412750" cy="363537"/>
          </a:xfrm>
          <a:prstGeom prst="rect">
            <a:avLst/>
          </a:prstGeom>
          <a:noFill/>
        </p:spPr>
      </p:pic>
      <p:sp>
        <p:nvSpPr>
          <p:cNvPr id="4" name="矩形 3"/>
          <p:cNvSpPr/>
          <p:nvPr/>
        </p:nvSpPr>
        <p:spPr>
          <a:xfrm>
            <a:off x="4961584" y="1512911"/>
            <a:ext cx="3672408" cy="2308324"/>
          </a:xfrm>
          <a:prstGeom prst="rect">
            <a:avLst/>
          </a:prstGeom>
          <a:solidFill>
            <a:srgbClr val="FFFF00"/>
          </a:solidFill>
        </p:spPr>
        <p:txBody>
          <a:bodyPr wrap="square">
            <a:spAutoFit/>
          </a:bodyPr>
          <a:lstStyle/>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USE Student</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GO</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SELECT * FROM Students </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WHERE </a:t>
            </a:r>
            <a:r>
              <a:rPr lang="en-US" altLang="zh-CN" dirty="0" err="1">
                <a:solidFill>
                  <a:schemeClr val="tx2">
                    <a:lumMod val="50000"/>
                  </a:schemeClr>
                </a:solidFill>
                <a:latin typeface="黑体" pitchFamily="49" charset="-122"/>
                <a:ea typeface="黑体" pitchFamily="49" charset="-122"/>
              </a:rPr>
              <a:t>Student_id</a:t>
            </a:r>
            <a:r>
              <a:rPr lang="en-US" altLang="zh-CN" dirty="0">
                <a:solidFill>
                  <a:schemeClr val="tx2">
                    <a:lumMod val="50000"/>
                  </a:schemeClr>
                </a:solidFill>
                <a:latin typeface="黑体" pitchFamily="49" charset="-122"/>
                <a:ea typeface="黑体" pitchFamily="49" charset="-122"/>
              </a:rPr>
              <a:t>='11001' OR </a:t>
            </a:r>
            <a:r>
              <a:rPr lang="en-US" altLang="zh-CN" dirty="0" err="1">
                <a:solidFill>
                  <a:schemeClr val="tx2">
                    <a:lumMod val="50000"/>
                  </a:schemeClr>
                </a:solidFill>
                <a:latin typeface="黑体" pitchFamily="49" charset="-122"/>
                <a:ea typeface="黑体" pitchFamily="49" charset="-122"/>
              </a:rPr>
              <a:t>Student_id</a:t>
            </a:r>
            <a:r>
              <a:rPr lang="en-US" altLang="zh-CN" dirty="0">
                <a:solidFill>
                  <a:schemeClr val="tx2">
                    <a:lumMod val="50000"/>
                  </a:schemeClr>
                </a:solidFill>
                <a:latin typeface="黑体" pitchFamily="49" charset="-122"/>
                <a:ea typeface="黑体" pitchFamily="49" charset="-122"/>
              </a:rPr>
              <a:t>='13001' OR </a:t>
            </a:r>
            <a:r>
              <a:rPr lang="en-US" altLang="zh-CN" dirty="0" err="1">
                <a:solidFill>
                  <a:schemeClr val="tx2">
                    <a:lumMod val="50000"/>
                  </a:schemeClr>
                </a:solidFill>
                <a:latin typeface="黑体" pitchFamily="49" charset="-122"/>
                <a:ea typeface="黑体" pitchFamily="49" charset="-122"/>
              </a:rPr>
              <a:t>Student_id</a:t>
            </a:r>
            <a:r>
              <a:rPr lang="en-US" altLang="zh-CN" dirty="0">
                <a:solidFill>
                  <a:schemeClr val="tx2">
                    <a:lumMod val="50000"/>
                  </a:schemeClr>
                </a:solidFill>
                <a:latin typeface="黑体" pitchFamily="49" charset="-122"/>
                <a:ea typeface="黑体" pitchFamily="49" charset="-122"/>
              </a:rPr>
              <a:t>='14001'</a:t>
            </a: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GO</a:t>
            </a:r>
          </a:p>
        </p:txBody>
      </p:sp>
      <p:sp>
        <p:nvSpPr>
          <p:cNvPr id="3" name="矩形 2"/>
          <p:cNvSpPr/>
          <p:nvPr/>
        </p:nvSpPr>
        <p:spPr>
          <a:xfrm>
            <a:off x="4982000" y="4074185"/>
            <a:ext cx="3651992" cy="1754326"/>
          </a:xfrm>
          <a:prstGeom prst="rect">
            <a:avLst/>
          </a:prstGeom>
          <a:solidFill>
            <a:srgbClr val="FFFF00"/>
          </a:solidFill>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USE Student</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GO</a:t>
            </a: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SELECT </a:t>
            </a:r>
            <a:r>
              <a:rPr lang="zh-CN" altLang="en-US" dirty="0">
                <a:solidFill>
                  <a:schemeClr val="tx2">
                    <a:lumMod val="50000"/>
                  </a:schemeClr>
                </a:solidFill>
                <a:latin typeface="黑体" pitchFamily="49" charset="-122"/>
                <a:ea typeface="黑体" pitchFamily="49" charset="-122"/>
              </a:rPr>
              <a:t>* FROM Students </a:t>
            </a:r>
            <a:r>
              <a:rPr lang="zh-CN" altLang="en-US" dirty="0" smtClean="0">
                <a:solidFill>
                  <a:schemeClr val="tx2">
                    <a:lumMod val="50000"/>
                  </a:schemeClr>
                </a:solidFill>
                <a:latin typeface="黑体" pitchFamily="49" charset="-122"/>
                <a:ea typeface="黑体" pitchFamily="49" charset="-122"/>
              </a:rPr>
              <a:t>WHERE </a:t>
            </a:r>
            <a:r>
              <a:rPr lang="zh-CN" altLang="en-US" dirty="0">
                <a:solidFill>
                  <a:schemeClr val="tx2">
                    <a:lumMod val="50000"/>
                  </a:schemeClr>
                </a:solidFill>
                <a:latin typeface="黑体" pitchFamily="49" charset="-122"/>
                <a:ea typeface="黑体" pitchFamily="49" charset="-122"/>
              </a:rPr>
              <a:t>Student_id NOT </a:t>
            </a:r>
            <a:r>
              <a:rPr lang="zh-CN" altLang="en-US" dirty="0" smtClean="0">
                <a:solidFill>
                  <a:schemeClr val="tx2">
                    <a:lumMod val="50000"/>
                  </a:schemeClr>
                </a:solidFill>
                <a:latin typeface="黑体" pitchFamily="49" charset="-122"/>
                <a:ea typeface="黑体" pitchFamily="49" charset="-122"/>
              </a:rPr>
              <a:t>IN ('</a:t>
            </a:r>
            <a:r>
              <a:rPr lang="zh-CN" altLang="en-US" dirty="0">
                <a:solidFill>
                  <a:schemeClr val="tx2">
                    <a:lumMod val="50000"/>
                  </a:schemeClr>
                </a:solidFill>
                <a:latin typeface="黑体" pitchFamily="49" charset="-122"/>
                <a:ea typeface="黑体" pitchFamily="49" charset="-122"/>
              </a:rPr>
              <a:t>11001','13001','14001')</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GO</a:t>
            </a:r>
          </a:p>
        </p:txBody>
      </p:sp>
    </p:spTree>
    <p:extLst>
      <p:ext uri="{BB962C8B-B14F-4D97-AF65-F5344CB8AC3E}">
        <p14:creationId xmlns:p14="http://schemas.microsoft.com/office/powerpoint/2010/main" xmlns="" val="5370649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黑体" pitchFamily="49" charset="-122"/>
              </a:rPr>
              <a:t>任务</a:t>
            </a:r>
            <a:r>
              <a:rPr lang="en-US" altLang="zh-CN" dirty="0" smtClean="0">
                <a:latin typeface="黑体" pitchFamily="49" charset="-122"/>
              </a:rPr>
              <a:t>6</a:t>
            </a:r>
            <a:r>
              <a:rPr lang="zh-CN" altLang="en-US"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57</a:t>
            </a:fld>
            <a:endParaRPr lang="en-US" altLang="zh-CN"/>
          </a:p>
        </p:txBody>
      </p:sp>
      <p:sp>
        <p:nvSpPr>
          <p:cNvPr id="6" name="AutoShape 3"/>
          <p:cNvSpPr>
            <a:spLocks noChangeArrowheads="1"/>
          </p:cNvSpPr>
          <p:nvPr/>
        </p:nvSpPr>
        <p:spPr bwMode="gray">
          <a:xfrm rot="5400000">
            <a:off x="2445466" y="1305114"/>
            <a:ext cx="1390268" cy="3006817"/>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Text Box 4"/>
          <p:cNvSpPr txBox="1">
            <a:spLocks noChangeArrowheads="1"/>
          </p:cNvSpPr>
          <p:nvPr/>
        </p:nvSpPr>
        <p:spPr bwMode="gray">
          <a:xfrm>
            <a:off x="2823040" y="2296407"/>
            <a:ext cx="1676952" cy="923330"/>
          </a:xfrm>
          <a:prstGeom prst="rect">
            <a:avLst/>
          </a:prstGeom>
          <a:noFill/>
          <a:ln w="9525" algn="ctr">
            <a:noFill/>
            <a:miter lim="800000"/>
            <a:headEnd/>
            <a:tailEnd/>
          </a:ln>
          <a:effectLst/>
        </p:spPr>
        <p:txBody>
          <a:bodyPr wrap="square">
            <a:spAutoFit/>
          </a:bodyPr>
          <a:lstStyle/>
          <a:p>
            <a:pPr algn="just" eaLnBrk="0" hangingPunct="0"/>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6.22</a:t>
            </a:r>
            <a:r>
              <a:rPr lang="zh-CN" altLang="en-US" dirty="0">
                <a:solidFill>
                  <a:schemeClr val="tx2">
                    <a:lumMod val="50000"/>
                  </a:schemeClr>
                </a:solidFill>
                <a:latin typeface="黑体" pitchFamily="49" charset="-122"/>
                <a:ea typeface="黑体" pitchFamily="49" charset="-122"/>
              </a:rPr>
              <a:t>所示。</a:t>
            </a:r>
            <a:endParaRPr lang="zh-CN" altLang="en-US" sz="1400" dirty="0">
              <a:ea typeface="黑体" pitchFamily="49" charset="-122"/>
            </a:endParaRPr>
          </a:p>
        </p:txBody>
      </p:sp>
      <p:sp>
        <p:nvSpPr>
          <p:cNvPr id="13" name="Text Box 4"/>
          <p:cNvSpPr txBox="1">
            <a:spLocks noChangeArrowheads="1"/>
          </p:cNvSpPr>
          <p:nvPr/>
        </p:nvSpPr>
        <p:spPr bwMode="gray">
          <a:xfrm>
            <a:off x="2051720" y="4077072"/>
            <a:ext cx="5904656" cy="1200329"/>
          </a:xfrm>
          <a:prstGeom prst="rect">
            <a:avLst/>
          </a:prstGeom>
          <a:noFill/>
          <a:ln w="9525" algn="ctr">
            <a:solidFill>
              <a:srgbClr val="FF0000"/>
            </a:solidFill>
            <a:miter lim="800000"/>
            <a:headEnd/>
            <a:tailEnd/>
          </a:ln>
          <a:effectLst/>
        </p:spPr>
        <p:txBody>
          <a:bodyPr wrap="square">
            <a:spAutoFit/>
          </a:bodyPr>
          <a:lstStyle/>
          <a:p>
            <a:pPr algn="just" eaLnBrk="0" hangingPunct="0"/>
            <a:r>
              <a:rPr lang="zh-CN" altLang="en-US" dirty="0">
                <a:solidFill>
                  <a:schemeClr val="tx2">
                    <a:lumMod val="50000"/>
                  </a:schemeClr>
                </a:solidFill>
                <a:latin typeface="黑体" pitchFamily="49" charset="-122"/>
                <a:ea typeface="黑体" pitchFamily="49" charset="-122"/>
              </a:rPr>
              <a:t>知识总结：</a:t>
            </a:r>
          </a:p>
          <a:p>
            <a:pPr algn="just" eaLnBrk="0" hangingPunct="0"/>
            <a:r>
              <a:rPr lang="zh-CN" altLang="en-US" dirty="0">
                <a:solidFill>
                  <a:schemeClr val="tx2">
                    <a:lumMod val="50000"/>
                  </a:schemeClr>
                </a:solidFill>
                <a:latin typeface="黑体" pitchFamily="49" charset="-122"/>
                <a:ea typeface="黑体" pitchFamily="49" charset="-122"/>
              </a:rPr>
              <a:t>      	如果所查询的列值的取值范围不是一个连续的区间，而是由某些离散值组成的值表集合，则不能用</a:t>
            </a:r>
            <a:r>
              <a:rPr lang="en-US" altLang="zh-CN" dirty="0">
                <a:solidFill>
                  <a:schemeClr val="tx2">
                    <a:lumMod val="50000"/>
                  </a:schemeClr>
                </a:solidFill>
                <a:latin typeface="黑体" pitchFamily="49" charset="-122"/>
                <a:ea typeface="黑体" pitchFamily="49" charset="-122"/>
              </a:rPr>
              <a:t>BETWEEN</a:t>
            </a:r>
            <a:r>
              <a:rPr lang="zh-CN" altLang="en-US" dirty="0">
                <a:solidFill>
                  <a:schemeClr val="tx2">
                    <a:lumMod val="50000"/>
                  </a:schemeClr>
                </a:solidFill>
                <a:latin typeface="黑体" pitchFamily="49" charset="-122"/>
                <a:ea typeface="黑体" pitchFamily="49" charset="-122"/>
              </a:rPr>
              <a:t>，而要用另外两个逻辑运算符：</a:t>
            </a:r>
            <a:r>
              <a:rPr lang="en-US" altLang="zh-CN" dirty="0">
                <a:solidFill>
                  <a:schemeClr val="tx2">
                    <a:lumMod val="50000"/>
                  </a:schemeClr>
                </a:solidFill>
                <a:latin typeface="黑体" pitchFamily="49" charset="-122"/>
                <a:ea typeface="黑体" pitchFamily="49" charset="-122"/>
              </a:rPr>
              <a:t>IN</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NOT IN</a:t>
            </a:r>
            <a:r>
              <a:rPr lang="zh-CN" altLang="en-US" dirty="0">
                <a:solidFill>
                  <a:schemeClr val="tx2">
                    <a:lumMod val="50000"/>
                  </a:schemeClr>
                </a:solidFill>
                <a:latin typeface="黑体" pitchFamily="49" charset="-122"/>
                <a:ea typeface="黑体" pitchFamily="49" charset="-122"/>
              </a:rPr>
              <a:t>。</a:t>
            </a:r>
          </a:p>
        </p:txBody>
      </p:sp>
      <p:pic>
        <p:nvPicPr>
          <p:cNvPr id="20" name="Picture 10" descr="LB_circle001"/>
          <p:cNvPicPr>
            <a:picLocks noChangeAspect="1" noChangeArrowheads="1"/>
          </p:cNvPicPr>
          <p:nvPr/>
        </p:nvPicPr>
        <p:blipFill>
          <a:blip r:embed="rId2" cstate="print"/>
          <a:srcRect/>
          <a:stretch>
            <a:fillRect/>
          </a:stretch>
        </p:blipFill>
        <p:spPr bwMode="auto">
          <a:xfrm>
            <a:off x="1235439" y="2221148"/>
            <a:ext cx="1176337" cy="1174750"/>
          </a:xfrm>
          <a:prstGeom prst="rect">
            <a:avLst/>
          </a:prstGeom>
          <a:noFill/>
        </p:spPr>
      </p:pic>
      <p:sp>
        <p:nvSpPr>
          <p:cNvPr id="21" name="Text Box 12"/>
          <p:cNvSpPr txBox="1">
            <a:spLocks noChangeArrowheads="1"/>
          </p:cNvSpPr>
          <p:nvPr/>
        </p:nvSpPr>
        <p:spPr bwMode="auto">
          <a:xfrm>
            <a:off x="1378154" y="2729633"/>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5</a:t>
            </a:r>
            <a:endParaRPr lang="en-US" altLang="zh-CN" sz="1400" b="1" dirty="0">
              <a:solidFill>
                <a:srgbClr val="5F5F5F"/>
              </a:solidFill>
              <a:ea typeface="宋体" pitchFamily="2" charset="-122"/>
            </a:endParaRPr>
          </a:p>
        </p:txBody>
      </p:sp>
      <p:pic>
        <p:nvPicPr>
          <p:cNvPr id="22" name="Picture 16" descr="O_chevron001"/>
          <p:cNvPicPr>
            <a:picLocks noChangeAspect="1" noChangeArrowheads="1"/>
          </p:cNvPicPr>
          <p:nvPr/>
        </p:nvPicPr>
        <p:blipFill>
          <a:blip r:embed="rId3" cstate="print"/>
          <a:srcRect/>
          <a:stretch>
            <a:fillRect/>
          </a:stretch>
        </p:blipFill>
        <p:spPr bwMode="auto">
          <a:xfrm rot="16200000">
            <a:off x="2387169" y="2576304"/>
            <a:ext cx="412750" cy="363537"/>
          </a:xfrm>
          <a:prstGeom prst="rect">
            <a:avLst/>
          </a:prstGeom>
          <a:noFill/>
        </p:spPr>
      </p:pic>
      <p:pic>
        <p:nvPicPr>
          <p:cNvPr id="23" name="Picture 4"/>
          <p:cNvPicPr>
            <a:picLocks noGrp="1" noChangeAspect="1" noChangeArrowheads="1"/>
          </p:cNvPicPr>
          <p:nvPr>
            <p:ph sz="half" idx="4294967295"/>
          </p:nvPr>
        </p:nvPicPr>
        <p:blipFill>
          <a:blip r:embed="rId4" cstate="print">
            <a:extLst>
              <a:ext uri="{28A0092B-C50C-407E-A947-70E740481C1C}">
                <a14:useLocalDpi xmlns:a14="http://schemas.microsoft.com/office/drawing/2010/main" xmlns="" val="0"/>
              </a:ext>
            </a:extLst>
          </a:blip>
          <a:srcRect/>
          <a:stretch>
            <a:fillRect/>
          </a:stretch>
        </p:blipFill>
        <p:spPr>
          <a:xfrm>
            <a:off x="5265415" y="1633492"/>
            <a:ext cx="3084490" cy="2038950"/>
          </a:xfrm>
          <a:prstGeom prst="rect">
            <a:avLst/>
          </a:prstGeom>
          <a:noFill/>
        </p:spPr>
      </p:pic>
      <p:sp>
        <p:nvSpPr>
          <p:cNvPr id="24" name="Text Box 5"/>
          <p:cNvSpPr txBox="1">
            <a:spLocks noChangeArrowheads="1"/>
          </p:cNvSpPr>
          <p:nvPr/>
        </p:nvSpPr>
        <p:spPr bwMode="auto">
          <a:xfrm>
            <a:off x="4867735" y="3672442"/>
            <a:ext cx="3879850"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6.22 </a:t>
            </a:r>
            <a:r>
              <a:rPr lang="zh-CN" sz="1800" dirty="0"/>
              <a:t>使用</a:t>
            </a:r>
            <a:r>
              <a:rPr lang="zh-CN" altLang="zh-CN" sz="1800" dirty="0"/>
              <a:t>NOT IN</a:t>
            </a:r>
            <a:r>
              <a:rPr lang="zh-CN" sz="1800" dirty="0"/>
              <a:t>逻辑运算符查询</a:t>
            </a:r>
          </a:p>
        </p:txBody>
      </p:sp>
    </p:spTree>
    <p:extLst>
      <p:ext uri="{BB962C8B-B14F-4D97-AF65-F5344CB8AC3E}">
        <p14:creationId xmlns:p14="http://schemas.microsoft.com/office/powerpoint/2010/main" xmlns="" val="211289712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6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58</a:t>
            </a:fld>
            <a:endParaRPr lang="en-US" altLang="zh-CN"/>
          </a:p>
        </p:txBody>
      </p:sp>
      <p:sp>
        <p:nvSpPr>
          <p:cNvPr id="6" name="矩形 5"/>
          <p:cNvSpPr/>
          <p:nvPr/>
        </p:nvSpPr>
        <p:spPr>
          <a:xfrm>
            <a:off x="1307740" y="2204864"/>
            <a:ext cx="6696744" cy="2862322"/>
          </a:xfrm>
          <a:prstGeom prst="rect">
            <a:avLst/>
          </a:prstGeom>
          <a:solidFill>
            <a:schemeClr val="accent2">
              <a:lumMod val="60000"/>
              <a:lumOff val="40000"/>
            </a:schemeClr>
          </a:solidFill>
        </p:spPr>
        <p:txBody>
          <a:bodyPr wrap="square">
            <a:spAutoFit/>
          </a:bodyPr>
          <a:lstStyle/>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IN</a:t>
            </a:r>
            <a:r>
              <a:rPr lang="zh-CN" altLang="en-US" dirty="0">
                <a:solidFill>
                  <a:schemeClr val="tx2">
                    <a:lumMod val="50000"/>
                  </a:schemeClr>
                </a:solidFill>
                <a:latin typeface="黑体" pitchFamily="49" charset="-122"/>
                <a:ea typeface="黑体" pitchFamily="49" charset="-122"/>
              </a:rPr>
              <a:t>可以用于测试给定列的值是否在指定的值表集合中。值表集合可以用一个子查询或者列表表示，其语法形式如下：</a:t>
            </a:r>
          </a:p>
          <a:p>
            <a:pPr eaLnBrk="1" hangingPunct="1">
              <a:buFont typeface="Wingdings" pitchFamily="2" charset="2"/>
              <a:buNone/>
            </a:pPr>
            <a:r>
              <a:rPr lang="en-US" altLang="zh-CN" dirty="0">
                <a:latin typeface="黑体" pitchFamily="49" charset="-122"/>
                <a:ea typeface="黑体" pitchFamily="49" charset="-122"/>
              </a:rPr>
              <a:t>&lt;</a:t>
            </a:r>
            <a:r>
              <a:rPr lang="zh-CN" altLang="en-US" dirty="0">
                <a:latin typeface="黑体" pitchFamily="49" charset="-122"/>
                <a:ea typeface="黑体" pitchFamily="49" charset="-122"/>
              </a:rPr>
              <a:t>测试表达式</a:t>
            </a:r>
            <a:r>
              <a:rPr lang="en-US" altLang="zh-CN" dirty="0">
                <a:latin typeface="黑体" pitchFamily="49" charset="-122"/>
                <a:ea typeface="黑体" pitchFamily="49" charset="-122"/>
              </a:rPr>
              <a:t>&gt; [NOT] IN (&lt;</a:t>
            </a:r>
            <a:r>
              <a:rPr lang="zh-CN" altLang="en-US" dirty="0">
                <a:latin typeface="黑体" pitchFamily="49" charset="-122"/>
                <a:ea typeface="黑体" pitchFamily="49" charset="-122"/>
              </a:rPr>
              <a:t>子查询</a:t>
            </a:r>
            <a:r>
              <a:rPr lang="en-US" altLang="zh-CN" dirty="0">
                <a:latin typeface="黑体" pitchFamily="49" charset="-122"/>
                <a:ea typeface="黑体" pitchFamily="49" charset="-122"/>
              </a:rPr>
              <a:t>&gt;|&lt;</a:t>
            </a:r>
            <a:r>
              <a:rPr lang="zh-CN" altLang="en-US" dirty="0">
                <a:latin typeface="黑体" pitchFamily="49" charset="-122"/>
                <a:ea typeface="黑体" pitchFamily="49" charset="-122"/>
              </a:rPr>
              <a:t>列表</a:t>
            </a:r>
            <a:r>
              <a:rPr lang="en-US" altLang="zh-CN" dirty="0">
                <a:latin typeface="黑体" pitchFamily="49" charset="-122"/>
                <a:ea typeface="黑体" pitchFamily="49" charset="-122"/>
              </a:rPr>
              <a:t>&gt;)</a:t>
            </a:r>
          </a:p>
          <a:p>
            <a:pPr eaLnBrk="1" hangingPunct="1">
              <a:buFont typeface="Wingdings" pitchFamily="2" charset="2"/>
              <a:buNone/>
            </a:pPr>
            <a:r>
              <a:rPr lang="en-US" altLang="zh-CN" dirty="0">
                <a:latin typeface="黑体" pitchFamily="49" charset="-122"/>
                <a:ea typeface="黑体" pitchFamily="49" charset="-122"/>
              </a:rPr>
              <a:t>	</a:t>
            </a:r>
            <a:endParaRPr lang="en-US" altLang="zh-CN" dirty="0" smtClean="0">
              <a:latin typeface="黑体" pitchFamily="49" charset="-122"/>
              <a:ea typeface="黑体" pitchFamily="49" charset="-122"/>
            </a:endParaRPr>
          </a:p>
          <a:p>
            <a:pPr eaLnBrk="1" hangingPunct="1">
              <a:buFont typeface="Wingdings" pitchFamily="2" charset="2"/>
              <a:buNone/>
            </a:pPr>
            <a:r>
              <a:rPr lang="en-US" altLang="zh-CN" dirty="0" smtClean="0">
                <a:solidFill>
                  <a:schemeClr val="tx2">
                    <a:lumMod val="50000"/>
                  </a:schemeClr>
                </a:solidFill>
                <a:latin typeface="黑体" pitchFamily="49" charset="-122"/>
                <a:ea typeface="黑体" pitchFamily="49" charset="-122"/>
              </a:rPr>
              <a:t>NOT </a:t>
            </a:r>
            <a:r>
              <a:rPr lang="en-US" altLang="zh-CN" dirty="0">
                <a:solidFill>
                  <a:schemeClr val="tx2">
                    <a:lumMod val="50000"/>
                  </a:schemeClr>
                </a:solidFill>
                <a:latin typeface="黑体" pitchFamily="49" charset="-122"/>
                <a:ea typeface="黑体" pitchFamily="49" charset="-122"/>
              </a:rPr>
              <a:t>IN</a:t>
            </a:r>
            <a:r>
              <a:rPr lang="zh-CN" altLang="en-US" dirty="0">
                <a:solidFill>
                  <a:schemeClr val="tx2">
                    <a:lumMod val="50000"/>
                  </a:schemeClr>
                </a:solidFill>
                <a:latin typeface="黑体" pitchFamily="49" charset="-122"/>
                <a:ea typeface="黑体" pitchFamily="49" charset="-122"/>
              </a:rPr>
              <a:t>表示对</a:t>
            </a:r>
            <a:r>
              <a:rPr lang="en-US" altLang="zh-CN" dirty="0">
                <a:solidFill>
                  <a:schemeClr val="tx2">
                    <a:lumMod val="50000"/>
                  </a:schemeClr>
                </a:solidFill>
                <a:latin typeface="黑体" pitchFamily="49" charset="-122"/>
                <a:ea typeface="黑体" pitchFamily="49" charset="-122"/>
              </a:rPr>
              <a:t>IN</a:t>
            </a:r>
            <a:r>
              <a:rPr lang="zh-CN" altLang="en-US" dirty="0">
                <a:solidFill>
                  <a:schemeClr val="tx2">
                    <a:lumMod val="50000"/>
                  </a:schemeClr>
                </a:solidFill>
                <a:latin typeface="黑体" pitchFamily="49" charset="-122"/>
                <a:ea typeface="黑体" pitchFamily="49" charset="-122"/>
              </a:rPr>
              <a:t>运算的结果取反。</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使用</a:t>
            </a:r>
            <a:r>
              <a:rPr lang="en-US" altLang="zh-CN" dirty="0">
                <a:solidFill>
                  <a:schemeClr val="tx2">
                    <a:lumMod val="50000"/>
                  </a:schemeClr>
                </a:solidFill>
                <a:latin typeface="黑体" pitchFamily="49" charset="-122"/>
                <a:ea typeface="黑体" pitchFamily="49" charset="-122"/>
              </a:rPr>
              <a:t>IN</a:t>
            </a:r>
            <a:r>
              <a:rPr lang="zh-CN" altLang="en-US" dirty="0">
                <a:solidFill>
                  <a:schemeClr val="tx2">
                    <a:lumMod val="50000"/>
                  </a:schemeClr>
                </a:solidFill>
                <a:latin typeface="黑体" pitchFamily="49" charset="-122"/>
                <a:ea typeface="黑体" pitchFamily="49" charset="-122"/>
              </a:rPr>
              <a:t>查询的语句可以看成是多个</a:t>
            </a:r>
            <a:r>
              <a:rPr lang="en-US" altLang="zh-CN" dirty="0">
                <a:solidFill>
                  <a:schemeClr val="tx2">
                    <a:lumMod val="50000"/>
                  </a:schemeClr>
                </a:solidFill>
                <a:latin typeface="黑体" pitchFamily="49" charset="-122"/>
                <a:ea typeface="黑体" pitchFamily="49" charset="-122"/>
              </a:rPr>
              <a:t>OR</a:t>
            </a:r>
            <a:r>
              <a:rPr lang="zh-CN" altLang="en-US" dirty="0">
                <a:solidFill>
                  <a:schemeClr val="tx2">
                    <a:lumMod val="50000"/>
                  </a:schemeClr>
                </a:solidFill>
                <a:latin typeface="黑体" pitchFamily="49" charset="-122"/>
                <a:ea typeface="黑体" pitchFamily="49" charset="-122"/>
              </a:rPr>
              <a:t>运算符连接的查询条件的一种简化形式。</a:t>
            </a:r>
          </a:p>
          <a:p>
            <a:pPr eaLnBrk="1" hangingPunct="1">
              <a:buFont typeface="Wingdings" pitchFamily="2" charset="2"/>
              <a:buNone/>
            </a:pPr>
            <a:endParaRPr lang="zh-CN" altLang="zh-CN"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214138703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7</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59</a:t>
            </a:fld>
            <a:endParaRPr lang="en-US" altLang="zh-CN"/>
          </a:p>
        </p:txBody>
      </p:sp>
      <p:sp>
        <p:nvSpPr>
          <p:cNvPr id="6" name="AutoShape 19"/>
          <p:cNvSpPr>
            <a:spLocks noChangeArrowheads="1"/>
          </p:cNvSpPr>
          <p:nvPr/>
        </p:nvSpPr>
        <p:spPr bwMode="ltGray">
          <a:xfrm>
            <a:off x="1200406" y="1536979"/>
            <a:ext cx="6525468" cy="1999687"/>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b="0" dirty="0"/>
          </a:p>
        </p:txBody>
      </p:sp>
      <p:sp>
        <p:nvSpPr>
          <p:cNvPr id="7" name="Rectangle 20"/>
          <p:cNvSpPr>
            <a:spLocks noChangeArrowheads="1"/>
          </p:cNvSpPr>
          <p:nvPr/>
        </p:nvSpPr>
        <p:spPr bwMode="auto">
          <a:xfrm>
            <a:off x="1451971" y="1642346"/>
            <a:ext cx="6004163" cy="1754326"/>
          </a:xfrm>
          <a:prstGeom prst="rect">
            <a:avLst/>
          </a:prstGeom>
          <a:noFill/>
          <a:ln w="9525" algn="ctr">
            <a:no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完成如下查询：</a:t>
            </a:r>
          </a:p>
          <a:p>
            <a:pPr algn="just" eaLnBrk="0" hangingPunct="0">
              <a:buClr>
                <a:srgbClr val="D7181F"/>
              </a:buClr>
            </a:pPr>
            <a:r>
              <a:rPr lang="zh-CN" altLang="en-US" kern="0" dirty="0">
                <a:solidFill>
                  <a:srgbClr val="132767"/>
                </a:solidFill>
                <a:latin typeface="黑体" pitchFamily="49" charset="-122"/>
                <a:ea typeface="黑体" pitchFamily="49" charset="-122"/>
              </a:rPr>
              <a:t>查询所有姓“叶”的同学。</a:t>
            </a:r>
          </a:p>
          <a:p>
            <a:pPr algn="just" eaLnBrk="0" hangingPunct="0">
              <a:buClr>
                <a:srgbClr val="D7181F"/>
              </a:buClr>
            </a:pPr>
            <a:r>
              <a:rPr lang="zh-CN" altLang="en-US" kern="0" dirty="0">
                <a:solidFill>
                  <a:srgbClr val="132767"/>
                </a:solidFill>
                <a:latin typeface="黑体" pitchFamily="49" charset="-122"/>
                <a:ea typeface="黑体" pitchFamily="49" charset="-122"/>
              </a:rPr>
              <a:t>查询所有姓“安”且名字只有两个字的同学信息。</a:t>
            </a:r>
          </a:p>
          <a:p>
            <a:pPr algn="just" eaLnBrk="0" hangingPunct="0">
              <a:buClr>
                <a:srgbClr val="D7181F"/>
              </a:buClr>
            </a:pPr>
            <a:r>
              <a:rPr lang="zh-CN" altLang="en-US" kern="0" dirty="0">
                <a:solidFill>
                  <a:srgbClr val="132767"/>
                </a:solidFill>
                <a:latin typeface="黑体" pitchFamily="49" charset="-122"/>
                <a:ea typeface="黑体" pitchFamily="49" charset="-122"/>
              </a:rPr>
              <a:t>查询所有 “叶”姓和“安”姓的同学信息。</a:t>
            </a:r>
          </a:p>
          <a:p>
            <a:pPr algn="just" eaLnBrk="0" hangingPunct="0">
              <a:buClr>
                <a:srgbClr val="D7181F"/>
              </a:buClr>
            </a:pPr>
            <a:r>
              <a:rPr lang="zh-CN" altLang="en-US" kern="0" dirty="0">
                <a:solidFill>
                  <a:srgbClr val="132767"/>
                </a:solidFill>
                <a:latin typeface="黑体" pitchFamily="49" charset="-122"/>
                <a:ea typeface="黑体" pitchFamily="49" charset="-122"/>
              </a:rPr>
              <a:t>查询“华”姓和“杨”姓之间所有学生的信息。</a:t>
            </a:r>
          </a:p>
          <a:p>
            <a:pPr algn="just" eaLnBrk="0" hangingPunct="0">
              <a:buClr>
                <a:srgbClr val="D7181F"/>
              </a:buClr>
            </a:pPr>
            <a:r>
              <a:rPr lang="zh-CN" altLang="en-US" kern="0" dirty="0">
                <a:solidFill>
                  <a:srgbClr val="132767"/>
                </a:solidFill>
                <a:latin typeface="黑体" pitchFamily="49" charset="-122"/>
                <a:ea typeface="黑体" pitchFamily="49" charset="-122"/>
              </a:rPr>
              <a:t>查询除了“华”姓和“杨”姓之外的所有学生信</a:t>
            </a:r>
          </a:p>
        </p:txBody>
      </p:sp>
      <p:sp>
        <p:nvSpPr>
          <p:cNvPr id="13" name="AutoShape 6"/>
          <p:cNvSpPr>
            <a:spLocks noChangeArrowheads="1"/>
          </p:cNvSpPr>
          <p:nvPr/>
        </p:nvSpPr>
        <p:spPr bwMode="gray">
          <a:xfrm>
            <a:off x="1217589" y="3625988"/>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897753" y="374697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00218" y="374946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14482" y="3810880"/>
            <a:ext cx="2664243"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：新建查询文件。</a:t>
            </a:r>
          </a:p>
        </p:txBody>
      </p:sp>
      <p:sp>
        <p:nvSpPr>
          <p:cNvPr id="17" name="AutoShape 6"/>
          <p:cNvSpPr>
            <a:spLocks noChangeArrowheads="1"/>
          </p:cNvSpPr>
          <p:nvPr/>
        </p:nvSpPr>
        <p:spPr bwMode="gray">
          <a:xfrm>
            <a:off x="1217589" y="4457557"/>
            <a:ext cx="6738787" cy="1754325"/>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76357" y="5264462"/>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78822" y="5266946"/>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2000232" y="4457556"/>
            <a:ext cx="5715040" cy="1754326"/>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：输入查询语句，查询所有姓“叶”的同学。</a:t>
            </a:r>
          </a:p>
          <a:p>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USE Student</a:t>
            </a:r>
          </a:p>
          <a:p>
            <a:r>
              <a:rPr lang="en-US" altLang="zh-CN" dirty="0">
                <a:latin typeface="黑体" pitchFamily="49" charset="-122"/>
                <a:ea typeface="黑体" pitchFamily="49" charset="-122"/>
              </a:rPr>
              <a:t>	GO</a:t>
            </a:r>
          </a:p>
          <a:p>
            <a:r>
              <a:rPr lang="en-US" altLang="zh-CN" dirty="0">
                <a:latin typeface="黑体" pitchFamily="49" charset="-122"/>
                <a:ea typeface="黑体" pitchFamily="49" charset="-122"/>
              </a:rPr>
              <a:t>	SELECT * FROM Students</a:t>
            </a:r>
          </a:p>
          <a:p>
            <a:r>
              <a:rPr lang="en-US" altLang="zh-CN" dirty="0">
                <a:latin typeface="黑体" pitchFamily="49" charset="-122"/>
                <a:ea typeface="黑体" pitchFamily="49" charset="-122"/>
              </a:rPr>
              <a:t>	WHERE </a:t>
            </a:r>
            <a:r>
              <a:rPr lang="en-US" altLang="zh-CN" dirty="0" err="1">
                <a:latin typeface="黑体" pitchFamily="49" charset="-122"/>
                <a:ea typeface="黑体" pitchFamily="49" charset="-122"/>
              </a:rPr>
              <a:t>Student_name</a:t>
            </a:r>
            <a:r>
              <a:rPr lang="en-US" altLang="zh-CN" dirty="0">
                <a:latin typeface="黑体" pitchFamily="49" charset="-122"/>
                <a:ea typeface="黑体" pitchFamily="49" charset="-122"/>
              </a:rPr>
              <a:t> LIKE '</a:t>
            </a:r>
            <a:r>
              <a:rPr lang="zh-CN" altLang="en-US" dirty="0">
                <a:latin typeface="黑体" pitchFamily="49" charset="-122"/>
                <a:ea typeface="黑体" pitchFamily="49" charset="-122"/>
              </a:rPr>
              <a:t>叶</a:t>
            </a:r>
            <a:r>
              <a:rPr lang="en-US" altLang="zh-CN" dirty="0">
                <a:latin typeface="黑体" pitchFamily="49" charset="-122"/>
                <a:ea typeface="黑体" pitchFamily="49" charset="-122"/>
              </a:rPr>
              <a:t>%'</a:t>
            </a:r>
          </a:p>
          <a:p>
            <a:r>
              <a:rPr lang="en-US" altLang="zh-CN" dirty="0">
                <a:latin typeface="黑体" pitchFamily="49" charset="-122"/>
                <a:ea typeface="黑体" pitchFamily="49" charset="-122"/>
              </a:rPr>
              <a:t>	GO</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a:t>
            </a:fld>
            <a:endParaRPr lang="en-US" altLang="zh-CN"/>
          </a:p>
        </p:txBody>
      </p:sp>
      <p:grpSp>
        <p:nvGrpSpPr>
          <p:cNvPr id="6" name="Group 6"/>
          <p:cNvGrpSpPr>
            <a:grpSpLocks/>
          </p:cNvGrpSpPr>
          <p:nvPr/>
        </p:nvGrpSpPr>
        <p:grpSpPr bwMode="auto">
          <a:xfrm>
            <a:off x="1857356" y="2143116"/>
            <a:ext cx="5715040" cy="2870060"/>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014523" y="2636912"/>
            <a:ext cx="5400705" cy="2000548"/>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掌握</a:t>
            </a:r>
            <a:r>
              <a:rPr lang="en-US" altLang="zh-CN" sz="2000" b="0" kern="0" dirty="0">
                <a:solidFill>
                  <a:schemeClr val="bg1"/>
                </a:solidFill>
                <a:latin typeface="黑体" pitchFamily="49" charset="-122"/>
                <a:ea typeface="黑体" pitchFamily="49" charset="-122"/>
              </a:rPr>
              <a:t>SELECT</a:t>
            </a:r>
            <a:r>
              <a:rPr lang="zh-CN" altLang="en-US" sz="2000" b="0" kern="0" dirty="0">
                <a:solidFill>
                  <a:schemeClr val="bg1"/>
                </a:solidFill>
                <a:latin typeface="黑体" pitchFamily="49" charset="-122"/>
                <a:ea typeface="黑体" pitchFamily="49" charset="-122"/>
              </a:rPr>
              <a:t>语句的基本语法</a:t>
            </a:r>
          </a:p>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    学会使用</a:t>
            </a:r>
            <a:r>
              <a:rPr lang="en-US" altLang="zh-CN" sz="2000" b="0" kern="0" dirty="0">
                <a:solidFill>
                  <a:schemeClr val="bg1"/>
                </a:solidFill>
                <a:latin typeface="黑体" pitchFamily="49" charset="-122"/>
                <a:ea typeface="黑体" pitchFamily="49" charset="-122"/>
              </a:rPr>
              <a:t>Management Studio</a:t>
            </a:r>
            <a:r>
              <a:rPr lang="zh-CN" altLang="en-US" sz="2000" b="0" kern="0" dirty="0">
                <a:solidFill>
                  <a:schemeClr val="bg1"/>
                </a:solidFill>
                <a:latin typeface="黑体" pitchFamily="49" charset="-122"/>
                <a:ea typeface="黑体" pitchFamily="49" charset="-122"/>
              </a:rPr>
              <a:t>查询数据</a:t>
            </a:r>
          </a:p>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    学会控制</a:t>
            </a:r>
            <a:r>
              <a:rPr lang="en-US" altLang="zh-CN" sz="2000" b="0" kern="0" dirty="0">
                <a:solidFill>
                  <a:schemeClr val="bg1"/>
                </a:solidFill>
                <a:latin typeface="黑体" pitchFamily="49" charset="-122"/>
                <a:ea typeface="黑体" pitchFamily="49" charset="-122"/>
              </a:rPr>
              <a:t>SELECT</a:t>
            </a:r>
            <a:r>
              <a:rPr lang="zh-CN" altLang="en-US" sz="2000" b="0" kern="0" dirty="0">
                <a:solidFill>
                  <a:schemeClr val="bg1"/>
                </a:solidFill>
                <a:latin typeface="黑体" pitchFamily="49" charset="-122"/>
                <a:ea typeface="黑体" pitchFamily="49" charset="-122"/>
              </a:rPr>
              <a:t>查询结果集输出的列</a:t>
            </a:r>
          </a:p>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    掌握</a:t>
            </a:r>
            <a:r>
              <a:rPr lang="en-US" altLang="zh-CN" sz="2000" b="0" kern="0" dirty="0">
                <a:solidFill>
                  <a:schemeClr val="bg1"/>
                </a:solidFill>
                <a:latin typeface="黑体" pitchFamily="49" charset="-122"/>
                <a:ea typeface="黑体" pitchFamily="49" charset="-122"/>
              </a:rPr>
              <a:t>ORDER BY</a:t>
            </a:r>
            <a:r>
              <a:rPr lang="zh-CN" altLang="en-US" sz="2000" b="0" kern="0" dirty="0">
                <a:solidFill>
                  <a:schemeClr val="bg1"/>
                </a:solidFill>
                <a:latin typeface="黑体" pitchFamily="49" charset="-122"/>
                <a:ea typeface="黑体" pitchFamily="49" charset="-122"/>
              </a:rPr>
              <a:t>子句的用法</a:t>
            </a:r>
          </a:p>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    学会控制</a:t>
            </a:r>
            <a:r>
              <a:rPr lang="en-US" altLang="zh-CN" sz="2000" b="0" kern="0" dirty="0">
                <a:solidFill>
                  <a:schemeClr val="bg1"/>
                </a:solidFill>
                <a:latin typeface="黑体" pitchFamily="49" charset="-122"/>
                <a:ea typeface="黑体" pitchFamily="49" charset="-122"/>
              </a:rPr>
              <a:t>SELECT</a:t>
            </a:r>
            <a:r>
              <a:rPr lang="zh-CN" altLang="en-US" sz="2000" b="0" kern="0" dirty="0">
                <a:solidFill>
                  <a:schemeClr val="bg1"/>
                </a:solidFill>
                <a:latin typeface="黑体" pitchFamily="49" charset="-122"/>
                <a:ea typeface="黑体" pitchFamily="49" charset="-122"/>
              </a:rPr>
              <a:t>查询结果集输出的行</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7</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60</a:t>
            </a:fld>
            <a:endParaRPr lang="en-US" altLang="zh-CN"/>
          </a:p>
        </p:txBody>
      </p:sp>
      <p:sp>
        <p:nvSpPr>
          <p:cNvPr id="6" name="AutoShape 19"/>
          <p:cNvSpPr>
            <a:spLocks noChangeArrowheads="1"/>
          </p:cNvSpPr>
          <p:nvPr/>
        </p:nvSpPr>
        <p:spPr bwMode="ltGray">
          <a:xfrm>
            <a:off x="1200406" y="1536979"/>
            <a:ext cx="6525468" cy="1999687"/>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b="0" dirty="0"/>
          </a:p>
        </p:txBody>
      </p:sp>
      <p:sp>
        <p:nvSpPr>
          <p:cNvPr id="7" name="Rectangle 20"/>
          <p:cNvSpPr>
            <a:spLocks noChangeArrowheads="1"/>
          </p:cNvSpPr>
          <p:nvPr/>
        </p:nvSpPr>
        <p:spPr bwMode="auto">
          <a:xfrm>
            <a:off x="1319440" y="1505341"/>
            <a:ext cx="6287399" cy="2031325"/>
          </a:xfrm>
          <a:prstGeom prst="rect">
            <a:avLst/>
          </a:prstGeom>
          <a:noFill/>
          <a:ln w="9525" algn="ctr">
            <a:no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提示：</a:t>
            </a:r>
          </a:p>
          <a:p>
            <a:pPr algn="just" eaLnBrk="0" hangingPunct="0">
              <a:buClr>
                <a:srgbClr val="D7181F"/>
              </a:buClr>
            </a:pPr>
            <a:r>
              <a:rPr lang="zh-CN" altLang="en-US" kern="0" dirty="0">
                <a:solidFill>
                  <a:srgbClr val="132767"/>
                </a:solidFill>
                <a:latin typeface="黑体" pitchFamily="49" charset="-122"/>
                <a:ea typeface="黑体" pitchFamily="49" charset="-122"/>
              </a:rPr>
              <a:t>       	该查询任务显然没有很明确的查询条件，需要用到</a:t>
            </a:r>
            <a:r>
              <a:rPr lang="en-US" altLang="zh-CN" kern="0" dirty="0">
                <a:solidFill>
                  <a:srgbClr val="132767"/>
                </a:solidFill>
                <a:latin typeface="黑体" pitchFamily="49" charset="-122"/>
                <a:ea typeface="黑体" pitchFamily="49" charset="-122"/>
              </a:rPr>
              <a:t>LIKE</a:t>
            </a:r>
            <a:r>
              <a:rPr lang="zh-CN" altLang="en-US" kern="0" dirty="0">
                <a:solidFill>
                  <a:srgbClr val="132767"/>
                </a:solidFill>
                <a:latin typeface="黑体" pitchFamily="49" charset="-122"/>
                <a:ea typeface="黑体" pitchFamily="49" charset="-122"/>
              </a:rPr>
              <a:t>来模糊查询。在学生表</a:t>
            </a:r>
            <a:r>
              <a:rPr lang="en-US" altLang="zh-CN" kern="0" dirty="0">
                <a:solidFill>
                  <a:srgbClr val="132767"/>
                </a:solidFill>
                <a:latin typeface="黑体" pitchFamily="49" charset="-122"/>
                <a:ea typeface="黑体" pitchFamily="49" charset="-122"/>
              </a:rPr>
              <a:t>Students</a:t>
            </a:r>
            <a:r>
              <a:rPr lang="zh-CN" altLang="en-US" kern="0" dirty="0">
                <a:solidFill>
                  <a:srgbClr val="132767"/>
                </a:solidFill>
                <a:latin typeface="黑体" pitchFamily="49" charset="-122"/>
                <a:ea typeface="黑体" pitchFamily="49" charset="-122"/>
              </a:rPr>
              <a:t>的姓名字段</a:t>
            </a:r>
            <a:r>
              <a:rPr lang="en-US" altLang="zh-CN" kern="0" dirty="0" err="1">
                <a:solidFill>
                  <a:srgbClr val="132767"/>
                </a:solidFill>
                <a:latin typeface="黑体" pitchFamily="49" charset="-122"/>
                <a:ea typeface="黑体" pitchFamily="49" charset="-122"/>
              </a:rPr>
              <a:t>Student_name</a:t>
            </a:r>
            <a:r>
              <a:rPr lang="zh-CN" altLang="en-US" kern="0" dirty="0">
                <a:solidFill>
                  <a:srgbClr val="132767"/>
                </a:solidFill>
                <a:latin typeface="黑体" pitchFamily="49" charset="-122"/>
                <a:ea typeface="黑体" pitchFamily="49" charset="-122"/>
              </a:rPr>
              <a:t>中，姓“叶”的同学可能很多，其名字到底有几个字也不清楚，所以需要用到表示任意长度的通配符“</a:t>
            </a:r>
            <a:r>
              <a:rPr lang="en-US" altLang="zh-CN" kern="0" dirty="0">
                <a:solidFill>
                  <a:srgbClr val="132767"/>
                </a:solidFill>
                <a:latin typeface="黑体" pitchFamily="49" charset="-122"/>
                <a:ea typeface="黑体" pitchFamily="49" charset="-122"/>
              </a:rPr>
              <a:t>%”</a:t>
            </a:r>
            <a:r>
              <a:rPr lang="zh-CN" altLang="en-US" kern="0" dirty="0">
                <a:solidFill>
                  <a:srgbClr val="132767"/>
                </a:solidFill>
                <a:latin typeface="黑体" pitchFamily="49" charset="-122"/>
                <a:ea typeface="黑体" pitchFamily="49" charset="-122"/>
              </a:rPr>
              <a:t>。 百分号（</a:t>
            </a:r>
            <a:r>
              <a:rPr lang="en-US" altLang="zh-CN" kern="0" dirty="0">
                <a:solidFill>
                  <a:srgbClr val="132767"/>
                </a:solidFill>
                <a:latin typeface="黑体" pitchFamily="49" charset="-122"/>
                <a:ea typeface="黑体" pitchFamily="49" charset="-122"/>
              </a:rPr>
              <a:t>%</a:t>
            </a:r>
            <a:r>
              <a:rPr lang="zh-CN" altLang="en-US" kern="0" dirty="0">
                <a:solidFill>
                  <a:srgbClr val="132767"/>
                </a:solidFill>
                <a:latin typeface="黑体" pitchFamily="49" charset="-122"/>
                <a:ea typeface="黑体" pitchFamily="49" charset="-122"/>
              </a:rPr>
              <a:t>）通配符可以代表任意长度的字符串，也可以是</a:t>
            </a:r>
            <a:r>
              <a:rPr lang="en-US" altLang="zh-CN" kern="0" dirty="0">
                <a:solidFill>
                  <a:srgbClr val="132767"/>
                </a:solidFill>
                <a:latin typeface="黑体" pitchFamily="49" charset="-122"/>
                <a:ea typeface="黑体" pitchFamily="49" charset="-122"/>
              </a:rPr>
              <a:t>0</a:t>
            </a:r>
            <a:r>
              <a:rPr lang="zh-CN" altLang="en-US" kern="0" dirty="0">
                <a:solidFill>
                  <a:srgbClr val="132767"/>
                </a:solidFill>
                <a:latin typeface="黑体" pitchFamily="49" charset="-122"/>
                <a:ea typeface="黑体" pitchFamily="49" charset="-122"/>
              </a:rPr>
              <a:t>个字符，通常用它来代替不确定长度的字符串。</a:t>
            </a:r>
          </a:p>
        </p:txBody>
      </p:sp>
      <p:sp>
        <p:nvSpPr>
          <p:cNvPr id="13" name="AutoShape 6"/>
          <p:cNvSpPr>
            <a:spLocks noChangeArrowheads="1"/>
          </p:cNvSpPr>
          <p:nvPr/>
        </p:nvSpPr>
        <p:spPr bwMode="gray">
          <a:xfrm>
            <a:off x="1217589" y="3625988"/>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897753" y="374697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00218" y="374946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14482" y="3810880"/>
            <a:ext cx="4817758"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6.23</a:t>
            </a:r>
            <a:r>
              <a:rPr lang="zh-CN" altLang="en-US" dirty="0">
                <a:solidFill>
                  <a:schemeClr val="tx2">
                    <a:lumMod val="50000"/>
                  </a:schemeClr>
                </a:solidFill>
                <a:latin typeface="黑体" pitchFamily="49" charset="-122"/>
                <a:ea typeface="黑体" pitchFamily="49" charset="-122"/>
              </a:rPr>
              <a:t>所示。</a:t>
            </a:r>
          </a:p>
        </p:txBody>
      </p:sp>
      <p:sp>
        <p:nvSpPr>
          <p:cNvPr id="17" name="AutoShape 6"/>
          <p:cNvSpPr>
            <a:spLocks noChangeArrowheads="1"/>
          </p:cNvSpPr>
          <p:nvPr/>
        </p:nvSpPr>
        <p:spPr bwMode="gray">
          <a:xfrm>
            <a:off x="1217589" y="4457557"/>
            <a:ext cx="6738787" cy="208004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76357" y="5264462"/>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78822" y="5266946"/>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2000232" y="4506276"/>
            <a:ext cx="5715040" cy="2031325"/>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4</a:t>
            </a:r>
            <a:r>
              <a:rPr lang="zh-CN" altLang="en-US" dirty="0">
                <a:solidFill>
                  <a:schemeClr val="tx2">
                    <a:lumMod val="50000"/>
                  </a:schemeClr>
                </a:solidFill>
                <a:latin typeface="黑体" pitchFamily="49" charset="-122"/>
                <a:ea typeface="黑体" pitchFamily="49" charset="-122"/>
              </a:rPr>
              <a:t>：修改查询语句，查询所有姓“安”且名字</a:t>
            </a:r>
          </a:p>
          <a:p>
            <a:r>
              <a:rPr lang="zh-CN" altLang="en-US" dirty="0">
                <a:solidFill>
                  <a:schemeClr val="tx2">
                    <a:lumMod val="50000"/>
                  </a:schemeClr>
                </a:solidFill>
                <a:latin typeface="黑体" pitchFamily="49" charset="-122"/>
                <a:ea typeface="黑体" pitchFamily="49" charset="-122"/>
              </a:rPr>
              <a:t>       只有两个字的同学信息。</a:t>
            </a:r>
          </a:p>
          <a:p>
            <a:r>
              <a:rPr lang="en-US" altLang="zh-CN" dirty="0">
                <a:latin typeface="黑体" pitchFamily="49" charset="-122"/>
                <a:ea typeface="黑体" pitchFamily="49" charset="-122"/>
              </a:rPr>
              <a:t>USE Student</a:t>
            </a:r>
          </a:p>
          <a:p>
            <a:r>
              <a:rPr lang="en-US" altLang="zh-CN" dirty="0">
                <a:latin typeface="黑体" pitchFamily="49" charset="-122"/>
                <a:ea typeface="黑体" pitchFamily="49" charset="-122"/>
              </a:rPr>
              <a:t>GO</a:t>
            </a:r>
          </a:p>
          <a:p>
            <a:r>
              <a:rPr lang="en-US" altLang="zh-CN" dirty="0">
                <a:latin typeface="黑体" pitchFamily="49" charset="-122"/>
                <a:ea typeface="黑体" pitchFamily="49" charset="-122"/>
              </a:rPr>
              <a:t>SELECT * FROM Students</a:t>
            </a:r>
          </a:p>
          <a:p>
            <a:r>
              <a:rPr lang="en-US" altLang="zh-CN" dirty="0">
                <a:latin typeface="黑体" pitchFamily="49" charset="-122"/>
                <a:ea typeface="黑体" pitchFamily="49" charset="-122"/>
              </a:rPr>
              <a:t>WHERE </a:t>
            </a:r>
            <a:r>
              <a:rPr lang="en-US" altLang="zh-CN" dirty="0" err="1">
                <a:latin typeface="黑体" pitchFamily="49" charset="-122"/>
                <a:ea typeface="黑体" pitchFamily="49" charset="-122"/>
              </a:rPr>
              <a:t>Student_name</a:t>
            </a:r>
            <a:r>
              <a:rPr lang="en-US" altLang="zh-CN" dirty="0">
                <a:latin typeface="黑体" pitchFamily="49" charset="-122"/>
                <a:ea typeface="黑体" pitchFamily="49" charset="-122"/>
              </a:rPr>
              <a:t> LIKE '</a:t>
            </a:r>
            <a:r>
              <a:rPr lang="zh-CN" altLang="en-US" dirty="0">
                <a:latin typeface="黑体" pitchFamily="49" charset="-122"/>
                <a:ea typeface="黑体" pitchFamily="49" charset="-122"/>
              </a:rPr>
              <a:t>安</a:t>
            </a:r>
            <a:r>
              <a:rPr lang="en-US" altLang="zh-CN" dirty="0">
                <a:latin typeface="黑体" pitchFamily="49" charset="-122"/>
                <a:ea typeface="黑体" pitchFamily="49" charset="-122"/>
              </a:rPr>
              <a:t>_'</a:t>
            </a:r>
          </a:p>
          <a:p>
            <a:r>
              <a:rPr lang="en-US" altLang="zh-CN" dirty="0">
                <a:latin typeface="黑体" pitchFamily="49" charset="-122"/>
                <a:ea typeface="黑体" pitchFamily="49" charset="-122"/>
              </a:rPr>
              <a:t>GO</a:t>
            </a:r>
          </a:p>
        </p:txBody>
      </p:sp>
      <p:pic>
        <p:nvPicPr>
          <p:cNvPr id="21" name="Picture 3"/>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6529415" y="3625988"/>
            <a:ext cx="2514589" cy="739116"/>
          </a:xfrm>
          <a:prstGeom prst="rect">
            <a:avLst/>
          </a:prstGeom>
          <a:noFill/>
        </p:spPr>
      </p:pic>
      <p:sp>
        <p:nvSpPr>
          <p:cNvPr id="22" name="Text Box 5"/>
          <p:cNvSpPr txBox="1">
            <a:spLocks noChangeArrowheads="1"/>
          </p:cNvSpPr>
          <p:nvPr/>
        </p:nvSpPr>
        <p:spPr bwMode="auto">
          <a:xfrm>
            <a:off x="7272300" y="4451062"/>
            <a:ext cx="1368152"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400" dirty="0"/>
              <a:t>图</a:t>
            </a:r>
            <a:r>
              <a:rPr lang="zh-CN" altLang="zh-CN" sz="1400" dirty="0"/>
              <a:t>6.23 </a:t>
            </a:r>
            <a:r>
              <a:rPr lang="zh-CN" sz="1400" dirty="0"/>
              <a:t>使用通配符 </a:t>
            </a:r>
            <a:r>
              <a:rPr lang="zh-CN" altLang="zh-CN" sz="1400" dirty="0"/>
              <a:t>% </a:t>
            </a:r>
            <a:r>
              <a:rPr lang="zh-CN" sz="1400" dirty="0"/>
              <a:t>查询</a:t>
            </a:r>
          </a:p>
        </p:txBody>
      </p:sp>
    </p:spTree>
    <p:extLst>
      <p:ext uri="{BB962C8B-B14F-4D97-AF65-F5344CB8AC3E}">
        <p14:creationId xmlns:p14="http://schemas.microsoft.com/office/powerpoint/2010/main" xmlns="" val="64474614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7</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61</a:t>
            </a:fld>
            <a:endParaRPr lang="en-US" altLang="zh-CN"/>
          </a:p>
        </p:txBody>
      </p:sp>
      <p:sp>
        <p:nvSpPr>
          <p:cNvPr id="6" name="AutoShape 19"/>
          <p:cNvSpPr>
            <a:spLocks noChangeArrowheads="1"/>
          </p:cNvSpPr>
          <p:nvPr/>
        </p:nvSpPr>
        <p:spPr bwMode="ltGray">
          <a:xfrm>
            <a:off x="1200406" y="1536979"/>
            <a:ext cx="6525468" cy="1999687"/>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b="0" dirty="0"/>
          </a:p>
        </p:txBody>
      </p:sp>
      <p:sp>
        <p:nvSpPr>
          <p:cNvPr id="7" name="Rectangle 20"/>
          <p:cNvSpPr>
            <a:spLocks noChangeArrowheads="1"/>
          </p:cNvSpPr>
          <p:nvPr/>
        </p:nvSpPr>
        <p:spPr bwMode="auto">
          <a:xfrm>
            <a:off x="1319440" y="1798158"/>
            <a:ext cx="6287399" cy="1477328"/>
          </a:xfrm>
          <a:prstGeom prst="rect">
            <a:avLst/>
          </a:prstGeom>
          <a:noFill/>
          <a:ln w="9525" algn="ctr">
            <a:no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提示：</a:t>
            </a:r>
          </a:p>
          <a:p>
            <a:pPr algn="just" eaLnBrk="0" hangingPunct="0">
              <a:buClr>
                <a:srgbClr val="D7181F"/>
              </a:buClr>
            </a:pPr>
            <a:r>
              <a:rPr lang="zh-CN" altLang="en-US" kern="0" dirty="0">
                <a:solidFill>
                  <a:srgbClr val="132767"/>
                </a:solidFill>
                <a:latin typeface="黑体" pitchFamily="49" charset="-122"/>
                <a:ea typeface="黑体" pitchFamily="49" charset="-122"/>
              </a:rPr>
              <a:t>      	显然该查询要求也需要用到</a:t>
            </a:r>
            <a:r>
              <a:rPr lang="en-US" altLang="zh-CN" kern="0" dirty="0">
                <a:solidFill>
                  <a:srgbClr val="132767"/>
                </a:solidFill>
                <a:latin typeface="黑体" pitchFamily="49" charset="-122"/>
                <a:ea typeface="黑体" pitchFamily="49" charset="-122"/>
              </a:rPr>
              <a:t>LIKE</a:t>
            </a:r>
            <a:r>
              <a:rPr lang="zh-CN" altLang="en-US" kern="0" dirty="0">
                <a:solidFill>
                  <a:srgbClr val="132767"/>
                </a:solidFill>
                <a:latin typeface="黑体" pitchFamily="49" charset="-122"/>
                <a:ea typeface="黑体" pitchFamily="49" charset="-122"/>
              </a:rPr>
              <a:t>来模糊查询。因为明确说明了名字只有两个字，所以可以用代表一个字符的下划线（</a:t>
            </a:r>
            <a:r>
              <a:rPr lang="en-US" altLang="zh-CN" kern="0" dirty="0">
                <a:solidFill>
                  <a:srgbClr val="132767"/>
                </a:solidFill>
                <a:latin typeface="黑体" pitchFamily="49" charset="-122"/>
                <a:ea typeface="黑体" pitchFamily="49" charset="-122"/>
              </a:rPr>
              <a:t>_</a:t>
            </a:r>
            <a:r>
              <a:rPr lang="zh-CN" altLang="en-US" kern="0" dirty="0">
                <a:solidFill>
                  <a:srgbClr val="132767"/>
                </a:solidFill>
                <a:latin typeface="黑体" pitchFamily="49" charset="-122"/>
                <a:ea typeface="黑体" pitchFamily="49" charset="-122"/>
              </a:rPr>
              <a:t>）通配符。下划线（</a:t>
            </a:r>
            <a:r>
              <a:rPr lang="en-US" altLang="zh-CN" kern="0" dirty="0">
                <a:solidFill>
                  <a:srgbClr val="132767"/>
                </a:solidFill>
                <a:latin typeface="黑体" pitchFamily="49" charset="-122"/>
                <a:ea typeface="黑体" pitchFamily="49" charset="-122"/>
              </a:rPr>
              <a:t>_</a:t>
            </a:r>
            <a:r>
              <a:rPr lang="zh-CN" altLang="en-US" kern="0" dirty="0">
                <a:solidFill>
                  <a:srgbClr val="132767"/>
                </a:solidFill>
                <a:latin typeface="黑体" pitchFamily="49" charset="-122"/>
                <a:ea typeface="黑体" pitchFamily="49" charset="-122"/>
              </a:rPr>
              <a:t>）通配符代表任意一个字符。一个汉字或者一个全角字符也算做一个字符。</a:t>
            </a:r>
          </a:p>
        </p:txBody>
      </p:sp>
      <p:sp>
        <p:nvSpPr>
          <p:cNvPr id="13" name="AutoShape 6"/>
          <p:cNvSpPr>
            <a:spLocks noChangeArrowheads="1"/>
          </p:cNvSpPr>
          <p:nvPr/>
        </p:nvSpPr>
        <p:spPr bwMode="gray">
          <a:xfrm>
            <a:off x="1217589" y="3625988"/>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897753" y="374697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00218" y="374946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14482" y="3810880"/>
            <a:ext cx="4817758"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5</a:t>
            </a:r>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6.24</a:t>
            </a:r>
            <a:r>
              <a:rPr lang="zh-CN" altLang="en-US" dirty="0">
                <a:solidFill>
                  <a:schemeClr val="tx2">
                    <a:lumMod val="50000"/>
                  </a:schemeClr>
                </a:solidFill>
                <a:latin typeface="黑体" pitchFamily="49" charset="-122"/>
                <a:ea typeface="黑体" pitchFamily="49" charset="-122"/>
              </a:rPr>
              <a:t>所示。</a:t>
            </a:r>
          </a:p>
        </p:txBody>
      </p:sp>
      <p:sp>
        <p:nvSpPr>
          <p:cNvPr id="17" name="AutoShape 6"/>
          <p:cNvSpPr>
            <a:spLocks noChangeArrowheads="1"/>
          </p:cNvSpPr>
          <p:nvPr/>
        </p:nvSpPr>
        <p:spPr bwMode="gray">
          <a:xfrm>
            <a:off x="1217589" y="4457557"/>
            <a:ext cx="6738787" cy="208004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76357" y="5264462"/>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78822" y="5266946"/>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1914482" y="4506276"/>
            <a:ext cx="5715040" cy="2031325"/>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6</a:t>
            </a:r>
            <a:r>
              <a:rPr lang="zh-CN" altLang="en-US" dirty="0">
                <a:solidFill>
                  <a:schemeClr val="tx2">
                    <a:lumMod val="50000"/>
                  </a:schemeClr>
                </a:solidFill>
                <a:latin typeface="黑体" pitchFamily="49" charset="-122"/>
                <a:ea typeface="黑体" pitchFamily="49" charset="-122"/>
              </a:rPr>
              <a:t>：修改查询语句，查询所有“叶”姓和“安”</a:t>
            </a:r>
          </a:p>
          <a:p>
            <a:r>
              <a:rPr lang="zh-CN" altLang="en-US" dirty="0">
                <a:solidFill>
                  <a:schemeClr val="tx2">
                    <a:lumMod val="50000"/>
                  </a:schemeClr>
                </a:solidFill>
                <a:latin typeface="黑体" pitchFamily="49" charset="-122"/>
                <a:ea typeface="黑体" pitchFamily="49" charset="-122"/>
              </a:rPr>
              <a:t>       姓的同学信息。</a:t>
            </a:r>
          </a:p>
          <a:p>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USE Student</a:t>
            </a:r>
          </a:p>
          <a:p>
            <a:r>
              <a:rPr lang="en-US" altLang="zh-CN" dirty="0">
                <a:latin typeface="黑体" pitchFamily="49" charset="-122"/>
                <a:ea typeface="黑体" pitchFamily="49" charset="-122"/>
              </a:rPr>
              <a:t>	GO</a:t>
            </a:r>
          </a:p>
          <a:p>
            <a:r>
              <a:rPr lang="en-US" altLang="zh-CN" dirty="0">
                <a:latin typeface="黑体" pitchFamily="49" charset="-122"/>
                <a:ea typeface="黑体" pitchFamily="49" charset="-122"/>
              </a:rPr>
              <a:t>	SELECT * FROM Students </a:t>
            </a:r>
          </a:p>
          <a:p>
            <a:r>
              <a:rPr lang="en-US" altLang="zh-CN" dirty="0">
                <a:latin typeface="黑体" pitchFamily="49" charset="-122"/>
                <a:ea typeface="黑体" pitchFamily="49" charset="-122"/>
              </a:rPr>
              <a:t>	WHERE </a:t>
            </a:r>
            <a:r>
              <a:rPr lang="en-US" altLang="zh-CN" dirty="0" err="1">
                <a:latin typeface="黑体" pitchFamily="49" charset="-122"/>
                <a:ea typeface="黑体" pitchFamily="49" charset="-122"/>
              </a:rPr>
              <a:t>Student_name</a:t>
            </a:r>
            <a:r>
              <a:rPr lang="en-US" altLang="zh-CN" dirty="0">
                <a:latin typeface="黑体" pitchFamily="49" charset="-122"/>
                <a:ea typeface="黑体" pitchFamily="49" charset="-122"/>
              </a:rPr>
              <a:t> LIKE '[</a:t>
            </a:r>
            <a:r>
              <a:rPr lang="zh-CN" altLang="en-US" dirty="0">
                <a:latin typeface="黑体" pitchFamily="49" charset="-122"/>
                <a:ea typeface="黑体" pitchFamily="49" charset="-122"/>
              </a:rPr>
              <a:t>叶</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安</a:t>
            </a:r>
            <a:r>
              <a:rPr lang="en-US" altLang="zh-CN" dirty="0">
                <a:latin typeface="黑体" pitchFamily="49" charset="-122"/>
                <a:ea typeface="黑体" pitchFamily="49" charset="-122"/>
              </a:rPr>
              <a:t>]%'</a:t>
            </a:r>
          </a:p>
          <a:p>
            <a:r>
              <a:rPr lang="en-US" altLang="zh-CN" dirty="0">
                <a:latin typeface="黑体" pitchFamily="49" charset="-122"/>
                <a:ea typeface="黑体" pitchFamily="49" charset="-122"/>
              </a:rPr>
              <a:t>	GO</a:t>
            </a:r>
          </a:p>
        </p:txBody>
      </p:sp>
      <p:pic>
        <p:nvPicPr>
          <p:cNvPr id="21" name="Picture 3"/>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6516216" y="3508852"/>
            <a:ext cx="2627785" cy="826331"/>
          </a:xfrm>
          <a:prstGeom prst="rect">
            <a:avLst/>
          </a:prstGeom>
          <a:noFill/>
        </p:spPr>
      </p:pic>
      <p:sp>
        <p:nvSpPr>
          <p:cNvPr id="22" name="Text Box 4"/>
          <p:cNvSpPr txBox="1">
            <a:spLocks noChangeArrowheads="1"/>
          </p:cNvSpPr>
          <p:nvPr/>
        </p:nvSpPr>
        <p:spPr bwMode="auto">
          <a:xfrm>
            <a:off x="7606839" y="4366615"/>
            <a:ext cx="1208402"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altLang="en-US" sz="1400" dirty="0"/>
              <a:t> 图6.24 使用通配符_查询</a:t>
            </a:r>
          </a:p>
        </p:txBody>
      </p:sp>
    </p:spTree>
    <p:extLst>
      <p:ext uri="{BB962C8B-B14F-4D97-AF65-F5344CB8AC3E}">
        <p14:creationId xmlns:p14="http://schemas.microsoft.com/office/powerpoint/2010/main" xmlns="" val="90002780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7</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62</a:t>
            </a:fld>
            <a:endParaRPr lang="en-US" altLang="zh-CN"/>
          </a:p>
        </p:txBody>
      </p:sp>
      <p:sp>
        <p:nvSpPr>
          <p:cNvPr id="6" name="AutoShape 19"/>
          <p:cNvSpPr>
            <a:spLocks noChangeArrowheads="1"/>
          </p:cNvSpPr>
          <p:nvPr/>
        </p:nvSpPr>
        <p:spPr bwMode="ltGray">
          <a:xfrm>
            <a:off x="1200406" y="1536979"/>
            <a:ext cx="6525468" cy="1999687"/>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b="0" dirty="0"/>
          </a:p>
        </p:txBody>
      </p:sp>
      <p:sp>
        <p:nvSpPr>
          <p:cNvPr id="7" name="Rectangle 20"/>
          <p:cNvSpPr>
            <a:spLocks noChangeArrowheads="1"/>
          </p:cNvSpPr>
          <p:nvPr/>
        </p:nvSpPr>
        <p:spPr bwMode="auto">
          <a:xfrm>
            <a:off x="1308937" y="1544889"/>
            <a:ext cx="6287399" cy="2031325"/>
          </a:xfrm>
          <a:prstGeom prst="rect">
            <a:avLst/>
          </a:prstGeom>
          <a:noFill/>
          <a:ln w="9525" algn="ctr">
            <a:no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提示：</a:t>
            </a:r>
          </a:p>
          <a:p>
            <a:pPr algn="just" eaLnBrk="0" hangingPunct="0">
              <a:buClr>
                <a:srgbClr val="D7181F"/>
              </a:buClr>
            </a:pPr>
            <a:r>
              <a:rPr lang="zh-CN" altLang="en-US" kern="0" dirty="0">
                <a:solidFill>
                  <a:srgbClr val="132767"/>
                </a:solidFill>
                <a:latin typeface="黑体" pitchFamily="49" charset="-122"/>
                <a:ea typeface="黑体" pitchFamily="49" charset="-122"/>
              </a:rPr>
              <a:t>方括号（</a:t>
            </a:r>
            <a:r>
              <a:rPr lang="en-US" altLang="zh-CN" kern="0" dirty="0">
                <a:solidFill>
                  <a:srgbClr val="132767"/>
                </a:solidFill>
                <a:latin typeface="黑体" pitchFamily="49" charset="-122"/>
                <a:ea typeface="黑体" pitchFamily="49" charset="-122"/>
              </a:rPr>
              <a:t>[]</a:t>
            </a:r>
            <a:r>
              <a:rPr lang="zh-CN" altLang="en-US" kern="0" dirty="0">
                <a:solidFill>
                  <a:srgbClr val="132767"/>
                </a:solidFill>
                <a:latin typeface="黑体" pitchFamily="49" charset="-122"/>
                <a:ea typeface="黑体" pitchFamily="49" charset="-122"/>
              </a:rPr>
              <a:t>）通配符可以表示在一个字符列表或字符范围中的任一字符。</a:t>
            </a:r>
          </a:p>
          <a:p>
            <a:pPr algn="just" eaLnBrk="0" hangingPunct="0">
              <a:buClr>
                <a:srgbClr val="D7181F"/>
              </a:buClr>
            </a:pPr>
            <a:r>
              <a:rPr lang="zh-CN" altLang="en-US" kern="0" dirty="0">
                <a:solidFill>
                  <a:srgbClr val="132767"/>
                </a:solidFill>
                <a:latin typeface="黑体" pitchFamily="49" charset="-122"/>
                <a:ea typeface="黑体" pitchFamily="49" charset="-122"/>
              </a:rPr>
              <a:t>字符列表：应将各个字符写在方括号内，各字符之间可以用逗号分隔，也可不用。</a:t>
            </a:r>
          </a:p>
          <a:p>
            <a:pPr algn="just" eaLnBrk="0" hangingPunct="0">
              <a:buClr>
                <a:srgbClr val="D7181F"/>
              </a:buClr>
            </a:pPr>
            <a:r>
              <a:rPr lang="zh-CN" altLang="en-US" kern="0" dirty="0">
                <a:solidFill>
                  <a:srgbClr val="132767"/>
                </a:solidFill>
                <a:latin typeface="黑体" pitchFamily="49" charset="-122"/>
                <a:ea typeface="黑体" pitchFamily="49" charset="-122"/>
              </a:rPr>
              <a:t>该查询显然是一个字符列表，可以将“叶”和“安”作为一个列表放在方括号通配符里面。</a:t>
            </a:r>
          </a:p>
        </p:txBody>
      </p:sp>
      <p:sp>
        <p:nvSpPr>
          <p:cNvPr id="13" name="AutoShape 6"/>
          <p:cNvSpPr>
            <a:spLocks noChangeArrowheads="1"/>
          </p:cNvSpPr>
          <p:nvPr/>
        </p:nvSpPr>
        <p:spPr bwMode="gray">
          <a:xfrm>
            <a:off x="1217589" y="3625988"/>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897753" y="374697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00218" y="374946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14482" y="3810880"/>
            <a:ext cx="4817758"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7</a:t>
            </a:r>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6.25</a:t>
            </a:r>
            <a:r>
              <a:rPr lang="zh-CN" altLang="en-US" dirty="0">
                <a:solidFill>
                  <a:schemeClr val="tx2">
                    <a:lumMod val="50000"/>
                  </a:schemeClr>
                </a:solidFill>
                <a:latin typeface="黑体" pitchFamily="49" charset="-122"/>
                <a:ea typeface="黑体" pitchFamily="49" charset="-122"/>
              </a:rPr>
              <a:t>所示。</a:t>
            </a:r>
          </a:p>
        </p:txBody>
      </p:sp>
      <p:sp>
        <p:nvSpPr>
          <p:cNvPr id="17" name="AutoShape 6"/>
          <p:cNvSpPr>
            <a:spLocks noChangeArrowheads="1"/>
          </p:cNvSpPr>
          <p:nvPr/>
        </p:nvSpPr>
        <p:spPr bwMode="gray">
          <a:xfrm>
            <a:off x="1217589" y="4457557"/>
            <a:ext cx="6738787" cy="208004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76357" y="5264462"/>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78822" y="5266946"/>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1914482" y="4506276"/>
            <a:ext cx="5715040" cy="2031325"/>
          </a:xfrm>
          <a:prstGeom prst="rect">
            <a:avLst/>
          </a:prstGeom>
          <a:noFill/>
          <a:ln w="9525" algn="ctr">
            <a:noFill/>
            <a:miter lim="800000"/>
            <a:headEnd/>
            <a:tailEnd/>
          </a:ln>
          <a:effectLst/>
        </p:spPr>
        <p:txBody>
          <a:bodyPr wrap="square">
            <a:spAutoFit/>
          </a:bodyPr>
          <a:lstStyle/>
          <a:p>
            <a:pPr eaLnBrk="1" hangingPunct="1"/>
            <a:r>
              <a:rPr lang="zh-CN" altLang="en-US" dirty="0">
                <a:solidFill>
                  <a:schemeClr val="tx2">
                    <a:lumMod val="50000"/>
                  </a:schemeClr>
                </a:solidFill>
                <a:latin typeface="黑体" pitchFamily="49" charset="-122"/>
                <a:ea typeface="黑体" pitchFamily="49" charset="-122"/>
              </a:rPr>
              <a:t>步骤8：修改查询语句，查询“华”姓和“杨”姓</a:t>
            </a:r>
          </a:p>
          <a:p>
            <a:pPr eaLnBrk="1" hangingPunct="1"/>
            <a:r>
              <a:rPr lang="zh-CN" altLang="en-US" dirty="0">
                <a:solidFill>
                  <a:schemeClr val="tx2">
                    <a:lumMod val="50000"/>
                  </a:schemeClr>
                </a:solidFill>
                <a:latin typeface="黑体" pitchFamily="49" charset="-122"/>
                <a:ea typeface="黑体" pitchFamily="49" charset="-122"/>
              </a:rPr>
              <a:t>       之间所有学生的信息。</a:t>
            </a:r>
          </a:p>
          <a:p>
            <a:r>
              <a:rPr lang="zh-CN" altLang="en-US" dirty="0" smtClean="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USE Student</a:t>
            </a:r>
          </a:p>
          <a:p>
            <a:r>
              <a:rPr lang="en-US" altLang="zh-CN" dirty="0">
                <a:latin typeface="黑体" pitchFamily="49" charset="-122"/>
                <a:ea typeface="黑体" pitchFamily="49" charset="-122"/>
              </a:rPr>
              <a:t>	GO</a:t>
            </a:r>
          </a:p>
          <a:p>
            <a:r>
              <a:rPr lang="en-US" altLang="zh-CN" dirty="0">
                <a:latin typeface="黑体" pitchFamily="49" charset="-122"/>
                <a:ea typeface="黑体" pitchFamily="49" charset="-122"/>
              </a:rPr>
              <a:t>	SELECT * FROM Students</a:t>
            </a:r>
          </a:p>
          <a:p>
            <a:r>
              <a:rPr lang="en-US" altLang="zh-CN" dirty="0">
                <a:latin typeface="黑体" pitchFamily="49" charset="-122"/>
                <a:ea typeface="黑体" pitchFamily="49" charset="-122"/>
              </a:rPr>
              <a:t>	WHERE </a:t>
            </a:r>
            <a:r>
              <a:rPr lang="en-US" altLang="zh-CN" dirty="0" err="1">
                <a:latin typeface="黑体" pitchFamily="49" charset="-122"/>
                <a:ea typeface="黑体" pitchFamily="49" charset="-122"/>
              </a:rPr>
              <a:t>Student_name</a:t>
            </a:r>
            <a:r>
              <a:rPr lang="en-US" altLang="zh-CN" dirty="0">
                <a:latin typeface="黑体" pitchFamily="49" charset="-122"/>
                <a:ea typeface="黑体" pitchFamily="49" charset="-122"/>
              </a:rPr>
              <a:t> LIKE '[</a:t>
            </a:r>
            <a:r>
              <a:rPr lang="zh-CN" altLang="en-US" dirty="0">
                <a:latin typeface="黑体" pitchFamily="49" charset="-122"/>
                <a:ea typeface="黑体" pitchFamily="49" charset="-122"/>
              </a:rPr>
              <a:t>华</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杨</a:t>
            </a:r>
            <a:r>
              <a:rPr lang="en-US" altLang="zh-CN" dirty="0">
                <a:latin typeface="黑体" pitchFamily="49" charset="-122"/>
                <a:ea typeface="黑体" pitchFamily="49" charset="-122"/>
              </a:rPr>
              <a:t>]%'</a:t>
            </a:r>
          </a:p>
          <a:p>
            <a:r>
              <a:rPr lang="en-US" altLang="zh-CN" dirty="0">
                <a:latin typeface="黑体" pitchFamily="49" charset="-122"/>
                <a:ea typeface="黑体" pitchFamily="49" charset="-122"/>
              </a:rPr>
              <a:t>	GO</a:t>
            </a:r>
          </a:p>
        </p:txBody>
      </p:sp>
      <p:pic>
        <p:nvPicPr>
          <p:cNvPr id="21"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89415" y="3435073"/>
            <a:ext cx="2754585" cy="9300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2" name="Text Box 5"/>
          <p:cNvSpPr txBox="1">
            <a:spLocks noChangeArrowheads="1"/>
          </p:cNvSpPr>
          <p:nvPr/>
        </p:nvSpPr>
        <p:spPr bwMode="auto">
          <a:xfrm>
            <a:off x="7393861" y="4363699"/>
            <a:ext cx="1268586" cy="7386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400" dirty="0"/>
              <a:t>图</a:t>
            </a:r>
            <a:r>
              <a:rPr lang="zh-CN" altLang="zh-CN" sz="1400" dirty="0"/>
              <a:t>6.25 </a:t>
            </a:r>
            <a:r>
              <a:rPr lang="zh-CN" sz="1400" dirty="0"/>
              <a:t>使用通配符</a:t>
            </a:r>
            <a:r>
              <a:rPr lang="zh-CN" altLang="zh-CN" sz="1400" dirty="0"/>
              <a:t>[]</a:t>
            </a:r>
            <a:r>
              <a:rPr lang="zh-CN" sz="1400" dirty="0"/>
              <a:t>之字符列表查询</a:t>
            </a:r>
          </a:p>
        </p:txBody>
      </p:sp>
    </p:spTree>
    <p:extLst>
      <p:ext uri="{BB962C8B-B14F-4D97-AF65-F5344CB8AC3E}">
        <p14:creationId xmlns:p14="http://schemas.microsoft.com/office/powerpoint/2010/main" xmlns="" val="394705665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7</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63</a:t>
            </a:fld>
            <a:endParaRPr lang="en-US" altLang="zh-CN"/>
          </a:p>
        </p:txBody>
      </p:sp>
      <p:sp>
        <p:nvSpPr>
          <p:cNvPr id="6" name="AutoShape 19"/>
          <p:cNvSpPr>
            <a:spLocks noChangeArrowheads="1"/>
          </p:cNvSpPr>
          <p:nvPr/>
        </p:nvSpPr>
        <p:spPr bwMode="ltGray">
          <a:xfrm>
            <a:off x="1200406" y="1844824"/>
            <a:ext cx="7188018" cy="3960440"/>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b="0" dirty="0"/>
          </a:p>
        </p:txBody>
      </p:sp>
      <p:sp>
        <p:nvSpPr>
          <p:cNvPr id="7" name="Rectangle 20"/>
          <p:cNvSpPr>
            <a:spLocks noChangeArrowheads="1"/>
          </p:cNvSpPr>
          <p:nvPr/>
        </p:nvSpPr>
        <p:spPr bwMode="auto">
          <a:xfrm>
            <a:off x="1374035" y="1967929"/>
            <a:ext cx="6840760" cy="3693319"/>
          </a:xfrm>
          <a:prstGeom prst="rect">
            <a:avLst/>
          </a:prstGeom>
          <a:noFill/>
          <a:ln w="9525" algn="ctr">
            <a:no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提示：</a:t>
            </a:r>
          </a:p>
          <a:p>
            <a:pPr algn="just" eaLnBrk="0" hangingPunct="0">
              <a:buClr>
                <a:srgbClr val="D7181F"/>
              </a:buClr>
            </a:pPr>
            <a:r>
              <a:rPr lang="zh-CN" altLang="en-US" kern="0" dirty="0">
                <a:solidFill>
                  <a:srgbClr val="132767"/>
                </a:solidFill>
                <a:latin typeface="黑体" pitchFamily="49" charset="-122"/>
                <a:ea typeface="黑体" pitchFamily="49" charset="-122"/>
              </a:rPr>
              <a:t>     方括号（</a:t>
            </a:r>
            <a:r>
              <a:rPr lang="en-US" altLang="zh-CN" kern="0" dirty="0">
                <a:solidFill>
                  <a:srgbClr val="132767"/>
                </a:solidFill>
                <a:latin typeface="黑体" pitchFamily="49" charset="-122"/>
                <a:ea typeface="黑体" pitchFamily="49" charset="-122"/>
              </a:rPr>
              <a:t>[]</a:t>
            </a:r>
            <a:r>
              <a:rPr lang="zh-CN" altLang="en-US" kern="0" dirty="0">
                <a:solidFill>
                  <a:srgbClr val="132767"/>
                </a:solidFill>
                <a:latin typeface="黑体" pitchFamily="49" charset="-122"/>
                <a:ea typeface="黑体" pitchFamily="49" charset="-122"/>
              </a:rPr>
              <a:t>）通配符可以表示在一个字符列表或字符范围中的任一字符</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algn="just" eaLnBrk="0" hangingPunct="0">
              <a:buClr>
                <a:srgbClr val="D7181F"/>
              </a:buClr>
            </a:pPr>
            <a:r>
              <a:rPr lang="zh-CN" altLang="en-US" kern="0" dirty="0">
                <a:solidFill>
                  <a:srgbClr val="132767"/>
                </a:solidFill>
                <a:latin typeface="黑体" pitchFamily="49" charset="-122"/>
                <a:ea typeface="黑体" pitchFamily="49" charset="-122"/>
              </a:rPr>
              <a:t>字符范围：将这个范围的起止字符写在方括号内，并用连字符（</a:t>
            </a:r>
            <a:r>
              <a:rPr lang="en-US" altLang="zh-CN" kern="0" dirty="0">
                <a:solidFill>
                  <a:srgbClr val="132767"/>
                </a:solidFill>
                <a:latin typeface="黑体" pitchFamily="49" charset="-122"/>
                <a:ea typeface="黑体" pitchFamily="49" charset="-122"/>
              </a:rPr>
              <a:t>-</a:t>
            </a:r>
            <a:r>
              <a:rPr lang="zh-CN" altLang="en-US" kern="0" dirty="0">
                <a:solidFill>
                  <a:srgbClr val="132767"/>
                </a:solidFill>
                <a:latin typeface="黑体" pitchFamily="49" charset="-122"/>
                <a:ea typeface="黑体" pitchFamily="49" charset="-122"/>
              </a:rPr>
              <a:t>，注意：是减号，不是下划线）将起止字符分开，起始字符写在左边，结束字符写在右边。</a:t>
            </a:r>
          </a:p>
          <a:p>
            <a:pPr algn="just" eaLnBrk="0" hangingPunct="0">
              <a:buClr>
                <a:srgbClr val="D7181F"/>
              </a:buClr>
            </a:pPr>
            <a:r>
              <a:rPr lang="zh-CN" altLang="en-US" kern="0" dirty="0">
                <a:solidFill>
                  <a:srgbClr val="132767"/>
                </a:solidFill>
                <a:latin typeface="黑体" pitchFamily="49" charset="-122"/>
                <a:ea typeface="黑体" pitchFamily="49" charset="-122"/>
              </a:rPr>
              <a:t>      查询结果集包含含有起止字符的记录。若在字符范围中比较中文字符，实则比较其中文字符的拼音序列，例如“安（</a:t>
            </a:r>
            <a:r>
              <a:rPr lang="en-US" altLang="zh-CN" kern="0" dirty="0">
                <a:solidFill>
                  <a:srgbClr val="132767"/>
                </a:solidFill>
                <a:latin typeface="黑体" pitchFamily="49" charset="-122"/>
                <a:ea typeface="黑体" pitchFamily="49" charset="-122"/>
              </a:rPr>
              <a:t>an</a:t>
            </a:r>
            <a:r>
              <a:rPr lang="zh-CN" altLang="en-US" kern="0" dirty="0">
                <a:solidFill>
                  <a:srgbClr val="132767"/>
                </a:solidFill>
                <a:latin typeface="黑体" pitchFamily="49" charset="-122"/>
                <a:ea typeface="黑体" pitchFamily="49" charset="-122"/>
              </a:rPr>
              <a:t>）”不在“华（</a:t>
            </a:r>
            <a:r>
              <a:rPr lang="en-US" altLang="zh-CN" kern="0" dirty="0" err="1">
                <a:solidFill>
                  <a:srgbClr val="132767"/>
                </a:solidFill>
                <a:latin typeface="黑体" pitchFamily="49" charset="-122"/>
                <a:ea typeface="黑体" pitchFamily="49" charset="-122"/>
              </a:rPr>
              <a:t>hua</a:t>
            </a:r>
            <a:r>
              <a:rPr lang="zh-CN" altLang="en-US" kern="0" dirty="0">
                <a:solidFill>
                  <a:srgbClr val="132767"/>
                </a:solidFill>
                <a:latin typeface="黑体" pitchFamily="49" charset="-122"/>
                <a:ea typeface="黑体" pitchFamily="49" charset="-122"/>
              </a:rPr>
              <a:t>）”和“杨（</a:t>
            </a:r>
            <a:r>
              <a:rPr lang="en-US" altLang="zh-CN" kern="0" dirty="0">
                <a:solidFill>
                  <a:srgbClr val="132767"/>
                </a:solidFill>
                <a:latin typeface="黑体" pitchFamily="49" charset="-122"/>
                <a:ea typeface="黑体" pitchFamily="49" charset="-122"/>
              </a:rPr>
              <a:t>yang</a:t>
            </a:r>
            <a:r>
              <a:rPr lang="zh-CN" altLang="en-US" kern="0" dirty="0">
                <a:solidFill>
                  <a:srgbClr val="132767"/>
                </a:solidFill>
                <a:latin typeface="黑体" pitchFamily="49" charset="-122"/>
                <a:ea typeface="黑体" pitchFamily="49" charset="-122"/>
              </a:rPr>
              <a:t>）”之间。</a:t>
            </a:r>
          </a:p>
          <a:p>
            <a:pPr algn="just" eaLnBrk="0" hangingPunct="0">
              <a:buClr>
                <a:srgbClr val="D7181F"/>
              </a:buClr>
            </a:pPr>
            <a:r>
              <a:rPr lang="zh-CN" altLang="en-US" kern="0" dirty="0" smtClean="0">
                <a:solidFill>
                  <a:srgbClr val="132767"/>
                </a:solidFill>
                <a:latin typeface="黑体" pitchFamily="49" charset="-122"/>
                <a:ea typeface="黑体" pitchFamily="49" charset="-122"/>
              </a:rPr>
              <a:t>    “华”</a:t>
            </a:r>
            <a:r>
              <a:rPr lang="zh-CN" altLang="en-US" kern="0" dirty="0">
                <a:solidFill>
                  <a:srgbClr val="132767"/>
                </a:solidFill>
                <a:latin typeface="黑体" pitchFamily="49" charset="-122"/>
                <a:ea typeface="黑体" pitchFamily="49" charset="-122"/>
              </a:rPr>
              <a:t>姓和“杨”姓之间，实际上是一个查询范围，可以用方括号通配符的字符范围方式来查询，“华（</a:t>
            </a:r>
            <a:r>
              <a:rPr lang="en-US" altLang="zh-CN" kern="0" dirty="0" err="1">
                <a:solidFill>
                  <a:srgbClr val="132767"/>
                </a:solidFill>
                <a:latin typeface="黑体" pitchFamily="49" charset="-122"/>
                <a:ea typeface="黑体" pitchFamily="49" charset="-122"/>
              </a:rPr>
              <a:t>hua</a:t>
            </a:r>
            <a:r>
              <a:rPr lang="zh-CN" altLang="en-US" kern="0" dirty="0">
                <a:solidFill>
                  <a:srgbClr val="132767"/>
                </a:solidFill>
                <a:latin typeface="黑体" pitchFamily="49" charset="-122"/>
                <a:ea typeface="黑体" pitchFamily="49" charset="-122"/>
              </a:rPr>
              <a:t>）”和“杨（</a:t>
            </a:r>
            <a:r>
              <a:rPr lang="en-US" altLang="zh-CN" kern="0" dirty="0">
                <a:solidFill>
                  <a:srgbClr val="132767"/>
                </a:solidFill>
                <a:latin typeface="黑体" pitchFamily="49" charset="-122"/>
                <a:ea typeface="黑体" pitchFamily="49" charset="-122"/>
              </a:rPr>
              <a:t>yang</a:t>
            </a:r>
            <a:r>
              <a:rPr lang="zh-CN" altLang="en-US" kern="0" dirty="0">
                <a:solidFill>
                  <a:srgbClr val="132767"/>
                </a:solidFill>
                <a:latin typeface="黑体" pitchFamily="49" charset="-122"/>
                <a:ea typeface="黑体" pitchFamily="49" charset="-122"/>
              </a:rPr>
              <a:t>）”，其拼音顺序，显然“华”在前，“杨”在后，所以用“华”做起始字符，“杨”做结束字符</a:t>
            </a:r>
            <a:r>
              <a:rPr lang="zh-CN" altLang="en-US" kern="0" dirty="0" smtClean="0">
                <a:solidFill>
                  <a:srgbClr val="132767"/>
                </a:solidFill>
                <a:latin typeface="黑体" pitchFamily="49" charset="-122"/>
                <a:ea typeface="黑体" pitchFamily="49" charset="-122"/>
              </a:rPr>
              <a:t>。</a:t>
            </a:r>
            <a:endParaRPr lang="zh-CN" altLang="en-US" kern="0" dirty="0">
              <a:solidFill>
                <a:srgbClr val="132767"/>
              </a:solidFill>
              <a:latin typeface="黑体" pitchFamily="49" charset="-122"/>
              <a:ea typeface="黑体" pitchFamily="49" charset="-122"/>
            </a:endParaRPr>
          </a:p>
        </p:txBody>
      </p:sp>
    </p:spTree>
    <p:extLst>
      <p:ext uri="{BB962C8B-B14F-4D97-AF65-F5344CB8AC3E}">
        <p14:creationId xmlns:p14="http://schemas.microsoft.com/office/powerpoint/2010/main" xmlns="" val="2827509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7</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64</a:t>
            </a:fld>
            <a:endParaRPr lang="en-US" altLang="zh-CN"/>
          </a:p>
        </p:txBody>
      </p:sp>
      <p:sp>
        <p:nvSpPr>
          <p:cNvPr id="6" name="AutoShape 19"/>
          <p:cNvSpPr>
            <a:spLocks noChangeArrowheads="1"/>
          </p:cNvSpPr>
          <p:nvPr/>
        </p:nvSpPr>
        <p:spPr bwMode="ltGray">
          <a:xfrm>
            <a:off x="1328745" y="4630597"/>
            <a:ext cx="6477773" cy="1606715"/>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b="0" dirty="0"/>
          </a:p>
        </p:txBody>
      </p:sp>
      <p:sp>
        <p:nvSpPr>
          <p:cNvPr id="7" name="Rectangle 20"/>
          <p:cNvSpPr>
            <a:spLocks noChangeArrowheads="1"/>
          </p:cNvSpPr>
          <p:nvPr/>
        </p:nvSpPr>
        <p:spPr bwMode="auto">
          <a:xfrm>
            <a:off x="1480237" y="4695290"/>
            <a:ext cx="6287399" cy="1477328"/>
          </a:xfrm>
          <a:prstGeom prst="rect">
            <a:avLst/>
          </a:prstGeom>
          <a:noFill/>
          <a:ln w="9525" algn="ctr">
            <a:no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提示：</a:t>
            </a:r>
          </a:p>
          <a:p>
            <a:pPr algn="just" eaLnBrk="0" hangingPunct="0">
              <a:buClr>
                <a:srgbClr val="D7181F"/>
              </a:buClr>
            </a:pPr>
            <a:r>
              <a:rPr lang="zh-CN" altLang="en-US" kern="0" dirty="0">
                <a:solidFill>
                  <a:srgbClr val="132767"/>
                </a:solidFill>
                <a:latin typeface="黑体" pitchFamily="49" charset="-122"/>
                <a:ea typeface="黑体" pitchFamily="49" charset="-122"/>
              </a:rPr>
              <a:t>     	要将“华”姓和“杨”姓同学排除在查询结果集之外，可以用</a:t>
            </a:r>
            <a:r>
              <a:rPr lang="en-US" altLang="zh-CN" kern="0" dirty="0">
                <a:solidFill>
                  <a:srgbClr val="132767"/>
                </a:solidFill>
                <a:latin typeface="黑体" pitchFamily="49" charset="-122"/>
                <a:ea typeface="黑体" pitchFamily="49" charset="-122"/>
              </a:rPr>
              <a:t>[^]</a:t>
            </a:r>
            <a:r>
              <a:rPr lang="zh-CN" altLang="en-US" kern="0" dirty="0">
                <a:solidFill>
                  <a:srgbClr val="132767"/>
                </a:solidFill>
                <a:latin typeface="黑体" pitchFamily="49" charset="-122"/>
                <a:ea typeface="黑体" pitchFamily="49" charset="-122"/>
              </a:rPr>
              <a:t>通配符的字符列表进行查询。</a:t>
            </a:r>
            <a:r>
              <a:rPr lang="en-US" altLang="zh-CN" kern="0" dirty="0">
                <a:solidFill>
                  <a:srgbClr val="132767"/>
                </a:solidFill>
                <a:latin typeface="黑体" pitchFamily="49" charset="-122"/>
                <a:ea typeface="黑体" pitchFamily="49" charset="-122"/>
              </a:rPr>
              <a:t>[^]</a:t>
            </a:r>
            <a:r>
              <a:rPr lang="zh-CN" altLang="en-US" kern="0" dirty="0">
                <a:solidFill>
                  <a:srgbClr val="132767"/>
                </a:solidFill>
                <a:latin typeface="黑体" pitchFamily="49" charset="-122"/>
                <a:ea typeface="黑体" pitchFamily="49" charset="-122"/>
              </a:rPr>
              <a:t>通配符的作用与</a:t>
            </a:r>
            <a:r>
              <a:rPr lang="en-US" altLang="zh-CN" kern="0" dirty="0">
                <a:solidFill>
                  <a:srgbClr val="132767"/>
                </a:solidFill>
                <a:latin typeface="黑体" pitchFamily="49" charset="-122"/>
                <a:ea typeface="黑体" pitchFamily="49" charset="-122"/>
              </a:rPr>
              <a:t>[]</a:t>
            </a:r>
            <a:r>
              <a:rPr lang="zh-CN" altLang="en-US" kern="0" dirty="0">
                <a:solidFill>
                  <a:srgbClr val="132767"/>
                </a:solidFill>
                <a:latin typeface="黑体" pitchFamily="49" charset="-122"/>
                <a:ea typeface="黑体" pitchFamily="49" charset="-122"/>
              </a:rPr>
              <a:t>通配符完全相反，表示将一个字符列表或字符范围排除在外的任一字符。</a:t>
            </a:r>
          </a:p>
        </p:txBody>
      </p:sp>
      <p:sp>
        <p:nvSpPr>
          <p:cNvPr id="13" name="AutoShape 6"/>
          <p:cNvSpPr>
            <a:spLocks noChangeArrowheads="1"/>
          </p:cNvSpPr>
          <p:nvPr/>
        </p:nvSpPr>
        <p:spPr bwMode="gray">
          <a:xfrm>
            <a:off x="1237397" y="1550900"/>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17561" y="1671888"/>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20026" y="1674372"/>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34290" y="1735792"/>
            <a:ext cx="4817758" cy="369332"/>
          </a:xfrm>
          <a:prstGeom prst="rect">
            <a:avLst/>
          </a:prstGeom>
          <a:noFill/>
          <a:ln w="9525" algn="ctr">
            <a:noFill/>
            <a:miter lim="800000"/>
            <a:headEnd/>
            <a:tailEnd/>
          </a:ln>
          <a:effectLst/>
        </p:spPr>
        <p:txBody>
          <a:bodyPr wrap="square">
            <a:spAutoFit/>
          </a:bodyPr>
          <a:lstStyle/>
          <a:p>
            <a:pPr algn="just"/>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9</a:t>
            </a:r>
            <a:r>
              <a:rPr lang="zh-CN" altLang="en-US"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执行查询语句，结果如图</a:t>
            </a:r>
            <a:r>
              <a:rPr lang="en-US" altLang="zh-CN" dirty="0" smtClean="0">
                <a:solidFill>
                  <a:schemeClr val="tx2">
                    <a:lumMod val="50000"/>
                  </a:schemeClr>
                </a:solidFill>
                <a:latin typeface="黑体" pitchFamily="49" charset="-122"/>
                <a:ea typeface="黑体" pitchFamily="49" charset="-122"/>
              </a:rPr>
              <a:t>6.26</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a:t>
            </a:r>
          </a:p>
        </p:txBody>
      </p:sp>
      <p:sp>
        <p:nvSpPr>
          <p:cNvPr id="17" name="AutoShape 6"/>
          <p:cNvSpPr>
            <a:spLocks noChangeArrowheads="1"/>
          </p:cNvSpPr>
          <p:nvPr/>
        </p:nvSpPr>
        <p:spPr bwMode="gray">
          <a:xfrm>
            <a:off x="1237397" y="2382469"/>
            <a:ext cx="6569121" cy="208004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96165" y="3189374"/>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98630" y="3191858"/>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1934290" y="2431188"/>
            <a:ext cx="5715040" cy="2031325"/>
          </a:xfrm>
          <a:prstGeom prst="rect">
            <a:avLst/>
          </a:prstGeom>
          <a:noFill/>
          <a:ln w="9525" algn="ctr">
            <a:noFill/>
            <a:miter lim="800000"/>
            <a:headEnd/>
            <a:tailEnd/>
          </a:ln>
          <a:effectLst/>
        </p:spPr>
        <p:txBody>
          <a:bodyPr wrap="square">
            <a:spAutoFit/>
          </a:bodyPr>
          <a:lstStyle/>
          <a:p>
            <a:pPr eaLnBrk="1" hangingPunct="1"/>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10</a:t>
            </a:r>
            <a:r>
              <a:rPr lang="zh-CN" altLang="en-US" dirty="0">
                <a:solidFill>
                  <a:schemeClr val="tx2">
                    <a:lumMod val="50000"/>
                  </a:schemeClr>
                </a:solidFill>
                <a:latin typeface="黑体" pitchFamily="49" charset="-122"/>
                <a:ea typeface="黑体" pitchFamily="49" charset="-122"/>
              </a:rPr>
              <a:t>：修改查询语句，查询除了“华”姓和“杨”</a:t>
            </a:r>
          </a:p>
          <a:p>
            <a:pPr eaLnBrk="1" hangingPunct="1"/>
            <a:r>
              <a:rPr lang="zh-CN" altLang="en-US" dirty="0">
                <a:solidFill>
                  <a:schemeClr val="tx2">
                    <a:lumMod val="50000"/>
                  </a:schemeClr>
                </a:solidFill>
                <a:latin typeface="黑体" pitchFamily="49" charset="-122"/>
                <a:ea typeface="黑体" pitchFamily="49" charset="-122"/>
              </a:rPr>
              <a:t>        姓之外的所有学生信息。</a:t>
            </a:r>
          </a:p>
          <a:p>
            <a:pPr eaLnBrk="1" hangingPunct="1"/>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USE Student</a:t>
            </a:r>
          </a:p>
          <a:p>
            <a:pPr eaLnBrk="1" hangingPunct="1"/>
            <a:r>
              <a:rPr lang="en-US" altLang="zh-CN" dirty="0">
                <a:latin typeface="黑体" pitchFamily="49" charset="-122"/>
                <a:ea typeface="黑体" pitchFamily="49" charset="-122"/>
              </a:rPr>
              <a:t>	GO</a:t>
            </a:r>
          </a:p>
          <a:p>
            <a:pPr eaLnBrk="1" hangingPunct="1"/>
            <a:r>
              <a:rPr lang="en-US" altLang="zh-CN" dirty="0">
                <a:latin typeface="黑体" pitchFamily="49" charset="-122"/>
                <a:ea typeface="黑体" pitchFamily="49" charset="-122"/>
              </a:rPr>
              <a:t>	SELECT * FROM Students</a:t>
            </a:r>
          </a:p>
          <a:p>
            <a:pPr eaLnBrk="1" hangingPunct="1"/>
            <a:r>
              <a:rPr lang="en-US" altLang="zh-CN" dirty="0">
                <a:latin typeface="黑体" pitchFamily="49" charset="-122"/>
                <a:ea typeface="黑体" pitchFamily="49" charset="-122"/>
              </a:rPr>
              <a:t>	WHERE </a:t>
            </a:r>
            <a:r>
              <a:rPr lang="en-US" altLang="zh-CN" dirty="0" err="1">
                <a:latin typeface="黑体" pitchFamily="49" charset="-122"/>
                <a:ea typeface="黑体" pitchFamily="49" charset="-122"/>
              </a:rPr>
              <a:t>Student_name</a:t>
            </a:r>
            <a:r>
              <a:rPr lang="en-US" altLang="zh-CN" dirty="0">
                <a:latin typeface="黑体" pitchFamily="49" charset="-122"/>
                <a:ea typeface="黑体" pitchFamily="49" charset="-122"/>
              </a:rPr>
              <a:t> LIKE '[^</a:t>
            </a:r>
            <a:r>
              <a:rPr lang="zh-CN" altLang="en-US" dirty="0">
                <a:latin typeface="黑体" pitchFamily="49" charset="-122"/>
                <a:ea typeface="黑体" pitchFamily="49" charset="-122"/>
              </a:rPr>
              <a:t>华</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杨</a:t>
            </a:r>
            <a:r>
              <a:rPr lang="en-US" altLang="zh-CN" dirty="0">
                <a:latin typeface="黑体" pitchFamily="49" charset="-122"/>
                <a:ea typeface="黑体" pitchFamily="49" charset="-122"/>
              </a:rPr>
              <a:t>]%'</a:t>
            </a:r>
          </a:p>
          <a:p>
            <a:pPr eaLnBrk="1" hangingPunct="1"/>
            <a:r>
              <a:rPr lang="en-US" altLang="zh-CN" dirty="0">
                <a:latin typeface="黑体" pitchFamily="49" charset="-122"/>
                <a:ea typeface="黑体" pitchFamily="49" charset="-122"/>
              </a:rPr>
              <a:t>	GO</a:t>
            </a:r>
          </a:p>
        </p:txBody>
      </p:sp>
      <p:pic>
        <p:nvPicPr>
          <p:cNvPr id="23" name="Picture 3"/>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6554713" y="1268759"/>
            <a:ext cx="2503610" cy="1162429"/>
          </a:xfrm>
          <a:prstGeom prst="rect">
            <a:avLst/>
          </a:prstGeom>
          <a:noFill/>
        </p:spPr>
      </p:pic>
      <p:sp>
        <p:nvSpPr>
          <p:cNvPr id="24" name="Text Box 4"/>
          <p:cNvSpPr txBox="1">
            <a:spLocks noChangeArrowheads="1"/>
          </p:cNvSpPr>
          <p:nvPr/>
        </p:nvSpPr>
        <p:spPr bwMode="auto">
          <a:xfrm>
            <a:off x="7649330" y="2499719"/>
            <a:ext cx="1251144" cy="7386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400" dirty="0"/>
              <a:t>图</a:t>
            </a:r>
            <a:r>
              <a:rPr lang="zh-CN" altLang="zh-CN" sz="1400" dirty="0"/>
              <a:t>6.26 </a:t>
            </a:r>
            <a:r>
              <a:rPr lang="zh-CN" sz="1400" dirty="0"/>
              <a:t>使用通配符</a:t>
            </a:r>
            <a:r>
              <a:rPr lang="zh-CN" altLang="zh-CN" sz="1400" dirty="0"/>
              <a:t>[]</a:t>
            </a:r>
            <a:r>
              <a:rPr lang="zh-CN" sz="1400" dirty="0"/>
              <a:t>之字符范围查询</a:t>
            </a:r>
          </a:p>
        </p:txBody>
      </p:sp>
    </p:spTree>
    <p:extLst>
      <p:ext uri="{BB962C8B-B14F-4D97-AF65-F5344CB8AC3E}">
        <p14:creationId xmlns:p14="http://schemas.microsoft.com/office/powerpoint/2010/main" xmlns="" val="35218161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7</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65</a:t>
            </a:fld>
            <a:endParaRPr lang="en-US" altLang="zh-CN"/>
          </a:p>
        </p:txBody>
      </p:sp>
      <p:sp>
        <p:nvSpPr>
          <p:cNvPr id="13" name="AutoShape 6"/>
          <p:cNvSpPr>
            <a:spLocks noChangeArrowheads="1"/>
          </p:cNvSpPr>
          <p:nvPr/>
        </p:nvSpPr>
        <p:spPr bwMode="gray">
          <a:xfrm>
            <a:off x="1207470" y="2096783"/>
            <a:ext cx="3910667" cy="115802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887634" y="2217771"/>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190099" y="2220255"/>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699455" y="2270404"/>
            <a:ext cx="3274666" cy="646331"/>
          </a:xfrm>
          <a:prstGeom prst="rect">
            <a:avLst/>
          </a:prstGeom>
          <a:noFill/>
          <a:ln w="9525" algn="ctr">
            <a:noFill/>
            <a:miter lim="800000"/>
            <a:headEnd/>
            <a:tailEnd/>
          </a:ln>
          <a:effectLst/>
        </p:spPr>
        <p:txBody>
          <a:bodyPr wrap="square">
            <a:spAutoFit/>
          </a:bodyPr>
          <a:lstStyle/>
          <a:p>
            <a:pPr algn="just"/>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11</a:t>
            </a:r>
            <a:r>
              <a:rPr lang="zh-CN" altLang="en-US"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执行查询语句，结果如图</a:t>
            </a:r>
            <a:r>
              <a:rPr lang="en-US" altLang="zh-CN" dirty="0" smtClean="0">
                <a:solidFill>
                  <a:schemeClr val="tx2">
                    <a:lumMod val="50000"/>
                  </a:schemeClr>
                </a:solidFill>
                <a:latin typeface="黑体" pitchFamily="49" charset="-122"/>
                <a:ea typeface="黑体" pitchFamily="49" charset="-122"/>
              </a:rPr>
              <a:t>6.27</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a:t>
            </a:r>
          </a:p>
        </p:txBody>
      </p:sp>
      <p:pic>
        <p:nvPicPr>
          <p:cNvPr id="21" name="Picture 3"/>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974121" y="1350640"/>
            <a:ext cx="4047150" cy="2007436"/>
          </a:xfrm>
          <a:prstGeom prst="rect">
            <a:avLst/>
          </a:prstGeom>
          <a:noFill/>
        </p:spPr>
      </p:pic>
      <p:sp>
        <p:nvSpPr>
          <p:cNvPr id="22" name="Text Box 4"/>
          <p:cNvSpPr txBox="1">
            <a:spLocks noChangeArrowheads="1"/>
          </p:cNvSpPr>
          <p:nvPr/>
        </p:nvSpPr>
        <p:spPr bwMode="auto">
          <a:xfrm>
            <a:off x="5796136" y="3292748"/>
            <a:ext cx="2552084"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400" dirty="0"/>
              <a:t>图</a:t>
            </a:r>
            <a:r>
              <a:rPr lang="zh-CN" altLang="zh-CN" sz="1400" dirty="0"/>
              <a:t>6.27 </a:t>
            </a:r>
            <a:r>
              <a:rPr lang="zh-CN" sz="1400" dirty="0"/>
              <a:t>使用</a:t>
            </a:r>
            <a:r>
              <a:rPr lang="zh-CN" altLang="zh-CN" sz="1400" dirty="0"/>
              <a:t>[^]</a:t>
            </a:r>
            <a:r>
              <a:rPr lang="zh-CN" sz="1400" dirty="0"/>
              <a:t>通配符查询</a:t>
            </a:r>
          </a:p>
        </p:txBody>
      </p:sp>
      <p:sp>
        <p:nvSpPr>
          <p:cNvPr id="3" name="矩形 2"/>
          <p:cNvSpPr/>
          <p:nvPr/>
        </p:nvSpPr>
        <p:spPr>
          <a:xfrm>
            <a:off x="1304837" y="3573016"/>
            <a:ext cx="7110823" cy="2585323"/>
          </a:xfrm>
          <a:prstGeom prst="rect">
            <a:avLst/>
          </a:prstGeom>
          <a:ln>
            <a:solidFill>
              <a:srgbClr val="FF0000"/>
            </a:solidFill>
          </a:ln>
        </p:spPr>
        <p:txBody>
          <a:bodyPr wrap="square">
            <a:spAutoFit/>
          </a:bodyPr>
          <a:lstStyle/>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知识总结：</a:t>
            </a:r>
          </a:p>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	1．本任务前面的查询任务都是精确查询，即知道查询的准确条件，但是有时候并不知道准确的查询条件，或者只知道要查询的部分条件，在这种情况下，就需要进行模糊查询。LIKE运算符可以实现模糊查询。</a:t>
            </a:r>
          </a:p>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	2．LIKE运算符可以测试一个字符串是否与给定的模式相匹配。所谓给定的模式，就是在LIKE子句中给定的一个特殊字符串，其特殊之处在于它不仅可以包含普通字符串，还可以包含表示任意字符串的通配符。</a:t>
            </a:r>
          </a:p>
        </p:txBody>
      </p:sp>
    </p:spTree>
    <p:extLst>
      <p:ext uri="{BB962C8B-B14F-4D97-AF65-F5344CB8AC3E}">
        <p14:creationId xmlns:p14="http://schemas.microsoft.com/office/powerpoint/2010/main" xmlns="" val="188639643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7</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66</a:t>
            </a:fld>
            <a:endParaRPr lang="en-US" altLang="zh-CN"/>
          </a:p>
        </p:txBody>
      </p:sp>
      <p:sp>
        <p:nvSpPr>
          <p:cNvPr id="6" name="矩形 5"/>
          <p:cNvSpPr/>
          <p:nvPr/>
        </p:nvSpPr>
        <p:spPr>
          <a:xfrm>
            <a:off x="1573651" y="1643953"/>
            <a:ext cx="5598368" cy="1311128"/>
          </a:xfrm>
          <a:prstGeom prst="rect">
            <a:avLst/>
          </a:prstGeom>
        </p:spPr>
        <p:txBody>
          <a:bodyPr wrap="square">
            <a:spAutoFit/>
          </a:bodyPr>
          <a:lstStyle/>
          <a:p>
            <a:pPr eaLnBrk="1" hangingPunct="1">
              <a:lnSpc>
                <a:spcPct val="110000"/>
              </a:lnSpc>
              <a:buFont typeface="Wingdings" pitchFamily="2" charset="2"/>
              <a:buNone/>
            </a:pPr>
            <a:r>
              <a:rPr lang="zh-CN" altLang="zh-CN" dirty="0">
                <a:solidFill>
                  <a:schemeClr val="tx2">
                    <a:lumMod val="50000"/>
                  </a:schemeClr>
                </a:solidFill>
                <a:latin typeface="黑体" pitchFamily="49" charset="-122"/>
                <a:ea typeface="黑体" pitchFamily="49" charset="-122"/>
              </a:rPr>
              <a:t>LIKE子句的语法格式如下：</a:t>
            </a:r>
          </a:p>
          <a:p>
            <a:pPr eaLnBrk="1" hangingPunct="1">
              <a:lnSpc>
                <a:spcPct val="110000"/>
              </a:lnSpc>
              <a:buFont typeface="Wingdings" pitchFamily="2" charset="2"/>
              <a:buNone/>
            </a:pPr>
            <a:r>
              <a:rPr lang="zh-CN" altLang="zh-CN" dirty="0">
                <a:solidFill>
                  <a:schemeClr val="tx2">
                    <a:lumMod val="50000"/>
                  </a:schemeClr>
                </a:solidFill>
                <a:latin typeface="黑体" pitchFamily="49" charset="-122"/>
                <a:ea typeface="黑体" pitchFamily="49" charset="-122"/>
              </a:rPr>
              <a:t>	</a:t>
            </a:r>
            <a:r>
              <a:rPr lang="zh-CN" altLang="zh-CN" dirty="0">
                <a:latin typeface="黑体" pitchFamily="49" charset="-122"/>
                <a:ea typeface="黑体" pitchFamily="49" charset="-122"/>
              </a:rPr>
              <a:t>&lt;字符串表达式&gt; [NOT] LIKE &lt;模式&gt;</a:t>
            </a:r>
          </a:p>
          <a:p>
            <a:pPr eaLnBrk="1" hangingPunct="1">
              <a:lnSpc>
                <a:spcPct val="110000"/>
              </a:lnSpc>
              <a:buFont typeface="Wingdings" pitchFamily="2" charset="2"/>
              <a:buNone/>
            </a:pPr>
            <a:r>
              <a:rPr lang="zh-CN" altLang="zh-CN"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lnSpc>
                <a:spcPct val="110000"/>
              </a:lnSpc>
              <a:buFont typeface="Wingdings" pitchFamily="2" charset="2"/>
              <a:buNone/>
            </a:pPr>
            <a:r>
              <a:rPr lang="zh-CN" altLang="zh-CN" dirty="0" smtClean="0">
                <a:solidFill>
                  <a:schemeClr val="tx2">
                    <a:lumMod val="50000"/>
                  </a:schemeClr>
                </a:solidFill>
                <a:latin typeface="黑体" pitchFamily="49" charset="-122"/>
                <a:ea typeface="黑体" pitchFamily="49" charset="-122"/>
              </a:rPr>
              <a:t>LIKE</a:t>
            </a:r>
            <a:r>
              <a:rPr lang="zh-CN" altLang="zh-CN" dirty="0">
                <a:solidFill>
                  <a:schemeClr val="tx2">
                    <a:lumMod val="50000"/>
                  </a:schemeClr>
                </a:solidFill>
                <a:latin typeface="黑体" pitchFamily="49" charset="-122"/>
                <a:ea typeface="黑体" pitchFamily="49" charset="-122"/>
              </a:rPr>
              <a:t>子句中常用的通配符及其含义见表6-1</a:t>
            </a:r>
            <a:r>
              <a:rPr lang="zh-CN" altLang="zh-CN" dirty="0" smtClean="0">
                <a:solidFill>
                  <a:schemeClr val="tx2">
                    <a:lumMod val="50000"/>
                  </a:schemeClr>
                </a:solidFill>
                <a:latin typeface="黑体" pitchFamily="49" charset="-122"/>
                <a:ea typeface="黑体" pitchFamily="49" charset="-122"/>
              </a:rPr>
              <a:t>。</a:t>
            </a:r>
            <a:endParaRPr lang="zh-CN" altLang="zh-CN" dirty="0">
              <a:solidFill>
                <a:schemeClr val="tx2">
                  <a:lumMod val="50000"/>
                </a:schemeClr>
              </a:solidFill>
              <a:latin typeface="黑体" pitchFamily="49" charset="-122"/>
              <a:ea typeface="黑体" pitchFamily="49" charset="-122"/>
            </a:endParaRPr>
          </a:p>
        </p:txBody>
      </p:sp>
      <p:sp>
        <p:nvSpPr>
          <p:cNvPr id="7" name="矩形 6"/>
          <p:cNvSpPr/>
          <p:nvPr/>
        </p:nvSpPr>
        <p:spPr>
          <a:xfrm>
            <a:off x="2954501" y="5634390"/>
            <a:ext cx="2860078" cy="397032"/>
          </a:xfrm>
          <a:prstGeom prst="rect">
            <a:avLst/>
          </a:prstGeom>
        </p:spPr>
        <p:txBody>
          <a:bodyPr wrap="none">
            <a:spAutoFit/>
          </a:bodyPr>
          <a:lstStyle/>
          <a:p>
            <a:pPr eaLnBrk="1" hangingPunct="1">
              <a:lnSpc>
                <a:spcPct val="110000"/>
              </a:lnSpc>
              <a:buFont typeface="Wingdings" pitchFamily="2" charset="2"/>
              <a:buNone/>
            </a:pPr>
            <a:r>
              <a:rPr lang="zh-CN" altLang="zh-CN" dirty="0">
                <a:solidFill>
                  <a:schemeClr val="tx2">
                    <a:lumMod val="50000"/>
                  </a:schemeClr>
                </a:solidFill>
                <a:latin typeface="黑体" pitchFamily="49" charset="-122"/>
                <a:ea typeface="黑体" pitchFamily="49" charset="-122"/>
              </a:rPr>
              <a:t>表6-1常用通配符及其含义</a:t>
            </a:r>
          </a:p>
        </p:txBody>
      </p:sp>
      <p:graphicFrame>
        <p:nvGraphicFramePr>
          <p:cNvPr id="8" name="Group 3"/>
          <p:cNvGraphicFramePr>
            <a:graphicFrameLocks noGrp="1"/>
          </p:cNvGraphicFramePr>
          <p:nvPr>
            <p:ph sz="half" idx="4294967295"/>
            <p:extLst>
              <p:ext uri="{D42A27DB-BD31-4B8C-83A1-F6EECF244321}">
                <p14:modId xmlns:p14="http://schemas.microsoft.com/office/powerpoint/2010/main" xmlns="" val="3264722197"/>
              </p:ext>
            </p:extLst>
          </p:nvPr>
        </p:nvGraphicFramePr>
        <p:xfrm>
          <a:off x="1259632" y="3284984"/>
          <a:ext cx="7200800" cy="2194691"/>
        </p:xfrm>
        <a:graphic>
          <a:graphicData uri="http://schemas.openxmlformats.org/drawingml/2006/table">
            <a:tbl>
              <a:tblPr/>
              <a:tblGrid>
                <a:gridCol w="1512168"/>
                <a:gridCol w="5688632"/>
              </a:tblGrid>
              <a:tr h="449106">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通 配 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含  义</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39382">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a:t>
                      </a:r>
                      <a:r>
                        <a:rPr kumimoji="0" 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（百分号）</a:t>
                      </a:r>
                      <a:endParaRPr kumimoji="0" lang="zh-CN" sz="1800" b="1" i="0" u="none" strike="noStrike" cap="none" normalizeH="0" baseline="0" dirty="0" smtClean="0">
                        <a:ln>
                          <a:noFill/>
                        </a:ln>
                        <a:solidFill>
                          <a:schemeClr val="tx1"/>
                        </a:solidFill>
                        <a:effectLst/>
                        <a:latin typeface="黑体" pitchFamily="49" charset="-122"/>
                        <a:ea typeface="黑体" pitchFamily="49" charset="-122"/>
                      </a:endParaRP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代表任意长度的字符串（也可以是</a:t>
                      </a:r>
                      <a:r>
                        <a:rPr kumimoji="0" lang="zh-CN" altLang="zh-CN" sz="1800" b="1" i="0" u="none" strike="noStrike" cap="none" normalizeH="0" baseline="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0</a:t>
                      </a:r>
                      <a:r>
                        <a:rPr kumimoji="0" lang="zh-CN" sz="1800" b="1" i="0" u="none" strike="noStrike" cap="none" normalizeH="0" baseline="0" smtClean="0">
                          <a:ln>
                            <a:noFill/>
                          </a:ln>
                          <a:solidFill>
                            <a:schemeClr val="tx1"/>
                          </a:solidFill>
                          <a:effectLst/>
                          <a:latin typeface="黑体" pitchFamily="49" charset="-122"/>
                          <a:ea typeface="黑体" pitchFamily="49" charset="-122"/>
                          <a:sym typeface="宋体" pitchFamily="2" charset="-122"/>
                        </a:rPr>
                        <a:t>个字符）</a:t>
                      </a:r>
                      <a:endParaRPr kumimoji="0" lang="zh-CN" sz="1800" b="1" i="0" u="none" strike="noStrike" cap="none" normalizeH="0" baseline="0" smtClean="0">
                        <a:ln>
                          <a:noFill/>
                        </a:ln>
                        <a:solidFill>
                          <a:schemeClr val="tx1"/>
                        </a:solidFill>
                        <a:effectLst/>
                        <a:latin typeface="黑体" pitchFamily="49" charset="-122"/>
                        <a:ea typeface="黑体" pitchFamily="49" charset="-122"/>
                      </a:endParaRP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10608">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_</a:t>
                      </a:r>
                      <a:r>
                        <a:rPr kumimoji="0" 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（下划线）</a:t>
                      </a:r>
                      <a:endParaRPr kumimoji="0" lang="zh-CN" sz="1800" b="1" i="0" u="none" strike="noStrike" cap="none" normalizeH="0" baseline="0" dirty="0" smtClean="0">
                        <a:ln>
                          <a:noFill/>
                        </a:ln>
                        <a:solidFill>
                          <a:schemeClr val="tx1"/>
                        </a:solidFill>
                        <a:effectLst/>
                        <a:latin typeface="黑体" pitchFamily="49" charset="-122"/>
                        <a:ea typeface="黑体" pitchFamily="49" charset="-122"/>
                      </a:endParaRP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代表任意一个字符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64955">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表示在一个字符列表或字符范围中的任一字符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39266">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表示排除在一个字符列表或字符范围中的任一字符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54760051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44860" y="404664"/>
            <a:ext cx="7000924" cy="487363"/>
          </a:xfrm>
        </p:spPr>
        <p:txBody>
          <a:bodyPr/>
          <a:lstStyle/>
          <a:p>
            <a:r>
              <a:rPr lang="zh-CN" altLang="en-US" sz="2400" dirty="0">
                <a:latin typeface="黑体" pitchFamily="49" charset="-122"/>
              </a:rPr>
              <a:t>学习子情境 </a:t>
            </a:r>
            <a:r>
              <a:rPr lang="en-US" altLang="zh-CN" sz="2400" dirty="0" smtClean="0">
                <a:latin typeface="黑体" pitchFamily="49" charset="-122"/>
              </a:rPr>
              <a:t>6.3  </a:t>
            </a:r>
            <a:r>
              <a:rPr lang="zh-CN" altLang="en-US" sz="2400" dirty="0" smtClean="0">
                <a:latin typeface="黑体" pitchFamily="49" charset="-122"/>
              </a:rPr>
              <a:t>查询</a:t>
            </a:r>
            <a:r>
              <a:rPr lang="zh-CN" altLang="en-US" sz="2400" dirty="0">
                <a:latin typeface="黑体" pitchFamily="49" charset="-122"/>
              </a:rPr>
              <a:t>成绩信息</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67</a:t>
            </a:fld>
            <a:endParaRPr lang="en-US" altLang="zh-CN"/>
          </a:p>
        </p:txBody>
      </p:sp>
      <p:grpSp>
        <p:nvGrpSpPr>
          <p:cNvPr id="3" name="Group 8"/>
          <p:cNvGrpSpPr>
            <a:grpSpLocks/>
          </p:cNvGrpSpPr>
          <p:nvPr/>
        </p:nvGrpSpPr>
        <p:grpSpPr bwMode="auto">
          <a:xfrm>
            <a:off x="2785175" y="1785931"/>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619672" y="2852936"/>
            <a:ext cx="6523088" cy="2654036"/>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857886" y="2979625"/>
            <a:ext cx="6140858" cy="2400657"/>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小吴在教务处的日常管理工作中，涉及到的与成绩信息有关的查询工作，最多的就是学生成绩的统计、分类以及排序等等，例如查询某一学生的总成绩或者对所有学生总成绩进行排序，因此他经常需要编写相应的查询语句完成对特定成绩信息的查询。</a:t>
            </a:r>
          </a:p>
        </p:txBody>
      </p:sp>
      <p:sp>
        <p:nvSpPr>
          <p:cNvPr id="12" name="TextBox 11"/>
          <p:cNvSpPr txBox="1"/>
          <p:nvPr/>
        </p:nvSpPr>
        <p:spPr>
          <a:xfrm>
            <a:off x="2856613" y="1857375"/>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68</a:t>
            </a:fld>
            <a:endParaRPr lang="en-US" altLang="zh-CN"/>
          </a:p>
        </p:txBody>
      </p:sp>
      <p:sp>
        <p:nvSpPr>
          <p:cNvPr id="6" name="Oval 2"/>
          <p:cNvSpPr>
            <a:spLocks noChangeArrowheads="1"/>
          </p:cNvSpPr>
          <p:nvPr/>
        </p:nvSpPr>
        <p:spPr bwMode="gray">
          <a:xfrm>
            <a:off x="2143108" y="2400312"/>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286108" y="2914662"/>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8" name="Line 4"/>
          <p:cNvSpPr>
            <a:spLocks noChangeShapeType="1"/>
          </p:cNvSpPr>
          <p:nvPr/>
        </p:nvSpPr>
        <p:spPr bwMode="gray">
          <a:xfrm>
            <a:off x="4772012" y="3824279"/>
            <a:ext cx="1524000" cy="76200"/>
          </a:xfrm>
          <a:prstGeom prst="line">
            <a:avLst/>
          </a:prstGeom>
          <a:noFill/>
          <a:ln w="12700">
            <a:solidFill>
              <a:schemeClr val="tx1"/>
            </a:solidFill>
            <a:round/>
            <a:headEnd/>
            <a:tailEnd/>
          </a:ln>
          <a:effectLst/>
        </p:spPr>
        <p:txBody>
          <a:bodyPr wrap="none" anchor="ctr"/>
          <a:lstStyle/>
          <a:p>
            <a:endParaRPr lang="zh-CN" altLang="en-US"/>
          </a:p>
        </p:txBody>
      </p:sp>
      <p:sp>
        <p:nvSpPr>
          <p:cNvPr id="9" name="Line 5"/>
          <p:cNvSpPr>
            <a:spLocks noChangeShapeType="1"/>
          </p:cNvSpPr>
          <p:nvPr/>
        </p:nvSpPr>
        <p:spPr bwMode="gray">
          <a:xfrm>
            <a:off x="3362308" y="2552712"/>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3924283" y="3305187"/>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3" name="Group 11"/>
          <p:cNvGrpSpPr>
            <a:grpSpLocks/>
          </p:cNvGrpSpPr>
          <p:nvPr/>
        </p:nvGrpSpPr>
        <p:grpSpPr bwMode="auto">
          <a:xfrm>
            <a:off x="2543158" y="1676412"/>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0"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1" name="Group 17"/>
              <p:cNvGrpSpPr>
                <a:grpSpLocks/>
              </p:cNvGrpSpPr>
              <p:nvPr/>
            </p:nvGrpSpPr>
            <p:grpSpPr bwMode="auto">
              <a:xfrm rot="-3733502" flipH="1" flipV="1">
                <a:off x="4250" y="2244"/>
                <a:ext cx="821" cy="191"/>
                <a:chOff x="2528" y="1060"/>
                <a:chExt cx="894" cy="236"/>
              </a:xfrm>
            </p:grpSpPr>
            <p:grpSp>
              <p:nvGrpSpPr>
                <p:cNvPr id="12"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4"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5" name="Group 28"/>
            <p:cNvGrpSpPr>
              <a:grpSpLocks/>
            </p:cNvGrpSpPr>
            <p:nvPr/>
          </p:nvGrpSpPr>
          <p:grpSpPr bwMode="auto">
            <a:xfrm rot="-3733502" flipH="1" flipV="1">
              <a:off x="2362" y="1508"/>
              <a:ext cx="528" cy="122"/>
              <a:chOff x="2528" y="1060"/>
              <a:chExt cx="894" cy="236"/>
            </a:xfrm>
          </p:grpSpPr>
          <p:grpSp>
            <p:nvGrpSpPr>
              <p:cNvPr id="17"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8"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20" name="Group 40"/>
          <p:cNvGrpSpPr>
            <a:grpSpLocks/>
          </p:cNvGrpSpPr>
          <p:nvPr/>
        </p:nvGrpSpPr>
        <p:grpSpPr bwMode="auto">
          <a:xfrm>
            <a:off x="5272078" y="3395651"/>
            <a:ext cx="1146175" cy="1374775"/>
            <a:chOff x="2064" y="1008"/>
            <a:chExt cx="722" cy="866"/>
          </a:xfrm>
        </p:grpSpPr>
        <p:sp>
          <p:nvSpPr>
            <p:cNvPr id="4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21" name="Group 42"/>
            <p:cNvGrpSpPr>
              <a:grpSpLocks/>
            </p:cNvGrpSpPr>
            <p:nvPr/>
          </p:nvGrpSpPr>
          <p:grpSpPr bwMode="auto">
            <a:xfrm>
              <a:off x="2086" y="1030"/>
              <a:ext cx="680" cy="844"/>
              <a:chOff x="3975" y="1593"/>
              <a:chExt cx="931" cy="1157"/>
            </a:xfrm>
          </p:grpSpPr>
          <p:pic>
            <p:nvPicPr>
              <p:cNvPr id="59"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60" name="Oval 44"/>
              <p:cNvSpPr>
                <a:spLocks noChangeArrowheads="1"/>
              </p:cNvSpPr>
              <p:nvPr/>
            </p:nvSpPr>
            <p:spPr bwMode="gray">
              <a:xfrm>
                <a:off x="3975" y="1593"/>
                <a:ext cx="931" cy="937"/>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1"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46"/>
              <p:cNvGrpSpPr>
                <a:grpSpLocks/>
              </p:cNvGrpSpPr>
              <p:nvPr/>
            </p:nvGrpSpPr>
            <p:grpSpPr bwMode="auto">
              <a:xfrm rot="-3733502" flipH="1" flipV="1">
                <a:off x="4250" y="2244"/>
                <a:ext cx="821" cy="191"/>
                <a:chOff x="2528" y="1060"/>
                <a:chExt cx="894" cy="236"/>
              </a:xfrm>
            </p:grpSpPr>
            <p:grpSp>
              <p:nvGrpSpPr>
                <p:cNvPr id="34" name="Group 47"/>
                <p:cNvGrpSpPr>
                  <a:grpSpLocks/>
                </p:cNvGrpSpPr>
                <p:nvPr/>
              </p:nvGrpSpPr>
              <p:grpSpPr bwMode="auto">
                <a:xfrm>
                  <a:off x="2528" y="1060"/>
                  <a:ext cx="742" cy="186"/>
                  <a:chOff x="1565" y="2568"/>
                  <a:chExt cx="1118" cy="279"/>
                </a:xfrm>
              </p:grpSpPr>
              <p:sp>
                <p:nvSpPr>
                  <p:cNvPr id="69"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2"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52"/>
                <p:cNvGrpSpPr>
                  <a:grpSpLocks/>
                </p:cNvGrpSpPr>
                <p:nvPr/>
              </p:nvGrpSpPr>
              <p:grpSpPr bwMode="auto">
                <a:xfrm rot="1353540">
                  <a:off x="2680" y="1110"/>
                  <a:ext cx="742" cy="186"/>
                  <a:chOff x="1565" y="2568"/>
                  <a:chExt cx="1118" cy="279"/>
                </a:xfrm>
              </p:grpSpPr>
              <p:sp>
                <p:nvSpPr>
                  <p:cNvPr id="65"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6"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7"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8"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44" name="Group 57"/>
            <p:cNvGrpSpPr>
              <a:grpSpLocks/>
            </p:cNvGrpSpPr>
            <p:nvPr/>
          </p:nvGrpSpPr>
          <p:grpSpPr bwMode="auto">
            <a:xfrm rot="-3733502" flipH="1" flipV="1">
              <a:off x="2362" y="1508"/>
              <a:ext cx="528" cy="122"/>
              <a:chOff x="2528" y="1060"/>
              <a:chExt cx="894" cy="236"/>
            </a:xfrm>
          </p:grpSpPr>
          <p:grpSp>
            <p:nvGrpSpPr>
              <p:cNvPr id="46" name="Group 58"/>
              <p:cNvGrpSpPr>
                <a:grpSpLocks/>
              </p:cNvGrpSpPr>
              <p:nvPr/>
            </p:nvGrpSpPr>
            <p:grpSpPr bwMode="auto">
              <a:xfrm>
                <a:off x="2528" y="1060"/>
                <a:ext cx="742" cy="186"/>
                <a:chOff x="1565" y="2568"/>
                <a:chExt cx="1118" cy="279"/>
              </a:xfrm>
            </p:grpSpPr>
            <p:sp>
              <p:nvSpPr>
                <p:cNvPr id="55"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8"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47" name="Group 63"/>
              <p:cNvGrpSpPr>
                <a:grpSpLocks/>
              </p:cNvGrpSpPr>
              <p:nvPr/>
            </p:nvGrpSpPr>
            <p:grpSpPr bwMode="auto">
              <a:xfrm rot="1353540">
                <a:off x="2680" y="1110"/>
                <a:ext cx="742" cy="186"/>
                <a:chOff x="1565" y="2568"/>
                <a:chExt cx="1118" cy="279"/>
              </a:xfrm>
            </p:grpSpPr>
            <p:sp>
              <p:nvSpPr>
                <p:cNvPr id="51"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4"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48" name="Rectangle 68"/>
            <p:cNvSpPr>
              <a:spLocks noChangeArrowheads="1"/>
            </p:cNvSpPr>
            <p:nvPr/>
          </p:nvSpPr>
          <p:spPr bwMode="gray">
            <a:xfrm>
              <a:off x="2343" y="1307"/>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49" name="Group 156"/>
          <p:cNvGrpSpPr>
            <a:grpSpLocks/>
          </p:cNvGrpSpPr>
          <p:nvPr/>
        </p:nvGrpSpPr>
        <p:grpSpPr bwMode="auto">
          <a:xfrm rot="4976862" flipH="1">
            <a:off x="4111608" y="3479812"/>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50" name="Group 159"/>
            <p:cNvGrpSpPr>
              <a:grpSpLocks/>
            </p:cNvGrpSpPr>
            <p:nvPr/>
          </p:nvGrpSpPr>
          <p:grpSpPr bwMode="auto">
            <a:xfrm rot="1297425" flipV="1">
              <a:off x="1969" y="1253"/>
              <a:ext cx="150" cy="36"/>
              <a:chOff x="2528" y="1060"/>
              <a:chExt cx="894" cy="236"/>
            </a:xfrm>
          </p:grpSpPr>
          <p:grpSp>
            <p:nvGrpSpPr>
              <p:cNvPr id="62"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3"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8" name="AutoShape 174"/>
          <p:cNvSpPr>
            <a:spLocks/>
          </p:cNvSpPr>
          <p:nvPr/>
        </p:nvSpPr>
        <p:spPr bwMode="auto">
          <a:xfrm>
            <a:off x="611560" y="2608015"/>
            <a:ext cx="1915502" cy="1665260"/>
          </a:xfrm>
          <a:prstGeom prst="accentCallout2">
            <a:avLst>
              <a:gd name="adj1" fmla="val 26278"/>
              <a:gd name="adj2" fmla="val 104782"/>
              <a:gd name="adj3" fmla="val 26278"/>
              <a:gd name="adj4" fmla="val 114843"/>
              <a:gd name="adj5" fmla="val -16931"/>
              <a:gd name="adj6" fmla="val 132722"/>
            </a:avLst>
          </a:prstGeom>
          <a:noFill/>
          <a:ln w="9525">
            <a:solidFill>
              <a:schemeClr val="hlink"/>
            </a:solidFill>
            <a:miter lim="800000"/>
            <a:headEnd/>
            <a:tailEnd type="diamond" w="med" len="med"/>
          </a:ln>
          <a:effectLst/>
        </p:spPr>
        <p:txBody>
          <a:bodyPr anchor="ctr"/>
          <a:lstStyle/>
          <a:p>
            <a:pPr>
              <a:lnSpc>
                <a:spcPct val="90000"/>
              </a:lnSpc>
            </a:pPr>
            <a:r>
              <a:rPr lang="en-US" altLang="zh-CN" dirty="0" smtClean="0">
                <a:solidFill>
                  <a:srgbClr val="000000"/>
                </a:solidFill>
                <a:ea typeface="宋体" pitchFamily="2" charset="-122"/>
              </a:rPr>
              <a:t>1</a:t>
            </a:r>
            <a:r>
              <a:rPr lang="en-US" altLang="zh-CN" sz="1400" dirty="0" smtClean="0">
                <a:solidFill>
                  <a:srgbClr val="000000"/>
                </a:solidFill>
                <a:ea typeface="宋体" pitchFamily="2" charset="-122"/>
              </a:rPr>
              <a:t>.</a:t>
            </a:r>
            <a:r>
              <a:rPr lang="zh-CN" altLang="en-US" dirty="0" smtClean="0">
                <a:solidFill>
                  <a:schemeClr val="tx2">
                    <a:lumMod val="50000"/>
                  </a:schemeClr>
                </a:solidFill>
                <a:latin typeface="黑体" pitchFamily="49" charset="-122"/>
                <a:ea typeface="黑体" pitchFamily="49" charset="-122"/>
              </a:rPr>
              <a:t>  掌握</a:t>
            </a:r>
            <a:r>
              <a:rPr lang="zh-CN" altLang="en-US" dirty="0">
                <a:solidFill>
                  <a:schemeClr val="tx2">
                    <a:lumMod val="50000"/>
                  </a:schemeClr>
                </a:solidFill>
                <a:latin typeface="黑体" pitchFamily="49" charset="-122"/>
                <a:ea typeface="黑体" pitchFamily="49" charset="-122"/>
              </a:rPr>
              <a:t>常用聚合函数的用法。</a:t>
            </a:r>
          </a:p>
          <a:p>
            <a:pPr>
              <a:lnSpc>
                <a:spcPct val="90000"/>
              </a:lnSpc>
            </a:pPr>
            <a:r>
              <a:rPr lang="zh-CN" altLang="en-US" dirty="0" smtClean="0">
                <a:solidFill>
                  <a:schemeClr val="tx2">
                    <a:lumMod val="50000"/>
                  </a:schemeClr>
                </a:solidFill>
                <a:latin typeface="黑体" pitchFamily="49" charset="-122"/>
                <a:ea typeface="黑体" pitchFamily="49" charset="-122"/>
              </a:rPr>
              <a:t>   掌握</a:t>
            </a:r>
            <a:r>
              <a:rPr lang="zh-CN" altLang="en-US" dirty="0">
                <a:solidFill>
                  <a:schemeClr val="tx2">
                    <a:lumMod val="50000"/>
                  </a:schemeClr>
                </a:solidFill>
                <a:latin typeface="黑体" pitchFamily="49" charset="-122"/>
                <a:ea typeface="黑体" pitchFamily="49" charset="-122"/>
              </a:rPr>
              <a:t>聚合函数中</a:t>
            </a:r>
            <a:r>
              <a:rPr lang="en-US" altLang="zh-CN" dirty="0">
                <a:solidFill>
                  <a:schemeClr val="tx2">
                    <a:lumMod val="50000"/>
                  </a:schemeClr>
                </a:solidFill>
                <a:latin typeface="黑体" pitchFamily="49" charset="-122"/>
                <a:ea typeface="黑体" pitchFamily="49" charset="-122"/>
              </a:rPr>
              <a:t>ALL</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DISTINCT</a:t>
            </a:r>
            <a:r>
              <a:rPr lang="zh-CN" altLang="en-US" dirty="0">
                <a:solidFill>
                  <a:schemeClr val="tx2">
                    <a:lumMod val="50000"/>
                  </a:schemeClr>
                </a:solidFill>
                <a:latin typeface="黑体" pitchFamily="49" charset="-122"/>
                <a:ea typeface="黑体" pitchFamily="49" charset="-122"/>
              </a:rPr>
              <a:t>参数的用法</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a:lnSpc>
                <a:spcPct val="90000"/>
              </a:lnSpc>
            </a:pPr>
            <a:endParaRPr lang="zh-CN" altLang="en-US" dirty="0">
              <a:solidFill>
                <a:schemeClr val="tx2">
                  <a:lumMod val="50000"/>
                </a:schemeClr>
              </a:solidFill>
              <a:latin typeface="黑体" pitchFamily="49" charset="-122"/>
              <a:ea typeface="黑体" pitchFamily="49" charset="-122"/>
            </a:endParaRPr>
          </a:p>
        </p:txBody>
      </p:sp>
      <p:sp>
        <p:nvSpPr>
          <p:cNvPr id="179" name="AutoShape 175"/>
          <p:cNvSpPr>
            <a:spLocks/>
          </p:cNvSpPr>
          <p:nvPr/>
        </p:nvSpPr>
        <p:spPr bwMode="auto">
          <a:xfrm>
            <a:off x="6732240" y="3569853"/>
            <a:ext cx="1828800" cy="1845696"/>
          </a:xfrm>
          <a:prstGeom prst="accentCallout2">
            <a:avLst>
              <a:gd name="adj1" fmla="val 27865"/>
              <a:gd name="adj2" fmla="val -4246"/>
              <a:gd name="adj3" fmla="val 8921"/>
              <a:gd name="adj4" fmla="val -17798"/>
              <a:gd name="adj5" fmla="val 10263"/>
              <a:gd name="adj6" fmla="val -46092"/>
            </a:avLst>
          </a:prstGeom>
          <a:noFill/>
          <a:ln w="9525">
            <a:solidFill>
              <a:schemeClr val="accent2"/>
            </a:solidFill>
            <a:miter lim="800000"/>
            <a:headEnd/>
            <a:tailEnd type="diamond" w="med" len="med"/>
          </a:ln>
          <a:effectLst/>
        </p:spPr>
        <p:txBody>
          <a:bodyPr anchor="ctr"/>
          <a:lstStyle/>
          <a:p>
            <a:pPr>
              <a:lnSpc>
                <a:spcPct val="90000"/>
              </a:lnSpc>
            </a:pPr>
            <a:r>
              <a:rPr lang="en-US" altLang="zh-CN" dirty="0" smtClean="0">
                <a:solidFill>
                  <a:srgbClr val="000000"/>
                </a:solidFill>
                <a:ea typeface="宋体" pitchFamily="2" charset="-122"/>
              </a:rPr>
              <a:t>2.  </a:t>
            </a:r>
            <a:r>
              <a:rPr lang="zh-CN" altLang="en-US" dirty="0" smtClean="0">
                <a:solidFill>
                  <a:schemeClr val="tx2">
                    <a:lumMod val="50000"/>
                  </a:schemeClr>
                </a:solidFill>
                <a:latin typeface="黑体" pitchFamily="49" charset="-122"/>
                <a:ea typeface="黑体" pitchFamily="49" charset="-122"/>
              </a:rPr>
              <a:t>掌握</a:t>
            </a:r>
            <a:r>
              <a:rPr lang="zh-CN" altLang="en-US" dirty="0">
                <a:solidFill>
                  <a:schemeClr val="tx2">
                    <a:lumMod val="50000"/>
                  </a:schemeClr>
                </a:solidFill>
                <a:latin typeface="黑体" pitchFamily="49" charset="-122"/>
                <a:ea typeface="黑体" pitchFamily="49" charset="-122"/>
              </a:rPr>
              <a:t>简单分组查询的方法。</a:t>
            </a:r>
          </a:p>
          <a:p>
            <a:pPr>
              <a:lnSpc>
                <a:spcPct val="90000"/>
              </a:lnSpc>
            </a:pPr>
            <a:r>
              <a:rPr lang="zh-CN" altLang="en-US" dirty="0" smtClean="0">
                <a:solidFill>
                  <a:schemeClr val="tx2">
                    <a:lumMod val="50000"/>
                  </a:schemeClr>
                </a:solidFill>
                <a:latin typeface="黑体" pitchFamily="49" charset="-122"/>
                <a:ea typeface="黑体" pitchFamily="49" charset="-122"/>
              </a:rPr>
              <a:t>  掌握</a:t>
            </a:r>
            <a:r>
              <a:rPr lang="zh-CN" altLang="en-US" dirty="0">
                <a:solidFill>
                  <a:schemeClr val="tx2">
                    <a:lumMod val="50000"/>
                  </a:schemeClr>
                </a:solidFill>
                <a:latin typeface="黑体" pitchFamily="49" charset="-122"/>
                <a:ea typeface="黑体" pitchFamily="49" charset="-122"/>
              </a:rPr>
              <a:t>多列分组查询的方法</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a:lnSpc>
                <a:spcPct val="90000"/>
              </a:lnSpc>
            </a:pPr>
            <a:r>
              <a:rPr lang="zh-CN" altLang="en-US" dirty="0" smtClean="0">
                <a:solidFill>
                  <a:schemeClr val="tx2">
                    <a:lumMod val="50000"/>
                  </a:schemeClr>
                </a:solidFill>
                <a:latin typeface="黑体" pitchFamily="49" charset="-122"/>
                <a:ea typeface="黑体" pitchFamily="49" charset="-122"/>
              </a:rPr>
              <a:t>  学会</a:t>
            </a:r>
            <a:r>
              <a:rPr lang="zh-CN" altLang="en-US" dirty="0">
                <a:solidFill>
                  <a:schemeClr val="tx2">
                    <a:lumMod val="50000"/>
                  </a:schemeClr>
                </a:solidFill>
                <a:latin typeface="黑体" pitchFamily="49" charset="-122"/>
                <a:ea typeface="黑体" pitchFamily="49" charset="-122"/>
              </a:rPr>
              <a:t>使用</a:t>
            </a:r>
            <a:r>
              <a:rPr lang="en-US" altLang="zh-CN" dirty="0">
                <a:solidFill>
                  <a:schemeClr val="tx2">
                    <a:lumMod val="50000"/>
                  </a:schemeClr>
                </a:solidFill>
                <a:latin typeface="黑体" pitchFamily="49" charset="-122"/>
                <a:ea typeface="黑体" pitchFamily="49" charset="-122"/>
              </a:rPr>
              <a:t>HAVING</a:t>
            </a:r>
            <a:r>
              <a:rPr lang="zh-CN" altLang="en-US" dirty="0">
                <a:solidFill>
                  <a:schemeClr val="tx2">
                    <a:lumMod val="50000"/>
                  </a:schemeClr>
                </a:solidFill>
                <a:latin typeface="黑体" pitchFamily="49" charset="-122"/>
                <a:ea typeface="黑体" pitchFamily="49" charset="-122"/>
              </a:rPr>
              <a:t>子句</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69</a:t>
            </a:fld>
            <a:endParaRPr lang="en-US" altLang="zh-CN"/>
          </a:p>
        </p:txBody>
      </p:sp>
      <p:grpSp>
        <p:nvGrpSpPr>
          <p:cNvPr id="3" name="Group 6"/>
          <p:cNvGrpSpPr>
            <a:grpSpLocks/>
          </p:cNvGrpSpPr>
          <p:nvPr/>
        </p:nvGrpSpPr>
        <p:grpSpPr bwMode="auto">
          <a:xfrm>
            <a:off x="2085981" y="2208284"/>
            <a:ext cx="5715040" cy="1796780"/>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443171" y="2636912"/>
            <a:ext cx="5086370" cy="943528"/>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000" dirty="0">
                <a:solidFill>
                  <a:schemeClr val="bg1"/>
                </a:solidFill>
                <a:latin typeface="黑体" pitchFamily="49" charset="-122"/>
                <a:ea typeface="黑体" pitchFamily="49" charset="-122"/>
              </a:rPr>
              <a:t>熟悉成绩信息的查询，完成对学生成绩的各种统计、分类等要求。</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a:t>
            </a:fld>
            <a:endParaRPr lang="en-US" altLang="zh-CN"/>
          </a:p>
        </p:txBody>
      </p:sp>
      <p:sp>
        <p:nvSpPr>
          <p:cNvPr id="6" name="AutoShape 13"/>
          <p:cNvSpPr>
            <a:spLocks noChangeArrowheads="1"/>
          </p:cNvSpPr>
          <p:nvPr/>
        </p:nvSpPr>
        <p:spPr bwMode="gray">
          <a:xfrm>
            <a:off x="1896640" y="1514823"/>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986245"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402674"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939627" y="2036317"/>
            <a:ext cx="1046618"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999829"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a:t>
            </a:r>
            <a:endParaRPr lang="en-US" altLang="zh-CN" sz="1600" b="1" dirty="0">
              <a:solidFill>
                <a:srgbClr val="FFFFFF"/>
              </a:solidFill>
              <a:ea typeface="宋体" pitchFamily="2" charset="-122"/>
            </a:endParaRPr>
          </a:p>
        </p:txBody>
      </p:sp>
      <p:sp>
        <p:nvSpPr>
          <p:cNvPr id="14" name="Text Box 21"/>
          <p:cNvSpPr txBox="1">
            <a:spLocks noChangeArrowheads="1"/>
          </p:cNvSpPr>
          <p:nvPr/>
        </p:nvSpPr>
        <p:spPr bwMode="black">
          <a:xfrm>
            <a:off x="4097371"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dirty="0" smtClean="0">
                <a:solidFill>
                  <a:srgbClr val="FFFFFF"/>
                </a:solidFill>
              </a:rPr>
              <a:t>任务</a:t>
            </a:r>
            <a:r>
              <a:rPr lang="en-US" altLang="zh-CN" sz="1600" dirty="0" smtClean="0">
                <a:solidFill>
                  <a:srgbClr val="FFFFFF"/>
                </a:solidFill>
              </a:rPr>
              <a:t>2</a:t>
            </a:r>
            <a:endParaRPr lang="en-US" altLang="zh-CN" sz="1600" b="1" dirty="0">
              <a:solidFill>
                <a:srgbClr val="FFFFFF"/>
              </a:solidFill>
              <a:ea typeface="宋体" pitchFamily="2" charset="-122"/>
            </a:endParaRPr>
          </a:p>
        </p:txBody>
      </p:sp>
      <p:sp>
        <p:nvSpPr>
          <p:cNvPr id="15" name="Text Box 22"/>
          <p:cNvSpPr txBox="1">
            <a:spLocks noChangeArrowheads="1"/>
          </p:cNvSpPr>
          <p:nvPr/>
        </p:nvSpPr>
        <p:spPr bwMode="black">
          <a:xfrm>
            <a:off x="6532850"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3</a:t>
            </a:r>
            <a:endParaRPr lang="en-US" altLang="zh-CN" sz="1600" b="1" dirty="0">
              <a:solidFill>
                <a:srgbClr val="FFFFFF"/>
              </a:solidFill>
              <a:ea typeface="宋体" pitchFamily="2" charset="-122"/>
            </a:endParaRPr>
          </a:p>
        </p:txBody>
      </p:sp>
      <p:sp>
        <p:nvSpPr>
          <p:cNvPr id="17" name="Text Box 24"/>
          <p:cNvSpPr txBox="1">
            <a:spLocks noChangeArrowheads="1"/>
          </p:cNvSpPr>
          <p:nvPr/>
        </p:nvSpPr>
        <p:spPr bwMode="gray">
          <a:xfrm>
            <a:off x="1937482" y="2764584"/>
            <a:ext cx="1765709" cy="954107"/>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400" dirty="0"/>
              <a:t>使用</a:t>
            </a:r>
            <a:r>
              <a:rPr lang="en-US" altLang="zh-CN" sz="1400" dirty="0"/>
              <a:t>Management Studio</a:t>
            </a:r>
            <a:r>
              <a:rPr lang="zh-CN" altLang="en-US" sz="1400" dirty="0"/>
              <a:t>查询</a:t>
            </a:r>
            <a:r>
              <a:rPr lang="en-US" altLang="zh-CN" sz="1400" dirty="0"/>
              <a:t>Courses</a:t>
            </a:r>
            <a:r>
              <a:rPr lang="zh-CN" altLang="en-US" sz="1400" dirty="0"/>
              <a:t>表中所有课程数据</a:t>
            </a:r>
            <a:endParaRPr lang="en-US" altLang="zh-CN" sz="1400" dirty="0">
              <a:solidFill>
                <a:srgbClr val="000000"/>
              </a:solidFill>
              <a:ea typeface="宋体" pitchFamily="2" charset="-122"/>
            </a:endParaRPr>
          </a:p>
        </p:txBody>
      </p:sp>
      <p:sp>
        <p:nvSpPr>
          <p:cNvPr id="18" name="Text Box 25"/>
          <p:cNvSpPr txBox="1">
            <a:spLocks noChangeArrowheads="1"/>
          </p:cNvSpPr>
          <p:nvPr/>
        </p:nvSpPr>
        <p:spPr bwMode="gray">
          <a:xfrm>
            <a:off x="4205288" y="2742890"/>
            <a:ext cx="1302816" cy="523220"/>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400" dirty="0"/>
              <a:t>输出课程查询提示信息</a:t>
            </a:r>
            <a:endParaRPr lang="en-US" altLang="zh-CN" sz="1400" dirty="0">
              <a:solidFill>
                <a:srgbClr val="000000"/>
              </a:solidFill>
              <a:ea typeface="宋体" pitchFamily="2" charset="-122"/>
            </a:endParaRPr>
          </a:p>
        </p:txBody>
      </p:sp>
      <p:sp>
        <p:nvSpPr>
          <p:cNvPr id="19" name="Text Box 26"/>
          <p:cNvSpPr txBox="1">
            <a:spLocks noChangeArrowheads="1"/>
          </p:cNvSpPr>
          <p:nvPr/>
        </p:nvSpPr>
        <p:spPr bwMode="gray">
          <a:xfrm>
            <a:off x="6156176" y="2656861"/>
            <a:ext cx="2015435" cy="1600438"/>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查询所有课程全部信息，查询所有课程的课程号和课程名称，查询课程号和课程名称以及课程学分和新学分（在原始学分的基础上加</a:t>
            </a:r>
            <a:r>
              <a:rPr lang="en-US" altLang="zh-CN" sz="1400" dirty="0"/>
              <a:t>1</a:t>
            </a:r>
            <a:r>
              <a:rPr lang="zh-CN" altLang="en-US" sz="1400" dirty="0"/>
              <a:t>学分）</a:t>
            </a:r>
            <a:endParaRPr lang="en-US" altLang="zh-CN" sz="1400" dirty="0">
              <a:solidFill>
                <a:srgbClr val="000000"/>
              </a:solidFill>
              <a:ea typeface="宋体" pitchFamily="2" charset="-122"/>
            </a:endParaRPr>
          </a:p>
        </p:txBody>
      </p:sp>
      <p:sp>
        <p:nvSpPr>
          <p:cNvPr id="20" name="Text Box 27"/>
          <p:cNvSpPr txBox="1">
            <a:spLocks noChangeArrowheads="1"/>
          </p:cNvSpPr>
          <p:nvPr/>
        </p:nvSpPr>
        <p:spPr bwMode="gray">
          <a:xfrm>
            <a:off x="3910754" y="5003764"/>
            <a:ext cx="1597350" cy="523220"/>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限制课程信息查询结果中的行数</a:t>
            </a:r>
            <a:endParaRPr lang="en-US" altLang="zh-CN" sz="1400" dirty="0">
              <a:solidFill>
                <a:srgbClr val="000000"/>
              </a:solidFill>
              <a:ea typeface="宋体" pitchFamily="2" charset="-122"/>
            </a:endParaRPr>
          </a:p>
        </p:txBody>
      </p:sp>
      <p:sp>
        <p:nvSpPr>
          <p:cNvPr id="37" name="AutoShape 16"/>
          <p:cNvSpPr>
            <a:spLocks noChangeArrowheads="1"/>
          </p:cNvSpPr>
          <p:nvPr/>
        </p:nvSpPr>
        <p:spPr bwMode="gray">
          <a:xfrm>
            <a:off x="4079849" y="3883419"/>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38" name="Text Box 23"/>
          <p:cNvSpPr txBox="1">
            <a:spLocks noChangeArrowheads="1"/>
          </p:cNvSpPr>
          <p:nvPr/>
        </p:nvSpPr>
        <p:spPr bwMode="black">
          <a:xfrm>
            <a:off x="4219550" y="4208857"/>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5</a:t>
            </a:r>
            <a:endParaRPr lang="en-US" altLang="zh-CN" sz="1600" b="1" dirty="0">
              <a:solidFill>
                <a:srgbClr val="FFFFFF"/>
              </a:solidFill>
              <a:ea typeface="宋体" pitchFamily="2" charset="-122"/>
            </a:endParaRPr>
          </a:p>
        </p:txBody>
      </p:sp>
      <p:cxnSp>
        <p:nvCxnSpPr>
          <p:cNvPr id="39" name="AutoShape 19"/>
          <p:cNvCxnSpPr>
            <a:cxnSpLocks noChangeShapeType="1"/>
            <a:endCxn id="37" idx="1"/>
          </p:cNvCxnSpPr>
          <p:nvPr/>
        </p:nvCxnSpPr>
        <p:spPr bwMode="gray">
          <a:xfrm>
            <a:off x="2980469" y="4378134"/>
            <a:ext cx="1099380" cy="26779"/>
          </a:xfrm>
          <a:prstGeom prst="straightConnector1">
            <a:avLst/>
          </a:prstGeom>
          <a:noFill/>
          <a:ln w="12700">
            <a:solidFill>
              <a:srgbClr val="333333"/>
            </a:solidFill>
            <a:round/>
            <a:headEnd type="oval" w="sm" len="sm"/>
            <a:tailEnd type="oval" w="sm" len="sm"/>
          </a:ln>
          <a:effectLst/>
        </p:spPr>
      </p:cxnSp>
      <p:sp>
        <p:nvSpPr>
          <p:cNvPr id="60" name="AutoShape 13"/>
          <p:cNvSpPr>
            <a:spLocks noChangeArrowheads="1"/>
          </p:cNvSpPr>
          <p:nvPr/>
        </p:nvSpPr>
        <p:spPr bwMode="gray">
          <a:xfrm>
            <a:off x="1937482" y="3829784"/>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115" name="Text Box 27"/>
          <p:cNvSpPr txBox="1">
            <a:spLocks noChangeArrowheads="1"/>
          </p:cNvSpPr>
          <p:nvPr/>
        </p:nvSpPr>
        <p:spPr bwMode="gray">
          <a:xfrm>
            <a:off x="1915671" y="4968948"/>
            <a:ext cx="1432193" cy="523220"/>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对课程信息进行排序</a:t>
            </a:r>
            <a:endParaRPr lang="en-US" altLang="zh-CN" sz="1400" dirty="0">
              <a:solidFill>
                <a:srgbClr val="000000"/>
              </a:solidFill>
              <a:ea typeface="宋体" pitchFamily="2" charset="-122"/>
            </a:endParaRPr>
          </a:p>
        </p:txBody>
      </p:sp>
      <p:sp>
        <p:nvSpPr>
          <p:cNvPr id="49" name="Text Box 23"/>
          <p:cNvSpPr txBox="1">
            <a:spLocks noChangeArrowheads="1"/>
          </p:cNvSpPr>
          <p:nvPr/>
        </p:nvSpPr>
        <p:spPr bwMode="black">
          <a:xfrm>
            <a:off x="2075983" y="4161052"/>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4</a:t>
            </a:r>
            <a:endParaRPr lang="en-US" altLang="zh-CN" sz="1600" b="1" dirty="0">
              <a:solidFill>
                <a:srgbClr val="FFFFFF"/>
              </a:solidFill>
              <a:ea typeface="宋体" pitchFamily="2" charset="-122"/>
            </a:endParaRPr>
          </a:p>
        </p:txBody>
      </p:sp>
      <p:cxnSp>
        <p:nvCxnSpPr>
          <p:cNvPr id="78" name="AutoShape 18"/>
          <p:cNvCxnSpPr>
            <a:cxnSpLocks noChangeShapeType="1"/>
            <a:endCxn id="8" idx="1"/>
          </p:cNvCxnSpPr>
          <p:nvPr/>
        </p:nvCxnSpPr>
        <p:spPr bwMode="gray">
          <a:xfrm>
            <a:off x="5078429" y="2036317"/>
            <a:ext cx="1324245" cy="0"/>
          </a:xfrm>
          <a:prstGeom prst="straightConnector1">
            <a:avLst/>
          </a:prstGeom>
          <a:noFill/>
          <a:ln w="12700">
            <a:solidFill>
              <a:srgbClr val="333333"/>
            </a:solidFill>
            <a:round/>
            <a:headEnd type="oval" w="sm" len="sm"/>
            <a:tailEnd type="oval" w="sm" len="sm"/>
          </a:ln>
          <a:effectLst/>
        </p:spPr>
      </p:cxn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70</a:t>
            </a:fld>
            <a:endParaRPr lang="en-US" altLang="zh-CN"/>
          </a:p>
        </p:txBody>
      </p:sp>
      <p:sp>
        <p:nvSpPr>
          <p:cNvPr id="6" name="AutoShape 13"/>
          <p:cNvSpPr>
            <a:spLocks noChangeArrowheads="1"/>
          </p:cNvSpPr>
          <p:nvPr/>
        </p:nvSpPr>
        <p:spPr bwMode="gray">
          <a:xfrm>
            <a:off x="974708" y="1837415"/>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185667" y="1837415"/>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5313815" y="1837415"/>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271694" y="2448243"/>
            <a:ext cx="913973" cy="0"/>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4482653" y="2448243"/>
            <a:ext cx="831162"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134340"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353236"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5500434"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765945" y="3256013"/>
            <a:ext cx="1714512" cy="338554"/>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smtClean="0"/>
              <a:t>完成</a:t>
            </a:r>
            <a:r>
              <a:rPr lang="en-US" altLang="zh-CN" sz="1600" dirty="0" smtClean="0"/>
              <a:t>4</a:t>
            </a:r>
            <a:r>
              <a:rPr lang="zh-CN" altLang="en-US" sz="1600" dirty="0" smtClean="0"/>
              <a:t>个查询</a:t>
            </a:r>
            <a:endParaRPr lang="en-US" altLang="zh-CN" sz="1600" dirty="0">
              <a:solidFill>
                <a:srgbClr val="000000"/>
              </a:solidFill>
              <a:ea typeface="宋体" pitchFamily="2" charset="-122"/>
            </a:endParaRPr>
          </a:p>
        </p:txBody>
      </p:sp>
      <p:sp>
        <p:nvSpPr>
          <p:cNvPr id="18" name="Text Box 25"/>
          <p:cNvSpPr txBox="1">
            <a:spLocks noChangeArrowheads="1"/>
          </p:cNvSpPr>
          <p:nvPr/>
        </p:nvSpPr>
        <p:spPr bwMode="gray">
          <a:xfrm>
            <a:off x="2976904" y="3179068"/>
            <a:ext cx="1714512" cy="830997"/>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查询并计算出学号为“</a:t>
            </a:r>
            <a:r>
              <a:rPr lang="en-US" altLang="zh-CN" sz="1600" dirty="0"/>
              <a:t>11001”</a:t>
            </a:r>
            <a:r>
              <a:rPr lang="zh-CN" altLang="en-US" sz="1600" dirty="0"/>
              <a:t>的学生的平均成绩</a:t>
            </a:r>
            <a:endParaRPr lang="en-US" altLang="zh-CN" sz="1600" dirty="0">
              <a:solidFill>
                <a:srgbClr val="000000"/>
              </a:solidFill>
              <a:ea typeface="宋体" pitchFamily="2" charset="-122"/>
            </a:endParaRPr>
          </a:p>
        </p:txBody>
      </p:sp>
      <p:sp>
        <p:nvSpPr>
          <p:cNvPr id="19" name="Text Box 26"/>
          <p:cNvSpPr txBox="1">
            <a:spLocks noChangeArrowheads="1"/>
          </p:cNvSpPr>
          <p:nvPr/>
        </p:nvSpPr>
        <p:spPr bwMode="gray">
          <a:xfrm>
            <a:off x="5076056" y="3179068"/>
            <a:ext cx="1728191" cy="830997"/>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统计</a:t>
            </a:r>
            <a:r>
              <a:rPr lang="en-US" altLang="zh-CN" sz="1600" dirty="0" err="1"/>
              <a:t>Student_course</a:t>
            </a:r>
            <a:r>
              <a:rPr lang="zh-CN" altLang="en-US" sz="1600" dirty="0"/>
              <a:t>表中的成绩数量</a:t>
            </a:r>
            <a:endParaRPr lang="en-US" altLang="zh-CN" sz="1600" dirty="0">
              <a:solidFill>
                <a:srgbClr val="000000"/>
              </a:solidFill>
              <a:ea typeface="宋体" pitchFamily="2" charset="-122"/>
            </a:endParaRPr>
          </a:p>
        </p:txBody>
      </p:sp>
      <p:sp>
        <p:nvSpPr>
          <p:cNvPr id="20" name="AutoShape 13"/>
          <p:cNvSpPr>
            <a:spLocks noChangeArrowheads="1"/>
          </p:cNvSpPr>
          <p:nvPr/>
        </p:nvSpPr>
        <p:spPr bwMode="gray">
          <a:xfrm>
            <a:off x="7276982" y="1837415"/>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cxnSp>
        <p:nvCxnSpPr>
          <p:cNvPr id="23" name="AutoShape 17"/>
          <p:cNvCxnSpPr>
            <a:cxnSpLocks noChangeShapeType="1"/>
          </p:cNvCxnSpPr>
          <p:nvPr/>
        </p:nvCxnSpPr>
        <p:spPr bwMode="gray">
          <a:xfrm>
            <a:off x="6610801" y="2475570"/>
            <a:ext cx="666181" cy="1588"/>
          </a:xfrm>
          <a:prstGeom prst="straightConnector1">
            <a:avLst/>
          </a:prstGeom>
          <a:noFill/>
          <a:ln w="12700">
            <a:solidFill>
              <a:srgbClr val="333333"/>
            </a:solidFill>
            <a:round/>
            <a:headEnd type="oval" w="sm" len="sm"/>
            <a:tailEnd type="oval" w="sm" len="sm"/>
          </a:ln>
          <a:effectLst/>
        </p:spPr>
      </p:cxnSp>
      <p:sp>
        <p:nvSpPr>
          <p:cNvPr id="25" name="Text Box 20"/>
          <p:cNvSpPr txBox="1">
            <a:spLocks noChangeArrowheads="1"/>
          </p:cNvSpPr>
          <p:nvPr/>
        </p:nvSpPr>
        <p:spPr bwMode="gray">
          <a:xfrm>
            <a:off x="7436614"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4</a:t>
            </a:r>
            <a:endParaRPr lang="en-US" altLang="zh-CN" b="1" dirty="0">
              <a:solidFill>
                <a:srgbClr val="FFFFFF"/>
              </a:solidFill>
              <a:ea typeface="宋体" pitchFamily="2" charset="-122"/>
            </a:endParaRPr>
          </a:p>
        </p:txBody>
      </p:sp>
      <p:sp>
        <p:nvSpPr>
          <p:cNvPr id="28" name="Text Box 24"/>
          <p:cNvSpPr txBox="1">
            <a:spLocks noChangeArrowheads="1"/>
          </p:cNvSpPr>
          <p:nvPr/>
        </p:nvSpPr>
        <p:spPr bwMode="gray">
          <a:xfrm>
            <a:off x="7083741" y="3180547"/>
            <a:ext cx="1714512" cy="1077218"/>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查询课程号为“</a:t>
            </a:r>
            <a:r>
              <a:rPr lang="en-US" altLang="zh-CN" sz="1600" dirty="0"/>
              <a:t>1001”</a:t>
            </a:r>
            <a:r>
              <a:rPr lang="zh-CN" altLang="en-US" sz="1600" dirty="0"/>
              <a:t>的课程的最高分和最低分</a:t>
            </a:r>
            <a:endParaRPr lang="en-US" altLang="zh-CN" sz="1600" dirty="0">
              <a:solidFill>
                <a:srgbClr val="000000"/>
              </a:solidFill>
              <a:ea typeface="宋体" pitchFamily="2" charset="-122"/>
            </a:endParaRPr>
          </a:p>
        </p:txBody>
      </p:sp>
      <p:sp>
        <p:nvSpPr>
          <p:cNvPr id="21" name="AutoShape 13"/>
          <p:cNvSpPr>
            <a:spLocks noChangeArrowheads="1"/>
          </p:cNvSpPr>
          <p:nvPr/>
        </p:nvSpPr>
        <p:spPr bwMode="gray">
          <a:xfrm>
            <a:off x="965263" y="3953692"/>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22" name="AutoShape 14"/>
          <p:cNvSpPr>
            <a:spLocks noChangeArrowheads="1"/>
          </p:cNvSpPr>
          <p:nvPr/>
        </p:nvSpPr>
        <p:spPr bwMode="gray">
          <a:xfrm>
            <a:off x="3176222" y="3953692"/>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24" name="AutoShape 15"/>
          <p:cNvSpPr>
            <a:spLocks noChangeArrowheads="1"/>
          </p:cNvSpPr>
          <p:nvPr/>
        </p:nvSpPr>
        <p:spPr bwMode="gray">
          <a:xfrm>
            <a:off x="5304370" y="3953692"/>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26" name="AutoShape 17"/>
          <p:cNvCxnSpPr>
            <a:cxnSpLocks noChangeShapeType="1"/>
            <a:stCxn id="21" idx="3"/>
            <a:endCxn id="22" idx="1"/>
          </p:cNvCxnSpPr>
          <p:nvPr/>
        </p:nvCxnSpPr>
        <p:spPr bwMode="gray">
          <a:xfrm>
            <a:off x="2262249" y="4564520"/>
            <a:ext cx="913973" cy="0"/>
          </a:xfrm>
          <a:prstGeom prst="straightConnector1">
            <a:avLst/>
          </a:prstGeom>
          <a:noFill/>
          <a:ln w="12700">
            <a:solidFill>
              <a:srgbClr val="333333"/>
            </a:solidFill>
            <a:round/>
            <a:headEnd type="oval" w="sm" len="sm"/>
            <a:tailEnd type="oval" w="sm" len="sm"/>
          </a:ln>
          <a:effectLst/>
        </p:spPr>
      </p:cxnSp>
      <p:cxnSp>
        <p:nvCxnSpPr>
          <p:cNvPr id="27" name="AutoShape 18"/>
          <p:cNvCxnSpPr>
            <a:cxnSpLocks noChangeShapeType="1"/>
            <a:stCxn id="22" idx="3"/>
            <a:endCxn id="24" idx="1"/>
          </p:cNvCxnSpPr>
          <p:nvPr/>
        </p:nvCxnSpPr>
        <p:spPr bwMode="gray">
          <a:xfrm>
            <a:off x="4473208" y="4564520"/>
            <a:ext cx="831162" cy="0"/>
          </a:xfrm>
          <a:prstGeom prst="straightConnector1">
            <a:avLst/>
          </a:prstGeom>
          <a:noFill/>
          <a:ln w="12700">
            <a:solidFill>
              <a:srgbClr val="333333"/>
            </a:solidFill>
            <a:round/>
            <a:headEnd type="oval" w="sm" len="sm"/>
            <a:tailEnd type="oval" w="sm" len="sm"/>
          </a:ln>
          <a:effectLst/>
        </p:spPr>
      </p:cxnSp>
      <p:sp>
        <p:nvSpPr>
          <p:cNvPr id="29" name="Text Box 20"/>
          <p:cNvSpPr txBox="1">
            <a:spLocks noChangeArrowheads="1"/>
          </p:cNvSpPr>
          <p:nvPr/>
        </p:nvSpPr>
        <p:spPr bwMode="gray">
          <a:xfrm>
            <a:off x="1124895" y="439980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5</a:t>
            </a:r>
            <a:endParaRPr lang="en-US" altLang="zh-CN" b="1" dirty="0">
              <a:solidFill>
                <a:srgbClr val="FFFFFF"/>
              </a:solidFill>
              <a:ea typeface="宋体" pitchFamily="2" charset="-122"/>
            </a:endParaRPr>
          </a:p>
        </p:txBody>
      </p:sp>
      <p:sp>
        <p:nvSpPr>
          <p:cNvPr id="30" name="Text Box 21"/>
          <p:cNvSpPr txBox="1">
            <a:spLocks noChangeArrowheads="1"/>
          </p:cNvSpPr>
          <p:nvPr/>
        </p:nvSpPr>
        <p:spPr bwMode="black">
          <a:xfrm>
            <a:off x="3343791" y="439980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6</a:t>
            </a:r>
            <a:endParaRPr lang="en-US" altLang="zh-CN" b="1" dirty="0">
              <a:solidFill>
                <a:srgbClr val="FFFFFF"/>
              </a:solidFill>
              <a:ea typeface="宋体" pitchFamily="2" charset="-122"/>
            </a:endParaRPr>
          </a:p>
        </p:txBody>
      </p:sp>
      <p:sp>
        <p:nvSpPr>
          <p:cNvPr id="31" name="Text Box 22"/>
          <p:cNvSpPr txBox="1">
            <a:spLocks noChangeArrowheads="1"/>
          </p:cNvSpPr>
          <p:nvPr/>
        </p:nvSpPr>
        <p:spPr bwMode="black">
          <a:xfrm>
            <a:off x="5490989" y="439980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7</a:t>
            </a:r>
            <a:endParaRPr lang="en-US" altLang="zh-CN" b="1" dirty="0">
              <a:solidFill>
                <a:srgbClr val="FFFFFF"/>
              </a:solidFill>
              <a:ea typeface="宋体" pitchFamily="2" charset="-122"/>
            </a:endParaRPr>
          </a:p>
        </p:txBody>
      </p:sp>
      <p:sp>
        <p:nvSpPr>
          <p:cNvPr id="32" name="Text Box 24"/>
          <p:cNvSpPr txBox="1">
            <a:spLocks noChangeArrowheads="1"/>
          </p:cNvSpPr>
          <p:nvPr/>
        </p:nvSpPr>
        <p:spPr bwMode="gray">
          <a:xfrm>
            <a:off x="756500" y="5372290"/>
            <a:ext cx="1714512" cy="1077218"/>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查询每个同学的所有课程的总分，并按总分的升序排序</a:t>
            </a:r>
            <a:endParaRPr lang="en-US" altLang="zh-CN" sz="1600" dirty="0">
              <a:solidFill>
                <a:srgbClr val="000000"/>
              </a:solidFill>
              <a:ea typeface="宋体" pitchFamily="2" charset="-122"/>
            </a:endParaRPr>
          </a:p>
        </p:txBody>
      </p:sp>
      <p:sp>
        <p:nvSpPr>
          <p:cNvPr id="33" name="Text Box 25"/>
          <p:cNvSpPr txBox="1">
            <a:spLocks noChangeArrowheads="1"/>
          </p:cNvSpPr>
          <p:nvPr/>
        </p:nvSpPr>
        <p:spPr bwMode="gray">
          <a:xfrm>
            <a:off x="2976904" y="5299798"/>
            <a:ext cx="1714512" cy="830997"/>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查询各学年每门课程参加考试的人数</a:t>
            </a:r>
            <a:endParaRPr lang="en-US" altLang="zh-CN" sz="1600" dirty="0">
              <a:solidFill>
                <a:srgbClr val="000000"/>
              </a:solidFill>
              <a:ea typeface="宋体" pitchFamily="2" charset="-122"/>
            </a:endParaRPr>
          </a:p>
        </p:txBody>
      </p:sp>
      <p:sp>
        <p:nvSpPr>
          <p:cNvPr id="34" name="Text Box 26"/>
          <p:cNvSpPr txBox="1">
            <a:spLocks noChangeArrowheads="1"/>
          </p:cNvSpPr>
          <p:nvPr/>
        </p:nvSpPr>
        <p:spPr bwMode="gray">
          <a:xfrm>
            <a:off x="5303011" y="5297926"/>
            <a:ext cx="1780730" cy="830997"/>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求第</a:t>
            </a:r>
            <a:r>
              <a:rPr lang="en-US" altLang="zh-CN" sz="1600" dirty="0"/>
              <a:t>2</a:t>
            </a:r>
            <a:r>
              <a:rPr lang="zh-CN" altLang="en-US" sz="1600" dirty="0"/>
              <a:t>学年考试平均分高于</a:t>
            </a:r>
            <a:r>
              <a:rPr lang="en-US" altLang="zh-CN" sz="1600" dirty="0"/>
              <a:t>80</a:t>
            </a:r>
            <a:r>
              <a:rPr lang="zh-CN" altLang="en-US" sz="1600" dirty="0"/>
              <a:t>分的所有学生</a:t>
            </a:r>
            <a:endParaRPr lang="en-US" altLang="zh-CN" sz="1600" dirty="0">
              <a:solidFill>
                <a:srgbClr val="000000"/>
              </a:solidFill>
              <a:ea typeface="宋体" pitchFamily="2"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a:t>1 </a:t>
            </a:r>
            <a:r>
              <a:rPr lang="en-US" altLang="zh-CN" sz="2800" dirty="0" smtClean="0"/>
              <a:t>  </a:t>
            </a:r>
            <a:r>
              <a:rPr lang="zh-CN" altLang="en-US" sz="2800" dirty="0" smtClean="0"/>
              <a:t>完成</a:t>
            </a:r>
            <a:r>
              <a:rPr lang="en-US" altLang="zh-CN" sz="2800" dirty="0" smtClean="0"/>
              <a:t>4</a:t>
            </a:r>
            <a:r>
              <a:rPr lang="zh-CN" altLang="en-US" sz="2800" dirty="0" smtClean="0"/>
              <a:t>个查询</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71</a:t>
            </a:fld>
            <a:endParaRPr lang="en-US" altLang="zh-CN"/>
          </a:p>
        </p:txBody>
      </p:sp>
      <p:sp>
        <p:nvSpPr>
          <p:cNvPr id="6" name="AutoShape 4"/>
          <p:cNvSpPr>
            <a:spLocks noChangeArrowheads="1"/>
          </p:cNvSpPr>
          <p:nvPr/>
        </p:nvSpPr>
        <p:spPr bwMode="gray">
          <a:xfrm>
            <a:off x="1816179" y="1843555"/>
            <a:ext cx="6155639" cy="133882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0" name="Rectangle 20"/>
          <p:cNvSpPr>
            <a:spLocks noChangeArrowheads="1"/>
          </p:cNvSpPr>
          <p:nvPr/>
        </p:nvSpPr>
        <p:spPr bwMode="black">
          <a:xfrm>
            <a:off x="1974208" y="1844824"/>
            <a:ext cx="5845159" cy="1200329"/>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查询学号为“</a:t>
            </a:r>
            <a:r>
              <a:rPr lang="en-US" altLang="zh-CN" dirty="0">
                <a:solidFill>
                  <a:schemeClr val="tx2">
                    <a:lumMod val="50000"/>
                  </a:schemeClr>
                </a:solidFill>
                <a:latin typeface="黑体" pitchFamily="49" charset="-122"/>
                <a:ea typeface="黑体" pitchFamily="49" charset="-122"/>
              </a:rPr>
              <a:t>11001”</a:t>
            </a:r>
            <a:r>
              <a:rPr lang="zh-CN" altLang="en-US" dirty="0">
                <a:solidFill>
                  <a:schemeClr val="tx2">
                    <a:lumMod val="50000"/>
                  </a:schemeClr>
                </a:solidFill>
                <a:latin typeface="黑体" pitchFamily="49" charset="-122"/>
                <a:ea typeface="黑体" pitchFamily="49" charset="-122"/>
              </a:rPr>
              <a:t>的学生的各科成绩的总成绩。</a:t>
            </a:r>
          </a:p>
          <a:p>
            <a:r>
              <a:rPr lang="zh-CN" altLang="en-US" dirty="0">
                <a:solidFill>
                  <a:schemeClr val="tx2">
                    <a:lumMod val="50000"/>
                  </a:schemeClr>
                </a:solidFill>
                <a:latin typeface="黑体" pitchFamily="49" charset="-122"/>
                <a:ea typeface="黑体" pitchFamily="49" charset="-122"/>
              </a:rPr>
              <a:t>查看成绩表中的所有学生成绩并排序。</a:t>
            </a:r>
          </a:p>
          <a:p>
            <a:r>
              <a:rPr lang="zh-CN" altLang="en-US" dirty="0">
                <a:solidFill>
                  <a:schemeClr val="tx2">
                    <a:lumMod val="50000"/>
                  </a:schemeClr>
                </a:solidFill>
                <a:latin typeface="黑体" pitchFamily="49" charset="-122"/>
                <a:ea typeface="黑体" pitchFamily="49" charset="-122"/>
              </a:rPr>
              <a:t>求所有成绩的总和。</a:t>
            </a:r>
          </a:p>
          <a:p>
            <a:r>
              <a:rPr lang="zh-CN" altLang="en-US" dirty="0">
                <a:solidFill>
                  <a:schemeClr val="tx2">
                    <a:lumMod val="50000"/>
                  </a:schemeClr>
                </a:solidFill>
                <a:latin typeface="黑体" pitchFamily="49" charset="-122"/>
                <a:ea typeface="黑体" pitchFamily="49" charset="-122"/>
              </a:rPr>
              <a:t>排除成绩中的所有重复值以后求和。</a:t>
            </a:r>
          </a:p>
        </p:txBody>
      </p:sp>
      <p:sp>
        <p:nvSpPr>
          <p:cNvPr id="11" name="AutoShape 4"/>
          <p:cNvSpPr>
            <a:spLocks noChangeArrowheads="1"/>
          </p:cNvSpPr>
          <p:nvPr/>
        </p:nvSpPr>
        <p:spPr bwMode="gray">
          <a:xfrm>
            <a:off x="2024253" y="3525741"/>
            <a:ext cx="2550236" cy="963871"/>
          </a:xfrm>
          <a:prstGeom prst="roundRect">
            <a:avLst>
              <a:gd name="adj" fmla="val 16667"/>
            </a:avLst>
          </a:prstGeom>
          <a:noFill/>
          <a:ln w="12700" algn="ctr">
            <a:solidFill>
              <a:srgbClr val="000000"/>
            </a:solidFill>
            <a:prstDash val="dash"/>
            <a:round/>
            <a:headEnd/>
            <a:tailEnd/>
          </a:ln>
          <a:effectLst/>
        </p:spPr>
        <p:txBody>
          <a:bodyPr wrap="none" anchor="ctr"/>
          <a:lstStyle/>
          <a:p>
            <a:r>
              <a:rPr lang="zh-CN" altLang="en-US" dirty="0">
                <a:solidFill>
                  <a:schemeClr val="tx2">
                    <a:lumMod val="50000"/>
                  </a:schemeClr>
                </a:solidFill>
                <a:latin typeface="黑体" pitchFamily="49" charset="-122"/>
                <a:ea typeface="黑体" pitchFamily="49" charset="-122"/>
              </a:rPr>
              <a:t>新建查询文件。</a:t>
            </a:r>
          </a:p>
        </p:txBody>
      </p:sp>
      <p:sp>
        <p:nvSpPr>
          <p:cNvPr id="12" name="AutoShape 11"/>
          <p:cNvSpPr>
            <a:spLocks noChangeArrowheads="1"/>
          </p:cNvSpPr>
          <p:nvPr/>
        </p:nvSpPr>
        <p:spPr bwMode="gray">
          <a:xfrm>
            <a:off x="901890" y="377031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925436" y="3807622"/>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781913" y="386727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4" name="AutoShape 4"/>
          <p:cNvSpPr>
            <a:spLocks noChangeArrowheads="1"/>
          </p:cNvSpPr>
          <p:nvPr/>
        </p:nvSpPr>
        <p:spPr bwMode="gray">
          <a:xfrm>
            <a:off x="2024253" y="4571019"/>
            <a:ext cx="2571805" cy="1080120"/>
          </a:xfrm>
          <a:prstGeom prst="roundRect">
            <a:avLst>
              <a:gd name="adj" fmla="val 16667"/>
            </a:avLst>
          </a:prstGeom>
          <a:noFill/>
          <a:ln w="12700" algn="ctr">
            <a:solidFill>
              <a:srgbClr val="000000"/>
            </a:solidFill>
            <a:prstDash val="dash"/>
            <a:round/>
            <a:headEnd/>
            <a:tailEnd/>
          </a:ln>
          <a:effectLst/>
        </p:spPr>
        <p:txBody>
          <a:bodyPr wrap="none" anchor="ctr"/>
          <a:lstStyle/>
          <a:p>
            <a:pPr eaLnBrk="1" hangingPunct="1"/>
            <a:r>
              <a:rPr lang="zh-CN" altLang="en-US" dirty="0">
                <a:solidFill>
                  <a:schemeClr val="tx2">
                    <a:lumMod val="50000"/>
                  </a:schemeClr>
                </a:solidFill>
                <a:latin typeface="黑体" pitchFamily="49" charset="-122"/>
                <a:ea typeface="黑体" pitchFamily="49" charset="-122"/>
              </a:rPr>
              <a:t>输入查询语句，查询</a:t>
            </a:r>
            <a:r>
              <a:rPr lang="zh-CN" altLang="en-US" dirty="0" smtClean="0">
                <a:solidFill>
                  <a:schemeClr val="tx2">
                    <a:lumMod val="50000"/>
                  </a:schemeClr>
                </a:solidFill>
                <a:latin typeface="黑体" pitchFamily="49" charset="-122"/>
                <a:ea typeface="黑体" pitchFamily="49" charset="-122"/>
              </a:rPr>
              <a:t>学</a:t>
            </a:r>
            <a:endParaRPr lang="en-US" altLang="zh-CN" dirty="0" smtClean="0">
              <a:solidFill>
                <a:schemeClr val="tx2">
                  <a:lumMod val="50000"/>
                </a:schemeClr>
              </a:solidFill>
              <a:latin typeface="黑体" pitchFamily="49" charset="-122"/>
              <a:ea typeface="黑体" pitchFamily="49" charset="-122"/>
            </a:endParaRPr>
          </a:p>
          <a:p>
            <a:pPr eaLnBrk="1" hangingPunct="1"/>
            <a:r>
              <a:rPr lang="zh-CN" altLang="en-US" dirty="0" smtClean="0">
                <a:solidFill>
                  <a:schemeClr val="tx2">
                    <a:lumMod val="50000"/>
                  </a:schemeClr>
                </a:solidFill>
                <a:latin typeface="黑体" pitchFamily="49" charset="-122"/>
                <a:ea typeface="黑体" pitchFamily="49" charset="-122"/>
              </a:rPr>
              <a:t>号</a:t>
            </a:r>
            <a:r>
              <a:rPr lang="zh-CN" altLang="en-US" dirty="0">
                <a:solidFill>
                  <a:schemeClr val="tx2">
                    <a:lumMod val="50000"/>
                  </a:schemeClr>
                </a:solidFill>
                <a:latin typeface="黑体" pitchFamily="49" charset="-122"/>
                <a:ea typeface="黑体" pitchFamily="49" charset="-122"/>
              </a:rPr>
              <a:t>为“</a:t>
            </a:r>
            <a:r>
              <a:rPr lang="en-US" altLang="zh-CN" dirty="0">
                <a:solidFill>
                  <a:schemeClr val="tx2">
                    <a:lumMod val="50000"/>
                  </a:schemeClr>
                </a:solidFill>
                <a:latin typeface="黑体" pitchFamily="49" charset="-122"/>
                <a:ea typeface="黑体" pitchFamily="49" charset="-122"/>
              </a:rPr>
              <a:t>11001”</a:t>
            </a:r>
            <a:r>
              <a:rPr lang="zh-CN" altLang="en-US" dirty="0">
                <a:solidFill>
                  <a:schemeClr val="tx2">
                    <a:lumMod val="50000"/>
                  </a:schemeClr>
                </a:solidFill>
                <a:latin typeface="黑体" pitchFamily="49" charset="-122"/>
                <a:ea typeface="黑体" pitchFamily="49" charset="-122"/>
              </a:rPr>
              <a:t>的</a:t>
            </a:r>
            <a:r>
              <a:rPr lang="zh-CN" altLang="en-US" dirty="0" smtClean="0">
                <a:solidFill>
                  <a:schemeClr val="tx2">
                    <a:lumMod val="50000"/>
                  </a:schemeClr>
                </a:solidFill>
                <a:latin typeface="黑体" pitchFamily="49" charset="-122"/>
                <a:ea typeface="黑体" pitchFamily="49" charset="-122"/>
              </a:rPr>
              <a:t>学生</a:t>
            </a:r>
            <a:endParaRPr lang="en-US" altLang="zh-CN" dirty="0" smtClean="0">
              <a:solidFill>
                <a:schemeClr val="tx2">
                  <a:lumMod val="50000"/>
                </a:schemeClr>
              </a:solidFill>
              <a:latin typeface="黑体" pitchFamily="49" charset="-122"/>
              <a:ea typeface="黑体" pitchFamily="49" charset="-122"/>
            </a:endParaRPr>
          </a:p>
          <a:p>
            <a:pPr eaLnBrk="1" hangingPunct="1"/>
            <a:r>
              <a:rPr lang="zh-CN" altLang="en-US" dirty="0" smtClean="0">
                <a:solidFill>
                  <a:schemeClr val="tx2">
                    <a:lumMod val="50000"/>
                  </a:schemeClr>
                </a:solidFill>
                <a:latin typeface="黑体" pitchFamily="49" charset="-122"/>
                <a:ea typeface="黑体" pitchFamily="49" charset="-122"/>
              </a:rPr>
              <a:t>的</a:t>
            </a:r>
            <a:r>
              <a:rPr lang="zh-CN" altLang="en-US" dirty="0">
                <a:solidFill>
                  <a:schemeClr val="tx2">
                    <a:lumMod val="50000"/>
                  </a:schemeClr>
                </a:solidFill>
                <a:latin typeface="黑体" pitchFamily="49" charset="-122"/>
                <a:ea typeface="黑体" pitchFamily="49" charset="-122"/>
              </a:rPr>
              <a:t>总成绩。</a:t>
            </a:r>
          </a:p>
        </p:txBody>
      </p:sp>
      <p:sp>
        <p:nvSpPr>
          <p:cNvPr id="15" name="AutoShape 11"/>
          <p:cNvSpPr>
            <a:spLocks noChangeArrowheads="1"/>
          </p:cNvSpPr>
          <p:nvPr/>
        </p:nvSpPr>
        <p:spPr bwMode="gray">
          <a:xfrm>
            <a:off x="886329" y="486570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6" name="Text Box 16"/>
          <p:cNvSpPr txBox="1">
            <a:spLocks noChangeArrowheads="1"/>
          </p:cNvSpPr>
          <p:nvPr/>
        </p:nvSpPr>
        <p:spPr bwMode="gray">
          <a:xfrm>
            <a:off x="909875" y="4903013"/>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17" name="Arc 13"/>
          <p:cNvSpPr>
            <a:spLocks/>
          </p:cNvSpPr>
          <p:nvPr/>
        </p:nvSpPr>
        <p:spPr bwMode="gray">
          <a:xfrm rot="15937656">
            <a:off x="1766352" y="496266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 name="矩形 2"/>
          <p:cNvSpPr/>
          <p:nvPr/>
        </p:nvSpPr>
        <p:spPr>
          <a:xfrm>
            <a:off x="4893998" y="3896813"/>
            <a:ext cx="3888432" cy="1754326"/>
          </a:xfrm>
          <a:prstGeom prst="rect">
            <a:avLst/>
          </a:prstGeom>
          <a:solidFill>
            <a:srgbClr val="FFFF00"/>
          </a:solidFill>
        </p:spPr>
        <p:txBody>
          <a:bodyPr wrap="square">
            <a:spAutoFit/>
          </a:bodyPr>
          <a:lstStyle/>
          <a:p>
            <a:pPr eaLnBrk="1" hangingPunct="1">
              <a:lnSpc>
                <a:spcPct val="100000"/>
              </a:lnSpc>
              <a:buFont typeface="Wingdings" pitchFamily="2" charset="2"/>
              <a:buNone/>
            </a:pPr>
            <a:r>
              <a:rPr lang="zh-CN" altLang="en-US" dirty="0"/>
              <a:t>USE Student</a:t>
            </a:r>
          </a:p>
          <a:p>
            <a:pPr eaLnBrk="1" hangingPunct="1">
              <a:lnSpc>
                <a:spcPct val="100000"/>
              </a:lnSpc>
              <a:buFont typeface="Wingdings" pitchFamily="2" charset="2"/>
              <a:buNone/>
            </a:pPr>
            <a:r>
              <a:rPr lang="zh-CN" altLang="en-US" dirty="0"/>
              <a:t>	GO</a:t>
            </a:r>
          </a:p>
          <a:p>
            <a:pPr eaLnBrk="1" hangingPunct="1">
              <a:lnSpc>
                <a:spcPct val="100000"/>
              </a:lnSpc>
              <a:buFont typeface="Wingdings" pitchFamily="2" charset="2"/>
              <a:buNone/>
            </a:pPr>
            <a:r>
              <a:rPr lang="zh-CN" altLang="en-US" dirty="0" smtClean="0"/>
              <a:t>SELECT </a:t>
            </a:r>
            <a:r>
              <a:rPr lang="zh-CN" altLang="en-US" dirty="0"/>
              <a:t>SUM(Student_grade) AS </a:t>
            </a:r>
            <a:endParaRPr lang="en-US" altLang="zh-CN" dirty="0" smtClean="0"/>
          </a:p>
          <a:p>
            <a:pPr eaLnBrk="1" hangingPunct="1">
              <a:lnSpc>
                <a:spcPct val="100000"/>
              </a:lnSpc>
              <a:buFont typeface="Wingdings" pitchFamily="2" charset="2"/>
              <a:buNone/>
            </a:pPr>
            <a:r>
              <a:rPr lang="zh-CN" altLang="en-US" dirty="0" smtClean="0"/>
              <a:t>总成绩 FROM </a:t>
            </a:r>
            <a:r>
              <a:rPr lang="zh-CN" altLang="en-US" dirty="0"/>
              <a:t>Student_course</a:t>
            </a:r>
          </a:p>
          <a:p>
            <a:pPr eaLnBrk="1" hangingPunct="1">
              <a:lnSpc>
                <a:spcPct val="100000"/>
              </a:lnSpc>
              <a:buFont typeface="Wingdings" pitchFamily="2" charset="2"/>
              <a:buNone/>
            </a:pPr>
            <a:r>
              <a:rPr lang="zh-CN" altLang="en-US" dirty="0" smtClean="0"/>
              <a:t>WHERE </a:t>
            </a:r>
            <a:r>
              <a:rPr lang="zh-CN" altLang="en-US" dirty="0"/>
              <a:t>Student_id='11001'</a:t>
            </a:r>
          </a:p>
          <a:p>
            <a:pPr eaLnBrk="1" hangingPunct="1">
              <a:lnSpc>
                <a:spcPct val="100000"/>
              </a:lnSpc>
              <a:buFont typeface="Wingdings" pitchFamily="2" charset="2"/>
              <a:buNone/>
            </a:pPr>
            <a:r>
              <a:rPr lang="zh-CN" altLang="en-US" dirty="0"/>
              <a:t>	GO</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a:t>1 </a:t>
            </a:r>
            <a:r>
              <a:rPr lang="en-US" altLang="zh-CN" sz="2800" dirty="0" smtClean="0"/>
              <a:t>  </a:t>
            </a:r>
            <a:r>
              <a:rPr lang="zh-CN" altLang="en-US" sz="2800"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72</a:t>
            </a:fld>
            <a:endParaRPr lang="en-US" altLang="zh-CN"/>
          </a:p>
        </p:txBody>
      </p:sp>
      <p:sp>
        <p:nvSpPr>
          <p:cNvPr id="6" name="AutoShape 4"/>
          <p:cNvSpPr>
            <a:spLocks noChangeArrowheads="1"/>
          </p:cNvSpPr>
          <p:nvPr/>
        </p:nvSpPr>
        <p:spPr bwMode="gray">
          <a:xfrm>
            <a:off x="1939652" y="1628800"/>
            <a:ext cx="2600353" cy="115212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7581" y="178261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77279" y="1850995"/>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30913" y="1826657"/>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097681" y="1745808"/>
            <a:ext cx="2546327" cy="923330"/>
          </a:xfrm>
          <a:prstGeom prst="rect">
            <a:avLst/>
          </a:prstGeom>
          <a:noFill/>
          <a:ln w="9525" algn="ctr">
            <a:noFill/>
            <a:miter lim="800000"/>
            <a:headEnd/>
            <a:tailEnd/>
          </a:ln>
          <a:effectLst/>
        </p:spPr>
        <p:txBody>
          <a:bodyPr wrap="square">
            <a:spAutoFit/>
          </a:bodyPr>
          <a:lstStyle/>
          <a:p>
            <a:pPr>
              <a:lnSpc>
                <a:spcPct val="150000"/>
              </a:lnSpc>
            </a:pPr>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6.28</a:t>
            </a:r>
            <a:r>
              <a:rPr lang="zh-CN" altLang="en-US" dirty="0">
                <a:solidFill>
                  <a:schemeClr val="tx2">
                    <a:lumMod val="50000"/>
                  </a:schemeClr>
                </a:solidFill>
                <a:latin typeface="黑体" pitchFamily="49" charset="-122"/>
                <a:ea typeface="黑体" pitchFamily="49" charset="-122"/>
              </a:rPr>
              <a:t>所示。</a:t>
            </a:r>
          </a:p>
        </p:txBody>
      </p:sp>
      <p:sp>
        <p:nvSpPr>
          <p:cNvPr id="11" name="AutoShape 4"/>
          <p:cNvSpPr>
            <a:spLocks noChangeArrowheads="1"/>
          </p:cNvSpPr>
          <p:nvPr/>
        </p:nvSpPr>
        <p:spPr bwMode="gray">
          <a:xfrm>
            <a:off x="1989769" y="2932138"/>
            <a:ext cx="2550236" cy="1453024"/>
          </a:xfrm>
          <a:prstGeom prst="roundRect">
            <a:avLst>
              <a:gd name="adj" fmla="val 16667"/>
            </a:avLst>
          </a:prstGeom>
          <a:noFill/>
          <a:ln w="12700" algn="ctr">
            <a:solidFill>
              <a:srgbClr val="000000"/>
            </a:solidFill>
            <a:prstDash val="dash"/>
            <a:round/>
            <a:headEnd/>
            <a:tailEnd/>
          </a:ln>
          <a:effectLst/>
        </p:spPr>
        <p:txBody>
          <a:bodyPr wrap="none" anchor="ctr"/>
          <a:lstStyle/>
          <a:p>
            <a:r>
              <a:rPr lang="zh-CN" altLang="en-US" dirty="0">
                <a:solidFill>
                  <a:schemeClr val="tx2">
                    <a:lumMod val="50000"/>
                  </a:schemeClr>
                </a:solidFill>
                <a:latin typeface="黑体" pitchFamily="49" charset="-122"/>
                <a:ea typeface="黑体" pitchFamily="49" charset="-122"/>
              </a:rPr>
              <a:t>修改查询语句，</a:t>
            </a:r>
            <a:r>
              <a:rPr lang="zh-CN" altLang="en-US" dirty="0" smtClean="0">
                <a:solidFill>
                  <a:schemeClr val="tx2">
                    <a:lumMod val="50000"/>
                  </a:schemeClr>
                </a:solidFill>
                <a:latin typeface="黑体" pitchFamily="49" charset="-122"/>
                <a:ea typeface="黑体" pitchFamily="49" charset="-122"/>
              </a:rPr>
              <a:t>查看</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成绩</a:t>
            </a:r>
            <a:r>
              <a:rPr lang="zh-CN" altLang="en-US" dirty="0">
                <a:solidFill>
                  <a:schemeClr val="tx2">
                    <a:lumMod val="50000"/>
                  </a:schemeClr>
                </a:solidFill>
                <a:latin typeface="黑体" pitchFamily="49" charset="-122"/>
                <a:ea typeface="黑体" pitchFamily="49" charset="-122"/>
              </a:rPr>
              <a:t>表中的所有</a:t>
            </a:r>
            <a:r>
              <a:rPr lang="zh-CN" altLang="en-US" dirty="0" smtClean="0">
                <a:solidFill>
                  <a:schemeClr val="tx2">
                    <a:lumMod val="50000"/>
                  </a:schemeClr>
                </a:solidFill>
                <a:latin typeface="黑体" pitchFamily="49" charset="-122"/>
                <a:ea typeface="黑体" pitchFamily="49" charset="-122"/>
              </a:rPr>
              <a:t>学生</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成绩</a:t>
            </a:r>
            <a:r>
              <a:rPr lang="zh-CN" altLang="en-US" dirty="0">
                <a:solidFill>
                  <a:schemeClr val="tx2">
                    <a:lumMod val="50000"/>
                  </a:schemeClr>
                </a:solidFill>
                <a:latin typeface="黑体" pitchFamily="49" charset="-122"/>
                <a:ea typeface="黑体" pitchFamily="49" charset="-122"/>
              </a:rPr>
              <a:t>并排序。</a:t>
            </a:r>
          </a:p>
        </p:txBody>
      </p:sp>
      <p:sp>
        <p:nvSpPr>
          <p:cNvPr id="12" name="AutoShape 11"/>
          <p:cNvSpPr>
            <a:spLocks noChangeArrowheads="1"/>
          </p:cNvSpPr>
          <p:nvPr/>
        </p:nvSpPr>
        <p:spPr bwMode="gray">
          <a:xfrm>
            <a:off x="867406" y="342129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890952" y="345859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747429" y="351825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4" name="AutoShape 4"/>
          <p:cNvSpPr>
            <a:spLocks noChangeArrowheads="1"/>
          </p:cNvSpPr>
          <p:nvPr/>
        </p:nvSpPr>
        <p:spPr bwMode="gray">
          <a:xfrm>
            <a:off x="1968200" y="4725144"/>
            <a:ext cx="2571805" cy="1080120"/>
          </a:xfrm>
          <a:prstGeom prst="roundRect">
            <a:avLst>
              <a:gd name="adj" fmla="val 16667"/>
            </a:avLst>
          </a:prstGeom>
          <a:noFill/>
          <a:ln w="12700" algn="ctr">
            <a:solidFill>
              <a:srgbClr val="000000"/>
            </a:solidFill>
            <a:prstDash val="dash"/>
            <a:round/>
            <a:headEnd/>
            <a:tailEnd/>
          </a:ln>
          <a:effectLst/>
        </p:spPr>
        <p:txBody>
          <a:bodyPr wrap="none" anchor="ctr"/>
          <a:lstStyle/>
          <a:p>
            <a:pPr eaLnBrk="1" hangingPunct="1"/>
            <a:r>
              <a:rPr lang="zh-CN" altLang="en-US" dirty="0">
                <a:solidFill>
                  <a:schemeClr val="tx2">
                    <a:lumMod val="50000"/>
                  </a:schemeClr>
                </a:solidFill>
                <a:latin typeface="黑体" pitchFamily="49" charset="-122"/>
                <a:ea typeface="黑体" pitchFamily="49" charset="-122"/>
              </a:rPr>
              <a:t>执行查询语句，</a:t>
            </a:r>
            <a:r>
              <a:rPr lang="zh-CN" altLang="en-US" dirty="0" smtClean="0">
                <a:solidFill>
                  <a:schemeClr val="tx2">
                    <a:lumMod val="50000"/>
                  </a:schemeClr>
                </a:solidFill>
                <a:latin typeface="黑体" pitchFamily="49" charset="-122"/>
                <a:ea typeface="黑体" pitchFamily="49" charset="-122"/>
              </a:rPr>
              <a:t>结果</a:t>
            </a:r>
            <a:endParaRPr lang="en-US" altLang="zh-CN" dirty="0" smtClean="0">
              <a:solidFill>
                <a:schemeClr val="tx2">
                  <a:lumMod val="50000"/>
                </a:schemeClr>
              </a:solidFill>
              <a:latin typeface="黑体" pitchFamily="49" charset="-122"/>
              <a:ea typeface="黑体" pitchFamily="49" charset="-122"/>
            </a:endParaRPr>
          </a:p>
          <a:p>
            <a:pPr eaLnBrk="1" hangingPunct="1"/>
            <a:r>
              <a:rPr lang="zh-CN" altLang="en-US" dirty="0" smtClean="0">
                <a:solidFill>
                  <a:schemeClr val="tx2">
                    <a:lumMod val="50000"/>
                  </a:schemeClr>
                </a:solidFill>
                <a:latin typeface="黑体" pitchFamily="49" charset="-122"/>
                <a:ea typeface="黑体" pitchFamily="49" charset="-122"/>
              </a:rPr>
              <a:t>如</a:t>
            </a:r>
            <a:r>
              <a:rPr lang="zh-CN" altLang="en-US" dirty="0">
                <a:solidFill>
                  <a:schemeClr val="tx2">
                    <a:lumMod val="50000"/>
                  </a:schemeClr>
                </a:solidFill>
                <a:latin typeface="黑体" pitchFamily="49" charset="-122"/>
                <a:ea typeface="黑体" pitchFamily="49" charset="-122"/>
              </a:rPr>
              <a:t>图</a:t>
            </a:r>
            <a:r>
              <a:rPr lang="en-US" altLang="zh-CN" dirty="0">
                <a:solidFill>
                  <a:schemeClr val="tx2">
                    <a:lumMod val="50000"/>
                  </a:schemeClr>
                </a:solidFill>
                <a:latin typeface="黑体" pitchFamily="49" charset="-122"/>
                <a:ea typeface="黑体" pitchFamily="49" charset="-122"/>
              </a:rPr>
              <a:t>6.29</a:t>
            </a:r>
            <a:r>
              <a:rPr lang="zh-CN" altLang="en-US" dirty="0">
                <a:solidFill>
                  <a:schemeClr val="tx2">
                    <a:lumMod val="50000"/>
                  </a:schemeClr>
                </a:solidFill>
                <a:latin typeface="黑体" pitchFamily="49" charset="-122"/>
                <a:ea typeface="黑体" pitchFamily="49" charset="-122"/>
              </a:rPr>
              <a:t>所示。</a:t>
            </a:r>
          </a:p>
        </p:txBody>
      </p:sp>
      <p:pic>
        <p:nvPicPr>
          <p:cNvPr id="15"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993209" y="1826657"/>
            <a:ext cx="974526" cy="781651"/>
          </a:xfrm>
          <a:prstGeom prst="rect">
            <a:avLst/>
          </a:prstGeom>
          <a:noFill/>
        </p:spPr>
      </p:pic>
      <p:sp>
        <p:nvSpPr>
          <p:cNvPr id="16" name="Text Box 5"/>
          <p:cNvSpPr txBox="1">
            <a:spLocks noChangeArrowheads="1"/>
          </p:cNvSpPr>
          <p:nvPr/>
        </p:nvSpPr>
        <p:spPr bwMode="auto">
          <a:xfrm>
            <a:off x="6419748" y="1743199"/>
            <a:ext cx="1578545"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6.28 </a:t>
            </a:r>
            <a:r>
              <a:rPr lang="zh-CN" sz="1800" dirty="0"/>
              <a:t>用</a:t>
            </a:r>
            <a:r>
              <a:rPr lang="zh-CN" altLang="zh-CN" sz="1800" dirty="0"/>
              <a:t>SUM</a:t>
            </a:r>
            <a:r>
              <a:rPr lang="zh-CN" sz="1800" dirty="0"/>
              <a:t>函数求总成绩</a:t>
            </a:r>
          </a:p>
        </p:txBody>
      </p:sp>
      <p:sp>
        <p:nvSpPr>
          <p:cNvPr id="3" name="矩形 2"/>
          <p:cNvSpPr/>
          <p:nvPr/>
        </p:nvSpPr>
        <p:spPr>
          <a:xfrm>
            <a:off x="4959383" y="2907834"/>
            <a:ext cx="3582144" cy="1477328"/>
          </a:xfrm>
          <a:prstGeom prst="rect">
            <a:avLst/>
          </a:prstGeom>
          <a:solidFill>
            <a:srgbClr val="FFFF00"/>
          </a:solidFill>
        </p:spPr>
        <p:txBody>
          <a:bodyPr wrap="square">
            <a:spAutoFit/>
          </a:bodyPr>
          <a:lstStyle/>
          <a:p>
            <a:pPr eaLnBrk="1" hangingPunct="1">
              <a:buFont typeface="Wingdings" pitchFamily="2" charset="2"/>
              <a:buNone/>
            </a:pPr>
            <a:r>
              <a:rPr lang="zh-CN" altLang="en-US" dirty="0"/>
              <a:t>USE Student</a:t>
            </a:r>
          </a:p>
          <a:p>
            <a:pPr eaLnBrk="1" hangingPunct="1">
              <a:buFont typeface="Wingdings" pitchFamily="2" charset="2"/>
              <a:buNone/>
            </a:pPr>
            <a:r>
              <a:rPr lang="zh-CN" altLang="en-US" dirty="0"/>
              <a:t>	GO</a:t>
            </a:r>
          </a:p>
          <a:p>
            <a:pPr eaLnBrk="1" hangingPunct="1">
              <a:buFont typeface="Wingdings" pitchFamily="2" charset="2"/>
              <a:buNone/>
            </a:pPr>
            <a:r>
              <a:rPr lang="zh-CN" altLang="en-US" dirty="0" smtClean="0"/>
              <a:t>SELECT </a:t>
            </a:r>
            <a:r>
              <a:rPr lang="zh-CN" altLang="en-US" dirty="0"/>
              <a:t>Student_grade FROM</a:t>
            </a:r>
          </a:p>
          <a:p>
            <a:pPr eaLnBrk="1" hangingPunct="1">
              <a:buFont typeface="Wingdings" pitchFamily="2" charset="2"/>
              <a:buNone/>
            </a:pPr>
            <a:r>
              <a:rPr lang="zh-CN" altLang="en-US" dirty="0"/>
              <a:t>          Student_course ORDER</a:t>
            </a:r>
          </a:p>
          <a:p>
            <a:pPr eaLnBrk="1" hangingPunct="1">
              <a:buFont typeface="Wingdings" pitchFamily="2" charset="2"/>
              <a:buNone/>
            </a:pPr>
            <a:r>
              <a:rPr lang="zh-CN" altLang="en-US" dirty="0"/>
              <a:t>             BY Student_grade</a:t>
            </a:r>
          </a:p>
        </p:txBody>
      </p:sp>
      <p:sp>
        <p:nvSpPr>
          <p:cNvPr id="18" name="AutoShape 11"/>
          <p:cNvSpPr>
            <a:spLocks noChangeArrowheads="1"/>
          </p:cNvSpPr>
          <p:nvPr/>
        </p:nvSpPr>
        <p:spPr bwMode="gray">
          <a:xfrm>
            <a:off x="890952" y="4869160"/>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Text Box 16"/>
          <p:cNvSpPr txBox="1">
            <a:spLocks noChangeArrowheads="1"/>
          </p:cNvSpPr>
          <p:nvPr/>
        </p:nvSpPr>
        <p:spPr bwMode="gray">
          <a:xfrm>
            <a:off x="914498" y="490646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5</a:t>
            </a:r>
            <a:endParaRPr lang="en-US" altLang="zh-CN" sz="2000" b="1" dirty="0">
              <a:solidFill>
                <a:srgbClr val="000000"/>
              </a:solidFill>
              <a:ea typeface="宋体" pitchFamily="2" charset="-122"/>
            </a:endParaRPr>
          </a:p>
        </p:txBody>
      </p:sp>
      <p:sp>
        <p:nvSpPr>
          <p:cNvPr id="20" name="Arc 13"/>
          <p:cNvSpPr>
            <a:spLocks/>
          </p:cNvSpPr>
          <p:nvPr/>
        </p:nvSpPr>
        <p:spPr bwMode="gray">
          <a:xfrm rot="15937656">
            <a:off x="1770975" y="4966119"/>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pic>
        <p:nvPicPr>
          <p:cNvPr id="22" name="Picture 4"/>
          <p:cNvPicPr>
            <a:picLocks noGrp="1" noChangeAspect="1" noChangeArrowheads="1"/>
          </p:cNvPicPr>
          <p:nvPr>
            <p:ph sz="half" idx="4294967295"/>
          </p:nvPr>
        </p:nvPicPr>
        <p:blipFill>
          <a:blip r:embed="rId3" cstate="print">
            <a:extLst>
              <a:ext uri="{28A0092B-C50C-407E-A947-70E740481C1C}">
                <a14:useLocalDpi xmlns:a14="http://schemas.microsoft.com/office/drawing/2010/main" xmlns="" val="0"/>
              </a:ext>
            </a:extLst>
          </a:blip>
          <a:srcRect/>
          <a:stretch>
            <a:fillRect/>
          </a:stretch>
        </p:blipFill>
        <p:spPr>
          <a:xfrm>
            <a:off x="4959383" y="4363630"/>
            <a:ext cx="1340809" cy="2305729"/>
          </a:xfrm>
          <a:prstGeom prst="rect">
            <a:avLst/>
          </a:prstGeom>
          <a:noFill/>
        </p:spPr>
      </p:pic>
      <p:sp>
        <p:nvSpPr>
          <p:cNvPr id="23" name="Text Box 5"/>
          <p:cNvSpPr txBox="1">
            <a:spLocks noChangeArrowheads="1"/>
          </p:cNvSpPr>
          <p:nvPr/>
        </p:nvSpPr>
        <p:spPr bwMode="auto">
          <a:xfrm>
            <a:off x="6419748" y="5166248"/>
            <a:ext cx="2164945"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6.29 </a:t>
            </a:r>
            <a:r>
              <a:rPr lang="zh-CN" sz="1800" dirty="0"/>
              <a:t>查看所有成绩并对成绩排序</a:t>
            </a:r>
          </a:p>
        </p:txBody>
      </p:sp>
    </p:spTree>
    <p:extLst>
      <p:ext uri="{BB962C8B-B14F-4D97-AF65-F5344CB8AC3E}">
        <p14:creationId xmlns:p14="http://schemas.microsoft.com/office/powerpoint/2010/main" xmlns="" val="354848602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任务</a:t>
            </a:r>
            <a:r>
              <a:rPr lang="en-US" altLang="zh-CN" sz="2800" dirty="0"/>
              <a:t>1 </a:t>
            </a:r>
            <a:r>
              <a:rPr lang="en-US" altLang="zh-CN" sz="2800" dirty="0" smtClean="0"/>
              <a:t>  </a:t>
            </a:r>
            <a:r>
              <a:rPr lang="zh-CN" altLang="en-US" sz="2800"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73</a:t>
            </a:fld>
            <a:endParaRPr lang="en-US" altLang="zh-CN"/>
          </a:p>
        </p:txBody>
      </p:sp>
      <p:sp>
        <p:nvSpPr>
          <p:cNvPr id="6" name="AutoShape 4"/>
          <p:cNvSpPr>
            <a:spLocks noChangeArrowheads="1"/>
          </p:cNvSpPr>
          <p:nvPr/>
        </p:nvSpPr>
        <p:spPr bwMode="gray">
          <a:xfrm>
            <a:off x="1939652" y="1628800"/>
            <a:ext cx="2600353" cy="129614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7581" y="178261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77279" y="1850995"/>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30913" y="1826657"/>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6</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058425" y="1676707"/>
            <a:ext cx="2546327" cy="1200329"/>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修改查询语句，查询所有成绩的总和以及排除成绩中重复值之后的成绩总和</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11" name="AutoShape 4"/>
          <p:cNvSpPr>
            <a:spLocks noChangeArrowheads="1"/>
          </p:cNvSpPr>
          <p:nvPr/>
        </p:nvSpPr>
        <p:spPr bwMode="gray">
          <a:xfrm>
            <a:off x="1989769" y="3128102"/>
            <a:ext cx="2550236" cy="1257059"/>
          </a:xfrm>
          <a:prstGeom prst="roundRect">
            <a:avLst>
              <a:gd name="adj" fmla="val 16667"/>
            </a:avLst>
          </a:prstGeom>
          <a:noFill/>
          <a:ln w="12700" algn="ctr">
            <a:solidFill>
              <a:srgbClr val="000000"/>
            </a:solidFill>
            <a:prstDash val="dash"/>
            <a:round/>
            <a:headEnd/>
            <a:tailEnd/>
          </a:ln>
          <a:effectLst/>
        </p:spPr>
        <p:txBody>
          <a:bodyPr wrap="none" anchor="ctr"/>
          <a:lstStyle/>
          <a:p>
            <a:r>
              <a:rPr lang="zh-CN" altLang="en-US" dirty="0">
                <a:solidFill>
                  <a:schemeClr val="tx2">
                    <a:lumMod val="50000"/>
                  </a:schemeClr>
                </a:solidFill>
                <a:latin typeface="黑体" pitchFamily="49" charset="-122"/>
                <a:ea typeface="黑体" pitchFamily="49" charset="-122"/>
              </a:rPr>
              <a:t>执行查询语句，</a:t>
            </a:r>
            <a:r>
              <a:rPr lang="zh-CN" altLang="en-US" dirty="0" smtClean="0">
                <a:solidFill>
                  <a:schemeClr val="tx2">
                    <a:lumMod val="50000"/>
                  </a:schemeClr>
                </a:solidFill>
                <a:latin typeface="黑体" pitchFamily="49" charset="-122"/>
                <a:ea typeface="黑体" pitchFamily="49" charset="-122"/>
              </a:rPr>
              <a:t>结果</a:t>
            </a:r>
            <a:endParaRPr lang="en-US" altLang="zh-CN" dirty="0" smtClean="0">
              <a:solidFill>
                <a:schemeClr val="tx2">
                  <a:lumMod val="50000"/>
                </a:schemeClr>
              </a:solidFill>
              <a:latin typeface="黑体" pitchFamily="49" charset="-122"/>
              <a:ea typeface="黑体" pitchFamily="49" charset="-122"/>
            </a:endParaRPr>
          </a:p>
          <a:p>
            <a:r>
              <a:rPr lang="zh-CN" altLang="en-US" dirty="0" smtClean="0">
                <a:solidFill>
                  <a:schemeClr val="tx2">
                    <a:lumMod val="50000"/>
                  </a:schemeClr>
                </a:solidFill>
                <a:latin typeface="黑体" pitchFamily="49" charset="-122"/>
                <a:ea typeface="黑体" pitchFamily="49" charset="-122"/>
              </a:rPr>
              <a:t>如</a:t>
            </a:r>
            <a:r>
              <a:rPr lang="zh-CN" altLang="en-US" dirty="0">
                <a:solidFill>
                  <a:schemeClr val="tx2">
                    <a:lumMod val="50000"/>
                  </a:schemeClr>
                </a:solidFill>
                <a:latin typeface="黑体" pitchFamily="49" charset="-122"/>
                <a:ea typeface="黑体" pitchFamily="49" charset="-122"/>
              </a:rPr>
              <a:t>图</a:t>
            </a:r>
            <a:r>
              <a:rPr lang="en-US" altLang="zh-CN" dirty="0">
                <a:solidFill>
                  <a:schemeClr val="tx2">
                    <a:lumMod val="50000"/>
                  </a:schemeClr>
                </a:solidFill>
                <a:latin typeface="黑体" pitchFamily="49" charset="-122"/>
                <a:ea typeface="黑体" pitchFamily="49" charset="-122"/>
              </a:rPr>
              <a:t>6.30</a:t>
            </a:r>
            <a:r>
              <a:rPr lang="zh-CN" altLang="en-US" dirty="0">
                <a:solidFill>
                  <a:schemeClr val="tx2">
                    <a:lumMod val="50000"/>
                  </a:schemeClr>
                </a:solidFill>
                <a:latin typeface="黑体" pitchFamily="49" charset="-122"/>
                <a:ea typeface="黑体" pitchFamily="49" charset="-122"/>
              </a:rPr>
              <a:t>所示。</a:t>
            </a:r>
          </a:p>
        </p:txBody>
      </p:sp>
      <p:sp>
        <p:nvSpPr>
          <p:cNvPr id="12" name="AutoShape 11"/>
          <p:cNvSpPr>
            <a:spLocks noChangeArrowheads="1"/>
          </p:cNvSpPr>
          <p:nvPr/>
        </p:nvSpPr>
        <p:spPr bwMode="gray">
          <a:xfrm>
            <a:off x="867406" y="3421291"/>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890952" y="345859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7</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747429" y="351825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4" name="AutoShape 4"/>
          <p:cNvSpPr>
            <a:spLocks noChangeArrowheads="1"/>
          </p:cNvSpPr>
          <p:nvPr/>
        </p:nvSpPr>
        <p:spPr bwMode="gray">
          <a:xfrm>
            <a:off x="954323" y="4581128"/>
            <a:ext cx="3796522" cy="1872208"/>
          </a:xfrm>
          <a:prstGeom prst="roundRect">
            <a:avLst>
              <a:gd name="adj" fmla="val 16667"/>
            </a:avLst>
          </a:prstGeom>
          <a:noFill/>
          <a:ln w="12700" algn="ctr">
            <a:solidFill>
              <a:srgbClr val="000000"/>
            </a:solidFill>
            <a:prstDash val="dash"/>
            <a:round/>
            <a:headEnd/>
            <a:tailEnd/>
          </a:ln>
          <a:effectLst/>
        </p:spPr>
        <p:txBody>
          <a:bodyPr wrap="none" anchor="ctr"/>
          <a:lstStyle/>
          <a:p>
            <a:pPr eaLnBrk="1" hangingPunct="1"/>
            <a:r>
              <a:rPr lang="zh-CN" altLang="en-US" dirty="0">
                <a:solidFill>
                  <a:schemeClr val="tx2">
                    <a:lumMod val="50000"/>
                  </a:schemeClr>
                </a:solidFill>
                <a:latin typeface="黑体" pitchFamily="49" charset="-122"/>
                <a:ea typeface="黑体" pitchFamily="49" charset="-122"/>
              </a:rPr>
              <a:t>从图</a:t>
            </a:r>
            <a:r>
              <a:rPr lang="en-US" altLang="zh-CN" dirty="0">
                <a:solidFill>
                  <a:schemeClr val="tx2">
                    <a:lumMod val="50000"/>
                  </a:schemeClr>
                </a:solidFill>
                <a:latin typeface="黑体" pitchFamily="49" charset="-122"/>
                <a:ea typeface="黑体" pitchFamily="49" charset="-122"/>
              </a:rPr>
              <a:t>6.30</a:t>
            </a:r>
            <a:r>
              <a:rPr lang="zh-CN" altLang="en-US" dirty="0">
                <a:solidFill>
                  <a:schemeClr val="tx2">
                    <a:lumMod val="50000"/>
                  </a:schemeClr>
                </a:solidFill>
                <a:latin typeface="黑体" pitchFamily="49" charset="-122"/>
                <a:ea typeface="黑体" pitchFamily="49" charset="-122"/>
              </a:rPr>
              <a:t>可以看出：由于成绩有</a:t>
            </a:r>
          </a:p>
          <a:p>
            <a:pPr eaLnBrk="1" hangingPunct="1"/>
            <a:r>
              <a:rPr lang="zh-CN" altLang="en-US" dirty="0">
                <a:solidFill>
                  <a:schemeClr val="tx2">
                    <a:lumMod val="50000"/>
                  </a:schemeClr>
                </a:solidFill>
                <a:latin typeface="黑体" pitchFamily="49" charset="-122"/>
                <a:ea typeface="黑体" pitchFamily="49" charset="-122"/>
              </a:rPr>
              <a:t>重复值，因此使用</a:t>
            </a:r>
            <a:r>
              <a:rPr lang="en-US" altLang="zh-CN" dirty="0">
                <a:solidFill>
                  <a:schemeClr val="tx2">
                    <a:lumMod val="50000"/>
                  </a:schemeClr>
                </a:solidFill>
                <a:latin typeface="黑体" pitchFamily="49" charset="-122"/>
                <a:ea typeface="黑体" pitchFamily="49" charset="-122"/>
              </a:rPr>
              <a:t>ALL</a:t>
            </a:r>
            <a:r>
              <a:rPr lang="zh-CN" altLang="en-US" dirty="0">
                <a:solidFill>
                  <a:schemeClr val="tx2">
                    <a:lumMod val="50000"/>
                  </a:schemeClr>
                </a:solidFill>
                <a:latin typeface="黑体" pitchFamily="49" charset="-122"/>
                <a:ea typeface="黑体" pitchFamily="49" charset="-122"/>
              </a:rPr>
              <a:t>参数和使用</a:t>
            </a:r>
          </a:p>
          <a:p>
            <a:pPr eaLnBrk="1" hangingPunct="1"/>
            <a:r>
              <a:rPr lang="en-US" altLang="zh-CN" dirty="0">
                <a:solidFill>
                  <a:schemeClr val="tx2">
                    <a:lumMod val="50000"/>
                  </a:schemeClr>
                </a:solidFill>
                <a:latin typeface="黑体" pitchFamily="49" charset="-122"/>
                <a:ea typeface="黑体" pitchFamily="49" charset="-122"/>
              </a:rPr>
              <a:t>DISTINCT</a:t>
            </a:r>
            <a:r>
              <a:rPr lang="zh-CN" altLang="en-US" dirty="0">
                <a:solidFill>
                  <a:schemeClr val="tx2">
                    <a:lumMod val="50000"/>
                  </a:schemeClr>
                </a:solidFill>
                <a:latin typeface="黑体" pitchFamily="49" charset="-122"/>
                <a:ea typeface="黑体" pitchFamily="49" charset="-122"/>
              </a:rPr>
              <a:t>参数的结果是不一样的，</a:t>
            </a:r>
          </a:p>
          <a:p>
            <a:pPr eaLnBrk="1" hangingPunct="1"/>
            <a:r>
              <a:rPr lang="zh-CN" altLang="en-US" dirty="0">
                <a:solidFill>
                  <a:schemeClr val="tx2">
                    <a:lumMod val="50000"/>
                  </a:schemeClr>
                </a:solidFill>
                <a:latin typeface="黑体" pitchFamily="49" charset="-122"/>
                <a:ea typeface="黑体" pitchFamily="49" charset="-122"/>
              </a:rPr>
              <a:t>这是因为</a:t>
            </a:r>
            <a:r>
              <a:rPr lang="en-US" altLang="zh-CN" dirty="0">
                <a:solidFill>
                  <a:schemeClr val="tx2">
                    <a:lumMod val="50000"/>
                  </a:schemeClr>
                </a:solidFill>
                <a:latin typeface="黑体" pitchFamily="49" charset="-122"/>
                <a:ea typeface="黑体" pitchFamily="49" charset="-122"/>
              </a:rPr>
              <a:t>ALL</a:t>
            </a:r>
            <a:r>
              <a:rPr lang="zh-CN" altLang="en-US" dirty="0">
                <a:solidFill>
                  <a:schemeClr val="tx2">
                    <a:lumMod val="50000"/>
                  </a:schemeClr>
                </a:solidFill>
                <a:latin typeface="黑体" pitchFamily="49" charset="-122"/>
                <a:ea typeface="黑体" pitchFamily="49" charset="-122"/>
              </a:rPr>
              <a:t>参数是对所有数据求</a:t>
            </a:r>
          </a:p>
          <a:p>
            <a:pPr eaLnBrk="1" hangingPunct="1"/>
            <a:r>
              <a:rPr lang="zh-CN" altLang="en-US" dirty="0">
                <a:solidFill>
                  <a:schemeClr val="tx2">
                    <a:lumMod val="50000"/>
                  </a:schemeClr>
                </a:solidFill>
                <a:latin typeface="黑体" pitchFamily="49" charset="-122"/>
                <a:ea typeface="黑体" pitchFamily="49" charset="-122"/>
              </a:rPr>
              <a:t>和，而</a:t>
            </a:r>
            <a:r>
              <a:rPr lang="en-US" altLang="zh-CN" dirty="0">
                <a:solidFill>
                  <a:schemeClr val="tx2">
                    <a:lumMod val="50000"/>
                  </a:schemeClr>
                </a:solidFill>
                <a:latin typeface="黑体" pitchFamily="49" charset="-122"/>
                <a:ea typeface="黑体" pitchFamily="49" charset="-122"/>
              </a:rPr>
              <a:t>DISTINCT</a:t>
            </a:r>
            <a:r>
              <a:rPr lang="zh-CN" altLang="en-US" dirty="0">
                <a:solidFill>
                  <a:schemeClr val="tx2">
                    <a:lumMod val="50000"/>
                  </a:schemeClr>
                </a:solidFill>
                <a:latin typeface="黑体" pitchFamily="49" charset="-122"/>
                <a:ea typeface="黑体" pitchFamily="49" charset="-122"/>
              </a:rPr>
              <a:t>参数是将待</a:t>
            </a:r>
          </a:p>
          <a:p>
            <a:pPr eaLnBrk="1" hangingPunct="1"/>
            <a:r>
              <a:rPr lang="zh-CN" altLang="en-US" dirty="0">
                <a:solidFill>
                  <a:schemeClr val="tx2">
                    <a:lumMod val="50000"/>
                  </a:schemeClr>
                </a:solidFill>
                <a:latin typeface="黑体" pitchFamily="49" charset="-122"/>
                <a:ea typeface="黑体" pitchFamily="49" charset="-122"/>
              </a:rPr>
              <a:t>求和的数据消除重复值后再求和。</a:t>
            </a:r>
          </a:p>
        </p:txBody>
      </p:sp>
      <p:sp>
        <p:nvSpPr>
          <p:cNvPr id="3" name="矩形 2"/>
          <p:cNvSpPr/>
          <p:nvPr/>
        </p:nvSpPr>
        <p:spPr>
          <a:xfrm>
            <a:off x="4860032" y="1594604"/>
            <a:ext cx="3863281" cy="3139321"/>
          </a:xfrm>
          <a:prstGeom prst="rect">
            <a:avLst/>
          </a:prstGeom>
          <a:solidFill>
            <a:srgbClr val="FFFF00"/>
          </a:solidFill>
        </p:spPr>
        <p:txBody>
          <a:bodyPr wrap="square">
            <a:spAutoFit/>
          </a:bodyPr>
          <a:lstStyle/>
          <a:p>
            <a:pPr eaLnBrk="1" hangingPunct="1">
              <a:buFont typeface="Wingdings" pitchFamily="2" charset="2"/>
              <a:buNone/>
            </a:pPr>
            <a:r>
              <a:rPr lang="en-US" altLang="zh-CN" dirty="0"/>
              <a:t>USE Student</a:t>
            </a:r>
          </a:p>
          <a:p>
            <a:pPr eaLnBrk="1" hangingPunct="1">
              <a:buFont typeface="Wingdings" pitchFamily="2" charset="2"/>
              <a:buNone/>
            </a:pPr>
            <a:r>
              <a:rPr lang="en-US" altLang="zh-CN" dirty="0"/>
              <a:t>	GO</a:t>
            </a:r>
          </a:p>
          <a:p>
            <a:pPr eaLnBrk="1" hangingPunct="1">
              <a:buFont typeface="Wingdings" pitchFamily="2" charset="2"/>
              <a:buNone/>
            </a:pPr>
            <a:r>
              <a:rPr lang="en-US" altLang="zh-CN" dirty="0" smtClean="0"/>
              <a:t>--</a:t>
            </a:r>
            <a:r>
              <a:rPr lang="zh-CN" altLang="en-US" dirty="0"/>
              <a:t>求所有成绩的总和</a:t>
            </a:r>
          </a:p>
          <a:p>
            <a:pPr eaLnBrk="1" hangingPunct="1">
              <a:buFont typeface="Wingdings" pitchFamily="2" charset="2"/>
              <a:buNone/>
            </a:pPr>
            <a:r>
              <a:rPr lang="en-US" altLang="zh-CN" dirty="0" smtClean="0"/>
              <a:t>SELECT SUM(</a:t>
            </a:r>
            <a:r>
              <a:rPr lang="en-US" altLang="zh-CN" dirty="0" err="1" smtClean="0"/>
              <a:t>ALLStudent_grade</a:t>
            </a:r>
            <a:r>
              <a:rPr lang="en-US" altLang="zh-CN" dirty="0"/>
              <a:t>) AS </a:t>
            </a:r>
            <a:r>
              <a:rPr lang="zh-CN" altLang="en-US" dirty="0"/>
              <a:t>所有成绩的总和 </a:t>
            </a:r>
            <a:r>
              <a:rPr lang="en-US" altLang="zh-CN" dirty="0" smtClean="0"/>
              <a:t>FROM </a:t>
            </a:r>
            <a:r>
              <a:rPr lang="en-US" altLang="zh-CN" dirty="0" err="1" smtClean="0"/>
              <a:t>Student_course</a:t>
            </a:r>
            <a:endParaRPr lang="en-US" altLang="zh-CN" dirty="0"/>
          </a:p>
          <a:p>
            <a:pPr eaLnBrk="1" hangingPunct="1">
              <a:buFont typeface="Wingdings" pitchFamily="2" charset="2"/>
              <a:buNone/>
            </a:pPr>
            <a:r>
              <a:rPr lang="en-US" altLang="zh-CN" dirty="0" smtClean="0"/>
              <a:t>--</a:t>
            </a:r>
            <a:r>
              <a:rPr lang="zh-CN" altLang="en-US" dirty="0"/>
              <a:t>排除成绩中的所有重复值以后求和</a:t>
            </a:r>
          </a:p>
          <a:p>
            <a:pPr eaLnBrk="1" hangingPunct="1">
              <a:buFont typeface="Wingdings" pitchFamily="2" charset="2"/>
              <a:buNone/>
            </a:pPr>
            <a:r>
              <a:rPr lang="en-US" altLang="zh-CN" dirty="0" smtClean="0"/>
              <a:t>SELECT SUM(DISTINCT </a:t>
            </a:r>
            <a:r>
              <a:rPr lang="en-US" altLang="zh-CN" dirty="0" err="1" smtClean="0"/>
              <a:t>Student_grade</a:t>
            </a:r>
            <a:r>
              <a:rPr lang="en-US" altLang="zh-CN" dirty="0"/>
              <a:t>) AS </a:t>
            </a:r>
            <a:r>
              <a:rPr lang="zh-CN" altLang="en-US" dirty="0"/>
              <a:t>消除重复成绩后成绩</a:t>
            </a:r>
            <a:r>
              <a:rPr lang="zh-CN" altLang="en-US" dirty="0" smtClean="0"/>
              <a:t>总和</a:t>
            </a:r>
            <a:r>
              <a:rPr lang="en-US" altLang="zh-CN" dirty="0" smtClean="0"/>
              <a:t>FROM </a:t>
            </a:r>
            <a:r>
              <a:rPr lang="en-US" altLang="zh-CN" dirty="0" err="1"/>
              <a:t>Student_course</a:t>
            </a:r>
            <a:endParaRPr lang="en-US" altLang="zh-CN" dirty="0"/>
          </a:p>
          <a:p>
            <a:pPr eaLnBrk="1" hangingPunct="1">
              <a:buFont typeface="Wingdings" pitchFamily="2" charset="2"/>
              <a:buNone/>
            </a:pPr>
            <a:r>
              <a:rPr lang="en-US" altLang="zh-CN" dirty="0"/>
              <a:t>	GO</a:t>
            </a:r>
          </a:p>
        </p:txBody>
      </p:sp>
      <p:pic>
        <p:nvPicPr>
          <p:cNvPr id="24"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893024" y="4864858"/>
            <a:ext cx="1440160" cy="1304747"/>
          </a:xfrm>
          <a:prstGeom prst="rect">
            <a:avLst/>
          </a:prstGeom>
          <a:noFill/>
        </p:spPr>
      </p:pic>
      <p:sp>
        <p:nvSpPr>
          <p:cNvPr id="25" name="Text Box 6"/>
          <p:cNvSpPr txBox="1">
            <a:spLocks noChangeArrowheads="1"/>
          </p:cNvSpPr>
          <p:nvPr/>
        </p:nvSpPr>
        <p:spPr bwMode="auto">
          <a:xfrm>
            <a:off x="6516216" y="5301208"/>
            <a:ext cx="1512168" cy="7386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400" dirty="0"/>
              <a:t>图</a:t>
            </a:r>
            <a:r>
              <a:rPr lang="zh-CN" altLang="zh-CN" sz="1400" dirty="0"/>
              <a:t>6.30 </a:t>
            </a:r>
            <a:r>
              <a:rPr lang="zh-CN" sz="1400" dirty="0"/>
              <a:t>比较</a:t>
            </a:r>
            <a:r>
              <a:rPr lang="zh-CN" altLang="zh-CN" sz="1400" dirty="0"/>
              <a:t>ALL</a:t>
            </a:r>
            <a:r>
              <a:rPr lang="zh-CN" sz="1400" dirty="0"/>
              <a:t>和</a:t>
            </a:r>
            <a:r>
              <a:rPr lang="zh-CN" altLang="zh-CN" sz="1400" dirty="0"/>
              <a:t>DISTINCT</a:t>
            </a:r>
            <a:r>
              <a:rPr lang="zh-CN" sz="1400" dirty="0"/>
              <a:t>参数的区别</a:t>
            </a:r>
          </a:p>
        </p:txBody>
      </p:sp>
    </p:spTree>
    <p:extLst>
      <p:ext uri="{BB962C8B-B14F-4D97-AF65-F5344CB8AC3E}">
        <p14:creationId xmlns:p14="http://schemas.microsoft.com/office/powerpoint/2010/main" xmlns="" val="388148571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74</a:t>
            </a:fld>
            <a:endParaRPr lang="en-US" altLang="zh-CN"/>
          </a:p>
        </p:txBody>
      </p:sp>
      <p:sp>
        <p:nvSpPr>
          <p:cNvPr id="6" name="矩形 5"/>
          <p:cNvSpPr/>
          <p:nvPr/>
        </p:nvSpPr>
        <p:spPr>
          <a:xfrm>
            <a:off x="1475656" y="1700807"/>
            <a:ext cx="6858000" cy="1200329"/>
          </a:xfrm>
          <a:prstGeom prst="rect">
            <a:avLst/>
          </a:prstGeom>
          <a:ln>
            <a:solidFill>
              <a:srgbClr val="FF0000"/>
            </a:solidFill>
          </a:ln>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r>
              <a:rPr lang="zh-CN" altLang="en-US" dirty="0" smtClean="0">
                <a:solidFill>
                  <a:schemeClr val="tx2">
                    <a:lumMod val="50000"/>
                  </a:schemeClr>
                </a:solidFill>
                <a:latin typeface="黑体" pitchFamily="49" charset="-122"/>
                <a:ea typeface="黑体" pitchFamily="49" charset="-122"/>
              </a:rPr>
              <a:t>：     本</a:t>
            </a:r>
            <a:r>
              <a:rPr lang="zh-CN" altLang="en-US" dirty="0">
                <a:solidFill>
                  <a:schemeClr val="tx2">
                    <a:lumMod val="50000"/>
                  </a:schemeClr>
                </a:solidFill>
                <a:latin typeface="黑体" pitchFamily="49" charset="-122"/>
                <a:ea typeface="黑体" pitchFamily="49" charset="-122"/>
              </a:rPr>
              <a:t>任务中使用了聚合函数SUM，聚合函数主要用于对基本结果集中的一组值进行某种统计计算，并返回一个单值。聚合函数的作用范围可以是基本结果集中的全部行，也可以是基本结果集的一个子集。</a:t>
            </a:r>
          </a:p>
        </p:txBody>
      </p:sp>
      <p:sp>
        <p:nvSpPr>
          <p:cNvPr id="7" name="Rectangle 3"/>
          <p:cNvSpPr txBox="1">
            <a:spLocks noChangeArrowheads="1"/>
          </p:cNvSpPr>
          <p:nvPr/>
        </p:nvSpPr>
        <p:spPr bwMode="gray">
          <a:xfrm>
            <a:off x="5508104" y="6093296"/>
            <a:ext cx="3250704" cy="3970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Font typeface="Wingdings" pitchFamily="2" charset="2"/>
              <a:buChar char="v"/>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200">
                <a:solidFill>
                  <a:schemeClr val="tx1"/>
                </a:solidFill>
                <a:latin typeface="+mn-lt"/>
                <a:ea typeface="方正姚体" pitchFamily="2" charset="-122"/>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mn-lt"/>
                <a:ea typeface="方正姚体"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方正姚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方正姚体" pitchFamily="2"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eaLnBrk="1" hangingPunct="1">
              <a:buFont typeface="Wingdings" pitchFamily="2" charset="2"/>
              <a:buNone/>
            </a:pPr>
            <a:r>
              <a:rPr lang="zh-CN" sz="1800" b="0" dirty="0" smtClean="0">
                <a:latin typeface="黑体" pitchFamily="49" charset="-122"/>
                <a:ea typeface="黑体" pitchFamily="49" charset="-122"/>
              </a:rPr>
              <a:t>表</a:t>
            </a:r>
            <a:r>
              <a:rPr lang="zh-CN" altLang="zh-CN" sz="1800" b="0" dirty="0" smtClean="0">
                <a:latin typeface="黑体" pitchFamily="49" charset="-122"/>
                <a:ea typeface="黑体" pitchFamily="49" charset="-122"/>
              </a:rPr>
              <a:t>6-2 </a:t>
            </a:r>
            <a:r>
              <a:rPr lang="zh-CN" sz="1800" b="0" dirty="0" smtClean="0">
                <a:latin typeface="黑体" pitchFamily="49" charset="-122"/>
                <a:ea typeface="黑体" pitchFamily="49" charset="-122"/>
              </a:rPr>
              <a:t>常用聚合函数及功能</a:t>
            </a:r>
          </a:p>
        </p:txBody>
      </p:sp>
      <p:graphicFrame>
        <p:nvGraphicFramePr>
          <p:cNvPr id="8" name="Group 4"/>
          <p:cNvGraphicFramePr>
            <a:graphicFrameLocks noGrp="1"/>
          </p:cNvGraphicFramePr>
          <p:nvPr>
            <p:ph sz="half" idx="4294967295"/>
            <p:extLst>
              <p:ext uri="{D42A27DB-BD31-4B8C-83A1-F6EECF244321}">
                <p14:modId xmlns:p14="http://schemas.microsoft.com/office/powerpoint/2010/main" xmlns="" val="1330236106"/>
              </p:ext>
            </p:extLst>
          </p:nvPr>
        </p:nvGraphicFramePr>
        <p:xfrm>
          <a:off x="755576" y="3212976"/>
          <a:ext cx="7991527" cy="2888388"/>
        </p:xfrm>
        <a:graphic>
          <a:graphicData uri="http://schemas.openxmlformats.org/drawingml/2006/table">
            <a:tbl>
              <a:tblPr/>
              <a:tblGrid>
                <a:gridCol w="1366791"/>
                <a:gridCol w="3888432"/>
                <a:gridCol w="2736304"/>
              </a:tblGrid>
              <a:tr h="587896">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函数名称</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黑体" pitchFamily="49" charset="-122"/>
                          <a:ea typeface="黑体" pitchFamily="49" charset="-122"/>
                          <a:sym typeface="宋体" pitchFamily="2" charset="-122"/>
                        </a:rPr>
                        <a:t>函数格式</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黑体" pitchFamily="49" charset="-122"/>
                          <a:ea typeface="黑体" pitchFamily="49" charset="-122"/>
                          <a:sym typeface="宋体" pitchFamily="2" charset="-122"/>
                        </a:rPr>
                        <a:t>函数功能</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r>
              <a:tr h="495237">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SUM</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SUM</a:t>
                      </a: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([ALL|DISTINCT] &lt;</a:t>
                      </a:r>
                      <a:r>
                        <a:rPr kumimoji="0" 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表达式</a:t>
                      </a: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&gt;)</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黑体" pitchFamily="49" charset="-122"/>
                          <a:ea typeface="黑体" pitchFamily="49" charset="-122"/>
                          <a:sym typeface="宋体" pitchFamily="2" charset="-122"/>
                        </a:rPr>
                        <a:t>返回表达式中所有值的和</a:t>
                      </a:r>
                    </a:p>
                  </a:txBody>
                  <a:tcPr marT="45723" marB="45723"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r>
              <a:tr h="464314">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smtClean="0">
                          <a:ln>
                            <a:noFill/>
                          </a:ln>
                          <a:solidFill>
                            <a:schemeClr val="tx1"/>
                          </a:solidFill>
                          <a:effectLst/>
                          <a:latin typeface="黑体" pitchFamily="49" charset="-122"/>
                          <a:ea typeface="黑体" pitchFamily="49" charset="-122"/>
                          <a:sym typeface="宋体" pitchFamily="2" charset="-122"/>
                        </a:rPr>
                        <a:t>AVG</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AVG([ALL|DISTINCT ] &lt;</a:t>
                      </a:r>
                      <a:r>
                        <a:rPr kumimoji="0" 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表达式</a:t>
                      </a: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&gt;)</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黑体" pitchFamily="49" charset="-122"/>
                          <a:ea typeface="黑体" pitchFamily="49" charset="-122"/>
                          <a:sym typeface="宋体" pitchFamily="2" charset="-122"/>
                        </a:rPr>
                        <a:t>返回组中各值的平均值</a:t>
                      </a:r>
                    </a:p>
                  </a:txBody>
                  <a:tcPr marT="45723" marB="45723"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r>
              <a:tr h="430851">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smtClean="0">
                          <a:ln>
                            <a:noFill/>
                          </a:ln>
                          <a:solidFill>
                            <a:schemeClr val="tx1"/>
                          </a:solidFill>
                          <a:effectLst/>
                          <a:latin typeface="黑体" pitchFamily="49" charset="-122"/>
                          <a:ea typeface="黑体" pitchFamily="49" charset="-122"/>
                          <a:sym typeface="宋体" pitchFamily="2" charset="-122"/>
                        </a:rPr>
                        <a:t>MIN</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MIN</a:t>
                      </a: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([ALL|DISTINCT] &lt;</a:t>
                      </a:r>
                      <a:r>
                        <a:rPr kumimoji="0" 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表达式</a:t>
                      </a: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&gt;)</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黑体" pitchFamily="49" charset="-122"/>
                          <a:ea typeface="黑体" pitchFamily="49" charset="-122"/>
                          <a:sym typeface="宋体" pitchFamily="2" charset="-122"/>
                        </a:rPr>
                        <a:t>返回表达式的最大值</a:t>
                      </a:r>
                    </a:p>
                  </a:txBody>
                  <a:tcPr marT="45723" marB="45723"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r>
              <a:tr h="470983">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smtClean="0">
                          <a:ln>
                            <a:noFill/>
                          </a:ln>
                          <a:solidFill>
                            <a:schemeClr val="tx1"/>
                          </a:solidFill>
                          <a:effectLst/>
                          <a:latin typeface="黑体" pitchFamily="49" charset="-122"/>
                          <a:ea typeface="黑体" pitchFamily="49" charset="-122"/>
                          <a:sym typeface="宋体" pitchFamily="2" charset="-122"/>
                        </a:rPr>
                        <a:t>MAX</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MAX</a:t>
                      </a: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([ALL|DISTINCT] &lt;</a:t>
                      </a:r>
                      <a:r>
                        <a:rPr kumimoji="0" 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表达式</a:t>
                      </a: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&gt;)</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返回表达式中的最小值</a:t>
                      </a:r>
                    </a:p>
                  </a:txBody>
                  <a:tcPr marT="45723" marB="45723"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r>
              <a:tr h="439107">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smtClean="0">
                          <a:ln>
                            <a:noFill/>
                          </a:ln>
                          <a:solidFill>
                            <a:schemeClr val="tx1"/>
                          </a:solidFill>
                          <a:effectLst/>
                          <a:latin typeface="黑体" pitchFamily="49" charset="-122"/>
                          <a:ea typeface="黑体" pitchFamily="49" charset="-122"/>
                          <a:sym typeface="宋体" pitchFamily="2" charset="-122"/>
                        </a:rPr>
                        <a:t>COUNT</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COUNT</a:t>
                      </a: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([ALL|DISTINCT] </a:t>
                      </a:r>
                      <a:r>
                        <a:rPr kumimoji="0" 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列名</a:t>
                      </a:r>
                      <a:r>
                        <a:rPr kumimoji="0" lang="zh-CN" altLang="zh-CN" sz="1800" b="1"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sym typeface="Times New Roman" pitchFamily="18" charset="0"/>
                        </a:rPr>
                        <a:t>|*)</a:t>
                      </a:r>
                    </a:p>
                  </a:txBody>
                  <a:tcPr marT="45723" marB="45723"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返回组中的项数</a:t>
                      </a:r>
                    </a:p>
                  </a:txBody>
                  <a:tcPr marT="45723" marB="45723"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r>
            </a:tbl>
          </a:graphicData>
        </a:graphic>
      </p:graphicFrame>
    </p:spTree>
    <p:extLst>
      <p:ext uri="{BB962C8B-B14F-4D97-AF65-F5344CB8AC3E}">
        <p14:creationId xmlns:p14="http://schemas.microsoft.com/office/powerpoint/2010/main" xmlns="" val="331723728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75</a:t>
            </a:fld>
            <a:endParaRPr lang="en-US" altLang="zh-CN"/>
          </a:p>
        </p:txBody>
      </p:sp>
      <p:sp>
        <p:nvSpPr>
          <p:cNvPr id="6" name="矩形 5"/>
          <p:cNvSpPr/>
          <p:nvPr/>
        </p:nvSpPr>
        <p:spPr>
          <a:xfrm>
            <a:off x="1043608" y="1844824"/>
            <a:ext cx="7272808" cy="3416320"/>
          </a:xfrm>
          <a:prstGeom prst="rect">
            <a:avLst/>
          </a:prstGeom>
          <a:solidFill>
            <a:schemeClr val="accent2">
              <a:lumMod val="60000"/>
              <a:lumOff val="40000"/>
            </a:schemeClr>
          </a:solidFill>
        </p:spPr>
        <p:txBody>
          <a:bodyPr wrap="square">
            <a:spAutoFit/>
          </a:bodyPr>
          <a:lstStyle/>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SUM</a:t>
            </a:r>
            <a:r>
              <a:rPr lang="zh-CN" altLang="en-US" dirty="0">
                <a:solidFill>
                  <a:schemeClr val="tx2">
                    <a:lumMod val="50000"/>
                  </a:schemeClr>
                </a:solidFill>
                <a:latin typeface="黑体" pitchFamily="49" charset="-122"/>
                <a:ea typeface="黑体" pitchFamily="49" charset="-122"/>
              </a:rPr>
              <a:t>函数主要用于计算指定列的和，只能对数值型数据进行求和，NULL值会被忽略。</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SUM函数的语法格式如下：</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zh-CN" altLang="en-US" dirty="0">
                <a:latin typeface="黑体" pitchFamily="49" charset="-122"/>
                <a:ea typeface="黑体" pitchFamily="49" charset="-122"/>
              </a:rPr>
              <a:t>SUM ( [ ALL | DISTINCT ] &lt;表达式&gt;)</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其中</a:t>
            </a:r>
            <a:r>
              <a:rPr lang="zh-CN" altLang="en-US" dirty="0">
                <a:solidFill>
                  <a:schemeClr val="tx2">
                    <a:lumMod val="50000"/>
                  </a:schemeClr>
                </a:solidFill>
                <a:latin typeface="黑体" pitchFamily="49" charset="-122"/>
                <a:ea typeface="黑体" pitchFamily="49" charset="-122"/>
              </a:rPr>
              <a:t>：</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ALL</a:t>
            </a:r>
            <a:r>
              <a:rPr lang="zh-CN" altLang="en-US" dirty="0">
                <a:solidFill>
                  <a:schemeClr val="tx2">
                    <a:lumMod val="50000"/>
                  </a:schemeClr>
                </a:solidFill>
                <a:latin typeface="黑体" pitchFamily="49" charset="-122"/>
                <a:ea typeface="黑体" pitchFamily="49" charset="-122"/>
              </a:rPr>
              <a:t>：默认值，表示对&lt;表达式&gt;的所有值求和，包括对重复的数据求和。</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DISTINCT</a:t>
            </a:r>
            <a:r>
              <a:rPr lang="zh-CN" altLang="en-US" dirty="0">
                <a:solidFill>
                  <a:schemeClr val="tx2">
                    <a:lumMod val="50000"/>
                  </a:schemeClr>
                </a:solidFill>
                <a:latin typeface="黑体" pitchFamily="49" charset="-122"/>
                <a:ea typeface="黑体" pitchFamily="49" charset="-122"/>
              </a:rPr>
              <a:t>：可选项，表示对&lt;表达式&gt;中的数据消除重复值</a:t>
            </a:r>
            <a:r>
              <a:rPr lang="zh-CN" altLang="en-US" dirty="0" smtClean="0">
                <a:solidFill>
                  <a:schemeClr val="tx2">
                    <a:lumMod val="50000"/>
                  </a:schemeClr>
                </a:solidFill>
                <a:latin typeface="黑体" pitchFamily="49" charset="-122"/>
                <a:ea typeface="黑体" pitchFamily="49" charset="-122"/>
              </a:rPr>
              <a:t>后求和。</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405350800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黑体" pitchFamily="49" charset="-122"/>
              </a:rPr>
              <a:t>任务</a:t>
            </a:r>
            <a:r>
              <a:rPr lang="en-US" altLang="zh-CN" sz="2400" dirty="0" smtClean="0">
                <a:latin typeface="黑体" pitchFamily="49" charset="-122"/>
              </a:rPr>
              <a:t>2   </a:t>
            </a:r>
            <a:r>
              <a:rPr lang="zh-CN" altLang="en-US" sz="2400" dirty="0" smtClean="0">
                <a:latin typeface="黑体" pitchFamily="49" charset="-122"/>
              </a:rPr>
              <a:t>查询</a:t>
            </a:r>
            <a:r>
              <a:rPr lang="zh-CN" altLang="en-US" sz="2400" dirty="0">
                <a:latin typeface="黑体" pitchFamily="49" charset="-122"/>
              </a:rPr>
              <a:t>并计算出学号为“</a:t>
            </a:r>
            <a:r>
              <a:rPr lang="en-US" altLang="zh-CN" sz="2400" dirty="0">
                <a:latin typeface="黑体" pitchFamily="49" charset="-122"/>
              </a:rPr>
              <a:t>11001”</a:t>
            </a:r>
            <a:r>
              <a:rPr lang="zh-CN" altLang="en-US" sz="2400" dirty="0">
                <a:latin typeface="黑体" pitchFamily="49" charset="-122"/>
              </a:rPr>
              <a:t>的学生的平均成绩</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76</a:t>
            </a:fld>
            <a:endParaRPr lang="en-US" altLang="zh-CN"/>
          </a:p>
        </p:txBody>
      </p:sp>
      <p:sp>
        <p:nvSpPr>
          <p:cNvPr id="6" name="AutoShape 4"/>
          <p:cNvSpPr>
            <a:spLocks noChangeArrowheads="1"/>
          </p:cNvSpPr>
          <p:nvPr/>
        </p:nvSpPr>
        <p:spPr bwMode="gray">
          <a:xfrm>
            <a:off x="1879567" y="1785926"/>
            <a:ext cx="2260385" cy="73623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1947636"/>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032314"/>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1991682"/>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62667" y="1882644"/>
            <a:ext cx="1877285"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rPr>
              <a:t>新建查询文件。 </a:t>
            </a:r>
            <a:endParaRPr lang="en-US" altLang="zh-CN" b="1" dirty="0">
              <a:solidFill>
                <a:schemeClr val="tx2">
                  <a:lumMod val="50000"/>
                </a:schemeClr>
              </a:solidFill>
            </a:endParaRPr>
          </a:p>
        </p:txBody>
      </p:sp>
      <p:sp>
        <p:nvSpPr>
          <p:cNvPr id="12" name="AutoShape 4"/>
          <p:cNvSpPr>
            <a:spLocks noChangeArrowheads="1"/>
          </p:cNvSpPr>
          <p:nvPr/>
        </p:nvSpPr>
        <p:spPr bwMode="gray">
          <a:xfrm>
            <a:off x="1885918" y="2713523"/>
            <a:ext cx="2260385" cy="73623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3" name="AutoShape 11"/>
          <p:cNvSpPr>
            <a:spLocks noChangeArrowheads="1"/>
          </p:cNvSpPr>
          <p:nvPr/>
        </p:nvSpPr>
        <p:spPr bwMode="gray">
          <a:xfrm>
            <a:off x="1001681" y="2875233"/>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Arc 13"/>
          <p:cNvSpPr>
            <a:spLocks/>
          </p:cNvSpPr>
          <p:nvPr/>
        </p:nvSpPr>
        <p:spPr bwMode="gray">
          <a:xfrm rot="15937656">
            <a:off x="1665594" y="2959911"/>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5" name="Text Box 16"/>
          <p:cNvSpPr txBox="1">
            <a:spLocks noChangeArrowheads="1"/>
          </p:cNvSpPr>
          <p:nvPr/>
        </p:nvSpPr>
        <p:spPr bwMode="gray">
          <a:xfrm>
            <a:off x="935013" y="2919279"/>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16" name="Rectangle 20"/>
          <p:cNvSpPr>
            <a:spLocks noChangeArrowheads="1"/>
          </p:cNvSpPr>
          <p:nvPr/>
        </p:nvSpPr>
        <p:spPr bwMode="black">
          <a:xfrm>
            <a:off x="2269018" y="2810241"/>
            <a:ext cx="1877285" cy="454035"/>
          </a:xfrm>
          <a:prstGeom prst="rect">
            <a:avLst/>
          </a:prstGeom>
          <a:noFill/>
          <a:ln w="9525" algn="ctr">
            <a:noFill/>
            <a:miter lim="800000"/>
            <a:headEnd/>
            <a:tailEnd/>
          </a:ln>
          <a:effectLst/>
        </p:spPr>
        <p:txBody>
          <a:bodyPr wrap="square">
            <a:spAutoFit/>
          </a:bodyPr>
          <a:lstStyle/>
          <a:p>
            <a:pPr algn="just">
              <a:lnSpc>
                <a:spcPct val="150000"/>
              </a:lnSpc>
            </a:pPr>
            <a:r>
              <a:rPr lang="zh-CN" altLang="en-US" dirty="0" smtClean="0">
                <a:solidFill>
                  <a:schemeClr val="tx2">
                    <a:lumMod val="50000"/>
                  </a:schemeClr>
                </a:solidFill>
              </a:rPr>
              <a:t>输入查询语句。 </a:t>
            </a:r>
            <a:endParaRPr lang="en-US" altLang="zh-CN" b="1" dirty="0">
              <a:solidFill>
                <a:schemeClr val="tx2">
                  <a:lumMod val="50000"/>
                </a:schemeClr>
              </a:solidFill>
            </a:endParaRPr>
          </a:p>
        </p:txBody>
      </p:sp>
      <p:sp>
        <p:nvSpPr>
          <p:cNvPr id="3" name="矩形 2"/>
          <p:cNvSpPr/>
          <p:nvPr/>
        </p:nvSpPr>
        <p:spPr>
          <a:xfrm>
            <a:off x="4355976" y="1791414"/>
            <a:ext cx="4374232" cy="1920526"/>
          </a:xfrm>
          <a:prstGeom prst="rect">
            <a:avLst/>
          </a:prstGeom>
          <a:solidFill>
            <a:srgbClr val="FFFF00"/>
          </a:solidFill>
        </p:spPr>
        <p:txBody>
          <a:bodyPr wrap="square">
            <a:spAutoFit/>
          </a:bodyPr>
          <a:lstStyle/>
          <a:p>
            <a:pPr eaLnBrk="1" hangingPunct="1">
              <a:lnSpc>
                <a:spcPct val="110000"/>
              </a:lnSpc>
              <a:buFont typeface="Wingdings" pitchFamily="2" charset="2"/>
              <a:buNone/>
            </a:pPr>
            <a:r>
              <a:rPr lang="zh-CN" altLang="en-US" dirty="0"/>
              <a:t>USE Student</a:t>
            </a:r>
          </a:p>
          <a:p>
            <a:pPr eaLnBrk="1" hangingPunct="1">
              <a:lnSpc>
                <a:spcPct val="110000"/>
              </a:lnSpc>
              <a:buFont typeface="Wingdings" pitchFamily="2" charset="2"/>
              <a:buNone/>
            </a:pPr>
            <a:r>
              <a:rPr lang="zh-CN" altLang="en-US" dirty="0"/>
              <a:t>	</a:t>
            </a:r>
            <a:r>
              <a:rPr lang="zh-CN" altLang="en-US" dirty="0" smtClean="0"/>
              <a:t>GO</a:t>
            </a:r>
            <a:endParaRPr lang="en-US" altLang="zh-CN" dirty="0" smtClean="0"/>
          </a:p>
          <a:p>
            <a:pPr eaLnBrk="1" hangingPunct="1">
              <a:lnSpc>
                <a:spcPct val="110000"/>
              </a:lnSpc>
              <a:buFont typeface="Wingdings" pitchFamily="2" charset="2"/>
              <a:buNone/>
            </a:pPr>
            <a:r>
              <a:rPr lang="zh-CN" altLang="en-US" dirty="0" smtClean="0"/>
              <a:t>SELECT </a:t>
            </a:r>
            <a:r>
              <a:rPr lang="zh-CN" altLang="en-US" dirty="0"/>
              <a:t>AVG(Student_grade) AS 平均成绩 </a:t>
            </a:r>
            <a:r>
              <a:rPr lang="zh-CN" altLang="en-US" dirty="0" smtClean="0"/>
              <a:t>FROM </a:t>
            </a:r>
            <a:r>
              <a:rPr lang="zh-CN" altLang="en-US" dirty="0"/>
              <a:t>Student_</a:t>
            </a:r>
            <a:r>
              <a:rPr lang="zh-CN" altLang="en-US" dirty="0" smtClean="0"/>
              <a:t>course WHERE </a:t>
            </a:r>
            <a:r>
              <a:rPr lang="zh-CN" altLang="en-US" dirty="0"/>
              <a:t>Student_id='11001'</a:t>
            </a:r>
          </a:p>
          <a:p>
            <a:pPr eaLnBrk="1" hangingPunct="1">
              <a:lnSpc>
                <a:spcPct val="110000"/>
              </a:lnSpc>
              <a:buFont typeface="Wingdings" pitchFamily="2" charset="2"/>
              <a:buNone/>
            </a:pPr>
            <a:r>
              <a:rPr lang="zh-CN" altLang="en-US" dirty="0"/>
              <a:t>	GO</a:t>
            </a:r>
          </a:p>
        </p:txBody>
      </p:sp>
      <p:sp>
        <p:nvSpPr>
          <p:cNvPr id="17" name="AutoShape 4"/>
          <p:cNvSpPr>
            <a:spLocks noChangeArrowheads="1"/>
          </p:cNvSpPr>
          <p:nvPr/>
        </p:nvSpPr>
        <p:spPr bwMode="gray">
          <a:xfrm>
            <a:off x="1879566" y="3627396"/>
            <a:ext cx="2260385" cy="138175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11"/>
          <p:cNvSpPr>
            <a:spLocks noChangeArrowheads="1"/>
          </p:cNvSpPr>
          <p:nvPr/>
        </p:nvSpPr>
        <p:spPr bwMode="gray">
          <a:xfrm>
            <a:off x="995329" y="3789106"/>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13"/>
          <p:cNvSpPr>
            <a:spLocks/>
          </p:cNvSpPr>
          <p:nvPr/>
        </p:nvSpPr>
        <p:spPr bwMode="gray">
          <a:xfrm rot="15937656">
            <a:off x="1659242" y="3873784"/>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0" name="Text Box 16"/>
          <p:cNvSpPr txBox="1">
            <a:spLocks noChangeArrowheads="1"/>
          </p:cNvSpPr>
          <p:nvPr/>
        </p:nvSpPr>
        <p:spPr bwMode="gray">
          <a:xfrm>
            <a:off x="928661" y="3833152"/>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7</a:t>
            </a:r>
            <a:endParaRPr lang="en-US" altLang="zh-CN" sz="2000" b="1" dirty="0">
              <a:solidFill>
                <a:srgbClr val="000000"/>
              </a:solidFill>
              <a:ea typeface="宋体" pitchFamily="2" charset="-122"/>
            </a:endParaRPr>
          </a:p>
        </p:txBody>
      </p:sp>
      <p:sp>
        <p:nvSpPr>
          <p:cNvPr id="21" name="Rectangle 20"/>
          <p:cNvSpPr>
            <a:spLocks noChangeArrowheads="1"/>
          </p:cNvSpPr>
          <p:nvPr/>
        </p:nvSpPr>
        <p:spPr bwMode="black">
          <a:xfrm>
            <a:off x="2262666" y="3724114"/>
            <a:ext cx="1877285" cy="1285032"/>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rPr>
              <a:t>执行查询语句，结果如图</a:t>
            </a:r>
            <a:r>
              <a:rPr lang="en-US" altLang="zh-CN" dirty="0">
                <a:solidFill>
                  <a:schemeClr val="tx2">
                    <a:lumMod val="50000"/>
                  </a:schemeClr>
                </a:solidFill>
              </a:rPr>
              <a:t>6.31</a:t>
            </a:r>
            <a:r>
              <a:rPr lang="zh-CN" altLang="en-US" dirty="0">
                <a:solidFill>
                  <a:schemeClr val="tx2">
                    <a:lumMod val="50000"/>
                  </a:schemeClr>
                </a:solidFill>
              </a:rPr>
              <a:t>所示。 </a:t>
            </a:r>
            <a:endParaRPr lang="en-US" altLang="zh-CN" b="1" dirty="0">
              <a:solidFill>
                <a:schemeClr val="tx2">
                  <a:lumMod val="50000"/>
                </a:schemeClr>
              </a:solidFill>
            </a:endParaRPr>
          </a:p>
        </p:txBody>
      </p:sp>
      <p:pic>
        <p:nvPicPr>
          <p:cNvPr id="22"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788024" y="4230262"/>
            <a:ext cx="1336575" cy="685097"/>
          </a:xfrm>
          <a:prstGeom prst="rect">
            <a:avLst/>
          </a:prstGeom>
          <a:noFill/>
        </p:spPr>
      </p:pic>
      <p:sp>
        <p:nvSpPr>
          <p:cNvPr id="23" name="Text Box 5"/>
          <p:cNvSpPr txBox="1">
            <a:spLocks noChangeArrowheads="1"/>
          </p:cNvSpPr>
          <p:nvPr/>
        </p:nvSpPr>
        <p:spPr bwMode="auto">
          <a:xfrm>
            <a:off x="6300192" y="4233262"/>
            <a:ext cx="160020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600" dirty="0"/>
              <a:t>图</a:t>
            </a:r>
            <a:r>
              <a:rPr lang="zh-CN" altLang="zh-CN" sz="1600" dirty="0"/>
              <a:t>6.31 </a:t>
            </a:r>
            <a:r>
              <a:rPr lang="zh-CN" sz="1600" dirty="0"/>
              <a:t>用</a:t>
            </a:r>
            <a:r>
              <a:rPr lang="zh-CN" altLang="zh-CN" sz="1600" dirty="0"/>
              <a:t>AVG</a:t>
            </a:r>
            <a:r>
              <a:rPr lang="zh-CN" sz="1600" dirty="0"/>
              <a:t>函数求平均分</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 </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77</a:t>
            </a:fld>
            <a:endParaRPr lang="en-US" altLang="zh-CN"/>
          </a:p>
        </p:txBody>
      </p:sp>
      <p:sp>
        <p:nvSpPr>
          <p:cNvPr id="6" name="矩形 5"/>
          <p:cNvSpPr/>
          <p:nvPr/>
        </p:nvSpPr>
        <p:spPr>
          <a:xfrm>
            <a:off x="1259632" y="2072098"/>
            <a:ext cx="6643091" cy="2862322"/>
          </a:xfrm>
          <a:prstGeom prst="rect">
            <a:avLst/>
          </a:prstGeom>
          <a:solidFill>
            <a:schemeClr val="accent2">
              <a:lumMod val="60000"/>
              <a:lumOff val="40000"/>
            </a:schemeClr>
          </a:solidFill>
        </p:spPr>
        <p:txBody>
          <a:bodyPr wrap="square">
            <a:spAutoFit/>
          </a:bodyPr>
          <a:lstStyle/>
          <a:p>
            <a:pPr eaLnBrk="1" hangingPunct="1"/>
            <a:endParaRPr lang="en-US" altLang="zh-CN" dirty="0" smtClean="0">
              <a:latin typeface="黑体" pitchFamily="49" charset="-122"/>
              <a:ea typeface="黑体" pitchFamily="49" charset="-122"/>
            </a:endParaRPr>
          </a:p>
          <a:p>
            <a:pPr eaLnBrk="1" hangingPunct="1"/>
            <a:r>
              <a:rPr lang="zh-CN" altLang="en-US" dirty="0" smtClean="0">
                <a:solidFill>
                  <a:schemeClr val="tx2">
                    <a:lumMod val="50000"/>
                  </a:schemeClr>
                </a:solidFill>
                <a:latin typeface="黑体" pitchFamily="49" charset="-122"/>
                <a:ea typeface="黑体" pitchFamily="49" charset="-122"/>
              </a:rPr>
              <a:t>知识</a:t>
            </a:r>
            <a:r>
              <a:rPr lang="zh-CN" altLang="en-US" dirty="0">
                <a:solidFill>
                  <a:schemeClr val="tx2">
                    <a:lumMod val="50000"/>
                  </a:schemeClr>
                </a:solidFill>
                <a:latin typeface="黑体" pitchFamily="49" charset="-122"/>
                <a:ea typeface="黑体" pitchFamily="49" charset="-122"/>
              </a:rPr>
              <a:t>总结：</a:t>
            </a:r>
          </a:p>
          <a:p>
            <a:pPr eaLnBrk="1" hangingPunct="1"/>
            <a:r>
              <a:rPr lang="zh-CN" altLang="en-US" dirty="0">
                <a:solidFill>
                  <a:schemeClr val="tx2">
                    <a:lumMod val="50000"/>
                  </a:schemeClr>
                </a:solidFill>
                <a:latin typeface="黑体" pitchFamily="49" charset="-122"/>
                <a:ea typeface="黑体" pitchFamily="49" charset="-122"/>
              </a:rPr>
              <a:t>      	本任务使用了AVG函数，AVG函数主要用于计算指定列的平均值，它只能对数值型数据求平均值，NULL值会被忽略</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endParaRPr lang="en-US" altLang="zh-CN" dirty="0" smtClean="0">
              <a:solidFill>
                <a:schemeClr val="tx2">
                  <a:lumMod val="50000"/>
                </a:schemeClr>
              </a:solidFill>
              <a:latin typeface="黑体" pitchFamily="49" charset="-122"/>
              <a:ea typeface="黑体" pitchFamily="49" charset="-122"/>
            </a:endParaRPr>
          </a:p>
          <a:p>
            <a:pPr eaLnBrk="1" hangingPunct="1"/>
            <a:r>
              <a:rPr lang="en-US" altLang="zh-CN" dirty="0" smtClean="0">
                <a:solidFill>
                  <a:schemeClr val="tx2">
                    <a:lumMod val="50000"/>
                  </a:schemeClr>
                </a:solidFill>
                <a:latin typeface="黑体" pitchFamily="49" charset="-122"/>
                <a:ea typeface="黑体" pitchFamily="49" charset="-122"/>
              </a:rPr>
              <a:t>AVG</a:t>
            </a:r>
            <a:r>
              <a:rPr lang="zh-CN" altLang="en-US" dirty="0">
                <a:solidFill>
                  <a:schemeClr val="tx2">
                    <a:lumMod val="50000"/>
                  </a:schemeClr>
                </a:solidFill>
                <a:latin typeface="黑体" pitchFamily="49" charset="-122"/>
                <a:ea typeface="黑体" pitchFamily="49" charset="-122"/>
              </a:rPr>
              <a:t>函数的语法格式如下：</a:t>
            </a:r>
          </a:p>
          <a:p>
            <a:pPr eaLnBrk="1" hangingPunct="1"/>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AVG( [ ALL | DISTINCT ] &lt;</a:t>
            </a:r>
            <a:r>
              <a:rPr lang="zh-CN" altLang="en-US" dirty="0">
                <a:latin typeface="黑体" pitchFamily="49" charset="-122"/>
                <a:ea typeface="黑体" pitchFamily="49" charset="-122"/>
              </a:rPr>
              <a:t>表达式</a:t>
            </a:r>
            <a:r>
              <a:rPr lang="en-US" altLang="zh-CN" dirty="0">
                <a:latin typeface="黑体" pitchFamily="49" charset="-122"/>
                <a:ea typeface="黑体" pitchFamily="49" charset="-122"/>
              </a:rPr>
              <a:t>&gt;)</a:t>
            </a:r>
          </a:p>
          <a:p>
            <a:pPr eaLnBrk="1" hangingPunct="1"/>
            <a:r>
              <a:rPr lang="en-US" altLang="zh-CN"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r>
              <a:rPr lang="zh-CN" altLang="en-US" dirty="0" smtClean="0">
                <a:solidFill>
                  <a:schemeClr val="tx2">
                    <a:lumMod val="50000"/>
                  </a:schemeClr>
                </a:solidFill>
                <a:latin typeface="黑体" pitchFamily="49" charset="-122"/>
                <a:ea typeface="黑体" pitchFamily="49" charset="-122"/>
              </a:rPr>
              <a:t>其中</a:t>
            </a:r>
            <a:r>
              <a:rPr lang="en-US" altLang="zh-CN" dirty="0">
                <a:solidFill>
                  <a:schemeClr val="tx2">
                    <a:lumMod val="50000"/>
                  </a:schemeClr>
                </a:solidFill>
                <a:latin typeface="黑体" pitchFamily="49" charset="-122"/>
                <a:ea typeface="黑体" pitchFamily="49" charset="-122"/>
              </a:rPr>
              <a:t>ALL</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DISTINCT</a:t>
            </a:r>
            <a:r>
              <a:rPr lang="zh-CN" altLang="en-US" dirty="0">
                <a:solidFill>
                  <a:schemeClr val="tx2">
                    <a:lumMod val="50000"/>
                  </a:schemeClr>
                </a:solidFill>
                <a:latin typeface="黑体" pitchFamily="49" charset="-122"/>
                <a:ea typeface="黑体" pitchFamily="49" charset="-122"/>
              </a:rPr>
              <a:t>参数的作用和其在</a:t>
            </a:r>
            <a:r>
              <a:rPr lang="en-US" altLang="zh-CN" dirty="0">
                <a:solidFill>
                  <a:schemeClr val="tx2">
                    <a:lumMod val="50000"/>
                  </a:schemeClr>
                </a:solidFill>
                <a:latin typeface="黑体" pitchFamily="49" charset="-122"/>
                <a:ea typeface="黑体" pitchFamily="49" charset="-122"/>
              </a:rPr>
              <a:t>SUM</a:t>
            </a:r>
            <a:r>
              <a:rPr lang="zh-CN" altLang="en-US" dirty="0">
                <a:solidFill>
                  <a:schemeClr val="tx2">
                    <a:lumMod val="50000"/>
                  </a:schemeClr>
                </a:solidFill>
                <a:latin typeface="黑体" pitchFamily="49" charset="-122"/>
                <a:ea typeface="黑体" pitchFamily="49" charset="-122"/>
              </a:rPr>
              <a:t>函数中的作用一样。</a:t>
            </a:r>
          </a:p>
          <a:p>
            <a:pPr eaLnBrk="1" hangingPunct="1"/>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305192879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j-ea"/>
              </a:rPr>
              <a:t>任务</a:t>
            </a:r>
            <a:r>
              <a:rPr lang="en-US" altLang="zh-CN" dirty="0" smtClean="0">
                <a:latin typeface="+mj-ea"/>
              </a:rPr>
              <a:t>3 </a:t>
            </a:r>
            <a:r>
              <a:rPr lang="zh-CN" altLang="en-US" dirty="0" smtClean="0">
                <a:latin typeface="+mj-ea"/>
              </a:rPr>
              <a:t>统计</a:t>
            </a:r>
            <a:r>
              <a:rPr lang="en-US" altLang="zh-CN" dirty="0" err="1">
                <a:latin typeface="+mj-ea"/>
              </a:rPr>
              <a:t>Student_course</a:t>
            </a:r>
            <a:r>
              <a:rPr lang="zh-CN" altLang="en-US" dirty="0">
                <a:latin typeface="+mj-ea"/>
              </a:rPr>
              <a:t>表中的成绩数量</a:t>
            </a:r>
            <a:endParaRPr lang="zh-CN" altLang="en-US" sz="3200"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78</a:t>
            </a:fld>
            <a:endParaRPr lang="en-US" altLang="zh-CN"/>
          </a:p>
        </p:txBody>
      </p:sp>
      <p:sp>
        <p:nvSpPr>
          <p:cNvPr id="6" name="AutoShape 4"/>
          <p:cNvSpPr>
            <a:spLocks noChangeArrowheads="1"/>
          </p:cNvSpPr>
          <p:nvPr/>
        </p:nvSpPr>
        <p:spPr bwMode="gray">
          <a:xfrm>
            <a:off x="1879567" y="1806500"/>
            <a:ext cx="2476409" cy="78309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1978023"/>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062701"/>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022069"/>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327242" y="1944129"/>
            <a:ext cx="1884718"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新建查询文件</a:t>
            </a:r>
          </a:p>
        </p:txBody>
      </p:sp>
      <p:sp>
        <p:nvSpPr>
          <p:cNvPr id="12" name="AutoShape 4"/>
          <p:cNvSpPr>
            <a:spLocks noChangeArrowheads="1"/>
          </p:cNvSpPr>
          <p:nvPr/>
        </p:nvSpPr>
        <p:spPr bwMode="gray">
          <a:xfrm>
            <a:off x="1879566" y="2879619"/>
            <a:ext cx="2476409" cy="104011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3" name="AutoShape 11"/>
          <p:cNvSpPr>
            <a:spLocks noChangeArrowheads="1"/>
          </p:cNvSpPr>
          <p:nvPr/>
        </p:nvSpPr>
        <p:spPr bwMode="gray">
          <a:xfrm>
            <a:off x="995329" y="305114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Arc 13"/>
          <p:cNvSpPr>
            <a:spLocks/>
          </p:cNvSpPr>
          <p:nvPr/>
        </p:nvSpPr>
        <p:spPr bwMode="gray">
          <a:xfrm rot="15937656">
            <a:off x="1659242" y="313582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5" name="Text Box 16"/>
          <p:cNvSpPr txBox="1">
            <a:spLocks noChangeArrowheads="1"/>
          </p:cNvSpPr>
          <p:nvPr/>
        </p:nvSpPr>
        <p:spPr bwMode="gray">
          <a:xfrm>
            <a:off x="928661" y="3095188"/>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16" name="Rectangle 20"/>
          <p:cNvSpPr>
            <a:spLocks noChangeArrowheads="1"/>
          </p:cNvSpPr>
          <p:nvPr/>
        </p:nvSpPr>
        <p:spPr bwMode="black">
          <a:xfrm>
            <a:off x="2175412" y="2938009"/>
            <a:ext cx="2036548" cy="923330"/>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输入查询语句，在</a:t>
            </a:r>
            <a:r>
              <a:rPr lang="en-US" altLang="zh-CN" dirty="0">
                <a:solidFill>
                  <a:schemeClr val="tx2">
                    <a:lumMod val="50000"/>
                  </a:schemeClr>
                </a:solidFill>
                <a:latin typeface="黑体" pitchFamily="49" charset="-122"/>
                <a:ea typeface="黑体" pitchFamily="49" charset="-122"/>
              </a:rPr>
              <a:t>COUNT</a:t>
            </a:r>
            <a:r>
              <a:rPr lang="zh-CN" altLang="en-US" dirty="0">
                <a:solidFill>
                  <a:schemeClr val="tx2">
                    <a:lumMod val="50000"/>
                  </a:schemeClr>
                </a:solidFill>
                <a:latin typeface="黑体" pitchFamily="49" charset="-122"/>
                <a:ea typeface="黑体" pitchFamily="49" charset="-122"/>
              </a:rPr>
              <a:t>函数中使用*作</a:t>
            </a:r>
            <a:r>
              <a:rPr lang="zh-CN" altLang="en-US" dirty="0" smtClean="0">
                <a:solidFill>
                  <a:schemeClr val="tx2">
                    <a:lumMod val="50000"/>
                  </a:schemeClr>
                </a:solidFill>
                <a:latin typeface="黑体" pitchFamily="49" charset="-122"/>
                <a:ea typeface="黑体" pitchFamily="49" charset="-122"/>
              </a:rPr>
              <a:t>参数实现</a:t>
            </a:r>
            <a:r>
              <a:rPr lang="zh-CN" altLang="en-US" dirty="0">
                <a:solidFill>
                  <a:schemeClr val="tx2">
                    <a:lumMod val="50000"/>
                  </a:schemeClr>
                </a:solidFill>
                <a:latin typeface="黑体" pitchFamily="49" charset="-122"/>
                <a:ea typeface="黑体" pitchFamily="49" charset="-122"/>
              </a:rPr>
              <a:t>查询</a:t>
            </a:r>
          </a:p>
        </p:txBody>
      </p:sp>
      <p:sp>
        <p:nvSpPr>
          <p:cNvPr id="22" name="AutoShape 4"/>
          <p:cNvSpPr>
            <a:spLocks noChangeArrowheads="1"/>
          </p:cNvSpPr>
          <p:nvPr/>
        </p:nvSpPr>
        <p:spPr bwMode="gray">
          <a:xfrm>
            <a:off x="1879567" y="4910234"/>
            <a:ext cx="2476409" cy="1060959"/>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3" name="AutoShape 11"/>
          <p:cNvSpPr>
            <a:spLocks noChangeArrowheads="1"/>
          </p:cNvSpPr>
          <p:nvPr/>
        </p:nvSpPr>
        <p:spPr bwMode="gray">
          <a:xfrm>
            <a:off x="995330" y="508175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4" name="Arc 13"/>
          <p:cNvSpPr>
            <a:spLocks/>
          </p:cNvSpPr>
          <p:nvPr/>
        </p:nvSpPr>
        <p:spPr bwMode="gray">
          <a:xfrm rot="15937656">
            <a:off x="1659243" y="516643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5" name="Text Box 16"/>
          <p:cNvSpPr txBox="1">
            <a:spLocks noChangeArrowheads="1"/>
          </p:cNvSpPr>
          <p:nvPr/>
        </p:nvSpPr>
        <p:spPr bwMode="gray">
          <a:xfrm>
            <a:off x="928662" y="512580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26" name="Rectangle 20"/>
          <p:cNvSpPr>
            <a:spLocks noChangeArrowheads="1"/>
          </p:cNvSpPr>
          <p:nvPr/>
        </p:nvSpPr>
        <p:spPr bwMode="black">
          <a:xfrm>
            <a:off x="2208955" y="4979048"/>
            <a:ext cx="2028733" cy="923330"/>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6.32</a:t>
            </a:r>
            <a:r>
              <a:rPr lang="zh-CN" altLang="en-US" dirty="0">
                <a:solidFill>
                  <a:schemeClr val="tx2">
                    <a:lumMod val="50000"/>
                  </a:schemeClr>
                </a:solidFill>
                <a:latin typeface="黑体" pitchFamily="49" charset="-122"/>
                <a:ea typeface="黑体" pitchFamily="49" charset="-122"/>
              </a:rPr>
              <a:t>所示</a:t>
            </a:r>
          </a:p>
        </p:txBody>
      </p:sp>
      <p:sp>
        <p:nvSpPr>
          <p:cNvPr id="3" name="矩形 2"/>
          <p:cNvSpPr/>
          <p:nvPr/>
        </p:nvSpPr>
        <p:spPr>
          <a:xfrm>
            <a:off x="4581582" y="1888404"/>
            <a:ext cx="4302224" cy="2031325"/>
          </a:xfrm>
          <a:prstGeom prst="rect">
            <a:avLst/>
          </a:prstGeom>
          <a:solidFill>
            <a:srgbClr val="FFFF00"/>
          </a:solidFill>
        </p:spPr>
        <p:txBody>
          <a:bodyPr wrap="square">
            <a:spAutoFit/>
          </a:bodyPr>
          <a:lstStyle/>
          <a:p>
            <a:pPr eaLnBrk="1" hangingPunct="1">
              <a:buFont typeface="Wingdings" pitchFamily="2" charset="2"/>
              <a:buNone/>
            </a:pPr>
            <a:r>
              <a:rPr lang="zh-CN" altLang="en-US" dirty="0">
                <a:latin typeface="黑体" pitchFamily="49" charset="-122"/>
                <a:ea typeface="黑体" pitchFamily="49" charset="-122"/>
              </a:rPr>
              <a:t>USE Student</a:t>
            </a:r>
          </a:p>
          <a:p>
            <a:pPr eaLnBrk="1" hangingPunct="1">
              <a:buFont typeface="Wingdings" pitchFamily="2" charset="2"/>
              <a:buNone/>
            </a:pPr>
            <a:r>
              <a:rPr lang="zh-CN" altLang="en-US" dirty="0">
                <a:latin typeface="黑体" pitchFamily="49" charset="-122"/>
                <a:ea typeface="黑体" pitchFamily="49" charset="-122"/>
              </a:rPr>
              <a:t>	GO</a:t>
            </a:r>
          </a:p>
          <a:p>
            <a:pPr eaLnBrk="1" hangingPunct="1">
              <a:buFont typeface="Wingdings" pitchFamily="2" charset="2"/>
              <a:buNone/>
            </a:pPr>
            <a:r>
              <a:rPr lang="zh-CN" altLang="en-US" b="0" dirty="0" smtClean="0">
                <a:latin typeface="黑体" pitchFamily="49" charset="-122"/>
                <a:ea typeface="黑体" pitchFamily="49" charset="-122"/>
              </a:rPr>
              <a:t>--</a:t>
            </a:r>
            <a:r>
              <a:rPr lang="zh-CN" altLang="en-US" b="0" dirty="0">
                <a:latin typeface="黑体" pitchFamily="49" charset="-122"/>
                <a:ea typeface="黑体" pitchFamily="49" charset="-122"/>
              </a:rPr>
              <a:t>在COUNT函数中使用*作参数，返回值为表中的所有行数，包括含有NULL值的行</a:t>
            </a:r>
          </a:p>
          <a:p>
            <a:pPr eaLnBrk="1" hangingPunct="1">
              <a:buFont typeface="Wingdings" pitchFamily="2" charset="2"/>
              <a:buNone/>
            </a:pPr>
            <a:r>
              <a:rPr lang="zh-CN" altLang="en-US" dirty="0" smtClean="0">
                <a:latin typeface="黑体" pitchFamily="49" charset="-122"/>
                <a:ea typeface="黑体" pitchFamily="49" charset="-122"/>
              </a:rPr>
              <a:t>SELECT </a:t>
            </a:r>
            <a:r>
              <a:rPr lang="zh-CN" altLang="en-US" dirty="0">
                <a:latin typeface="黑体" pitchFamily="49" charset="-122"/>
                <a:ea typeface="黑体" pitchFamily="49" charset="-122"/>
              </a:rPr>
              <a:t>COUNT(*) AS 成绩数量 FROM Student_course</a:t>
            </a:r>
          </a:p>
          <a:p>
            <a:pPr eaLnBrk="1" hangingPunct="1">
              <a:buFont typeface="Wingdings" pitchFamily="2" charset="2"/>
              <a:buNone/>
            </a:pPr>
            <a:r>
              <a:rPr lang="zh-CN" altLang="en-US" dirty="0">
                <a:latin typeface="黑体" pitchFamily="49" charset="-122"/>
                <a:ea typeface="黑体" pitchFamily="49" charset="-122"/>
              </a:rPr>
              <a:t>	GO</a:t>
            </a:r>
          </a:p>
        </p:txBody>
      </p:sp>
      <p:pic>
        <p:nvPicPr>
          <p:cNvPr id="27"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932040" y="5106781"/>
            <a:ext cx="1359024" cy="747065"/>
          </a:xfrm>
          <a:prstGeom prst="rect">
            <a:avLst/>
          </a:prstGeom>
          <a:noFill/>
        </p:spPr>
      </p:pic>
      <p:sp>
        <p:nvSpPr>
          <p:cNvPr id="28" name="Text Box 5"/>
          <p:cNvSpPr txBox="1">
            <a:spLocks noChangeArrowheads="1"/>
          </p:cNvSpPr>
          <p:nvPr/>
        </p:nvSpPr>
        <p:spPr bwMode="auto">
          <a:xfrm>
            <a:off x="6444208" y="5202748"/>
            <a:ext cx="2168078"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6.32 </a:t>
            </a:r>
            <a:r>
              <a:rPr lang="zh-CN" sz="1800" dirty="0"/>
              <a:t>用</a:t>
            </a:r>
            <a:r>
              <a:rPr lang="zh-CN" altLang="zh-CN" sz="1800" dirty="0"/>
              <a:t>COUNT</a:t>
            </a:r>
            <a:r>
              <a:rPr lang="zh-CN" sz="1800" dirty="0"/>
              <a:t>函数求成绩总数</a:t>
            </a:r>
          </a:p>
        </p:txBody>
      </p:sp>
      <p:sp>
        <p:nvSpPr>
          <p:cNvPr id="4" name="矩形 3"/>
          <p:cNvSpPr/>
          <p:nvPr/>
        </p:nvSpPr>
        <p:spPr>
          <a:xfrm>
            <a:off x="4500901" y="4046202"/>
            <a:ext cx="4382905" cy="923330"/>
          </a:xfrm>
          <a:prstGeom prst="rect">
            <a:avLst/>
          </a:prstGeom>
          <a:ln>
            <a:solidFill>
              <a:srgbClr val="FF0000"/>
            </a:solidFill>
          </a:ln>
        </p:spPr>
        <p:txBody>
          <a:bodyPr wrap="square">
            <a:spAutoFit/>
          </a:bodyPr>
          <a:lstStyle/>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提示：</a:t>
            </a:r>
          </a:p>
          <a:p>
            <a:pPr eaLnBrk="1" hangingPunct="1">
              <a:buFont typeface="Wingdings" pitchFamily="2" charset="2"/>
              <a:buNone/>
            </a:pPr>
            <a:r>
              <a:rPr lang="zh-CN" altLang="zh-CN" dirty="0" smtClean="0">
                <a:solidFill>
                  <a:schemeClr val="tx2">
                    <a:lumMod val="50000"/>
                  </a:schemeClr>
                </a:solidFill>
                <a:latin typeface="黑体" pitchFamily="49" charset="-122"/>
                <a:ea typeface="黑体" pitchFamily="49" charset="-122"/>
              </a:rPr>
              <a:t>统计</a:t>
            </a:r>
            <a:r>
              <a:rPr lang="zh-CN" altLang="zh-CN" dirty="0">
                <a:solidFill>
                  <a:schemeClr val="tx2">
                    <a:lumMod val="50000"/>
                  </a:schemeClr>
                </a:solidFill>
                <a:latin typeface="黑体" pitchFamily="49" charset="-122"/>
                <a:ea typeface="黑体" pitchFamily="49" charset="-122"/>
              </a:rPr>
              <a:t>Student_course表中的成绩数量其实就是统计表中的行数或者说是记录</a:t>
            </a:r>
            <a:r>
              <a:rPr lang="zh-CN" altLang="zh-CN" dirty="0" smtClean="0">
                <a:solidFill>
                  <a:schemeClr val="tx2">
                    <a:lumMod val="50000"/>
                  </a:schemeClr>
                </a:solidFill>
                <a:latin typeface="黑体" pitchFamily="49" charset="-122"/>
                <a:ea typeface="黑体" pitchFamily="49" charset="-122"/>
              </a:rPr>
              <a:t>总数</a:t>
            </a:r>
            <a:endParaRPr lang="zh-CN" altLang="zh-CN"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68491342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j-ea"/>
              </a:rPr>
              <a:t>任务</a:t>
            </a:r>
            <a:r>
              <a:rPr lang="en-US" altLang="zh-CN" dirty="0" smtClean="0">
                <a:latin typeface="+mj-ea"/>
              </a:rPr>
              <a:t>3 </a:t>
            </a:r>
            <a:r>
              <a:rPr lang="zh-CN" altLang="en-US" dirty="0" smtClean="0">
                <a:latin typeface="+mj-ea"/>
              </a:rPr>
              <a:t>（续）</a:t>
            </a:r>
            <a:endParaRPr lang="zh-CN" altLang="en-US" sz="3200"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79</a:t>
            </a:fld>
            <a:endParaRPr lang="en-US" altLang="zh-CN"/>
          </a:p>
        </p:txBody>
      </p:sp>
      <p:sp>
        <p:nvSpPr>
          <p:cNvPr id="6" name="AutoShape 4"/>
          <p:cNvSpPr>
            <a:spLocks noChangeArrowheads="1"/>
          </p:cNvSpPr>
          <p:nvPr/>
        </p:nvSpPr>
        <p:spPr bwMode="gray">
          <a:xfrm>
            <a:off x="1879567" y="1700808"/>
            <a:ext cx="2476409" cy="112135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5330" y="1978023"/>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59243" y="2062701"/>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28662" y="2022069"/>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103404" y="1806500"/>
            <a:ext cx="2180564" cy="923330"/>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修改查询语句，在</a:t>
            </a:r>
            <a:r>
              <a:rPr lang="en-US" altLang="zh-CN" dirty="0">
                <a:solidFill>
                  <a:schemeClr val="tx2">
                    <a:lumMod val="50000"/>
                  </a:schemeClr>
                </a:solidFill>
                <a:latin typeface="黑体" pitchFamily="49" charset="-122"/>
                <a:ea typeface="黑体" pitchFamily="49" charset="-122"/>
              </a:rPr>
              <a:t>COUNT</a:t>
            </a:r>
            <a:r>
              <a:rPr lang="zh-CN" altLang="en-US" dirty="0">
                <a:solidFill>
                  <a:schemeClr val="tx2">
                    <a:lumMod val="50000"/>
                  </a:schemeClr>
                </a:solidFill>
                <a:latin typeface="黑体" pitchFamily="49" charset="-122"/>
                <a:ea typeface="黑体" pitchFamily="49" charset="-122"/>
              </a:rPr>
              <a:t>函数中使用列</a:t>
            </a:r>
            <a:r>
              <a:rPr lang="zh-CN" altLang="en-US" dirty="0" smtClean="0">
                <a:solidFill>
                  <a:schemeClr val="tx2">
                    <a:lumMod val="50000"/>
                  </a:schemeClr>
                </a:solidFill>
                <a:latin typeface="黑体" pitchFamily="49" charset="-122"/>
                <a:ea typeface="黑体" pitchFamily="49" charset="-122"/>
              </a:rPr>
              <a:t>名作参数</a:t>
            </a:r>
            <a:r>
              <a:rPr lang="zh-CN" altLang="en-US" dirty="0">
                <a:solidFill>
                  <a:schemeClr val="tx2">
                    <a:lumMod val="50000"/>
                  </a:schemeClr>
                </a:solidFill>
                <a:latin typeface="黑体" pitchFamily="49" charset="-122"/>
                <a:ea typeface="黑体" pitchFamily="49" charset="-122"/>
              </a:rPr>
              <a:t>实现查询</a:t>
            </a:r>
          </a:p>
        </p:txBody>
      </p:sp>
      <p:sp>
        <p:nvSpPr>
          <p:cNvPr id="12" name="AutoShape 4"/>
          <p:cNvSpPr>
            <a:spLocks noChangeArrowheads="1"/>
          </p:cNvSpPr>
          <p:nvPr/>
        </p:nvSpPr>
        <p:spPr bwMode="gray">
          <a:xfrm>
            <a:off x="1893382" y="2979898"/>
            <a:ext cx="2476409" cy="83701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3" name="AutoShape 11"/>
          <p:cNvSpPr>
            <a:spLocks noChangeArrowheads="1"/>
          </p:cNvSpPr>
          <p:nvPr/>
        </p:nvSpPr>
        <p:spPr bwMode="gray">
          <a:xfrm>
            <a:off x="1012218" y="31543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Arc 13"/>
          <p:cNvSpPr>
            <a:spLocks/>
          </p:cNvSpPr>
          <p:nvPr/>
        </p:nvSpPr>
        <p:spPr bwMode="gray">
          <a:xfrm rot="15937656">
            <a:off x="1676131" y="323898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5" name="Text Box 16"/>
          <p:cNvSpPr txBox="1">
            <a:spLocks noChangeArrowheads="1"/>
          </p:cNvSpPr>
          <p:nvPr/>
        </p:nvSpPr>
        <p:spPr bwMode="gray">
          <a:xfrm>
            <a:off x="945550" y="31983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5</a:t>
            </a:r>
            <a:endParaRPr lang="en-US" altLang="zh-CN" sz="2000" b="1" dirty="0">
              <a:solidFill>
                <a:srgbClr val="000000"/>
              </a:solidFill>
              <a:ea typeface="宋体" pitchFamily="2" charset="-122"/>
            </a:endParaRPr>
          </a:p>
        </p:txBody>
      </p:sp>
      <p:sp>
        <p:nvSpPr>
          <p:cNvPr id="16" name="Rectangle 20"/>
          <p:cNvSpPr>
            <a:spLocks noChangeArrowheads="1"/>
          </p:cNvSpPr>
          <p:nvPr/>
        </p:nvSpPr>
        <p:spPr bwMode="black">
          <a:xfrm>
            <a:off x="2175412" y="3082715"/>
            <a:ext cx="2036548" cy="646331"/>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执行查询语句，结果同图</a:t>
            </a:r>
            <a:r>
              <a:rPr lang="en-US" altLang="zh-CN" dirty="0">
                <a:solidFill>
                  <a:schemeClr val="tx2">
                    <a:lumMod val="50000"/>
                  </a:schemeClr>
                </a:solidFill>
                <a:latin typeface="黑体" pitchFamily="49" charset="-122"/>
                <a:ea typeface="黑体" pitchFamily="49" charset="-122"/>
              </a:rPr>
              <a:t>6.32</a:t>
            </a:r>
            <a:endParaRPr lang="zh-CN" altLang="en-US" dirty="0">
              <a:solidFill>
                <a:schemeClr val="tx2">
                  <a:lumMod val="50000"/>
                </a:schemeClr>
              </a:solidFill>
              <a:latin typeface="黑体" pitchFamily="49" charset="-122"/>
              <a:ea typeface="黑体" pitchFamily="49" charset="-122"/>
            </a:endParaRPr>
          </a:p>
        </p:txBody>
      </p:sp>
      <p:sp>
        <p:nvSpPr>
          <p:cNvPr id="3" name="矩形 2"/>
          <p:cNvSpPr/>
          <p:nvPr/>
        </p:nvSpPr>
        <p:spPr>
          <a:xfrm>
            <a:off x="4581582" y="1806500"/>
            <a:ext cx="4302224" cy="2031325"/>
          </a:xfrm>
          <a:prstGeom prst="rect">
            <a:avLst/>
          </a:prstGeom>
          <a:solidFill>
            <a:srgbClr val="FFFF00"/>
          </a:solidFill>
        </p:spPr>
        <p:txBody>
          <a:bodyPr wrap="square">
            <a:spAutoFit/>
          </a:bodyPr>
          <a:lstStyle/>
          <a:p>
            <a:pPr eaLnBrk="1" hangingPunct="1">
              <a:buFont typeface="Wingdings" pitchFamily="2" charset="2"/>
              <a:buNone/>
            </a:pPr>
            <a:r>
              <a:rPr lang="en-US" altLang="zh-CN" dirty="0">
                <a:latin typeface="黑体" pitchFamily="49" charset="-122"/>
                <a:ea typeface="黑体" pitchFamily="49" charset="-122"/>
              </a:rPr>
              <a:t>USE Student</a:t>
            </a:r>
          </a:p>
          <a:p>
            <a:pPr eaLnBrk="1" hangingPunct="1">
              <a:buFont typeface="Wingdings" pitchFamily="2" charset="2"/>
              <a:buNone/>
            </a:pPr>
            <a:r>
              <a:rPr lang="en-US" altLang="zh-CN" dirty="0">
                <a:latin typeface="黑体" pitchFamily="49" charset="-122"/>
                <a:ea typeface="黑体" pitchFamily="49" charset="-122"/>
              </a:rPr>
              <a:t>	GO</a:t>
            </a:r>
          </a:p>
          <a:p>
            <a:pPr eaLnBrk="1" hangingPunct="1">
              <a:buFont typeface="Wingdings" pitchFamily="2" charset="2"/>
              <a:buNone/>
            </a:pPr>
            <a:r>
              <a:rPr lang="en-US" altLang="zh-CN" dirty="0" smtClean="0">
                <a:latin typeface="黑体" pitchFamily="49" charset="-122"/>
                <a:ea typeface="黑体" pitchFamily="49" charset="-122"/>
              </a:rPr>
              <a:t>--</a:t>
            </a:r>
            <a:r>
              <a:rPr lang="zh-CN" altLang="en-US" dirty="0">
                <a:latin typeface="黑体" pitchFamily="49" charset="-122"/>
                <a:ea typeface="黑体" pitchFamily="49" charset="-122"/>
              </a:rPr>
              <a:t>在</a:t>
            </a:r>
            <a:r>
              <a:rPr lang="en-US" altLang="zh-CN" dirty="0">
                <a:latin typeface="黑体" pitchFamily="49" charset="-122"/>
                <a:ea typeface="黑体" pitchFamily="49" charset="-122"/>
              </a:rPr>
              <a:t>COUNT</a:t>
            </a:r>
            <a:r>
              <a:rPr lang="zh-CN" altLang="en-US" dirty="0">
                <a:latin typeface="黑体" pitchFamily="49" charset="-122"/>
                <a:ea typeface="黑体" pitchFamily="49" charset="-122"/>
              </a:rPr>
              <a:t>函数中使用列名时，返回值为该列中不含</a:t>
            </a:r>
            <a:r>
              <a:rPr lang="en-US" altLang="zh-CN" dirty="0">
                <a:latin typeface="黑体" pitchFamily="49" charset="-122"/>
                <a:ea typeface="黑体" pitchFamily="49" charset="-122"/>
              </a:rPr>
              <a:t>NULL</a:t>
            </a:r>
            <a:r>
              <a:rPr lang="zh-CN" altLang="en-US" dirty="0">
                <a:latin typeface="黑体" pitchFamily="49" charset="-122"/>
                <a:ea typeface="黑体" pitchFamily="49" charset="-122"/>
              </a:rPr>
              <a:t>值的行记录的个数</a:t>
            </a:r>
          </a:p>
          <a:p>
            <a:pPr eaLnBrk="1" hangingPunct="1">
              <a:buFont typeface="Wingdings" pitchFamily="2" charset="2"/>
              <a:buNone/>
            </a:pPr>
            <a:r>
              <a:rPr lang="en-US" altLang="zh-CN" dirty="0" smtClean="0">
                <a:latin typeface="黑体" pitchFamily="49" charset="-122"/>
                <a:ea typeface="黑体" pitchFamily="49" charset="-122"/>
              </a:rPr>
              <a:t>SELECT </a:t>
            </a:r>
            <a:r>
              <a:rPr lang="en-US" altLang="zh-CN" dirty="0">
                <a:latin typeface="黑体" pitchFamily="49" charset="-122"/>
                <a:ea typeface="黑体" pitchFamily="49" charset="-122"/>
              </a:rPr>
              <a:t>COUNT(</a:t>
            </a:r>
            <a:r>
              <a:rPr lang="en-US" altLang="zh-CN" dirty="0" err="1">
                <a:latin typeface="黑体" pitchFamily="49" charset="-122"/>
                <a:ea typeface="黑体" pitchFamily="49" charset="-122"/>
              </a:rPr>
              <a:t>Course_id</a:t>
            </a:r>
            <a:r>
              <a:rPr lang="en-US" altLang="zh-CN" dirty="0">
                <a:latin typeface="黑体" pitchFamily="49" charset="-122"/>
                <a:ea typeface="黑体" pitchFamily="49" charset="-122"/>
              </a:rPr>
              <a:t>) AS </a:t>
            </a:r>
            <a:r>
              <a:rPr lang="zh-CN" altLang="en-US" dirty="0">
                <a:latin typeface="黑体" pitchFamily="49" charset="-122"/>
                <a:ea typeface="黑体" pitchFamily="49" charset="-122"/>
              </a:rPr>
              <a:t>成绩数量 </a:t>
            </a:r>
            <a:r>
              <a:rPr lang="en-US" altLang="zh-CN" dirty="0">
                <a:latin typeface="黑体" pitchFamily="49" charset="-122"/>
                <a:ea typeface="黑体" pitchFamily="49" charset="-122"/>
              </a:rPr>
              <a:t>FROM </a:t>
            </a:r>
            <a:r>
              <a:rPr lang="en-US" altLang="zh-CN" dirty="0" err="1">
                <a:latin typeface="黑体" pitchFamily="49" charset="-122"/>
                <a:ea typeface="黑体" pitchFamily="49" charset="-122"/>
              </a:rPr>
              <a:t>Student_course</a:t>
            </a:r>
            <a:endParaRPr lang="en-US" altLang="zh-CN" dirty="0">
              <a:latin typeface="黑体" pitchFamily="49" charset="-122"/>
              <a:ea typeface="黑体" pitchFamily="49" charset="-122"/>
            </a:endParaRPr>
          </a:p>
          <a:p>
            <a:pPr eaLnBrk="1" hangingPunct="1">
              <a:buFont typeface="Wingdings" pitchFamily="2" charset="2"/>
              <a:buNone/>
            </a:pPr>
            <a:r>
              <a:rPr lang="en-US" altLang="zh-CN" dirty="0">
                <a:latin typeface="黑体" pitchFamily="49" charset="-122"/>
                <a:ea typeface="黑体" pitchFamily="49" charset="-122"/>
              </a:rPr>
              <a:t>	GO</a:t>
            </a:r>
          </a:p>
        </p:txBody>
      </p:sp>
      <p:sp>
        <p:nvSpPr>
          <p:cNvPr id="4" name="矩形 3"/>
          <p:cNvSpPr/>
          <p:nvPr/>
        </p:nvSpPr>
        <p:spPr>
          <a:xfrm>
            <a:off x="1285691" y="4293096"/>
            <a:ext cx="6984776" cy="1477328"/>
          </a:xfrm>
          <a:prstGeom prst="rect">
            <a:avLst/>
          </a:prstGeom>
          <a:ln>
            <a:solidFill>
              <a:srgbClr val="FF0000"/>
            </a:solidFill>
          </a:ln>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注意：</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步骤</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和步骤</a:t>
            </a:r>
            <a:r>
              <a:rPr lang="en-US" altLang="zh-CN" dirty="0">
                <a:solidFill>
                  <a:schemeClr val="tx2">
                    <a:lumMod val="50000"/>
                  </a:schemeClr>
                </a:solidFill>
                <a:latin typeface="黑体" pitchFamily="49" charset="-122"/>
                <a:ea typeface="黑体" pitchFamily="49" charset="-122"/>
              </a:rPr>
              <a:t>4</a:t>
            </a:r>
            <a:r>
              <a:rPr lang="zh-CN" altLang="en-US" dirty="0">
                <a:solidFill>
                  <a:schemeClr val="tx2">
                    <a:lumMod val="50000"/>
                  </a:schemeClr>
                </a:solidFill>
                <a:latin typeface="黑体" pitchFamily="49" charset="-122"/>
                <a:ea typeface="黑体" pitchFamily="49" charset="-122"/>
              </a:rPr>
              <a:t>中使用两种方式的查询语句，其执行结果是相同的。原因是列</a:t>
            </a:r>
            <a:r>
              <a:rPr lang="en-US" altLang="zh-CN" dirty="0" err="1">
                <a:solidFill>
                  <a:schemeClr val="tx2">
                    <a:lumMod val="50000"/>
                  </a:schemeClr>
                </a:solidFill>
                <a:latin typeface="黑体" pitchFamily="49" charset="-122"/>
                <a:ea typeface="黑体" pitchFamily="49" charset="-122"/>
              </a:rPr>
              <a:t>Course_id</a:t>
            </a:r>
            <a:r>
              <a:rPr lang="zh-CN" altLang="en-US" dirty="0">
                <a:solidFill>
                  <a:schemeClr val="tx2">
                    <a:lumMod val="50000"/>
                  </a:schemeClr>
                </a:solidFill>
                <a:latin typeface="黑体" pitchFamily="49" charset="-122"/>
                <a:ea typeface="黑体" pitchFamily="49" charset="-122"/>
              </a:rPr>
              <a:t>不允许为空值，即该列肯定不含</a:t>
            </a:r>
            <a:r>
              <a:rPr lang="en-US" altLang="zh-CN" dirty="0">
                <a:solidFill>
                  <a:schemeClr val="tx2">
                    <a:lumMod val="50000"/>
                  </a:schemeClr>
                </a:solidFill>
                <a:latin typeface="黑体" pitchFamily="49" charset="-122"/>
                <a:ea typeface="黑体" pitchFamily="49" charset="-122"/>
              </a:rPr>
              <a:t>NULL</a:t>
            </a:r>
            <a:r>
              <a:rPr lang="zh-CN" altLang="en-US" dirty="0">
                <a:solidFill>
                  <a:schemeClr val="tx2">
                    <a:lumMod val="50000"/>
                  </a:schemeClr>
                </a:solidFill>
                <a:latin typeface="黑体" pitchFamily="49" charset="-122"/>
                <a:ea typeface="黑体" pitchFamily="49" charset="-122"/>
              </a:rPr>
              <a:t>值，因此使用列名和使用*的效果是一样的。若该列含有</a:t>
            </a:r>
            <a:r>
              <a:rPr lang="en-US" altLang="zh-CN" dirty="0">
                <a:solidFill>
                  <a:schemeClr val="tx2">
                    <a:lumMod val="50000"/>
                  </a:schemeClr>
                </a:solidFill>
                <a:latin typeface="黑体" pitchFamily="49" charset="-122"/>
                <a:ea typeface="黑体" pitchFamily="49" charset="-122"/>
              </a:rPr>
              <a:t>NULL</a:t>
            </a:r>
            <a:r>
              <a:rPr lang="zh-CN" altLang="en-US" dirty="0">
                <a:solidFill>
                  <a:schemeClr val="tx2">
                    <a:lumMod val="50000"/>
                  </a:schemeClr>
                </a:solidFill>
                <a:latin typeface="黑体" pitchFamily="49" charset="-122"/>
                <a:ea typeface="黑体" pitchFamily="49" charset="-122"/>
              </a:rPr>
              <a:t>值，则两种方式的查询结果不同。</a:t>
            </a:r>
          </a:p>
        </p:txBody>
      </p:sp>
    </p:spTree>
    <p:extLst>
      <p:ext uri="{BB962C8B-B14F-4D97-AF65-F5344CB8AC3E}">
        <p14:creationId xmlns:p14="http://schemas.microsoft.com/office/powerpoint/2010/main" xmlns="" val="877773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76200" y="404664"/>
            <a:ext cx="6019800" cy="487363"/>
          </a:xfrm>
        </p:spPr>
        <p:txBody>
          <a:bodyPr/>
          <a:lstStyle/>
          <a:p>
            <a:r>
              <a:rPr lang="zh-CN" altLang="en-US" sz="2400" dirty="0" smtClean="0"/>
              <a:t>任务</a:t>
            </a:r>
            <a:r>
              <a:rPr lang="en-US" altLang="zh-CN" sz="2400" dirty="0" smtClean="0"/>
              <a:t>1   </a:t>
            </a:r>
            <a:r>
              <a:rPr lang="zh-CN" altLang="en-US" sz="2400" dirty="0" smtClean="0">
                <a:latin typeface="黑体" pitchFamily="49" charset="-122"/>
              </a:rPr>
              <a:t>使用</a:t>
            </a:r>
            <a:r>
              <a:rPr lang="en-US" altLang="zh-CN" sz="2400" dirty="0">
                <a:latin typeface="黑体" pitchFamily="49" charset="-122"/>
              </a:rPr>
              <a:t>Management Studio</a:t>
            </a:r>
            <a:r>
              <a:rPr lang="zh-CN" altLang="en-US" sz="2400" dirty="0">
                <a:latin typeface="黑体" pitchFamily="49" charset="-122"/>
              </a:rPr>
              <a:t>查询</a:t>
            </a:r>
            <a:r>
              <a:rPr lang="en-US" altLang="zh-CN" sz="2400" dirty="0">
                <a:latin typeface="黑体" pitchFamily="49" charset="-122"/>
              </a:rPr>
              <a:t>Courses</a:t>
            </a:r>
            <a:r>
              <a:rPr lang="zh-CN" altLang="en-US" sz="2400" dirty="0">
                <a:latin typeface="黑体" pitchFamily="49" charset="-122"/>
              </a:rPr>
              <a:t>表中所有课程数据</a:t>
            </a:r>
            <a:endParaRPr lang="zh-CN" altLang="en-US" sz="2400" dirty="0"/>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8</a:t>
            </a:fld>
            <a:endParaRPr lang="en-US" altLang="zh-CN"/>
          </a:p>
        </p:txBody>
      </p:sp>
      <p:sp>
        <p:nvSpPr>
          <p:cNvPr id="6" name="AutoShape 2"/>
          <p:cNvSpPr>
            <a:spLocks noChangeArrowheads="1"/>
          </p:cNvSpPr>
          <p:nvPr/>
        </p:nvSpPr>
        <p:spPr bwMode="gray">
          <a:xfrm>
            <a:off x="2013938" y="1550680"/>
            <a:ext cx="5510390" cy="123024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823938" y="1870338"/>
            <a:ext cx="4700390" cy="341632"/>
          </a:xfrm>
          <a:prstGeom prst="rect">
            <a:avLst/>
          </a:prstGeom>
          <a:noFill/>
          <a:ln w="9525" algn="ctr">
            <a:noFill/>
            <a:miter lim="800000"/>
            <a:headEnd/>
            <a:tailEnd/>
          </a:ln>
          <a:effectLst/>
        </p:spPr>
        <p:txBody>
          <a:bodyPr wrap="square">
            <a:spAutoFit/>
          </a:bodyPr>
          <a:lstStyle/>
          <a:p>
            <a:pPr marL="0" indent="0" eaLnBrk="1" hangingPunct="1">
              <a:lnSpc>
                <a:spcPct val="90000"/>
              </a:lnSpc>
              <a:buFont typeface="Wingdings" pitchFamily="2" charset="2"/>
              <a:buNone/>
            </a:pP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标准</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工具栏上的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新建查询</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a:t>
            </a:r>
            <a:endParaRPr lang="en-US" altLang="zh-CN" dirty="0">
              <a:solidFill>
                <a:schemeClr val="tx2">
                  <a:lumMod val="50000"/>
                </a:schemeClr>
              </a:solidFill>
              <a:latin typeface="黑体" pitchFamily="49" charset="-122"/>
              <a:ea typeface="黑体" pitchFamily="49" charset="-122"/>
            </a:endParaRPr>
          </a:p>
        </p:txBody>
      </p:sp>
      <p:sp>
        <p:nvSpPr>
          <p:cNvPr id="8" name="AutoShape 4"/>
          <p:cNvSpPr>
            <a:spLocks noChangeArrowheads="1"/>
          </p:cNvSpPr>
          <p:nvPr/>
        </p:nvSpPr>
        <p:spPr bwMode="gray">
          <a:xfrm>
            <a:off x="2322360" y="205310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971600" y="1550680"/>
            <a:ext cx="1330066" cy="1330066"/>
          </a:xfrm>
          <a:prstGeom prst="rect">
            <a:avLst/>
          </a:prstGeom>
          <a:noFill/>
        </p:spPr>
      </p:pic>
      <p:sp>
        <p:nvSpPr>
          <p:cNvPr id="10" name="Text Box 7"/>
          <p:cNvSpPr txBox="1">
            <a:spLocks noChangeArrowheads="1"/>
          </p:cNvSpPr>
          <p:nvPr/>
        </p:nvSpPr>
        <p:spPr bwMode="black">
          <a:xfrm>
            <a:off x="850322" y="2111046"/>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986136" y="2986056"/>
            <a:ext cx="5538191" cy="1326749"/>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823938" y="3356992"/>
            <a:ext cx="4124325"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选择当前可用数据库为</a:t>
            </a:r>
            <a:r>
              <a:rPr lang="en-US" altLang="zh-CN" dirty="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13" name="AutoShape 10"/>
          <p:cNvSpPr>
            <a:spLocks noChangeArrowheads="1"/>
          </p:cNvSpPr>
          <p:nvPr/>
        </p:nvSpPr>
        <p:spPr bwMode="gray">
          <a:xfrm>
            <a:off x="2256214" y="3496545"/>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968675" y="3005600"/>
            <a:ext cx="1307205" cy="1307205"/>
          </a:xfrm>
          <a:prstGeom prst="rect">
            <a:avLst/>
          </a:prstGeom>
          <a:noFill/>
        </p:spPr>
      </p:pic>
      <p:sp>
        <p:nvSpPr>
          <p:cNvPr id="15" name="Text Box 12"/>
          <p:cNvSpPr txBox="1">
            <a:spLocks noChangeArrowheads="1"/>
          </p:cNvSpPr>
          <p:nvPr/>
        </p:nvSpPr>
        <p:spPr bwMode="black">
          <a:xfrm>
            <a:off x="847397" y="3481470"/>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3" name="矩形 2"/>
          <p:cNvSpPr/>
          <p:nvPr/>
        </p:nvSpPr>
        <p:spPr>
          <a:xfrm>
            <a:off x="1594809" y="4442464"/>
            <a:ext cx="6320844" cy="1754326"/>
          </a:xfrm>
          <a:prstGeom prst="rect">
            <a:avLst/>
          </a:prstGeom>
          <a:ln>
            <a:solidFill>
              <a:srgbClr val="FF0000"/>
            </a:solidFill>
          </a:ln>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注意：</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在执行查询操作时，一定要使所操作的目标数据库是当前可用数据库，否则要在语句中指定数据库。有下述的两种方法选择当前可用数据库</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用T-SQL语句切换。下面步骤3中的语句“USE Student”就是将当前可用数据库切换到Student数据库，这是最常用的方法。</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80</a:t>
            </a:fld>
            <a:endParaRPr lang="en-US" altLang="zh-CN"/>
          </a:p>
        </p:txBody>
      </p:sp>
      <p:sp>
        <p:nvSpPr>
          <p:cNvPr id="6" name="矩形 5"/>
          <p:cNvSpPr/>
          <p:nvPr/>
        </p:nvSpPr>
        <p:spPr>
          <a:xfrm>
            <a:off x="1503385" y="1916832"/>
            <a:ext cx="6480720" cy="3416320"/>
          </a:xfrm>
          <a:prstGeom prst="rect">
            <a:avLst/>
          </a:prstGeom>
          <a:solidFill>
            <a:schemeClr val="accent2">
              <a:lumMod val="60000"/>
              <a:lumOff val="40000"/>
            </a:schemeClr>
          </a:solidFill>
        </p:spPr>
        <p:txBody>
          <a:bodyPr wrap="square">
            <a:spAutoFit/>
          </a:bodyPr>
          <a:lstStyle/>
          <a:p>
            <a:pPr eaLnBrk="1" hangingPunct="1">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知识</a:t>
            </a:r>
            <a:r>
              <a:rPr lang="zh-CN" altLang="en-US" dirty="0">
                <a:solidFill>
                  <a:schemeClr val="tx2">
                    <a:lumMod val="50000"/>
                  </a:schemeClr>
                </a:solidFill>
                <a:latin typeface="黑体" pitchFamily="49" charset="-122"/>
                <a:ea typeface="黑体" pitchFamily="49" charset="-122"/>
              </a:rPr>
              <a:t>总结：</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本任务中使用了COUNT函数，COUNT函数主要是用来统计基本结果集中行的总数</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COUNT函数的语法格式如下：</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zh-CN" altLang="en-US" dirty="0">
                <a:latin typeface="黑体" pitchFamily="49" charset="-122"/>
                <a:ea typeface="黑体" pitchFamily="49" charset="-122"/>
              </a:rPr>
              <a:t>COUNT([ALL|DISTINCT] 列名|*)</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其中</a:t>
            </a:r>
            <a:r>
              <a:rPr lang="zh-CN" altLang="en-US" dirty="0">
                <a:solidFill>
                  <a:schemeClr val="tx2">
                    <a:lumMod val="50000"/>
                  </a:schemeClr>
                </a:solidFill>
                <a:latin typeface="黑体" pitchFamily="49" charset="-122"/>
                <a:ea typeface="黑体" pitchFamily="49" charset="-122"/>
              </a:rPr>
              <a:t>：ALL和DISTINCT参数的作用和其在SUM函数中的作用一样。</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在COUNT函数中使用列名时，返回值为该列中不含NULL值的行记录的个数；若使用*作参数，返回值为表中的所有行数，包括含有NULL值的行。 </a:t>
            </a:r>
          </a:p>
          <a:p>
            <a:pPr eaLnBrk="1" hangingPunct="1">
              <a:buFont typeface="Wingdings" pitchFamily="2" charset="2"/>
              <a:buNone/>
            </a:pPr>
            <a:endParaRPr lang="zh-CN" altLang="en-US" b="0" dirty="0">
              <a:latin typeface="黑体" pitchFamily="49" charset="-122"/>
              <a:ea typeface="黑体" pitchFamily="49" charset="-122"/>
            </a:endParaRPr>
          </a:p>
        </p:txBody>
      </p:sp>
    </p:spTree>
    <p:extLst>
      <p:ext uri="{BB962C8B-B14F-4D97-AF65-F5344CB8AC3E}">
        <p14:creationId xmlns:p14="http://schemas.microsoft.com/office/powerpoint/2010/main" xmlns="" val="218825764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latin typeface="黑体" pitchFamily="49" charset="-122"/>
              </a:rPr>
              <a:t>任务</a:t>
            </a:r>
            <a:r>
              <a:rPr lang="en-US" altLang="zh-CN" sz="2400" dirty="0" smtClean="0">
                <a:latin typeface="黑体" pitchFamily="49" charset="-122"/>
              </a:rPr>
              <a:t>4 </a:t>
            </a:r>
            <a:r>
              <a:rPr lang="zh-CN" altLang="en-US" sz="2400" dirty="0" smtClean="0">
                <a:latin typeface="黑体" pitchFamily="49" charset="-122"/>
              </a:rPr>
              <a:t>查询</a:t>
            </a:r>
            <a:r>
              <a:rPr lang="zh-CN" altLang="en-US" sz="2400" dirty="0">
                <a:latin typeface="黑体" pitchFamily="49" charset="-122"/>
              </a:rPr>
              <a:t>课程号为“</a:t>
            </a:r>
            <a:r>
              <a:rPr lang="en-US" altLang="zh-CN" sz="2400" dirty="0">
                <a:latin typeface="黑体" pitchFamily="49" charset="-122"/>
              </a:rPr>
              <a:t>1001”</a:t>
            </a:r>
            <a:r>
              <a:rPr lang="zh-CN" altLang="en-US" sz="2400" dirty="0">
                <a:latin typeface="黑体" pitchFamily="49" charset="-122"/>
              </a:rPr>
              <a:t>的课程的最高分和最低分</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81</a:t>
            </a:fld>
            <a:endParaRPr lang="en-US" altLang="zh-CN"/>
          </a:p>
        </p:txBody>
      </p:sp>
      <p:grpSp>
        <p:nvGrpSpPr>
          <p:cNvPr id="3" name="Group 6"/>
          <p:cNvGrpSpPr>
            <a:grpSpLocks/>
          </p:cNvGrpSpPr>
          <p:nvPr/>
        </p:nvGrpSpPr>
        <p:grpSpPr bwMode="auto">
          <a:xfrm>
            <a:off x="991703" y="2540423"/>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096061" y="2429558"/>
            <a:ext cx="2246699" cy="707607"/>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048871" y="2549953"/>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1</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203216" y="2563414"/>
            <a:ext cx="199552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grpSp>
        <p:nvGrpSpPr>
          <p:cNvPr id="6" name="Group 10"/>
          <p:cNvGrpSpPr>
            <a:grpSpLocks/>
          </p:cNvGrpSpPr>
          <p:nvPr/>
        </p:nvGrpSpPr>
        <p:grpSpPr bwMode="auto">
          <a:xfrm>
            <a:off x="997176" y="3663865"/>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035275" y="3687675"/>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128181" y="3452407"/>
            <a:ext cx="2214579" cy="732740"/>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260835" y="3602646"/>
            <a:ext cx="1937910"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输入查询语句。</a:t>
            </a:r>
          </a:p>
        </p:txBody>
      </p:sp>
      <p:sp>
        <p:nvSpPr>
          <p:cNvPr id="4" name="矩形 3"/>
          <p:cNvSpPr/>
          <p:nvPr/>
        </p:nvSpPr>
        <p:spPr>
          <a:xfrm>
            <a:off x="4486776" y="2156263"/>
            <a:ext cx="4176464" cy="2031325"/>
          </a:xfrm>
          <a:prstGeom prst="rect">
            <a:avLst/>
          </a:prstGeom>
          <a:solidFill>
            <a:srgbClr val="FFFF00"/>
          </a:solidFill>
        </p:spPr>
        <p:txBody>
          <a:bodyPr wrap="square">
            <a:spAutoFit/>
          </a:bodyPr>
          <a:lstStyle/>
          <a:p>
            <a:pPr eaLnBrk="1" hangingPunct="1">
              <a:lnSpc>
                <a:spcPct val="100000"/>
              </a:lnSpc>
              <a:buFont typeface="Wingdings" pitchFamily="2" charset="2"/>
              <a:buNone/>
            </a:pPr>
            <a:r>
              <a:rPr lang="zh-CN" altLang="en-US" dirty="0">
                <a:solidFill>
                  <a:schemeClr val="tx2">
                    <a:lumMod val="50000"/>
                  </a:schemeClr>
                </a:solidFill>
              </a:rPr>
              <a:t>USE Student</a:t>
            </a:r>
          </a:p>
          <a:p>
            <a:pPr eaLnBrk="1" hangingPunct="1">
              <a:lnSpc>
                <a:spcPct val="100000"/>
              </a:lnSpc>
              <a:buFont typeface="Wingdings" pitchFamily="2" charset="2"/>
              <a:buNone/>
            </a:pPr>
            <a:r>
              <a:rPr lang="zh-CN" altLang="en-US" dirty="0">
                <a:solidFill>
                  <a:schemeClr val="tx2">
                    <a:lumMod val="50000"/>
                  </a:schemeClr>
                </a:solidFill>
              </a:rPr>
              <a:t>	GO</a:t>
            </a:r>
          </a:p>
          <a:p>
            <a:pPr eaLnBrk="1" hangingPunct="1">
              <a:lnSpc>
                <a:spcPct val="100000"/>
              </a:lnSpc>
              <a:buFont typeface="Wingdings" pitchFamily="2" charset="2"/>
              <a:buNone/>
            </a:pPr>
            <a:r>
              <a:rPr lang="zh-CN" altLang="en-US" dirty="0" smtClean="0">
                <a:solidFill>
                  <a:schemeClr val="tx2">
                    <a:lumMod val="50000"/>
                  </a:schemeClr>
                </a:solidFill>
              </a:rPr>
              <a:t>SELECT </a:t>
            </a:r>
            <a:r>
              <a:rPr lang="zh-CN" altLang="en-US" dirty="0">
                <a:solidFill>
                  <a:schemeClr val="tx2">
                    <a:lumMod val="50000"/>
                  </a:schemeClr>
                </a:solidFill>
              </a:rPr>
              <a:t>MAX(Student_grade) AS 最高分,MIN(Student_grade) AS 最低分</a:t>
            </a:r>
          </a:p>
          <a:p>
            <a:pPr eaLnBrk="1" hangingPunct="1">
              <a:lnSpc>
                <a:spcPct val="100000"/>
              </a:lnSpc>
              <a:buFont typeface="Wingdings" pitchFamily="2" charset="2"/>
              <a:buNone/>
            </a:pPr>
            <a:r>
              <a:rPr lang="zh-CN" altLang="en-US" dirty="0" smtClean="0">
                <a:solidFill>
                  <a:schemeClr val="tx2">
                    <a:lumMod val="50000"/>
                  </a:schemeClr>
                </a:solidFill>
              </a:rPr>
              <a:t>FROM </a:t>
            </a:r>
            <a:r>
              <a:rPr lang="zh-CN" altLang="en-US" dirty="0">
                <a:solidFill>
                  <a:schemeClr val="tx2">
                    <a:lumMod val="50000"/>
                  </a:schemeClr>
                </a:solidFill>
              </a:rPr>
              <a:t>Student_course</a:t>
            </a:r>
          </a:p>
          <a:p>
            <a:pPr eaLnBrk="1" hangingPunct="1">
              <a:lnSpc>
                <a:spcPct val="100000"/>
              </a:lnSpc>
              <a:buFont typeface="Wingdings" pitchFamily="2" charset="2"/>
              <a:buNone/>
            </a:pPr>
            <a:r>
              <a:rPr lang="zh-CN" altLang="en-US" dirty="0" smtClean="0">
                <a:solidFill>
                  <a:schemeClr val="tx2">
                    <a:lumMod val="50000"/>
                  </a:schemeClr>
                </a:solidFill>
              </a:rPr>
              <a:t>WHERE </a:t>
            </a:r>
            <a:r>
              <a:rPr lang="zh-CN" altLang="en-US" dirty="0">
                <a:solidFill>
                  <a:schemeClr val="tx2">
                    <a:lumMod val="50000"/>
                  </a:schemeClr>
                </a:solidFill>
              </a:rPr>
              <a:t>Course_id='1001'</a:t>
            </a:r>
          </a:p>
          <a:p>
            <a:pPr eaLnBrk="1" hangingPunct="1">
              <a:lnSpc>
                <a:spcPct val="100000"/>
              </a:lnSpc>
              <a:buFont typeface="Wingdings" pitchFamily="2" charset="2"/>
              <a:buNone/>
            </a:pPr>
            <a:r>
              <a:rPr lang="zh-CN" altLang="en-US" dirty="0">
                <a:solidFill>
                  <a:schemeClr val="tx2">
                    <a:lumMod val="50000"/>
                  </a:schemeClr>
                </a:solidFill>
              </a:rPr>
              <a:t>	GO</a:t>
            </a:r>
          </a:p>
        </p:txBody>
      </p:sp>
      <p:grpSp>
        <p:nvGrpSpPr>
          <p:cNvPr id="18" name="Group 6"/>
          <p:cNvGrpSpPr>
            <a:grpSpLocks/>
          </p:cNvGrpSpPr>
          <p:nvPr/>
        </p:nvGrpSpPr>
        <p:grpSpPr bwMode="auto">
          <a:xfrm>
            <a:off x="997175" y="4604535"/>
            <a:ext cx="928695" cy="428628"/>
            <a:chOff x="4320" y="1152"/>
            <a:chExt cx="414" cy="402"/>
          </a:xfrm>
          <a:solidFill>
            <a:srgbClr val="7030A0"/>
          </a:solidFill>
        </p:grpSpPr>
        <p:sp>
          <p:nvSpPr>
            <p:cNvPr id="19"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0"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1" name="AutoShape 19"/>
          <p:cNvSpPr>
            <a:spLocks noChangeArrowheads="1"/>
          </p:cNvSpPr>
          <p:nvPr/>
        </p:nvSpPr>
        <p:spPr bwMode="ltGray">
          <a:xfrm>
            <a:off x="2101533" y="4493670"/>
            <a:ext cx="2246699" cy="707607"/>
          </a:xfrm>
          <a:prstGeom prst="roundRect">
            <a:avLst>
              <a:gd name="adj" fmla="val 16667"/>
            </a:avLst>
          </a:prstGeom>
          <a:solidFill>
            <a:schemeClr val="bg1"/>
          </a:solidFill>
          <a:ln w="57150" algn="ctr">
            <a:solidFill>
              <a:srgbClr val="7030A0"/>
            </a:solidFill>
            <a:round/>
            <a:headEnd/>
            <a:tailEnd/>
          </a:ln>
          <a:effectLst/>
        </p:spPr>
        <p:txBody>
          <a:bodyPr wrap="none" anchor="ctr"/>
          <a:lstStyle/>
          <a:p>
            <a:endParaRPr lang="zh-CN" altLang="en-US"/>
          </a:p>
        </p:txBody>
      </p:sp>
      <p:sp>
        <p:nvSpPr>
          <p:cNvPr id="22" name="Rectangle 9"/>
          <p:cNvSpPr>
            <a:spLocks noChangeArrowheads="1"/>
          </p:cNvSpPr>
          <p:nvPr/>
        </p:nvSpPr>
        <p:spPr bwMode="black">
          <a:xfrm>
            <a:off x="1054343" y="4614065"/>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23" name="Rectangle 20"/>
          <p:cNvSpPr>
            <a:spLocks noChangeArrowheads="1"/>
          </p:cNvSpPr>
          <p:nvPr/>
        </p:nvSpPr>
        <p:spPr bwMode="auto">
          <a:xfrm>
            <a:off x="2149638" y="4559300"/>
            <a:ext cx="2139544" cy="646331"/>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6.33</a:t>
            </a:r>
            <a:r>
              <a:rPr lang="zh-CN" altLang="en-US" dirty="0">
                <a:solidFill>
                  <a:schemeClr val="tx2">
                    <a:lumMod val="50000"/>
                  </a:schemeClr>
                </a:solidFill>
                <a:latin typeface="黑体" pitchFamily="49" charset="-122"/>
                <a:ea typeface="黑体" pitchFamily="49" charset="-122"/>
              </a:rPr>
              <a:t>所示。</a:t>
            </a:r>
          </a:p>
        </p:txBody>
      </p:sp>
      <p:pic>
        <p:nvPicPr>
          <p:cNvPr id="24"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644015" y="4501382"/>
            <a:ext cx="1378690" cy="713858"/>
          </a:xfrm>
          <a:prstGeom prst="rect">
            <a:avLst/>
          </a:prstGeom>
          <a:noFill/>
        </p:spPr>
      </p:pic>
      <p:sp>
        <p:nvSpPr>
          <p:cNvPr id="25" name="Text Box 5"/>
          <p:cNvSpPr txBox="1">
            <a:spLocks noChangeArrowheads="1"/>
          </p:cNvSpPr>
          <p:nvPr/>
        </p:nvSpPr>
        <p:spPr bwMode="auto">
          <a:xfrm>
            <a:off x="6214968" y="4535371"/>
            <a:ext cx="2448272" cy="830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600" dirty="0"/>
              <a:t>图</a:t>
            </a:r>
            <a:r>
              <a:rPr lang="zh-CN" altLang="zh-CN" sz="1600" dirty="0"/>
              <a:t>6.33 </a:t>
            </a:r>
            <a:r>
              <a:rPr lang="zh-CN" sz="1600" dirty="0"/>
              <a:t>使用</a:t>
            </a:r>
            <a:r>
              <a:rPr lang="zh-CN" altLang="zh-CN" sz="1600" dirty="0"/>
              <a:t>MAX</a:t>
            </a:r>
            <a:r>
              <a:rPr lang="zh-CN" sz="1600" dirty="0"/>
              <a:t>函数和</a:t>
            </a:r>
            <a:r>
              <a:rPr lang="zh-CN" altLang="zh-CN" sz="1600" dirty="0"/>
              <a:t>MIN</a:t>
            </a:r>
            <a:r>
              <a:rPr lang="zh-CN" sz="1600" dirty="0"/>
              <a:t>函数求成绩最高分和最低分</a:t>
            </a:r>
          </a:p>
        </p:txBody>
      </p:sp>
    </p:spTree>
    <p:extLst>
      <p:ext uri="{BB962C8B-B14F-4D97-AF65-F5344CB8AC3E}">
        <p14:creationId xmlns:p14="http://schemas.microsoft.com/office/powerpoint/2010/main" xmlns="" val="138126017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82</a:t>
            </a:fld>
            <a:endParaRPr lang="en-US" altLang="zh-CN"/>
          </a:p>
        </p:txBody>
      </p:sp>
      <p:sp>
        <p:nvSpPr>
          <p:cNvPr id="6" name="矩形 5"/>
          <p:cNvSpPr/>
          <p:nvPr/>
        </p:nvSpPr>
        <p:spPr>
          <a:xfrm>
            <a:off x="1475656" y="1797243"/>
            <a:ext cx="6678488" cy="3748719"/>
          </a:xfrm>
          <a:prstGeom prst="rect">
            <a:avLst/>
          </a:prstGeom>
          <a:solidFill>
            <a:schemeClr val="accent2">
              <a:lumMod val="60000"/>
              <a:lumOff val="40000"/>
            </a:schemeClr>
          </a:solidFill>
          <a:ln>
            <a:solidFill>
              <a:srgbClr val="FF0000"/>
            </a:solidFill>
          </a:ln>
        </p:spPr>
        <p:txBody>
          <a:bodyPr wrap="square">
            <a:spAutoFit/>
          </a:bodyPr>
          <a:lstStyle/>
          <a:p>
            <a:pPr eaLnBrk="1" hangingPunct="1">
              <a:lnSpc>
                <a:spcPct val="110000"/>
              </a:lnSpc>
            </a:pPr>
            <a:endParaRPr lang="en-US" altLang="zh-CN" dirty="0" smtClean="0">
              <a:latin typeface="黑体" pitchFamily="49" charset="-122"/>
              <a:ea typeface="黑体" pitchFamily="49" charset="-122"/>
            </a:endParaRPr>
          </a:p>
          <a:p>
            <a:pPr eaLnBrk="1" hangingPunct="1">
              <a:lnSpc>
                <a:spcPct val="110000"/>
              </a:lnSpc>
            </a:pPr>
            <a:r>
              <a:rPr lang="zh-CN" altLang="zh-CN" dirty="0" smtClean="0">
                <a:solidFill>
                  <a:schemeClr val="tx2">
                    <a:lumMod val="50000"/>
                  </a:schemeClr>
                </a:solidFill>
                <a:latin typeface="黑体" pitchFamily="49" charset="-122"/>
                <a:ea typeface="黑体" pitchFamily="49" charset="-122"/>
              </a:rPr>
              <a:t>知识</a:t>
            </a:r>
            <a:r>
              <a:rPr lang="zh-CN" altLang="zh-CN" dirty="0">
                <a:solidFill>
                  <a:schemeClr val="tx2">
                    <a:lumMod val="50000"/>
                  </a:schemeClr>
                </a:solidFill>
                <a:latin typeface="黑体" pitchFamily="49" charset="-122"/>
                <a:ea typeface="黑体" pitchFamily="49" charset="-122"/>
              </a:rPr>
              <a:t>总结：</a:t>
            </a:r>
          </a:p>
          <a:p>
            <a:pPr eaLnBrk="1" hangingPunct="1">
              <a:lnSpc>
                <a:spcPct val="110000"/>
              </a:lnSpc>
            </a:pPr>
            <a:r>
              <a:rPr lang="zh-CN" altLang="zh-CN" dirty="0">
                <a:solidFill>
                  <a:schemeClr val="tx2">
                    <a:lumMod val="50000"/>
                  </a:schemeClr>
                </a:solidFill>
                <a:latin typeface="黑体" pitchFamily="49" charset="-122"/>
                <a:ea typeface="黑体" pitchFamily="49" charset="-122"/>
              </a:rPr>
              <a:t>	本任务中使用了MAX函数和MIN函数，MAX函数主要用来统计指定列的最大值，而MIN函数主要用来统计指定列的最小值</a:t>
            </a:r>
            <a:r>
              <a:rPr lang="zh-CN" altLang="zh-CN"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lnSpc>
                <a:spcPct val="110000"/>
              </a:lnSpc>
            </a:pPr>
            <a:endParaRPr lang="en-US" altLang="zh-CN" dirty="0">
              <a:solidFill>
                <a:schemeClr val="tx2">
                  <a:lumMod val="50000"/>
                </a:schemeClr>
              </a:solidFill>
              <a:latin typeface="黑体" pitchFamily="49" charset="-122"/>
              <a:ea typeface="黑体" pitchFamily="49" charset="-122"/>
            </a:endParaRPr>
          </a:p>
          <a:p>
            <a:pPr eaLnBrk="1" hangingPunct="1">
              <a:lnSpc>
                <a:spcPct val="110000"/>
              </a:lnSpc>
            </a:pPr>
            <a:r>
              <a:rPr lang="en-US" altLang="zh-CN" dirty="0">
                <a:solidFill>
                  <a:schemeClr val="tx2">
                    <a:lumMod val="50000"/>
                  </a:schemeClr>
                </a:solidFill>
                <a:latin typeface="黑体" pitchFamily="49" charset="-122"/>
                <a:ea typeface="黑体" pitchFamily="49" charset="-122"/>
              </a:rPr>
              <a:t>MAX</a:t>
            </a:r>
            <a:r>
              <a:rPr lang="zh-CN" altLang="en-US" dirty="0">
                <a:solidFill>
                  <a:schemeClr val="tx2">
                    <a:lumMod val="50000"/>
                  </a:schemeClr>
                </a:solidFill>
                <a:latin typeface="黑体" pitchFamily="49" charset="-122"/>
                <a:ea typeface="黑体" pitchFamily="49" charset="-122"/>
              </a:rPr>
              <a:t>函数的语法格式如下：</a:t>
            </a:r>
          </a:p>
          <a:p>
            <a:pPr eaLnBrk="1" hangingPunct="1">
              <a:lnSpc>
                <a:spcPct val="110000"/>
              </a:lnSpc>
            </a:pPr>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MAX([ALL|DISTINCT] &lt;</a:t>
            </a:r>
            <a:r>
              <a:rPr lang="zh-CN" altLang="en-US" dirty="0">
                <a:latin typeface="黑体" pitchFamily="49" charset="-122"/>
                <a:ea typeface="黑体" pitchFamily="49" charset="-122"/>
              </a:rPr>
              <a:t>表达式</a:t>
            </a:r>
            <a:r>
              <a:rPr lang="en-US" altLang="zh-CN" dirty="0">
                <a:latin typeface="黑体" pitchFamily="49" charset="-122"/>
                <a:ea typeface="黑体" pitchFamily="49" charset="-122"/>
              </a:rPr>
              <a:t>&gt;)</a:t>
            </a:r>
          </a:p>
          <a:p>
            <a:pPr eaLnBrk="1" hangingPunct="1">
              <a:lnSpc>
                <a:spcPct val="110000"/>
              </a:lnSpc>
            </a:pPr>
            <a:r>
              <a:rPr lang="en-US" altLang="zh-CN" dirty="0">
                <a:solidFill>
                  <a:schemeClr val="tx2">
                    <a:lumMod val="50000"/>
                  </a:schemeClr>
                </a:solidFill>
                <a:latin typeface="黑体" pitchFamily="49" charset="-122"/>
                <a:ea typeface="黑体" pitchFamily="49" charset="-122"/>
              </a:rPr>
              <a:t>MIN</a:t>
            </a:r>
            <a:r>
              <a:rPr lang="zh-CN" altLang="en-US" dirty="0">
                <a:solidFill>
                  <a:schemeClr val="tx2">
                    <a:lumMod val="50000"/>
                  </a:schemeClr>
                </a:solidFill>
                <a:latin typeface="黑体" pitchFamily="49" charset="-122"/>
                <a:ea typeface="黑体" pitchFamily="49" charset="-122"/>
              </a:rPr>
              <a:t>函数的语法格式如下：</a:t>
            </a:r>
          </a:p>
          <a:p>
            <a:pPr eaLnBrk="1" hangingPunct="1">
              <a:lnSpc>
                <a:spcPct val="110000"/>
              </a:lnSpc>
            </a:pPr>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MIN([ALL|DISTINCT] &lt;</a:t>
            </a:r>
            <a:r>
              <a:rPr lang="zh-CN" altLang="en-US" dirty="0">
                <a:latin typeface="黑体" pitchFamily="49" charset="-122"/>
                <a:ea typeface="黑体" pitchFamily="49" charset="-122"/>
              </a:rPr>
              <a:t>表达式</a:t>
            </a:r>
            <a:r>
              <a:rPr lang="en-US" altLang="zh-CN" dirty="0">
                <a:latin typeface="黑体" pitchFamily="49" charset="-122"/>
                <a:ea typeface="黑体" pitchFamily="49" charset="-122"/>
              </a:rPr>
              <a:t>&gt;)</a:t>
            </a:r>
          </a:p>
          <a:p>
            <a:pPr eaLnBrk="1" hangingPunct="1">
              <a:lnSpc>
                <a:spcPct val="110000"/>
              </a:lnSpc>
            </a:pPr>
            <a:r>
              <a:rPr lang="en-US" altLang="zh-CN"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pPr eaLnBrk="1" hangingPunct="1">
              <a:lnSpc>
                <a:spcPct val="110000"/>
              </a:lnSpc>
            </a:pPr>
            <a:r>
              <a:rPr lang="zh-CN" altLang="en-US" dirty="0" smtClean="0">
                <a:solidFill>
                  <a:schemeClr val="tx2">
                    <a:lumMod val="50000"/>
                  </a:schemeClr>
                </a:solidFill>
                <a:latin typeface="黑体" pitchFamily="49" charset="-122"/>
                <a:ea typeface="黑体" pitchFamily="49" charset="-122"/>
              </a:rPr>
              <a:t>其中</a:t>
            </a:r>
            <a:r>
              <a:rPr lang="en-US" altLang="zh-CN" dirty="0">
                <a:solidFill>
                  <a:schemeClr val="tx2">
                    <a:lumMod val="50000"/>
                  </a:schemeClr>
                </a:solidFill>
                <a:latin typeface="黑体" pitchFamily="49" charset="-122"/>
                <a:ea typeface="黑体" pitchFamily="49" charset="-122"/>
              </a:rPr>
              <a:t>ALL</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DISTINCT</a:t>
            </a:r>
            <a:r>
              <a:rPr lang="zh-CN" altLang="en-US" dirty="0">
                <a:solidFill>
                  <a:schemeClr val="tx2">
                    <a:lumMod val="50000"/>
                  </a:schemeClr>
                </a:solidFill>
                <a:latin typeface="黑体" pitchFamily="49" charset="-122"/>
                <a:ea typeface="黑体" pitchFamily="49" charset="-122"/>
              </a:rPr>
              <a:t>参数的作用和其在</a:t>
            </a:r>
            <a:r>
              <a:rPr lang="en-US" altLang="zh-CN" dirty="0">
                <a:solidFill>
                  <a:schemeClr val="tx2">
                    <a:lumMod val="50000"/>
                  </a:schemeClr>
                </a:solidFill>
                <a:latin typeface="黑体" pitchFamily="49" charset="-122"/>
                <a:ea typeface="黑体" pitchFamily="49" charset="-122"/>
              </a:rPr>
              <a:t>SUM</a:t>
            </a:r>
            <a:r>
              <a:rPr lang="zh-CN" altLang="en-US" dirty="0">
                <a:solidFill>
                  <a:schemeClr val="tx2">
                    <a:lumMod val="50000"/>
                  </a:schemeClr>
                </a:solidFill>
                <a:latin typeface="黑体" pitchFamily="49" charset="-122"/>
                <a:ea typeface="黑体" pitchFamily="49" charset="-122"/>
              </a:rPr>
              <a:t>函数中的作用一样。</a:t>
            </a:r>
          </a:p>
          <a:p>
            <a:pPr eaLnBrk="1" hangingPunct="1">
              <a:lnSpc>
                <a:spcPct val="110000"/>
              </a:lnSpc>
            </a:pPr>
            <a:endParaRPr lang="zh-CN" altLang="zh-CN" dirty="0">
              <a:latin typeface="黑体" pitchFamily="49" charset="-122"/>
              <a:ea typeface="黑体" pitchFamily="49" charset="-122"/>
            </a:endParaRPr>
          </a:p>
        </p:txBody>
      </p:sp>
    </p:spTree>
    <p:extLst>
      <p:ext uri="{BB962C8B-B14F-4D97-AF65-F5344CB8AC3E}">
        <p14:creationId xmlns:p14="http://schemas.microsoft.com/office/powerpoint/2010/main" xmlns="" val="327192358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latin typeface="黑体" pitchFamily="49" charset="-122"/>
              </a:rPr>
              <a:t>任务</a:t>
            </a:r>
            <a:r>
              <a:rPr lang="en-US" altLang="zh-CN" sz="2400" dirty="0" smtClean="0">
                <a:latin typeface="黑体" pitchFamily="49" charset="-122"/>
              </a:rPr>
              <a:t>5   </a:t>
            </a:r>
            <a:r>
              <a:rPr lang="zh-CN" altLang="en-US" sz="2400" dirty="0" smtClean="0">
                <a:latin typeface="黑体" pitchFamily="49" charset="-122"/>
              </a:rPr>
              <a:t>查询</a:t>
            </a:r>
            <a:r>
              <a:rPr lang="zh-CN" altLang="en-US" sz="2400" dirty="0">
                <a:latin typeface="黑体" pitchFamily="49" charset="-122"/>
              </a:rPr>
              <a:t>每个同学的所有课程的总分，并按总分的升序排序</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83</a:t>
            </a:fld>
            <a:endParaRPr lang="en-US" altLang="zh-CN"/>
          </a:p>
        </p:txBody>
      </p:sp>
      <p:sp>
        <p:nvSpPr>
          <p:cNvPr id="6" name="AutoShape 4"/>
          <p:cNvSpPr>
            <a:spLocks noChangeArrowheads="1"/>
          </p:cNvSpPr>
          <p:nvPr/>
        </p:nvSpPr>
        <p:spPr bwMode="gray">
          <a:xfrm>
            <a:off x="1906842" y="1958589"/>
            <a:ext cx="2908457" cy="79190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136008" y="2153675"/>
            <a:ext cx="1144575"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843067" y="2250634"/>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1106833" y="2186709"/>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40282" y="2118702"/>
            <a:ext cx="2214978"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新建查询文件。 </a:t>
            </a:r>
            <a:endParaRPr lang="en-US" altLang="zh-CN" b="1" dirty="0">
              <a:solidFill>
                <a:schemeClr val="tx2">
                  <a:lumMod val="50000"/>
                </a:schemeClr>
              </a:solidFill>
              <a:latin typeface="黑体" pitchFamily="49" charset="-122"/>
              <a:ea typeface="黑体" pitchFamily="49" charset="-122"/>
            </a:endParaRPr>
          </a:p>
        </p:txBody>
      </p:sp>
      <p:sp>
        <p:nvSpPr>
          <p:cNvPr id="11" name="AutoShape 4"/>
          <p:cNvSpPr>
            <a:spLocks noChangeArrowheads="1"/>
          </p:cNvSpPr>
          <p:nvPr/>
        </p:nvSpPr>
        <p:spPr bwMode="gray">
          <a:xfrm>
            <a:off x="1991070" y="2954097"/>
            <a:ext cx="2824229" cy="849143"/>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106833" y="3169045"/>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1040165" y="3213091"/>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2</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273658" y="3213091"/>
            <a:ext cx="2037585" cy="369332"/>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输入查询语句。</a:t>
            </a:r>
          </a:p>
        </p:txBody>
      </p:sp>
      <p:sp>
        <p:nvSpPr>
          <p:cNvPr id="16" name="AutoShape 4"/>
          <p:cNvSpPr>
            <a:spLocks noChangeArrowheads="1"/>
          </p:cNvSpPr>
          <p:nvPr/>
        </p:nvSpPr>
        <p:spPr bwMode="gray">
          <a:xfrm>
            <a:off x="1974881" y="4489588"/>
            <a:ext cx="2845569" cy="961793"/>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090644" y="4704537"/>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Text Box 16"/>
          <p:cNvSpPr txBox="1">
            <a:spLocks noChangeArrowheads="1"/>
          </p:cNvSpPr>
          <p:nvPr/>
        </p:nvSpPr>
        <p:spPr bwMode="gray">
          <a:xfrm>
            <a:off x="1023976" y="4748583"/>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3</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279681" y="4528051"/>
            <a:ext cx="2541640" cy="923330"/>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执行查询语</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句，结果如图  </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6.34</a:t>
            </a:r>
            <a:r>
              <a:rPr lang="zh-CN" altLang="en-US" dirty="0">
                <a:solidFill>
                  <a:schemeClr val="tx2">
                    <a:lumMod val="50000"/>
                  </a:schemeClr>
                </a:solidFill>
                <a:latin typeface="黑体" pitchFamily="49" charset="-122"/>
                <a:ea typeface="黑体" pitchFamily="49" charset="-122"/>
              </a:rPr>
              <a:t>所示。</a:t>
            </a:r>
            <a:endParaRPr lang="zh-CN" altLang="en-US" sz="1400" dirty="0">
              <a:solidFill>
                <a:schemeClr val="tx2">
                  <a:lumMod val="50000"/>
                </a:schemeClr>
              </a:solidFill>
            </a:endParaRPr>
          </a:p>
        </p:txBody>
      </p:sp>
      <p:sp>
        <p:nvSpPr>
          <p:cNvPr id="26" name="Arc 13"/>
          <p:cNvSpPr>
            <a:spLocks/>
          </p:cNvSpPr>
          <p:nvPr/>
        </p:nvSpPr>
        <p:spPr bwMode="gray">
          <a:xfrm rot="15937656">
            <a:off x="1791681" y="322806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7" name="Arc 13"/>
          <p:cNvSpPr>
            <a:spLocks/>
          </p:cNvSpPr>
          <p:nvPr/>
        </p:nvSpPr>
        <p:spPr bwMode="gray">
          <a:xfrm rot="15937656">
            <a:off x="1797703" y="4826303"/>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 name="矩形 2"/>
          <p:cNvSpPr/>
          <p:nvPr/>
        </p:nvSpPr>
        <p:spPr>
          <a:xfrm>
            <a:off x="4982980" y="1714488"/>
            <a:ext cx="3909500" cy="2739211"/>
          </a:xfrm>
          <a:prstGeom prst="rect">
            <a:avLst/>
          </a:prstGeom>
          <a:solidFill>
            <a:srgbClr val="FFFF00"/>
          </a:solidFill>
        </p:spPr>
        <p:txBody>
          <a:bodyPr wrap="square">
            <a:spAutoFit/>
          </a:bodyPr>
          <a:lstStyle/>
          <a:p>
            <a:pPr eaLnBrk="1" hangingPunct="1">
              <a:lnSpc>
                <a:spcPct val="100000"/>
              </a:lnSpc>
              <a:buFont typeface="Wingdings" pitchFamily="2" charset="2"/>
              <a:buNone/>
            </a:pPr>
            <a:r>
              <a:rPr lang="zh-CN" altLang="zh-CN" dirty="0">
                <a:solidFill>
                  <a:schemeClr val="tx2">
                    <a:lumMod val="50000"/>
                  </a:schemeClr>
                </a:solidFill>
              </a:rPr>
              <a:t>USE Student</a:t>
            </a:r>
          </a:p>
          <a:p>
            <a:pPr eaLnBrk="1" hangingPunct="1">
              <a:lnSpc>
                <a:spcPct val="100000"/>
              </a:lnSpc>
              <a:buFont typeface="Wingdings" pitchFamily="2" charset="2"/>
              <a:buNone/>
            </a:pPr>
            <a:r>
              <a:rPr lang="zh-CN" altLang="zh-CN" dirty="0">
                <a:solidFill>
                  <a:schemeClr val="tx2">
                    <a:lumMod val="50000"/>
                  </a:schemeClr>
                </a:solidFill>
              </a:rPr>
              <a:t>	GO</a:t>
            </a:r>
          </a:p>
          <a:p>
            <a:pPr eaLnBrk="1" hangingPunct="1">
              <a:lnSpc>
                <a:spcPct val="100000"/>
              </a:lnSpc>
              <a:buFont typeface="Wingdings" pitchFamily="2" charset="2"/>
              <a:buNone/>
            </a:pPr>
            <a:r>
              <a:rPr lang="zh-CN" altLang="zh-CN" sz="1400" b="0" dirty="0" smtClean="0">
                <a:solidFill>
                  <a:schemeClr val="tx2">
                    <a:lumMod val="50000"/>
                  </a:schemeClr>
                </a:solidFill>
              </a:rPr>
              <a:t>--</a:t>
            </a:r>
            <a:r>
              <a:rPr lang="zh-CN" altLang="zh-CN" sz="1400" b="0" dirty="0">
                <a:solidFill>
                  <a:schemeClr val="tx2">
                    <a:lumMod val="50000"/>
                  </a:schemeClr>
                </a:solidFill>
              </a:rPr>
              <a:t>使用GROUP BY子句将基本结果集中的学生按学号分组，然后统计总分</a:t>
            </a:r>
          </a:p>
          <a:p>
            <a:pPr eaLnBrk="1" hangingPunct="1">
              <a:lnSpc>
                <a:spcPct val="100000"/>
              </a:lnSpc>
              <a:buFont typeface="Wingdings" pitchFamily="2" charset="2"/>
              <a:buNone/>
            </a:pPr>
            <a:r>
              <a:rPr lang="zh-CN" altLang="zh-CN" dirty="0" smtClean="0">
                <a:solidFill>
                  <a:schemeClr val="tx2">
                    <a:lumMod val="50000"/>
                  </a:schemeClr>
                </a:solidFill>
              </a:rPr>
              <a:t>SELECT </a:t>
            </a:r>
            <a:r>
              <a:rPr lang="zh-CN" altLang="zh-CN" dirty="0">
                <a:solidFill>
                  <a:schemeClr val="tx2">
                    <a:lumMod val="50000"/>
                  </a:schemeClr>
                </a:solidFill>
              </a:rPr>
              <a:t>Student_id </a:t>
            </a:r>
            <a:r>
              <a:rPr lang="zh-CN" altLang="zh-CN" dirty="0" smtClean="0">
                <a:solidFill>
                  <a:schemeClr val="tx2">
                    <a:lumMod val="50000"/>
                  </a:schemeClr>
                </a:solidFill>
              </a:rPr>
              <a:t>AS 学号</a:t>
            </a:r>
            <a:r>
              <a:rPr lang="zh-CN" altLang="zh-CN" dirty="0">
                <a:solidFill>
                  <a:schemeClr val="tx2">
                    <a:lumMod val="50000"/>
                  </a:schemeClr>
                </a:solidFill>
              </a:rPr>
              <a:t>,SUM(Student_grade) AS 总分</a:t>
            </a:r>
          </a:p>
          <a:p>
            <a:pPr eaLnBrk="1" hangingPunct="1">
              <a:lnSpc>
                <a:spcPct val="100000"/>
              </a:lnSpc>
              <a:buFont typeface="Wingdings" pitchFamily="2" charset="2"/>
              <a:buNone/>
            </a:pPr>
            <a:r>
              <a:rPr lang="zh-CN" altLang="zh-CN" dirty="0" smtClean="0">
                <a:solidFill>
                  <a:schemeClr val="tx2">
                    <a:lumMod val="50000"/>
                  </a:schemeClr>
                </a:solidFill>
              </a:rPr>
              <a:t>FROM </a:t>
            </a:r>
            <a:r>
              <a:rPr lang="zh-CN" altLang="zh-CN" dirty="0">
                <a:solidFill>
                  <a:schemeClr val="tx2">
                    <a:lumMod val="50000"/>
                  </a:schemeClr>
                </a:solidFill>
              </a:rPr>
              <a:t>Student_</a:t>
            </a:r>
            <a:r>
              <a:rPr lang="zh-CN" altLang="zh-CN" dirty="0" smtClean="0">
                <a:solidFill>
                  <a:schemeClr val="tx2">
                    <a:lumMod val="50000"/>
                  </a:schemeClr>
                </a:solidFill>
              </a:rPr>
              <a:t>course</a:t>
            </a:r>
            <a:r>
              <a:rPr lang="en-US" altLang="zh-CN" dirty="0" smtClean="0">
                <a:solidFill>
                  <a:schemeClr val="tx2">
                    <a:lumMod val="50000"/>
                  </a:schemeClr>
                </a:solidFill>
              </a:rPr>
              <a:t> </a:t>
            </a:r>
            <a:r>
              <a:rPr lang="zh-CN" altLang="zh-CN" dirty="0" smtClean="0">
                <a:solidFill>
                  <a:schemeClr val="tx2">
                    <a:lumMod val="50000"/>
                  </a:schemeClr>
                </a:solidFill>
              </a:rPr>
              <a:t>GROUP </a:t>
            </a:r>
            <a:r>
              <a:rPr lang="zh-CN" altLang="zh-CN" dirty="0">
                <a:solidFill>
                  <a:schemeClr val="tx2">
                    <a:lumMod val="50000"/>
                  </a:schemeClr>
                </a:solidFill>
              </a:rPr>
              <a:t>BY Student_id </a:t>
            </a:r>
            <a:r>
              <a:rPr lang="zh-CN" altLang="zh-CN" dirty="0" smtClean="0">
                <a:solidFill>
                  <a:schemeClr val="tx2">
                    <a:lumMod val="50000"/>
                  </a:schemeClr>
                </a:solidFill>
              </a:rPr>
              <a:t>ORDER BY SUM(Student_grade)</a:t>
            </a:r>
          </a:p>
          <a:p>
            <a:pPr eaLnBrk="1" hangingPunct="1">
              <a:lnSpc>
                <a:spcPct val="100000"/>
              </a:lnSpc>
              <a:buFont typeface="Wingdings" pitchFamily="2" charset="2"/>
              <a:buNone/>
            </a:pPr>
            <a:r>
              <a:rPr lang="zh-CN" altLang="zh-CN" dirty="0">
                <a:solidFill>
                  <a:schemeClr val="tx2">
                    <a:lumMod val="50000"/>
                  </a:schemeClr>
                </a:solidFill>
              </a:rPr>
              <a:t>	GO</a:t>
            </a:r>
          </a:p>
        </p:txBody>
      </p:sp>
      <p:pic>
        <p:nvPicPr>
          <p:cNvPr id="22"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982980" y="4453700"/>
            <a:ext cx="1375594" cy="2143652"/>
          </a:xfrm>
          <a:prstGeom prst="rect">
            <a:avLst/>
          </a:prstGeom>
          <a:noFill/>
        </p:spPr>
      </p:pic>
      <p:sp>
        <p:nvSpPr>
          <p:cNvPr id="23" name="Text Box 5"/>
          <p:cNvSpPr txBox="1">
            <a:spLocks noChangeArrowheads="1"/>
          </p:cNvSpPr>
          <p:nvPr/>
        </p:nvSpPr>
        <p:spPr bwMode="auto">
          <a:xfrm>
            <a:off x="6931251" y="5301208"/>
            <a:ext cx="1269968"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a:t>图</a:t>
            </a:r>
            <a:r>
              <a:rPr lang="zh-CN" altLang="zh-CN" sz="1800"/>
              <a:t>6.34 </a:t>
            </a:r>
            <a:r>
              <a:rPr lang="zh-CN" sz="1800"/>
              <a:t>分组查询总分并排序</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5</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84</a:t>
            </a:fld>
            <a:endParaRPr lang="en-US" altLang="zh-CN"/>
          </a:p>
        </p:txBody>
      </p:sp>
      <p:sp>
        <p:nvSpPr>
          <p:cNvPr id="6" name="矩形 5"/>
          <p:cNvSpPr/>
          <p:nvPr/>
        </p:nvSpPr>
        <p:spPr>
          <a:xfrm>
            <a:off x="975465" y="1844824"/>
            <a:ext cx="7344816" cy="4053417"/>
          </a:xfrm>
          <a:prstGeom prst="rect">
            <a:avLst/>
          </a:prstGeom>
          <a:solidFill>
            <a:schemeClr val="accent2">
              <a:lumMod val="60000"/>
              <a:lumOff val="40000"/>
            </a:schemeClr>
          </a:solidFill>
          <a:ln>
            <a:solidFill>
              <a:srgbClr val="FF0000"/>
            </a:solidFill>
          </a:ln>
          <a:effectLst>
            <a:outerShdw blurRad="50800" dist="50800" dir="5400000" algn="ctr" rotWithShape="0">
              <a:srgbClr val="000000">
                <a:alpha val="99000"/>
              </a:srgbClr>
            </a:outerShdw>
          </a:effectLst>
        </p:spPr>
        <p:txBody>
          <a:bodyPr wrap="square">
            <a:spAutoFit/>
          </a:bodyPr>
          <a:lstStyle/>
          <a:p>
            <a:pPr eaLnBrk="1" hangingPunct="1">
              <a:lnSpc>
                <a:spcPct val="110000"/>
              </a:lnSpc>
            </a:pPr>
            <a:r>
              <a:rPr lang="zh-CN" altLang="zh-CN" dirty="0" smtClean="0">
                <a:solidFill>
                  <a:schemeClr val="tx2">
                    <a:lumMod val="50000"/>
                  </a:schemeClr>
                </a:solidFill>
                <a:latin typeface="黑体" pitchFamily="49" charset="-122"/>
                <a:ea typeface="黑体" pitchFamily="49" charset="-122"/>
              </a:rPr>
              <a:t>知识</a:t>
            </a:r>
            <a:r>
              <a:rPr lang="zh-CN" altLang="zh-CN" dirty="0">
                <a:solidFill>
                  <a:schemeClr val="tx2">
                    <a:lumMod val="50000"/>
                  </a:schemeClr>
                </a:solidFill>
                <a:latin typeface="黑体" pitchFamily="49" charset="-122"/>
                <a:ea typeface="黑体" pitchFamily="49" charset="-122"/>
              </a:rPr>
              <a:t>总结：</a:t>
            </a:r>
          </a:p>
          <a:p>
            <a:pPr eaLnBrk="1" hangingPunct="1">
              <a:lnSpc>
                <a:spcPct val="110000"/>
              </a:lnSpc>
            </a:pPr>
            <a:r>
              <a:rPr lang="zh-CN"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本任务使用了</a:t>
            </a:r>
            <a:r>
              <a:rPr lang="en-US" altLang="zh-CN" dirty="0">
                <a:solidFill>
                  <a:schemeClr val="tx2">
                    <a:lumMod val="50000"/>
                  </a:schemeClr>
                </a:solidFill>
                <a:latin typeface="黑体" pitchFamily="49" charset="-122"/>
                <a:ea typeface="黑体" pitchFamily="49" charset="-122"/>
              </a:rPr>
              <a:t>GROUP BY</a:t>
            </a:r>
            <a:r>
              <a:rPr lang="zh-CN" altLang="en-US" dirty="0">
                <a:solidFill>
                  <a:schemeClr val="tx2">
                    <a:lumMod val="50000"/>
                  </a:schemeClr>
                </a:solidFill>
                <a:latin typeface="黑体" pitchFamily="49" charset="-122"/>
                <a:ea typeface="黑体" pitchFamily="49" charset="-122"/>
              </a:rPr>
              <a:t>子句进行分组查询，</a:t>
            </a:r>
            <a:r>
              <a:rPr lang="en-US" altLang="zh-CN" dirty="0">
                <a:solidFill>
                  <a:schemeClr val="tx2">
                    <a:lumMod val="50000"/>
                  </a:schemeClr>
                </a:solidFill>
                <a:latin typeface="黑体" pitchFamily="49" charset="-122"/>
                <a:ea typeface="黑体" pitchFamily="49" charset="-122"/>
              </a:rPr>
              <a:t>GROUP BY</a:t>
            </a:r>
            <a:r>
              <a:rPr lang="zh-CN" altLang="en-US" dirty="0">
                <a:solidFill>
                  <a:schemeClr val="tx2">
                    <a:lumMod val="50000"/>
                  </a:schemeClr>
                </a:solidFill>
                <a:latin typeface="黑体" pitchFamily="49" charset="-122"/>
                <a:ea typeface="黑体" pitchFamily="49" charset="-122"/>
              </a:rPr>
              <a:t>子句将基本结果集中某个或某些列具有相同值的行分成一组，并在</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语句的选择列表中使用聚合函数，对该组的某列数据进行统计计算。基本结果集的分组列表字段中有多少个不同的值，就可分成多少个不同的组</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lnSpc>
                <a:spcPct val="110000"/>
              </a:lnSpc>
            </a:pPr>
            <a:r>
              <a:rPr lang="en-US" altLang="zh-CN" dirty="0">
                <a:solidFill>
                  <a:schemeClr val="tx2">
                    <a:lumMod val="50000"/>
                  </a:schemeClr>
                </a:solidFill>
                <a:latin typeface="黑体" pitchFamily="49" charset="-122"/>
                <a:ea typeface="黑体" pitchFamily="49" charset="-122"/>
              </a:rPr>
              <a:t>GROUP BY </a:t>
            </a:r>
            <a:r>
              <a:rPr lang="zh-CN" altLang="en-US" dirty="0">
                <a:solidFill>
                  <a:schemeClr val="tx2">
                    <a:lumMod val="50000"/>
                  </a:schemeClr>
                </a:solidFill>
                <a:latin typeface="黑体" pitchFamily="49" charset="-122"/>
                <a:ea typeface="黑体" pitchFamily="49" charset="-122"/>
              </a:rPr>
              <a:t>子句的语法格式如下：</a:t>
            </a:r>
          </a:p>
          <a:p>
            <a:pPr eaLnBrk="1" hangingPunct="1">
              <a:lnSpc>
                <a:spcPct val="110000"/>
              </a:lnSpc>
            </a:pPr>
            <a:r>
              <a:rPr lang="en-US" altLang="zh-CN" dirty="0">
                <a:latin typeface="黑体" pitchFamily="49" charset="-122"/>
                <a:ea typeface="黑体" pitchFamily="49" charset="-122"/>
              </a:rPr>
              <a:t>GROUP BY &lt;</a:t>
            </a:r>
            <a:r>
              <a:rPr lang="zh-CN" altLang="en-US" dirty="0">
                <a:latin typeface="黑体" pitchFamily="49" charset="-122"/>
                <a:ea typeface="黑体" pitchFamily="49" charset="-122"/>
              </a:rPr>
              <a:t>分组列表</a:t>
            </a:r>
            <a:r>
              <a:rPr lang="en-US" altLang="zh-CN" dirty="0">
                <a:latin typeface="黑体" pitchFamily="49" charset="-122"/>
                <a:ea typeface="黑体" pitchFamily="49" charset="-122"/>
              </a:rPr>
              <a:t>&gt; [,…n] [WITH {CUBE|ROLLUP</a:t>
            </a:r>
            <a:r>
              <a:rPr lang="en-US" altLang="zh-CN" dirty="0" smtClean="0">
                <a:latin typeface="黑体" pitchFamily="49" charset="-122"/>
                <a:ea typeface="黑体" pitchFamily="49" charset="-122"/>
              </a:rPr>
              <a:t>}]</a:t>
            </a:r>
          </a:p>
          <a:p>
            <a:pPr eaLnBrk="1" hangingPunct="1">
              <a:lnSpc>
                <a:spcPct val="110000"/>
              </a:lnSpc>
            </a:pPr>
            <a:endParaRPr lang="en-US" altLang="zh-CN" dirty="0">
              <a:solidFill>
                <a:schemeClr val="tx2">
                  <a:lumMod val="50000"/>
                </a:schemeClr>
              </a:solidFill>
              <a:latin typeface="黑体" pitchFamily="49" charset="-122"/>
              <a:ea typeface="黑体" pitchFamily="49" charset="-122"/>
            </a:endParaRPr>
          </a:p>
          <a:p>
            <a:pPr eaLnBrk="1" hangingPunct="1">
              <a:lnSpc>
                <a:spcPct val="110000"/>
              </a:lnSpc>
            </a:pPr>
            <a:r>
              <a:rPr lang="zh-CN" altLang="en-US" dirty="0" smtClean="0">
                <a:solidFill>
                  <a:schemeClr val="tx2">
                    <a:lumMod val="50000"/>
                  </a:schemeClr>
                </a:solidFill>
                <a:latin typeface="黑体" pitchFamily="49" charset="-122"/>
                <a:ea typeface="黑体" pitchFamily="49" charset="-122"/>
              </a:rPr>
              <a:t>其中</a:t>
            </a:r>
            <a:r>
              <a:rPr lang="en-US" altLang="zh-CN" dirty="0">
                <a:solidFill>
                  <a:schemeClr val="tx2">
                    <a:lumMod val="50000"/>
                  </a:schemeClr>
                </a:solidFill>
                <a:latin typeface="黑体" pitchFamily="49" charset="-122"/>
                <a:ea typeface="黑体" pitchFamily="49" charset="-122"/>
              </a:rPr>
              <a:t>:</a:t>
            </a:r>
          </a:p>
          <a:p>
            <a:pPr eaLnBrk="1" hangingPunct="1">
              <a:lnSpc>
                <a:spcPct val="110000"/>
              </a:lnSpc>
            </a:pP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分组列表通常是一个或者多个字段名（注意：不能是字段的别名），这些字段是分组的依据，将基本结果集中这些列具有相同值的行分成一组。</a:t>
            </a:r>
          </a:p>
          <a:p>
            <a:pPr eaLnBrk="1" hangingPunct="1">
              <a:lnSpc>
                <a:spcPct val="110000"/>
              </a:lnSpc>
            </a:pPr>
            <a:r>
              <a:rPr lang="zh-CN" altLang="en-US" dirty="0">
                <a:solidFill>
                  <a:schemeClr val="tx2">
                    <a:lumMod val="50000"/>
                  </a:schemeClr>
                </a:solidFill>
                <a:latin typeface="黑体" pitchFamily="49" charset="-122"/>
                <a:ea typeface="黑体" pitchFamily="49" charset="-122"/>
              </a:rPr>
              <a:t>在此类查询语句的结果集中，只输出各组的统计信息</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125940566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66823" y="404664"/>
            <a:ext cx="6019800" cy="487363"/>
          </a:xfrm>
        </p:spPr>
        <p:txBody>
          <a:bodyPr/>
          <a:lstStyle/>
          <a:p>
            <a:r>
              <a:rPr lang="zh-CN" altLang="en-US" sz="2400" dirty="0" smtClean="0"/>
              <a:t>任务</a:t>
            </a:r>
            <a:r>
              <a:rPr lang="en-US" altLang="zh-CN" sz="2400" dirty="0" smtClean="0"/>
              <a:t>6  </a:t>
            </a:r>
            <a:r>
              <a:rPr lang="zh-CN" altLang="en-US" sz="2400" dirty="0" smtClean="0"/>
              <a:t>查询</a:t>
            </a:r>
            <a:r>
              <a:rPr lang="zh-CN" altLang="en-US" sz="2400" dirty="0"/>
              <a:t>各学年每门课程参加考试的人数</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85</a:t>
            </a:fld>
            <a:endParaRPr lang="en-US" altLang="zh-CN"/>
          </a:p>
        </p:txBody>
      </p:sp>
      <p:sp>
        <p:nvSpPr>
          <p:cNvPr id="6" name="AutoShape 4"/>
          <p:cNvSpPr>
            <a:spLocks noChangeArrowheads="1"/>
          </p:cNvSpPr>
          <p:nvPr/>
        </p:nvSpPr>
        <p:spPr bwMode="gray">
          <a:xfrm>
            <a:off x="1808129" y="1714488"/>
            <a:ext cx="2115799" cy="77840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857224" y="1866690"/>
            <a:ext cx="118903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39883" y="195136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blipFill>
            <a:blip r:embed="rId2" cstate="print"/>
            <a:tile tx="0" ty="0" sx="100000" sy="100000" flip="none" algn="tl"/>
          </a:blip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857224" y="1910736"/>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046255" y="1921331"/>
            <a:ext cx="1877673" cy="369332"/>
          </a:xfrm>
          <a:prstGeom prst="rect">
            <a:avLst/>
          </a:prstGeom>
          <a:noFill/>
          <a:ln w="9525" algn="ctr">
            <a:noFill/>
            <a:miter lim="800000"/>
            <a:headEnd/>
            <a:tailEnd/>
          </a:ln>
          <a:effectLst/>
        </p:spPr>
        <p:txBody>
          <a:bodyPr wrap="square">
            <a:spAutoFit/>
          </a:bodyPr>
          <a:lstStyle/>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16" name="AutoShape 4"/>
          <p:cNvSpPr>
            <a:spLocks noChangeArrowheads="1"/>
          </p:cNvSpPr>
          <p:nvPr/>
        </p:nvSpPr>
        <p:spPr bwMode="gray">
          <a:xfrm>
            <a:off x="1808129" y="2667888"/>
            <a:ext cx="2115799" cy="77840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857224" y="2820090"/>
            <a:ext cx="118903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15937656">
            <a:off x="1639883" y="290476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blipFill>
            <a:blip r:embed="rId2" cstate="print"/>
            <a:tile tx="0" ty="0" sx="100000" sy="100000" flip="none" algn="tl"/>
          </a:blip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1" name="Text Box 16"/>
          <p:cNvSpPr txBox="1">
            <a:spLocks noChangeArrowheads="1"/>
          </p:cNvSpPr>
          <p:nvPr/>
        </p:nvSpPr>
        <p:spPr bwMode="gray">
          <a:xfrm>
            <a:off x="857224" y="2864136"/>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22" name="Rectangle 20"/>
          <p:cNvSpPr>
            <a:spLocks noChangeArrowheads="1"/>
          </p:cNvSpPr>
          <p:nvPr/>
        </p:nvSpPr>
        <p:spPr bwMode="black">
          <a:xfrm>
            <a:off x="2046255" y="2874731"/>
            <a:ext cx="1877673" cy="369332"/>
          </a:xfrm>
          <a:prstGeom prst="rect">
            <a:avLst/>
          </a:prstGeom>
          <a:noFill/>
          <a:ln w="9525" algn="ctr">
            <a:noFill/>
            <a:miter lim="800000"/>
            <a:headEnd/>
            <a:tailEnd/>
          </a:ln>
          <a:effectLst/>
        </p:spPr>
        <p:txBody>
          <a:bodyPr wrap="square">
            <a:spAutoFit/>
          </a:bodyPr>
          <a:lstStyle/>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输入查询语句。</a:t>
            </a:r>
          </a:p>
        </p:txBody>
      </p:sp>
      <p:sp>
        <p:nvSpPr>
          <p:cNvPr id="23" name="AutoShape 4"/>
          <p:cNvSpPr>
            <a:spLocks noChangeArrowheads="1"/>
          </p:cNvSpPr>
          <p:nvPr/>
        </p:nvSpPr>
        <p:spPr bwMode="gray">
          <a:xfrm>
            <a:off x="1844641" y="3636837"/>
            <a:ext cx="2115799" cy="1055023"/>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4" name="AutoShape 11"/>
          <p:cNvSpPr>
            <a:spLocks noChangeArrowheads="1"/>
          </p:cNvSpPr>
          <p:nvPr/>
        </p:nvSpPr>
        <p:spPr bwMode="gray">
          <a:xfrm>
            <a:off x="893736" y="3789040"/>
            <a:ext cx="118903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5" name="Arc 13"/>
          <p:cNvSpPr>
            <a:spLocks/>
          </p:cNvSpPr>
          <p:nvPr/>
        </p:nvSpPr>
        <p:spPr bwMode="gray">
          <a:xfrm rot="15937656">
            <a:off x="1676395" y="387371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blipFill>
            <a:blip r:embed="rId2" cstate="print"/>
            <a:tile tx="0" ty="0" sx="100000" sy="100000" flip="none" algn="tl"/>
          </a:blip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6" name="Text Box 16"/>
          <p:cNvSpPr txBox="1">
            <a:spLocks noChangeArrowheads="1"/>
          </p:cNvSpPr>
          <p:nvPr/>
        </p:nvSpPr>
        <p:spPr bwMode="gray">
          <a:xfrm>
            <a:off x="893736" y="3833086"/>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27" name="Rectangle 20"/>
          <p:cNvSpPr>
            <a:spLocks noChangeArrowheads="1"/>
          </p:cNvSpPr>
          <p:nvPr/>
        </p:nvSpPr>
        <p:spPr bwMode="black">
          <a:xfrm>
            <a:off x="2060537" y="3768531"/>
            <a:ext cx="1877673" cy="923330"/>
          </a:xfrm>
          <a:prstGeom prst="rect">
            <a:avLst/>
          </a:prstGeom>
          <a:noFill/>
          <a:ln w="9525" algn="ctr">
            <a:noFill/>
            <a:miter lim="800000"/>
            <a:headEnd/>
            <a:tailEnd/>
          </a:ln>
          <a:effectLst/>
        </p:spPr>
        <p:txBody>
          <a:bodyPr wrap="square">
            <a:spAutoFit/>
          </a:bodyPr>
          <a:lstStyle/>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执行查询语句，结果如图</a:t>
            </a:r>
            <a:r>
              <a:rPr lang="en-US" altLang="zh-CN" dirty="0">
                <a:solidFill>
                  <a:schemeClr val="tx2">
                    <a:lumMod val="50000"/>
                  </a:schemeClr>
                </a:solidFill>
                <a:latin typeface="黑体" pitchFamily="49" charset="-122"/>
                <a:ea typeface="黑体" pitchFamily="49" charset="-122"/>
              </a:rPr>
              <a:t>6.35</a:t>
            </a:r>
            <a:r>
              <a:rPr lang="zh-CN" altLang="en-US" dirty="0">
                <a:solidFill>
                  <a:schemeClr val="tx2">
                    <a:lumMod val="50000"/>
                  </a:schemeClr>
                </a:solidFill>
                <a:latin typeface="黑体" pitchFamily="49" charset="-122"/>
                <a:ea typeface="黑体" pitchFamily="49" charset="-122"/>
              </a:rPr>
              <a:t>所示。</a:t>
            </a:r>
          </a:p>
        </p:txBody>
      </p:sp>
      <p:sp>
        <p:nvSpPr>
          <p:cNvPr id="3" name="矩形 2"/>
          <p:cNvSpPr/>
          <p:nvPr/>
        </p:nvSpPr>
        <p:spPr>
          <a:xfrm>
            <a:off x="4211960" y="1684982"/>
            <a:ext cx="4464496" cy="3277820"/>
          </a:xfrm>
          <a:prstGeom prst="rect">
            <a:avLst/>
          </a:prstGeom>
          <a:solidFill>
            <a:srgbClr val="FFFF00"/>
          </a:solidFill>
        </p:spPr>
        <p:txBody>
          <a:bodyPr wrap="square">
            <a:spAutoFit/>
          </a:bodyPr>
          <a:lstStyle/>
          <a:p>
            <a:pPr eaLnBrk="1" hangingPunct="1">
              <a:lnSpc>
                <a:spcPct val="110000"/>
              </a:lnSpc>
              <a:buFont typeface="Wingdings" pitchFamily="2" charset="2"/>
              <a:buNone/>
            </a:pPr>
            <a:r>
              <a:rPr lang="zh-CN" altLang="en-US" dirty="0">
                <a:solidFill>
                  <a:schemeClr val="tx2">
                    <a:lumMod val="50000"/>
                  </a:schemeClr>
                </a:solidFill>
                <a:latin typeface="黑体" pitchFamily="49" charset="-122"/>
                <a:ea typeface="黑体" pitchFamily="49" charset="-122"/>
              </a:rPr>
              <a:t>USE Student</a:t>
            </a:r>
          </a:p>
          <a:p>
            <a:pPr eaLnBrk="1" hangingPunct="1">
              <a:lnSpc>
                <a:spcPct val="110000"/>
              </a:lnSpc>
              <a:buFont typeface="Wingdings" pitchFamily="2" charset="2"/>
              <a:buNone/>
            </a:pPr>
            <a:r>
              <a:rPr lang="zh-CN" altLang="en-US" dirty="0">
                <a:solidFill>
                  <a:schemeClr val="tx2">
                    <a:lumMod val="50000"/>
                  </a:schemeClr>
                </a:solidFill>
                <a:latin typeface="黑体" pitchFamily="49" charset="-122"/>
                <a:ea typeface="黑体" pitchFamily="49" charset="-122"/>
              </a:rPr>
              <a:t>	GO</a:t>
            </a:r>
          </a:p>
          <a:p>
            <a:pPr eaLnBrk="1" hangingPunct="1">
              <a:lnSpc>
                <a:spcPct val="110000"/>
              </a:lnSpc>
              <a:buFont typeface="Wingdings" pitchFamily="2" charset="2"/>
              <a:buNone/>
            </a:pPr>
            <a:r>
              <a:rPr lang="zh-CN" altLang="en-US" b="0" dirty="0" smtClean="0">
                <a:solidFill>
                  <a:schemeClr val="tx2">
                    <a:lumMod val="50000"/>
                  </a:schemeClr>
                </a:solidFill>
                <a:latin typeface="黑体" pitchFamily="49" charset="-122"/>
                <a:ea typeface="黑体" pitchFamily="49" charset="-122"/>
              </a:rPr>
              <a:t>/*</a:t>
            </a:r>
            <a:r>
              <a:rPr lang="zh-CN" altLang="en-US" b="0" dirty="0">
                <a:solidFill>
                  <a:schemeClr val="tx2">
                    <a:lumMod val="50000"/>
                  </a:schemeClr>
                </a:solidFill>
                <a:latin typeface="黑体" pitchFamily="49" charset="-122"/>
                <a:ea typeface="黑体" pitchFamily="49" charset="-122"/>
              </a:rPr>
              <a:t>对基本结果集中的学年列和课程号列具有相同数值的行使用GROUP BY子句进行分组，然后统计</a:t>
            </a:r>
            <a:r>
              <a:rPr lang="zh-CN" altLang="en-US" b="0" dirty="0" smtClean="0">
                <a:solidFill>
                  <a:schemeClr val="tx2">
                    <a:lumMod val="50000"/>
                  </a:schemeClr>
                </a:solidFill>
                <a:latin typeface="黑体" pitchFamily="49" charset="-122"/>
                <a:ea typeface="黑体" pitchFamily="49" charset="-122"/>
              </a:rPr>
              <a:t>*/</a:t>
            </a:r>
            <a:endParaRPr lang="en-US" altLang="zh-CN" b="0"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zh-CN" dirty="0">
                <a:solidFill>
                  <a:schemeClr val="tx2">
                    <a:lumMod val="50000"/>
                  </a:schemeClr>
                </a:solidFill>
              </a:rPr>
              <a:t>SELECT Course_year AS '学年',Course_id AS '课程', COUNT(*) AS '考试</a:t>
            </a:r>
            <a:r>
              <a:rPr lang="zh-CN" altLang="zh-CN" dirty="0" smtClean="0">
                <a:solidFill>
                  <a:schemeClr val="tx2">
                    <a:lumMod val="50000"/>
                  </a:schemeClr>
                </a:solidFill>
              </a:rPr>
              <a:t>人数‘</a:t>
            </a:r>
            <a:r>
              <a:rPr lang="en-US" altLang="zh-CN" dirty="0" smtClean="0">
                <a:solidFill>
                  <a:schemeClr val="tx2">
                    <a:lumMod val="50000"/>
                  </a:schemeClr>
                </a:solidFill>
              </a:rPr>
              <a:t> </a:t>
            </a:r>
            <a:r>
              <a:rPr lang="zh-CN" altLang="zh-CN" dirty="0" smtClean="0">
                <a:solidFill>
                  <a:schemeClr val="tx2">
                    <a:lumMod val="50000"/>
                  </a:schemeClr>
                </a:solidFill>
              </a:rPr>
              <a:t>FROM </a:t>
            </a:r>
            <a:r>
              <a:rPr lang="zh-CN" altLang="zh-CN" dirty="0">
                <a:solidFill>
                  <a:schemeClr val="tx2">
                    <a:lumMod val="50000"/>
                  </a:schemeClr>
                </a:solidFill>
              </a:rPr>
              <a:t>Student_</a:t>
            </a:r>
            <a:r>
              <a:rPr lang="zh-CN" altLang="zh-CN" dirty="0" smtClean="0">
                <a:solidFill>
                  <a:schemeClr val="tx2">
                    <a:lumMod val="50000"/>
                  </a:schemeClr>
                </a:solidFill>
              </a:rPr>
              <a:t>course</a:t>
            </a:r>
            <a:r>
              <a:rPr lang="en-US" altLang="zh-CN" dirty="0" smtClean="0">
                <a:solidFill>
                  <a:schemeClr val="tx2">
                    <a:lumMod val="50000"/>
                  </a:schemeClr>
                </a:solidFill>
              </a:rPr>
              <a:t> </a:t>
            </a:r>
            <a:r>
              <a:rPr lang="zh-CN" altLang="zh-CN" dirty="0" smtClean="0">
                <a:solidFill>
                  <a:schemeClr val="tx2">
                    <a:lumMod val="50000"/>
                  </a:schemeClr>
                </a:solidFill>
              </a:rPr>
              <a:t>GROUP </a:t>
            </a:r>
            <a:r>
              <a:rPr lang="zh-CN" altLang="zh-CN" dirty="0">
                <a:solidFill>
                  <a:schemeClr val="tx2">
                    <a:lumMod val="50000"/>
                  </a:schemeClr>
                </a:solidFill>
              </a:rPr>
              <a:t>BY Course_year,Course_</a:t>
            </a:r>
            <a:r>
              <a:rPr lang="zh-CN" altLang="zh-CN" dirty="0" smtClean="0">
                <a:solidFill>
                  <a:schemeClr val="tx2">
                    <a:lumMod val="50000"/>
                  </a:schemeClr>
                </a:solidFill>
              </a:rPr>
              <a:t>id</a:t>
            </a:r>
            <a:r>
              <a:rPr lang="en-US" altLang="zh-CN" dirty="0" smtClean="0">
                <a:solidFill>
                  <a:schemeClr val="tx2">
                    <a:lumMod val="50000"/>
                  </a:schemeClr>
                </a:solidFill>
              </a:rPr>
              <a:t> </a:t>
            </a:r>
            <a:r>
              <a:rPr lang="zh-CN" altLang="zh-CN" dirty="0" smtClean="0">
                <a:solidFill>
                  <a:schemeClr val="tx2">
                    <a:lumMod val="50000"/>
                  </a:schemeClr>
                </a:solidFill>
              </a:rPr>
              <a:t>ORDER </a:t>
            </a:r>
            <a:r>
              <a:rPr lang="zh-CN" altLang="zh-CN" dirty="0">
                <a:solidFill>
                  <a:schemeClr val="tx2">
                    <a:lumMod val="50000"/>
                  </a:schemeClr>
                </a:solidFill>
              </a:rPr>
              <a:t>BY Course_year</a:t>
            </a:r>
          </a:p>
          <a:p>
            <a:pPr eaLnBrk="1" hangingPunct="1">
              <a:buFont typeface="Wingdings" pitchFamily="2" charset="2"/>
              <a:buNone/>
            </a:pPr>
            <a:r>
              <a:rPr lang="zh-CN" altLang="zh-CN" dirty="0">
                <a:solidFill>
                  <a:schemeClr val="tx2">
                    <a:lumMod val="50000"/>
                  </a:schemeClr>
                </a:solidFill>
              </a:rPr>
              <a:t>	</a:t>
            </a:r>
            <a:r>
              <a:rPr lang="zh-CN" altLang="zh-CN" dirty="0" smtClean="0">
                <a:solidFill>
                  <a:schemeClr val="tx2">
                    <a:lumMod val="50000"/>
                  </a:schemeClr>
                </a:solidFill>
              </a:rPr>
              <a:t>GO</a:t>
            </a:r>
            <a:endParaRPr lang="zh-CN" altLang="zh-CN" dirty="0">
              <a:solidFill>
                <a:schemeClr val="tx2">
                  <a:lumMod val="50000"/>
                </a:schemeClr>
              </a:solidFill>
            </a:endParaRPr>
          </a:p>
        </p:txBody>
      </p:sp>
      <p:pic>
        <p:nvPicPr>
          <p:cNvPr id="28" name="Picture 3"/>
          <p:cNvPicPr>
            <a:picLocks noGrp="1" noChangeAspect="1" noChangeArrowheads="1"/>
          </p:cNvPicPr>
          <p:nvPr>
            <p:ph sz="half" idx="4294967295"/>
          </p:nvPr>
        </p:nvPicPr>
        <p:blipFill>
          <a:blip r:embed="rId3" cstate="print">
            <a:extLst>
              <a:ext uri="{28A0092B-C50C-407E-A947-70E740481C1C}">
                <a14:useLocalDpi xmlns:a14="http://schemas.microsoft.com/office/drawing/2010/main" xmlns="" val="0"/>
              </a:ext>
            </a:extLst>
          </a:blip>
          <a:srcRect l="578"/>
          <a:stretch>
            <a:fillRect/>
          </a:stretch>
        </p:blipFill>
        <p:spPr>
          <a:xfrm>
            <a:off x="1837207" y="4874922"/>
            <a:ext cx="2280237" cy="1362390"/>
          </a:xfrm>
          <a:prstGeom prst="rect">
            <a:avLst/>
          </a:prstGeom>
          <a:noFill/>
        </p:spPr>
      </p:pic>
      <p:sp>
        <p:nvSpPr>
          <p:cNvPr id="29" name="Text Box 5"/>
          <p:cNvSpPr txBox="1">
            <a:spLocks noChangeArrowheads="1"/>
          </p:cNvSpPr>
          <p:nvPr/>
        </p:nvSpPr>
        <p:spPr bwMode="auto">
          <a:xfrm>
            <a:off x="4242391" y="5373216"/>
            <a:ext cx="16764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a:t>图</a:t>
            </a:r>
            <a:r>
              <a:rPr lang="zh-CN" altLang="zh-CN" sz="1800"/>
              <a:t>6.35 </a:t>
            </a:r>
            <a:r>
              <a:rPr lang="zh-CN" sz="1800"/>
              <a:t>多列分组查询</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6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86</a:t>
            </a:fld>
            <a:endParaRPr lang="en-US" altLang="zh-CN"/>
          </a:p>
        </p:txBody>
      </p:sp>
      <p:sp>
        <p:nvSpPr>
          <p:cNvPr id="8" name="Text Box 22"/>
          <p:cNvSpPr txBox="1">
            <a:spLocks noChangeArrowheads="1"/>
          </p:cNvSpPr>
          <p:nvPr/>
        </p:nvSpPr>
        <p:spPr bwMode="gray">
          <a:xfrm>
            <a:off x="686562" y="1720734"/>
            <a:ext cx="8172400" cy="4662815"/>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zh-CN" altLang="en-US" dirty="0">
                <a:latin typeface="黑体" pitchFamily="49" charset="-122"/>
                <a:ea typeface="黑体" pitchFamily="49" charset="-122"/>
              </a:rPr>
              <a:t>使用 </a:t>
            </a:r>
            <a:r>
              <a:rPr lang="en-US" altLang="zh-CN" dirty="0">
                <a:latin typeface="黑体" pitchFamily="49" charset="-122"/>
                <a:ea typeface="黑体" pitchFamily="49" charset="-122"/>
              </a:rPr>
              <a:t>GROUP BY </a:t>
            </a:r>
            <a:r>
              <a:rPr lang="zh-CN" altLang="en-US" dirty="0">
                <a:latin typeface="黑体" pitchFamily="49" charset="-122"/>
                <a:ea typeface="黑体" pitchFamily="49" charset="-122"/>
              </a:rPr>
              <a:t>子句时，要注意下面的规则：</a:t>
            </a:r>
          </a:p>
          <a:p>
            <a:pPr eaLnBrk="1" hangingPunct="1">
              <a:lnSpc>
                <a:spcPct val="150000"/>
              </a:lnSpc>
              <a:buFont typeface="Wingdings" pitchFamily="2" charset="2"/>
              <a:buNone/>
            </a:pP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GROUP BY</a:t>
            </a:r>
            <a:r>
              <a:rPr lang="zh-CN" altLang="en-US" dirty="0">
                <a:solidFill>
                  <a:schemeClr val="tx2">
                    <a:lumMod val="50000"/>
                  </a:schemeClr>
                </a:solidFill>
                <a:latin typeface="黑体" pitchFamily="49" charset="-122"/>
                <a:ea typeface="黑体" pitchFamily="49" charset="-122"/>
              </a:rPr>
              <a:t>子句的分组列表中，不能含有</a:t>
            </a:r>
            <a:r>
              <a:rPr lang="en-US" altLang="zh-CN" dirty="0">
                <a:solidFill>
                  <a:schemeClr val="tx2">
                    <a:lumMod val="50000"/>
                  </a:schemeClr>
                </a:solidFill>
                <a:latin typeface="黑体" pitchFamily="49" charset="-122"/>
                <a:ea typeface="黑体" pitchFamily="49" charset="-122"/>
              </a:rPr>
              <a:t>text</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image </a:t>
            </a:r>
            <a:r>
              <a:rPr lang="zh-CN" altLang="en-US" dirty="0">
                <a:solidFill>
                  <a:schemeClr val="tx2">
                    <a:lumMod val="50000"/>
                  </a:schemeClr>
                </a:solidFill>
                <a:latin typeface="黑体" pitchFamily="49" charset="-122"/>
                <a:ea typeface="黑体" pitchFamily="49" charset="-122"/>
              </a:rPr>
              <a:t>或 </a:t>
            </a:r>
            <a:r>
              <a:rPr lang="en-US" altLang="zh-CN" dirty="0">
                <a:solidFill>
                  <a:schemeClr val="tx2">
                    <a:lumMod val="50000"/>
                  </a:schemeClr>
                </a:solidFill>
                <a:latin typeface="黑体" pitchFamily="49" charset="-122"/>
                <a:ea typeface="黑体" pitchFamily="49" charset="-122"/>
              </a:rPr>
              <a:t>bit </a:t>
            </a:r>
            <a:r>
              <a:rPr lang="zh-CN" altLang="en-US" dirty="0">
                <a:solidFill>
                  <a:schemeClr val="tx2">
                    <a:lumMod val="50000"/>
                  </a:schemeClr>
                </a:solidFill>
                <a:latin typeface="黑体" pitchFamily="49" charset="-122"/>
                <a:ea typeface="黑体" pitchFamily="49" charset="-122"/>
              </a:rPr>
              <a:t>数据类型的列</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lnSpc>
                <a:spcPct val="150000"/>
              </a:lnSpc>
              <a:buFont typeface="Wingdings" pitchFamily="2" charset="2"/>
              <a:buNone/>
            </a:pPr>
            <a:r>
              <a:rPr lang="en-US" altLang="zh-CN" dirty="0">
                <a:solidFill>
                  <a:schemeClr val="tx2">
                    <a:lumMod val="50000"/>
                  </a:schemeClr>
                </a:solidFill>
                <a:latin typeface="黑体" pitchFamily="49" charset="-122"/>
                <a:ea typeface="黑体" pitchFamily="49" charset="-122"/>
              </a:rPr>
              <a:t>SELECT </a:t>
            </a:r>
            <a:r>
              <a:rPr lang="zh-CN" altLang="en-US" dirty="0">
                <a:solidFill>
                  <a:schemeClr val="tx2">
                    <a:lumMod val="50000"/>
                  </a:schemeClr>
                </a:solidFill>
                <a:latin typeface="黑体" pitchFamily="49" charset="-122"/>
                <a:ea typeface="黑体" pitchFamily="49" charset="-122"/>
              </a:rPr>
              <a:t>语句的列表中指定的每一列也都必须出现在</a:t>
            </a:r>
            <a:r>
              <a:rPr lang="en-US" altLang="zh-CN" dirty="0">
                <a:solidFill>
                  <a:schemeClr val="tx2">
                    <a:lumMod val="50000"/>
                  </a:schemeClr>
                </a:solidFill>
                <a:latin typeface="黑体" pitchFamily="49" charset="-122"/>
                <a:ea typeface="黑体" pitchFamily="49" charset="-122"/>
              </a:rPr>
              <a:t>GROUP BY </a:t>
            </a:r>
            <a:r>
              <a:rPr lang="zh-CN" altLang="en-US" dirty="0">
                <a:solidFill>
                  <a:schemeClr val="tx2">
                    <a:lumMod val="50000"/>
                  </a:schemeClr>
                </a:solidFill>
                <a:latin typeface="黑体" pitchFamily="49" charset="-122"/>
                <a:ea typeface="黑体" pitchFamily="49" charset="-122"/>
              </a:rPr>
              <a:t>子句中，除非该列用于聚合函数中。</a:t>
            </a:r>
          </a:p>
          <a:p>
            <a:pPr eaLnBrk="1" hangingPunct="1">
              <a:lnSpc>
                <a:spcPct val="150000"/>
              </a:lnSpc>
              <a:buFont typeface="Wingdings" pitchFamily="2" charset="2"/>
              <a:buNone/>
            </a:pP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GROUP BY</a:t>
            </a:r>
            <a:r>
              <a:rPr lang="zh-CN" altLang="en-US" dirty="0">
                <a:solidFill>
                  <a:schemeClr val="tx2">
                    <a:lumMod val="50000"/>
                  </a:schemeClr>
                </a:solidFill>
                <a:latin typeface="黑体" pitchFamily="49" charset="-122"/>
                <a:ea typeface="黑体" pitchFamily="49" charset="-122"/>
              </a:rPr>
              <a:t>子句的分组列表中，不能用列的别名，也就是说</a:t>
            </a:r>
            <a:r>
              <a:rPr lang="en-US" altLang="zh-CN" dirty="0">
                <a:solidFill>
                  <a:schemeClr val="tx2">
                    <a:lumMod val="50000"/>
                  </a:schemeClr>
                </a:solidFill>
                <a:latin typeface="黑体" pitchFamily="49" charset="-122"/>
                <a:ea typeface="黑体" pitchFamily="49" charset="-122"/>
              </a:rPr>
              <a:t>GROUP BY </a:t>
            </a:r>
            <a:r>
              <a:rPr lang="zh-CN" altLang="en-US" dirty="0">
                <a:solidFill>
                  <a:schemeClr val="tx2">
                    <a:lumMod val="50000"/>
                  </a:schemeClr>
                </a:solidFill>
                <a:latin typeface="黑体" pitchFamily="49" charset="-122"/>
                <a:ea typeface="黑体" pitchFamily="49" charset="-122"/>
              </a:rPr>
              <a:t>子句的分组列表中的所有字段，必须是</a:t>
            </a:r>
            <a:r>
              <a:rPr lang="en-US" altLang="zh-CN" dirty="0">
                <a:solidFill>
                  <a:schemeClr val="tx2">
                    <a:lumMod val="50000"/>
                  </a:schemeClr>
                </a:solidFill>
                <a:latin typeface="黑体" pitchFamily="49" charset="-122"/>
                <a:ea typeface="黑体" pitchFamily="49" charset="-122"/>
              </a:rPr>
              <a:t>FROM</a:t>
            </a:r>
            <a:r>
              <a:rPr lang="zh-CN" altLang="en-US" dirty="0">
                <a:solidFill>
                  <a:schemeClr val="tx2">
                    <a:lumMod val="50000"/>
                  </a:schemeClr>
                </a:solidFill>
                <a:latin typeface="黑体" pitchFamily="49" charset="-122"/>
                <a:ea typeface="黑体" pitchFamily="49" charset="-122"/>
              </a:rPr>
              <a:t>子句中指定的表当中的实际列。</a:t>
            </a: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进行分组前可以使用 </a:t>
            </a:r>
            <a:r>
              <a:rPr lang="en-US" altLang="zh-CN" dirty="0">
                <a:solidFill>
                  <a:schemeClr val="tx2">
                    <a:lumMod val="50000"/>
                  </a:schemeClr>
                </a:solidFill>
                <a:latin typeface="黑体" pitchFamily="49" charset="-122"/>
                <a:ea typeface="黑体" pitchFamily="49" charset="-122"/>
              </a:rPr>
              <a:t>WHERE </a:t>
            </a:r>
            <a:r>
              <a:rPr lang="zh-CN" altLang="en-US" dirty="0">
                <a:solidFill>
                  <a:schemeClr val="tx2">
                    <a:lumMod val="50000"/>
                  </a:schemeClr>
                </a:solidFill>
                <a:latin typeface="黑体" pitchFamily="49" charset="-122"/>
                <a:ea typeface="黑体" pitchFamily="49" charset="-122"/>
              </a:rPr>
              <a:t>子句消除不满足条件的行。</a:t>
            </a:r>
          </a:p>
          <a:p>
            <a:pPr eaLnBrk="1" hangingPunct="1">
              <a:lnSpc>
                <a:spcPct val="150000"/>
              </a:lnSpc>
              <a:buFont typeface="Wingdings" pitchFamily="2" charset="2"/>
              <a:buNone/>
            </a:pPr>
            <a:r>
              <a:rPr lang="zh-CN" altLang="en-US" dirty="0" smtClean="0">
                <a:solidFill>
                  <a:schemeClr val="tx2">
                    <a:lumMod val="50000"/>
                  </a:schemeClr>
                </a:solidFill>
                <a:latin typeface="黑体" pitchFamily="49" charset="-122"/>
                <a:ea typeface="黑体" pitchFamily="49" charset="-122"/>
              </a:rPr>
              <a:t>使用</a:t>
            </a:r>
            <a:r>
              <a:rPr lang="en-US" altLang="zh-CN" dirty="0">
                <a:solidFill>
                  <a:schemeClr val="tx2">
                    <a:lumMod val="50000"/>
                  </a:schemeClr>
                </a:solidFill>
                <a:latin typeface="黑体" pitchFamily="49" charset="-122"/>
                <a:ea typeface="黑体" pitchFamily="49" charset="-122"/>
              </a:rPr>
              <a:t>GROUP BY</a:t>
            </a:r>
            <a:r>
              <a:rPr lang="zh-CN" altLang="en-US" dirty="0">
                <a:solidFill>
                  <a:schemeClr val="tx2">
                    <a:lumMod val="50000"/>
                  </a:schemeClr>
                </a:solidFill>
                <a:latin typeface="黑体" pitchFamily="49" charset="-122"/>
                <a:ea typeface="黑体" pitchFamily="49" charset="-122"/>
              </a:rPr>
              <a:t>子句返回的组没有特定的顺序，可以使用</a:t>
            </a:r>
            <a:r>
              <a:rPr lang="en-US" altLang="zh-CN" dirty="0">
                <a:solidFill>
                  <a:schemeClr val="tx2">
                    <a:lumMod val="50000"/>
                  </a:schemeClr>
                </a:solidFill>
                <a:latin typeface="黑体" pitchFamily="49" charset="-122"/>
                <a:ea typeface="黑体" pitchFamily="49" charset="-122"/>
              </a:rPr>
              <a:t>ORDER BY</a:t>
            </a:r>
            <a:r>
              <a:rPr lang="zh-CN" altLang="en-US" dirty="0">
                <a:solidFill>
                  <a:schemeClr val="tx2">
                    <a:lumMod val="50000"/>
                  </a:schemeClr>
                </a:solidFill>
                <a:latin typeface="黑体" pitchFamily="49" charset="-122"/>
                <a:ea typeface="黑体" pitchFamily="49" charset="-122"/>
              </a:rPr>
              <a:t>子句指定想要的排序次序。</a:t>
            </a:r>
          </a:p>
          <a:p>
            <a:pPr eaLnBrk="1" hangingPunct="1">
              <a:lnSpc>
                <a:spcPct val="150000"/>
              </a:lnSpc>
              <a:buFont typeface="Wingdings" pitchFamily="2" charset="2"/>
              <a:buNone/>
            </a:pPr>
            <a:endParaRPr lang="zh-CN" altLang="en-US"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00232" y="692696"/>
            <a:ext cx="6019800" cy="487363"/>
          </a:xfrm>
        </p:spPr>
        <p:txBody>
          <a:bodyPr/>
          <a:lstStyle/>
          <a:p>
            <a:r>
              <a:rPr lang="zh-CN" altLang="en-US" sz="2400" dirty="0" smtClean="0"/>
              <a:t>任务</a:t>
            </a:r>
            <a:r>
              <a:rPr lang="en-US" altLang="zh-CN" sz="2400" dirty="0" smtClean="0"/>
              <a:t>7       </a:t>
            </a:r>
            <a:r>
              <a:rPr lang="zh-CN" altLang="en-US" sz="2400" dirty="0" smtClean="0"/>
              <a:t>求</a:t>
            </a:r>
            <a:r>
              <a:rPr lang="zh-CN" altLang="en-US" sz="2400" dirty="0"/>
              <a:t>第</a:t>
            </a:r>
            <a:r>
              <a:rPr lang="en-US" altLang="zh-CN" sz="2400" dirty="0"/>
              <a:t>2</a:t>
            </a:r>
            <a:r>
              <a:rPr lang="zh-CN" altLang="en-US" sz="2400" dirty="0"/>
              <a:t>学年考试平均分高于</a:t>
            </a:r>
            <a:r>
              <a:rPr lang="en-US" altLang="zh-CN" sz="2400" dirty="0"/>
              <a:t>80</a:t>
            </a:r>
            <a:r>
              <a:rPr lang="zh-CN" altLang="en-US" sz="2400" dirty="0"/>
              <a:t>分的所有学生</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87</a:t>
            </a:fld>
            <a:endParaRPr lang="en-US" altLang="zh-CN"/>
          </a:p>
        </p:txBody>
      </p:sp>
      <p:sp>
        <p:nvSpPr>
          <p:cNvPr id="6" name="AutoShape 4"/>
          <p:cNvSpPr>
            <a:spLocks noChangeArrowheads="1"/>
          </p:cNvSpPr>
          <p:nvPr/>
        </p:nvSpPr>
        <p:spPr bwMode="gray">
          <a:xfrm>
            <a:off x="1808129" y="1714488"/>
            <a:ext cx="2115799" cy="77840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857224" y="1866690"/>
            <a:ext cx="118903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39883" y="195136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blipFill>
            <a:blip r:embed="rId2" cstate="print"/>
            <a:tile tx="0" ty="0" sx="100000" sy="100000" flip="none" algn="tl"/>
          </a:blip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857224" y="1910736"/>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046255" y="1921331"/>
            <a:ext cx="1877673" cy="369332"/>
          </a:xfrm>
          <a:prstGeom prst="rect">
            <a:avLst/>
          </a:prstGeom>
          <a:noFill/>
          <a:ln w="9525" algn="ctr">
            <a:noFill/>
            <a:miter lim="800000"/>
            <a:headEnd/>
            <a:tailEnd/>
          </a:ln>
          <a:effectLst/>
        </p:spPr>
        <p:txBody>
          <a:bodyPr wrap="square">
            <a:spAutoFit/>
          </a:bodyPr>
          <a:lstStyle/>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16" name="AutoShape 4"/>
          <p:cNvSpPr>
            <a:spLocks noChangeArrowheads="1"/>
          </p:cNvSpPr>
          <p:nvPr/>
        </p:nvSpPr>
        <p:spPr bwMode="gray">
          <a:xfrm>
            <a:off x="1808129" y="2667888"/>
            <a:ext cx="2115799" cy="778408"/>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857224" y="2820090"/>
            <a:ext cx="118903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15937656">
            <a:off x="1639883" y="290476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blipFill>
            <a:blip r:embed="rId2" cstate="print"/>
            <a:tile tx="0" ty="0" sx="100000" sy="100000" flip="none" algn="tl"/>
          </a:blip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1" name="Text Box 16"/>
          <p:cNvSpPr txBox="1">
            <a:spLocks noChangeArrowheads="1"/>
          </p:cNvSpPr>
          <p:nvPr/>
        </p:nvSpPr>
        <p:spPr bwMode="gray">
          <a:xfrm>
            <a:off x="857224" y="2864136"/>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22" name="Rectangle 20"/>
          <p:cNvSpPr>
            <a:spLocks noChangeArrowheads="1"/>
          </p:cNvSpPr>
          <p:nvPr/>
        </p:nvSpPr>
        <p:spPr bwMode="black">
          <a:xfrm>
            <a:off x="2046255" y="2874731"/>
            <a:ext cx="1877673" cy="369332"/>
          </a:xfrm>
          <a:prstGeom prst="rect">
            <a:avLst/>
          </a:prstGeom>
          <a:noFill/>
          <a:ln w="9525" algn="ctr">
            <a:noFill/>
            <a:miter lim="800000"/>
            <a:headEnd/>
            <a:tailEnd/>
          </a:ln>
          <a:effectLst/>
        </p:spPr>
        <p:txBody>
          <a:bodyPr wrap="square">
            <a:spAutoFit/>
          </a:bodyPr>
          <a:lstStyle/>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输入查询语句。</a:t>
            </a:r>
          </a:p>
        </p:txBody>
      </p:sp>
      <p:sp>
        <p:nvSpPr>
          <p:cNvPr id="23" name="AutoShape 4"/>
          <p:cNvSpPr>
            <a:spLocks noChangeArrowheads="1"/>
          </p:cNvSpPr>
          <p:nvPr/>
        </p:nvSpPr>
        <p:spPr bwMode="gray">
          <a:xfrm>
            <a:off x="1844641" y="3636837"/>
            <a:ext cx="2115799" cy="1055023"/>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4" name="AutoShape 11"/>
          <p:cNvSpPr>
            <a:spLocks noChangeArrowheads="1"/>
          </p:cNvSpPr>
          <p:nvPr/>
        </p:nvSpPr>
        <p:spPr bwMode="gray">
          <a:xfrm>
            <a:off x="893736" y="3789040"/>
            <a:ext cx="118903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5" name="Arc 13"/>
          <p:cNvSpPr>
            <a:spLocks/>
          </p:cNvSpPr>
          <p:nvPr/>
        </p:nvSpPr>
        <p:spPr bwMode="gray">
          <a:xfrm rot="15937656">
            <a:off x="1676395" y="387371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blipFill>
            <a:blip r:embed="rId2" cstate="print"/>
            <a:tile tx="0" ty="0" sx="100000" sy="100000" flip="none" algn="tl"/>
          </a:blip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6" name="Text Box 16"/>
          <p:cNvSpPr txBox="1">
            <a:spLocks noChangeArrowheads="1"/>
          </p:cNvSpPr>
          <p:nvPr/>
        </p:nvSpPr>
        <p:spPr bwMode="gray">
          <a:xfrm>
            <a:off x="893736" y="3833086"/>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27" name="Rectangle 20"/>
          <p:cNvSpPr>
            <a:spLocks noChangeArrowheads="1"/>
          </p:cNvSpPr>
          <p:nvPr/>
        </p:nvSpPr>
        <p:spPr bwMode="black">
          <a:xfrm>
            <a:off x="2060537" y="3768531"/>
            <a:ext cx="1877673" cy="923330"/>
          </a:xfrm>
          <a:prstGeom prst="rect">
            <a:avLst/>
          </a:prstGeom>
          <a:noFill/>
          <a:ln w="9525" algn="ctr">
            <a:noFill/>
            <a:miter lim="800000"/>
            <a:headEnd/>
            <a:tailEnd/>
          </a:ln>
          <a:effectLst/>
        </p:spPr>
        <p:txBody>
          <a:bodyPr wrap="square">
            <a:spAutoFit/>
          </a:bodyPr>
          <a:lstStyle/>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执行查询语句，结果如图</a:t>
            </a:r>
            <a:r>
              <a:rPr lang="en-US" altLang="zh-CN" dirty="0" smtClean="0">
                <a:solidFill>
                  <a:schemeClr val="tx2">
                    <a:lumMod val="50000"/>
                  </a:schemeClr>
                </a:solidFill>
                <a:latin typeface="黑体" pitchFamily="49" charset="-122"/>
                <a:ea typeface="黑体" pitchFamily="49" charset="-122"/>
              </a:rPr>
              <a:t>6.36</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a:t>
            </a:r>
          </a:p>
        </p:txBody>
      </p:sp>
      <p:sp>
        <p:nvSpPr>
          <p:cNvPr id="3" name="矩形 2"/>
          <p:cNvSpPr/>
          <p:nvPr/>
        </p:nvSpPr>
        <p:spPr>
          <a:xfrm>
            <a:off x="4211960" y="1684982"/>
            <a:ext cx="4464496" cy="2529923"/>
          </a:xfrm>
          <a:prstGeom prst="rect">
            <a:avLst/>
          </a:prstGeom>
          <a:solidFill>
            <a:srgbClr val="FFFF00"/>
          </a:solidFill>
        </p:spPr>
        <p:txBody>
          <a:bodyPr wrap="square">
            <a:spAutoFit/>
          </a:bodyPr>
          <a:lstStyle/>
          <a:p>
            <a:pPr eaLnBrk="1" hangingPunct="1">
              <a:lnSpc>
                <a:spcPct val="110000"/>
              </a:lnSpc>
              <a:buFont typeface="Wingdings" pitchFamily="2" charset="2"/>
              <a:buNone/>
            </a:pPr>
            <a:r>
              <a:rPr lang="en-US" altLang="zh-CN" dirty="0">
                <a:solidFill>
                  <a:schemeClr val="tx2">
                    <a:lumMod val="50000"/>
                  </a:schemeClr>
                </a:solidFill>
                <a:latin typeface="黑体" pitchFamily="49" charset="-122"/>
                <a:ea typeface="黑体" pitchFamily="49" charset="-122"/>
              </a:rPr>
              <a:t>USE Student</a:t>
            </a:r>
          </a:p>
          <a:p>
            <a:pPr eaLnBrk="1" hangingPunct="1">
              <a:lnSpc>
                <a:spcPct val="110000"/>
              </a:lnSpc>
              <a:buFont typeface="Wingdings" pitchFamily="2" charset="2"/>
              <a:buNone/>
            </a:pPr>
            <a:r>
              <a:rPr lang="en-US" altLang="zh-CN" dirty="0">
                <a:solidFill>
                  <a:schemeClr val="tx2">
                    <a:lumMod val="50000"/>
                  </a:schemeClr>
                </a:solidFill>
                <a:latin typeface="黑体" pitchFamily="49" charset="-122"/>
                <a:ea typeface="黑体" pitchFamily="49" charset="-122"/>
              </a:rPr>
              <a:t>	GO</a:t>
            </a:r>
          </a:p>
          <a:p>
            <a:pPr eaLnBrk="1" hangingPunct="1">
              <a:lnSpc>
                <a:spcPct val="110000"/>
              </a:lnSpc>
              <a:buFont typeface="Wingdings" pitchFamily="2" charset="2"/>
              <a:buNone/>
            </a:pPr>
            <a:r>
              <a:rPr lang="en-US" altLang="zh-CN" dirty="0" smtClean="0">
                <a:solidFill>
                  <a:schemeClr val="tx2">
                    <a:lumMod val="50000"/>
                  </a:schemeClr>
                </a:solidFill>
                <a:latin typeface="黑体" pitchFamily="49" charset="-122"/>
                <a:ea typeface="黑体" pitchFamily="49" charset="-122"/>
              </a:rPr>
              <a:t>SELECT </a:t>
            </a:r>
            <a:r>
              <a:rPr lang="en-US" altLang="zh-CN" dirty="0" err="1">
                <a:solidFill>
                  <a:schemeClr val="tx2">
                    <a:lumMod val="50000"/>
                  </a:schemeClr>
                </a:solidFill>
                <a:latin typeface="黑体" pitchFamily="49" charset="-122"/>
                <a:ea typeface="黑体" pitchFamily="49" charset="-122"/>
              </a:rPr>
              <a:t>Student_id</a:t>
            </a:r>
            <a:r>
              <a:rPr lang="en-US" altLang="zh-CN" dirty="0">
                <a:solidFill>
                  <a:schemeClr val="tx2">
                    <a:lumMod val="50000"/>
                  </a:schemeClr>
                </a:solidFill>
                <a:latin typeface="黑体" pitchFamily="49" charset="-122"/>
                <a:ea typeface="黑体" pitchFamily="49" charset="-122"/>
              </a:rPr>
              <a:t> AS </a:t>
            </a:r>
            <a:r>
              <a:rPr lang="zh-CN" altLang="en-US" dirty="0" smtClean="0">
                <a:solidFill>
                  <a:schemeClr val="tx2">
                    <a:lumMod val="50000"/>
                  </a:schemeClr>
                </a:solidFill>
                <a:latin typeface="黑体" pitchFamily="49" charset="-122"/>
                <a:ea typeface="黑体" pitchFamily="49" charset="-122"/>
              </a:rPr>
              <a:t>学号</a:t>
            </a:r>
            <a:r>
              <a:rPr lang="en-US" altLang="zh-CN" dirty="0">
                <a:solidFill>
                  <a:schemeClr val="tx2">
                    <a:lumMod val="50000"/>
                  </a:schemeClr>
                </a:solidFill>
                <a:latin typeface="黑体" pitchFamily="49" charset="-122"/>
                <a:ea typeface="黑体" pitchFamily="49" charset="-122"/>
              </a:rPr>
              <a:t>,AVG(</a:t>
            </a:r>
            <a:r>
              <a:rPr lang="en-US" altLang="zh-CN" dirty="0" err="1">
                <a:solidFill>
                  <a:schemeClr val="tx2">
                    <a:lumMod val="50000"/>
                  </a:schemeClr>
                </a:solidFill>
                <a:latin typeface="黑体" pitchFamily="49" charset="-122"/>
                <a:ea typeface="黑体" pitchFamily="49" charset="-122"/>
              </a:rPr>
              <a:t>Student_grade</a:t>
            </a:r>
            <a:r>
              <a:rPr lang="en-US" altLang="zh-CN" dirty="0">
                <a:solidFill>
                  <a:schemeClr val="tx2">
                    <a:lumMod val="50000"/>
                  </a:schemeClr>
                </a:solidFill>
                <a:latin typeface="黑体" pitchFamily="49" charset="-122"/>
                <a:ea typeface="黑体" pitchFamily="49" charset="-122"/>
              </a:rPr>
              <a:t>) AS </a:t>
            </a:r>
            <a:r>
              <a:rPr lang="zh-CN" altLang="en-US" dirty="0">
                <a:solidFill>
                  <a:schemeClr val="tx2">
                    <a:lumMod val="50000"/>
                  </a:schemeClr>
                </a:solidFill>
                <a:latin typeface="黑体" pitchFamily="49" charset="-122"/>
                <a:ea typeface="黑体" pitchFamily="49" charset="-122"/>
              </a:rPr>
              <a:t>平均分</a:t>
            </a:r>
          </a:p>
          <a:p>
            <a:pPr eaLnBrk="1" hangingPunct="1">
              <a:lnSpc>
                <a:spcPct val="110000"/>
              </a:lnSpc>
              <a:buFont typeface="Wingdings" pitchFamily="2" charset="2"/>
              <a:buNone/>
            </a:pPr>
            <a:r>
              <a:rPr lang="en-US" altLang="zh-CN" dirty="0" smtClean="0">
                <a:solidFill>
                  <a:schemeClr val="tx2">
                    <a:lumMod val="50000"/>
                  </a:schemeClr>
                </a:solidFill>
                <a:latin typeface="黑体" pitchFamily="49" charset="-122"/>
                <a:ea typeface="黑体" pitchFamily="49" charset="-122"/>
              </a:rPr>
              <a:t>FROM </a:t>
            </a:r>
            <a:r>
              <a:rPr lang="en-US" altLang="zh-CN" dirty="0" err="1" smtClean="0">
                <a:solidFill>
                  <a:schemeClr val="tx2">
                    <a:lumMod val="50000"/>
                  </a:schemeClr>
                </a:solidFill>
                <a:latin typeface="黑体" pitchFamily="49" charset="-122"/>
                <a:ea typeface="黑体" pitchFamily="49" charset="-122"/>
              </a:rPr>
              <a:t>Student_course</a:t>
            </a:r>
            <a:r>
              <a:rPr lang="en-US" altLang="zh-CN" dirty="0" smtClean="0">
                <a:solidFill>
                  <a:schemeClr val="tx2">
                    <a:lumMod val="50000"/>
                  </a:schemeClr>
                </a:solidFill>
                <a:latin typeface="黑体" pitchFamily="49" charset="-122"/>
                <a:ea typeface="黑体" pitchFamily="49" charset="-122"/>
              </a:rPr>
              <a:t> WHERE </a:t>
            </a:r>
            <a:r>
              <a:rPr lang="en-US" altLang="zh-CN" dirty="0" err="1" smtClean="0">
                <a:solidFill>
                  <a:schemeClr val="tx2">
                    <a:lumMod val="50000"/>
                  </a:schemeClr>
                </a:solidFill>
                <a:latin typeface="黑体" pitchFamily="49" charset="-122"/>
                <a:ea typeface="黑体" pitchFamily="49" charset="-122"/>
              </a:rPr>
              <a:t>Course_year</a:t>
            </a:r>
            <a:r>
              <a:rPr lang="en-US" altLang="zh-CN" dirty="0" smtClean="0">
                <a:solidFill>
                  <a:schemeClr val="tx2">
                    <a:lumMod val="50000"/>
                  </a:schemeClr>
                </a:solidFill>
                <a:latin typeface="黑体" pitchFamily="49" charset="-122"/>
                <a:ea typeface="黑体" pitchFamily="49" charset="-122"/>
              </a:rPr>
              <a:t>=2 GROUP </a:t>
            </a:r>
            <a:r>
              <a:rPr lang="en-US" altLang="zh-CN" dirty="0">
                <a:solidFill>
                  <a:schemeClr val="tx2">
                    <a:lumMod val="50000"/>
                  </a:schemeClr>
                </a:solidFill>
                <a:latin typeface="黑体" pitchFamily="49" charset="-122"/>
                <a:ea typeface="黑体" pitchFamily="49" charset="-122"/>
              </a:rPr>
              <a:t>BY </a:t>
            </a:r>
            <a:r>
              <a:rPr lang="en-US" altLang="zh-CN" dirty="0" err="1">
                <a:solidFill>
                  <a:schemeClr val="tx2">
                    <a:lumMod val="50000"/>
                  </a:schemeClr>
                </a:solidFill>
                <a:latin typeface="黑体" pitchFamily="49" charset="-122"/>
                <a:ea typeface="黑体" pitchFamily="49" charset="-122"/>
              </a:rPr>
              <a:t>Student_id</a:t>
            </a:r>
            <a:endParaRPr lang="en-US" altLang="zh-CN" dirty="0">
              <a:solidFill>
                <a:schemeClr val="tx2">
                  <a:lumMod val="50000"/>
                </a:schemeClr>
              </a:solidFill>
              <a:latin typeface="黑体" pitchFamily="49" charset="-122"/>
              <a:ea typeface="黑体" pitchFamily="49" charset="-122"/>
            </a:endParaRPr>
          </a:p>
          <a:p>
            <a:pPr eaLnBrk="1" hangingPunct="1">
              <a:lnSpc>
                <a:spcPct val="110000"/>
              </a:lnSpc>
              <a:buFont typeface="Wingdings" pitchFamily="2" charset="2"/>
              <a:buNone/>
            </a:pPr>
            <a:r>
              <a:rPr lang="en-US" altLang="zh-CN" dirty="0" smtClean="0">
                <a:solidFill>
                  <a:schemeClr val="tx2">
                    <a:lumMod val="50000"/>
                  </a:schemeClr>
                </a:solidFill>
                <a:latin typeface="黑体" pitchFamily="49" charset="-122"/>
                <a:ea typeface="黑体" pitchFamily="49" charset="-122"/>
              </a:rPr>
              <a:t>HAVING </a:t>
            </a:r>
            <a:r>
              <a:rPr lang="en-US" altLang="zh-CN" dirty="0">
                <a:solidFill>
                  <a:schemeClr val="tx2">
                    <a:lumMod val="50000"/>
                  </a:schemeClr>
                </a:solidFill>
                <a:latin typeface="黑体" pitchFamily="49" charset="-122"/>
                <a:ea typeface="黑体" pitchFamily="49" charset="-122"/>
              </a:rPr>
              <a:t>AVG(</a:t>
            </a:r>
            <a:r>
              <a:rPr lang="en-US" altLang="zh-CN" dirty="0" err="1">
                <a:solidFill>
                  <a:schemeClr val="tx2">
                    <a:lumMod val="50000"/>
                  </a:schemeClr>
                </a:solidFill>
                <a:latin typeface="黑体" pitchFamily="49" charset="-122"/>
                <a:ea typeface="黑体" pitchFamily="49" charset="-122"/>
              </a:rPr>
              <a:t>Student_grade</a:t>
            </a:r>
            <a:r>
              <a:rPr lang="en-US" altLang="zh-CN" dirty="0">
                <a:solidFill>
                  <a:schemeClr val="tx2">
                    <a:lumMod val="50000"/>
                  </a:schemeClr>
                </a:solidFill>
                <a:latin typeface="黑体" pitchFamily="49" charset="-122"/>
                <a:ea typeface="黑体" pitchFamily="49" charset="-122"/>
              </a:rPr>
              <a:t>)&gt;80</a:t>
            </a:r>
          </a:p>
          <a:p>
            <a:pPr eaLnBrk="1" hangingPunct="1">
              <a:lnSpc>
                <a:spcPct val="110000"/>
              </a:lnSpc>
              <a:buFont typeface="Wingdings" pitchFamily="2" charset="2"/>
              <a:buNone/>
            </a:pPr>
            <a:r>
              <a:rPr lang="en-US" altLang="zh-CN" dirty="0">
                <a:solidFill>
                  <a:schemeClr val="tx2">
                    <a:lumMod val="50000"/>
                  </a:schemeClr>
                </a:solidFill>
                <a:latin typeface="黑体" pitchFamily="49" charset="-122"/>
                <a:ea typeface="黑体" pitchFamily="49" charset="-122"/>
              </a:rPr>
              <a:t>	GO</a:t>
            </a:r>
          </a:p>
        </p:txBody>
      </p:sp>
      <p:sp>
        <p:nvSpPr>
          <p:cNvPr id="4" name="矩形 3"/>
          <p:cNvSpPr/>
          <p:nvPr/>
        </p:nvSpPr>
        <p:spPr>
          <a:xfrm>
            <a:off x="898055" y="4869160"/>
            <a:ext cx="4178001" cy="1578574"/>
          </a:xfrm>
          <a:prstGeom prst="rect">
            <a:avLst/>
          </a:prstGeom>
          <a:ln>
            <a:solidFill>
              <a:srgbClr val="FF0000"/>
            </a:solidFill>
          </a:ln>
        </p:spPr>
        <p:txBody>
          <a:bodyPr wrap="square">
            <a:spAutoFit/>
          </a:bodyPr>
          <a:lstStyle/>
          <a:p>
            <a:pPr eaLnBrk="1" hangingPunct="1">
              <a:lnSpc>
                <a:spcPct val="110000"/>
              </a:lnSpc>
              <a:buFont typeface="Wingdings" pitchFamily="2" charset="2"/>
              <a:buNone/>
            </a:pPr>
            <a:r>
              <a:rPr lang="zh-CN" altLang="en-US" dirty="0">
                <a:latin typeface="黑体" pitchFamily="49" charset="-122"/>
                <a:ea typeface="黑体" pitchFamily="49" charset="-122"/>
              </a:rPr>
              <a:t>提示</a:t>
            </a:r>
            <a:r>
              <a:rPr lang="zh-CN" altLang="en-US" dirty="0" smtClean="0">
                <a:latin typeface="黑体" pitchFamily="49" charset="-122"/>
                <a:ea typeface="黑体" pitchFamily="49" charset="-122"/>
              </a:rPr>
              <a:t>：  首先</a:t>
            </a:r>
            <a:r>
              <a:rPr lang="zh-CN" altLang="en-US" dirty="0">
                <a:latin typeface="黑体" pitchFamily="49" charset="-122"/>
                <a:ea typeface="黑体" pitchFamily="49" charset="-122"/>
              </a:rPr>
              <a:t>需要求出每个学生的平均分，因此要按照学号分组；其次，求得平均分以后要过滤出高于80分的学生，即分组查询后只输出满足指定条件的行，需要使用HAVING子句。</a:t>
            </a:r>
          </a:p>
        </p:txBody>
      </p:sp>
      <p:pic>
        <p:nvPicPr>
          <p:cNvPr id="30" name="Picture 4"/>
          <p:cNvPicPr>
            <a:picLocks noGrp="1" noChangeAspect="1" noChangeArrowheads="1"/>
          </p:cNvPicPr>
          <p:nvPr>
            <p:ph sz="half" idx="4294967295"/>
          </p:nvPr>
        </p:nvPicPr>
        <p:blipFill>
          <a:blip r:embed="rId3" cstate="print">
            <a:extLst>
              <a:ext uri="{28A0092B-C50C-407E-A947-70E740481C1C}">
                <a14:useLocalDpi xmlns:a14="http://schemas.microsoft.com/office/drawing/2010/main" xmlns="" val="0"/>
              </a:ext>
            </a:extLst>
          </a:blip>
          <a:srcRect/>
          <a:stretch>
            <a:fillRect/>
          </a:stretch>
        </p:blipFill>
        <p:spPr>
          <a:xfrm>
            <a:off x="5508104" y="4799057"/>
            <a:ext cx="1472594" cy="1586756"/>
          </a:xfrm>
          <a:prstGeom prst="rect">
            <a:avLst/>
          </a:prstGeom>
          <a:noFill/>
        </p:spPr>
      </p:pic>
      <p:sp>
        <p:nvSpPr>
          <p:cNvPr id="31" name="Text Box 5"/>
          <p:cNvSpPr txBox="1">
            <a:spLocks noChangeArrowheads="1"/>
          </p:cNvSpPr>
          <p:nvPr/>
        </p:nvSpPr>
        <p:spPr bwMode="auto">
          <a:xfrm>
            <a:off x="7164288" y="5053826"/>
            <a:ext cx="1384276" cy="1077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600" dirty="0"/>
              <a:t>图</a:t>
            </a:r>
            <a:r>
              <a:rPr lang="zh-CN" altLang="zh-CN" sz="1600" dirty="0"/>
              <a:t>6.36 </a:t>
            </a:r>
            <a:r>
              <a:rPr lang="zh-CN" sz="1600" dirty="0"/>
              <a:t>使用</a:t>
            </a:r>
            <a:r>
              <a:rPr lang="zh-CN" altLang="zh-CN" sz="1600" dirty="0"/>
              <a:t>HAVING</a:t>
            </a:r>
            <a:r>
              <a:rPr lang="zh-CN" sz="1600" dirty="0"/>
              <a:t>子句分组条件查询</a:t>
            </a:r>
          </a:p>
        </p:txBody>
      </p:sp>
    </p:spTree>
    <p:extLst>
      <p:ext uri="{BB962C8B-B14F-4D97-AF65-F5344CB8AC3E}">
        <p14:creationId xmlns:p14="http://schemas.microsoft.com/office/powerpoint/2010/main" xmlns="" val="403137981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7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88</a:t>
            </a:fld>
            <a:endParaRPr lang="en-US" altLang="zh-CN"/>
          </a:p>
        </p:txBody>
      </p:sp>
      <p:sp>
        <p:nvSpPr>
          <p:cNvPr id="8" name="Text Box 22"/>
          <p:cNvSpPr txBox="1">
            <a:spLocks noChangeArrowheads="1"/>
          </p:cNvSpPr>
          <p:nvPr/>
        </p:nvSpPr>
        <p:spPr bwMode="gray">
          <a:xfrm>
            <a:off x="1187624" y="1720734"/>
            <a:ext cx="7269814" cy="3831818"/>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．如果分组以后还需要按一定的条件对结果集中的汇总数据进行筛选，只输出满足指定条件的行，那么可以使用</a:t>
            </a:r>
            <a:r>
              <a:rPr lang="en-US" altLang="zh-CN" dirty="0">
                <a:solidFill>
                  <a:schemeClr val="tx2">
                    <a:lumMod val="50000"/>
                  </a:schemeClr>
                </a:solidFill>
                <a:latin typeface="黑体" pitchFamily="49" charset="-122"/>
                <a:ea typeface="黑体" pitchFamily="49" charset="-122"/>
              </a:rPr>
              <a:t>HAVING</a:t>
            </a:r>
            <a:r>
              <a:rPr lang="zh-CN" altLang="en-US" dirty="0">
                <a:solidFill>
                  <a:schemeClr val="tx2">
                    <a:lumMod val="50000"/>
                  </a:schemeClr>
                </a:solidFill>
                <a:latin typeface="黑体" pitchFamily="49" charset="-122"/>
                <a:ea typeface="黑体" pitchFamily="49" charset="-122"/>
              </a:rPr>
              <a:t>子句。</a:t>
            </a:r>
            <a:r>
              <a:rPr lang="en-US" altLang="zh-CN" dirty="0">
                <a:solidFill>
                  <a:schemeClr val="tx2">
                    <a:lumMod val="50000"/>
                  </a:schemeClr>
                </a:solidFill>
                <a:latin typeface="黑体" pitchFamily="49" charset="-122"/>
                <a:ea typeface="黑体" pitchFamily="49" charset="-122"/>
              </a:rPr>
              <a:t>HAVING</a:t>
            </a:r>
            <a:r>
              <a:rPr lang="zh-CN" altLang="en-US" dirty="0">
                <a:solidFill>
                  <a:schemeClr val="tx2">
                    <a:lumMod val="50000"/>
                  </a:schemeClr>
                </a:solidFill>
                <a:latin typeface="黑体" pitchFamily="49" charset="-122"/>
                <a:ea typeface="黑体" pitchFamily="49" charset="-122"/>
              </a:rPr>
              <a:t>子句的格式为：</a:t>
            </a: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latin typeface="黑体" pitchFamily="49" charset="-122"/>
                <a:ea typeface="黑体" pitchFamily="49" charset="-122"/>
              </a:rPr>
              <a:t>HAVING &lt;</a:t>
            </a:r>
            <a:r>
              <a:rPr lang="zh-CN" altLang="en-US" dirty="0">
                <a:latin typeface="黑体" pitchFamily="49" charset="-122"/>
                <a:ea typeface="黑体" pitchFamily="49" charset="-122"/>
              </a:rPr>
              <a:t>查询条件</a:t>
            </a:r>
            <a:r>
              <a:rPr lang="en-US" altLang="zh-CN" dirty="0">
                <a:latin typeface="黑体" pitchFamily="49" charset="-122"/>
                <a:ea typeface="黑体" pitchFamily="49" charset="-122"/>
              </a:rPr>
              <a:t>&gt;</a:t>
            </a:r>
          </a:p>
          <a:p>
            <a:pPr eaLnBrk="1" hangingPunct="1">
              <a:lnSpc>
                <a:spcPct val="150000"/>
              </a:lnSpc>
              <a:buFont typeface="Wingdings" pitchFamily="2" charset="2"/>
              <a:buNone/>
            </a:pPr>
            <a:r>
              <a:rPr lang="en-US" altLang="zh-CN" dirty="0">
                <a:solidFill>
                  <a:schemeClr val="tx2">
                    <a:lumMod val="50000"/>
                  </a:schemeClr>
                </a:solidFill>
                <a:latin typeface="黑体" pitchFamily="49" charset="-122"/>
                <a:ea typeface="黑体" pitchFamily="49" charset="-122"/>
              </a:rPr>
              <a:t>	2</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语句中，若</a:t>
            </a:r>
            <a:r>
              <a:rPr lang="en-US" altLang="zh-CN" dirty="0">
                <a:solidFill>
                  <a:schemeClr val="tx2">
                    <a:lumMod val="50000"/>
                  </a:schemeClr>
                </a:solidFill>
                <a:latin typeface="黑体" pitchFamily="49" charset="-122"/>
                <a:ea typeface="黑体" pitchFamily="49" charset="-122"/>
              </a:rPr>
              <a:t>HAVING</a:t>
            </a:r>
            <a:r>
              <a:rPr lang="zh-CN" altLang="en-US" dirty="0">
                <a:solidFill>
                  <a:schemeClr val="tx2">
                    <a:lumMod val="50000"/>
                  </a:schemeClr>
                </a:solidFill>
                <a:latin typeface="黑体" pitchFamily="49" charset="-122"/>
                <a:ea typeface="黑体" pitchFamily="49" charset="-122"/>
              </a:rPr>
              <a:t>子句不和</a:t>
            </a:r>
            <a:r>
              <a:rPr lang="en-US" altLang="zh-CN" dirty="0">
                <a:solidFill>
                  <a:schemeClr val="tx2">
                    <a:lumMod val="50000"/>
                  </a:schemeClr>
                </a:solidFill>
                <a:latin typeface="黑体" pitchFamily="49" charset="-122"/>
                <a:ea typeface="黑体" pitchFamily="49" charset="-122"/>
              </a:rPr>
              <a:t>GROUP BY</a:t>
            </a:r>
            <a:r>
              <a:rPr lang="zh-CN" altLang="en-US" dirty="0">
                <a:solidFill>
                  <a:schemeClr val="tx2">
                    <a:lumMod val="50000"/>
                  </a:schemeClr>
                </a:solidFill>
                <a:latin typeface="黑体" pitchFamily="49" charset="-122"/>
                <a:ea typeface="黑体" pitchFamily="49" charset="-122"/>
              </a:rPr>
              <a:t>子句一起使用，则其功能与</a:t>
            </a:r>
            <a:r>
              <a:rPr lang="en-US" altLang="zh-CN" dirty="0">
                <a:solidFill>
                  <a:schemeClr val="tx2">
                    <a:lumMod val="50000"/>
                  </a:schemeClr>
                </a:solidFill>
                <a:latin typeface="黑体" pitchFamily="49" charset="-122"/>
                <a:ea typeface="黑体" pitchFamily="49" charset="-122"/>
              </a:rPr>
              <a:t>WHERE</a:t>
            </a:r>
            <a:r>
              <a:rPr lang="zh-CN" altLang="en-US" dirty="0">
                <a:solidFill>
                  <a:schemeClr val="tx2">
                    <a:lumMod val="50000"/>
                  </a:schemeClr>
                </a:solidFill>
                <a:latin typeface="黑体" pitchFamily="49" charset="-122"/>
                <a:ea typeface="黑体" pitchFamily="49" charset="-122"/>
              </a:rPr>
              <a:t>子句一样。</a:t>
            </a:r>
          </a:p>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．当</a:t>
            </a:r>
            <a:r>
              <a:rPr lang="en-US" altLang="zh-CN" dirty="0">
                <a:solidFill>
                  <a:schemeClr val="tx2">
                    <a:lumMod val="50000"/>
                  </a:schemeClr>
                </a:solidFill>
                <a:latin typeface="黑体" pitchFamily="49" charset="-122"/>
                <a:ea typeface="黑体" pitchFamily="49" charset="-122"/>
              </a:rPr>
              <a:t>WHERE</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GROUP BY </a:t>
            </a:r>
            <a:r>
              <a:rPr lang="zh-CN" altLang="en-US" dirty="0">
                <a:solidFill>
                  <a:schemeClr val="tx2">
                    <a:lumMod val="50000"/>
                  </a:schemeClr>
                </a:solidFill>
                <a:latin typeface="黑体" pitchFamily="49" charset="-122"/>
                <a:ea typeface="黑体" pitchFamily="49" charset="-122"/>
              </a:rPr>
              <a:t>与</a:t>
            </a:r>
            <a:r>
              <a:rPr lang="en-US" altLang="zh-CN" dirty="0">
                <a:solidFill>
                  <a:schemeClr val="tx2">
                    <a:lumMod val="50000"/>
                  </a:schemeClr>
                </a:solidFill>
                <a:latin typeface="黑体" pitchFamily="49" charset="-122"/>
                <a:ea typeface="黑体" pitchFamily="49" charset="-122"/>
              </a:rPr>
              <a:t>HAVING</a:t>
            </a:r>
            <a:r>
              <a:rPr lang="zh-CN" altLang="en-US" dirty="0">
                <a:solidFill>
                  <a:schemeClr val="tx2">
                    <a:lumMod val="50000"/>
                  </a:schemeClr>
                </a:solidFill>
                <a:latin typeface="黑体" pitchFamily="49" charset="-122"/>
                <a:ea typeface="黑体" pitchFamily="49" charset="-122"/>
              </a:rPr>
              <a:t>子句同时在一个</a:t>
            </a:r>
            <a:r>
              <a:rPr lang="en-US" altLang="zh-CN" dirty="0">
                <a:solidFill>
                  <a:schemeClr val="tx2">
                    <a:lumMod val="50000"/>
                  </a:schemeClr>
                </a:solidFill>
                <a:latin typeface="黑体" pitchFamily="49" charset="-122"/>
                <a:ea typeface="黑体" pitchFamily="49" charset="-122"/>
              </a:rPr>
              <a:t>SELECT</a:t>
            </a:r>
            <a:r>
              <a:rPr lang="zh-CN" altLang="en-US" dirty="0">
                <a:solidFill>
                  <a:schemeClr val="tx2">
                    <a:lumMod val="50000"/>
                  </a:schemeClr>
                </a:solidFill>
                <a:latin typeface="黑体" pitchFamily="49" charset="-122"/>
                <a:ea typeface="黑体" pitchFamily="49" charset="-122"/>
              </a:rPr>
              <a:t>语句中被使用的时候，它们执行的先后顺序和作用都不一样，其区别如下：</a:t>
            </a:r>
          </a:p>
        </p:txBody>
      </p:sp>
    </p:spTree>
    <p:extLst>
      <p:ext uri="{BB962C8B-B14F-4D97-AF65-F5344CB8AC3E}">
        <p14:creationId xmlns:p14="http://schemas.microsoft.com/office/powerpoint/2010/main" xmlns="" val="242180437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7  </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89</a:t>
            </a:fld>
            <a:endParaRPr lang="en-US" altLang="zh-CN"/>
          </a:p>
        </p:txBody>
      </p:sp>
      <p:sp>
        <p:nvSpPr>
          <p:cNvPr id="8" name="Text Box 22"/>
          <p:cNvSpPr txBox="1">
            <a:spLocks noChangeArrowheads="1"/>
          </p:cNvSpPr>
          <p:nvPr/>
        </p:nvSpPr>
        <p:spPr bwMode="gray">
          <a:xfrm>
            <a:off x="1205390" y="2132856"/>
            <a:ext cx="6967010" cy="3000821"/>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en-US" altLang="zh-CN" dirty="0" smtClean="0">
                <a:solidFill>
                  <a:schemeClr val="tx2">
                    <a:lumMod val="50000"/>
                  </a:schemeClr>
                </a:solidFill>
                <a:latin typeface="黑体" pitchFamily="49" charset="-122"/>
                <a:ea typeface="黑体" pitchFamily="49" charset="-122"/>
              </a:rPr>
              <a:t>      HAVING</a:t>
            </a:r>
            <a:r>
              <a:rPr lang="zh-CN" altLang="en-US" dirty="0">
                <a:solidFill>
                  <a:schemeClr val="tx2">
                    <a:lumMod val="50000"/>
                  </a:schemeClr>
                </a:solidFill>
                <a:latin typeface="黑体" pitchFamily="49" charset="-122"/>
                <a:ea typeface="黑体" pitchFamily="49" charset="-122"/>
              </a:rPr>
              <a:t>子句和</a:t>
            </a:r>
            <a:r>
              <a:rPr lang="en-US" altLang="zh-CN" dirty="0">
                <a:solidFill>
                  <a:schemeClr val="tx2">
                    <a:lumMod val="50000"/>
                  </a:schemeClr>
                </a:solidFill>
                <a:latin typeface="黑体" pitchFamily="49" charset="-122"/>
                <a:ea typeface="黑体" pitchFamily="49" charset="-122"/>
              </a:rPr>
              <a:t>WHERE</a:t>
            </a:r>
            <a:r>
              <a:rPr lang="zh-CN" altLang="en-US" dirty="0">
                <a:solidFill>
                  <a:schemeClr val="tx2">
                    <a:lumMod val="50000"/>
                  </a:schemeClr>
                </a:solidFill>
                <a:latin typeface="黑体" pitchFamily="49" charset="-122"/>
                <a:ea typeface="黑体" pitchFamily="49" charset="-122"/>
              </a:rPr>
              <a:t>子句在执行时的先后顺序不一致，</a:t>
            </a:r>
            <a:r>
              <a:rPr lang="en-US" altLang="zh-CN" dirty="0">
                <a:solidFill>
                  <a:schemeClr val="tx2">
                    <a:lumMod val="50000"/>
                  </a:schemeClr>
                </a:solidFill>
                <a:latin typeface="黑体" pitchFamily="49" charset="-122"/>
                <a:ea typeface="黑体" pitchFamily="49" charset="-122"/>
              </a:rPr>
              <a:t>WHERE</a:t>
            </a:r>
            <a:r>
              <a:rPr lang="zh-CN" altLang="en-US" dirty="0">
                <a:solidFill>
                  <a:schemeClr val="tx2">
                    <a:lumMod val="50000"/>
                  </a:schemeClr>
                </a:solidFill>
                <a:latin typeface="黑体" pitchFamily="49" charset="-122"/>
                <a:ea typeface="黑体" pitchFamily="49" charset="-122"/>
              </a:rPr>
              <a:t>子句先于</a:t>
            </a:r>
            <a:r>
              <a:rPr lang="en-US" altLang="zh-CN" dirty="0">
                <a:solidFill>
                  <a:schemeClr val="tx2">
                    <a:lumMod val="50000"/>
                  </a:schemeClr>
                </a:solidFill>
                <a:latin typeface="黑体" pitchFamily="49" charset="-122"/>
                <a:ea typeface="黑体" pitchFamily="49" charset="-122"/>
              </a:rPr>
              <a:t>HAVING</a:t>
            </a:r>
            <a:r>
              <a:rPr lang="zh-CN" altLang="en-US" dirty="0">
                <a:solidFill>
                  <a:schemeClr val="tx2">
                    <a:lumMod val="50000"/>
                  </a:schemeClr>
                </a:solidFill>
                <a:latin typeface="黑体" pitchFamily="49" charset="-122"/>
                <a:ea typeface="黑体" pitchFamily="49" charset="-122"/>
              </a:rPr>
              <a:t>子句执行：首先由</a:t>
            </a:r>
            <a:r>
              <a:rPr lang="en-US" altLang="zh-CN" dirty="0">
                <a:solidFill>
                  <a:schemeClr val="tx2">
                    <a:lumMod val="50000"/>
                  </a:schemeClr>
                </a:solidFill>
                <a:latin typeface="黑体" pitchFamily="49" charset="-122"/>
                <a:ea typeface="黑体" pitchFamily="49" charset="-122"/>
              </a:rPr>
              <a:t>WHERE</a:t>
            </a:r>
            <a:r>
              <a:rPr lang="zh-CN" altLang="en-US" dirty="0">
                <a:solidFill>
                  <a:schemeClr val="tx2">
                    <a:lumMod val="50000"/>
                  </a:schemeClr>
                </a:solidFill>
                <a:latin typeface="黑体" pitchFamily="49" charset="-122"/>
                <a:ea typeface="黑体" pitchFamily="49" charset="-122"/>
              </a:rPr>
              <a:t>子句筛选记录组成基本结果集，然后</a:t>
            </a:r>
            <a:r>
              <a:rPr lang="en-US" altLang="zh-CN" dirty="0">
                <a:solidFill>
                  <a:schemeClr val="tx2">
                    <a:lumMod val="50000"/>
                  </a:schemeClr>
                </a:solidFill>
                <a:latin typeface="黑体" pitchFamily="49" charset="-122"/>
                <a:ea typeface="黑体" pitchFamily="49" charset="-122"/>
              </a:rPr>
              <a:t>GROUP BY</a:t>
            </a:r>
            <a:r>
              <a:rPr lang="zh-CN" altLang="en-US" dirty="0">
                <a:solidFill>
                  <a:schemeClr val="tx2">
                    <a:lumMod val="50000"/>
                  </a:schemeClr>
                </a:solidFill>
                <a:latin typeface="黑体" pitchFamily="49" charset="-122"/>
                <a:ea typeface="黑体" pitchFamily="49" charset="-122"/>
              </a:rPr>
              <a:t>对基本结果集中的行分组，聚合函数再对各组进行统计计算，最后</a:t>
            </a:r>
            <a:r>
              <a:rPr lang="en-US" altLang="zh-CN" dirty="0">
                <a:solidFill>
                  <a:schemeClr val="tx2">
                    <a:lumMod val="50000"/>
                  </a:schemeClr>
                </a:solidFill>
                <a:latin typeface="黑体" pitchFamily="49" charset="-122"/>
                <a:ea typeface="黑体" pitchFamily="49" charset="-122"/>
              </a:rPr>
              <a:t>HAVING</a:t>
            </a:r>
            <a:r>
              <a:rPr lang="zh-CN" altLang="en-US" dirty="0">
                <a:solidFill>
                  <a:schemeClr val="tx2">
                    <a:lumMod val="50000"/>
                  </a:schemeClr>
                </a:solidFill>
                <a:latin typeface="黑体" pitchFamily="49" charset="-122"/>
                <a:ea typeface="黑体" pitchFamily="49" charset="-122"/>
              </a:rPr>
              <a:t>子句对汇总数据过滤。</a:t>
            </a:r>
          </a:p>
          <a:p>
            <a:pPr eaLnBrk="1" hangingPunct="1">
              <a:lnSpc>
                <a:spcPct val="150000"/>
              </a:lnSpc>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lnSpc>
                <a:spcPct val="150000"/>
              </a:lnSpc>
              <a:buFont typeface="Wingdings" pitchFamily="2" charset="2"/>
              <a:buNone/>
            </a:pPr>
            <a:r>
              <a:rPr lang="en-US" altLang="zh-CN" dirty="0">
                <a:solidFill>
                  <a:schemeClr val="tx2">
                    <a:lumMod val="50000"/>
                  </a:schemeClr>
                </a:solidFill>
                <a:latin typeface="黑体" pitchFamily="49" charset="-122"/>
                <a:ea typeface="黑体" pitchFamily="49" charset="-122"/>
              </a:rPr>
              <a:t> </a:t>
            </a:r>
            <a:r>
              <a:rPr lang="en-US" altLang="zh-CN" dirty="0" smtClean="0">
                <a:solidFill>
                  <a:schemeClr val="tx2">
                    <a:lumMod val="50000"/>
                  </a:schemeClr>
                </a:solidFill>
                <a:latin typeface="黑体" pitchFamily="49" charset="-122"/>
                <a:ea typeface="黑体" pitchFamily="49" charset="-122"/>
              </a:rPr>
              <a:t>    HAVING</a:t>
            </a:r>
            <a:r>
              <a:rPr lang="zh-CN" altLang="en-US" dirty="0">
                <a:solidFill>
                  <a:schemeClr val="tx2">
                    <a:lumMod val="50000"/>
                  </a:schemeClr>
                </a:solidFill>
                <a:latin typeface="黑体" pitchFamily="49" charset="-122"/>
                <a:ea typeface="黑体" pitchFamily="49" charset="-122"/>
              </a:rPr>
              <a:t>子句中可以包含聚合函数，但是</a:t>
            </a:r>
            <a:r>
              <a:rPr lang="en-US" altLang="zh-CN" dirty="0">
                <a:solidFill>
                  <a:schemeClr val="tx2">
                    <a:lumMod val="50000"/>
                  </a:schemeClr>
                </a:solidFill>
                <a:latin typeface="黑体" pitchFamily="49" charset="-122"/>
                <a:ea typeface="黑体" pitchFamily="49" charset="-122"/>
              </a:rPr>
              <a:t>WHERE</a:t>
            </a:r>
            <a:r>
              <a:rPr lang="zh-CN" altLang="en-US" dirty="0">
                <a:solidFill>
                  <a:schemeClr val="tx2">
                    <a:lumMod val="50000"/>
                  </a:schemeClr>
                </a:solidFill>
                <a:latin typeface="黑体" pitchFamily="49" charset="-122"/>
                <a:ea typeface="黑体" pitchFamily="49" charset="-122"/>
              </a:rPr>
              <a:t>子句中不可以包含聚合函数。</a:t>
            </a:r>
          </a:p>
        </p:txBody>
      </p:sp>
    </p:spTree>
    <p:extLst>
      <p:ext uri="{BB962C8B-B14F-4D97-AF65-F5344CB8AC3E}">
        <p14:creationId xmlns:p14="http://schemas.microsoft.com/office/powerpoint/2010/main" xmlns="" val="34752842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a:t>
            </a:fld>
            <a:endParaRPr lang="en-US" altLang="zh-CN"/>
          </a:p>
        </p:txBody>
      </p:sp>
      <p:sp>
        <p:nvSpPr>
          <p:cNvPr id="6" name="AutoShape 2"/>
          <p:cNvSpPr>
            <a:spLocks noChangeArrowheads="1"/>
          </p:cNvSpPr>
          <p:nvPr/>
        </p:nvSpPr>
        <p:spPr bwMode="gray">
          <a:xfrm>
            <a:off x="1623216" y="4351699"/>
            <a:ext cx="4388944" cy="1477328"/>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961299" y="4468783"/>
            <a:ext cx="2299139" cy="1200329"/>
          </a:xfrm>
          <a:prstGeom prst="rect">
            <a:avLst/>
          </a:prstGeom>
          <a:noFill/>
          <a:ln w="9525" algn="ctr">
            <a:noFill/>
            <a:miter lim="800000"/>
            <a:headEnd/>
            <a:tailEnd/>
          </a:ln>
          <a:effectLst/>
        </p:spPr>
        <p:txBody>
          <a:bodyPr wrap="square">
            <a:spAutoFit/>
          </a:bodyPr>
          <a:lstStyle/>
          <a:p>
            <a:pPr algn="just">
              <a:spcBef>
                <a:spcPct val="50000"/>
              </a:spcBef>
            </a:pPr>
            <a:r>
              <a:rPr lang="en-US" altLang="zh-CN" dirty="0" smtClean="0">
                <a:solidFill>
                  <a:schemeClr val="tx2">
                    <a:lumMod val="50000"/>
                  </a:schemeClr>
                </a:solidFill>
                <a:latin typeface="黑体" pitchFamily="49" charset="-122"/>
                <a:ea typeface="黑体" pitchFamily="49" charset="-122"/>
              </a:rPr>
              <a:t>Management </a:t>
            </a:r>
            <a:r>
              <a:rPr lang="en-US" altLang="zh-CN" dirty="0">
                <a:solidFill>
                  <a:schemeClr val="tx2">
                    <a:lumMod val="50000"/>
                  </a:schemeClr>
                </a:solidFill>
                <a:latin typeface="黑体" pitchFamily="49" charset="-122"/>
                <a:ea typeface="黑体" pitchFamily="49" charset="-122"/>
              </a:rPr>
              <a:t>Studio</a:t>
            </a:r>
            <a:r>
              <a:rPr lang="zh-CN" altLang="en-US" dirty="0">
                <a:solidFill>
                  <a:schemeClr val="tx2">
                    <a:lumMod val="50000"/>
                  </a:schemeClr>
                </a:solidFill>
                <a:latin typeface="黑体" pitchFamily="49" charset="-122"/>
                <a:ea typeface="黑体" pitchFamily="49" charset="-122"/>
              </a:rPr>
              <a:t>右边空白处的代码</a:t>
            </a:r>
            <a:r>
              <a:rPr lang="zh-CN" altLang="en-US" dirty="0" smtClean="0">
                <a:solidFill>
                  <a:schemeClr val="tx2">
                    <a:lumMod val="50000"/>
                  </a:schemeClr>
                </a:solidFill>
                <a:latin typeface="黑体" pitchFamily="49" charset="-122"/>
                <a:ea typeface="黑体" pitchFamily="49" charset="-122"/>
              </a:rPr>
              <a:t>编辑区</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6.2</a:t>
            </a:r>
            <a:r>
              <a:rPr lang="zh-CN" altLang="en-US" dirty="0">
                <a:solidFill>
                  <a:schemeClr val="tx2">
                    <a:lumMod val="50000"/>
                  </a:schemeClr>
                </a:solidFill>
                <a:latin typeface="黑体" pitchFamily="49" charset="-122"/>
                <a:ea typeface="黑体" pitchFamily="49" charset="-122"/>
              </a:rPr>
              <a:t>所示），输入查询语句。</a:t>
            </a:r>
          </a:p>
        </p:txBody>
      </p:sp>
      <p:sp>
        <p:nvSpPr>
          <p:cNvPr id="8" name="AutoShape 4"/>
          <p:cNvSpPr>
            <a:spLocks noChangeArrowheads="1"/>
          </p:cNvSpPr>
          <p:nvPr/>
        </p:nvSpPr>
        <p:spPr bwMode="gray">
          <a:xfrm>
            <a:off x="2382067" y="4918945"/>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831093" y="4361724"/>
            <a:ext cx="1414448" cy="1414448"/>
          </a:xfrm>
          <a:prstGeom prst="rect">
            <a:avLst/>
          </a:prstGeom>
          <a:noFill/>
        </p:spPr>
      </p:pic>
      <p:sp>
        <p:nvSpPr>
          <p:cNvPr id="10" name="Text Box 7"/>
          <p:cNvSpPr txBox="1">
            <a:spLocks noChangeArrowheads="1"/>
          </p:cNvSpPr>
          <p:nvPr/>
        </p:nvSpPr>
        <p:spPr bwMode="black">
          <a:xfrm>
            <a:off x="694567" y="4890308"/>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
        <p:nvSpPr>
          <p:cNvPr id="11" name="AutoShape 8"/>
          <p:cNvSpPr>
            <a:spLocks noChangeArrowheads="1"/>
          </p:cNvSpPr>
          <p:nvPr/>
        </p:nvSpPr>
        <p:spPr bwMode="gray">
          <a:xfrm>
            <a:off x="1259632" y="1519028"/>
            <a:ext cx="4000806" cy="194421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3" name="矩形 2"/>
          <p:cNvSpPr/>
          <p:nvPr/>
        </p:nvSpPr>
        <p:spPr>
          <a:xfrm>
            <a:off x="1403648" y="1628506"/>
            <a:ext cx="2808312" cy="1754326"/>
          </a:xfrm>
          <a:prstGeom prst="rect">
            <a:avLst/>
          </a:prstGeom>
        </p:spPr>
        <p:txBody>
          <a:bodyPr wrap="square">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操作鼠标切换。如图6.1所示，在Management Studio的【SQL 编辑】工具栏上点击【当前可用数据库】按钮，选择所需要的数据库名字即可。</a:t>
            </a:r>
          </a:p>
        </p:txBody>
      </p:sp>
      <p:pic>
        <p:nvPicPr>
          <p:cNvPr id="12" name="Picture 3"/>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a:xfrm>
            <a:off x="5004048" y="1356491"/>
            <a:ext cx="3673726" cy="2742960"/>
          </a:xfrm>
          <a:noFill/>
        </p:spPr>
      </p:pic>
      <p:sp>
        <p:nvSpPr>
          <p:cNvPr id="13" name="Text Box 4"/>
          <p:cNvSpPr txBox="1">
            <a:spLocks noChangeArrowheads="1"/>
          </p:cNvSpPr>
          <p:nvPr/>
        </p:nvSpPr>
        <p:spPr bwMode="auto">
          <a:xfrm>
            <a:off x="5418434" y="4099451"/>
            <a:ext cx="3041998"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6.1 </a:t>
            </a:r>
            <a:r>
              <a:rPr lang="zh-CN" sz="1800" dirty="0"/>
              <a:t>切换当前可用数据库</a:t>
            </a:r>
          </a:p>
        </p:txBody>
      </p:sp>
      <p:sp>
        <p:nvSpPr>
          <p:cNvPr id="4" name="矩形 3"/>
          <p:cNvSpPr/>
          <p:nvPr/>
        </p:nvSpPr>
        <p:spPr>
          <a:xfrm>
            <a:off x="5796136" y="4628698"/>
            <a:ext cx="2664296" cy="1200329"/>
          </a:xfrm>
          <a:prstGeom prst="rect">
            <a:avLst/>
          </a:prstGeom>
          <a:solidFill>
            <a:srgbClr val="FFFF00"/>
          </a:solidFill>
        </p:spPr>
        <p:txBody>
          <a:bodyPr wrap="square">
            <a:spAutoFit/>
          </a:bodyPr>
          <a:lstStyle/>
          <a:p>
            <a:pPr eaLnBrk="1" hangingPunct="1">
              <a:buFont typeface="Wingdings" pitchFamily="2" charset="2"/>
              <a:buNone/>
            </a:pPr>
            <a:r>
              <a:rPr lang="zh-CN" altLang="en-US" dirty="0" smtClean="0">
                <a:latin typeface="黑体" pitchFamily="49" charset="-122"/>
                <a:ea typeface="黑体" pitchFamily="49" charset="-122"/>
              </a:rPr>
              <a:t>USE Student</a:t>
            </a:r>
            <a:endParaRPr lang="en-US" altLang="zh-CN" dirty="0" smtClean="0">
              <a:latin typeface="黑体" pitchFamily="49" charset="-122"/>
              <a:ea typeface="黑体" pitchFamily="49" charset="-122"/>
            </a:endParaRPr>
          </a:p>
          <a:p>
            <a:pPr eaLnBrk="1" hangingPunct="1">
              <a:buFont typeface="Wingdings" pitchFamily="2" charset="2"/>
              <a:buNone/>
            </a:pPr>
            <a:r>
              <a:rPr lang="zh-CN" altLang="en-US" dirty="0" smtClean="0">
                <a:latin typeface="黑体" pitchFamily="49" charset="-122"/>
                <a:ea typeface="黑体" pitchFamily="49" charset="-122"/>
              </a:rPr>
              <a:t>GO</a:t>
            </a:r>
            <a:endParaRPr lang="zh-CN" altLang="en-US" dirty="0">
              <a:latin typeface="黑体" pitchFamily="49" charset="-122"/>
              <a:ea typeface="黑体" pitchFamily="49" charset="-122"/>
            </a:endParaRPr>
          </a:p>
          <a:p>
            <a:pPr eaLnBrk="1" hangingPunct="1">
              <a:buFont typeface="Wingdings" pitchFamily="2" charset="2"/>
              <a:buNone/>
            </a:pPr>
            <a:r>
              <a:rPr lang="zh-CN" altLang="en-US" dirty="0" smtClean="0">
                <a:latin typeface="黑体" pitchFamily="49" charset="-122"/>
                <a:ea typeface="黑体" pitchFamily="49" charset="-122"/>
              </a:rPr>
              <a:t>SELECT </a:t>
            </a:r>
            <a:r>
              <a:rPr lang="zh-CN" altLang="en-US" dirty="0">
                <a:latin typeface="黑体" pitchFamily="49" charset="-122"/>
                <a:ea typeface="黑体" pitchFamily="49" charset="-122"/>
              </a:rPr>
              <a:t>* FROM Courses</a:t>
            </a:r>
          </a:p>
          <a:p>
            <a:pPr eaLnBrk="1" hangingPunct="1">
              <a:buFont typeface="Wingdings" pitchFamily="2" charset="2"/>
              <a:buNone/>
            </a:pPr>
            <a:r>
              <a:rPr lang="zh-CN" altLang="en-US" dirty="0" smtClean="0">
                <a:latin typeface="黑体" pitchFamily="49" charset="-122"/>
                <a:ea typeface="黑体" pitchFamily="49" charset="-122"/>
              </a:rPr>
              <a:t>GO</a:t>
            </a:r>
            <a:endParaRPr lang="zh-CN" altLang="en-US"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9672" y="332656"/>
            <a:ext cx="7000924" cy="487363"/>
          </a:xfrm>
        </p:spPr>
        <p:txBody>
          <a:bodyPr/>
          <a:lstStyle/>
          <a:p>
            <a:r>
              <a:rPr lang="zh-CN" altLang="en-US" sz="2400" dirty="0">
                <a:latin typeface="黑体" pitchFamily="49" charset="-122"/>
              </a:rPr>
              <a:t>学习子情境 </a:t>
            </a:r>
            <a:r>
              <a:rPr lang="en-US" altLang="zh-CN" sz="2400" dirty="0" smtClean="0">
                <a:latin typeface="黑体" pitchFamily="49" charset="-122"/>
              </a:rPr>
              <a:t>6.4  </a:t>
            </a:r>
            <a:r>
              <a:rPr lang="zh-CN" altLang="en-US" sz="2400" dirty="0" smtClean="0">
                <a:latin typeface="黑体" pitchFamily="49" charset="-122"/>
              </a:rPr>
              <a:t>查询</a:t>
            </a:r>
            <a:r>
              <a:rPr lang="zh-CN" altLang="en-US" sz="2400" dirty="0">
                <a:latin typeface="黑体" pitchFamily="49" charset="-122"/>
              </a:rPr>
              <a:t>成绩信息</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90</a:t>
            </a:fld>
            <a:endParaRPr lang="en-US" altLang="zh-CN"/>
          </a:p>
        </p:txBody>
      </p:sp>
      <p:grpSp>
        <p:nvGrpSpPr>
          <p:cNvPr id="3" name="Group 8"/>
          <p:cNvGrpSpPr>
            <a:grpSpLocks/>
          </p:cNvGrpSpPr>
          <p:nvPr/>
        </p:nvGrpSpPr>
        <p:grpSpPr bwMode="auto">
          <a:xfrm>
            <a:off x="2785175" y="1785931"/>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619672" y="2852936"/>
            <a:ext cx="6523088" cy="3024336"/>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857886" y="2979625"/>
            <a:ext cx="6140858" cy="2790187"/>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在教务处的管理工作中，除了会遇到学生信息、成绩信息、课程信息等信息的查询要求，也会碰到其他更为复杂的查询要求，这些查询不仅仅局限于单独的学生、成绩或者是课程信息，而往往是同时涉及到以上几部分内容的综合信息，这时就需要运用多表连接查询和嵌套查询等高级查询来完成相应的查询工作。</a:t>
            </a:r>
          </a:p>
        </p:txBody>
      </p:sp>
      <p:sp>
        <p:nvSpPr>
          <p:cNvPr id="12" name="TextBox 11"/>
          <p:cNvSpPr txBox="1"/>
          <p:nvPr/>
        </p:nvSpPr>
        <p:spPr>
          <a:xfrm>
            <a:off x="2856613" y="1857375"/>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extLst>
      <p:ext uri="{BB962C8B-B14F-4D97-AF65-F5344CB8AC3E}">
        <p14:creationId xmlns:p14="http://schemas.microsoft.com/office/powerpoint/2010/main" xmlns="" val="143402393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91</a:t>
            </a:fld>
            <a:endParaRPr lang="en-US" altLang="zh-CN"/>
          </a:p>
        </p:txBody>
      </p:sp>
      <p:sp>
        <p:nvSpPr>
          <p:cNvPr id="6" name="Oval 2"/>
          <p:cNvSpPr>
            <a:spLocks noChangeArrowheads="1"/>
          </p:cNvSpPr>
          <p:nvPr/>
        </p:nvSpPr>
        <p:spPr bwMode="gray">
          <a:xfrm>
            <a:off x="2143108" y="2400312"/>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286108" y="2914662"/>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8" name="Line 4"/>
          <p:cNvSpPr>
            <a:spLocks noChangeShapeType="1"/>
          </p:cNvSpPr>
          <p:nvPr/>
        </p:nvSpPr>
        <p:spPr bwMode="gray">
          <a:xfrm>
            <a:off x="4772012" y="3824279"/>
            <a:ext cx="1524000" cy="76200"/>
          </a:xfrm>
          <a:prstGeom prst="line">
            <a:avLst/>
          </a:prstGeom>
          <a:noFill/>
          <a:ln w="12700">
            <a:solidFill>
              <a:schemeClr val="tx1"/>
            </a:solidFill>
            <a:round/>
            <a:headEnd/>
            <a:tailEnd/>
          </a:ln>
          <a:effectLst/>
        </p:spPr>
        <p:txBody>
          <a:bodyPr wrap="none" anchor="ctr"/>
          <a:lstStyle/>
          <a:p>
            <a:endParaRPr lang="zh-CN" altLang="en-US"/>
          </a:p>
        </p:txBody>
      </p:sp>
      <p:sp>
        <p:nvSpPr>
          <p:cNvPr id="9" name="Line 5"/>
          <p:cNvSpPr>
            <a:spLocks noChangeShapeType="1"/>
          </p:cNvSpPr>
          <p:nvPr/>
        </p:nvSpPr>
        <p:spPr bwMode="gray">
          <a:xfrm>
            <a:off x="3362308" y="2552712"/>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3924283" y="3305187"/>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3" name="Group 11"/>
          <p:cNvGrpSpPr>
            <a:grpSpLocks/>
          </p:cNvGrpSpPr>
          <p:nvPr/>
        </p:nvGrpSpPr>
        <p:grpSpPr bwMode="auto">
          <a:xfrm>
            <a:off x="2543158" y="1676412"/>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0"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1" name="Group 17"/>
              <p:cNvGrpSpPr>
                <a:grpSpLocks/>
              </p:cNvGrpSpPr>
              <p:nvPr/>
            </p:nvGrpSpPr>
            <p:grpSpPr bwMode="auto">
              <a:xfrm rot="-3733502" flipH="1" flipV="1">
                <a:off x="4250" y="2244"/>
                <a:ext cx="821" cy="191"/>
                <a:chOff x="2528" y="1060"/>
                <a:chExt cx="894" cy="236"/>
              </a:xfrm>
            </p:grpSpPr>
            <p:grpSp>
              <p:nvGrpSpPr>
                <p:cNvPr id="12"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4"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5" name="Group 28"/>
            <p:cNvGrpSpPr>
              <a:grpSpLocks/>
            </p:cNvGrpSpPr>
            <p:nvPr/>
          </p:nvGrpSpPr>
          <p:grpSpPr bwMode="auto">
            <a:xfrm rot="-3733502" flipH="1" flipV="1">
              <a:off x="2362" y="1508"/>
              <a:ext cx="528" cy="122"/>
              <a:chOff x="2528" y="1060"/>
              <a:chExt cx="894" cy="236"/>
            </a:xfrm>
          </p:grpSpPr>
          <p:grpSp>
            <p:nvGrpSpPr>
              <p:cNvPr id="17"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8"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20" name="Group 40"/>
          <p:cNvGrpSpPr>
            <a:grpSpLocks/>
          </p:cNvGrpSpPr>
          <p:nvPr/>
        </p:nvGrpSpPr>
        <p:grpSpPr bwMode="auto">
          <a:xfrm>
            <a:off x="5272078" y="3395651"/>
            <a:ext cx="1146175" cy="1374775"/>
            <a:chOff x="2064" y="1008"/>
            <a:chExt cx="722" cy="866"/>
          </a:xfrm>
        </p:grpSpPr>
        <p:sp>
          <p:nvSpPr>
            <p:cNvPr id="4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21" name="Group 42"/>
            <p:cNvGrpSpPr>
              <a:grpSpLocks/>
            </p:cNvGrpSpPr>
            <p:nvPr/>
          </p:nvGrpSpPr>
          <p:grpSpPr bwMode="auto">
            <a:xfrm>
              <a:off x="2086" y="1030"/>
              <a:ext cx="680" cy="844"/>
              <a:chOff x="3975" y="1593"/>
              <a:chExt cx="931" cy="1157"/>
            </a:xfrm>
          </p:grpSpPr>
          <p:pic>
            <p:nvPicPr>
              <p:cNvPr id="59"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60" name="Oval 44"/>
              <p:cNvSpPr>
                <a:spLocks noChangeArrowheads="1"/>
              </p:cNvSpPr>
              <p:nvPr/>
            </p:nvSpPr>
            <p:spPr bwMode="gray">
              <a:xfrm>
                <a:off x="3975" y="1593"/>
                <a:ext cx="931" cy="937"/>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1"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46"/>
              <p:cNvGrpSpPr>
                <a:grpSpLocks/>
              </p:cNvGrpSpPr>
              <p:nvPr/>
            </p:nvGrpSpPr>
            <p:grpSpPr bwMode="auto">
              <a:xfrm rot="-3733502" flipH="1" flipV="1">
                <a:off x="4250" y="2244"/>
                <a:ext cx="821" cy="191"/>
                <a:chOff x="2528" y="1060"/>
                <a:chExt cx="894" cy="236"/>
              </a:xfrm>
            </p:grpSpPr>
            <p:grpSp>
              <p:nvGrpSpPr>
                <p:cNvPr id="34" name="Group 47"/>
                <p:cNvGrpSpPr>
                  <a:grpSpLocks/>
                </p:cNvGrpSpPr>
                <p:nvPr/>
              </p:nvGrpSpPr>
              <p:grpSpPr bwMode="auto">
                <a:xfrm>
                  <a:off x="2528" y="1060"/>
                  <a:ext cx="742" cy="186"/>
                  <a:chOff x="1565" y="2568"/>
                  <a:chExt cx="1118" cy="279"/>
                </a:xfrm>
              </p:grpSpPr>
              <p:sp>
                <p:nvSpPr>
                  <p:cNvPr id="69"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2"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52"/>
                <p:cNvGrpSpPr>
                  <a:grpSpLocks/>
                </p:cNvGrpSpPr>
                <p:nvPr/>
              </p:nvGrpSpPr>
              <p:grpSpPr bwMode="auto">
                <a:xfrm rot="1353540">
                  <a:off x="2680" y="1110"/>
                  <a:ext cx="742" cy="186"/>
                  <a:chOff x="1565" y="2568"/>
                  <a:chExt cx="1118" cy="279"/>
                </a:xfrm>
              </p:grpSpPr>
              <p:sp>
                <p:nvSpPr>
                  <p:cNvPr id="65"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6"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7"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8"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44" name="Group 57"/>
            <p:cNvGrpSpPr>
              <a:grpSpLocks/>
            </p:cNvGrpSpPr>
            <p:nvPr/>
          </p:nvGrpSpPr>
          <p:grpSpPr bwMode="auto">
            <a:xfrm rot="-3733502" flipH="1" flipV="1">
              <a:off x="2362" y="1508"/>
              <a:ext cx="528" cy="122"/>
              <a:chOff x="2528" y="1060"/>
              <a:chExt cx="894" cy="236"/>
            </a:xfrm>
          </p:grpSpPr>
          <p:grpSp>
            <p:nvGrpSpPr>
              <p:cNvPr id="46" name="Group 58"/>
              <p:cNvGrpSpPr>
                <a:grpSpLocks/>
              </p:cNvGrpSpPr>
              <p:nvPr/>
            </p:nvGrpSpPr>
            <p:grpSpPr bwMode="auto">
              <a:xfrm>
                <a:off x="2528" y="1060"/>
                <a:ext cx="742" cy="186"/>
                <a:chOff x="1565" y="2568"/>
                <a:chExt cx="1118" cy="279"/>
              </a:xfrm>
            </p:grpSpPr>
            <p:sp>
              <p:nvSpPr>
                <p:cNvPr id="55"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8"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47" name="Group 63"/>
              <p:cNvGrpSpPr>
                <a:grpSpLocks/>
              </p:cNvGrpSpPr>
              <p:nvPr/>
            </p:nvGrpSpPr>
            <p:grpSpPr bwMode="auto">
              <a:xfrm rot="1353540">
                <a:off x="2680" y="1110"/>
                <a:ext cx="742" cy="186"/>
                <a:chOff x="1565" y="2568"/>
                <a:chExt cx="1118" cy="279"/>
              </a:xfrm>
            </p:grpSpPr>
            <p:sp>
              <p:nvSpPr>
                <p:cNvPr id="51"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4"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48" name="Rectangle 68"/>
            <p:cNvSpPr>
              <a:spLocks noChangeArrowheads="1"/>
            </p:cNvSpPr>
            <p:nvPr/>
          </p:nvSpPr>
          <p:spPr bwMode="gray">
            <a:xfrm>
              <a:off x="2343" y="1307"/>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49" name="Group 156"/>
          <p:cNvGrpSpPr>
            <a:grpSpLocks/>
          </p:cNvGrpSpPr>
          <p:nvPr/>
        </p:nvGrpSpPr>
        <p:grpSpPr bwMode="auto">
          <a:xfrm rot="4976862" flipH="1">
            <a:off x="4111608" y="3479812"/>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50" name="Group 159"/>
            <p:cNvGrpSpPr>
              <a:grpSpLocks/>
            </p:cNvGrpSpPr>
            <p:nvPr/>
          </p:nvGrpSpPr>
          <p:grpSpPr bwMode="auto">
            <a:xfrm rot="1297425" flipV="1">
              <a:off x="1969" y="1253"/>
              <a:ext cx="150" cy="36"/>
              <a:chOff x="2528" y="1060"/>
              <a:chExt cx="894" cy="236"/>
            </a:xfrm>
          </p:grpSpPr>
          <p:grpSp>
            <p:nvGrpSpPr>
              <p:cNvPr id="62"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3"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8" name="AutoShape 174"/>
          <p:cNvSpPr>
            <a:spLocks/>
          </p:cNvSpPr>
          <p:nvPr/>
        </p:nvSpPr>
        <p:spPr bwMode="auto">
          <a:xfrm>
            <a:off x="611560" y="2608015"/>
            <a:ext cx="1915502" cy="1665260"/>
          </a:xfrm>
          <a:prstGeom prst="accentCallout2">
            <a:avLst>
              <a:gd name="adj1" fmla="val 26278"/>
              <a:gd name="adj2" fmla="val 104782"/>
              <a:gd name="adj3" fmla="val 26278"/>
              <a:gd name="adj4" fmla="val 114843"/>
              <a:gd name="adj5" fmla="val -16931"/>
              <a:gd name="adj6" fmla="val 132722"/>
            </a:avLst>
          </a:prstGeom>
          <a:noFill/>
          <a:ln w="9525">
            <a:solidFill>
              <a:schemeClr val="hlink"/>
            </a:solidFill>
            <a:miter lim="800000"/>
            <a:headEnd/>
            <a:tailEnd type="diamond" w="med" len="med"/>
          </a:ln>
          <a:effectLst/>
        </p:spPr>
        <p:txBody>
          <a:bodyPr anchor="ctr"/>
          <a:lstStyle/>
          <a:p>
            <a:pPr>
              <a:lnSpc>
                <a:spcPct val="90000"/>
              </a:lnSpc>
            </a:pPr>
            <a:r>
              <a:rPr lang="en-US" altLang="zh-CN" dirty="0" smtClean="0">
                <a:solidFill>
                  <a:srgbClr val="000000"/>
                </a:solidFill>
                <a:ea typeface="宋体" pitchFamily="2" charset="-122"/>
              </a:rPr>
              <a:t>1</a:t>
            </a:r>
            <a:r>
              <a:rPr lang="en-US" altLang="zh-CN" sz="1400" dirty="0" smtClean="0">
                <a:solidFill>
                  <a:srgbClr val="000000"/>
                </a:solidFill>
                <a:ea typeface="宋体" pitchFamily="2" charset="-122"/>
              </a:rPr>
              <a:t>.</a:t>
            </a:r>
            <a:r>
              <a:rPr lang="zh-CN" altLang="en-US" dirty="0">
                <a:solidFill>
                  <a:schemeClr val="tx2">
                    <a:lumMod val="50000"/>
                  </a:schemeClr>
                </a:solidFill>
                <a:latin typeface="黑体" pitchFamily="49" charset="-122"/>
                <a:ea typeface="黑体" pitchFamily="49" charset="-122"/>
              </a:rPr>
              <a:t>学会使用内连接查询多个表的数据。</a:t>
            </a:r>
          </a:p>
          <a:p>
            <a:pPr>
              <a:lnSpc>
                <a:spcPct val="90000"/>
              </a:lnSpc>
            </a:pPr>
            <a:r>
              <a:rPr lang="zh-CN" altLang="en-US" dirty="0">
                <a:solidFill>
                  <a:schemeClr val="tx2">
                    <a:lumMod val="50000"/>
                  </a:schemeClr>
                </a:solidFill>
                <a:latin typeface="黑体" pitchFamily="49" charset="-122"/>
                <a:ea typeface="黑体" pitchFamily="49" charset="-122"/>
              </a:rPr>
              <a:t>       学会使用外连接查询多个表的数据。</a:t>
            </a:r>
          </a:p>
          <a:p>
            <a:pPr>
              <a:lnSpc>
                <a:spcPct val="90000"/>
              </a:lnSpc>
            </a:pPr>
            <a:endParaRPr lang="zh-CN" altLang="en-US" dirty="0">
              <a:solidFill>
                <a:schemeClr val="tx2">
                  <a:lumMod val="50000"/>
                </a:schemeClr>
              </a:solidFill>
              <a:latin typeface="黑体" pitchFamily="49" charset="-122"/>
              <a:ea typeface="黑体" pitchFamily="49" charset="-122"/>
            </a:endParaRPr>
          </a:p>
        </p:txBody>
      </p:sp>
      <p:sp>
        <p:nvSpPr>
          <p:cNvPr id="179" name="AutoShape 175"/>
          <p:cNvSpPr>
            <a:spLocks/>
          </p:cNvSpPr>
          <p:nvPr/>
        </p:nvSpPr>
        <p:spPr bwMode="auto">
          <a:xfrm>
            <a:off x="6732240" y="3569853"/>
            <a:ext cx="1828800" cy="1845696"/>
          </a:xfrm>
          <a:prstGeom prst="accentCallout2">
            <a:avLst>
              <a:gd name="adj1" fmla="val 27865"/>
              <a:gd name="adj2" fmla="val -4246"/>
              <a:gd name="adj3" fmla="val 8921"/>
              <a:gd name="adj4" fmla="val -17798"/>
              <a:gd name="adj5" fmla="val 10263"/>
              <a:gd name="adj6" fmla="val -46092"/>
            </a:avLst>
          </a:prstGeom>
          <a:noFill/>
          <a:ln w="9525">
            <a:solidFill>
              <a:schemeClr val="accent2"/>
            </a:solidFill>
            <a:miter lim="800000"/>
            <a:headEnd/>
            <a:tailEnd type="diamond" w="med" len="med"/>
          </a:ln>
          <a:effectLst/>
        </p:spPr>
        <p:txBody>
          <a:bodyPr anchor="ctr"/>
          <a:lstStyle/>
          <a:p>
            <a:pPr>
              <a:lnSpc>
                <a:spcPct val="90000"/>
              </a:lnSpc>
            </a:pPr>
            <a:r>
              <a:rPr lang="en-US" altLang="zh-CN" dirty="0" smtClean="0">
                <a:solidFill>
                  <a:schemeClr val="tx2">
                    <a:lumMod val="50000"/>
                  </a:schemeClr>
                </a:solidFill>
                <a:ea typeface="宋体" pitchFamily="2" charset="-122"/>
              </a:rPr>
              <a:t>2.</a:t>
            </a:r>
            <a:r>
              <a:rPr lang="zh-CN" altLang="en-US" dirty="0">
                <a:solidFill>
                  <a:schemeClr val="tx2">
                    <a:lumMod val="50000"/>
                  </a:schemeClr>
                </a:solidFill>
                <a:latin typeface="黑体" pitchFamily="49" charset="-122"/>
                <a:ea typeface="黑体" pitchFamily="49" charset="-122"/>
              </a:rPr>
              <a:t>学会使用</a:t>
            </a:r>
            <a:r>
              <a:rPr lang="en-US" altLang="zh-CN" dirty="0">
                <a:solidFill>
                  <a:schemeClr val="tx2">
                    <a:lumMod val="50000"/>
                  </a:schemeClr>
                </a:solidFill>
                <a:latin typeface="黑体" pitchFamily="49" charset="-122"/>
                <a:ea typeface="黑体" pitchFamily="49" charset="-122"/>
              </a:rPr>
              <a:t>IN</a:t>
            </a:r>
            <a:r>
              <a:rPr lang="zh-CN" altLang="en-US" dirty="0">
                <a:solidFill>
                  <a:schemeClr val="tx2">
                    <a:lumMod val="50000"/>
                  </a:schemeClr>
                </a:solidFill>
                <a:latin typeface="黑体" pitchFamily="49" charset="-122"/>
                <a:ea typeface="黑体" pitchFamily="49" charset="-122"/>
              </a:rPr>
              <a:t>子查询。</a:t>
            </a:r>
          </a:p>
          <a:p>
            <a:pPr>
              <a:lnSpc>
                <a:spcPct val="90000"/>
              </a:lnSpc>
            </a:pPr>
            <a:r>
              <a:rPr lang="zh-CN" altLang="en-US" dirty="0">
                <a:solidFill>
                  <a:schemeClr val="tx2">
                    <a:lumMod val="50000"/>
                  </a:schemeClr>
                </a:solidFill>
                <a:latin typeface="黑体" pitchFamily="49" charset="-122"/>
                <a:ea typeface="黑体" pitchFamily="49" charset="-122"/>
              </a:rPr>
              <a:t>       学会使用比较子查询。</a:t>
            </a:r>
          </a:p>
          <a:p>
            <a:pPr>
              <a:lnSpc>
                <a:spcPct val="90000"/>
              </a:lnSpc>
            </a:pPr>
            <a:r>
              <a:rPr lang="zh-CN" altLang="en-US" dirty="0">
                <a:solidFill>
                  <a:schemeClr val="tx2">
                    <a:lumMod val="50000"/>
                  </a:schemeClr>
                </a:solidFill>
                <a:latin typeface="黑体" pitchFamily="49" charset="-122"/>
                <a:ea typeface="黑体" pitchFamily="49" charset="-122"/>
              </a:rPr>
              <a:t>       学会使用</a:t>
            </a:r>
            <a:r>
              <a:rPr lang="en-US" altLang="zh-CN" dirty="0">
                <a:solidFill>
                  <a:schemeClr val="tx2">
                    <a:lumMod val="50000"/>
                  </a:schemeClr>
                </a:solidFill>
                <a:latin typeface="黑体" pitchFamily="49" charset="-122"/>
                <a:ea typeface="黑体" pitchFamily="49" charset="-122"/>
              </a:rPr>
              <a:t>EXISTS</a:t>
            </a:r>
            <a:r>
              <a:rPr lang="zh-CN" altLang="en-US" dirty="0">
                <a:solidFill>
                  <a:schemeClr val="tx2">
                    <a:lumMod val="50000"/>
                  </a:schemeClr>
                </a:solidFill>
                <a:latin typeface="黑体" pitchFamily="49" charset="-122"/>
                <a:ea typeface="黑体" pitchFamily="49" charset="-122"/>
              </a:rPr>
              <a:t>子查询。</a:t>
            </a:r>
          </a:p>
        </p:txBody>
      </p:sp>
    </p:spTree>
    <p:extLst>
      <p:ext uri="{BB962C8B-B14F-4D97-AF65-F5344CB8AC3E}">
        <p14:creationId xmlns:p14="http://schemas.microsoft.com/office/powerpoint/2010/main" xmlns="" val="389879777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92</a:t>
            </a:fld>
            <a:endParaRPr lang="en-US" altLang="zh-CN"/>
          </a:p>
        </p:txBody>
      </p:sp>
      <p:grpSp>
        <p:nvGrpSpPr>
          <p:cNvPr id="3" name="Group 6"/>
          <p:cNvGrpSpPr>
            <a:grpSpLocks/>
          </p:cNvGrpSpPr>
          <p:nvPr/>
        </p:nvGrpSpPr>
        <p:grpSpPr bwMode="auto">
          <a:xfrm>
            <a:off x="2085981" y="2208284"/>
            <a:ext cx="5715040" cy="1796780"/>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443171" y="2636912"/>
            <a:ext cx="5086370" cy="943528"/>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000" dirty="0">
                <a:solidFill>
                  <a:schemeClr val="bg1"/>
                </a:solidFill>
                <a:latin typeface="黑体" pitchFamily="49" charset="-122"/>
                <a:ea typeface="黑体" pitchFamily="49" charset="-122"/>
              </a:rPr>
              <a:t>熟悉多表连接查询，嵌套查询，并用以完成相应的综合信息的查询工作。</a:t>
            </a:r>
          </a:p>
        </p:txBody>
      </p:sp>
    </p:spTree>
    <p:extLst>
      <p:ext uri="{BB962C8B-B14F-4D97-AF65-F5344CB8AC3E}">
        <p14:creationId xmlns:p14="http://schemas.microsoft.com/office/powerpoint/2010/main" xmlns="" val="223385239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93</a:t>
            </a:fld>
            <a:endParaRPr lang="en-US" altLang="zh-CN"/>
          </a:p>
        </p:txBody>
      </p:sp>
      <p:sp>
        <p:nvSpPr>
          <p:cNvPr id="6" name="AutoShape 13"/>
          <p:cNvSpPr>
            <a:spLocks noChangeArrowheads="1"/>
          </p:cNvSpPr>
          <p:nvPr/>
        </p:nvSpPr>
        <p:spPr bwMode="gray">
          <a:xfrm>
            <a:off x="974708" y="1837415"/>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185667" y="1837415"/>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5313815" y="1837415"/>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271694" y="2448243"/>
            <a:ext cx="913973" cy="0"/>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4482653" y="2448243"/>
            <a:ext cx="831162"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134340"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353236"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5500434"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781467" y="3179067"/>
            <a:ext cx="1714512" cy="830997"/>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查询所有学生的学号、姓名、课程号和成绩</a:t>
            </a:r>
            <a:endParaRPr lang="en-US" altLang="zh-CN" sz="1600" dirty="0">
              <a:solidFill>
                <a:srgbClr val="000000"/>
              </a:solidFill>
              <a:ea typeface="宋体" pitchFamily="2" charset="-122"/>
            </a:endParaRPr>
          </a:p>
        </p:txBody>
      </p:sp>
      <p:sp>
        <p:nvSpPr>
          <p:cNvPr id="18" name="Text Box 25"/>
          <p:cNvSpPr txBox="1">
            <a:spLocks noChangeArrowheads="1"/>
          </p:cNvSpPr>
          <p:nvPr/>
        </p:nvSpPr>
        <p:spPr bwMode="gray">
          <a:xfrm>
            <a:off x="2744387" y="3059070"/>
            <a:ext cx="2066145" cy="1077218"/>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查询所有课程的课程名和相关学生的成绩，包括没有登记过成绩的课程</a:t>
            </a:r>
            <a:endParaRPr lang="en-US" altLang="zh-CN" sz="1600" dirty="0">
              <a:solidFill>
                <a:srgbClr val="000000"/>
              </a:solidFill>
              <a:ea typeface="宋体" pitchFamily="2" charset="-122"/>
            </a:endParaRPr>
          </a:p>
        </p:txBody>
      </p:sp>
      <p:sp>
        <p:nvSpPr>
          <p:cNvPr id="19" name="Text Box 26"/>
          <p:cNvSpPr txBox="1">
            <a:spLocks noChangeArrowheads="1"/>
          </p:cNvSpPr>
          <p:nvPr/>
        </p:nvSpPr>
        <p:spPr bwMode="gray">
          <a:xfrm>
            <a:off x="5076056" y="3179068"/>
            <a:ext cx="1728191" cy="830997"/>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查找“</a:t>
            </a:r>
            <a:r>
              <a:rPr lang="en-US" altLang="zh-CN" sz="1600" dirty="0"/>
              <a:t>2011011”</a:t>
            </a:r>
            <a:r>
              <a:rPr lang="zh-CN" altLang="en-US" sz="1600" dirty="0"/>
              <a:t>班全班同学的成绩单</a:t>
            </a:r>
            <a:endParaRPr lang="en-US" altLang="zh-CN" sz="1600" dirty="0">
              <a:solidFill>
                <a:srgbClr val="000000"/>
              </a:solidFill>
              <a:ea typeface="宋体" pitchFamily="2" charset="-122"/>
            </a:endParaRPr>
          </a:p>
        </p:txBody>
      </p:sp>
      <p:sp>
        <p:nvSpPr>
          <p:cNvPr id="20" name="AutoShape 13"/>
          <p:cNvSpPr>
            <a:spLocks noChangeArrowheads="1"/>
          </p:cNvSpPr>
          <p:nvPr/>
        </p:nvSpPr>
        <p:spPr bwMode="gray">
          <a:xfrm>
            <a:off x="7276982" y="1837415"/>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cxnSp>
        <p:nvCxnSpPr>
          <p:cNvPr id="23" name="AutoShape 17"/>
          <p:cNvCxnSpPr>
            <a:cxnSpLocks noChangeShapeType="1"/>
          </p:cNvCxnSpPr>
          <p:nvPr/>
        </p:nvCxnSpPr>
        <p:spPr bwMode="gray">
          <a:xfrm>
            <a:off x="6610801" y="2475570"/>
            <a:ext cx="666181" cy="1588"/>
          </a:xfrm>
          <a:prstGeom prst="straightConnector1">
            <a:avLst/>
          </a:prstGeom>
          <a:noFill/>
          <a:ln w="12700">
            <a:solidFill>
              <a:srgbClr val="333333"/>
            </a:solidFill>
            <a:round/>
            <a:headEnd type="oval" w="sm" len="sm"/>
            <a:tailEnd type="oval" w="sm" len="sm"/>
          </a:ln>
          <a:effectLst/>
        </p:spPr>
      </p:cxnSp>
      <p:sp>
        <p:nvSpPr>
          <p:cNvPr id="25" name="Text Box 20"/>
          <p:cNvSpPr txBox="1">
            <a:spLocks noChangeArrowheads="1"/>
          </p:cNvSpPr>
          <p:nvPr/>
        </p:nvSpPr>
        <p:spPr bwMode="gray">
          <a:xfrm>
            <a:off x="7436614"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4</a:t>
            </a:r>
            <a:endParaRPr lang="en-US" altLang="zh-CN" b="1" dirty="0">
              <a:solidFill>
                <a:srgbClr val="FFFFFF"/>
              </a:solidFill>
              <a:ea typeface="宋体" pitchFamily="2" charset="-122"/>
            </a:endParaRPr>
          </a:p>
        </p:txBody>
      </p:sp>
      <p:sp>
        <p:nvSpPr>
          <p:cNvPr id="28" name="Text Box 24"/>
          <p:cNvSpPr txBox="1">
            <a:spLocks noChangeArrowheads="1"/>
          </p:cNvSpPr>
          <p:nvPr/>
        </p:nvSpPr>
        <p:spPr bwMode="gray">
          <a:xfrm>
            <a:off x="7083741" y="3180547"/>
            <a:ext cx="1714512" cy="1077218"/>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查询所有平均成绩超过全体学生平均成绩的学生清单</a:t>
            </a:r>
            <a:endParaRPr lang="en-US" altLang="zh-CN" sz="1600" dirty="0">
              <a:solidFill>
                <a:srgbClr val="000000"/>
              </a:solidFill>
              <a:ea typeface="宋体" pitchFamily="2" charset="-122"/>
            </a:endParaRPr>
          </a:p>
        </p:txBody>
      </p:sp>
      <p:sp>
        <p:nvSpPr>
          <p:cNvPr id="21" name="AutoShape 13"/>
          <p:cNvSpPr>
            <a:spLocks noChangeArrowheads="1"/>
          </p:cNvSpPr>
          <p:nvPr/>
        </p:nvSpPr>
        <p:spPr bwMode="gray">
          <a:xfrm>
            <a:off x="965263" y="3953692"/>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22" name="AutoShape 14"/>
          <p:cNvSpPr>
            <a:spLocks noChangeArrowheads="1"/>
          </p:cNvSpPr>
          <p:nvPr/>
        </p:nvSpPr>
        <p:spPr bwMode="gray">
          <a:xfrm>
            <a:off x="3176222" y="3953692"/>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24" name="AutoShape 15"/>
          <p:cNvSpPr>
            <a:spLocks noChangeArrowheads="1"/>
          </p:cNvSpPr>
          <p:nvPr/>
        </p:nvSpPr>
        <p:spPr bwMode="gray">
          <a:xfrm>
            <a:off x="5304370" y="3953692"/>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26" name="AutoShape 17"/>
          <p:cNvCxnSpPr>
            <a:cxnSpLocks noChangeShapeType="1"/>
            <a:stCxn id="21" idx="3"/>
            <a:endCxn id="22" idx="1"/>
          </p:cNvCxnSpPr>
          <p:nvPr/>
        </p:nvCxnSpPr>
        <p:spPr bwMode="gray">
          <a:xfrm>
            <a:off x="2262249" y="4564520"/>
            <a:ext cx="913973" cy="0"/>
          </a:xfrm>
          <a:prstGeom prst="straightConnector1">
            <a:avLst/>
          </a:prstGeom>
          <a:noFill/>
          <a:ln w="12700">
            <a:solidFill>
              <a:srgbClr val="333333"/>
            </a:solidFill>
            <a:round/>
            <a:headEnd type="oval" w="sm" len="sm"/>
            <a:tailEnd type="oval" w="sm" len="sm"/>
          </a:ln>
          <a:effectLst/>
        </p:spPr>
      </p:cxnSp>
      <p:cxnSp>
        <p:nvCxnSpPr>
          <p:cNvPr id="27" name="AutoShape 18"/>
          <p:cNvCxnSpPr>
            <a:cxnSpLocks noChangeShapeType="1"/>
            <a:stCxn id="22" idx="3"/>
            <a:endCxn id="24" idx="1"/>
          </p:cNvCxnSpPr>
          <p:nvPr/>
        </p:nvCxnSpPr>
        <p:spPr bwMode="gray">
          <a:xfrm>
            <a:off x="4473208" y="4564520"/>
            <a:ext cx="831162" cy="0"/>
          </a:xfrm>
          <a:prstGeom prst="straightConnector1">
            <a:avLst/>
          </a:prstGeom>
          <a:noFill/>
          <a:ln w="12700">
            <a:solidFill>
              <a:srgbClr val="333333"/>
            </a:solidFill>
            <a:round/>
            <a:headEnd type="oval" w="sm" len="sm"/>
            <a:tailEnd type="oval" w="sm" len="sm"/>
          </a:ln>
          <a:effectLst/>
        </p:spPr>
      </p:cxnSp>
      <p:sp>
        <p:nvSpPr>
          <p:cNvPr id="29" name="Text Box 20"/>
          <p:cNvSpPr txBox="1">
            <a:spLocks noChangeArrowheads="1"/>
          </p:cNvSpPr>
          <p:nvPr/>
        </p:nvSpPr>
        <p:spPr bwMode="gray">
          <a:xfrm>
            <a:off x="1124895" y="439980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5</a:t>
            </a:r>
            <a:endParaRPr lang="en-US" altLang="zh-CN" b="1" dirty="0">
              <a:solidFill>
                <a:srgbClr val="FFFFFF"/>
              </a:solidFill>
              <a:ea typeface="宋体" pitchFamily="2" charset="-122"/>
            </a:endParaRPr>
          </a:p>
        </p:txBody>
      </p:sp>
      <p:sp>
        <p:nvSpPr>
          <p:cNvPr id="30" name="Text Box 21"/>
          <p:cNvSpPr txBox="1">
            <a:spLocks noChangeArrowheads="1"/>
          </p:cNvSpPr>
          <p:nvPr/>
        </p:nvSpPr>
        <p:spPr bwMode="black">
          <a:xfrm>
            <a:off x="3343791" y="439980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6</a:t>
            </a:r>
            <a:endParaRPr lang="en-US" altLang="zh-CN" b="1" dirty="0">
              <a:solidFill>
                <a:srgbClr val="FFFFFF"/>
              </a:solidFill>
              <a:ea typeface="宋体" pitchFamily="2" charset="-122"/>
            </a:endParaRPr>
          </a:p>
        </p:txBody>
      </p:sp>
      <p:sp>
        <p:nvSpPr>
          <p:cNvPr id="31" name="Text Box 22"/>
          <p:cNvSpPr txBox="1">
            <a:spLocks noChangeArrowheads="1"/>
          </p:cNvSpPr>
          <p:nvPr/>
        </p:nvSpPr>
        <p:spPr bwMode="black">
          <a:xfrm>
            <a:off x="5490989" y="439980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7</a:t>
            </a:r>
            <a:endParaRPr lang="en-US" altLang="zh-CN" b="1" dirty="0">
              <a:solidFill>
                <a:srgbClr val="FFFFFF"/>
              </a:solidFill>
              <a:ea typeface="宋体" pitchFamily="2" charset="-122"/>
            </a:endParaRPr>
          </a:p>
        </p:txBody>
      </p:sp>
      <p:sp>
        <p:nvSpPr>
          <p:cNvPr id="32" name="Text Box 24"/>
          <p:cNvSpPr txBox="1">
            <a:spLocks noChangeArrowheads="1"/>
          </p:cNvSpPr>
          <p:nvPr/>
        </p:nvSpPr>
        <p:spPr bwMode="gray">
          <a:xfrm>
            <a:off x="756500" y="5372290"/>
            <a:ext cx="1714512" cy="830997"/>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查出还没有在成绩表中登记成绩的所有课程信息</a:t>
            </a:r>
            <a:endParaRPr lang="en-US" altLang="zh-CN" sz="1600" dirty="0">
              <a:solidFill>
                <a:srgbClr val="000000"/>
              </a:solidFill>
              <a:ea typeface="宋体" pitchFamily="2" charset="-122"/>
            </a:endParaRPr>
          </a:p>
        </p:txBody>
      </p:sp>
      <p:sp>
        <p:nvSpPr>
          <p:cNvPr id="33" name="Text Box 25"/>
          <p:cNvSpPr txBox="1">
            <a:spLocks noChangeArrowheads="1"/>
          </p:cNvSpPr>
          <p:nvPr/>
        </p:nvSpPr>
        <p:spPr bwMode="gray">
          <a:xfrm>
            <a:off x="2976904" y="5299798"/>
            <a:ext cx="1714512" cy="830997"/>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将任务</a:t>
            </a:r>
            <a:r>
              <a:rPr lang="en-US" altLang="zh-CN" sz="1600" dirty="0"/>
              <a:t>3</a:t>
            </a:r>
            <a:r>
              <a:rPr lang="zh-CN" altLang="en-US" sz="1600" dirty="0"/>
              <a:t>的查询结果保存到临时表中并查看</a:t>
            </a:r>
            <a:endParaRPr lang="en-US" altLang="zh-CN" sz="1600" dirty="0">
              <a:solidFill>
                <a:srgbClr val="000000"/>
              </a:solidFill>
              <a:ea typeface="宋体" pitchFamily="2" charset="-122"/>
            </a:endParaRPr>
          </a:p>
        </p:txBody>
      </p:sp>
      <p:sp>
        <p:nvSpPr>
          <p:cNvPr id="34" name="Text Box 26"/>
          <p:cNvSpPr txBox="1">
            <a:spLocks noChangeArrowheads="1"/>
          </p:cNvSpPr>
          <p:nvPr/>
        </p:nvSpPr>
        <p:spPr bwMode="gray">
          <a:xfrm>
            <a:off x="5303011" y="5297926"/>
            <a:ext cx="1780730" cy="830997"/>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将任务</a:t>
            </a:r>
            <a:r>
              <a:rPr lang="en-US" altLang="zh-CN" sz="1600" dirty="0"/>
              <a:t>5</a:t>
            </a:r>
            <a:r>
              <a:rPr lang="zh-CN" altLang="en-US" sz="1600" dirty="0"/>
              <a:t>的查询结果保存到永久表中并查看</a:t>
            </a:r>
            <a:endParaRPr lang="en-US" altLang="zh-CN" sz="1600" dirty="0">
              <a:solidFill>
                <a:srgbClr val="000000"/>
              </a:solidFill>
              <a:ea typeface="宋体" pitchFamily="2" charset="-122"/>
            </a:endParaRPr>
          </a:p>
        </p:txBody>
      </p:sp>
    </p:spTree>
    <p:extLst>
      <p:ext uri="{BB962C8B-B14F-4D97-AF65-F5344CB8AC3E}">
        <p14:creationId xmlns:p14="http://schemas.microsoft.com/office/powerpoint/2010/main" xmlns="" val="163395498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任务</a:t>
            </a:r>
            <a:r>
              <a:rPr lang="en-US" altLang="zh-CN" sz="2400" dirty="0" smtClean="0"/>
              <a:t>1           </a:t>
            </a:r>
            <a:r>
              <a:rPr lang="zh-CN" altLang="en-US" sz="2400" dirty="0" smtClean="0"/>
              <a:t>查询</a:t>
            </a:r>
            <a:r>
              <a:rPr lang="zh-CN" altLang="en-US" sz="2400" dirty="0"/>
              <a:t>所有学生的学号、姓名、课程号和</a:t>
            </a:r>
            <a:r>
              <a:rPr lang="zh-CN" altLang="en-US" sz="2400" dirty="0" smtClean="0"/>
              <a:t>成绩</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94</a:t>
            </a:fld>
            <a:endParaRPr lang="en-US" altLang="zh-CN"/>
          </a:p>
        </p:txBody>
      </p:sp>
      <p:sp>
        <p:nvSpPr>
          <p:cNvPr id="13" name="AutoShape 6"/>
          <p:cNvSpPr>
            <a:spLocks noChangeArrowheads="1"/>
          </p:cNvSpPr>
          <p:nvPr/>
        </p:nvSpPr>
        <p:spPr bwMode="gray">
          <a:xfrm>
            <a:off x="1230333" y="1774492"/>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910497" y="1895480"/>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12962" y="1897964"/>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27226" y="1959384"/>
            <a:ext cx="2664243"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：新建查询文件。</a:t>
            </a:r>
          </a:p>
        </p:txBody>
      </p:sp>
      <p:sp>
        <p:nvSpPr>
          <p:cNvPr id="17" name="AutoShape 6"/>
          <p:cNvSpPr>
            <a:spLocks noChangeArrowheads="1"/>
          </p:cNvSpPr>
          <p:nvPr/>
        </p:nvSpPr>
        <p:spPr bwMode="gray">
          <a:xfrm>
            <a:off x="1230333" y="2606061"/>
            <a:ext cx="6738787" cy="3631251"/>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989101" y="341296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291566" y="341545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1927226" y="2708920"/>
            <a:ext cx="5956144" cy="3570208"/>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：输入查询语句，查询所有姓“叶”的同学。</a:t>
            </a:r>
          </a:p>
          <a:p>
            <a:r>
              <a:rPr lang="zh-CN" altLang="en-US" dirty="0" smtClean="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r>
              <a:rPr lang="en-US" altLang="zh-CN" dirty="0" smtClean="0">
                <a:latin typeface="黑体" pitchFamily="49" charset="-122"/>
                <a:ea typeface="黑体" pitchFamily="49" charset="-122"/>
              </a:rPr>
              <a:t>USE </a:t>
            </a:r>
            <a:r>
              <a:rPr lang="en-US" altLang="zh-CN" dirty="0">
                <a:latin typeface="黑体" pitchFamily="49" charset="-122"/>
                <a:ea typeface="黑体" pitchFamily="49" charset="-122"/>
              </a:rPr>
              <a:t>Student</a:t>
            </a:r>
          </a:p>
          <a:p>
            <a:r>
              <a:rPr lang="en-US" altLang="zh-CN" dirty="0">
                <a:latin typeface="黑体" pitchFamily="49" charset="-122"/>
                <a:ea typeface="黑体" pitchFamily="49" charset="-122"/>
              </a:rPr>
              <a:t>	GO</a:t>
            </a:r>
          </a:p>
          <a:p>
            <a:r>
              <a:rPr lang="en-US" altLang="zh-CN" sz="1600" b="0" dirty="0" smtClean="0">
                <a:latin typeface="黑体" pitchFamily="49" charset="-122"/>
                <a:ea typeface="黑体" pitchFamily="49" charset="-122"/>
              </a:rPr>
              <a:t>/*</a:t>
            </a:r>
            <a:r>
              <a:rPr lang="zh-CN" altLang="en-US" sz="1600" b="0" dirty="0">
                <a:latin typeface="黑体" pitchFamily="49" charset="-122"/>
                <a:ea typeface="黑体" pitchFamily="49" charset="-122"/>
              </a:rPr>
              <a:t>因为学生的姓名在表</a:t>
            </a:r>
            <a:r>
              <a:rPr lang="en-US" altLang="zh-CN" sz="1600" b="0" dirty="0">
                <a:latin typeface="黑体" pitchFamily="49" charset="-122"/>
                <a:ea typeface="黑体" pitchFamily="49" charset="-122"/>
              </a:rPr>
              <a:t>Students</a:t>
            </a:r>
            <a:r>
              <a:rPr lang="zh-CN" altLang="en-US" sz="1600" b="0" dirty="0">
                <a:latin typeface="黑体" pitchFamily="49" charset="-122"/>
                <a:ea typeface="黑体" pitchFamily="49" charset="-122"/>
              </a:rPr>
              <a:t>里面，课程号和成绩在表</a:t>
            </a:r>
            <a:r>
              <a:rPr lang="en-US" altLang="zh-CN" sz="1600" b="0" dirty="0">
                <a:latin typeface="黑体" pitchFamily="49" charset="-122"/>
                <a:ea typeface="黑体" pitchFamily="49" charset="-122"/>
              </a:rPr>
              <a:t>Course</a:t>
            </a:r>
            <a:r>
              <a:rPr lang="zh-CN" altLang="en-US" sz="1600" b="0" dirty="0">
                <a:latin typeface="黑体" pitchFamily="49" charset="-122"/>
                <a:ea typeface="黑体" pitchFamily="49" charset="-122"/>
              </a:rPr>
              <a:t>里面，所以查询数据源有两个表，这两个表有一相同的字段</a:t>
            </a:r>
            <a:r>
              <a:rPr lang="en-US" altLang="zh-CN" sz="1600" b="0" dirty="0" err="1">
                <a:latin typeface="黑体" pitchFamily="49" charset="-122"/>
                <a:ea typeface="黑体" pitchFamily="49" charset="-122"/>
              </a:rPr>
              <a:t>Student_id</a:t>
            </a:r>
            <a:r>
              <a:rPr lang="zh-CN" altLang="en-US" sz="1600" b="0" dirty="0">
                <a:latin typeface="黑体" pitchFamily="49" charset="-122"/>
                <a:ea typeface="黑体" pitchFamily="49" charset="-122"/>
              </a:rPr>
              <a:t>，可以将这两个表的</a:t>
            </a:r>
            <a:r>
              <a:rPr lang="en-US" altLang="zh-CN" sz="1600" b="0" dirty="0" err="1">
                <a:latin typeface="黑体" pitchFamily="49" charset="-122"/>
                <a:ea typeface="黑体" pitchFamily="49" charset="-122"/>
              </a:rPr>
              <a:t>Student_id</a:t>
            </a:r>
            <a:r>
              <a:rPr lang="zh-CN" altLang="en-US" sz="1600" b="0" dirty="0">
                <a:latin typeface="黑体" pitchFamily="49" charset="-122"/>
                <a:ea typeface="黑体" pitchFamily="49" charset="-122"/>
              </a:rPr>
              <a:t>字段数据相等作为查询连接条件，完成内连接查询*</a:t>
            </a:r>
            <a:r>
              <a:rPr lang="en-US" altLang="zh-CN" sz="1600" b="0" dirty="0">
                <a:latin typeface="黑体" pitchFamily="49" charset="-122"/>
                <a:ea typeface="黑体" pitchFamily="49" charset="-122"/>
              </a:rPr>
              <a:t>/</a:t>
            </a:r>
          </a:p>
          <a:p>
            <a:r>
              <a:rPr lang="en-US" altLang="zh-CN" dirty="0" smtClean="0">
                <a:latin typeface="黑体" pitchFamily="49" charset="-122"/>
                <a:ea typeface="黑体" pitchFamily="49" charset="-122"/>
              </a:rPr>
              <a:t>SELECT </a:t>
            </a:r>
            <a:r>
              <a:rPr lang="en-US" altLang="zh-CN" dirty="0" err="1">
                <a:latin typeface="黑体" pitchFamily="49" charset="-122"/>
                <a:ea typeface="黑体" pitchFamily="49" charset="-122"/>
              </a:rPr>
              <a:t>Students.Student_id,Students.Student_name</a:t>
            </a:r>
            <a:r>
              <a:rPr lang="en-US" altLang="zh-CN" dirty="0">
                <a:latin typeface="黑体" pitchFamily="49" charset="-122"/>
                <a:ea typeface="黑体" pitchFamily="49" charset="-122"/>
              </a:rPr>
              <a:t>,       </a:t>
            </a:r>
            <a:r>
              <a:rPr lang="en-US" altLang="zh-CN" dirty="0" err="1" smtClean="0">
                <a:latin typeface="黑体" pitchFamily="49" charset="-122"/>
                <a:ea typeface="黑体" pitchFamily="49" charset="-122"/>
              </a:rPr>
              <a:t>Student_course.Course_id,Student_course.Student_grade</a:t>
            </a:r>
            <a:r>
              <a:rPr lang="en-US" altLang="zh-CN" dirty="0" smtClean="0">
                <a:latin typeface="黑体" pitchFamily="49" charset="-122"/>
                <a:ea typeface="黑体" pitchFamily="49" charset="-122"/>
              </a:rPr>
              <a:t> FROM </a:t>
            </a:r>
            <a:r>
              <a:rPr lang="en-US" altLang="zh-CN" dirty="0">
                <a:latin typeface="黑体" pitchFamily="49" charset="-122"/>
                <a:ea typeface="黑体" pitchFamily="49" charset="-122"/>
              </a:rPr>
              <a:t>Students INNER JOIN </a:t>
            </a:r>
            <a:r>
              <a:rPr lang="en-US" altLang="zh-CN" dirty="0" err="1">
                <a:latin typeface="黑体" pitchFamily="49" charset="-122"/>
                <a:ea typeface="黑体" pitchFamily="49" charset="-122"/>
              </a:rPr>
              <a:t>Student_course</a:t>
            </a:r>
            <a:r>
              <a:rPr lang="en-US" altLang="zh-CN" dirty="0">
                <a:latin typeface="黑体" pitchFamily="49" charset="-122"/>
                <a:ea typeface="黑体" pitchFamily="49" charset="-122"/>
              </a:rPr>
              <a:t> </a:t>
            </a:r>
            <a:r>
              <a:rPr lang="en-US" altLang="zh-CN" dirty="0" smtClean="0">
                <a:latin typeface="黑体" pitchFamily="49" charset="-122"/>
                <a:ea typeface="黑体" pitchFamily="49" charset="-122"/>
              </a:rPr>
              <a:t>ON  </a:t>
            </a:r>
            <a:r>
              <a:rPr lang="en-US" altLang="zh-CN" dirty="0" err="1">
                <a:latin typeface="黑体" pitchFamily="49" charset="-122"/>
                <a:ea typeface="黑体" pitchFamily="49" charset="-122"/>
              </a:rPr>
              <a:t>Students.Student_id</a:t>
            </a:r>
            <a:r>
              <a:rPr lang="en-US" altLang="zh-CN" dirty="0">
                <a:latin typeface="黑体" pitchFamily="49" charset="-122"/>
                <a:ea typeface="黑体" pitchFamily="49" charset="-122"/>
              </a:rPr>
              <a:t>= </a:t>
            </a:r>
            <a:r>
              <a:rPr lang="en-US" altLang="zh-CN" dirty="0" err="1">
                <a:latin typeface="黑体" pitchFamily="49" charset="-122"/>
                <a:ea typeface="黑体" pitchFamily="49" charset="-122"/>
              </a:rPr>
              <a:t>Student_course.Student_id</a:t>
            </a:r>
            <a:endParaRPr lang="en-US" altLang="zh-CN" dirty="0">
              <a:latin typeface="黑体" pitchFamily="49" charset="-122"/>
              <a:ea typeface="黑体" pitchFamily="49" charset="-122"/>
            </a:endParaRPr>
          </a:p>
          <a:p>
            <a:r>
              <a:rPr lang="en-US" altLang="zh-CN" dirty="0">
                <a:latin typeface="黑体" pitchFamily="49" charset="-122"/>
                <a:ea typeface="黑体" pitchFamily="49" charset="-122"/>
              </a:rPr>
              <a:t>	GO</a:t>
            </a:r>
          </a:p>
        </p:txBody>
      </p:sp>
    </p:spTree>
    <p:extLst>
      <p:ext uri="{BB962C8B-B14F-4D97-AF65-F5344CB8AC3E}">
        <p14:creationId xmlns:p14="http://schemas.microsoft.com/office/powerpoint/2010/main" xmlns="" val="53435465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95</a:t>
            </a:fld>
            <a:endParaRPr lang="en-US" altLang="zh-CN"/>
          </a:p>
        </p:txBody>
      </p:sp>
      <p:sp>
        <p:nvSpPr>
          <p:cNvPr id="7" name="Rectangle 20"/>
          <p:cNvSpPr>
            <a:spLocks noChangeArrowheads="1"/>
          </p:cNvSpPr>
          <p:nvPr/>
        </p:nvSpPr>
        <p:spPr bwMode="auto">
          <a:xfrm>
            <a:off x="1279010" y="1521159"/>
            <a:ext cx="6507700" cy="2031325"/>
          </a:xfrm>
          <a:prstGeom prst="rect">
            <a:avLst/>
          </a:prstGeom>
          <a:noFill/>
          <a:ln w="9525" algn="ctr">
            <a:solidFill>
              <a:srgbClr val="FF0000"/>
            </a:solidFill>
            <a:miter lim="800000"/>
            <a:headEnd/>
            <a:tailEnd/>
          </a:ln>
          <a:effectLst/>
        </p:spPr>
        <p:txBody>
          <a:bodyPr wrap="square">
            <a:spAutoFit/>
          </a:bodyPr>
          <a:lstStyle/>
          <a:p>
            <a:pPr algn="just" eaLnBrk="0" hangingPunct="0">
              <a:buClr>
                <a:srgbClr val="D7181F"/>
              </a:buClr>
            </a:pPr>
            <a:r>
              <a:rPr lang="zh-CN" altLang="en-US" kern="0" dirty="0">
                <a:solidFill>
                  <a:srgbClr val="132767"/>
                </a:solidFill>
                <a:latin typeface="黑体" pitchFamily="49" charset="-122"/>
                <a:ea typeface="黑体" pitchFamily="49" charset="-122"/>
              </a:rPr>
              <a:t>注意</a:t>
            </a:r>
            <a:r>
              <a:rPr lang="zh-CN" altLang="en-US" kern="0" dirty="0" smtClean="0">
                <a:solidFill>
                  <a:srgbClr val="132767"/>
                </a:solidFill>
                <a:latin typeface="黑体" pitchFamily="49" charset="-122"/>
                <a:ea typeface="黑体" pitchFamily="49" charset="-122"/>
              </a:rPr>
              <a:t>：   当</a:t>
            </a:r>
            <a:r>
              <a:rPr lang="en-US" altLang="zh-CN" kern="0" dirty="0">
                <a:solidFill>
                  <a:srgbClr val="132767"/>
                </a:solidFill>
                <a:latin typeface="黑体" pitchFamily="49" charset="-122"/>
                <a:ea typeface="黑体" pitchFamily="49" charset="-122"/>
              </a:rPr>
              <a:t>FROM</a:t>
            </a:r>
            <a:r>
              <a:rPr lang="zh-CN" altLang="en-US" kern="0" dirty="0">
                <a:solidFill>
                  <a:srgbClr val="132767"/>
                </a:solidFill>
                <a:latin typeface="黑体" pitchFamily="49" charset="-122"/>
                <a:ea typeface="黑体" pitchFamily="49" charset="-122"/>
              </a:rPr>
              <a:t>后的数据源有多个表时，且这些表中有同名的字段，若要在结果集中输出这些同名的字段的列，则必须要在</a:t>
            </a:r>
            <a:r>
              <a:rPr lang="en-US" altLang="zh-CN" kern="0" dirty="0">
                <a:solidFill>
                  <a:srgbClr val="132767"/>
                </a:solidFill>
                <a:latin typeface="黑体" pitchFamily="49" charset="-122"/>
                <a:ea typeface="黑体" pitchFamily="49" charset="-122"/>
              </a:rPr>
              <a:t>SELECT</a:t>
            </a:r>
            <a:r>
              <a:rPr lang="zh-CN" altLang="en-US" kern="0" dirty="0">
                <a:solidFill>
                  <a:srgbClr val="132767"/>
                </a:solidFill>
                <a:latin typeface="黑体" pitchFamily="49" charset="-122"/>
                <a:ea typeface="黑体" pitchFamily="49" charset="-122"/>
              </a:rPr>
              <a:t>输出的列名前冠以表名，并用点号（</a:t>
            </a:r>
            <a:r>
              <a:rPr lang="en-US" altLang="zh-CN" kern="0" dirty="0">
                <a:solidFill>
                  <a:srgbClr val="132767"/>
                </a:solidFill>
                <a:latin typeface="黑体" pitchFamily="49" charset="-122"/>
                <a:ea typeface="黑体" pitchFamily="49" charset="-122"/>
              </a:rPr>
              <a:t>.</a:t>
            </a:r>
            <a:r>
              <a:rPr lang="zh-CN" altLang="en-US" kern="0" dirty="0">
                <a:solidFill>
                  <a:srgbClr val="132767"/>
                </a:solidFill>
                <a:latin typeface="黑体" pitchFamily="49" charset="-122"/>
                <a:ea typeface="黑体" pitchFamily="49" charset="-122"/>
              </a:rPr>
              <a:t>）将表名和列名分隔开，以指明该列属于那个表，否则会出现“列名不明确”的错误。例如步骤</a:t>
            </a:r>
            <a:r>
              <a:rPr lang="en-US" altLang="zh-CN" kern="0" dirty="0">
                <a:solidFill>
                  <a:srgbClr val="132767"/>
                </a:solidFill>
                <a:latin typeface="黑体" pitchFamily="49" charset="-122"/>
                <a:ea typeface="黑体" pitchFamily="49" charset="-122"/>
              </a:rPr>
              <a:t>2</a:t>
            </a:r>
            <a:r>
              <a:rPr lang="zh-CN" altLang="en-US" kern="0" dirty="0">
                <a:solidFill>
                  <a:srgbClr val="132767"/>
                </a:solidFill>
                <a:latin typeface="黑体" pitchFamily="49" charset="-122"/>
                <a:ea typeface="黑体" pitchFamily="49" charset="-122"/>
              </a:rPr>
              <a:t>中的</a:t>
            </a:r>
            <a:r>
              <a:rPr lang="en-US" altLang="zh-CN" kern="0" dirty="0" err="1">
                <a:solidFill>
                  <a:srgbClr val="132767"/>
                </a:solidFill>
                <a:latin typeface="黑体" pitchFamily="49" charset="-122"/>
                <a:ea typeface="黑体" pitchFamily="49" charset="-122"/>
              </a:rPr>
              <a:t>Students.Student_id</a:t>
            </a:r>
            <a:r>
              <a:rPr lang="zh-CN" altLang="en-US" kern="0" dirty="0">
                <a:solidFill>
                  <a:srgbClr val="132767"/>
                </a:solidFill>
                <a:latin typeface="黑体" pitchFamily="49" charset="-122"/>
                <a:ea typeface="黑体" pitchFamily="49" charset="-122"/>
              </a:rPr>
              <a:t>，表示</a:t>
            </a:r>
            <a:r>
              <a:rPr lang="en-US" altLang="zh-CN" kern="0" dirty="0" err="1">
                <a:solidFill>
                  <a:srgbClr val="132767"/>
                </a:solidFill>
                <a:latin typeface="黑体" pitchFamily="49" charset="-122"/>
                <a:ea typeface="黑体" pitchFamily="49" charset="-122"/>
              </a:rPr>
              <a:t>Student_id</a:t>
            </a:r>
            <a:r>
              <a:rPr lang="zh-CN" altLang="en-US" kern="0" dirty="0">
                <a:solidFill>
                  <a:srgbClr val="132767"/>
                </a:solidFill>
                <a:latin typeface="黑体" pitchFamily="49" charset="-122"/>
                <a:ea typeface="黑体" pitchFamily="49" charset="-122"/>
              </a:rPr>
              <a:t>是表</a:t>
            </a:r>
            <a:r>
              <a:rPr lang="en-US" altLang="zh-CN" kern="0" dirty="0">
                <a:solidFill>
                  <a:srgbClr val="132767"/>
                </a:solidFill>
                <a:latin typeface="黑体" pitchFamily="49" charset="-122"/>
                <a:ea typeface="黑体" pitchFamily="49" charset="-122"/>
              </a:rPr>
              <a:t>Students</a:t>
            </a:r>
            <a:r>
              <a:rPr lang="zh-CN" altLang="en-US" kern="0" dirty="0">
                <a:solidFill>
                  <a:srgbClr val="132767"/>
                </a:solidFill>
                <a:latin typeface="黑体" pitchFamily="49" charset="-122"/>
                <a:ea typeface="黑体" pitchFamily="49" charset="-122"/>
              </a:rPr>
              <a:t>的字段。若无同名的字段则可以限定表名，也可以不限定表名。</a:t>
            </a:r>
          </a:p>
        </p:txBody>
      </p:sp>
      <p:sp>
        <p:nvSpPr>
          <p:cNvPr id="13" name="AutoShape 6"/>
          <p:cNvSpPr>
            <a:spLocks noChangeArrowheads="1"/>
          </p:cNvSpPr>
          <p:nvPr/>
        </p:nvSpPr>
        <p:spPr bwMode="gray">
          <a:xfrm>
            <a:off x="1217589" y="3625988"/>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4" name="AutoShape 7"/>
          <p:cNvSpPr>
            <a:spLocks noChangeArrowheads="1"/>
          </p:cNvSpPr>
          <p:nvPr/>
        </p:nvSpPr>
        <p:spPr bwMode="gray">
          <a:xfrm>
            <a:off x="897753" y="374697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5" name="Arc 8"/>
          <p:cNvSpPr>
            <a:spLocks/>
          </p:cNvSpPr>
          <p:nvPr/>
        </p:nvSpPr>
        <p:spPr bwMode="gray">
          <a:xfrm rot="5400000" flipH="1" flipV="1">
            <a:off x="1200218" y="374946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16" name="Rectangle 19"/>
          <p:cNvSpPr>
            <a:spLocks noChangeArrowheads="1"/>
          </p:cNvSpPr>
          <p:nvPr/>
        </p:nvSpPr>
        <p:spPr bwMode="black">
          <a:xfrm>
            <a:off x="1914482" y="3810880"/>
            <a:ext cx="4817758" cy="369332"/>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latin typeface="黑体" pitchFamily="49" charset="-122"/>
                <a:ea typeface="黑体" pitchFamily="49" charset="-122"/>
              </a:rPr>
              <a:t>步骤</a:t>
            </a:r>
            <a:r>
              <a:rPr lang="en-US" altLang="zh-CN" dirty="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：执行查询语句，结果如图</a:t>
            </a:r>
            <a:r>
              <a:rPr lang="en-US" altLang="zh-CN" dirty="0" smtClean="0">
                <a:solidFill>
                  <a:schemeClr val="tx2">
                    <a:lumMod val="50000"/>
                  </a:schemeClr>
                </a:solidFill>
                <a:latin typeface="黑体" pitchFamily="49" charset="-122"/>
                <a:ea typeface="黑体" pitchFamily="49" charset="-122"/>
              </a:rPr>
              <a:t>6.37</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a:t>
            </a:r>
          </a:p>
        </p:txBody>
      </p:sp>
      <p:pic>
        <p:nvPicPr>
          <p:cNvPr id="23"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l="607"/>
          <a:stretch>
            <a:fillRect/>
          </a:stretch>
        </p:blipFill>
        <p:spPr>
          <a:xfrm>
            <a:off x="5086908" y="4509120"/>
            <a:ext cx="2581436" cy="2174082"/>
          </a:xfrm>
          <a:prstGeom prst="rect">
            <a:avLst/>
          </a:prstGeom>
          <a:noFill/>
        </p:spPr>
      </p:pic>
      <p:sp>
        <p:nvSpPr>
          <p:cNvPr id="24" name="Text Box 5"/>
          <p:cNvSpPr txBox="1">
            <a:spLocks noChangeArrowheads="1"/>
          </p:cNvSpPr>
          <p:nvPr/>
        </p:nvSpPr>
        <p:spPr bwMode="auto">
          <a:xfrm>
            <a:off x="2752403" y="6108521"/>
            <a:ext cx="2179638"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sz="1800" dirty="0"/>
              <a:t>图</a:t>
            </a:r>
            <a:r>
              <a:rPr lang="zh-CN" altLang="zh-CN" sz="1800" dirty="0"/>
              <a:t>6.37 </a:t>
            </a:r>
            <a:r>
              <a:rPr lang="zh-CN" sz="1800" dirty="0"/>
              <a:t>内连接查询</a:t>
            </a:r>
          </a:p>
        </p:txBody>
      </p:sp>
      <p:sp>
        <p:nvSpPr>
          <p:cNvPr id="3" name="矩形 2"/>
          <p:cNvSpPr/>
          <p:nvPr/>
        </p:nvSpPr>
        <p:spPr>
          <a:xfrm>
            <a:off x="1279011" y="4725144"/>
            <a:ext cx="3653030" cy="1200329"/>
          </a:xfrm>
          <a:prstGeom prst="rect">
            <a:avLst/>
          </a:prstGeom>
          <a:ln>
            <a:solidFill>
              <a:srgbClr val="FF0000"/>
            </a:solidFill>
          </a:ln>
        </p:spPr>
        <p:txBody>
          <a:bodyPr wrap="square">
            <a:spAutoFit/>
          </a:bodyPr>
          <a:lstStyle/>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注意：</a:t>
            </a:r>
          </a:p>
          <a:p>
            <a:pPr eaLnBrk="1" hangingPunct="1">
              <a:buFont typeface="Wingdings" pitchFamily="2" charset="2"/>
              <a:buNone/>
            </a:pPr>
            <a:r>
              <a:rPr lang="zh-CN" altLang="zh-CN" dirty="0">
                <a:solidFill>
                  <a:schemeClr val="tx2">
                    <a:lumMod val="50000"/>
                  </a:schemeClr>
                </a:solidFill>
                <a:latin typeface="黑体" pitchFamily="49" charset="-122"/>
                <a:ea typeface="黑体" pitchFamily="49" charset="-122"/>
              </a:rPr>
              <a:t>	从查询结果可以看出只有满足连接条件的记录出现在了结果集中，这种连接查询称之为内连接</a:t>
            </a:r>
            <a:r>
              <a:rPr lang="zh-CN" altLang="zh-CN" dirty="0" smtClean="0">
                <a:solidFill>
                  <a:schemeClr val="tx2">
                    <a:lumMod val="50000"/>
                  </a:schemeClr>
                </a:solidFill>
                <a:latin typeface="黑体" pitchFamily="49" charset="-122"/>
                <a:ea typeface="黑体" pitchFamily="49" charset="-122"/>
              </a:rPr>
              <a:t>。</a:t>
            </a:r>
            <a:endParaRPr lang="zh-CN" altLang="zh-CN"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65613520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96</a:t>
            </a:fld>
            <a:endParaRPr lang="en-US" altLang="zh-CN"/>
          </a:p>
        </p:txBody>
      </p:sp>
      <p:sp>
        <p:nvSpPr>
          <p:cNvPr id="17" name="AutoShape 6"/>
          <p:cNvSpPr>
            <a:spLocks noChangeArrowheads="1"/>
          </p:cNvSpPr>
          <p:nvPr/>
        </p:nvSpPr>
        <p:spPr bwMode="gray">
          <a:xfrm>
            <a:off x="1354827" y="1652089"/>
            <a:ext cx="6738787" cy="3618927"/>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7"/>
          <p:cNvSpPr>
            <a:spLocks noChangeArrowheads="1"/>
          </p:cNvSpPr>
          <p:nvPr/>
        </p:nvSpPr>
        <p:spPr bwMode="gray">
          <a:xfrm>
            <a:off x="1113595" y="2458994"/>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8"/>
          <p:cNvSpPr>
            <a:spLocks/>
          </p:cNvSpPr>
          <p:nvPr/>
        </p:nvSpPr>
        <p:spPr bwMode="gray">
          <a:xfrm rot="5400000" flipH="1" flipV="1">
            <a:off x="1416060" y="2461478"/>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folHlink"/>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0" name="Rectangle 19"/>
          <p:cNvSpPr>
            <a:spLocks noChangeArrowheads="1"/>
          </p:cNvSpPr>
          <p:nvPr/>
        </p:nvSpPr>
        <p:spPr bwMode="black">
          <a:xfrm>
            <a:off x="2051720" y="1700808"/>
            <a:ext cx="5715040" cy="3570208"/>
          </a:xfrm>
          <a:prstGeom prst="rect">
            <a:avLst/>
          </a:prstGeom>
          <a:noFill/>
          <a:ln w="9525" algn="ctr">
            <a:noFill/>
            <a:miter lim="800000"/>
            <a:headEnd/>
            <a:tailEnd/>
          </a:ln>
          <a:effectLst/>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a:t>
            </a:r>
            <a:r>
              <a:rPr lang="zh-CN" altLang="en-US"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修改查询语句，使用表的别名。</a:t>
            </a:r>
          </a:p>
          <a:p>
            <a:r>
              <a:rPr lang="zh-CN" altLang="en-US" dirty="0">
                <a:solidFill>
                  <a:schemeClr val="tx2">
                    <a:lumMod val="50000"/>
                  </a:schemeClr>
                </a:solidFill>
                <a:latin typeface="黑体" pitchFamily="49" charset="-122"/>
                <a:ea typeface="黑体" pitchFamily="49" charset="-122"/>
              </a:rPr>
              <a:t>	</a:t>
            </a:r>
            <a:endParaRPr lang="en-US" altLang="zh-CN" dirty="0" smtClean="0">
              <a:solidFill>
                <a:schemeClr val="tx2">
                  <a:lumMod val="50000"/>
                </a:schemeClr>
              </a:solidFill>
              <a:latin typeface="黑体" pitchFamily="49" charset="-122"/>
              <a:ea typeface="黑体" pitchFamily="49" charset="-122"/>
            </a:endParaRPr>
          </a:p>
          <a:p>
            <a:r>
              <a:rPr lang="en-US" altLang="zh-CN" dirty="0" smtClean="0">
                <a:latin typeface="黑体" pitchFamily="49" charset="-122"/>
                <a:ea typeface="黑体" pitchFamily="49" charset="-122"/>
              </a:rPr>
              <a:t>USE </a:t>
            </a:r>
            <a:r>
              <a:rPr lang="en-US" altLang="zh-CN" dirty="0">
                <a:latin typeface="黑体" pitchFamily="49" charset="-122"/>
                <a:ea typeface="黑体" pitchFamily="49" charset="-122"/>
              </a:rPr>
              <a:t>Student</a:t>
            </a:r>
          </a:p>
          <a:p>
            <a:r>
              <a:rPr lang="en-US" altLang="zh-CN" dirty="0">
                <a:latin typeface="黑体" pitchFamily="49" charset="-122"/>
                <a:ea typeface="黑体" pitchFamily="49" charset="-122"/>
              </a:rPr>
              <a:t>	GO</a:t>
            </a:r>
          </a:p>
          <a:p>
            <a:pPr eaLnBrk="1" hangingPunct="1">
              <a:lnSpc>
                <a:spcPct val="110000"/>
              </a:lnSpc>
              <a:buFont typeface="Wingdings" pitchFamily="2" charset="2"/>
              <a:buNone/>
            </a:pPr>
            <a:r>
              <a:rPr lang="zh-CN" altLang="zh-CN" sz="1600" b="0" dirty="0" smtClean="0">
                <a:latin typeface="黑体" pitchFamily="49" charset="-122"/>
                <a:ea typeface="黑体" pitchFamily="49" charset="-122"/>
              </a:rPr>
              <a:t>/*</a:t>
            </a:r>
            <a:r>
              <a:rPr lang="zh-CN" altLang="zh-CN" sz="1600" b="0" dirty="0">
                <a:latin typeface="黑体" pitchFamily="49" charset="-122"/>
                <a:ea typeface="黑体" pitchFamily="49" charset="-122"/>
              </a:rPr>
              <a:t>如果SELECT语句的数据源名字比较长，可以为这些表名或视图名指定一个较短的别名；所谓别名，就是为查询数据源在当前SELECT语句中起的一个简短的外号*/</a:t>
            </a:r>
          </a:p>
          <a:p>
            <a:pPr eaLnBrk="1" hangingPunct="1">
              <a:lnSpc>
                <a:spcPct val="110000"/>
              </a:lnSpc>
              <a:buFont typeface="Wingdings" pitchFamily="2" charset="2"/>
              <a:buNone/>
            </a:pPr>
            <a:r>
              <a:rPr lang="zh-CN" altLang="zh-CN" dirty="0" smtClean="0">
                <a:latin typeface="黑体" pitchFamily="49" charset="-122"/>
                <a:ea typeface="黑体" pitchFamily="49" charset="-122"/>
              </a:rPr>
              <a:t>SELECT </a:t>
            </a:r>
            <a:r>
              <a:rPr lang="zh-CN" altLang="zh-CN" dirty="0">
                <a:latin typeface="黑体" pitchFamily="49" charset="-122"/>
                <a:ea typeface="黑体" pitchFamily="49" charset="-122"/>
              </a:rPr>
              <a:t>S.Student_id,S.Student_name,SC.Course_id, SC.Student_</a:t>
            </a:r>
            <a:r>
              <a:rPr lang="zh-CN" altLang="zh-CN" dirty="0" smtClean="0">
                <a:latin typeface="黑体" pitchFamily="49" charset="-122"/>
                <a:ea typeface="黑体" pitchFamily="49" charset="-122"/>
              </a:rPr>
              <a:t>grade</a:t>
            </a:r>
            <a:r>
              <a:rPr lang="en-US" altLang="zh-CN" dirty="0" smtClean="0">
                <a:latin typeface="黑体" pitchFamily="49" charset="-122"/>
                <a:ea typeface="黑体" pitchFamily="49" charset="-122"/>
              </a:rPr>
              <a:t> </a:t>
            </a:r>
            <a:r>
              <a:rPr lang="zh-CN" altLang="zh-CN" dirty="0" smtClean="0">
                <a:latin typeface="黑体" pitchFamily="49" charset="-122"/>
                <a:ea typeface="黑体" pitchFamily="49" charset="-122"/>
              </a:rPr>
              <a:t>FROM </a:t>
            </a:r>
            <a:r>
              <a:rPr lang="zh-CN" altLang="zh-CN" dirty="0">
                <a:latin typeface="黑体" pitchFamily="49" charset="-122"/>
                <a:ea typeface="黑体" pitchFamily="49" charset="-122"/>
              </a:rPr>
              <a:t>Students AS S INNER JOIN Student_course AS SC ON S.Student_id</a:t>
            </a:r>
            <a:r>
              <a:rPr lang="zh-CN" altLang="zh-CN" dirty="0" smtClean="0">
                <a:latin typeface="黑体" pitchFamily="49" charset="-122"/>
                <a:ea typeface="黑体" pitchFamily="49" charset="-122"/>
              </a:rPr>
              <a:t>=SC</a:t>
            </a:r>
            <a:r>
              <a:rPr lang="zh-CN" altLang="zh-CN" dirty="0">
                <a:latin typeface="黑体" pitchFamily="49" charset="-122"/>
                <a:ea typeface="黑体" pitchFamily="49" charset="-122"/>
              </a:rPr>
              <a:t>.Student_id</a:t>
            </a:r>
          </a:p>
          <a:p>
            <a:pPr eaLnBrk="1" hangingPunct="1">
              <a:lnSpc>
                <a:spcPct val="110000"/>
              </a:lnSpc>
              <a:buFont typeface="Wingdings" pitchFamily="2" charset="2"/>
              <a:buNone/>
            </a:pPr>
            <a:r>
              <a:rPr lang="zh-CN" altLang="zh-CN" dirty="0">
                <a:latin typeface="黑体" pitchFamily="49" charset="-122"/>
                <a:ea typeface="黑体" pitchFamily="49" charset="-122"/>
              </a:rPr>
              <a:t>	GO</a:t>
            </a:r>
          </a:p>
        </p:txBody>
      </p:sp>
      <p:sp>
        <p:nvSpPr>
          <p:cNvPr id="23" name="AutoShape 6"/>
          <p:cNvSpPr>
            <a:spLocks noChangeArrowheads="1"/>
          </p:cNvSpPr>
          <p:nvPr/>
        </p:nvSpPr>
        <p:spPr bwMode="gray">
          <a:xfrm>
            <a:off x="1537237" y="5477418"/>
            <a:ext cx="6569121" cy="73911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4" name="AutoShape 7"/>
          <p:cNvSpPr>
            <a:spLocks noChangeArrowheads="1"/>
          </p:cNvSpPr>
          <p:nvPr/>
        </p:nvSpPr>
        <p:spPr bwMode="gray">
          <a:xfrm>
            <a:off x="1217401" y="5598406"/>
            <a:ext cx="665160" cy="417512"/>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5" name="Arc 8"/>
          <p:cNvSpPr>
            <a:spLocks/>
          </p:cNvSpPr>
          <p:nvPr/>
        </p:nvSpPr>
        <p:spPr bwMode="gray">
          <a:xfrm rot="5400000" flipH="1" flipV="1">
            <a:off x="1519866" y="5600890"/>
            <a:ext cx="430940" cy="430563"/>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rgbClr val="FFC000"/>
          </a:solidFill>
          <a:ln w="9525">
            <a:noFill/>
            <a:round/>
            <a:headEnd/>
            <a:tailEnd/>
          </a:ln>
          <a:effectLst>
            <a:outerShdw dist="56796" dir="3806097" algn="ctr" rotWithShape="0">
              <a:srgbClr val="C0C0C0">
                <a:alpha val="50000"/>
              </a:srgbClr>
            </a:outerShdw>
          </a:effectLst>
        </p:spPr>
        <p:txBody>
          <a:bodyPr wrap="none" anchor="ctr"/>
          <a:lstStyle/>
          <a:p>
            <a:endParaRPr lang="zh-CN" altLang="en-US"/>
          </a:p>
        </p:txBody>
      </p:sp>
      <p:sp>
        <p:nvSpPr>
          <p:cNvPr id="26" name="Rectangle 19"/>
          <p:cNvSpPr>
            <a:spLocks noChangeArrowheads="1"/>
          </p:cNvSpPr>
          <p:nvPr/>
        </p:nvSpPr>
        <p:spPr bwMode="black">
          <a:xfrm>
            <a:off x="2234130" y="5662310"/>
            <a:ext cx="4817758" cy="369332"/>
          </a:xfrm>
          <a:prstGeom prst="rect">
            <a:avLst/>
          </a:prstGeom>
          <a:noFill/>
          <a:ln w="9525" algn="ctr">
            <a:noFill/>
            <a:miter lim="800000"/>
            <a:headEnd/>
            <a:tailEnd/>
          </a:ln>
          <a:effectLst/>
        </p:spPr>
        <p:txBody>
          <a:bodyPr wrap="square">
            <a:spAutoFit/>
          </a:bodyPr>
          <a:lstStyle/>
          <a:p>
            <a:pPr algn="just"/>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5</a:t>
            </a:r>
            <a:r>
              <a:rPr lang="zh-CN" altLang="en-US"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执行查询语句，结果如图</a:t>
            </a:r>
            <a:r>
              <a:rPr lang="en-US" altLang="zh-CN" dirty="0" smtClean="0">
                <a:solidFill>
                  <a:schemeClr val="tx2">
                    <a:lumMod val="50000"/>
                  </a:schemeClr>
                </a:solidFill>
                <a:latin typeface="黑体" pitchFamily="49" charset="-122"/>
                <a:ea typeface="黑体" pitchFamily="49" charset="-122"/>
              </a:rPr>
              <a:t>6.37</a:t>
            </a:r>
            <a:r>
              <a:rPr lang="zh-CN" altLang="en-US" dirty="0" smtClean="0">
                <a:solidFill>
                  <a:schemeClr val="tx2">
                    <a:lumMod val="50000"/>
                  </a:schemeClr>
                </a:solidFill>
                <a:latin typeface="黑体" pitchFamily="49" charset="-122"/>
                <a:ea typeface="黑体" pitchFamily="49" charset="-122"/>
              </a:rPr>
              <a:t>所</a:t>
            </a:r>
            <a:r>
              <a:rPr lang="zh-CN" altLang="en-US" dirty="0">
                <a:solidFill>
                  <a:schemeClr val="tx2">
                    <a:lumMod val="50000"/>
                  </a:schemeClr>
                </a:solidFill>
                <a:latin typeface="黑体" pitchFamily="49" charset="-122"/>
                <a:ea typeface="黑体" pitchFamily="49" charset="-122"/>
              </a:rPr>
              <a:t>示。</a:t>
            </a:r>
          </a:p>
        </p:txBody>
      </p:sp>
    </p:spTree>
    <p:extLst>
      <p:ext uri="{BB962C8B-B14F-4D97-AF65-F5344CB8AC3E}">
        <p14:creationId xmlns:p14="http://schemas.microsoft.com/office/powerpoint/2010/main" xmlns="" val="129953088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97</a:t>
            </a:fld>
            <a:endParaRPr lang="en-US" altLang="zh-CN"/>
          </a:p>
        </p:txBody>
      </p:sp>
      <p:sp>
        <p:nvSpPr>
          <p:cNvPr id="6" name="矩形 5"/>
          <p:cNvSpPr/>
          <p:nvPr/>
        </p:nvSpPr>
        <p:spPr>
          <a:xfrm>
            <a:off x="1763688" y="2348880"/>
            <a:ext cx="5688632" cy="2104872"/>
          </a:xfrm>
          <a:prstGeom prst="rect">
            <a:avLst/>
          </a:prstGeom>
          <a:solidFill>
            <a:schemeClr val="accent2">
              <a:lumMod val="60000"/>
              <a:lumOff val="40000"/>
            </a:schemeClr>
          </a:solidFill>
          <a:ln>
            <a:solidFill>
              <a:srgbClr val="FF0000"/>
            </a:solidFill>
          </a:ln>
        </p:spPr>
        <p:txBody>
          <a:bodyPr wrap="square">
            <a:spAutoFit/>
          </a:bodyPr>
          <a:lstStyle/>
          <a:p>
            <a:pPr eaLnBrk="1" hangingPunct="1">
              <a:lnSpc>
                <a:spcPct val="150000"/>
              </a:lnSpc>
              <a:buFont typeface="Wingdings" pitchFamily="2" charset="2"/>
              <a:buNone/>
            </a:pPr>
            <a:r>
              <a:rPr lang="zh-CN" altLang="zh-CN" dirty="0">
                <a:solidFill>
                  <a:schemeClr val="tx2">
                    <a:lumMod val="50000"/>
                  </a:schemeClr>
                </a:solidFill>
                <a:latin typeface="黑体" pitchFamily="49" charset="-122"/>
                <a:ea typeface="黑体" pitchFamily="49" charset="-122"/>
              </a:rPr>
              <a:t>注意：</a:t>
            </a:r>
          </a:p>
          <a:p>
            <a:pPr eaLnBrk="1" hangingPunct="1">
              <a:lnSpc>
                <a:spcPct val="150000"/>
              </a:lnSpc>
              <a:buFont typeface="Wingdings" pitchFamily="2" charset="2"/>
              <a:buNone/>
            </a:pPr>
            <a:r>
              <a:rPr lang="zh-CN" altLang="zh-CN" dirty="0">
                <a:solidFill>
                  <a:schemeClr val="tx2">
                    <a:lumMod val="50000"/>
                  </a:schemeClr>
                </a:solidFill>
                <a:latin typeface="黑体" pitchFamily="49" charset="-122"/>
                <a:ea typeface="黑体" pitchFamily="49" charset="-122"/>
              </a:rPr>
              <a:t>	从语句中可以看到Students AS S是为表Students设指定一个别名S，在本SELECT查询语句中，其它地方需要用到表名Students的时候，就可以用S代替Students，Student_course AS SC也是一样。</a:t>
            </a:r>
          </a:p>
        </p:txBody>
      </p:sp>
    </p:spTree>
    <p:extLst>
      <p:ext uri="{BB962C8B-B14F-4D97-AF65-F5344CB8AC3E}">
        <p14:creationId xmlns:p14="http://schemas.microsoft.com/office/powerpoint/2010/main" xmlns="" val="107361561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a:t>
            </a:r>
            <a:r>
              <a:rPr lang="zh-CN" altLang="en-US" dirty="0"/>
              <a:t>续）</a:t>
            </a:r>
          </a:p>
        </p:txBody>
      </p:sp>
      <p:sp>
        <p:nvSpPr>
          <p:cNvPr id="9" name="Line 18"/>
          <p:cNvSpPr>
            <a:spLocks noChangeShapeType="1"/>
          </p:cNvSpPr>
          <p:nvPr/>
        </p:nvSpPr>
        <p:spPr bwMode="auto">
          <a:xfrm>
            <a:off x="1310538" y="3717032"/>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55237" y="1984948"/>
            <a:ext cx="5844168" cy="1532727"/>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知识总结：</a:t>
            </a:r>
          </a:p>
          <a:p>
            <a:pPr marL="449263" lvl="0" indent="-449263">
              <a:lnSpc>
                <a:spcPct val="80000"/>
              </a:lnSpc>
              <a:spcBef>
                <a:spcPct val="20000"/>
              </a:spcBef>
              <a:spcAft>
                <a:spcPct val="10000"/>
              </a:spcAft>
              <a:buClr>
                <a:srgbClr val="184BB2"/>
              </a:buClr>
            </a:pP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en-US" altLang="zh-CN" kern="0" dirty="0" smtClean="0">
                <a:solidFill>
                  <a:srgbClr val="132767"/>
                </a:solidFill>
                <a:latin typeface="黑体" pitchFamily="49" charset="-122"/>
                <a:ea typeface="黑体" pitchFamily="49" charset="-122"/>
              </a:rPr>
              <a:t>1</a:t>
            </a:r>
            <a:r>
              <a:rPr lang="zh-CN" altLang="en-US" kern="0" dirty="0">
                <a:solidFill>
                  <a:srgbClr val="132767"/>
                </a:solidFill>
                <a:latin typeface="黑体" pitchFamily="49" charset="-122"/>
                <a:ea typeface="黑体" pitchFamily="49" charset="-122"/>
              </a:rPr>
              <a:t>．</a:t>
            </a:r>
            <a:r>
              <a:rPr lang="en-US" altLang="zh-CN" kern="0" dirty="0">
                <a:solidFill>
                  <a:srgbClr val="132767"/>
                </a:solidFill>
                <a:latin typeface="黑体" pitchFamily="49" charset="-122"/>
                <a:ea typeface="黑体" pitchFamily="49" charset="-122"/>
              </a:rPr>
              <a:t>FROM</a:t>
            </a:r>
            <a:r>
              <a:rPr lang="zh-CN" altLang="en-US" kern="0" dirty="0">
                <a:solidFill>
                  <a:srgbClr val="132767"/>
                </a:solidFill>
                <a:latin typeface="黑体" pitchFamily="49" charset="-122"/>
                <a:ea typeface="黑体" pitchFamily="49" charset="-122"/>
              </a:rPr>
              <a:t>子句的主要功能是为</a:t>
            </a:r>
            <a:r>
              <a:rPr lang="en-US" altLang="zh-CN" kern="0" dirty="0">
                <a:solidFill>
                  <a:srgbClr val="132767"/>
                </a:solidFill>
                <a:latin typeface="黑体" pitchFamily="49" charset="-122"/>
                <a:ea typeface="黑体" pitchFamily="49" charset="-122"/>
              </a:rPr>
              <a:t>SELECT</a:t>
            </a:r>
            <a:r>
              <a:rPr lang="zh-CN" altLang="en-US" kern="0" dirty="0">
                <a:solidFill>
                  <a:srgbClr val="132767"/>
                </a:solidFill>
                <a:latin typeface="黑体" pitchFamily="49" charset="-122"/>
                <a:ea typeface="黑体" pitchFamily="49" charset="-122"/>
              </a:rPr>
              <a:t>语句指定查询</a:t>
            </a:r>
            <a:r>
              <a:rPr lang="zh-CN" altLang="en-US" kern="0" dirty="0" smtClean="0">
                <a:solidFill>
                  <a:srgbClr val="132767"/>
                </a:solidFill>
                <a:latin typeface="黑体" pitchFamily="49" charset="-122"/>
                <a:ea typeface="黑体" pitchFamily="49" charset="-122"/>
              </a:rPr>
              <a:t>数据源</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也</a:t>
            </a:r>
            <a:r>
              <a:rPr lang="zh-CN" altLang="en-US" kern="0" dirty="0">
                <a:solidFill>
                  <a:srgbClr val="132767"/>
                </a:solidFill>
                <a:latin typeface="黑体" pitchFamily="49" charset="-122"/>
                <a:ea typeface="黑体" pitchFamily="49" charset="-122"/>
              </a:rPr>
              <a:t>可以为数据源指定别名。其语法格式如下：</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r>
              <a:rPr lang="en-US" altLang="zh-CN" kern="0" dirty="0" smtClean="0">
                <a:latin typeface="黑体" pitchFamily="49" charset="-122"/>
                <a:ea typeface="黑体" pitchFamily="49" charset="-122"/>
              </a:rPr>
              <a:t>FROM </a:t>
            </a:r>
            <a:r>
              <a:rPr lang="en-US" altLang="zh-CN" kern="0" dirty="0">
                <a:latin typeface="黑体" pitchFamily="49" charset="-122"/>
                <a:ea typeface="黑体" pitchFamily="49" charset="-122"/>
              </a:rPr>
              <a:t>{</a:t>
            </a:r>
            <a:r>
              <a:rPr lang="zh-CN" altLang="en-US" kern="0" dirty="0">
                <a:latin typeface="黑体" pitchFamily="49" charset="-122"/>
                <a:ea typeface="黑体" pitchFamily="49" charset="-122"/>
              </a:rPr>
              <a:t>表名</a:t>
            </a:r>
            <a:r>
              <a:rPr lang="en-US" altLang="zh-CN" kern="0" dirty="0">
                <a:latin typeface="黑体" pitchFamily="49" charset="-122"/>
                <a:ea typeface="黑体" pitchFamily="49" charset="-122"/>
              </a:rPr>
              <a:t>|</a:t>
            </a:r>
            <a:r>
              <a:rPr lang="zh-CN" altLang="en-US" kern="0" dirty="0">
                <a:latin typeface="黑体" pitchFamily="49" charset="-122"/>
                <a:ea typeface="黑体" pitchFamily="49" charset="-122"/>
              </a:rPr>
              <a:t>视图名</a:t>
            </a:r>
            <a:r>
              <a:rPr lang="en-US" altLang="zh-CN" kern="0" dirty="0">
                <a:latin typeface="黑体" pitchFamily="49" charset="-122"/>
                <a:ea typeface="黑体" pitchFamily="49" charset="-122"/>
              </a:rPr>
              <a:t>} [[AS] </a:t>
            </a:r>
            <a:r>
              <a:rPr lang="zh-CN" altLang="en-US" kern="0" dirty="0">
                <a:latin typeface="黑体" pitchFamily="49" charset="-122"/>
                <a:ea typeface="黑体" pitchFamily="49" charset="-122"/>
              </a:rPr>
              <a:t>别名</a:t>
            </a:r>
            <a:r>
              <a:rPr lang="en-US" altLang="zh-CN" kern="0" dirty="0">
                <a:latin typeface="黑体" pitchFamily="49" charset="-122"/>
                <a:ea typeface="黑体" pitchFamily="49" charset="-122"/>
              </a:rPr>
              <a:t>][,…n]</a:t>
            </a:r>
          </a:p>
        </p:txBody>
      </p:sp>
      <p:sp>
        <p:nvSpPr>
          <p:cNvPr id="20" name="Text Box 21"/>
          <p:cNvSpPr txBox="1">
            <a:spLocks noChangeArrowheads="1"/>
          </p:cNvSpPr>
          <p:nvPr/>
        </p:nvSpPr>
        <p:spPr bwMode="auto">
          <a:xfrm>
            <a:off x="1311446" y="3933056"/>
            <a:ext cx="6618916" cy="1532727"/>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FROM</a:t>
            </a:r>
            <a:r>
              <a:rPr lang="zh-CN" altLang="en-US" kern="0" dirty="0">
                <a:solidFill>
                  <a:srgbClr val="132767"/>
                </a:solidFill>
                <a:latin typeface="黑体" pitchFamily="49" charset="-122"/>
                <a:ea typeface="黑体" pitchFamily="49" charset="-122"/>
              </a:rPr>
              <a:t>子句指定的数据源可以是一个或多个表或视图。视图和</a:t>
            </a:r>
            <a:r>
              <a:rPr lang="zh-CN" altLang="en-US" kern="0" dirty="0" smtClean="0">
                <a:solidFill>
                  <a:srgbClr val="132767"/>
                </a:solidFill>
                <a:latin typeface="黑体" pitchFamily="49" charset="-122"/>
                <a:ea typeface="黑体" pitchFamily="49" charset="-122"/>
              </a:rPr>
              <a:t>表</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在</a:t>
            </a:r>
            <a:r>
              <a:rPr lang="zh-CN" altLang="en-US" kern="0" dirty="0">
                <a:solidFill>
                  <a:srgbClr val="132767"/>
                </a:solidFill>
                <a:latin typeface="黑体" pitchFamily="49" charset="-122"/>
                <a:ea typeface="黑体" pitchFamily="49" charset="-122"/>
              </a:rPr>
              <a:t>做查询数据源时，其作用是一样的。</a:t>
            </a:r>
          </a:p>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	</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当</a:t>
            </a:r>
            <a:r>
              <a:rPr lang="zh-CN" altLang="en-US" kern="0" dirty="0">
                <a:solidFill>
                  <a:srgbClr val="132767"/>
                </a:solidFill>
                <a:latin typeface="黑体" pitchFamily="49" charset="-122"/>
                <a:ea typeface="黑体" pitchFamily="49" charset="-122"/>
              </a:rPr>
              <a:t>有多个数据源时，可以用逗号（</a:t>
            </a:r>
            <a:r>
              <a:rPr lang="en-US" altLang="zh-CN" kern="0" dirty="0">
                <a:solidFill>
                  <a:srgbClr val="132767"/>
                </a:solidFill>
                <a:latin typeface="黑体" pitchFamily="49" charset="-122"/>
                <a:ea typeface="黑体" pitchFamily="49" charset="-122"/>
              </a:rPr>
              <a:t>,</a:t>
            </a:r>
            <a:r>
              <a:rPr lang="zh-CN" altLang="en-US" kern="0" dirty="0">
                <a:solidFill>
                  <a:srgbClr val="132767"/>
                </a:solidFill>
                <a:latin typeface="黑体" pitchFamily="49" charset="-122"/>
                <a:ea typeface="黑体" pitchFamily="49" charset="-122"/>
              </a:rPr>
              <a:t>）分隔，但是最多只能有</a:t>
            </a:r>
            <a:r>
              <a:rPr lang="en-US" altLang="zh-CN" kern="0" dirty="0" smtClean="0">
                <a:solidFill>
                  <a:srgbClr val="132767"/>
                </a:solidFill>
                <a:latin typeface="黑体" pitchFamily="49" charset="-122"/>
                <a:ea typeface="黑体" pitchFamily="49" charset="-122"/>
              </a:rPr>
              <a:t>16</a:t>
            </a: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个</a:t>
            </a:r>
            <a:r>
              <a:rPr lang="zh-CN" altLang="en-US" kern="0" dirty="0">
                <a:solidFill>
                  <a:srgbClr val="132767"/>
                </a:solidFill>
                <a:latin typeface="黑体" pitchFamily="49" charset="-122"/>
                <a:ea typeface="黑体" pitchFamily="49" charset="-122"/>
              </a:rPr>
              <a:t>数据源。</a:t>
            </a:r>
          </a:p>
        </p:txBody>
      </p:sp>
    </p:spTree>
    <p:extLst>
      <p:ext uri="{BB962C8B-B14F-4D97-AF65-F5344CB8AC3E}">
        <p14:creationId xmlns:p14="http://schemas.microsoft.com/office/powerpoint/2010/main" xmlns="" val="404848982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a:t>
            </a:r>
            <a:r>
              <a:rPr lang="zh-CN" altLang="en-US" dirty="0"/>
              <a:t>续）</a:t>
            </a:r>
          </a:p>
        </p:txBody>
      </p:sp>
      <p:sp>
        <p:nvSpPr>
          <p:cNvPr id="9" name="Line 18"/>
          <p:cNvSpPr>
            <a:spLocks noChangeShapeType="1"/>
          </p:cNvSpPr>
          <p:nvPr/>
        </p:nvSpPr>
        <p:spPr bwMode="auto">
          <a:xfrm>
            <a:off x="1310538" y="3717032"/>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55237" y="1984948"/>
            <a:ext cx="6574218" cy="1532727"/>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en-US" altLang="zh-CN" kern="0" dirty="0">
                <a:solidFill>
                  <a:srgbClr val="132767"/>
                </a:solidFill>
                <a:latin typeface="黑体" pitchFamily="49" charset="-122"/>
                <a:ea typeface="黑体" pitchFamily="49" charset="-122"/>
              </a:rPr>
              <a:t>2</a:t>
            </a:r>
            <a:r>
              <a:rPr lang="zh-CN" altLang="en-US" kern="0" dirty="0">
                <a:solidFill>
                  <a:srgbClr val="132767"/>
                </a:solidFill>
                <a:latin typeface="黑体" pitchFamily="49" charset="-122"/>
                <a:ea typeface="黑体" pitchFamily="49" charset="-122"/>
              </a:rPr>
              <a:t>．数据库中的多个表之间一般都存在某种内在的联系，这种</a:t>
            </a:r>
            <a:r>
              <a:rPr lang="zh-CN" altLang="en-US" kern="0" dirty="0" smtClean="0">
                <a:solidFill>
                  <a:srgbClr val="132767"/>
                </a:solidFill>
                <a:latin typeface="黑体" pitchFamily="49" charset="-122"/>
                <a:ea typeface="黑体" pitchFamily="49" charset="-122"/>
              </a:rPr>
              <a:t>联</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系</a:t>
            </a:r>
            <a:r>
              <a:rPr lang="zh-CN" altLang="en-US" kern="0" dirty="0">
                <a:solidFill>
                  <a:srgbClr val="132767"/>
                </a:solidFill>
                <a:latin typeface="黑体" pitchFamily="49" charset="-122"/>
                <a:ea typeface="黑体" pitchFamily="49" charset="-122"/>
              </a:rPr>
              <a:t>一般表现为一个或多个字段提供共同的信息，例如学生表</a:t>
            </a:r>
            <a:r>
              <a:rPr lang="zh-CN" altLang="en-US" kern="0" dirty="0" smtClean="0">
                <a:solidFill>
                  <a:srgbClr val="132767"/>
                </a:solidFill>
                <a:latin typeface="黑体" pitchFamily="49" charset="-122"/>
                <a:ea typeface="黑体" pitchFamily="49" charset="-122"/>
              </a:rPr>
              <a:t>和</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成绩</a:t>
            </a:r>
            <a:r>
              <a:rPr lang="zh-CN" altLang="en-US" kern="0" dirty="0">
                <a:solidFill>
                  <a:srgbClr val="132767"/>
                </a:solidFill>
                <a:latin typeface="黑体" pitchFamily="49" charset="-122"/>
                <a:ea typeface="黑体" pitchFamily="49" charset="-122"/>
              </a:rPr>
              <a:t>表中都有学号字段，它们都是存储学生的学号信息。在</a:t>
            </a:r>
            <a:r>
              <a:rPr lang="zh-CN" altLang="en-US" kern="0" dirty="0" smtClean="0">
                <a:solidFill>
                  <a:srgbClr val="132767"/>
                </a:solidFill>
                <a:latin typeface="黑体" pitchFamily="49" charset="-122"/>
                <a:ea typeface="黑体" pitchFamily="49" charset="-122"/>
              </a:rPr>
              <a:t>实</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际</a:t>
            </a:r>
            <a:r>
              <a:rPr lang="zh-CN" altLang="en-US" kern="0" dirty="0">
                <a:solidFill>
                  <a:srgbClr val="132767"/>
                </a:solidFill>
                <a:latin typeface="黑体" pitchFamily="49" charset="-122"/>
                <a:ea typeface="黑体" pitchFamily="49" charset="-122"/>
              </a:rPr>
              <a:t>应用中，常常需要从多个源表或视图中根据其内在联系</a:t>
            </a:r>
            <a:r>
              <a:rPr lang="zh-CN" altLang="en-US" kern="0" dirty="0" smtClean="0">
                <a:solidFill>
                  <a:srgbClr val="132767"/>
                </a:solidFill>
                <a:latin typeface="黑体" pitchFamily="49" charset="-122"/>
                <a:ea typeface="黑体" pitchFamily="49" charset="-122"/>
              </a:rPr>
              <a:t>查询</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数据</a:t>
            </a:r>
            <a:r>
              <a:rPr lang="zh-CN" altLang="en-US" kern="0" dirty="0">
                <a:solidFill>
                  <a:srgbClr val="132767"/>
                </a:solidFill>
                <a:latin typeface="黑体" pitchFamily="49" charset="-122"/>
                <a:ea typeface="黑体" pitchFamily="49" charset="-122"/>
              </a:rPr>
              <a:t>，这种查询称之为</a:t>
            </a:r>
            <a:r>
              <a:rPr lang="zh-CN" altLang="en-US" kern="0" dirty="0">
                <a:latin typeface="黑体" pitchFamily="49" charset="-122"/>
                <a:ea typeface="黑体" pitchFamily="49" charset="-122"/>
              </a:rPr>
              <a:t>连接查询。</a:t>
            </a:r>
          </a:p>
        </p:txBody>
      </p:sp>
      <p:sp>
        <p:nvSpPr>
          <p:cNvPr id="20" name="Text Box 21"/>
          <p:cNvSpPr txBox="1">
            <a:spLocks noChangeArrowheads="1"/>
          </p:cNvSpPr>
          <p:nvPr/>
        </p:nvSpPr>
        <p:spPr bwMode="auto">
          <a:xfrm>
            <a:off x="1311446" y="3933056"/>
            <a:ext cx="6618916" cy="923330"/>
          </a:xfrm>
          <a:prstGeom prst="rect">
            <a:avLst/>
          </a:prstGeom>
          <a:noFill/>
          <a:ln w="9525">
            <a:noFill/>
            <a:miter lim="800000"/>
            <a:headEnd/>
            <a:tailEnd/>
          </a:ln>
          <a:effectLst/>
        </p:spPr>
        <p:txBody>
          <a:bodyPr wrap="square">
            <a:spAutoFit/>
          </a:bodyPr>
          <a:lstStyle/>
          <a:p>
            <a:pPr marL="449263" lvl="0" indent="-449263">
              <a:lnSpc>
                <a:spcPct val="80000"/>
              </a:lnSpc>
              <a:spcBef>
                <a:spcPct val="20000"/>
              </a:spcBef>
              <a:spcAft>
                <a:spcPct val="10000"/>
              </a:spcAft>
              <a:buClr>
                <a:srgbClr val="184BB2"/>
              </a:buClr>
            </a:pPr>
            <a:r>
              <a:rPr lang="zh-CN" altLang="en-US" kern="0" dirty="0">
                <a:solidFill>
                  <a:srgbClr val="132767"/>
                </a:solidFill>
                <a:latin typeface="黑体" pitchFamily="49" charset="-122"/>
                <a:ea typeface="黑体" pitchFamily="49" charset="-122"/>
              </a:rPr>
              <a:t>连接查询是关系数据库中最主要的查询。连接查询有很多种</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内</a:t>
            </a:r>
            <a:r>
              <a:rPr lang="zh-CN" altLang="en-US" kern="0" dirty="0">
                <a:solidFill>
                  <a:srgbClr val="132767"/>
                </a:solidFill>
                <a:latin typeface="黑体" pitchFamily="49" charset="-122"/>
                <a:ea typeface="黑体" pitchFamily="49" charset="-122"/>
              </a:rPr>
              <a:t>连接、外连接、自连接、交叉连接等，其中外连接又包括</a:t>
            </a:r>
            <a:r>
              <a:rPr lang="zh-CN" altLang="en-US" kern="0" dirty="0" smtClean="0">
                <a:solidFill>
                  <a:srgbClr val="132767"/>
                </a:solidFill>
                <a:latin typeface="黑体" pitchFamily="49" charset="-122"/>
                <a:ea typeface="黑体" pitchFamily="49" charset="-122"/>
              </a:rPr>
              <a:t>：</a:t>
            </a:r>
            <a:endParaRPr lang="en-US" altLang="zh-CN" kern="0" dirty="0" smtClean="0">
              <a:solidFill>
                <a:srgbClr val="132767"/>
              </a:solidFill>
              <a:latin typeface="黑体" pitchFamily="49" charset="-122"/>
              <a:ea typeface="黑体" pitchFamily="49" charset="-122"/>
            </a:endParaRPr>
          </a:p>
          <a:p>
            <a:pPr marL="449263" lvl="0" indent="-449263">
              <a:lnSpc>
                <a:spcPct val="80000"/>
              </a:lnSpc>
              <a:spcBef>
                <a:spcPct val="20000"/>
              </a:spcBef>
              <a:spcAft>
                <a:spcPct val="10000"/>
              </a:spcAft>
              <a:buClr>
                <a:srgbClr val="184BB2"/>
              </a:buClr>
            </a:pPr>
            <a:r>
              <a:rPr lang="zh-CN" altLang="en-US" kern="0" dirty="0" smtClean="0">
                <a:solidFill>
                  <a:srgbClr val="132767"/>
                </a:solidFill>
                <a:latin typeface="黑体" pitchFamily="49" charset="-122"/>
                <a:ea typeface="黑体" pitchFamily="49" charset="-122"/>
              </a:rPr>
              <a:t>左</a:t>
            </a:r>
            <a:r>
              <a:rPr lang="zh-CN" altLang="en-US" kern="0" dirty="0">
                <a:solidFill>
                  <a:srgbClr val="132767"/>
                </a:solidFill>
                <a:latin typeface="黑体" pitchFamily="49" charset="-122"/>
                <a:ea typeface="黑体" pitchFamily="49" charset="-122"/>
              </a:rPr>
              <a:t>连接、右连接、全连接。</a:t>
            </a:r>
          </a:p>
        </p:txBody>
      </p:sp>
    </p:spTree>
    <p:extLst>
      <p:ext uri="{BB962C8B-B14F-4D97-AF65-F5344CB8AC3E}">
        <p14:creationId xmlns:p14="http://schemas.microsoft.com/office/powerpoint/2010/main" xmlns="" val="2017279885"/>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fontScheme name="沉稳">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142288"/>
        </a:dk2>
        <a:lt2>
          <a:srgbClr val="C0C0C0"/>
        </a:lt2>
        <a:accent1>
          <a:srgbClr val="39998E"/>
        </a:accent1>
        <a:accent2>
          <a:srgbClr val="14CAEE"/>
        </a:accent2>
        <a:accent3>
          <a:srgbClr val="FFFFFF"/>
        </a:accent3>
        <a:accent4>
          <a:srgbClr val="000000"/>
        </a:accent4>
        <a:accent5>
          <a:srgbClr val="AECAC6"/>
        </a:accent5>
        <a:accent6>
          <a:srgbClr val="11B7D8"/>
        </a:accent6>
        <a:hlink>
          <a:srgbClr val="8963E9"/>
        </a:hlink>
        <a:folHlink>
          <a:srgbClr val="3067B8"/>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4271</TotalTime>
  <Words>8845</Words>
  <Application>Microsoft Office PowerPoint</Application>
  <PresentationFormat>全屏显示(4:3)</PresentationFormat>
  <Paragraphs>1359</Paragraphs>
  <Slides>135</Slides>
  <Notes>0</Notes>
  <HiddenSlides>0</HiddenSlides>
  <MMClips>0</MMClips>
  <ScaleCrop>false</ScaleCrop>
  <HeadingPairs>
    <vt:vector size="4" baseType="variant">
      <vt:variant>
        <vt:lpstr>主题</vt:lpstr>
      </vt:variant>
      <vt:variant>
        <vt:i4>1</vt:i4>
      </vt:variant>
      <vt:variant>
        <vt:lpstr>幻灯片标题</vt:lpstr>
      </vt:variant>
      <vt:variant>
        <vt:i4>135</vt:i4>
      </vt:variant>
    </vt:vector>
  </HeadingPairs>
  <TitlesOfParts>
    <vt:vector size="136" baseType="lpstr">
      <vt:lpstr>主题1</vt:lpstr>
      <vt:lpstr>学习情境6        查询</vt:lpstr>
      <vt:lpstr>情境描述</vt:lpstr>
      <vt:lpstr>技能目标</vt:lpstr>
      <vt:lpstr>学习情境划分</vt:lpstr>
      <vt:lpstr>学习子情境6.1查询课程信息</vt:lpstr>
      <vt:lpstr>工作任务</vt:lpstr>
      <vt:lpstr>任务实施</vt:lpstr>
      <vt:lpstr>任务1   使用Management Studio查询Courses表中所有课程数据</vt:lpstr>
      <vt:lpstr>任务1（续）</vt:lpstr>
      <vt:lpstr>任务1（续）</vt:lpstr>
      <vt:lpstr>任务1（续）</vt:lpstr>
      <vt:lpstr>任务1（续）</vt:lpstr>
      <vt:lpstr>任务2  输出课程查询提示信息</vt:lpstr>
      <vt:lpstr>任务2（续）</vt:lpstr>
      <vt:lpstr>任务2  （续）</vt:lpstr>
      <vt:lpstr>任务2    (续)</vt:lpstr>
      <vt:lpstr>任务3</vt:lpstr>
      <vt:lpstr>任务3（续）</vt:lpstr>
      <vt:lpstr>任务3（续）</vt:lpstr>
      <vt:lpstr>任务3（续）</vt:lpstr>
      <vt:lpstr>任务3（续）</vt:lpstr>
      <vt:lpstr>任务3（续）</vt:lpstr>
      <vt:lpstr>任务3（续）</vt:lpstr>
      <vt:lpstr>任务4  对课程信息进行排序</vt:lpstr>
      <vt:lpstr>任务4（续）</vt:lpstr>
      <vt:lpstr>任务4  （续）</vt:lpstr>
      <vt:lpstr>任务4  （续）</vt:lpstr>
      <vt:lpstr>任务4  （续）</vt:lpstr>
      <vt:lpstr>任务4  （续）</vt:lpstr>
      <vt:lpstr>任务4（续）</vt:lpstr>
      <vt:lpstr>任务5   限制课程信息查询结果中的行数</vt:lpstr>
      <vt:lpstr>任务5（续）</vt:lpstr>
      <vt:lpstr>任务5（续）</vt:lpstr>
      <vt:lpstr>任务5（续）</vt:lpstr>
      <vt:lpstr>任务5（续）</vt:lpstr>
      <vt:lpstr>任务5（续）</vt:lpstr>
      <vt:lpstr>学习子情境 6.2    查询学生信息</vt:lpstr>
      <vt:lpstr>工作任务</vt:lpstr>
      <vt:lpstr>任务实施</vt:lpstr>
      <vt:lpstr>任务实施</vt:lpstr>
      <vt:lpstr>任务1   查询家庭所在地为山西的所有学生信息</vt:lpstr>
      <vt:lpstr>任务1     (续)</vt:lpstr>
      <vt:lpstr>任务1     (续)</vt:lpstr>
      <vt:lpstr>任务1     (续)</vt:lpstr>
      <vt:lpstr>任务2  查询班级编号为“2010014”且年龄小于20岁的学生信息</vt:lpstr>
      <vt:lpstr>任务2    (续)</vt:lpstr>
      <vt:lpstr>任务2    (续)</vt:lpstr>
      <vt:lpstr>任务3  查询班级号为“2011011”和“2011012”的所有学生的信息</vt:lpstr>
      <vt:lpstr>任务3（续）</vt:lpstr>
      <vt:lpstr>任务4    查询除叶海平之外的所有学生记录</vt:lpstr>
      <vt:lpstr>任务4（续）</vt:lpstr>
      <vt:lpstr>任务5</vt:lpstr>
      <vt:lpstr>任务5（续）</vt:lpstr>
      <vt:lpstr>任务5 （续）</vt:lpstr>
      <vt:lpstr>任务6</vt:lpstr>
      <vt:lpstr>任务6（续）</vt:lpstr>
      <vt:lpstr>任务6（续）</vt:lpstr>
      <vt:lpstr>任务6 （续）</vt:lpstr>
      <vt:lpstr>任务7</vt:lpstr>
      <vt:lpstr>任务7（续）</vt:lpstr>
      <vt:lpstr>任务7（续）</vt:lpstr>
      <vt:lpstr>任务7（续）</vt:lpstr>
      <vt:lpstr>任务7（续）</vt:lpstr>
      <vt:lpstr>任务7（续）</vt:lpstr>
      <vt:lpstr>任务7（续）</vt:lpstr>
      <vt:lpstr>任务7（续）</vt:lpstr>
      <vt:lpstr>学习子情境 6.3  查询成绩信息</vt:lpstr>
      <vt:lpstr>技能目标</vt:lpstr>
      <vt:lpstr>工作任务</vt:lpstr>
      <vt:lpstr>任务实施</vt:lpstr>
      <vt:lpstr>任务1   完成4个查询</vt:lpstr>
      <vt:lpstr>任务1   （续）</vt:lpstr>
      <vt:lpstr>任务1   （续）</vt:lpstr>
      <vt:lpstr>任务1（续）</vt:lpstr>
      <vt:lpstr>任务1（续）</vt:lpstr>
      <vt:lpstr>任务2   查询并计算出学号为“11001”的学生的平均成绩</vt:lpstr>
      <vt:lpstr>任务2 （续）</vt:lpstr>
      <vt:lpstr>任务3 统计Student_course表中的成绩数量</vt:lpstr>
      <vt:lpstr>任务3 （续）</vt:lpstr>
      <vt:lpstr>任务3（续）</vt:lpstr>
      <vt:lpstr>任务4 查询课程号为“1001”的课程的最高分和最低分</vt:lpstr>
      <vt:lpstr>任务4（续）</vt:lpstr>
      <vt:lpstr>任务5   查询每个同学的所有课程的总分，并按总分的升序排序</vt:lpstr>
      <vt:lpstr>任务5（续）</vt:lpstr>
      <vt:lpstr>任务6  查询各学年每门课程参加考试的人数</vt:lpstr>
      <vt:lpstr>任务6  （续）</vt:lpstr>
      <vt:lpstr>任务7       求第2学年考试平均分高于80分的所有学生</vt:lpstr>
      <vt:lpstr>任务7  （续）</vt:lpstr>
      <vt:lpstr>任务7  （续）</vt:lpstr>
      <vt:lpstr>学习子情境 6.4  查询成绩信息</vt:lpstr>
      <vt:lpstr>技能目标</vt:lpstr>
      <vt:lpstr>工作任务</vt:lpstr>
      <vt:lpstr>任务实施</vt:lpstr>
      <vt:lpstr>任务1           查询所有学生的学号、姓名、课程号和成绩</vt:lpstr>
      <vt:lpstr>任务1（续）</vt:lpstr>
      <vt:lpstr>任务1（续）</vt:lpstr>
      <vt:lpstr>任务1（续）</vt:lpstr>
      <vt:lpstr>任务1（续）</vt:lpstr>
      <vt:lpstr>任务1（续）</vt:lpstr>
      <vt:lpstr>任务1（续）</vt:lpstr>
      <vt:lpstr>任务2    查询所有课程的课程名和相关学生的成绩，包括没有登记过成绩的课程</vt:lpstr>
      <vt:lpstr>任务2    （续）</vt:lpstr>
      <vt:lpstr>任务2（续）</vt:lpstr>
      <vt:lpstr>任务2（续）</vt:lpstr>
      <vt:lpstr>任务3查找“2011011”班全班同学的成绩单</vt:lpstr>
      <vt:lpstr>任务3（续）</vt:lpstr>
      <vt:lpstr>任务3（续）</vt:lpstr>
      <vt:lpstr>任务3（续）</vt:lpstr>
      <vt:lpstr>任务3（续）</vt:lpstr>
      <vt:lpstr>任务3（续）</vt:lpstr>
      <vt:lpstr>任务3（续）</vt:lpstr>
      <vt:lpstr>任务3（续）</vt:lpstr>
      <vt:lpstr>任务4       查询所有平均成绩超过全体学生平均成绩的学生清单</vt:lpstr>
      <vt:lpstr>任务4（续）</vt:lpstr>
      <vt:lpstr>任务4（续）</vt:lpstr>
      <vt:lpstr>任务4（续）</vt:lpstr>
      <vt:lpstr>任务5    查出还没有在成绩表中登记成绩的所有课程信息</vt:lpstr>
      <vt:lpstr>任务5（续）</vt:lpstr>
      <vt:lpstr>任务5（续）</vt:lpstr>
      <vt:lpstr>任务5（续）</vt:lpstr>
      <vt:lpstr>任务5（续）</vt:lpstr>
      <vt:lpstr>任务6   将任务3的查询结果保存到临时表中并查看</vt:lpstr>
      <vt:lpstr>任务6（续）</vt:lpstr>
      <vt:lpstr>任务6（续）</vt:lpstr>
      <vt:lpstr>任务6（续）</vt:lpstr>
      <vt:lpstr>任务6  （续）</vt:lpstr>
      <vt:lpstr>任务6  （续）</vt:lpstr>
      <vt:lpstr>任务7   将任务5的查询结果保存到永久表中并查看</vt:lpstr>
      <vt:lpstr>任务7（续）</vt:lpstr>
      <vt:lpstr>任务7（续）</vt:lpstr>
      <vt:lpstr>任务7（续）</vt:lpstr>
      <vt:lpstr>习题</vt:lpstr>
      <vt:lpstr>习题</vt:lpstr>
      <vt:lpstr>习题</vt:lpstr>
      <vt:lpstr>习题</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关系数据库概述</dc:title>
  <dc:creator>Lenovo User</dc:creator>
  <cp:lastModifiedBy>admin</cp:lastModifiedBy>
  <cp:revision>483</cp:revision>
  <dcterms:created xsi:type="dcterms:W3CDTF">2007-10-24T11:33:37Z</dcterms:created>
  <dcterms:modified xsi:type="dcterms:W3CDTF">2012-08-26T09:17:38Z</dcterms:modified>
</cp:coreProperties>
</file>