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6" r:id="rId4"/>
    <p:sldId id="260" r:id="rId5"/>
    <p:sldId id="282" r:id="rId6"/>
    <p:sldId id="291" r:id="rId7"/>
    <p:sldId id="292" r:id="rId8"/>
    <p:sldId id="293" r:id="rId9"/>
    <p:sldId id="294" r:id="rId10"/>
    <p:sldId id="295" r:id="rId11"/>
    <p:sldId id="296" r:id="rId12"/>
    <p:sldId id="297" r:id="rId13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FF"/>
    <a:srgbClr val="C9CACA"/>
    <a:srgbClr val="106EB8"/>
    <a:srgbClr val="7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2"/>
    <p:restoredTop sz="94677"/>
  </p:normalViewPr>
  <p:slideViewPr>
    <p:cSldViewPr snapToGrid="0">
      <p:cViewPr varScale="1">
        <p:scale>
          <a:sx n="55" d="100"/>
          <a:sy n="55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265" y="5165090"/>
            <a:ext cx="2324100" cy="108902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270" y="6282690"/>
            <a:ext cx="12190095" cy="574675"/>
          </a:xfrm>
          <a:prstGeom prst="rect">
            <a:avLst/>
          </a:prstGeom>
          <a:solidFill>
            <a:srgbClr val="C9CACA"/>
          </a:soli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同侧圆角矩形 6"/>
          <p:cNvSpPr/>
          <p:nvPr userDrawn="1"/>
        </p:nvSpPr>
        <p:spPr>
          <a:xfrm rot="5400000">
            <a:off x="4024630" y="-3504565"/>
            <a:ext cx="702310" cy="8750935"/>
          </a:xfrm>
          <a:prstGeom prst="round2SameRect">
            <a:avLst/>
          </a:prstGeom>
          <a:solidFill>
            <a:srgbClr val="106EB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67900" y="5632450"/>
            <a:ext cx="2324100" cy="10890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26149-9F5D-C644-9D8B-E73689DA1F7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C1CC-67EA-484D-B85B-384B27DF226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41835" cy="6858000"/>
            <a:chOff x="0" y="0"/>
            <a:chExt cx="19121" cy="10800"/>
          </a:xfrm>
        </p:grpSpPr>
        <p:sp>
          <p:nvSpPr>
            <p:cNvPr id="4" name="文本框 3"/>
            <p:cNvSpPr txBox="1"/>
            <p:nvPr/>
          </p:nvSpPr>
          <p:spPr>
            <a:xfrm>
              <a:off x="6087" y="5428"/>
              <a:ext cx="72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刘庆林  邓  刚  刘秀红 ◎ 主编</a:t>
              </a:r>
              <a:endParaRPr lang="zh-CN" altLang="en-US" sz="2000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4" y="3593"/>
              <a:ext cx="755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effectLst/>
                  <a:latin typeface="Songti SC" panose="02010800040101010101" pitchFamily="2" charset="-122"/>
                  <a:ea typeface="Songti SC" panose="02010800040101010101" pitchFamily="2" charset="-122"/>
                </a:rPr>
                <a:t>国际贸易实务</a:t>
              </a:r>
              <a:endParaRPr lang="zh-CN" altLang="en-US" sz="5400" b="1" dirty="0">
                <a:effectLst/>
                <a:latin typeface="Songti SC" panose="02010800040101010101" pitchFamily="2" charset="-122"/>
                <a:ea typeface="Songti SC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13338" y="4864"/>
              <a:ext cx="10549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>
                  <a:solidFill>
                    <a:srgbClr val="71B42B"/>
                  </a:solidFill>
                </a:rPr>
                <a:t>P</a:t>
              </a:r>
              <a:r>
                <a:rPr kumimoji="1" lang="en-US" altLang="zh-CN" sz="3600" b="1" dirty="0">
                  <a:solidFill>
                    <a:srgbClr val="106EB8"/>
                  </a:solidFill>
                </a:rPr>
                <a:t>ractice</a:t>
              </a:r>
              <a:r>
                <a:rPr kumimoji="1" lang="zh-CN" altLang="en-US" sz="3600" b="1" dirty="0"/>
                <a:t> 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of</a:t>
              </a:r>
              <a:r>
                <a:rPr kumimoji="1" lang="en-GB" altLang="zh-CN" sz="3600" b="1" dirty="0"/>
                <a:t>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I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nternational </a:t>
              </a:r>
              <a:r>
                <a:rPr kumimoji="1" lang="en-GB" altLang="zh-CN" sz="3600" b="1" dirty="0">
                  <a:solidFill>
                    <a:srgbClr val="71B42B"/>
                  </a:solidFill>
                </a:rPr>
                <a:t>T</a:t>
              </a:r>
              <a:r>
                <a:rPr kumimoji="1" lang="en-GB" altLang="zh-CN" sz="3600" b="1" dirty="0">
                  <a:solidFill>
                    <a:srgbClr val="106EB8"/>
                  </a:solidFill>
                </a:rPr>
                <a:t>rade</a:t>
              </a:r>
              <a:endParaRPr kumimoji="1" lang="zh-CN" altLang="en-US" sz="3600" b="1" dirty="0">
                <a:solidFill>
                  <a:srgbClr val="106EB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7982" cy="1034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9766"/>
              <a:ext cx="17982" cy="1034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47" y="5157"/>
              <a:ext cx="7552" cy="120"/>
            </a:xfrm>
            <a:prstGeom prst="rect">
              <a:avLst/>
            </a:prstGeom>
            <a:solidFill>
              <a:srgbClr val="106E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1260"/>
              <a:ext cx="8976" cy="1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4835" t="17244" b="11150"/>
            <a:stretch>
              <a:fillRect/>
            </a:stretch>
          </p:blipFill>
          <p:spPr>
            <a:xfrm>
              <a:off x="14428" y="8352"/>
              <a:ext cx="3554" cy="12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装运条款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9840" y="1711325"/>
            <a:ext cx="9321800" cy="440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二、 装运港、目的港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装运港：通常只规定一个装运港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目的港：通常由买方提出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(三) 确定装运港和目的港时应注意的问题</a:t>
            </a:r>
            <a:endParaRPr lang="zh-CN" altLang="en-US"/>
          </a:p>
          <a:p>
            <a:pPr lvl="2">
              <a:lnSpc>
                <a:spcPct val="120000"/>
              </a:lnSpc>
            </a:pPr>
            <a:r>
              <a:rPr lang="zh-CN" altLang="en-US"/>
              <a:t>1. 国外装运港和目的港：应避免笼统，避免内陆城市，考虑重名港口</a:t>
            </a:r>
            <a:r>
              <a:rPr lang="zh-CN" altLang="en-US"/>
              <a:t>等</a:t>
            </a:r>
            <a:endParaRPr lang="zh-CN" altLang="en-US"/>
          </a:p>
          <a:p>
            <a:pPr lvl="2">
              <a:lnSpc>
                <a:spcPct val="120000"/>
              </a:lnSpc>
            </a:pPr>
            <a:r>
              <a:rPr lang="zh-CN" altLang="en-US"/>
              <a:t>2. 国内装运港和目的港：就近原则，考虑港口设施条件和费用水平</a:t>
            </a:r>
            <a:r>
              <a:rPr lang="zh-CN" altLang="en-US"/>
              <a:t>等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三、 分批装运和转运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分批装运：将同一合同项下的货物分若干批次装运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转运：货物在装运港装船后，在中途将货物卸下装上其他的运输工具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四、 其他条款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(一) 装船通知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(二) 装卸时间、装卸率、滞期费和速遣费</a:t>
            </a:r>
            <a:endParaRPr lang="zh-CN" altLang="en-US"/>
          </a:p>
          <a:p>
            <a:pPr lvl="1">
              <a:lnSpc>
                <a:spcPct val="120000"/>
              </a:lnSpc>
            </a:pPr>
            <a:r>
              <a:rPr lang="zh-CN" altLang="en-US"/>
              <a:t>(三) OCP条款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 rotWithShape="1">
          <a:blip r:embed="rId1">
            <a:alphaModFix amt="23000"/>
          </a:blip>
          <a:srcRect l="5946" t="60577" r="35312" b="11306"/>
          <a:stretch>
            <a:fillRect/>
          </a:stretch>
        </p:blipFill>
        <p:spPr>
          <a:xfrm>
            <a:off x="2771775" y="992980"/>
            <a:ext cx="7050003" cy="4670582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835" t="17244" b="11150"/>
          <a:stretch>
            <a:fillRect/>
          </a:stretch>
        </p:blipFill>
        <p:spPr>
          <a:xfrm>
            <a:off x="9821545" y="5663565"/>
            <a:ext cx="2256790" cy="7956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09290" y="993140"/>
            <a:ext cx="73025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第六章　国际货物运输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8290" y="2054225"/>
            <a:ext cx="399605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运输方式	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运输单据	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装运条款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运输方式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150" y="1574800"/>
            <a:ext cx="1182433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000"/>
              <a:t>一、 海洋运输</a:t>
            </a:r>
            <a:endParaRPr sz="2000"/>
          </a:p>
          <a:p>
            <a:pPr lvl="1">
              <a:lnSpc>
                <a:spcPct val="150000"/>
              </a:lnSpc>
            </a:pPr>
            <a:r>
              <a:rPr sz="2000"/>
              <a:t>(一) 班轮运输</a:t>
            </a:r>
            <a:endParaRPr sz="2000"/>
          </a:p>
          <a:p>
            <a:pPr lvl="2">
              <a:lnSpc>
                <a:spcPct val="150000"/>
              </a:lnSpc>
            </a:pPr>
            <a:r>
              <a:rPr sz="2000"/>
              <a:t>1. 班轮运输概况</a:t>
            </a:r>
            <a:r>
              <a:rPr lang="zh-CN" sz="2000"/>
              <a:t>：托运人将货物交由轮船公司，按固定航线停靠固定港口，</a:t>
            </a:r>
            <a:r>
              <a:rPr lang="zh-CN" sz="2000">
                <a:sym typeface="+mn-ea"/>
              </a:rPr>
              <a:t>船期</a:t>
            </a:r>
            <a:r>
              <a:rPr lang="zh-CN" sz="2000"/>
              <a:t>固定、</a:t>
            </a:r>
            <a:r>
              <a:rPr lang="zh-CN" sz="2000">
                <a:sym typeface="+mn-ea"/>
              </a:rPr>
              <a:t>运费</a:t>
            </a:r>
            <a:r>
              <a:rPr lang="zh-CN" sz="2000"/>
              <a:t>固定</a:t>
            </a:r>
            <a:endParaRPr lang="zh-CN" sz="2000"/>
          </a:p>
          <a:p>
            <a:pPr lvl="2">
              <a:lnSpc>
                <a:spcPct val="150000"/>
              </a:lnSpc>
            </a:pPr>
            <a:r>
              <a:rPr lang="zh-CN" sz="2000"/>
              <a:t>2. 班轮运费计收办法：基本运费和附加运费</a:t>
            </a:r>
            <a:endParaRPr lang="zh-CN" sz="2000"/>
          </a:p>
          <a:p>
            <a:pPr lvl="1">
              <a:lnSpc>
                <a:spcPct val="150000"/>
              </a:lnSpc>
            </a:pPr>
            <a:r>
              <a:rPr lang="zh-CN" sz="2000"/>
              <a:t>(二) 租船运输</a:t>
            </a:r>
            <a:endParaRPr lang="zh-CN" sz="2000"/>
          </a:p>
          <a:p>
            <a:pPr lvl="2">
              <a:lnSpc>
                <a:spcPct val="150000"/>
              </a:lnSpc>
            </a:pPr>
            <a:r>
              <a:rPr lang="zh-CN" sz="2000"/>
              <a:t>1. 租船运输的特点：无固定航线、装卸港口或船期，无固定运价，适合运输大宗低价货物</a:t>
            </a:r>
            <a:endParaRPr lang="zh-CN" sz="2000"/>
          </a:p>
          <a:p>
            <a:pPr lvl="2">
              <a:lnSpc>
                <a:spcPct val="150000"/>
              </a:lnSpc>
            </a:pPr>
            <a:r>
              <a:rPr lang="zh-CN" sz="2000"/>
              <a:t>2. 租船运输的分类：定程租船、定期租船、光船租船</a:t>
            </a:r>
            <a:endParaRPr lang="zh-CN" sz="2000"/>
          </a:p>
          <a:p>
            <a:pPr lvl="0">
              <a:lnSpc>
                <a:spcPct val="150000"/>
              </a:lnSpc>
            </a:pPr>
            <a:r>
              <a:rPr lang="zh-CN" altLang="en-US" sz="2000">
                <a:sym typeface="+mn-ea"/>
              </a:rPr>
              <a:t>二、 铁路运输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(一) 国内铁路货物运输：在本国境内按规定办理的货物运输</a:t>
            </a:r>
            <a:endParaRPr lang="zh-CN" altLang="en-US" sz="200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(二) 国际铁路货物联运：在两个或两个以上国家之间进行的铁路货物运输</a:t>
            </a:r>
            <a:endParaRPr lang="zh-CN" altLang="en-US" sz="2000"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运输方式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870" y="1753235"/>
            <a:ext cx="1076579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/>
              <a:t>三、 航空运输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优点：速度快、安全准确、手续简便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缺点：运量较小、运价较高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四、 集装箱运输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/>
              <a:t>优点: 可露天存放、节省包装费用、提高装卸效率等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五、 国际多式联运</a:t>
            </a:r>
            <a:r>
              <a:rPr lang="zh-CN" altLang="en-US" sz="2000"/>
              <a:t>：有机结合至少两种不同的运输方式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8080" y="1768475"/>
            <a:ext cx="101676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ym typeface="+mn-ea"/>
              </a:rPr>
              <a:t>六、 中欧班列</a:t>
            </a:r>
            <a:r>
              <a:rPr lang="zh-CN" altLang="en-US" sz="2000">
                <a:sym typeface="+mn-ea"/>
              </a:rPr>
              <a:t>：运行于中国、欧洲、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一带一路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共建国家间的集装箱等铁路国际联运列车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七、 其他运输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(一) 公路运输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(二) 内河运输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(三) 大陆桥运输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(四) 国际管道运输</a:t>
            </a:r>
            <a:endParaRPr lang="zh-CN" altLang="en-US" sz="2000"/>
          </a:p>
          <a:p>
            <a:pPr lvl="1">
              <a:lnSpc>
                <a:spcPct val="150000"/>
              </a:lnSpc>
            </a:pPr>
            <a:r>
              <a:rPr lang="zh-CN" altLang="en-US" sz="2000">
                <a:sym typeface="+mn-ea"/>
              </a:rPr>
              <a:t>(五) 邮政运输</a:t>
            </a:r>
            <a:endParaRPr lang="zh-CN" altLang="en-US" sz="20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　运输方式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运输单据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1216660"/>
            <a:ext cx="10003790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一、 海运提单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(一) 海运提单的性质和作用：货物收据、运输契约证明、物权凭证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(二) 海运提单的分类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1. 按货物是否已装船划分：已装船提单、备运提单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2. 根据提单上对货物外表状况有无不良批注划分：清洁提单、不清洁提单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3. 按提单收货人的抬头划分：记名提单、不记名提单、指示提单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4. 根据船舶运营方式的不同划分：班轮提单、租船提单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5. 根据提单签发人的不同划分：船东提单、货代提单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6. 其他种类提单：舱面提单、过期提单、倒签提单、预借提单、电放提单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>
                <a:sym typeface="+mn-ea"/>
              </a:rPr>
              <a:t>(三) 海运提单的基本内容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>
                <a:sym typeface="+mn-ea"/>
              </a:rPr>
              <a:t>1. 提单的正面内容：记载事项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>
                <a:sym typeface="+mn-ea"/>
              </a:rPr>
              <a:t>2. 提单的背面条款：确定权利与义务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>
                <a:sym typeface="+mn-ea"/>
              </a:rPr>
              <a:t>(四) 海运提单格式</a:t>
            </a:r>
            <a:endParaRPr lang="zh-CN" altLang="en-US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运输单据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930" y="1405890"/>
            <a:ext cx="10997565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二、 不可转让的海运单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(一) 海运单的含义</a:t>
            </a:r>
            <a:endParaRPr lang="zh-CN" altLang="en-US" sz="2000"/>
          </a:p>
          <a:p>
            <a:pPr lvl="2">
              <a:lnSpc>
                <a:spcPct val="130000"/>
              </a:lnSpc>
            </a:pPr>
            <a:r>
              <a:rPr lang="zh-CN" altLang="en-US" sz="2000"/>
              <a:t>海运单为运输单据，不是提货凭证，不可转让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(二) 海运单的性质及其与提单的区别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提单是提货凭证，海运单不是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(三) 海运单的使用现状及发展前景：应用将更为广泛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三、 公路、铁路或内河运输单据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共同点：皆为内陆运输</a:t>
            </a:r>
            <a:endParaRPr lang="zh-CN" altLang="en-US" sz="2000"/>
          </a:p>
          <a:p>
            <a:pPr lvl="0">
              <a:lnSpc>
                <a:spcPct val="130000"/>
              </a:lnSpc>
            </a:pPr>
            <a:r>
              <a:rPr lang="zh-CN" altLang="en-US" sz="2000"/>
              <a:t>四、 国际多式联运单据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(一) 多式联运单据的含义：</a:t>
            </a:r>
            <a:r>
              <a:rPr lang="zh-CN" altLang="en-US" sz="2000"/>
              <a:t>只需签发一种多式联运单据，简化流程，便利结算和资金融通</a:t>
            </a:r>
            <a:endParaRPr lang="zh-CN" altLang="en-US" sz="2000"/>
          </a:p>
          <a:p>
            <a:pPr lvl="1">
              <a:lnSpc>
                <a:spcPct val="130000"/>
              </a:lnSpc>
            </a:pPr>
            <a:r>
              <a:rPr lang="zh-CN" altLang="en-US" sz="2000"/>
              <a:t>(二) 多式联运单据的主要内容：与《汉堡规则》</a:t>
            </a:r>
            <a:r>
              <a:rPr lang="zh-CN" altLang="en-US" sz="2000"/>
              <a:t>基本相同</a:t>
            </a:r>
            <a:endParaRPr lang="zh-CN" altLang="en-US" sz="2000"/>
          </a:p>
          <a:p>
            <a:pPr lvl="0">
              <a:lnSpc>
                <a:spcPct val="130000"/>
              </a:lnSpc>
            </a:pPr>
            <a:endParaRPr lang="zh-CN" altLang="en-US" sz="2000"/>
          </a:p>
          <a:p>
            <a:pPr lvl="1">
              <a:lnSpc>
                <a:spcPct val="130000"/>
              </a:lnSpc>
            </a:pPr>
            <a:endParaRPr lang="zh-CN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　运输单据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9330" y="1650365"/>
            <a:ext cx="75933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五、 航空运单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不是代表货物所有权的凭证，不能通过背书转让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分为主运单和分运单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六、 邮政运输单据：邮政收据、投邮证明、快递收据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4670" y="616585"/>
            <a:ext cx="7247890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　装运条款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1700" y="1449705"/>
            <a:ext cx="65881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一、 装运时间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zh-CN" altLang="en-US"/>
              <a:t>(一) 装运时间的规定方法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1. 明确规定具体的装运时间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2. 规定收到信用证后</a:t>
            </a:r>
            <a:r>
              <a:rPr lang="zh-CN" altLang="en-US"/>
              <a:t>若干天装运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3. 收到电汇后若干天装运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4. 笼统规定近期装运</a:t>
            </a:r>
            <a:endParaRPr lang="zh-CN" altLang="en-US"/>
          </a:p>
          <a:p>
            <a:pPr lvl="1">
              <a:lnSpc>
                <a:spcPct val="150000"/>
              </a:lnSpc>
            </a:pPr>
            <a:r>
              <a:rPr lang="zh-CN" altLang="en-US"/>
              <a:t>(二) 规定装运时间应注意的问题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1. 应考虑货源和船源的实际情况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2. 应考虑市场的实际情况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3. 应考虑商品的实际情况</a:t>
            </a:r>
            <a:endParaRPr lang="zh-CN" altLang="en-US"/>
          </a:p>
          <a:p>
            <a:pPr lvl="2">
              <a:lnSpc>
                <a:spcPct val="150000"/>
              </a:lnSpc>
            </a:pPr>
            <a:r>
              <a:rPr lang="zh-CN" altLang="en-US"/>
              <a:t>4. 应考虑开证日期的规定是否合理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1485</Words>
  <Application>WPS 演示</Application>
  <PresentationFormat>宽屏</PresentationFormat>
  <Paragraphs>114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Songti SC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Yuxuan Wu</dc:creator>
  <cp:lastModifiedBy>F0450</cp:lastModifiedBy>
  <cp:revision>9</cp:revision>
  <dcterms:created xsi:type="dcterms:W3CDTF">2025-08-16T14:13:00Z</dcterms:created>
  <dcterms:modified xsi:type="dcterms:W3CDTF">2025-08-18T11:13:33Z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683BEBA8A97D046E3D0BA0681DD7D797_42</vt:lpwstr>
  </property>
  <property fmtid="{D5CDD505-2E9C-101B-9397-08002B2CF9AE}" pid="3" name="KSOProductBuildVer">
    <vt:lpwstr>2052-12.8.2.17148</vt:lpwstr>
  </property>
</Properties>
</file>