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63.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第八章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制度与国际商务</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8.4  </a:t>
            </a:r>
            <a:r>
              <a:rPr>
                <a:cs typeface="汉仪铁线黑-65简" panose="00020600040101010101" charset="-122"/>
                <a:sym typeface="+mn-ea"/>
              </a:rPr>
              <a:t>制度的现实数据</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8.4.2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金融市场发展程度</a:t>
            </a:r>
            <a:endParaRPr lang="zh-CN" altLang="en-US" sz="2600" b="1">
              <a:latin typeface="+mj-lt"/>
              <a:ea typeface="黑体" panose="02010609060101010101" charset="-122"/>
              <a:cs typeface="+mj-lt"/>
            </a:endParaRPr>
          </a:p>
          <a:p>
            <a:r>
              <a:rPr lang="zh-CN" altLang="en-US"/>
              <a:t>在实证方面，拉詹和津加莱斯基于42个国家、36个产业的数据，剔除了国家和产业的固定效应，考察产业对外部融资的依赖度和一国金融市场发展的交叉项对年均增加价值增长率的效应。拉詹和津加莱斯主要选取了两个代理变量衡量金融市场的发展程度。</a:t>
            </a:r>
            <a:endParaRPr lang="zh-CN" altLang="en-US"/>
          </a:p>
          <a:p>
            <a:r>
              <a:rPr lang="zh-CN" altLang="en-US"/>
              <a:t>第一个变量是资本化率，其计算方式如下： 资本化率＝国内信贷+股市市值GDP资本化率是反应金融市场发展情况的传统变量，其值越高，国内信贷的资金池越大；股票市值越高，则金融市场的发展越完善。</a:t>
            </a:r>
            <a:endParaRPr lang="zh-CN" altLang="en-US"/>
          </a:p>
          <a:p>
            <a:r>
              <a:rPr lang="zh-CN" altLang="en-US"/>
              <a:t>第二个代理变量是一国的会计标准。会计准则反映了财务数据披露的标准，得分越高表明披露得越规范，信息不对称程度越低，一国的金融市场越完善，企业进行外部融资的成本就越低。</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8.4  </a:t>
            </a:r>
            <a:r>
              <a:rPr>
                <a:cs typeface="汉仪铁线黑-65简" panose="00020600040101010101" charset="-122"/>
                <a:sym typeface="+mn-ea"/>
              </a:rPr>
              <a:t>制度的现实数据</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8.4.3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ICRG</a:t>
            </a:r>
            <a:endParaRPr lang="zh-CN" altLang="en-US" sz="2600" b="1">
              <a:latin typeface="+mj-lt"/>
              <a:ea typeface="黑体" panose="02010609060101010101" charset="-122"/>
              <a:cs typeface="+mj-lt"/>
            </a:endParaRPr>
          </a:p>
          <a:p>
            <a:r>
              <a:rPr lang="zh-CN" altLang="en-US"/>
              <a:t>国际国家风险指南（The International Country Risk Guide, ICRG）由政治风险服务集团（PRS Group）发布，旨在评估一国的制度发展情况，无论在国际组织还是在学术界，应用都非常广泛。</a:t>
            </a:r>
            <a:endParaRPr lang="zh-CN" altLang="en-US"/>
          </a:p>
          <a:p>
            <a:r>
              <a:rPr lang="zh-CN" altLang="en-US"/>
              <a:t>ICRG是一个月度数据，范围覆盖全世界140个国家和地区，包括1个综合指标和3个分指标。3个分指标分别反映了一国的政治风险、经济风险和金融风险，权重比例是2∶1∶1。其中，政治风险涉及13个子指标，经济风险和金融风险各包括5个子指标。ICRG综合风险指数（CR）的计算公式如下： CR=0.5×（PR+ER+FR）其中，政治风险（PR）计100分，占比为50%；经济风险（ER）和金融风险（FR）各计50分，各占比25%。因此，CR的总分为100分。分值越高表明国家的制度风险越低，制度环境越好；分值越低则表明国家的制度风险越高，制度环境越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14539" y="2191703"/>
            <a:ext cx="6114171" cy="2809557"/>
            <a:chOff x="4117" y="3452"/>
            <a:chExt cx="9629" cy="4424"/>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8.1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制度的定义</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8.2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制度的分类</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5721"/>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8.3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制度的作用</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117" y="6859"/>
              <a:ext cx="9629" cy="1017"/>
              <a:chOff x="-432" y="0"/>
              <a:chExt cx="9272"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432" y="36"/>
                <a:ext cx="9213" cy="981"/>
                <a:chOff x="-540" y="0"/>
                <a:chExt cx="921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540" y="76"/>
                  <a:ext cx="9111"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8.4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制度的现实数据</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8.1  </a:t>
            </a:r>
            <a:r>
              <a:rPr>
                <a:cs typeface="汉仪铁线黑-65简" panose="00020600040101010101" charset="-122"/>
                <a:sym typeface="+mn-ea"/>
              </a:rPr>
              <a:t>制度的定义</a:t>
            </a:r>
            <a:endParaRPr lang="zh-CN" altLang="en-US"/>
          </a:p>
        </p:txBody>
      </p:sp>
      <p:sp>
        <p:nvSpPr>
          <p:cNvPr id="3" name="内容占位符 2"/>
          <p:cNvSpPr>
            <a:spLocks noGrp="1"/>
          </p:cNvSpPr>
          <p:nvPr>
            <p:ph idx="1"/>
          </p:nvPr>
        </p:nvSpPr>
        <p:spPr/>
        <p:txBody>
          <a:bodyPr/>
          <a:p>
            <a:r>
              <a:rPr lang="zh-CN" altLang="en-US"/>
              <a:t>作为人与人之间交往的游戏规则，制度很早就产生了。例如，北宋时期的王安石就非常重视制度。王安石不仅是唐宋八大家之一，文学造诣极深，他还担任过宰相、驰骋官场。为了改变当时北宋积贫积弱的局面，王安石积极推行变法新政，想要通过改变制度来实现北宋的繁荣昌盛。</a:t>
            </a:r>
            <a:endParaRPr lang="zh-CN" altLang="en-US"/>
          </a:p>
          <a:p>
            <a:r>
              <a:rPr lang="zh-CN" altLang="en-US"/>
              <a:t>说起制度，我们最先想到的可能是一些国家颁布的政策方针，如中国特色社会主义、“一国两制”等。</a:t>
            </a:r>
            <a:endParaRPr lang="zh-CN" altLang="en-US"/>
          </a:p>
          <a:p>
            <a:r>
              <a:rPr lang="zh-CN" altLang="en-US"/>
              <a:t>一些制度经济学家，如道格拉斯·诺思和西奥多·舒尔茨都曾对制度做过概念上的界定。诺思是新制度经济学的奠基人，提出了产权理论和制度变迁理论。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8.1  </a:t>
            </a:r>
            <a:r>
              <a:rPr>
                <a:cs typeface="汉仪铁线黑-65简" panose="00020600040101010101" charset="-122"/>
                <a:sym typeface="+mn-ea"/>
              </a:rPr>
              <a:t>制度的定义</a:t>
            </a:r>
            <a:endParaRPr lang="zh-CN" altLang="en-US"/>
          </a:p>
        </p:txBody>
      </p:sp>
      <p:sp>
        <p:nvSpPr>
          <p:cNvPr id="3" name="内容占位符 2"/>
          <p:cNvSpPr>
            <a:spLocks noGrp="1"/>
          </p:cNvSpPr>
          <p:nvPr>
            <p:ph idx="1"/>
          </p:nvPr>
        </p:nvSpPr>
        <p:spPr/>
        <p:txBody>
          <a:bodyPr/>
          <a:p>
            <a:r>
              <a:rPr lang="zh-CN" altLang="en-US">
                <a:sym typeface="+mn-ea"/>
              </a:rPr>
              <a:t>在宏观经济生产理论的研究中，大多数人认为科学技术是推动经济增长的第一要素，但是诺思（1990）提出，制度也是推动经济增长的重要因素。</a:t>
            </a:r>
            <a:endParaRPr lang="zh-CN" altLang="en-US"/>
          </a:p>
          <a:p>
            <a:r>
              <a:rPr lang="zh-CN" altLang="en-US"/>
              <a:t>诺斯认为，制度是决定人们相互之间关系的人为约束，是人与人之间交往的游戏规则。舒尔茨提出了现代农业和人力资本理论。他认为，制度是一种规则，涉及社会、政治和经济的方方面面。诺思和舒尔茨对制度的定义相近。总的来说，制度（Institutions）是在一定历史条件和环境背景下形成的人与人之间交往的游戏规则，是大家共同遵守的办事规程或行动准则。应当注意的是，制度的范围非常广泛，包括政治、经济、法律和文化的方方面面。具体对于国际商务来说，制度则是对跨国企业行为具有一定约束力的法则。</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8.2  </a:t>
            </a:r>
            <a:r>
              <a:rPr>
                <a:cs typeface="汉仪铁线黑-65简" panose="00020600040101010101" charset="-122"/>
                <a:sym typeface="+mn-ea"/>
              </a:rPr>
              <a:t>制度的分类</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8.2.1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正式制度</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法律</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法律（Laws）由享有立法权的立法机关制定，依照法定程序颁布和修改，并由国家强制力保证实施。法律既是统治阶级意志的体现，也是国家的统治工具，如《宪法》。</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规章</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规章（Regulations）是行政性法律规范文件，由各级领导机关、社会团体、企事业单位制定并发布实施，目的是方便管理，规范工作、活动和有关人员的行为，如《中华人民共和国企业所得税法实施条例》。</a:t>
            </a:r>
            <a:r>
              <a:rPr lang="zh-CN" altLang="en-US" sz="2000" b="1">
                <a:latin typeface="Arial" panose="020B0604020202020204" pitchFamily="34" charset="0"/>
                <a:ea typeface="华文楷体" panose="02010600040101010101" charset="-122"/>
                <a:cs typeface="Arial" panose="020B0604020202020204" pitchFamily="34" charset="0"/>
              </a:rPr>
              <a:t>（3） 规则</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规则（Rules）由群众共同制定，或由代表人统一制定，通过后由群体中的所有成员一起遵守，如在商务场合应当正式着装。</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8.2  </a:t>
            </a:r>
            <a:r>
              <a:rPr>
                <a:cs typeface="汉仪铁线黑-65简" panose="00020600040101010101" charset="-122"/>
                <a:sym typeface="+mn-ea"/>
              </a:rPr>
              <a:t>制度的分类</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8.2.2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非正式制度</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规范</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规范（Standards）是指约定俗成或明文规定的标准。明文规定的标准如ISO标准。ISO是一个全球性的非政府组织，其职责是在全世界范围内促进标准化工作的开展，便于国际贸易、科学技术和经济的交流与合作。</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文化</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文化（Culture）是相对于政治、经济而言的人类全部精神活动及其活动产品，如古老的中华文化和埃及文化（下文我们将着重从四个角度讲解文化，包括语言、宗教、社会结构和教育）。</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道德</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道德（Morals）是人类分辨善恶、对错的行为准则，如在地铁上不能吃东西。而在企业层面，道德可以归结为跨国企业的社会责任感（下文我们将会介绍几个有关道德的例子）。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8.3  </a:t>
            </a:r>
            <a:r>
              <a:rPr>
                <a:cs typeface="汉仪铁线黑-65简" panose="00020600040101010101" charset="-122"/>
                <a:sym typeface="+mn-ea"/>
              </a:rPr>
              <a:t>制度的作用</a:t>
            </a:r>
            <a:endParaRPr lang="zh-CN" altLang="en-US"/>
          </a:p>
        </p:txBody>
      </p:sp>
      <p:sp>
        <p:nvSpPr>
          <p:cNvPr id="3" name="内容占位符 2"/>
          <p:cNvSpPr>
            <a:spLocks noGrp="1"/>
          </p:cNvSpPr>
          <p:nvPr>
            <p:ph idx="1"/>
          </p:nvPr>
        </p:nvSpPr>
        <p:spPr/>
        <p:txBody>
          <a:bodyPr/>
          <a:p>
            <a:r>
              <a:rPr lang="zh-CN" altLang="en-US"/>
              <a:t>对国际商务而言，制度最关键的作用是降低不确定性。</a:t>
            </a:r>
            <a:endParaRPr lang="zh-CN" altLang="en-US"/>
          </a:p>
          <a:p>
            <a:r>
              <a:rPr lang="zh-CN" altLang="en-US"/>
              <a:t>不确定性（Uncertainty）是指事先不能准确知道某个事件或某种决策的结果。其实，人们的日常生活中充满着不确定性。例如，天气预报提示明天有80%的概率降雨，那么明天既有可能降雨，也有可能不降雨；小王买一张彩票，中一等奖的概率是一千七百万分之一，那么小王有很大的可能为中国的福利事业做出贡献，也有很小的可能一夜之间成为百万富翁。在经济学中，不确定性是一个重要的课题。经济学中的不确定性指的是经济主体对于未来的收益和损失不能确知。那么，有什么指标可以用来量化不确定性呢？有三类指标可以用来衡量不确定性： 第一类是概率，第二类是期望值，第三类是方差和标准差。</a:t>
            </a:r>
            <a:r>
              <a:rPr lang="en-US" altLang="zh-CN"/>
              <a:t>	</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8.3  </a:t>
            </a:r>
            <a:r>
              <a:rPr>
                <a:cs typeface="汉仪铁线黑-65简" panose="00020600040101010101" charset="-122"/>
                <a:sym typeface="+mn-ea"/>
              </a:rPr>
              <a:t>制度的作用</a:t>
            </a:r>
            <a:endParaRPr lang="zh-CN" altLang="en-US"/>
          </a:p>
        </p:txBody>
      </p:sp>
      <p:sp>
        <p:nvSpPr>
          <p:cNvPr id="3" name="内容占位符 2"/>
          <p:cNvSpPr>
            <a:spLocks noGrp="1"/>
          </p:cNvSpPr>
          <p:nvPr>
            <p:ph idx="1"/>
          </p:nvPr>
        </p:nvSpPr>
        <p:spPr/>
        <p:txBody>
          <a:bodyPr/>
          <a:p>
            <a:r>
              <a:rPr lang="zh-CN" altLang="en-US"/>
              <a:t>对于不确定性，每一位市场参与者的态度是不一样的，这就是市场参与者的风险偏好。如果读者开过股票账户，那么一定做过风险测评，用来测试被试者的风险偏好程度。具体地，经济学中的市场参与者的风险偏好可以分为三类： 风险厌恶、风险偏好和风险中性。这三类风险偏好可以分别用不同的效用函数图表示。效用函数图的横轴是收益，纵轴是效用。无论一个人是风险厌恶、风险偏好，还是风险中性的，随着收益的增加，其效用都是增加的，但增加的速度有所区别，这就形成了三类不同的风险偏好。</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8.4  </a:t>
            </a:r>
            <a:r>
              <a:rPr>
                <a:cs typeface="汉仪铁线黑-65简" panose="00020600040101010101" charset="-122"/>
                <a:sym typeface="+mn-ea"/>
              </a:rPr>
              <a:t>制度的现实数据</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8.4.1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营商环境便利度</a:t>
            </a:r>
            <a:endParaRPr lang="zh-CN" altLang="en-US" sz="2600" b="1">
              <a:latin typeface="+mj-lt"/>
              <a:ea typeface="黑体" panose="02010609060101010101" charset="-122"/>
              <a:cs typeface="+mj-lt"/>
            </a:endParaRPr>
          </a:p>
          <a:p>
            <a:r>
              <a:rPr lang="zh-CN" altLang="en-US"/>
              <a:t>反应制度特征的第一个指数是营商环境便利度。世界银行每年都会发布《营商环境报告》，并公布营商环境便利度，这是一个年度数据。而是被单独作为一个数据进行分析，其余的十个指标共同组成了营商环境便利度。由此能够看出，营商环境便利度广泛覆盖了在一个地区开办和经营企业的便利程度，记录了一位企业家开办并运营一家企业，官方要求的所有手续，以及完成这些手续所需的时间和费用。这一指数报告了全世界190个国家和地区的营商便利度情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2691</Words>
  <Application>WPS 演示</Application>
  <PresentationFormat>宽屏</PresentationFormat>
  <Paragraphs>69</Paragraphs>
  <Slides>11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11</vt:i4>
      </vt:variant>
    </vt:vector>
  </HeadingPairs>
  <TitlesOfParts>
    <vt:vector size="26"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华文楷体</vt:lpstr>
      <vt:lpstr>Office 主题​​</vt:lpstr>
      <vt:lpstr>默认设计模板</vt:lpstr>
      <vt:lpstr>PowerPoint 演示文稿</vt:lpstr>
      <vt:lpstr>PowerPoint 演示文稿</vt:lpstr>
      <vt:lpstr>8.1  制度的定义</vt:lpstr>
      <vt:lpstr>8.1  制度的定义</vt:lpstr>
      <vt:lpstr>8.2  制度的分类</vt:lpstr>
      <vt:lpstr>8.2  制度的分类</vt:lpstr>
      <vt:lpstr>8.3  制度的作用</vt:lpstr>
      <vt:lpstr>8.3  制度的作用</vt:lpstr>
      <vt:lpstr>8.4  制度的现实数据</vt:lpstr>
      <vt:lpstr>8.4  制度的现实数据</vt:lpstr>
      <vt:lpstr>8.4  制度的现实数据</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41AF68EAEA68486990A99D5C3EB192AB</vt:lpwstr>
  </property>
</Properties>
</file>