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ableStyles" Target="tableStyles.xml"/><Relationship Id="rId2" Type="http://schemas.openxmlformats.org/officeDocument/2006/relationships/slideMaster" Target="slideMasters/slideMaster2.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viewProps" Target="view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145149227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393953676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228987874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272741186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328079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49235434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300715545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17298936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1540190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233182104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353974607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127827787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266CA3E8-9502-453F-9656-EFC6C460F49F}"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203887048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66CA3E8-9502-453F-9656-EFC6C460F49F}"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F9D84C2-BB4E-43E2-93BF-A1F4D007534B}" type="slidenum">
              <a:rPr lang="zh-CN" altLang="en-US" smtClean="0"/>
              <a:t>‹#›</a:t>
            </a:fld>
            <a:endParaRPr lang="zh-CN" altLang="en-US"/>
          </a:p>
        </p:txBody>
      </p:sp>
    </p:spTree>
    <p:extLst>
      <p:ext uri="{BB962C8B-B14F-4D97-AF65-F5344CB8AC3E}">
        <p14:creationId xmlns:p14="http://schemas.microsoft.com/office/powerpoint/2010/main" val="389904414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82892410"/>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5" name="Rectangle 3"/>
          <p:cNvSpPr txBox="1"/>
          <p:nvPr/>
        </p:nvSpPr>
        <p:spPr bwMode="auto">
          <a:xfrm>
            <a:off x="1693364" y="3429000"/>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第十一章　财务控制</a:t>
            </a:r>
          </a:p>
        </p:txBody>
      </p:sp>
    </p:spTree>
    <p:extLst>
      <p:ext uri="{BB962C8B-B14F-4D97-AF65-F5344CB8AC3E}">
        <p14:creationId xmlns:p14="http://schemas.microsoft.com/office/powerpoint/2010/main" val="426702695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charset="-122"/>
                <a:ea typeface="微软雅黑" panose="020B0503020204020204" charset="-122"/>
              </a:rPr>
              <a:t>第二节　责任中心及其业绩评价</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三、利润中心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利润中心的含义</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利润中心的类型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利润中心的业绩考核与评价 </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内部转移价格</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189118438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charset="-122"/>
                <a:ea typeface="微软雅黑" panose="020B0503020204020204" charset="-122"/>
              </a:rPr>
              <a:t>第二节　责任中心及其业绩评价</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四、投资中心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投资中心的含义</a:t>
            </a:r>
          </a:p>
          <a:p>
            <a:r>
              <a:rPr lang="zh-CN" altLang="zh-CN" dirty="0"/>
              <a:t>投资中心是指在分权管理模式下</a:t>
            </a:r>
            <a:r>
              <a:rPr lang="en-US" altLang="zh-CN" dirty="0"/>
              <a:t>,</a:t>
            </a:r>
            <a:r>
              <a:rPr lang="zh-CN" altLang="zh-CN" dirty="0"/>
              <a:t>不仅能够控制除企业分摊的管理费用外的全部成本、收入和利润</a:t>
            </a:r>
            <a:r>
              <a:rPr lang="en-US" altLang="zh-CN" dirty="0"/>
              <a:t>,</a:t>
            </a:r>
            <a:r>
              <a:rPr lang="zh-CN" altLang="zh-CN" dirty="0"/>
              <a:t>还能控制占用的资产的责任中心</a:t>
            </a:r>
            <a:r>
              <a:rPr lang="en-US" altLang="zh-CN" dirty="0"/>
              <a:t>,</a:t>
            </a:r>
            <a:r>
              <a:rPr lang="zh-CN" altLang="zh-CN" dirty="0"/>
              <a:t>也就是该中心不仅拥有短期的经营决策权</a:t>
            </a:r>
            <a:r>
              <a:rPr lang="en-US" altLang="zh-CN" dirty="0"/>
              <a:t>,</a:t>
            </a:r>
            <a:r>
              <a:rPr lang="zh-CN" altLang="zh-CN" dirty="0"/>
              <a:t>还拥有投资决策权。投资中心是最高层次的责任中心</a:t>
            </a:r>
            <a:r>
              <a:rPr lang="en-US" altLang="zh-CN" dirty="0"/>
              <a:t>,</a:t>
            </a:r>
            <a:r>
              <a:rPr lang="zh-CN" altLang="zh-CN" dirty="0"/>
              <a:t>它拥有最大的决策权</a:t>
            </a:r>
            <a:r>
              <a:rPr lang="en-US" altLang="zh-CN" dirty="0"/>
              <a:t>,</a:t>
            </a:r>
            <a:r>
              <a:rPr lang="zh-CN" altLang="zh-CN" dirty="0"/>
              <a:t>也承担最大的责任。</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投资中心的考核指标 </a:t>
            </a:r>
          </a:p>
          <a:p>
            <a:r>
              <a:rPr lang="en-US" altLang="zh-CN" dirty="0"/>
              <a:t>1.</a:t>
            </a:r>
            <a:r>
              <a:rPr lang="zh-CN" altLang="zh-CN" dirty="0"/>
              <a:t>投资报酬率</a:t>
            </a:r>
          </a:p>
          <a:p>
            <a:r>
              <a:rPr lang="en-US" altLang="zh-CN" dirty="0"/>
              <a:t>2.</a:t>
            </a:r>
            <a:r>
              <a:rPr lang="zh-CN" altLang="zh-CN" dirty="0"/>
              <a:t>剩余收益</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233679770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p:nvPr/>
        </p:nvGrpSpPr>
        <p:grpSpPr>
          <a:xfrm>
            <a:off x="2867025" y="3323411"/>
            <a:ext cx="6390005" cy="1288415"/>
            <a:chOff x="4450" y="4540"/>
            <a:chExt cx="10063" cy="2029"/>
          </a:xfrm>
        </p:grpSpPr>
        <p:grpSp>
          <p:nvGrpSpPr>
            <p:cNvPr id="20" name="Group 4"/>
            <p:cNvGrpSpPr/>
            <p:nvPr/>
          </p:nvGrpSpPr>
          <p:grpSpPr bwMode="auto">
            <a:xfrm>
              <a:off x="4450" y="4540"/>
              <a:ext cx="10063" cy="832"/>
              <a:chOff x="0" y="0"/>
              <a:chExt cx="2982" cy="288"/>
            </a:xfrm>
          </p:grpSpPr>
          <p:sp>
            <p:nvSpPr>
              <p:cNvPr id="37"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38" name="Rectangle 6"/>
              <p:cNvSpPr>
                <a:spLocks noChangeArrowheads="1"/>
              </p:cNvSpPr>
              <p:nvPr/>
            </p:nvSpPr>
            <p:spPr bwMode="auto">
              <a:xfrm>
                <a:off x="299" y="46"/>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方正书宋_GBK" charset="0"/>
                    <a:sym typeface="+mn-ea"/>
                  </a:rPr>
                  <a:t>第一节　财务控制概述</a:t>
                </a:r>
              </a:p>
            </p:txBody>
          </p:sp>
          <p:sp>
            <p:nvSpPr>
              <p:cNvPr id="39"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21" name="Group 8"/>
            <p:cNvGrpSpPr/>
            <p:nvPr/>
          </p:nvGrpSpPr>
          <p:grpSpPr bwMode="auto">
            <a:xfrm>
              <a:off x="4450" y="5737"/>
              <a:ext cx="10063" cy="832"/>
              <a:chOff x="0" y="0"/>
              <a:chExt cx="2982" cy="288"/>
            </a:xfrm>
          </p:grpSpPr>
          <p:sp>
            <p:nvSpPr>
              <p:cNvPr id="34"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35"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方正书宋_GBK" charset="0"/>
                    <a:sym typeface="+mn-ea"/>
                  </a:rPr>
                  <a:t>第二节　责任中心及其业绩评价</a:t>
                </a:r>
              </a:p>
            </p:txBody>
          </p:sp>
          <p:sp>
            <p:nvSpPr>
              <p:cNvPr id="36"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sp>
        <p:nvSpPr>
          <p:cNvPr id="9" name="标题 8"/>
          <p:cNvSpPr>
            <a:spLocks noGrp="1"/>
          </p:cNvSpPr>
          <p:nvPr>
            <p:ph type="title"/>
          </p:nvPr>
        </p:nvSpPr>
        <p:spPr/>
        <p:txBody>
          <a:bodyPr/>
          <a:lstStyle/>
          <a:p>
            <a:r>
              <a:rPr lang="zh-CN" altLang="en-US" dirty="0"/>
              <a:t>目  录</a:t>
            </a:r>
          </a:p>
        </p:txBody>
      </p:sp>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68849355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微软雅黑" panose="020B0503020204020204" charset="-122"/>
                <a:ea typeface="微软雅黑" panose="020B0503020204020204" charset="-122"/>
              </a:rPr>
              <a:t>第一节　财务控制概述</a:t>
            </a:r>
            <a:endParaRPr lang="zh-CN" altLang="en-US" dirty="0">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一、财务控制的概念</a:t>
            </a:r>
          </a:p>
          <a:p>
            <a:r>
              <a:rPr lang="zh-CN" altLang="zh-CN" dirty="0"/>
              <a:t>财务控制是为保证企业各部门和相关人员全面落实并实现财务预算目标</a:t>
            </a:r>
            <a:r>
              <a:rPr lang="en-US" altLang="zh-CN" dirty="0"/>
              <a:t>,</a:t>
            </a:r>
            <a:r>
              <a:rPr lang="zh-CN" altLang="zh-CN" dirty="0"/>
              <a:t>设计和实施的一系列政策及程序</a:t>
            </a:r>
            <a:r>
              <a:rPr lang="en-US" altLang="zh-CN" dirty="0"/>
              <a:t>,</a:t>
            </a:r>
            <a:r>
              <a:rPr lang="zh-CN" altLang="zh-CN" dirty="0"/>
              <a:t>即在预算执行过程中对资金的取得、投放、使用和分配过程实施的控制活动。</a:t>
            </a:r>
          </a:p>
          <a:p>
            <a:r>
              <a:rPr lang="zh-CN" altLang="zh-CN" dirty="0"/>
              <a:t>财务控制是企业内部控制的重要组成部分</a:t>
            </a:r>
            <a:r>
              <a:rPr lang="en-US" altLang="zh-CN" dirty="0"/>
              <a:t>,</a:t>
            </a:r>
            <a:r>
              <a:rPr lang="zh-CN" altLang="zh-CN" dirty="0"/>
              <a:t>财务控制的对象是企业的财务关系及资金运动过程</a:t>
            </a:r>
            <a:r>
              <a:rPr lang="en-US" altLang="zh-CN" dirty="0"/>
              <a:t>,</a:t>
            </a:r>
            <a:r>
              <a:rPr lang="zh-CN" altLang="zh-CN" dirty="0"/>
              <a:t>因此</a:t>
            </a:r>
            <a:r>
              <a:rPr lang="en-US" altLang="zh-CN" dirty="0"/>
              <a:t>,</a:t>
            </a:r>
            <a:r>
              <a:rPr lang="zh-CN" altLang="zh-CN" dirty="0"/>
              <a:t>财务控制实际上是企业内部控制在资金和价值方面的表现形式。</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261691895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微软雅黑" panose="020B0503020204020204" charset="-122"/>
                <a:ea typeface="微软雅黑" panose="020B0503020204020204" charset="-122"/>
              </a:rPr>
              <a:t>第一节　财务控制概述</a:t>
            </a:r>
            <a:endParaRPr lang="zh-CN" altLang="en-US" dirty="0">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二、财务控制的特征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财务控制是价值形式的控制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财务控制是对预算执行的综合控制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财务控制表现为对资金运动的控制</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353557994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微软雅黑" panose="020B0503020204020204" charset="-122"/>
                <a:ea typeface="微软雅黑" panose="020B0503020204020204" charset="-122"/>
              </a:rPr>
              <a:t>第一节　财务控制概述</a:t>
            </a:r>
            <a:endParaRPr lang="zh-CN" altLang="en-US" dirty="0">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三、财务控制的分类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一般控制和应用控制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事前控制、事中控制和事后控制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预算控制和制度控制</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定额控制和定率控制</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322074454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微软雅黑" panose="020B0503020204020204" charset="-122"/>
                <a:ea typeface="微软雅黑" panose="020B0503020204020204" charset="-122"/>
              </a:rPr>
              <a:t>第一节　财务控制概述</a:t>
            </a:r>
            <a:endParaRPr lang="zh-CN" altLang="en-US" dirty="0">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四、财务控制的主要活动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授权批准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不相容职务分离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记录及信息处理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实物资产保全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业绩评价</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160209831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latin typeface="微软雅黑" panose="020B0503020204020204" charset="-122"/>
                <a:ea typeface="微软雅黑" panose="020B0503020204020204" charset="-122"/>
              </a:rPr>
              <a:t>第一节　财务控制概述</a:t>
            </a:r>
            <a:endParaRPr lang="zh-CN" altLang="en-US" dirty="0">
              <a:latin typeface="微软雅黑" panose="020B0503020204020204" charset="-122"/>
              <a:ea typeface="微软雅黑" panose="020B0503020204020204" charset="-122"/>
            </a:endParaRP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五、财务控制的程序</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制定控制标准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建立责任中心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业务执行和比较分析</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考核评价</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Tree>
    <p:extLst>
      <p:ext uri="{BB962C8B-B14F-4D97-AF65-F5344CB8AC3E}">
        <p14:creationId xmlns:p14="http://schemas.microsoft.com/office/powerpoint/2010/main" val="223706140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charset="-122"/>
                <a:ea typeface="微软雅黑" panose="020B0503020204020204" charset="-122"/>
              </a:rPr>
              <a:t>第二节　责任中心及其业绩评价</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一、责任中心的概念和分类</a:t>
            </a:r>
          </a:p>
          <a:p>
            <a:r>
              <a:rPr lang="zh-CN" altLang="zh-CN" dirty="0"/>
              <a:t>责任中心是指承担一定经济责任</a:t>
            </a:r>
            <a:r>
              <a:rPr lang="en-US" altLang="zh-CN" dirty="0"/>
              <a:t>,</a:t>
            </a:r>
            <a:r>
              <a:rPr lang="zh-CN" altLang="zh-CN" dirty="0"/>
              <a:t>并享有一定权利的企业内部</a:t>
            </a:r>
            <a:r>
              <a:rPr lang="en-US" altLang="zh-CN" dirty="0"/>
              <a:t>(</a:t>
            </a:r>
            <a:r>
              <a:rPr lang="zh-CN" altLang="zh-CN" dirty="0"/>
              <a:t>责任</a:t>
            </a:r>
            <a:r>
              <a:rPr lang="en-US" altLang="zh-CN" dirty="0"/>
              <a:t>)</a:t>
            </a:r>
            <a:r>
              <a:rPr lang="zh-CN" altLang="zh-CN" dirty="0"/>
              <a:t>单位。对于实行分权管理的企业来说</a:t>
            </a:r>
            <a:r>
              <a:rPr lang="en-US" altLang="zh-CN" dirty="0"/>
              <a:t>,</a:t>
            </a:r>
            <a:r>
              <a:rPr lang="zh-CN" altLang="zh-CN" dirty="0"/>
              <a:t>凡是管理上可以分离、责任可以辨认、业绩可以单独考核的单位</a:t>
            </a:r>
            <a:r>
              <a:rPr lang="en-US" altLang="zh-CN" dirty="0"/>
              <a:t>,</a:t>
            </a:r>
            <a:r>
              <a:rPr lang="zh-CN" altLang="zh-CN" dirty="0"/>
              <a:t>都可以划分为责任中心</a:t>
            </a:r>
            <a:r>
              <a:rPr lang="en-US" altLang="zh-CN" dirty="0"/>
              <a:t>,</a:t>
            </a:r>
            <a:r>
              <a:rPr lang="zh-CN" altLang="zh-CN" dirty="0"/>
              <a:t>大到分公司、地区工厂或部门</a:t>
            </a:r>
            <a:r>
              <a:rPr lang="en-US" altLang="zh-CN" dirty="0"/>
              <a:t>,</a:t>
            </a:r>
            <a:r>
              <a:rPr lang="zh-CN" altLang="zh-CN" dirty="0"/>
              <a:t>小到车间、班组。责任中心应当是一个责权利相结合的实体</a:t>
            </a:r>
            <a:r>
              <a:rPr lang="en-US" altLang="zh-CN" dirty="0"/>
              <a:t>,</a:t>
            </a:r>
            <a:r>
              <a:rPr lang="zh-CN" altLang="zh-CN" dirty="0"/>
              <a:t>具有相对独立的经营业务和财务收支活动</a:t>
            </a:r>
            <a:r>
              <a:rPr lang="en-US" altLang="zh-CN" dirty="0"/>
              <a:t>,</a:t>
            </a:r>
            <a:r>
              <a:rPr lang="zh-CN" altLang="zh-CN" dirty="0"/>
              <a:t>便于进行业绩核算、考核与评价。</a:t>
            </a:r>
          </a:p>
          <a:p>
            <a:r>
              <a:rPr lang="zh-CN" altLang="zh-CN" dirty="0"/>
              <a:t>根据企业内部单位职责范围和权限的大小</a:t>
            </a:r>
            <a:r>
              <a:rPr lang="en-US" altLang="zh-CN" dirty="0"/>
              <a:t>,</a:t>
            </a:r>
            <a:r>
              <a:rPr lang="zh-CN" altLang="zh-CN" dirty="0"/>
              <a:t>责任中心可以分为成本中心、利润中心和投资中心。</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61730854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latin typeface="微软雅黑" panose="020B0503020204020204" charset="-122"/>
                <a:ea typeface="微软雅黑" panose="020B0503020204020204" charset="-122"/>
              </a:rPr>
              <a:t>第二节　责任中心及其业绩评价</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二、成本中心</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成本中心的含义</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成本中心的分类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成本中心的考核指标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责任成本</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Tree>
    <p:extLst>
      <p:ext uri="{BB962C8B-B14F-4D97-AF65-F5344CB8AC3E}">
        <p14:creationId xmlns:p14="http://schemas.microsoft.com/office/powerpoint/2010/main" val="108172639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582</Words>
  <Application>Microsoft Office PowerPoint</Application>
  <PresentationFormat>宽屏</PresentationFormat>
  <Paragraphs>66</Paragraphs>
  <Slides>11</Slides>
  <Notes>0</Notes>
  <HiddenSlides>0</HiddenSlides>
  <MMClips>0</MMClips>
  <ScaleCrop>false</ScaleCrop>
  <HeadingPairs>
    <vt:vector size="6" baseType="variant">
      <vt:variant>
        <vt:lpstr>已用的字体</vt:lpstr>
      </vt:variant>
      <vt:variant>
        <vt:i4>9</vt:i4>
      </vt:variant>
      <vt:variant>
        <vt:lpstr>主题</vt:lpstr>
      </vt:variant>
      <vt:variant>
        <vt:i4>2</vt:i4>
      </vt:variant>
      <vt:variant>
        <vt:lpstr>幻灯片标题</vt:lpstr>
      </vt:variant>
      <vt:variant>
        <vt:i4>11</vt:i4>
      </vt:variant>
    </vt:vector>
  </HeadingPairs>
  <TitlesOfParts>
    <vt:vector size="22" baseType="lpstr">
      <vt:lpstr>等线</vt:lpstr>
      <vt:lpstr>方正书宋_GBK</vt:lpstr>
      <vt:lpstr>黑体</vt:lpstr>
      <vt:lpstr>楷体</vt:lpstr>
      <vt:lpstr>宋体</vt:lpstr>
      <vt:lpstr>微软雅黑</vt:lpstr>
      <vt:lpstr>Arial</vt:lpstr>
      <vt:lpstr>Calibri</vt:lpstr>
      <vt:lpstr>Calibri Light</vt:lpstr>
      <vt:lpstr>Office 主题</vt:lpstr>
      <vt:lpstr>1_Office 主题</vt:lpstr>
      <vt:lpstr>PowerPoint 演示文稿</vt:lpstr>
      <vt:lpstr>目  录</vt:lpstr>
      <vt:lpstr>第一节　财务控制概述</vt:lpstr>
      <vt:lpstr>第一节　财务控制概述</vt:lpstr>
      <vt:lpstr>第一节　财务控制概述</vt:lpstr>
      <vt:lpstr>第一节　财务控制概述</vt:lpstr>
      <vt:lpstr>第一节　财务控制概述</vt:lpstr>
      <vt:lpstr>第二节　责任中心及其业绩评价</vt:lpstr>
      <vt:lpstr>第二节　责任中心及其业绩评价</vt:lpstr>
      <vt:lpstr>第二节　责任中心及其业绩评价</vt:lpstr>
      <vt:lpstr>第二节　责任中心及其业绩评价</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2024-06-02T06:45:18Z</dcterms:created>
  <dcterms:modified xsi:type="dcterms:W3CDTF">2024-06-02T06:45:28Z</dcterms:modified>
</cp:coreProperties>
</file>