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27"/>
  </p:notesMasterIdLst>
  <p:sldIdLst>
    <p:sldId id="344" r:id="rId2"/>
    <p:sldId id="345" r:id="rId3"/>
    <p:sldId id="346" r:id="rId4"/>
    <p:sldId id="343" r:id="rId5"/>
    <p:sldId id="347" r:id="rId6"/>
    <p:sldId id="348" r:id="rId7"/>
    <p:sldId id="349" r:id="rId8"/>
    <p:sldId id="358" r:id="rId9"/>
    <p:sldId id="351" r:id="rId10"/>
    <p:sldId id="352" r:id="rId11"/>
    <p:sldId id="350" r:id="rId12"/>
    <p:sldId id="463" r:id="rId13"/>
    <p:sldId id="464" r:id="rId14"/>
    <p:sldId id="484" r:id="rId15"/>
    <p:sldId id="485" r:id="rId16"/>
    <p:sldId id="354" r:id="rId17"/>
    <p:sldId id="469" r:id="rId18"/>
    <p:sldId id="470" r:id="rId19"/>
    <p:sldId id="471" r:id="rId20"/>
    <p:sldId id="357" r:id="rId21"/>
    <p:sldId id="362" r:id="rId22"/>
    <p:sldId id="486" r:id="rId23"/>
    <p:sldId id="487" r:id="rId24"/>
    <p:sldId id="360" r:id="rId25"/>
    <p:sldId id="474" r:id="rId26"/>
  </p:sldIdLst>
  <p:sldSz cx="9144000" cy="6858000" type="screen4x3"/>
  <p:notesSz cx="9144000" cy="6858000"/>
  <p:defaultTextStyle>
    <a:defPPr>
      <a:defRPr lang="zh-CN"/>
    </a:defPPr>
    <a:lvl1pPr algn="l" rtl="0" fontAlgn="base">
      <a:spcBef>
        <a:spcPct val="0"/>
      </a:spcBef>
      <a:spcAft>
        <a:spcPct val="0"/>
      </a:spcAft>
      <a:defRPr b="1" kern="1200">
        <a:solidFill>
          <a:schemeClr val="tx1"/>
        </a:solidFill>
        <a:latin typeface="Arial" charset="0"/>
        <a:ea typeface="宋体" pitchFamily="2" charset="-122"/>
        <a:cs typeface="+mn-cs"/>
      </a:defRPr>
    </a:lvl1pPr>
    <a:lvl2pPr marL="457200" algn="l" rtl="0" fontAlgn="base">
      <a:spcBef>
        <a:spcPct val="0"/>
      </a:spcBef>
      <a:spcAft>
        <a:spcPct val="0"/>
      </a:spcAft>
      <a:defRPr b="1" kern="1200">
        <a:solidFill>
          <a:schemeClr val="tx1"/>
        </a:solidFill>
        <a:latin typeface="Arial" charset="0"/>
        <a:ea typeface="宋体" pitchFamily="2" charset="-122"/>
        <a:cs typeface="+mn-cs"/>
      </a:defRPr>
    </a:lvl2pPr>
    <a:lvl3pPr marL="914400" algn="l" rtl="0" fontAlgn="base">
      <a:spcBef>
        <a:spcPct val="0"/>
      </a:spcBef>
      <a:spcAft>
        <a:spcPct val="0"/>
      </a:spcAft>
      <a:defRPr b="1" kern="1200">
        <a:solidFill>
          <a:schemeClr val="tx1"/>
        </a:solidFill>
        <a:latin typeface="Arial" charset="0"/>
        <a:ea typeface="宋体" pitchFamily="2" charset="-122"/>
        <a:cs typeface="+mn-cs"/>
      </a:defRPr>
    </a:lvl3pPr>
    <a:lvl4pPr marL="1371600" algn="l" rtl="0" fontAlgn="base">
      <a:spcBef>
        <a:spcPct val="0"/>
      </a:spcBef>
      <a:spcAft>
        <a:spcPct val="0"/>
      </a:spcAft>
      <a:defRPr b="1" kern="1200">
        <a:solidFill>
          <a:schemeClr val="tx1"/>
        </a:solidFill>
        <a:latin typeface="Arial" charset="0"/>
        <a:ea typeface="宋体" pitchFamily="2" charset="-122"/>
        <a:cs typeface="+mn-cs"/>
      </a:defRPr>
    </a:lvl4pPr>
    <a:lvl5pPr marL="1828800" algn="l" rtl="0" fontAlgn="base">
      <a:spcBef>
        <a:spcPct val="0"/>
      </a:spcBef>
      <a:spcAft>
        <a:spcPct val="0"/>
      </a:spcAft>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1C5E9"/>
    <a:srgbClr val="BBA3EB"/>
    <a:srgbClr val="CCFFCC"/>
    <a:srgbClr val="D3C4F2"/>
    <a:srgbClr val="EBFFEB"/>
    <a:srgbClr val="FFFFFF"/>
    <a:srgbClr val="CCFF99"/>
    <a:srgbClr val="FFFFC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971" autoAdjust="0"/>
    <p:restoredTop sz="99503" autoAdjust="0"/>
  </p:normalViewPr>
  <p:slideViewPr>
    <p:cSldViewPr>
      <p:cViewPr varScale="1">
        <p:scale>
          <a:sx n="70" d="100"/>
          <a:sy n="70" d="100"/>
        </p:scale>
        <p:origin x="-1248" y="-102"/>
      </p:cViewPr>
      <p:guideLst>
        <p:guide orient="horz" pos="2160"/>
        <p:guide pos="2880"/>
      </p:guideLst>
    </p:cSldViewPr>
  </p:slideViewPr>
  <p:outlineViewPr>
    <p:cViewPr>
      <p:scale>
        <a:sx n="33" d="100"/>
        <a:sy n="33" d="100"/>
      </p:scale>
      <p:origin x="0" y="4734"/>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2" d="100"/>
          <a:sy n="72" d="100"/>
        </p:scale>
        <p:origin x="-1980" y="-90"/>
      </p:cViewPr>
      <p:guideLst>
        <p:guide orient="horz" pos="2160"/>
        <p:guide pos="288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4" name="Rectangle 4"/>
          <p:cNvSpPr>
            <a:spLocks noGrp="1" noRot="1" noChangeAspect="1" noChangeArrowheads="1" noTextEdit="1"/>
          </p:cNvSpPr>
          <p:nvPr>
            <p:ph type="sldImg" idx="2"/>
          </p:nvPr>
        </p:nvSpPr>
        <p:spPr bwMode="auto">
          <a:xfrm>
            <a:off x="0" y="5477"/>
            <a:ext cx="9144000" cy="6858000"/>
          </a:xfrm>
          <a:prstGeom prst="rect">
            <a:avLst/>
          </a:prstGeom>
          <a:noFill/>
          <a:ln w="9525">
            <a:solidFill>
              <a:srgbClr val="000000"/>
            </a:solidFill>
            <a:miter lim="800000"/>
            <a:headEnd/>
            <a:tailEnd/>
          </a:ln>
        </p:spPr>
      </p:sp>
      <p:sp>
        <p:nvSpPr>
          <p:cNvPr id="2" name="灯片编号占位符 1"/>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43FBE0A9-E3BB-4B2C-8338-DF9AB4D6EFA1}" type="slidenum">
              <a:rPr lang="zh-CN" altLang="en-US" smtClean="0"/>
              <a:pPr/>
              <a:t>‹#›</a:t>
            </a:fld>
            <a:endParaRPr lang="zh-CN" altLang="en-US"/>
          </a:p>
        </p:txBody>
      </p:sp>
    </p:spTree>
    <p:extLst>
      <p:ext uri="{BB962C8B-B14F-4D97-AF65-F5344CB8AC3E}">
        <p14:creationId xmlns:p14="http://schemas.microsoft.com/office/powerpoint/2010/main" xmlns="" val="135570963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Oval 38"/>
          <p:cNvSpPr>
            <a:spLocks noChangeArrowheads="1"/>
          </p:cNvSpPr>
          <p:nvPr/>
        </p:nvSpPr>
        <p:spPr bwMode="gray">
          <a:xfrm>
            <a:off x="684213" y="333375"/>
            <a:ext cx="5905500" cy="5761038"/>
          </a:xfrm>
          <a:prstGeom prst="ellipse">
            <a:avLst/>
          </a:prstGeom>
          <a:gradFill rotWithShape="1">
            <a:gsLst>
              <a:gs pos="0">
                <a:schemeClr val="bg2">
                  <a:alpha val="48000"/>
                </a:schemeClr>
              </a:gs>
              <a:gs pos="100000">
                <a:schemeClr val="bg2">
                  <a:gamma/>
                  <a:tint val="0"/>
                  <a:invGamma/>
                  <a:alpha val="80000"/>
                </a:schemeClr>
              </a:gs>
            </a:gsLst>
            <a:lin ang="0" scaled="1"/>
          </a:gradFill>
          <a:ln w="9525">
            <a:noFill/>
            <a:round/>
            <a:headEnd/>
            <a:tailEnd/>
          </a:ln>
          <a:effectLst/>
        </p:spPr>
        <p:txBody>
          <a:bodyPr wrap="none" anchor="ctr"/>
          <a:lstStyle/>
          <a:p>
            <a:pPr>
              <a:defRPr/>
            </a:pPr>
            <a:endParaRPr lang="zh-CN" altLang="en-US"/>
          </a:p>
        </p:txBody>
      </p:sp>
      <p:sp>
        <p:nvSpPr>
          <p:cNvPr id="5" name="Rectangle 39"/>
          <p:cNvSpPr>
            <a:spLocks noChangeArrowheads="1"/>
          </p:cNvSpPr>
          <p:nvPr/>
        </p:nvSpPr>
        <p:spPr bwMode="ltGray">
          <a:xfrm>
            <a:off x="0" y="4437063"/>
            <a:ext cx="9144000" cy="1728787"/>
          </a:xfrm>
          <a:prstGeom prst="rect">
            <a:avLst/>
          </a:prstGeom>
          <a:solidFill>
            <a:schemeClr val="accent1"/>
          </a:solidFill>
          <a:ln w="9525">
            <a:noFill/>
            <a:miter lim="800000"/>
            <a:headEnd/>
            <a:tailEnd/>
          </a:ln>
          <a:effectLst/>
        </p:spPr>
        <p:txBody>
          <a:bodyPr wrap="none" anchor="ctr"/>
          <a:lstStyle/>
          <a:p>
            <a:pPr>
              <a:defRPr/>
            </a:pPr>
            <a:endParaRPr lang="zh-CN" altLang="en-US"/>
          </a:p>
        </p:txBody>
      </p:sp>
      <p:sp>
        <p:nvSpPr>
          <p:cNvPr id="6" name="Oval 40"/>
          <p:cNvSpPr>
            <a:spLocks noChangeArrowheads="1"/>
          </p:cNvSpPr>
          <p:nvPr/>
        </p:nvSpPr>
        <p:spPr bwMode="gray">
          <a:xfrm>
            <a:off x="971550" y="1628775"/>
            <a:ext cx="3529013" cy="3671888"/>
          </a:xfrm>
          <a:prstGeom prst="ellipse">
            <a:avLst/>
          </a:prstGeom>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5400000" scaled="1"/>
            <a:tileRect/>
          </a:gradFill>
          <a:ln w="38100">
            <a:solidFill>
              <a:schemeClr val="bg1"/>
            </a:solidFill>
            <a:round/>
            <a:headEnd/>
            <a:tailEnd/>
          </a:ln>
          <a:effectLst>
            <a:outerShdw dist="89803" dir="2700000" algn="ctr" rotWithShape="0">
              <a:srgbClr val="000000">
                <a:alpha val="19000"/>
              </a:srgbClr>
            </a:outerShdw>
          </a:effectLst>
        </p:spPr>
        <p:txBody>
          <a:bodyPr wrap="none" anchor="ctr"/>
          <a:lstStyle/>
          <a:p>
            <a:pPr>
              <a:defRPr/>
            </a:pPr>
            <a:endParaRPr lang="zh-CN" altLang="en-US"/>
          </a:p>
        </p:txBody>
      </p:sp>
      <p:sp>
        <p:nvSpPr>
          <p:cNvPr id="7" name="Oval 43"/>
          <p:cNvSpPr>
            <a:spLocks noChangeArrowheads="1"/>
          </p:cNvSpPr>
          <p:nvPr/>
        </p:nvSpPr>
        <p:spPr bwMode="gray">
          <a:xfrm>
            <a:off x="4211638" y="2636838"/>
            <a:ext cx="1223962" cy="1223962"/>
          </a:xfrm>
          <a:prstGeom prst="ellipse">
            <a:avLst/>
          </a:prstGeom>
          <a:solidFill>
            <a:srgbClr val="1BABE5">
              <a:alpha val="10001"/>
            </a:srgbClr>
          </a:solidFill>
          <a:ln w="9525">
            <a:noFill/>
            <a:round/>
            <a:headEnd/>
            <a:tailEnd/>
          </a:ln>
          <a:effectLst/>
        </p:spPr>
        <p:txBody>
          <a:bodyPr wrap="none" anchor="ctr"/>
          <a:lstStyle/>
          <a:p>
            <a:pPr>
              <a:defRPr/>
            </a:pPr>
            <a:endParaRPr lang="zh-CN" altLang="en-US"/>
          </a:p>
        </p:txBody>
      </p:sp>
      <p:sp>
        <p:nvSpPr>
          <p:cNvPr id="3074" name="Rectangle 2"/>
          <p:cNvSpPr>
            <a:spLocks noGrp="1" noChangeArrowheads="1"/>
          </p:cNvSpPr>
          <p:nvPr>
            <p:ph type="ctrTitle"/>
          </p:nvPr>
        </p:nvSpPr>
        <p:spPr>
          <a:xfrm>
            <a:off x="4267200" y="1219200"/>
            <a:ext cx="4495800" cy="1752600"/>
          </a:xfrm>
        </p:spPr>
        <p:txBody>
          <a:bodyPr/>
          <a:lstStyle>
            <a:lvl1pPr algn="r">
              <a:defRPr sz="4000">
                <a:solidFill>
                  <a:schemeClr val="tx2"/>
                </a:solidFill>
              </a:defRPr>
            </a:lvl1pPr>
          </a:lstStyle>
          <a:p>
            <a:r>
              <a:rPr lang="zh-CN" altLang="en-US" dirty="0" smtClean="0"/>
              <a:t>单击此处编辑母版标题样式</a:t>
            </a:r>
            <a:endParaRPr lang="en-US" altLang="zh-CN" dirty="0"/>
          </a:p>
        </p:txBody>
      </p:sp>
      <p:sp>
        <p:nvSpPr>
          <p:cNvPr id="3075" name="Rectangle 3"/>
          <p:cNvSpPr>
            <a:spLocks noGrp="1" noChangeArrowheads="1"/>
          </p:cNvSpPr>
          <p:nvPr>
            <p:ph type="subTitle" idx="1"/>
          </p:nvPr>
        </p:nvSpPr>
        <p:spPr>
          <a:xfrm>
            <a:off x="685800" y="5486400"/>
            <a:ext cx="7620000" cy="304800"/>
          </a:xfrm>
        </p:spPr>
        <p:txBody>
          <a:bodyPr/>
          <a:lstStyle>
            <a:lvl1pPr marL="0" indent="0" algn="ctr">
              <a:buFont typeface="Wingdings" pitchFamily="2" charset="2"/>
              <a:buNone/>
              <a:defRPr sz="2000">
                <a:solidFill>
                  <a:schemeClr val="bg1"/>
                </a:solidFill>
              </a:defRPr>
            </a:lvl1pPr>
          </a:lstStyle>
          <a:p>
            <a:r>
              <a:rPr lang="zh-CN" altLang="en-US" dirty="0" smtClean="0"/>
              <a:t>单击此处编辑母版副标题样式</a:t>
            </a:r>
            <a:endParaRPr lang="en-US" altLang="zh-CN" dirty="0"/>
          </a:p>
        </p:txBody>
      </p:sp>
      <p:sp>
        <p:nvSpPr>
          <p:cNvPr id="13" name="Rectangle 4"/>
          <p:cNvSpPr>
            <a:spLocks noGrp="1" noChangeArrowheads="1"/>
          </p:cNvSpPr>
          <p:nvPr>
            <p:ph type="dt" sz="half" idx="10"/>
          </p:nvPr>
        </p:nvSpPr>
        <p:spPr>
          <a:xfrm>
            <a:off x="3581400" y="6400800"/>
            <a:ext cx="2209800" cy="244475"/>
          </a:xfrm>
          <a:prstGeom prst="rect">
            <a:avLst/>
          </a:prstGeom>
        </p:spPr>
        <p:txBody>
          <a:bodyPr/>
          <a:lstStyle>
            <a:lvl1pPr algn="ctr">
              <a:defRPr sz="1200"/>
            </a:lvl1pPr>
          </a:lstStyle>
          <a:p>
            <a:pPr>
              <a:defRPr/>
            </a:pPr>
            <a:endParaRPr lang="en-US" altLang="zh-CN"/>
          </a:p>
        </p:txBody>
      </p:sp>
      <p:sp>
        <p:nvSpPr>
          <p:cNvPr id="14" name="Rectangle 5"/>
          <p:cNvSpPr>
            <a:spLocks noGrp="1" noChangeArrowheads="1"/>
          </p:cNvSpPr>
          <p:nvPr>
            <p:ph type="ftr" sz="quarter" idx="11"/>
          </p:nvPr>
        </p:nvSpPr>
        <p:spPr>
          <a:xfrm>
            <a:off x="5934075" y="6391275"/>
            <a:ext cx="2852767" cy="252435"/>
          </a:xfrm>
          <a:prstGeom prst="rect">
            <a:avLst/>
          </a:prstGeom>
        </p:spPr>
        <p:txBody>
          <a:bodyPr/>
          <a:lstStyle>
            <a:lvl1pPr>
              <a:defRPr sz="1200" b="1" i="1">
                <a:solidFill>
                  <a:schemeClr val="tx2"/>
                </a:solidFill>
              </a:defRPr>
            </a:lvl1pPr>
          </a:lstStyle>
          <a:p>
            <a:pPr>
              <a:defRPr/>
            </a:pPr>
            <a:r>
              <a:rPr lang="zh-CN" altLang="en-US" dirty="0" smtClean="0"/>
              <a:t>计算机公共基础</a:t>
            </a:r>
            <a:endParaRPr lang="en-US" altLang="zh-CN" dirty="0"/>
          </a:p>
        </p:txBody>
      </p:sp>
      <p:sp>
        <p:nvSpPr>
          <p:cNvPr id="15" name="Rectangle 6"/>
          <p:cNvSpPr>
            <a:spLocks noGrp="1" noChangeArrowheads="1"/>
          </p:cNvSpPr>
          <p:nvPr>
            <p:ph type="sldNum" sz="quarter" idx="12"/>
          </p:nvPr>
        </p:nvSpPr>
        <p:spPr>
          <a:xfrm>
            <a:off x="381000" y="6400800"/>
            <a:ext cx="2133600" cy="244475"/>
          </a:xfrm>
        </p:spPr>
        <p:txBody>
          <a:bodyPr/>
          <a:lstStyle>
            <a:lvl1pPr algn="l">
              <a:defRPr sz="1200"/>
            </a:lvl1pPr>
          </a:lstStyle>
          <a:p>
            <a:pPr>
              <a:defRPr/>
            </a:pPr>
            <a:fld id="{433BAFD5-2CE7-40F6-9B0C-8A7B47FEC7CD}" type="slidenum">
              <a:rPr lang="en-US" altLang="zh-CN"/>
              <a:pPr>
                <a:defRPr/>
              </a:pPr>
              <a:t>‹#›</a:t>
            </a:fld>
            <a:endParaRPr lang="en-US" altLang="zh-CN"/>
          </a:p>
        </p:txBody>
      </p:sp>
      <p:pic>
        <p:nvPicPr>
          <p:cNvPr id="16" name="图片 15"/>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719111" y="2606052"/>
            <a:ext cx="2487133" cy="2487133"/>
          </a:xfrm>
          <a:prstGeom prst="rect">
            <a:avLst/>
          </a:prstGeom>
        </p:spPr>
      </p:pic>
      <p:pic>
        <p:nvPicPr>
          <p:cNvPr id="17" name="图片 16"/>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244231" y="668151"/>
            <a:ext cx="840636" cy="840636"/>
          </a:xfrm>
          <a:prstGeom prst="rect">
            <a:avLst/>
          </a:prstGeom>
        </p:spPr>
      </p:pic>
      <p:pic>
        <p:nvPicPr>
          <p:cNvPr id="18" name="图片 17"/>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rot="2100265">
            <a:off x="768979" y="1819255"/>
            <a:ext cx="1361677" cy="1361676"/>
          </a:xfrm>
          <a:prstGeom prst="rect">
            <a:avLst/>
          </a:prstGeom>
        </p:spPr>
      </p:pic>
      <p:pic>
        <p:nvPicPr>
          <p:cNvPr id="19" name="Picture 2"/>
          <p:cNvPicPr>
            <a:picLocks noChangeAspect="1" noChangeArrowheads="1"/>
          </p:cNvPicPr>
          <p:nvPr userDrawn="1"/>
        </p:nvPicPr>
        <p:blipFill>
          <a:blip r:embed="rId5" cstate="print"/>
          <a:srcRect/>
          <a:stretch>
            <a:fillRect/>
          </a:stretch>
        </p:blipFill>
        <p:spPr bwMode="auto">
          <a:xfrm>
            <a:off x="7141029" y="3497579"/>
            <a:ext cx="2002971" cy="1260929"/>
          </a:xfrm>
          <a:prstGeom prst="rect">
            <a:avLst/>
          </a:prstGeom>
          <a:noFill/>
          <a:ln w="9525">
            <a:noFill/>
            <a:miter lim="800000"/>
            <a:headEnd/>
            <a:tailEnd/>
          </a:ln>
        </p:spPr>
      </p:pic>
      <p:sp>
        <p:nvSpPr>
          <p:cNvPr id="20" name="矩形 19"/>
          <p:cNvSpPr/>
          <p:nvPr userDrawn="1"/>
        </p:nvSpPr>
        <p:spPr>
          <a:xfrm>
            <a:off x="3926404" y="3715482"/>
            <a:ext cx="1608133" cy="923330"/>
          </a:xfrm>
          <a:prstGeom prst="rect">
            <a:avLst/>
          </a:prstGeom>
          <a:noFill/>
        </p:spPr>
        <p:txBody>
          <a:bodyPr wrap="none" lIns="91440" tIns="45720" rIns="91440" bIns="45720">
            <a:spAutoFit/>
          </a:bodyPr>
          <a:lstStyle/>
          <a:p>
            <a:pPr algn="ctr"/>
            <a:r>
              <a:rPr lang="en-US" altLang="zh-CN"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SQL</a:t>
            </a:r>
            <a:endParaRPr lang="zh-CN" alt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5" name="Rectangle 6"/>
          <p:cNvSpPr>
            <a:spLocks noGrp="1" noChangeArrowheads="1"/>
          </p:cNvSpPr>
          <p:nvPr>
            <p:ph type="sldNum" sz="quarter" idx="11"/>
          </p:nvPr>
        </p:nvSpPr>
        <p:spPr>
          <a:ln/>
        </p:spPr>
        <p:txBody>
          <a:bodyPr/>
          <a:lstStyle>
            <a:lvl1pPr>
              <a:defRPr/>
            </a:lvl1pPr>
          </a:lstStyle>
          <a:p>
            <a:pPr>
              <a:defRPr/>
            </a:pPr>
            <a:fld id="{B8E4BC87-2322-4537-B8F4-9FE887746697}" type="slidenum">
              <a:rPr lang="en-US" altLang="zh-CN"/>
              <a:pPr>
                <a:defRPr/>
              </a:pPr>
              <a:t>‹#›</a:t>
            </a:fld>
            <a:endParaRPr lang="en-US" altLang="zh-CN"/>
          </a:p>
        </p:txBody>
      </p:sp>
      <p:sp>
        <p:nvSpPr>
          <p:cNvPr id="6"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57975" y="609600"/>
            <a:ext cx="2066925"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609600"/>
            <a:ext cx="6048375" cy="5715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5" name="Rectangle 6"/>
          <p:cNvSpPr>
            <a:spLocks noGrp="1" noChangeArrowheads="1"/>
          </p:cNvSpPr>
          <p:nvPr>
            <p:ph type="sldNum" sz="quarter" idx="11"/>
          </p:nvPr>
        </p:nvSpPr>
        <p:spPr>
          <a:ln/>
        </p:spPr>
        <p:txBody>
          <a:bodyPr/>
          <a:lstStyle>
            <a:lvl1pPr>
              <a:defRPr/>
            </a:lvl1pPr>
          </a:lstStyle>
          <a:p>
            <a:pPr>
              <a:defRPr/>
            </a:pPr>
            <a:fld id="{285C661A-7D1A-4102-8EAC-6DEB98011C82}" type="slidenum">
              <a:rPr lang="en-US" altLang="zh-CN"/>
              <a:pPr>
                <a:defRPr/>
              </a:pPr>
              <a:t>‹#›</a:t>
            </a:fld>
            <a:endParaRPr lang="en-US" altLang="zh-CN"/>
          </a:p>
        </p:txBody>
      </p:sp>
      <p:sp>
        <p:nvSpPr>
          <p:cNvPr id="6"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dgm">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a:xfrm>
            <a:off x="457200" y="325438"/>
            <a:ext cx="8229600" cy="927100"/>
          </a:xfrm>
        </p:spPr>
        <p:txBody>
          <a:bodyPr/>
          <a:lstStyle/>
          <a:p>
            <a:r>
              <a:rPr lang="zh-CN" altLang="en-US" smtClean="0"/>
              <a:t>单击此处编辑母版标题样式</a:t>
            </a:r>
            <a:endParaRPr lang="zh-CN" altLang="en-US"/>
          </a:p>
        </p:txBody>
      </p:sp>
      <p:sp>
        <p:nvSpPr>
          <p:cNvPr id="3" name="SmartArt 占位符 2"/>
          <p:cNvSpPr>
            <a:spLocks noGrp="1"/>
          </p:cNvSpPr>
          <p:nvPr>
            <p:ph type="dgm" idx="1"/>
          </p:nvPr>
        </p:nvSpPr>
        <p:spPr>
          <a:xfrm>
            <a:off x="457200" y="1600200"/>
            <a:ext cx="8229600" cy="4525963"/>
          </a:xfrm>
        </p:spPr>
        <p:txBody>
          <a:bodyPr/>
          <a:lstStyle/>
          <a:p>
            <a:endParaRPr lang="zh-CN" altLang="en-US"/>
          </a:p>
        </p:txBody>
      </p:sp>
      <p:sp>
        <p:nvSpPr>
          <p:cNvPr id="4" name="日期占位符 3"/>
          <p:cNvSpPr>
            <a:spLocks noGrp="1"/>
          </p:cNvSpPr>
          <p:nvPr>
            <p:ph type="dt" sz="half" idx="10"/>
          </p:nvPr>
        </p:nvSpPr>
        <p:spPr>
          <a:xfrm>
            <a:off x="457200" y="6245225"/>
            <a:ext cx="2133600" cy="476250"/>
          </a:xfrm>
          <a:prstGeom prst="rect">
            <a:avLst/>
          </a:prstGeom>
        </p:spPr>
        <p:txBody>
          <a:bodyPr/>
          <a:lstStyle>
            <a:lvl1pPr>
              <a:defRPr/>
            </a:lvl1pPr>
          </a:lstStyle>
          <a:p>
            <a:endParaRPr lang="en-US" altLang="zh-CN"/>
          </a:p>
        </p:txBody>
      </p:sp>
      <p:sp>
        <p:nvSpPr>
          <p:cNvPr id="5" name="页脚占位符 4"/>
          <p:cNvSpPr>
            <a:spLocks noGrp="1"/>
          </p:cNvSpPr>
          <p:nvPr>
            <p:ph type="ftr" sz="quarter" idx="11"/>
          </p:nvPr>
        </p:nvSpPr>
        <p:spPr>
          <a:xfrm>
            <a:off x="3124200" y="6245225"/>
            <a:ext cx="2895600" cy="476250"/>
          </a:xfrm>
          <a:prstGeom prst="rect">
            <a:avLst/>
          </a:prstGeom>
        </p:spPr>
        <p:txBody>
          <a:bodyPr/>
          <a:lstStyle>
            <a:lvl1pPr>
              <a:defRPr/>
            </a:lvl1pPr>
          </a:lstStyle>
          <a:p>
            <a:endParaRPr lang="en-US" altLang="zh-CN"/>
          </a:p>
        </p:txBody>
      </p:sp>
      <p:sp>
        <p:nvSpPr>
          <p:cNvPr id="6" name="灯片编号占位符 5"/>
          <p:cNvSpPr>
            <a:spLocks noGrp="1"/>
          </p:cNvSpPr>
          <p:nvPr>
            <p:ph type="sldNum" sz="quarter" idx="12"/>
          </p:nvPr>
        </p:nvSpPr>
        <p:spPr>
          <a:xfrm>
            <a:off x="6553200" y="6245225"/>
            <a:ext cx="2133600" cy="476250"/>
          </a:xfrm>
        </p:spPr>
        <p:txBody>
          <a:bodyPr/>
          <a:lstStyle>
            <a:lvl1pPr>
              <a:defRPr/>
            </a:lvl1pPr>
          </a:lstStyle>
          <a:p>
            <a:fld id="{0188CDA5-8121-490B-936B-8AEA9D57C919}" type="slidenum">
              <a:rPr lang="zh-CN" altLang="en-US"/>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5" name="Rectangle 6"/>
          <p:cNvSpPr>
            <a:spLocks noGrp="1" noChangeArrowheads="1"/>
          </p:cNvSpPr>
          <p:nvPr>
            <p:ph type="sldNum" sz="quarter" idx="11"/>
          </p:nvPr>
        </p:nvSpPr>
        <p:spPr>
          <a:ln/>
        </p:spPr>
        <p:txBody>
          <a:bodyPr/>
          <a:lstStyle>
            <a:lvl1pPr>
              <a:defRPr/>
            </a:lvl1pPr>
          </a:lstStyle>
          <a:p>
            <a:pPr>
              <a:defRPr/>
            </a:pPr>
            <a:fld id="{ADDC11FF-0938-4A23-9A1D-507498284974}" type="slidenum">
              <a:rPr lang="en-US" altLang="zh-CN"/>
              <a:pPr>
                <a:defRPr/>
              </a:pPr>
              <a:t>‹#›</a:t>
            </a:fld>
            <a:endParaRPr lang="en-US" altLang="zh-CN"/>
          </a:p>
        </p:txBody>
      </p:sp>
      <p:sp>
        <p:nvSpPr>
          <p:cNvPr id="6"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5" name="Rectangle 6"/>
          <p:cNvSpPr>
            <a:spLocks noGrp="1" noChangeArrowheads="1"/>
          </p:cNvSpPr>
          <p:nvPr>
            <p:ph type="sldNum" sz="quarter" idx="11"/>
          </p:nvPr>
        </p:nvSpPr>
        <p:spPr>
          <a:ln/>
        </p:spPr>
        <p:txBody>
          <a:bodyPr/>
          <a:lstStyle>
            <a:lvl1pPr>
              <a:defRPr/>
            </a:lvl1pPr>
          </a:lstStyle>
          <a:p>
            <a:pPr>
              <a:defRPr/>
            </a:pPr>
            <a:fld id="{3CA97145-69DA-4605-B420-C8A1E119E8B2}" type="slidenum">
              <a:rPr lang="en-US" altLang="zh-CN"/>
              <a:pPr>
                <a:defRPr/>
              </a:pPr>
              <a:t>‹#›</a:t>
            </a:fld>
            <a:endParaRPr lang="en-US" altLang="zh-CN"/>
          </a:p>
        </p:txBody>
      </p:sp>
      <p:sp>
        <p:nvSpPr>
          <p:cNvPr id="6"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76400"/>
            <a:ext cx="405765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67250" y="1676400"/>
            <a:ext cx="405765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6" name="Rectangle 6"/>
          <p:cNvSpPr>
            <a:spLocks noGrp="1" noChangeArrowheads="1"/>
          </p:cNvSpPr>
          <p:nvPr>
            <p:ph type="sldNum" sz="quarter" idx="11"/>
          </p:nvPr>
        </p:nvSpPr>
        <p:spPr>
          <a:ln/>
        </p:spPr>
        <p:txBody>
          <a:bodyPr/>
          <a:lstStyle>
            <a:lvl1pPr>
              <a:defRPr/>
            </a:lvl1pPr>
          </a:lstStyle>
          <a:p>
            <a:pPr>
              <a:defRPr/>
            </a:pPr>
            <a:fld id="{36C5B2C9-A724-4804-8D38-B5614D11BFE1}" type="slidenum">
              <a:rPr lang="en-US" altLang="zh-CN"/>
              <a:pPr>
                <a:defRPr/>
              </a:pPr>
              <a:t>‹#›</a:t>
            </a:fld>
            <a:endParaRPr lang="en-US" altLang="zh-CN"/>
          </a:p>
        </p:txBody>
      </p:sp>
      <p:sp>
        <p:nvSpPr>
          <p:cNvPr id="7"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8" name="Rectangle 6"/>
          <p:cNvSpPr>
            <a:spLocks noGrp="1" noChangeArrowheads="1"/>
          </p:cNvSpPr>
          <p:nvPr>
            <p:ph type="sldNum" sz="quarter" idx="11"/>
          </p:nvPr>
        </p:nvSpPr>
        <p:spPr>
          <a:ln/>
        </p:spPr>
        <p:txBody>
          <a:bodyPr/>
          <a:lstStyle>
            <a:lvl1pPr>
              <a:defRPr/>
            </a:lvl1pPr>
          </a:lstStyle>
          <a:p>
            <a:pPr>
              <a:defRPr/>
            </a:pPr>
            <a:fld id="{7910CC5D-FEF4-43F2-A1CC-A8E8F641505D}" type="slidenum">
              <a:rPr lang="en-US" altLang="zh-CN"/>
              <a:pPr>
                <a:defRPr/>
              </a:pPr>
              <a:t>‹#›</a:t>
            </a:fld>
            <a:endParaRPr lang="en-US" altLang="zh-CN"/>
          </a:p>
        </p:txBody>
      </p:sp>
      <p:sp>
        <p:nvSpPr>
          <p:cNvPr id="9"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4" name="Rectangle 6"/>
          <p:cNvSpPr>
            <a:spLocks noGrp="1" noChangeArrowheads="1"/>
          </p:cNvSpPr>
          <p:nvPr>
            <p:ph type="sldNum" sz="quarter" idx="11"/>
          </p:nvPr>
        </p:nvSpPr>
        <p:spPr>
          <a:ln/>
        </p:spPr>
        <p:txBody>
          <a:bodyPr/>
          <a:lstStyle>
            <a:lvl1pPr>
              <a:defRPr/>
            </a:lvl1pPr>
          </a:lstStyle>
          <a:p>
            <a:pPr>
              <a:defRPr/>
            </a:pPr>
            <a:fld id="{6A1FA83A-FAA8-4821-ACE4-B661B604A715}" type="slidenum">
              <a:rPr lang="en-US" altLang="zh-CN"/>
              <a:pPr>
                <a:defRPr/>
              </a:pPr>
              <a:t>‹#›</a:t>
            </a:fld>
            <a:endParaRPr lang="en-US" altLang="zh-CN"/>
          </a:p>
        </p:txBody>
      </p:sp>
      <p:sp>
        <p:nvSpPr>
          <p:cNvPr id="5"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3" name="Rectangle 6"/>
          <p:cNvSpPr>
            <a:spLocks noGrp="1" noChangeArrowheads="1"/>
          </p:cNvSpPr>
          <p:nvPr>
            <p:ph type="sldNum" sz="quarter" idx="11"/>
          </p:nvPr>
        </p:nvSpPr>
        <p:spPr>
          <a:ln/>
        </p:spPr>
        <p:txBody>
          <a:bodyPr/>
          <a:lstStyle>
            <a:lvl1pPr>
              <a:defRPr/>
            </a:lvl1pPr>
          </a:lstStyle>
          <a:p>
            <a:pPr>
              <a:defRPr/>
            </a:pPr>
            <a:fld id="{36B5166D-255D-4ECC-A1CA-4D53688093BD}" type="slidenum">
              <a:rPr lang="en-US" altLang="zh-CN"/>
              <a:pPr>
                <a:defRPr/>
              </a:pPr>
              <a:t>‹#›</a:t>
            </a:fld>
            <a:endParaRPr lang="en-US" altLang="zh-CN"/>
          </a:p>
        </p:txBody>
      </p:sp>
      <p:sp>
        <p:nvSpPr>
          <p:cNvPr id="4"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6" name="Rectangle 6"/>
          <p:cNvSpPr>
            <a:spLocks noGrp="1" noChangeArrowheads="1"/>
          </p:cNvSpPr>
          <p:nvPr>
            <p:ph type="sldNum" sz="quarter" idx="11"/>
          </p:nvPr>
        </p:nvSpPr>
        <p:spPr>
          <a:ln/>
        </p:spPr>
        <p:txBody>
          <a:bodyPr/>
          <a:lstStyle>
            <a:lvl1pPr>
              <a:defRPr/>
            </a:lvl1pPr>
          </a:lstStyle>
          <a:p>
            <a:pPr>
              <a:defRPr/>
            </a:pPr>
            <a:fld id="{62F3F0FD-4A76-480B-9749-BB70B8C1FFA2}" type="slidenum">
              <a:rPr lang="en-US" altLang="zh-CN"/>
              <a:pPr>
                <a:defRPr/>
              </a:pPr>
              <a:t>‹#›</a:t>
            </a:fld>
            <a:endParaRPr lang="en-US" altLang="zh-CN"/>
          </a:p>
        </p:txBody>
      </p:sp>
      <p:sp>
        <p:nvSpPr>
          <p:cNvPr id="7"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6" name="Rectangle 6"/>
          <p:cNvSpPr>
            <a:spLocks noGrp="1" noChangeArrowheads="1"/>
          </p:cNvSpPr>
          <p:nvPr>
            <p:ph type="sldNum" sz="quarter" idx="11"/>
          </p:nvPr>
        </p:nvSpPr>
        <p:spPr>
          <a:ln/>
        </p:spPr>
        <p:txBody>
          <a:bodyPr/>
          <a:lstStyle>
            <a:lvl1pPr>
              <a:defRPr/>
            </a:lvl1pPr>
          </a:lstStyle>
          <a:p>
            <a:pPr>
              <a:defRPr/>
            </a:pPr>
            <a:fld id="{64631E9C-1170-47C5-A336-4231CAB38C3C}" type="slidenum">
              <a:rPr lang="en-US" altLang="zh-CN"/>
              <a:pPr>
                <a:defRPr/>
              </a:pPr>
              <a:t>‹#›</a:t>
            </a:fld>
            <a:endParaRPr lang="en-US" altLang="zh-CN"/>
          </a:p>
        </p:txBody>
      </p:sp>
      <p:sp>
        <p:nvSpPr>
          <p:cNvPr id="7"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Pr>
        <a:solidFill>
          <a:schemeClr val="bg1"/>
        </a:solidFill>
        <a:effectLst/>
      </p:bgPr>
    </p:bg>
    <p:spTree>
      <p:nvGrpSpPr>
        <p:cNvPr id="1" name=""/>
        <p:cNvGrpSpPr/>
        <p:nvPr/>
      </p:nvGrpSpPr>
      <p:grpSpPr>
        <a:xfrm>
          <a:off x="0" y="0"/>
          <a:ext cx="0" cy="0"/>
          <a:chOff x="0" y="0"/>
          <a:chExt cx="0" cy="0"/>
        </a:xfrm>
      </p:grpSpPr>
      <p:sp>
        <p:nvSpPr>
          <p:cNvPr id="1129" name="Oval 105"/>
          <p:cNvSpPr>
            <a:spLocks noChangeArrowheads="1"/>
          </p:cNvSpPr>
          <p:nvPr/>
        </p:nvSpPr>
        <p:spPr bwMode="gray">
          <a:xfrm>
            <a:off x="179388" y="0"/>
            <a:ext cx="6804025" cy="6858000"/>
          </a:xfrm>
          <a:prstGeom prst="ellipse">
            <a:avLst/>
          </a:prstGeom>
          <a:gradFill rotWithShape="1">
            <a:gsLst>
              <a:gs pos="0">
                <a:schemeClr val="bg2">
                  <a:alpha val="44000"/>
                </a:schemeClr>
              </a:gs>
              <a:gs pos="100000">
                <a:schemeClr val="bg2">
                  <a:gamma/>
                  <a:tint val="0"/>
                  <a:invGamma/>
                  <a:alpha val="0"/>
                </a:schemeClr>
              </a:gs>
            </a:gsLst>
            <a:lin ang="0" scaled="1"/>
          </a:gradFill>
          <a:ln w="9525">
            <a:noFill/>
            <a:round/>
            <a:headEnd/>
            <a:tailEnd/>
          </a:ln>
          <a:effectLst/>
        </p:spPr>
        <p:txBody>
          <a:bodyPr wrap="none" anchor="ctr"/>
          <a:lstStyle/>
          <a:p>
            <a:pPr>
              <a:defRPr/>
            </a:pPr>
            <a:endParaRPr lang="zh-CN" altLang="en-US"/>
          </a:p>
        </p:txBody>
      </p:sp>
      <p:sp>
        <p:nvSpPr>
          <p:cNvPr id="1130" name="Rectangle 106"/>
          <p:cNvSpPr>
            <a:spLocks noChangeArrowheads="1"/>
          </p:cNvSpPr>
          <p:nvPr/>
        </p:nvSpPr>
        <p:spPr bwMode="gray">
          <a:xfrm>
            <a:off x="0" y="0"/>
            <a:ext cx="9144000" cy="1196975"/>
          </a:xfrm>
          <a:prstGeom prst="rect">
            <a:avLst/>
          </a:prstGeom>
          <a:solidFill>
            <a:schemeClr val="accent1"/>
          </a:solidFill>
          <a:ln w="9525">
            <a:noFill/>
            <a:miter lim="800000"/>
            <a:headEnd/>
            <a:tailEnd/>
          </a:ln>
          <a:effectLst/>
        </p:spPr>
        <p:txBody>
          <a:bodyPr wrap="none" anchor="ctr"/>
          <a:lstStyle/>
          <a:p>
            <a:pPr>
              <a:defRPr/>
            </a:pPr>
            <a:endParaRPr lang="zh-CN" altLang="en-US"/>
          </a:p>
        </p:txBody>
      </p:sp>
      <p:sp>
        <p:nvSpPr>
          <p:cNvPr id="1030" name="Rectangle 3"/>
          <p:cNvSpPr>
            <a:spLocks noGrp="1" noChangeArrowheads="1"/>
          </p:cNvSpPr>
          <p:nvPr>
            <p:ph type="body" idx="1"/>
          </p:nvPr>
        </p:nvSpPr>
        <p:spPr bwMode="gray">
          <a:xfrm>
            <a:off x="457200" y="1676400"/>
            <a:ext cx="8267700" cy="4648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altLang="zh-CN" dirty="0" smtClean="0"/>
          </a:p>
        </p:txBody>
      </p:sp>
      <p:sp>
        <p:nvSpPr>
          <p:cNvPr id="2" name="Rectangle 6"/>
          <p:cNvSpPr>
            <a:spLocks noGrp="1" noChangeArrowheads="1"/>
          </p:cNvSpPr>
          <p:nvPr>
            <p:ph type="sldNum" sz="quarter" idx="4"/>
          </p:nvPr>
        </p:nvSpPr>
        <p:spPr bwMode="gray">
          <a:xfrm>
            <a:off x="4191000" y="6534150"/>
            <a:ext cx="838200" cy="2619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b="0">
                <a:ea typeface="宋体" pitchFamily="2" charset="-122"/>
              </a:defRPr>
            </a:lvl1pPr>
          </a:lstStyle>
          <a:p>
            <a:pPr>
              <a:defRPr/>
            </a:pPr>
            <a:fld id="{89606887-116E-4E0E-9425-0268C18C0878}" type="slidenum">
              <a:rPr lang="en-US" altLang="zh-CN"/>
              <a:pPr>
                <a:defRPr/>
              </a:pPr>
              <a:t>‹#›</a:t>
            </a:fld>
            <a:endParaRPr lang="en-US" altLang="zh-CN"/>
          </a:p>
        </p:txBody>
      </p:sp>
      <p:sp>
        <p:nvSpPr>
          <p:cNvPr id="1033" name="Rectangle 2"/>
          <p:cNvSpPr>
            <a:spLocks noGrp="1" noChangeArrowheads="1"/>
          </p:cNvSpPr>
          <p:nvPr>
            <p:ph type="title"/>
          </p:nvPr>
        </p:nvSpPr>
        <p:spPr bwMode="gray">
          <a:xfrm>
            <a:off x="2195997" y="354804"/>
            <a:ext cx="4818856" cy="4873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endParaRPr lang="en-US" altLang="zh-CN" dirty="0" smtClean="0"/>
          </a:p>
        </p:txBody>
      </p:sp>
      <p:pic>
        <p:nvPicPr>
          <p:cNvPr id="3" name="图片 2"/>
          <p:cNvPicPr>
            <a:picLocks noChangeAspect="1"/>
          </p:cNvPicPr>
          <p:nvPr userDrawn="1"/>
        </p:nvPicPr>
        <p:blipFill>
          <a:blip r:embed="rId14" cstate="print">
            <a:extLst>
              <a:ext uri="{28A0092B-C50C-407E-A947-70E740481C1C}">
                <a14:useLocalDpi xmlns:a14="http://schemas.microsoft.com/office/drawing/2010/main" xmlns="" val="0"/>
              </a:ext>
            </a:extLst>
          </a:blip>
          <a:stretch>
            <a:fillRect/>
          </a:stretch>
        </p:blipFill>
        <p:spPr>
          <a:xfrm rot="1232180">
            <a:off x="7658455" y="-119125"/>
            <a:ext cx="1435224" cy="1435224"/>
          </a:xfrm>
          <a:prstGeom prst="rect">
            <a:avLst/>
          </a:prstGeom>
        </p:spPr>
      </p:pic>
      <p:pic>
        <p:nvPicPr>
          <p:cNvPr id="4" name="图片 3"/>
          <p:cNvPicPr>
            <a:picLocks noChangeAspect="1"/>
          </p:cNvPicPr>
          <p:nvPr userDrawn="1"/>
        </p:nvPicPr>
        <p:blipFill>
          <a:blip r:embed="rId15" cstate="print">
            <a:extLst>
              <a:ext uri="{28A0092B-C50C-407E-A947-70E740481C1C}">
                <a14:useLocalDpi xmlns:a14="http://schemas.microsoft.com/office/drawing/2010/main" xmlns="" val="0"/>
              </a:ext>
            </a:extLst>
          </a:blip>
          <a:stretch>
            <a:fillRect/>
          </a:stretch>
        </p:blipFill>
        <p:spPr>
          <a:xfrm>
            <a:off x="4321" y="-99392"/>
            <a:ext cx="1916956" cy="1916956"/>
          </a:xfrm>
          <a:prstGeom prst="rect">
            <a:avLst/>
          </a:prstGeom>
        </p:spPr>
      </p:pic>
      <p:pic>
        <p:nvPicPr>
          <p:cNvPr id="5" name="图片 4"/>
          <p:cNvPicPr>
            <a:picLocks noChangeAspect="1"/>
          </p:cNvPicPr>
          <p:nvPr userDrawn="1"/>
        </p:nvPicPr>
        <p:blipFill>
          <a:blip r:embed="rId16" cstate="print">
            <a:extLst>
              <a:ext uri="{28A0092B-C50C-407E-A947-70E740481C1C}">
                <a14:useLocalDpi xmlns:a14="http://schemas.microsoft.com/office/drawing/2010/main" xmlns="" val="0"/>
              </a:ext>
            </a:extLst>
          </a:blip>
          <a:stretch>
            <a:fillRect/>
          </a:stretch>
        </p:blipFill>
        <p:spPr>
          <a:xfrm>
            <a:off x="1255562" y="771869"/>
            <a:ext cx="850209" cy="850209"/>
          </a:xfrm>
          <a:prstGeom prst="rect">
            <a:avLst/>
          </a:prstGeom>
        </p:spPr>
      </p:pic>
    </p:spTree>
  </p:cSld>
  <p:clrMap bg1="lt1" tx1="dk1" bg2="lt2" tx2="dk2" accent1="accent1" accent2="accent2" accent3="accent3" accent4="accent4" accent5="accent5" accent6="accent6" hlink="hlink" folHlink="folHlink"/>
  <p:sldLayoutIdLst>
    <p:sldLayoutId id="2147483714"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7" r:id="rId12"/>
  </p:sldLayoutIdLst>
  <p:timing>
    <p:tnLst>
      <p:par>
        <p:cTn id="1" dur="indefinite" restart="never" nodeType="tmRoot"/>
      </p:par>
    </p:tnLst>
  </p:timing>
  <p:hf hdr="0" dt="0"/>
  <p:txStyles>
    <p:titleStyle>
      <a:lvl1pPr algn="ctr" rtl="0" eaLnBrk="0" fontAlgn="base" hangingPunct="0">
        <a:spcBef>
          <a:spcPct val="0"/>
        </a:spcBef>
        <a:spcAft>
          <a:spcPct val="0"/>
        </a:spcAft>
        <a:defRPr sz="28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Rockwell" pitchFamily="18" charset="0"/>
          <a:ea typeface="方正姚体" pitchFamily="2" charset="-122"/>
        </a:defRPr>
      </a:lvl2pPr>
      <a:lvl3pPr algn="ctr" rtl="0" eaLnBrk="0" fontAlgn="base" hangingPunct="0">
        <a:spcBef>
          <a:spcPct val="0"/>
        </a:spcBef>
        <a:spcAft>
          <a:spcPct val="0"/>
        </a:spcAft>
        <a:defRPr sz="3200" b="1">
          <a:solidFill>
            <a:schemeClr val="bg1"/>
          </a:solidFill>
          <a:latin typeface="Rockwell" pitchFamily="18" charset="0"/>
          <a:ea typeface="方正姚体" pitchFamily="2" charset="-122"/>
        </a:defRPr>
      </a:lvl3pPr>
      <a:lvl4pPr algn="ctr" rtl="0" eaLnBrk="0" fontAlgn="base" hangingPunct="0">
        <a:spcBef>
          <a:spcPct val="0"/>
        </a:spcBef>
        <a:spcAft>
          <a:spcPct val="0"/>
        </a:spcAft>
        <a:defRPr sz="3200" b="1">
          <a:solidFill>
            <a:schemeClr val="bg1"/>
          </a:solidFill>
          <a:latin typeface="Rockwell" pitchFamily="18" charset="0"/>
          <a:ea typeface="方正姚体" pitchFamily="2" charset="-122"/>
        </a:defRPr>
      </a:lvl4pPr>
      <a:lvl5pPr algn="ctr" rtl="0" eaLnBrk="0" fontAlgn="base" hangingPunct="0">
        <a:spcBef>
          <a:spcPct val="0"/>
        </a:spcBef>
        <a:spcAft>
          <a:spcPct val="0"/>
        </a:spcAft>
        <a:defRPr sz="3200" b="1">
          <a:solidFill>
            <a:schemeClr val="bg1"/>
          </a:solidFill>
          <a:latin typeface="Rockwell" pitchFamily="18" charset="0"/>
          <a:ea typeface="方正姚体" pitchFamily="2" charset="-122"/>
        </a:defRPr>
      </a:lvl5pPr>
      <a:lvl6pPr marL="457200" algn="ctr" rtl="0" eaLnBrk="1" fontAlgn="base" hangingPunct="1">
        <a:spcBef>
          <a:spcPct val="0"/>
        </a:spcBef>
        <a:spcAft>
          <a:spcPct val="0"/>
        </a:spcAft>
        <a:defRPr sz="3200" b="1">
          <a:solidFill>
            <a:schemeClr val="bg1"/>
          </a:solidFill>
          <a:latin typeface="Arial" charset="0"/>
        </a:defRPr>
      </a:lvl6pPr>
      <a:lvl7pPr marL="914400" algn="ctr" rtl="0" eaLnBrk="1" fontAlgn="base" hangingPunct="1">
        <a:spcBef>
          <a:spcPct val="0"/>
        </a:spcBef>
        <a:spcAft>
          <a:spcPct val="0"/>
        </a:spcAft>
        <a:defRPr sz="3200" b="1">
          <a:solidFill>
            <a:schemeClr val="bg1"/>
          </a:solidFill>
          <a:latin typeface="Arial" charset="0"/>
        </a:defRPr>
      </a:lvl7pPr>
      <a:lvl8pPr marL="1371600" algn="ctr" rtl="0" eaLnBrk="1" fontAlgn="base" hangingPunct="1">
        <a:spcBef>
          <a:spcPct val="0"/>
        </a:spcBef>
        <a:spcAft>
          <a:spcPct val="0"/>
        </a:spcAft>
        <a:defRPr sz="3200" b="1">
          <a:solidFill>
            <a:schemeClr val="bg1"/>
          </a:solidFill>
          <a:latin typeface="Arial" charset="0"/>
        </a:defRPr>
      </a:lvl8pPr>
      <a:lvl9pPr marL="1828800" algn="ctr" rtl="0" eaLnBrk="1" fontAlgn="base" hangingPunct="1">
        <a:spcBef>
          <a:spcPct val="0"/>
        </a:spcBef>
        <a:spcAft>
          <a:spcPct val="0"/>
        </a:spcAft>
        <a:defRPr sz="3200" b="1">
          <a:solidFill>
            <a:schemeClr val="bg1"/>
          </a:solidFill>
          <a:latin typeface="Arial" charset="0"/>
        </a:defRPr>
      </a:lvl9pPr>
    </p:titleStyle>
    <p:bodyStyle>
      <a:lvl1pPr marL="342900" indent="-342900" algn="l" rtl="0" eaLnBrk="0" fontAlgn="base" hangingPunct="0">
        <a:spcBef>
          <a:spcPct val="20000"/>
        </a:spcBef>
        <a:spcAft>
          <a:spcPct val="0"/>
        </a:spcAft>
        <a:buClr>
          <a:schemeClr val="tx2"/>
        </a:buClr>
        <a:buFont typeface="Wingdings" pitchFamily="2" charset="2"/>
        <a:buChar char="v"/>
        <a:defRPr sz="1800" b="1">
          <a:solidFill>
            <a:schemeClr val="tx2">
              <a:lumMod val="50000"/>
            </a:schemeClr>
          </a:solidFill>
          <a:latin typeface="黑体" pitchFamily="49" charset="-122"/>
          <a:ea typeface="黑体" pitchFamily="49" charset="-122"/>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1800" b="1">
          <a:solidFill>
            <a:schemeClr val="tx2">
              <a:lumMod val="50000"/>
            </a:schemeClr>
          </a:solidFill>
          <a:latin typeface="黑体" pitchFamily="49" charset="-122"/>
          <a:ea typeface="黑体" pitchFamily="49" charset="-122"/>
        </a:defRPr>
      </a:lvl2pPr>
      <a:lvl3pPr marL="1143000" indent="-228600" algn="l" rtl="0" eaLnBrk="0" fontAlgn="base" hangingPunct="0">
        <a:spcBef>
          <a:spcPct val="20000"/>
        </a:spcBef>
        <a:spcAft>
          <a:spcPct val="0"/>
        </a:spcAft>
        <a:buClr>
          <a:schemeClr val="accent2"/>
        </a:buClr>
        <a:buChar char="•"/>
        <a:defRPr sz="1800" b="1">
          <a:solidFill>
            <a:schemeClr val="tx2">
              <a:lumMod val="50000"/>
            </a:schemeClr>
          </a:solidFill>
          <a:latin typeface="黑体" pitchFamily="49" charset="-122"/>
          <a:ea typeface="黑体" pitchFamily="49" charset="-122"/>
        </a:defRPr>
      </a:lvl3pPr>
      <a:lvl4pPr marL="1600200" indent="-228600" algn="l" rtl="0" eaLnBrk="0" fontAlgn="base" hangingPunct="0">
        <a:spcBef>
          <a:spcPct val="20000"/>
        </a:spcBef>
        <a:spcAft>
          <a:spcPct val="0"/>
        </a:spcAft>
        <a:buChar char="–"/>
        <a:defRPr sz="1800" b="1">
          <a:solidFill>
            <a:schemeClr val="tx2">
              <a:lumMod val="50000"/>
            </a:schemeClr>
          </a:solidFill>
          <a:latin typeface="黑体" pitchFamily="49" charset="-122"/>
          <a:ea typeface="黑体" pitchFamily="49" charset="-122"/>
        </a:defRPr>
      </a:lvl4pPr>
      <a:lvl5pPr marL="2057400" indent="-228600" algn="l" rtl="0" eaLnBrk="0" fontAlgn="base" hangingPunct="0">
        <a:spcBef>
          <a:spcPct val="20000"/>
        </a:spcBef>
        <a:spcAft>
          <a:spcPct val="0"/>
        </a:spcAft>
        <a:buChar char="»"/>
        <a:defRPr sz="1800" b="1">
          <a:solidFill>
            <a:schemeClr val="tx2">
              <a:lumMod val="50000"/>
            </a:schemeClr>
          </a:solidFill>
          <a:latin typeface="黑体" pitchFamily="49" charset="-122"/>
          <a:ea typeface="黑体" pitchFamily="49"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24172" y="719134"/>
            <a:ext cx="6262670" cy="1066792"/>
          </a:xfrm>
        </p:spPr>
        <p:txBody>
          <a:bodyPr/>
          <a:lstStyle/>
          <a:p>
            <a:r>
              <a:rPr lang="zh-CN" altLang="en-US" dirty="0" smtClean="0">
                <a:solidFill>
                  <a:schemeClr val="tx2">
                    <a:lumMod val="50000"/>
                  </a:schemeClr>
                </a:solidFill>
                <a:ea typeface="宋体" pitchFamily="2" charset="-122"/>
              </a:rPr>
              <a:t>学习情境</a:t>
            </a:r>
            <a:r>
              <a:rPr lang="en-US" altLang="zh-CN" dirty="0" smtClean="0">
                <a:solidFill>
                  <a:schemeClr val="tx2">
                    <a:lumMod val="50000"/>
                  </a:schemeClr>
                </a:solidFill>
                <a:ea typeface="宋体" pitchFamily="2" charset="-122"/>
              </a:rPr>
              <a:t>7        </a:t>
            </a:r>
            <a:r>
              <a:rPr lang="zh-CN" altLang="en-US" dirty="0" smtClean="0">
                <a:solidFill>
                  <a:schemeClr val="tx2">
                    <a:lumMod val="50000"/>
                  </a:schemeClr>
                </a:solidFill>
                <a:ea typeface="宋体" pitchFamily="2" charset="-122"/>
              </a:rPr>
              <a:t>使用</a:t>
            </a:r>
            <a:r>
              <a:rPr lang="zh-CN" altLang="en-US" dirty="0">
                <a:solidFill>
                  <a:schemeClr val="tx2">
                    <a:lumMod val="50000"/>
                  </a:schemeClr>
                </a:solidFill>
                <a:ea typeface="宋体" pitchFamily="2" charset="-122"/>
              </a:rPr>
              <a:t>索引</a:t>
            </a:r>
          </a:p>
        </p:txBody>
      </p:sp>
      <p:sp>
        <p:nvSpPr>
          <p:cNvPr id="5" name="灯片编号占位符 4"/>
          <p:cNvSpPr>
            <a:spLocks noGrp="1"/>
          </p:cNvSpPr>
          <p:nvPr>
            <p:ph type="sldNum" sz="quarter" idx="12"/>
          </p:nvPr>
        </p:nvSpPr>
        <p:spPr/>
        <p:txBody>
          <a:bodyPr/>
          <a:lstStyle/>
          <a:p>
            <a:pPr>
              <a:defRPr/>
            </a:pPr>
            <a:fld id="{433BAFD5-2CE7-40F6-9B0C-8A7B47FEC7CD}" type="slidenum">
              <a:rPr lang="en-US" altLang="zh-CN" smtClean="0"/>
              <a:pPr>
                <a:defRPr/>
              </a:pPr>
              <a:t>1</a:t>
            </a:fld>
            <a:endParaRPr lang="en-US" altLang="zh-CN"/>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1</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10</a:t>
            </a:fld>
            <a:endParaRPr lang="en-US" altLang="zh-CN"/>
          </a:p>
        </p:txBody>
      </p:sp>
      <p:sp>
        <p:nvSpPr>
          <p:cNvPr id="6" name="AutoShape 2"/>
          <p:cNvSpPr>
            <a:spLocks noChangeArrowheads="1"/>
          </p:cNvSpPr>
          <p:nvPr/>
        </p:nvSpPr>
        <p:spPr bwMode="gray">
          <a:xfrm>
            <a:off x="2051720" y="4293096"/>
            <a:ext cx="3229782" cy="1477328"/>
          </a:xfrm>
          <a:prstGeom prst="roundRect">
            <a:avLst>
              <a:gd name="adj" fmla="val 11505"/>
            </a:avLst>
          </a:prstGeom>
          <a:gradFill rotWithShape="1">
            <a:gsLst>
              <a:gs pos="0">
                <a:schemeClr val="accent1"/>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Text Box 3"/>
          <p:cNvSpPr txBox="1">
            <a:spLocks noChangeArrowheads="1"/>
          </p:cNvSpPr>
          <p:nvPr/>
        </p:nvSpPr>
        <p:spPr bwMode="black">
          <a:xfrm>
            <a:off x="3171696" y="4431595"/>
            <a:ext cx="1855078" cy="1200329"/>
          </a:xfrm>
          <a:prstGeom prst="rect">
            <a:avLst/>
          </a:prstGeom>
          <a:noFill/>
          <a:ln w="9525" algn="ctr">
            <a:noFill/>
            <a:miter lim="800000"/>
            <a:headEnd/>
            <a:tailEnd/>
          </a:ln>
          <a:effectLst/>
        </p:spPr>
        <p:txBody>
          <a:bodyPr wrap="square">
            <a:spAutoFit/>
          </a:bodyPr>
          <a:lstStyle/>
          <a:p>
            <a:pPr>
              <a:spcBef>
                <a:spcPct val="50000"/>
              </a:spcBef>
            </a:pPr>
            <a:r>
              <a:rPr lang="zh-CN" altLang="en-US" dirty="0">
                <a:solidFill>
                  <a:schemeClr val="tx2">
                    <a:lumMod val="50000"/>
                  </a:schemeClr>
                </a:solidFill>
                <a:latin typeface="黑体" pitchFamily="49" charset="-122"/>
                <a:ea typeface="黑体" pitchFamily="49" charset="-122"/>
              </a:rPr>
              <a:t>单击“添加”按钮，点击“常规”选项中</a:t>
            </a:r>
            <a:r>
              <a:rPr lang="zh-CN" altLang="en-US" dirty="0" smtClean="0">
                <a:solidFill>
                  <a:schemeClr val="tx2">
                    <a:lumMod val="50000"/>
                  </a:schemeClr>
                </a:solidFill>
                <a:latin typeface="黑体" pitchFamily="49" charset="-122"/>
                <a:ea typeface="黑体" pitchFamily="49" charset="-122"/>
              </a:rPr>
              <a:t>的“列”</a:t>
            </a:r>
            <a:r>
              <a:rPr lang="zh-CN" altLang="en-US" dirty="0">
                <a:solidFill>
                  <a:schemeClr val="tx2">
                    <a:lumMod val="50000"/>
                  </a:schemeClr>
                </a:solidFill>
                <a:latin typeface="黑体" pitchFamily="49" charset="-122"/>
                <a:ea typeface="黑体" pitchFamily="49" charset="-122"/>
              </a:rPr>
              <a:t>，如图</a:t>
            </a:r>
            <a:r>
              <a:rPr lang="en-US" altLang="zh-CN" dirty="0">
                <a:solidFill>
                  <a:schemeClr val="tx2">
                    <a:lumMod val="50000"/>
                  </a:schemeClr>
                </a:solidFill>
                <a:latin typeface="黑体" pitchFamily="49" charset="-122"/>
                <a:ea typeface="黑体" pitchFamily="49" charset="-122"/>
              </a:rPr>
              <a:t>7.2</a:t>
            </a:r>
            <a:r>
              <a:rPr lang="zh-CN" altLang="en-US" dirty="0">
                <a:solidFill>
                  <a:schemeClr val="tx2">
                    <a:lumMod val="50000"/>
                  </a:schemeClr>
                </a:solidFill>
                <a:latin typeface="黑体" pitchFamily="49" charset="-122"/>
                <a:ea typeface="黑体" pitchFamily="49" charset="-122"/>
              </a:rPr>
              <a:t>所示。</a:t>
            </a:r>
          </a:p>
        </p:txBody>
      </p:sp>
      <p:sp>
        <p:nvSpPr>
          <p:cNvPr id="8" name="AutoShape 4"/>
          <p:cNvSpPr>
            <a:spLocks noChangeArrowheads="1"/>
          </p:cNvSpPr>
          <p:nvPr/>
        </p:nvSpPr>
        <p:spPr bwMode="gray">
          <a:xfrm>
            <a:off x="2638296" y="4824986"/>
            <a:ext cx="533400" cy="381000"/>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9" name="Picture 5" descr="DO_circle001"/>
          <p:cNvPicPr>
            <a:picLocks noChangeAspect="1" noChangeArrowheads="1"/>
          </p:cNvPicPr>
          <p:nvPr/>
        </p:nvPicPr>
        <p:blipFill>
          <a:blip r:embed="rId2" cstate="print"/>
          <a:srcRect/>
          <a:stretch>
            <a:fillRect/>
          </a:stretch>
        </p:blipFill>
        <p:spPr bwMode="auto">
          <a:xfrm>
            <a:off x="1087322" y="4267765"/>
            <a:ext cx="1414448" cy="1414448"/>
          </a:xfrm>
          <a:prstGeom prst="rect">
            <a:avLst/>
          </a:prstGeom>
          <a:noFill/>
        </p:spPr>
      </p:pic>
      <p:sp>
        <p:nvSpPr>
          <p:cNvPr id="10" name="Text Box 7"/>
          <p:cNvSpPr txBox="1">
            <a:spLocks noChangeArrowheads="1"/>
          </p:cNvSpPr>
          <p:nvPr/>
        </p:nvSpPr>
        <p:spPr bwMode="black">
          <a:xfrm>
            <a:off x="950796" y="4796349"/>
            <a:ext cx="1670050" cy="400110"/>
          </a:xfrm>
          <a:prstGeom prst="rect">
            <a:avLst/>
          </a:prstGeom>
          <a:noFill/>
          <a:ln w="9525" algn="ctr">
            <a:noFill/>
            <a:miter lim="800000"/>
            <a:headEnd/>
            <a:tailEnd/>
          </a:ln>
          <a:effectLst/>
        </p:spPr>
        <p:txBody>
          <a:bodyPr>
            <a:spAutoFit/>
          </a:bodyPr>
          <a:lstStyle/>
          <a:p>
            <a:pPr algn="ctr">
              <a:spcBef>
                <a:spcPct val="50000"/>
              </a:spcBef>
            </a:pPr>
            <a:r>
              <a:rPr lang="zh-CN" altLang="en-US" sz="2000" dirty="0" smtClean="0"/>
              <a:t>步骤</a:t>
            </a:r>
            <a:r>
              <a:rPr lang="en-US" altLang="zh-CN" sz="2000" dirty="0" smtClean="0"/>
              <a:t>4</a:t>
            </a:r>
            <a:endParaRPr lang="en-US" altLang="zh-CN" sz="2000" b="1" dirty="0">
              <a:ea typeface="宋体" pitchFamily="2" charset="-122"/>
            </a:endParaRPr>
          </a:p>
        </p:txBody>
      </p:sp>
      <p:sp>
        <p:nvSpPr>
          <p:cNvPr id="11" name="AutoShape 8"/>
          <p:cNvSpPr>
            <a:spLocks noChangeArrowheads="1"/>
          </p:cNvSpPr>
          <p:nvPr/>
        </p:nvSpPr>
        <p:spPr bwMode="gray">
          <a:xfrm>
            <a:off x="1403648" y="1556792"/>
            <a:ext cx="6769189" cy="2520280"/>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en-US" altLang="zh-CN" dirty="0" smtClean="0">
              <a:solidFill>
                <a:schemeClr val="tx2">
                  <a:lumMod val="50000"/>
                </a:schemeClr>
              </a:solidFill>
              <a:latin typeface="黑体" pitchFamily="49" charset="-122"/>
              <a:ea typeface="黑体" pitchFamily="49" charset="-122"/>
            </a:endParaRPr>
          </a:p>
          <a:p>
            <a:r>
              <a:rPr lang="zh-CN" altLang="en-US" dirty="0" smtClean="0">
                <a:solidFill>
                  <a:schemeClr val="tx2">
                    <a:lumMod val="50000"/>
                  </a:schemeClr>
                </a:solidFill>
                <a:latin typeface="黑体" pitchFamily="49" charset="-122"/>
                <a:ea typeface="黑体" pitchFamily="49" charset="-122"/>
              </a:rPr>
              <a:t>注意</a:t>
            </a:r>
            <a:r>
              <a:rPr lang="zh-CN" altLang="en-US" dirty="0">
                <a:solidFill>
                  <a:schemeClr val="tx2">
                    <a:lumMod val="50000"/>
                  </a:schemeClr>
                </a:solidFill>
                <a:latin typeface="黑体" pitchFamily="49" charset="-122"/>
                <a:ea typeface="黑体" pitchFamily="49" charset="-122"/>
              </a:rPr>
              <a:t>：在表中创建主键约束或唯一约束时，</a:t>
            </a:r>
            <a:r>
              <a:rPr lang="en-US" altLang="zh-CN" dirty="0">
                <a:solidFill>
                  <a:schemeClr val="tx2">
                    <a:lumMod val="50000"/>
                  </a:schemeClr>
                </a:solidFill>
                <a:latin typeface="黑体" pitchFamily="49" charset="-122"/>
                <a:ea typeface="黑体" pitchFamily="49" charset="-122"/>
              </a:rPr>
              <a:t>SQL Server</a:t>
            </a:r>
            <a:r>
              <a:rPr lang="zh-CN" altLang="en-US" dirty="0" smtClean="0">
                <a:solidFill>
                  <a:schemeClr val="tx2">
                    <a:lumMod val="50000"/>
                  </a:schemeClr>
                </a:solidFill>
                <a:latin typeface="黑体" pitchFamily="49" charset="-122"/>
                <a:ea typeface="黑体" pitchFamily="49" charset="-122"/>
              </a:rPr>
              <a:t>将自动</a:t>
            </a:r>
            <a:endParaRPr lang="en-US" altLang="zh-CN" dirty="0" smtClean="0">
              <a:solidFill>
                <a:schemeClr val="tx2">
                  <a:lumMod val="50000"/>
                </a:schemeClr>
              </a:solidFill>
              <a:latin typeface="黑体" pitchFamily="49" charset="-122"/>
              <a:ea typeface="黑体" pitchFamily="49" charset="-122"/>
            </a:endParaRPr>
          </a:p>
          <a:p>
            <a:r>
              <a:rPr lang="zh-CN" altLang="en-US" dirty="0" smtClean="0">
                <a:solidFill>
                  <a:schemeClr val="tx2">
                    <a:lumMod val="50000"/>
                  </a:schemeClr>
                </a:solidFill>
                <a:latin typeface="黑体" pitchFamily="49" charset="-122"/>
                <a:ea typeface="黑体" pitchFamily="49" charset="-122"/>
              </a:rPr>
              <a:t>在建</a:t>
            </a:r>
            <a:r>
              <a:rPr lang="zh-CN" altLang="en-US" dirty="0">
                <a:solidFill>
                  <a:schemeClr val="tx2">
                    <a:lumMod val="50000"/>
                  </a:schemeClr>
                </a:solidFill>
                <a:latin typeface="黑体" pitchFamily="49" charset="-122"/>
                <a:ea typeface="黑体" pitchFamily="49" charset="-122"/>
              </a:rPr>
              <a:t>有这些约束的列上创建唯一索引。删除主</a:t>
            </a:r>
            <a:r>
              <a:rPr lang="zh-CN" altLang="en-US" dirty="0" smtClean="0">
                <a:solidFill>
                  <a:schemeClr val="tx2">
                    <a:lumMod val="50000"/>
                  </a:schemeClr>
                </a:solidFill>
                <a:latin typeface="黑体" pitchFamily="49" charset="-122"/>
                <a:ea typeface="黑体" pitchFamily="49" charset="-122"/>
              </a:rPr>
              <a:t>键约束</a:t>
            </a:r>
            <a:r>
              <a:rPr lang="zh-CN" altLang="en-US" dirty="0">
                <a:solidFill>
                  <a:schemeClr val="tx2">
                    <a:lumMod val="50000"/>
                  </a:schemeClr>
                </a:solidFill>
                <a:latin typeface="黑体" pitchFamily="49" charset="-122"/>
                <a:ea typeface="黑体" pitchFamily="49" charset="-122"/>
              </a:rPr>
              <a:t>或唯一</a:t>
            </a:r>
            <a:r>
              <a:rPr lang="zh-CN" altLang="en-US" dirty="0" smtClean="0">
                <a:solidFill>
                  <a:schemeClr val="tx2">
                    <a:lumMod val="50000"/>
                  </a:schemeClr>
                </a:solidFill>
                <a:latin typeface="黑体" pitchFamily="49" charset="-122"/>
                <a:ea typeface="黑体" pitchFamily="49" charset="-122"/>
              </a:rPr>
              <a:t>约</a:t>
            </a:r>
            <a:endParaRPr lang="en-US" altLang="zh-CN" dirty="0" smtClean="0">
              <a:solidFill>
                <a:schemeClr val="tx2">
                  <a:lumMod val="50000"/>
                </a:schemeClr>
              </a:solidFill>
              <a:latin typeface="黑体" pitchFamily="49" charset="-122"/>
              <a:ea typeface="黑体" pitchFamily="49" charset="-122"/>
            </a:endParaRPr>
          </a:p>
          <a:p>
            <a:r>
              <a:rPr lang="zh-CN" altLang="en-US" dirty="0" smtClean="0">
                <a:solidFill>
                  <a:schemeClr val="tx2">
                    <a:lumMod val="50000"/>
                  </a:schemeClr>
                </a:solidFill>
                <a:latin typeface="黑体" pitchFamily="49" charset="-122"/>
                <a:ea typeface="黑体" pitchFamily="49" charset="-122"/>
              </a:rPr>
              <a:t>束</a:t>
            </a:r>
            <a:r>
              <a:rPr lang="zh-CN" altLang="en-US" dirty="0">
                <a:solidFill>
                  <a:schemeClr val="tx2">
                    <a:lumMod val="50000"/>
                  </a:schemeClr>
                </a:solidFill>
                <a:latin typeface="黑体" pitchFamily="49" charset="-122"/>
                <a:ea typeface="黑体" pitchFamily="49" charset="-122"/>
              </a:rPr>
              <a:t>时，创建在这些列上的唯一索引也</a:t>
            </a:r>
            <a:r>
              <a:rPr lang="zh-CN" altLang="en-US" dirty="0" smtClean="0">
                <a:solidFill>
                  <a:schemeClr val="tx2">
                    <a:lumMod val="50000"/>
                  </a:schemeClr>
                </a:solidFill>
                <a:latin typeface="黑体" pitchFamily="49" charset="-122"/>
                <a:ea typeface="黑体" pitchFamily="49" charset="-122"/>
              </a:rPr>
              <a:t>会被</a:t>
            </a:r>
            <a:r>
              <a:rPr lang="zh-CN" altLang="en-US" dirty="0">
                <a:solidFill>
                  <a:schemeClr val="tx2">
                    <a:lumMod val="50000"/>
                  </a:schemeClr>
                </a:solidFill>
                <a:latin typeface="黑体" pitchFamily="49" charset="-122"/>
                <a:ea typeface="黑体" pitchFamily="49" charset="-122"/>
              </a:rPr>
              <a:t>自动删除</a:t>
            </a:r>
            <a:r>
              <a:rPr lang="zh-CN" altLang="en-US" dirty="0" smtClean="0">
                <a:solidFill>
                  <a:schemeClr val="tx2">
                    <a:lumMod val="50000"/>
                  </a:schemeClr>
                </a:solidFill>
                <a:latin typeface="黑体" pitchFamily="49" charset="-122"/>
                <a:ea typeface="黑体" pitchFamily="49" charset="-122"/>
              </a:rPr>
              <a:t>。</a:t>
            </a:r>
            <a:endParaRPr lang="en-US" altLang="zh-CN" dirty="0" smtClean="0">
              <a:solidFill>
                <a:schemeClr val="tx2">
                  <a:lumMod val="50000"/>
                </a:schemeClr>
              </a:solidFill>
              <a:latin typeface="黑体" pitchFamily="49" charset="-122"/>
              <a:ea typeface="黑体" pitchFamily="49" charset="-122"/>
            </a:endParaRPr>
          </a:p>
          <a:p>
            <a:endParaRPr lang="en-US" altLang="zh-CN" dirty="0" smtClean="0">
              <a:solidFill>
                <a:schemeClr val="tx2">
                  <a:lumMod val="50000"/>
                </a:schemeClr>
              </a:solidFill>
              <a:latin typeface="黑体" pitchFamily="49" charset="-122"/>
              <a:ea typeface="黑体" pitchFamily="49" charset="-122"/>
            </a:endParaRPr>
          </a:p>
          <a:p>
            <a:r>
              <a:rPr lang="zh-CN" altLang="en-US" dirty="0" smtClean="0">
                <a:solidFill>
                  <a:schemeClr val="tx2">
                    <a:lumMod val="50000"/>
                  </a:schemeClr>
                </a:solidFill>
                <a:latin typeface="黑体" pitchFamily="49" charset="-122"/>
                <a:ea typeface="黑体" pitchFamily="49" charset="-122"/>
              </a:rPr>
              <a:t>在</a:t>
            </a:r>
            <a:r>
              <a:rPr lang="zh-CN" altLang="en-US" dirty="0">
                <a:solidFill>
                  <a:schemeClr val="tx2">
                    <a:lumMod val="50000"/>
                  </a:schemeClr>
                </a:solidFill>
                <a:latin typeface="黑体" pitchFamily="49" charset="-122"/>
                <a:ea typeface="黑体" pitchFamily="49" charset="-122"/>
              </a:rPr>
              <a:t>前面的章节中已经为</a:t>
            </a:r>
            <a:r>
              <a:rPr lang="en-US" altLang="zh-CN" dirty="0">
                <a:solidFill>
                  <a:schemeClr val="tx2">
                    <a:lumMod val="50000"/>
                  </a:schemeClr>
                </a:solidFill>
                <a:latin typeface="黑体" pitchFamily="49" charset="-122"/>
                <a:ea typeface="黑体" pitchFamily="49" charset="-122"/>
              </a:rPr>
              <a:t>Students</a:t>
            </a:r>
            <a:r>
              <a:rPr lang="zh-CN" altLang="en-US" dirty="0">
                <a:solidFill>
                  <a:schemeClr val="tx2">
                    <a:lumMod val="50000"/>
                  </a:schemeClr>
                </a:solidFill>
                <a:latin typeface="黑体" pitchFamily="49" charset="-122"/>
                <a:ea typeface="黑体" pitchFamily="49" charset="-122"/>
              </a:rPr>
              <a:t>表创建了一个</a:t>
            </a:r>
            <a:r>
              <a:rPr lang="zh-CN" altLang="en-US" dirty="0" smtClean="0">
                <a:solidFill>
                  <a:schemeClr val="tx2">
                    <a:lumMod val="50000"/>
                  </a:schemeClr>
                </a:solidFill>
                <a:latin typeface="黑体" pitchFamily="49" charset="-122"/>
                <a:ea typeface="黑体" pitchFamily="49" charset="-122"/>
              </a:rPr>
              <a:t>基于</a:t>
            </a:r>
            <a:r>
              <a:rPr lang="en-US" altLang="zh-CN" dirty="0" err="1" smtClean="0">
                <a:solidFill>
                  <a:schemeClr val="tx2">
                    <a:lumMod val="50000"/>
                  </a:schemeClr>
                </a:solidFill>
                <a:latin typeface="黑体" pitchFamily="49" charset="-122"/>
                <a:ea typeface="黑体" pitchFamily="49" charset="-122"/>
              </a:rPr>
              <a:t>Student_id</a:t>
            </a:r>
            <a:endParaRPr lang="en-US" altLang="zh-CN" dirty="0" smtClean="0">
              <a:solidFill>
                <a:schemeClr val="tx2">
                  <a:lumMod val="50000"/>
                </a:schemeClr>
              </a:solidFill>
              <a:latin typeface="黑体" pitchFamily="49" charset="-122"/>
              <a:ea typeface="黑体" pitchFamily="49" charset="-122"/>
            </a:endParaRPr>
          </a:p>
          <a:p>
            <a:r>
              <a:rPr lang="zh-CN" altLang="en-US" dirty="0" smtClean="0">
                <a:solidFill>
                  <a:schemeClr val="tx2">
                    <a:lumMod val="50000"/>
                  </a:schemeClr>
                </a:solidFill>
                <a:latin typeface="黑体" pitchFamily="49" charset="-122"/>
                <a:ea typeface="黑体" pitchFamily="49" charset="-122"/>
              </a:rPr>
              <a:t>列的主键约束</a:t>
            </a:r>
            <a:r>
              <a:rPr lang="en-US" altLang="zh-CN" dirty="0" err="1" smtClean="0">
                <a:solidFill>
                  <a:schemeClr val="tx2">
                    <a:lumMod val="50000"/>
                  </a:schemeClr>
                </a:solidFill>
                <a:latin typeface="黑体" pitchFamily="49" charset="-122"/>
                <a:ea typeface="黑体" pitchFamily="49" charset="-122"/>
              </a:rPr>
              <a:t>PK_Student</a:t>
            </a:r>
            <a:r>
              <a:rPr lang="zh-CN" altLang="en-US" dirty="0">
                <a:solidFill>
                  <a:schemeClr val="tx2">
                    <a:lumMod val="50000"/>
                  </a:schemeClr>
                </a:solidFill>
                <a:latin typeface="黑体" pitchFamily="49" charset="-122"/>
                <a:ea typeface="黑体" pitchFamily="49" charset="-122"/>
              </a:rPr>
              <a:t>，因此在图</a:t>
            </a:r>
            <a:r>
              <a:rPr lang="en-US" altLang="zh-CN" dirty="0">
                <a:solidFill>
                  <a:schemeClr val="tx2">
                    <a:lumMod val="50000"/>
                  </a:schemeClr>
                </a:solidFill>
                <a:latin typeface="黑体" pitchFamily="49" charset="-122"/>
                <a:ea typeface="黑体" pitchFamily="49" charset="-122"/>
              </a:rPr>
              <a:t>7.1</a:t>
            </a:r>
            <a:r>
              <a:rPr lang="zh-CN" altLang="en-US" dirty="0">
                <a:solidFill>
                  <a:schemeClr val="tx2">
                    <a:lumMod val="50000"/>
                  </a:schemeClr>
                </a:solidFill>
                <a:latin typeface="黑体" pitchFamily="49" charset="-122"/>
                <a:ea typeface="黑体" pitchFamily="49" charset="-122"/>
              </a:rPr>
              <a:t>中</a:t>
            </a:r>
            <a:r>
              <a:rPr lang="zh-CN" altLang="en-US" dirty="0" smtClean="0">
                <a:solidFill>
                  <a:schemeClr val="tx2">
                    <a:lumMod val="50000"/>
                  </a:schemeClr>
                </a:solidFill>
                <a:latin typeface="黑体" pitchFamily="49" charset="-122"/>
                <a:ea typeface="黑体" pitchFamily="49" charset="-122"/>
              </a:rPr>
              <a:t>的“</a:t>
            </a:r>
            <a:r>
              <a:rPr lang="zh-CN" altLang="en-US" dirty="0">
                <a:solidFill>
                  <a:schemeClr val="tx2">
                    <a:lumMod val="50000"/>
                  </a:schemeClr>
                </a:solidFill>
                <a:latin typeface="黑体" pitchFamily="49" charset="-122"/>
                <a:ea typeface="黑体" pitchFamily="49" charset="-122"/>
              </a:rPr>
              <a:t>选定的主</a:t>
            </a:r>
            <a:r>
              <a:rPr lang="en-US" altLang="zh-CN" dirty="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唯一</a:t>
            </a:r>
            <a:endParaRPr lang="en-US" altLang="zh-CN" dirty="0" smtClean="0">
              <a:solidFill>
                <a:schemeClr val="tx2">
                  <a:lumMod val="50000"/>
                </a:schemeClr>
              </a:solidFill>
              <a:latin typeface="黑体" pitchFamily="49" charset="-122"/>
              <a:ea typeface="黑体" pitchFamily="49" charset="-122"/>
            </a:endParaRPr>
          </a:p>
          <a:p>
            <a:r>
              <a:rPr lang="zh-CN" altLang="en-US" dirty="0" smtClean="0">
                <a:solidFill>
                  <a:schemeClr val="tx2">
                    <a:lumMod val="50000"/>
                  </a:schemeClr>
                </a:solidFill>
                <a:latin typeface="黑体" pitchFamily="49" charset="-122"/>
                <a:ea typeface="黑体" pitchFamily="49" charset="-122"/>
              </a:rPr>
              <a:t>键</a:t>
            </a:r>
            <a:r>
              <a:rPr lang="zh-CN" altLang="en-US" dirty="0">
                <a:solidFill>
                  <a:schemeClr val="tx2">
                    <a:lumMod val="50000"/>
                  </a:schemeClr>
                </a:solidFill>
                <a:latin typeface="黑体" pitchFamily="49" charset="-122"/>
                <a:ea typeface="黑体" pitchFamily="49" charset="-122"/>
              </a:rPr>
              <a:t>或索引”列表中出现了索引名称</a:t>
            </a:r>
            <a:r>
              <a:rPr lang="en-US" altLang="zh-CN" dirty="0" err="1">
                <a:solidFill>
                  <a:schemeClr val="tx2">
                    <a:lumMod val="50000"/>
                  </a:schemeClr>
                </a:solidFill>
                <a:latin typeface="黑体" pitchFamily="49" charset="-122"/>
                <a:ea typeface="黑体" pitchFamily="49" charset="-122"/>
              </a:rPr>
              <a:t>PK_Student</a:t>
            </a:r>
            <a:r>
              <a:rPr lang="zh-CN" altLang="en-US" dirty="0" smtClean="0">
                <a:solidFill>
                  <a:schemeClr val="tx2">
                    <a:lumMod val="50000"/>
                  </a:schemeClr>
                </a:solidFill>
                <a:latin typeface="黑体" pitchFamily="49" charset="-122"/>
                <a:ea typeface="黑体" pitchFamily="49" charset="-122"/>
              </a:rPr>
              <a:t>。</a:t>
            </a:r>
          </a:p>
          <a:p>
            <a:endParaRPr lang="zh-CN" altLang="en-US" dirty="0">
              <a:solidFill>
                <a:schemeClr val="tx2">
                  <a:lumMod val="50000"/>
                </a:schemeClr>
              </a:solidFill>
              <a:latin typeface="黑体" pitchFamily="49" charset="-122"/>
              <a:ea typeface="黑体" pitchFamily="49" charset="-122"/>
            </a:endParaRPr>
          </a:p>
        </p:txBody>
      </p:sp>
      <p:pic>
        <p:nvPicPr>
          <p:cNvPr id="12" name="Picture 3"/>
          <p:cNvPicPr>
            <a:picLocks noGrp="1" noChangeAspect="1" noChangeArrowheads="1"/>
          </p:cNvPicPr>
          <p:nvPr>
            <p:ph idx="4294967295"/>
          </p:nvPr>
        </p:nvPicPr>
        <p:blipFill>
          <a:blip r:embed="rId3" cstate="print">
            <a:extLst>
              <a:ext uri="{28A0092B-C50C-407E-A947-70E740481C1C}">
                <a14:useLocalDpi xmlns:a14="http://schemas.microsoft.com/office/drawing/2010/main" xmlns="" val="0"/>
              </a:ext>
            </a:extLst>
          </a:blip>
          <a:srcRect/>
          <a:stretch>
            <a:fillRect/>
          </a:stretch>
        </p:blipFill>
        <p:spPr>
          <a:xfrm>
            <a:off x="5026774" y="3910075"/>
            <a:ext cx="3890166" cy="2572767"/>
          </a:xfrm>
          <a:noFill/>
          <a:ln/>
        </p:spPr>
      </p:pic>
      <p:sp>
        <p:nvSpPr>
          <p:cNvPr id="13" name="Text Box 4"/>
          <p:cNvSpPr txBox="1">
            <a:spLocks noChangeArrowheads="1"/>
          </p:cNvSpPr>
          <p:nvPr/>
        </p:nvSpPr>
        <p:spPr bwMode="auto">
          <a:xfrm>
            <a:off x="1754262" y="6003394"/>
            <a:ext cx="3272512" cy="338554"/>
          </a:xfrm>
          <a:prstGeom prst="rect">
            <a:avLst/>
          </a:prstGeom>
          <a:solidFill>
            <a:schemeClr val="accent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indent="228600" eaLnBrk="0" hangingPunct="0">
              <a:defRPr sz="4800">
                <a:solidFill>
                  <a:schemeClr val="tx1"/>
                </a:solidFill>
                <a:latin typeface="Arial" pitchFamily="34" charset="0"/>
                <a:ea typeface="宋体" pitchFamily="2" charset="-122"/>
              </a:defRPr>
            </a:lvl1pPr>
            <a:lvl2pPr marL="742950" indent="-285750" eaLnBrk="0" hangingPunct="0">
              <a:defRPr sz="4800">
                <a:solidFill>
                  <a:schemeClr val="tx1"/>
                </a:solidFill>
                <a:latin typeface="Arial" pitchFamily="34" charset="0"/>
                <a:ea typeface="宋体" pitchFamily="2" charset="-122"/>
              </a:defRPr>
            </a:lvl2pPr>
            <a:lvl3pPr marL="1143000" indent="-228600" eaLnBrk="0" hangingPunct="0">
              <a:defRPr sz="4800">
                <a:solidFill>
                  <a:schemeClr val="tx1"/>
                </a:solidFill>
                <a:latin typeface="Arial" pitchFamily="34" charset="0"/>
                <a:ea typeface="宋体" pitchFamily="2" charset="-122"/>
              </a:defRPr>
            </a:lvl3pPr>
            <a:lvl4pPr marL="1600200" indent="-228600" eaLnBrk="0" hangingPunct="0">
              <a:defRPr sz="4800">
                <a:solidFill>
                  <a:schemeClr val="tx1"/>
                </a:solidFill>
                <a:latin typeface="Arial" pitchFamily="34" charset="0"/>
                <a:ea typeface="宋体" pitchFamily="2" charset="-122"/>
              </a:defRPr>
            </a:lvl4pPr>
            <a:lvl5pPr marL="2057400" indent="-228600" eaLnBrk="0" hangingPunct="0">
              <a:defRPr sz="48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48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48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48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4800">
                <a:solidFill>
                  <a:schemeClr val="tx1"/>
                </a:solidFill>
                <a:latin typeface="Arial" pitchFamily="34" charset="0"/>
                <a:ea typeface="宋体" pitchFamily="2" charset="-122"/>
              </a:defRPr>
            </a:lvl9pPr>
          </a:lstStyle>
          <a:p>
            <a:pPr algn="ctr" eaLnBrk="1" hangingPunct="1"/>
            <a:r>
              <a:rPr lang="zh-CN" altLang="en-US" sz="1600" dirty="0">
                <a:latin typeface="黑体" pitchFamily="49" charset="-122"/>
                <a:ea typeface="黑体" pitchFamily="49" charset="-122"/>
                <a:sym typeface="宋体" pitchFamily="2" charset="-122"/>
              </a:rPr>
              <a:t>图</a:t>
            </a:r>
            <a:r>
              <a:rPr lang="zh-CN" altLang="en-US" sz="1600" dirty="0">
                <a:latin typeface="黑体" pitchFamily="49" charset="-122"/>
                <a:ea typeface="黑体" pitchFamily="49" charset="-122"/>
                <a:sym typeface="Times New Roman" pitchFamily="18" charset="0"/>
              </a:rPr>
              <a:t>7.2 </a:t>
            </a:r>
            <a:r>
              <a:rPr lang="zh-CN" altLang="en-US" sz="1600" dirty="0">
                <a:latin typeface="黑体" pitchFamily="49" charset="-122"/>
                <a:ea typeface="黑体" pitchFamily="49" charset="-122"/>
                <a:sym typeface="宋体" pitchFamily="2" charset="-122"/>
              </a:rPr>
              <a:t>【索引</a:t>
            </a:r>
            <a:r>
              <a:rPr lang="zh-CN" altLang="en-US" sz="1600" dirty="0">
                <a:latin typeface="黑体" pitchFamily="49" charset="-122"/>
                <a:ea typeface="黑体" pitchFamily="49" charset="-122"/>
                <a:sym typeface="Times New Roman" pitchFamily="18" charset="0"/>
              </a:rPr>
              <a:t>/</a:t>
            </a:r>
            <a:r>
              <a:rPr lang="zh-CN" altLang="en-US" sz="1600" dirty="0">
                <a:latin typeface="黑体" pitchFamily="49" charset="-122"/>
                <a:ea typeface="黑体" pitchFamily="49" charset="-122"/>
                <a:sym typeface="宋体" pitchFamily="2" charset="-122"/>
              </a:rPr>
              <a:t>键】属性对话框</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dirty="0"/>
              <a:t>任务</a:t>
            </a:r>
            <a:r>
              <a:rPr lang="en-US" altLang="zh-CN" sz="2400" dirty="0"/>
              <a:t>1</a:t>
            </a:r>
            <a:r>
              <a:rPr lang="zh-CN" altLang="en-US" sz="2400" dirty="0"/>
              <a:t>（续）</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11</a:t>
            </a:fld>
            <a:endParaRPr lang="en-US" altLang="zh-CN"/>
          </a:p>
        </p:txBody>
      </p:sp>
      <p:sp>
        <p:nvSpPr>
          <p:cNvPr id="9" name="Line 18"/>
          <p:cNvSpPr>
            <a:spLocks noChangeShapeType="1"/>
          </p:cNvSpPr>
          <p:nvPr/>
        </p:nvSpPr>
        <p:spPr bwMode="auto">
          <a:xfrm>
            <a:off x="1357290" y="2928934"/>
            <a:ext cx="5943600"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21" name="AutoShape 2"/>
          <p:cNvSpPr>
            <a:spLocks noChangeArrowheads="1"/>
          </p:cNvSpPr>
          <p:nvPr/>
        </p:nvSpPr>
        <p:spPr bwMode="gray">
          <a:xfrm>
            <a:off x="1839939" y="1476360"/>
            <a:ext cx="6453187" cy="1357322"/>
          </a:xfrm>
          <a:prstGeom prst="roundRect">
            <a:avLst>
              <a:gd name="adj" fmla="val 11505"/>
            </a:avLst>
          </a:prstGeom>
          <a:gradFill rotWithShape="1">
            <a:gsLst>
              <a:gs pos="0">
                <a:schemeClr val="accent1"/>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22" name="Text Box 3"/>
          <p:cNvSpPr txBox="1">
            <a:spLocks noChangeArrowheads="1"/>
          </p:cNvSpPr>
          <p:nvPr/>
        </p:nvSpPr>
        <p:spPr bwMode="black">
          <a:xfrm>
            <a:off x="3085937" y="1693356"/>
            <a:ext cx="5095875" cy="923330"/>
          </a:xfrm>
          <a:prstGeom prst="rect">
            <a:avLst/>
          </a:prstGeom>
          <a:noFill/>
          <a:ln w="9525" algn="ctr">
            <a:noFill/>
            <a:miter lim="800000"/>
            <a:headEnd/>
            <a:tailEnd/>
          </a:ln>
          <a:effectLst/>
        </p:spPr>
        <p:txBody>
          <a:bodyPr wrap="square">
            <a:spAutoFit/>
          </a:bodyPr>
          <a:lstStyle/>
          <a:p>
            <a:pPr algn="just">
              <a:spcBef>
                <a:spcPct val="50000"/>
              </a:spcBef>
            </a:pPr>
            <a:r>
              <a:rPr lang="zh-CN" altLang="en-US" dirty="0">
                <a:solidFill>
                  <a:schemeClr val="tx2">
                    <a:lumMod val="50000"/>
                  </a:schemeClr>
                </a:solidFill>
                <a:latin typeface="黑体" pitchFamily="49" charset="-122"/>
                <a:ea typeface="黑体" pitchFamily="49" charset="-122"/>
              </a:rPr>
              <a:t>单击“列”编辑框上右边   按钮，打开</a:t>
            </a:r>
            <a:r>
              <a:rPr lang="zh-CN" altLang="en-US" dirty="0" smtClean="0">
                <a:solidFill>
                  <a:schemeClr val="tx2">
                    <a:lumMod val="50000"/>
                  </a:schemeClr>
                </a:solidFill>
                <a:latin typeface="黑体" pitchFamily="49" charset="-122"/>
                <a:ea typeface="黑体" pitchFamily="49" charset="-122"/>
              </a:rPr>
              <a:t>“索引列” 对话框</a:t>
            </a:r>
            <a:r>
              <a:rPr lang="zh-CN" altLang="en-US" dirty="0">
                <a:solidFill>
                  <a:schemeClr val="tx2">
                    <a:lumMod val="50000"/>
                  </a:schemeClr>
                </a:solidFill>
                <a:latin typeface="黑体" pitchFamily="49" charset="-122"/>
                <a:ea typeface="黑体" pitchFamily="49" charset="-122"/>
              </a:rPr>
              <a:t>，如图</a:t>
            </a:r>
            <a:r>
              <a:rPr lang="en-US" altLang="zh-CN" dirty="0">
                <a:solidFill>
                  <a:schemeClr val="tx2">
                    <a:lumMod val="50000"/>
                  </a:schemeClr>
                </a:solidFill>
                <a:latin typeface="黑体" pitchFamily="49" charset="-122"/>
                <a:ea typeface="黑体" pitchFamily="49" charset="-122"/>
              </a:rPr>
              <a:t>7.3</a:t>
            </a:r>
            <a:r>
              <a:rPr lang="zh-CN" altLang="en-US" dirty="0">
                <a:solidFill>
                  <a:schemeClr val="tx2">
                    <a:lumMod val="50000"/>
                  </a:schemeClr>
                </a:solidFill>
                <a:latin typeface="黑体" pitchFamily="49" charset="-122"/>
                <a:ea typeface="黑体" pitchFamily="49" charset="-122"/>
              </a:rPr>
              <a:t>所示。在“列名”的下拉</a:t>
            </a:r>
            <a:r>
              <a:rPr lang="zh-CN" altLang="en-US" dirty="0" smtClean="0">
                <a:solidFill>
                  <a:schemeClr val="tx2">
                    <a:lumMod val="50000"/>
                  </a:schemeClr>
                </a:solidFill>
                <a:latin typeface="黑体" pitchFamily="49" charset="-122"/>
                <a:ea typeface="黑体" pitchFamily="49" charset="-122"/>
              </a:rPr>
              <a:t>列表框中</a:t>
            </a:r>
            <a:r>
              <a:rPr lang="zh-CN" altLang="en-US" dirty="0">
                <a:solidFill>
                  <a:schemeClr val="tx2">
                    <a:lumMod val="50000"/>
                  </a:schemeClr>
                </a:solidFill>
                <a:latin typeface="黑体" pitchFamily="49" charset="-122"/>
                <a:ea typeface="黑体" pitchFamily="49" charset="-122"/>
              </a:rPr>
              <a:t>选择“</a:t>
            </a:r>
            <a:r>
              <a:rPr lang="en-US" altLang="zh-CN" dirty="0" err="1">
                <a:solidFill>
                  <a:schemeClr val="tx2">
                    <a:lumMod val="50000"/>
                  </a:schemeClr>
                </a:solidFill>
                <a:latin typeface="黑体" pitchFamily="49" charset="-122"/>
                <a:ea typeface="黑体" pitchFamily="49" charset="-122"/>
              </a:rPr>
              <a:t>Student_id</a:t>
            </a:r>
            <a:r>
              <a:rPr lang="en-US" altLang="zh-CN" dirty="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sp>
        <p:nvSpPr>
          <p:cNvPr id="23" name="AutoShape 4"/>
          <p:cNvSpPr>
            <a:spLocks noChangeArrowheads="1"/>
          </p:cNvSpPr>
          <p:nvPr/>
        </p:nvSpPr>
        <p:spPr bwMode="gray">
          <a:xfrm>
            <a:off x="2513025" y="1993084"/>
            <a:ext cx="533400" cy="381000"/>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24" name="Picture 5" descr="DO_circle001"/>
          <p:cNvPicPr>
            <a:picLocks noChangeAspect="1" noChangeArrowheads="1"/>
          </p:cNvPicPr>
          <p:nvPr/>
        </p:nvPicPr>
        <p:blipFill>
          <a:blip r:embed="rId2" cstate="print"/>
          <a:srcRect/>
          <a:stretch>
            <a:fillRect/>
          </a:stretch>
        </p:blipFill>
        <p:spPr bwMode="auto">
          <a:xfrm>
            <a:off x="1098577" y="1476360"/>
            <a:ext cx="1414448" cy="1414448"/>
          </a:xfrm>
          <a:prstGeom prst="rect">
            <a:avLst/>
          </a:prstGeom>
          <a:noFill/>
        </p:spPr>
      </p:pic>
      <p:sp>
        <p:nvSpPr>
          <p:cNvPr id="25" name="Text Box 7"/>
          <p:cNvSpPr txBox="1">
            <a:spLocks noChangeArrowheads="1"/>
          </p:cNvSpPr>
          <p:nvPr/>
        </p:nvSpPr>
        <p:spPr bwMode="black">
          <a:xfrm>
            <a:off x="962051" y="2004944"/>
            <a:ext cx="1670050" cy="400110"/>
          </a:xfrm>
          <a:prstGeom prst="rect">
            <a:avLst/>
          </a:prstGeom>
          <a:noFill/>
          <a:ln w="9525" algn="ctr">
            <a:noFill/>
            <a:miter lim="800000"/>
            <a:headEnd/>
            <a:tailEnd/>
          </a:ln>
          <a:effectLst/>
        </p:spPr>
        <p:txBody>
          <a:bodyPr>
            <a:spAutoFit/>
          </a:bodyPr>
          <a:lstStyle/>
          <a:p>
            <a:pPr algn="ctr">
              <a:spcBef>
                <a:spcPct val="50000"/>
              </a:spcBef>
            </a:pPr>
            <a:r>
              <a:rPr lang="zh-CN" altLang="en-US" sz="2000" dirty="0" smtClean="0"/>
              <a:t>步骤</a:t>
            </a:r>
            <a:r>
              <a:rPr lang="en-US" altLang="zh-CN" sz="2000" dirty="0" smtClean="0"/>
              <a:t>5</a:t>
            </a:r>
            <a:endParaRPr lang="en-US" altLang="zh-CN" sz="2000" b="1" dirty="0">
              <a:ea typeface="宋体" pitchFamily="2" charset="-122"/>
            </a:endParaRPr>
          </a:p>
        </p:txBody>
      </p:sp>
      <p:pic>
        <p:nvPicPr>
          <p:cNvPr id="14" name="Picture 2"/>
          <p:cNvPicPr>
            <a:picLocks noGrp="1" noChangeAspect="1" noChangeArrowheads="1"/>
          </p:cNvPicPr>
          <p:nvPr>
            <p:ph idx="4294967295"/>
          </p:nvPr>
        </p:nvPicPr>
        <p:blipFill>
          <a:blip r:embed="rId3" cstate="print">
            <a:extLst>
              <a:ext uri="{28A0092B-C50C-407E-A947-70E740481C1C}">
                <a14:useLocalDpi xmlns:a14="http://schemas.microsoft.com/office/drawing/2010/main" xmlns="" val="0"/>
              </a:ext>
            </a:extLst>
          </a:blip>
          <a:srcRect/>
          <a:stretch>
            <a:fillRect/>
          </a:stretch>
        </p:blipFill>
        <p:spPr>
          <a:xfrm>
            <a:off x="4651154" y="2993272"/>
            <a:ext cx="4104781" cy="2736989"/>
          </a:xfrm>
          <a:noFill/>
          <a:ln/>
        </p:spPr>
      </p:pic>
      <p:sp>
        <p:nvSpPr>
          <p:cNvPr id="15" name="Text Box 9"/>
          <p:cNvSpPr txBox="1">
            <a:spLocks noChangeArrowheads="1"/>
          </p:cNvSpPr>
          <p:nvPr/>
        </p:nvSpPr>
        <p:spPr bwMode="auto">
          <a:xfrm>
            <a:off x="5066532" y="5760222"/>
            <a:ext cx="2785022" cy="338554"/>
          </a:xfrm>
          <a:prstGeom prst="rect">
            <a:avLst/>
          </a:prstGeom>
          <a:solidFill>
            <a:schemeClr val="accent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indent="228600" eaLnBrk="0" hangingPunct="0">
              <a:defRPr sz="4800">
                <a:solidFill>
                  <a:schemeClr val="tx1"/>
                </a:solidFill>
                <a:latin typeface="Arial" pitchFamily="34" charset="0"/>
                <a:ea typeface="宋体" pitchFamily="2" charset="-122"/>
              </a:defRPr>
            </a:lvl1pPr>
            <a:lvl2pPr marL="742950" indent="-285750" eaLnBrk="0" hangingPunct="0">
              <a:defRPr sz="4800">
                <a:solidFill>
                  <a:schemeClr val="tx1"/>
                </a:solidFill>
                <a:latin typeface="Arial" pitchFamily="34" charset="0"/>
                <a:ea typeface="宋体" pitchFamily="2" charset="-122"/>
              </a:defRPr>
            </a:lvl2pPr>
            <a:lvl3pPr marL="1143000" indent="-228600" eaLnBrk="0" hangingPunct="0">
              <a:defRPr sz="4800">
                <a:solidFill>
                  <a:schemeClr val="tx1"/>
                </a:solidFill>
                <a:latin typeface="Arial" pitchFamily="34" charset="0"/>
                <a:ea typeface="宋体" pitchFamily="2" charset="-122"/>
              </a:defRPr>
            </a:lvl3pPr>
            <a:lvl4pPr marL="1600200" indent="-228600" eaLnBrk="0" hangingPunct="0">
              <a:defRPr sz="4800">
                <a:solidFill>
                  <a:schemeClr val="tx1"/>
                </a:solidFill>
                <a:latin typeface="Arial" pitchFamily="34" charset="0"/>
                <a:ea typeface="宋体" pitchFamily="2" charset="-122"/>
              </a:defRPr>
            </a:lvl4pPr>
            <a:lvl5pPr marL="2057400" indent="-228600" eaLnBrk="0" hangingPunct="0">
              <a:defRPr sz="48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48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48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48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4800">
                <a:solidFill>
                  <a:schemeClr val="tx1"/>
                </a:solidFill>
                <a:latin typeface="Arial" pitchFamily="34" charset="0"/>
                <a:ea typeface="宋体" pitchFamily="2" charset="-122"/>
              </a:defRPr>
            </a:lvl9pPr>
          </a:lstStyle>
          <a:p>
            <a:pPr algn="ctr" eaLnBrk="1" hangingPunct="1"/>
            <a:r>
              <a:rPr lang="zh-CN" altLang="en-US" sz="1600" dirty="0">
                <a:solidFill>
                  <a:srgbClr val="002060"/>
                </a:solidFill>
                <a:latin typeface="黑体" pitchFamily="49" charset="-122"/>
                <a:ea typeface="黑体" pitchFamily="49" charset="-122"/>
                <a:sym typeface="宋体" pitchFamily="2" charset="-122"/>
              </a:rPr>
              <a:t>图</a:t>
            </a:r>
            <a:r>
              <a:rPr lang="zh-CN" altLang="en-US" sz="1600" dirty="0">
                <a:solidFill>
                  <a:srgbClr val="002060"/>
                </a:solidFill>
                <a:latin typeface="黑体" pitchFamily="49" charset="-122"/>
                <a:ea typeface="黑体" pitchFamily="49" charset="-122"/>
                <a:sym typeface="Times New Roman" pitchFamily="18" charset="0"/>
              </a:rPr>
              <a:t>7.3 </a:t>
            </a:r>
            <a:r>
              <a:rPr lang="zh-CN" altLang="en-US" sz="1600" dirty="0">
                <a:solidFill>
                  <a:srgbClr val="002060"/>
                </a:solidFill>
                <a:latin typeface="黑体" pitchFamily="49" charset="-122"/>
                <a:ea typeface="黑体" pitchFamily="49" charset="-122"/>
                <a:sym typeface="宋体" pitchFamily="2" charset="-122"/>
              </a:rPr>
              <a:t>“索引列”对话框</a:t>
            </a:r>
          </a:p>
        </p:txBody>
      </p:sp>
      <p:sp>
        <p:nvSpPr>
          <p:cNvPr id="16" name="AutoShape 8"/>
          <p:cNvSpPr>
            <a:spLocks noChangeArrowheads="1"/>
          </p:cNvSpPr>
          <p:nvPr/>
        </p:nvSpPr>
        <p:spPr bwMode="gray">
          <a:xfrm>
            <a:off x="2003819" y="3415954"/>
            <a:ext cx="3062713" cy="2321657"/>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17" name="Text Box 9"/>
          <p:cNvSpPr txBox="1">
            <a:spLocks noChangeArrowheads="1"/>
          </p:cNvSpPr>
          <p:nvPr/>
        </p:nvSpPr>
        <p:spPr bwMode="black">
          <a:xfrm>
            <a:off x="2841621" y="3561119"/>
            <a:ext cx="1730379" cy="2031325"/>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在“排序顺序”的下拉列表框中选择</a:t>
            </a:r>
            <a:r>
              <a:rPr lang="zh-CN" altLang="en-US" dirty="0" smtClean="0">
                <a:solidFill>
                  <a:schemeClr val="tx2">
                    <a:lumMod val="50000"/>
                  </a:schemeClr>
                </a:solidFill>
                <a:latin typeface="黑体" pitchFamily="49" charset="-122"/>
                <a:ea typeface="黑体" pitchFamily="49" charset="-122"/>
              </a:rPr>
              <a:t>索引</a:t>
            </a:r>
            <a:r>
              <a:rPr lang="zh-CN" altLang="en-US" dirty="0">
                <a:solidFill>
                  <a:schemeClr val="tx2">
                    <a:lumMod val="50000"/>
                  </a:schemeClr>
                </a:solidFill>
                <a:latin typeface="黑体" pitchFamily="49" charset="-122"/>
                <a:ea typeface="黑体" pitchFamily="49" charset="-122"/>
              </a:rPr>
              <a:t>排序的规则为“升序”。设置完成后单击 </a:t>
            </a:r>
          </a:p>
          <a:p>
            <a:pPr marL="0" indent="0" eaLnBrk="1" hangingPunct="1">
              <a:buFont typeface="Wingdings" pitchFamily="2" charset="2"/>
              <a:buNone/>
            </a:pPr>
            <a:r>
              <a:rPr lang="zh-CN" altLang="en-US" dirty="0" smtClean="0">
                <a:solidFill>
                  <a:schemeClr val="tx2">
                    <a:lumMod val="50000"/>
                  </a:schemeClr>
                </a:solidFill>
                <a:latin typeface="黑体" pitchFamily="49" charset="-122"/>
                <a:ea typeface="黑体" pitchFamily="49" charset="-122"/>
              </a:rPr>
              <a:t>“确定”</a:t>
            </a:r>
            <a:r>
              <a:rPr lang="zh-CN" altLang="en-US" dirty="0">
                <a:solidFill>
                  <a:schemeClr val="tx2">
                    <a:lumMod val="50000"/>
                  </a:schemeClr>
                </a:solidFill>
                <a:latin typeface="黑体" pitchFamily="49" charset="-122"/>
                <a:ea typeface="黑体" pitchFamily="49" charset="-122"/>
              </a:rPr>
              <a:t>按钮。</a:t>
            </a:r>
          </a:p>
        </p:txBody>
      </p:sp>
      <p:sp>
        <p:nvSpPr>
          <p:cNvPr id="18" name="AutoShape 10"/>
          <p:cNvSpPr>
            <a:spLocks noChangeArrowheads="1"/>
          </p:cNvSpPr>
          <p:nvPr/>
        </p:nvSpPr>
        <p:spPr bwMode="gray">
          <a:xfrm>
            <a:off x="2359939" y="3914364"/>
            <a:ext cx="493112" cy="36996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9" name="Picture 11" descr="DP_circle001"/>
          <p:cNvPicPr>
            <a:picLocks noChangeAspect="1" noChangeArrowheads="1"/>
          </p:cNvPicPr>
          <p:nvPr/>
        </p:nvPicPr>
        <p:blipFill>
          <a:blip r:embed="rId4" cstate="print"/>
          <a:srcRect/>
          <a:stretch>
            <a:fillRect/>
          </a:stretch>
        </p:blipFill>
        <p:spPr bwMode="auto">
          <a:xfrm>
            <a:off x="1000712" y="3423419"/>
            <a:ext cx="1307205" cy="1307205"/>
          </a:xfrm>
          <a:prstGeom prst="rect">
            <a:avLst/>
          </a:prstGeom>
          <a:noFill/>
        </p:spPr>
      </p:pic>
      <p:sp>
        <p:nvSpPr>
          <p:cNvPr id="20" name="Text Box 12"/>
          <p:cNvSpPr txBox="1">
            <a:spLocks noChangeArrowheads="1"/>
          </p:cNvSpPr>
          <p:nvPr/>
        </p:nvSpPr>
        <p:spPr bwMode="black">
          <a:xfrm>
            <a:off x="879434" y="3899289"/>
            <a:ext cx="1543913"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6</a:t>
            </a:r>
            <a:endParaRPr lang="en-US" altLang="zh-CN" sz="2000" b="1" dirty="0">
              <a:ea typeface="宋体" pitchFamily="2"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t>任务</a:t>
            </a:r>
            <a:r>
              <a:rPr lang="en-US" altLang="zh-CN" sz="2800" dirty="0"/>
              <a:t>1</a:t>
            </a:r>
            <a:r>
              <a:rPr lang="zh-CN" altLang="en-US" sz="2800" dirty="0"/>
              <a:t>（续）</a:t>
            </a:r>
          </a:p>
        </p:txBody>
      </p:sp>
      <p:sp>
        <p:nvSpPr>
          <p:cNvPr id="5" name="灯片编号占位符 4"/>
          <p:cNvSpPr>
            <a:spLocks noGrp="1"/>
          </p:cNvSpPr>
          <p:nvPr>
            <p:ph type="sldNum" sz="quarter" idx="11"/>
          </p:nvPr>
        </p:nvSpPr>
        <p:spPr>
          <a:xfrm>
            <a:off x="4191000" y="6459562"/>
            <a:ext cx="838200" cy="261938"/>
          </a:xfrm>
        </p:spPr>
        <p:txBody>
          <a:bodyPr/>
          <a:lstStyle/>
          <a:p>
            <a:pPr>
              <a:defRPr/>
            </a:pPr>
            <a:fld id="{ADDC11FF-0938-4A23-9A1D-507498284974}" type="slidenum">
              <a:rPr lang="en-US" altLang="zh-CN" smtClean="0"/>
              <a:pPr>
                <a:defRPr/>
              </a:pPr>
              <a:t>12</a:t>
            </a:fld>
            <a:endParaRPr lang="en-US" altLang="zh-CN"/>
          </a:p>
        </p:txBody>
      </p:sp>
      <p:sp>
        <p:nvSpPr>
          <p:cNvPr id="6" name="AutoShape 2"/>
          <p:cNvSpPr>
            <a:spLocks noChangeArrowheads="1"/>
          </p:cNvSpPr>
          <p:nvPr/>
        </p:nvSpPr>
        <p:spPr bwMode="gray">
          <a:xfrm>
            <a:off x="2013938" y="1645926"/>
            <a:ext cx="6302478" cy="2071106"/>
          </a:xfrm>
          <a:prstGeom prst="roundRect">
            <a:avLst>
              <a:gd name="adj" fmla="val 11505"/>
            </a:avLst>
          </a:prstGeom>
          <a:gradFill rotWithShape="1">
            <a:gsLst>
              <a:gs pos="0">
                <a:schemeClr val="accent1"/>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Text Box 3"/>
          <p:cNvSpPr txBox="1">
            <a:spLocks noChangeArrowheads="1"/>
          </p:cNvSpPr>
          <p:nvPr/>
        </p:nvSpPr>
        <p:spPr bwMode="black">
          <a:xfrm>
            <a:off x="2726512" y="1729622"/>
            <a:ext cx="5589904" cy="1754326"/>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在编辑框“是唯一的”中选择“是”</a:t>
            </a:r>
            <a:r>
              <a:rPr lang="zh-CN" altLang="en-US" dirty="0" smtClean="0">
                <a:solidFill>
                  <a:schemeClr val="tx2">
                    <a:lumMod val="50000"/>
                  </a:schemeClr>
                </a:solidFill>
                <a:latin typeface="黑体" pitchFamily="49" charset="-122"/>
                <a:ea typeface="黑体" pitchFamily="49" charset="-122"/>
              </a:rPr>
              <a:t>，表示</a:t>
            </a:r>
            <a:r>
              <a:rPr lang="zh-CN" altLang="en-US" dirty="0">
                <a:solidFill>
                  <a:schemeClr val="tx2">
                    <a:lumMod val="50000"/>
                  </a:schemeClr>
                </a:solidFill>
                <a:latin typeface="黑体" pitchFamily="49" charset="-122"/>
                <a:ea typeface="黑体" pitchFamily="49" charset="-122"/>
              </a:rPr>
              <a:t>索引列“</a:t>
            </a:r>
            <a:r>
              <a:rPr lang="en-US" altLang="zh-CN" dirty="0" err="1">
                <a:solidFill>
                  <a:schemeClr val="tx2">
                    <a:lumMod val="50000"/>
                  </a:schemeClr>
                </a:solidFill>
                <a:latin typeface="黑体" pitchFamily="49" charset="-122"/>
                <a:ea typeface="黑体" pitchFamily="49" charset="-122"/>
              </a:rPr>
              <a:t>Student_id</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的值要求唯一</a:t>
            </a:r>
            <a:r>
              <a:rPr lang="zh-CN" altLang="en-US" dirty="0" smtClean="0">
                <a:solidFill>
                  <a:schemeClr val="tx2">
                    <a:lumMod val="50000"/>
                  </a:schemeClr>
                </a:solidFill>
                <a:latin typeface="黑体" pitchFamily="49" charset="-122"/>
                <a:ea typeface="黑体" pitchFamily="49" charset="-122"/>
              </a:rPr>
              <a:t>。</a:t>
            </a:r>
            <a:endParaRPr lang="en-US" altLang="zh-CN" dirty="0" smtClean="0">
              <a:solidFill>
                <a:schemeClr val="tx2">
                  <a:lumMod val="50000"/>
                </a:schemeClr>
              </a:solidFill>
              <a:latin typeface="黑体" pitchFamily="49" charset="-122"/>
              <a:ea typeface="黑体" pitchFamily="49" charset="-122"/>
            </a:endParaRPr>
          </a:p>
          <a:p>
            <a:pPr marL="0" indent="0" eaLnBrk="1" hangingPunct="1">
              <a:buFont typeface="Wingdings" pitchFamily="2" charset="2"/>
              <a:buNone/>
            </a:pPr>
            <a:endParaRPr lang="en-US" altLang="zh-CN" dirty="0">
              <a:solidFill>
                <a:schemeClr val="tx2">
                  <a:lumMod val="50000"/>
                </a:schemeClr>
              </a:solidFill>
              <a:latin typeface="黑体" pitchFamily="49" charset="-122"/>
              <a:ea typeface="黑体" pitchFamily="49" charset="-122"/>
            </a:endParaRPr>
          </a:p>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提示：</a:t>
            </a:r>
          </a:p>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 本步骤</a:t>
            </a:r>
            <a:r>
              <a:rPr lang="en-US" altLang="zh-CN" dirty="0">
                <a:solidFill>
                  <a:schemeClr val="tx2">
                    <a:lumMod val="50000"/>
                  </a:schemeClr>
                </a:solidFill>
                <a:latin typeface="黑体" pitchFamily="49" charset="-122"/>
                <a:ea typeface="黑体" pitchFamily="49" charset="-122"/>
              </a:rPr>
              <a:t>(7)</a:t>
            </a:r>
            <a:r>
              <a:rPr lang="zh-CN" altLang="en-US" dirty="0">
                <a:solidFill>
                  <a:schemeClr val="tx2">
                    <a:lumMod val="50000"/>
                  </a:schemeClr>
                </a:solidFill>
                <a:latin typeface="黑体" pitchFamily="49" charset="-122"/>
                <a:ea typeface="黑体" pitchFamily="49" charset="-122"/>
              </a:rPr>
              <a:t>创建的索引被称为“唯一索引”。设置唯一索引的列不允许有相同的列值</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sp>
        <p:nvSpPr>
          <p:cNvPr id="8" name="AutoShape 4"/>
          <p:cNvSpPr>
            <a:spLocks noChangeArrowheads="1"/>
          </p:cNvSpPr>
          <p:nvPr/>
        </p:nvSpPr>
        <p:spPr bwMode="gray">
          <a:xfrm>
            <a:off x="2214970" y="2194120"/>
            <a:ext cx="501579" cy="331383"/>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9" name="Picture 5" descr="DO_circle001"/>
          <p:cNvPicPr>
            <a:picLocks noChangeAspect="1" noChangeArrowheads="1"/>
          </p:cNvPicPr>
          <p:nvPr/>
        </p:nvPicPr>
        <p:blipFill>
          <a:blip r:embed="rId2" cstate="print"/>
          <a:srcRect/>
          <a:stretch>
            <a:fillRect/>
          </a:stretch>
        </p:blipFill>
        <p:spPr bwMode="auto">
          <a:xfrm>
            <a:off x="943836" y="1645926"/>
            <a:ext cx="1330066" cy="1330066"/>
          </a:xfrm>
          <a:prstGeom prst="rect">
            <a:avLst/>
          </a:prstGeom>
          <a:noFill/>
        </p:spPr>
      </p:pic>
      <p:sp>
        <p:nvSpPr>
          <p:cNvPr id="10" name="Text Box 7"/>
          <p:cNvSpPr txBox="1">
            <a:spLocks noChangeArrowheads="1"/>
          </p:cNvSpPr>
          <p:nvPr/>
        </p:nvSpPr>
        <p:spPr bwMode="black">
          <a:xfrm>
            <a:off x="815511" y="2110762"/>
            <a:ext cx="1570420"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a:t>7</a:t>
            </a:r>
            <a:endParaRPr lang="en-US" altLang="zh-CN" sz="2000" b="1" dirty="0">
              <a:ea typeface="宋体" pitchFamily="2" charset="-122"/>
            </a:endParaRPr>
          </a:p>
        </p:txBody>
      </p:sp>
      <p:sp>
        <p:nvSpPr>
          <p:cNvPr id="11" name="AutoShape 8"/>
          <p:cNvSpPr>
            <a:spLocks noChangeArrowheads="1"/>
          </p:cNvSpPr>
          <p:nvPr/>
        </p:nvSpPr>
        <p:spPr bwMode="gray">
          <a:xfrm>
            <a:off x="2013938" y="4149080"/>
            <a:ext cx="5582398" cy="1440160"/>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12" name="Text Box 9"/>
          <p:cNvSpPr txBox="1">
            <a:spLocks noChangeArrowheads="1"/>
          </p:cNvSpPr>
          <p:nvPr/>
        </p:nvSpPr>
        <p:spPr bwMode="black">
          <a:xfrm>
            <a:off x="2829255" y="4389216"/>
            <a:ext cx="4671843" cy="923330"/>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在“名称” 编辑框中输入新创建的索引名</a:t>
            </a:r>
            <a:r>
              <a:rPr lang="zh-CN" altLang="en-US" dirty="0" smtClean="0">
                <a:solidFill>
                  <a:schemeClr val="tx2">
                    <a:lumMod val="50000"/>
                  </a:schemeClr>
                </a:solidFill>
                <a:latin typeface="黑体" pitchFamily="49" charset="-122"/>
                <a:ea typeface="黑体" pitchFamily="49" charset="-122"/>
              </a:rPr>
              <a:t>：“</a:t>
            </a:r>
            <a:r>
              <a:rPr lang="en-US" altLang="zh-CN" dirty="0" err="1">
                <a:solidFill>
                  <a:schemeClr val="tx2">
                    <a:lumMod val="50000"/>
                  </a:schemeClr>
                </a:solidFill>
                <a:latin typeface="黑体" pitchFamily="49" charset="-122"/>
                <a:ea typeface="黑体" pitchFamily="49" charset="-122"/>
              </a:rPr>
              <a:t>IX_Student_id</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。全部设置完成后如图</a:t>
            </a:r>
            <a:r>
              <a:rPr lang="en-US" altLang="zh-CN" dirty="0" smtClean="0">
                <a:solidFill>
                  <a:schemeClr val="tx2">
                    <a:lumMod val="50000"/>
                  </a:schemeClr>
                </a:solidFill>
                <a:latin typeface="黑体" pitchFamily="49" charset="-122"/>
                <a:ea typeface="黑体" pitchFamily="49" charset="-122"/>
              </a:rPr>
              <a:t>7.4</a:t>
            </a:r>
            <a:endParaRPr lang="en-US" altLang="zh-CN" dirty="0">
              <a:solidFill>
                <a:schemeClr val="tx2">
                  <a:lumMod val="50000"/>
                </a:schemeClr>
              </a:solidFill>
              <a:latin typeface="黑体" pitchFamily="49" charset="-122"/>
              <a:ea typeface="黑体" pitchFamily="49" charset="-122"/>
            </a:endParaRPr>
          </a:p>
        </p:txBody>
      </p:sp>
      <p:sp>
        <p:nvSpPr>
          <p:cNvPr id="13" name="AutoShape 10"/>
          <p:cNvSpPr>
            <a:spLocks noChangeArrowheads="1"/>
          </p:cNvSpPr>
          <p:nvPr/>
        </p:nvSpPr>
        <p:spPr bwMode="gray">
          <a:xfrm>
            <a:off x="2139375" y="4389216"/>
            <a:ext cx="493112" cy="36996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4" name="Picture 11" descr="DP_circle001"/>
          <p:cNvPicPr>
            <a:picLocks noChangeAspect="1" noChangeArrowheads="1"/>
          </p:cNvPicPr>
          <p:nvPr/>
        </p:nvPicPr>
        <p:blipFill>
          <a:blip r:embed="rId3" cstate="print"/>
          <a:srcRect/>
          <a:stretch>
            <a:fillRect/>
          </a:stretch>
        </p:blipFill>
        <p:spPr bwMode="auto">
          <a:xfrm>
            <a:off x="907765" y="3935669"/>
            <a:ext cx="1307205" cy="1307205"/>
          </a:xfrm>
          <a:prstGeom prst="rect">
            <a:avLst/>
          </a:prstGeom>
          <a:noFill/>
        </p:spPr>
      </p:pic>
      <p:sp>
        <p:nvSpPr>
          <p:cNvPr id="15" name="Text Box 12"/>
          <p:cNvSpPr txBox="1">
            <a:spLocks noChangeArrowheads="1"/>
          </p:cNvSpPr>
          <p:nvPr/>
        </p:nvSpPr>
        <p:spPr bwMode="black">
          <a:xfrm>
            <a:off x="815511" y="4389216"/>
            <a:ext cx="1543913"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8</a:t>
            </a:r>
            <a:endParaRPr lang="en-US" altLang="zh-CN" sz="2000" b="1" dirty="0">
              <a:ea typeface="宋体" pitchFamily="2" charset="-122"/>
            </a:endParaRPr>
          </a:p>
        </p:txBody>
      </p:sp>
    </p:spTree>
    <p:extLst>
      <p:ext uri="{BB962C8B-B14F-4D97-AF65-F5344CB8AC3E}">
        <p14:creationId xmlns:p14="http://schemas.microsoft.com/office/powerpoint/2010/main" xmlns="" val="364428728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t>任务</a:t>
            </a:r>
            <a:r>
              <a:rPr lang="en-US" altLang="zh-CN" sz="2800" dirty="0"/>
              <a:t>1</a:t>
            </a:r>
            <a:r>
              <a:rPr lang="zh-CN" altLang="en-US" sz="2800" dirty="0"/>
              <a:t>（续）</a:t>
            </a:r>
          </a:p>
        </p:txBody>
      </p:sp>
      <p:sp>
        <p:nvSpPr>
          <p:cNvPr id="5" name="灯片编号占位符 4"/>
          <p:cNvSpPr>
            <a:spLocks noGrp="1"/>
          </p:cNvSpPr>
          <p:nvPr>
            <p:ph type="sldNum" sz="quarter" idx="11"/>
          </p:nvPr>
        </p:nvSpPr>
        <p:spPr>
          <a:xfrm>
            <a:off x="4191000" y="6459562"/>
            <a:ext cx="838200" cy="261938"/>
          </a:xfrm>
        </p:spPr>
        <p:txBody>
          <a:bodyPr/>
          <a:lstStyle/>
          <a:p>
            <a:pPr>
              <a:defRPr/>
            </a:pPr>
            <a:fld id="{ADDC11FF-0938-4A23-9A1D-507498284974}" type="slidenum">
              <a:rPr lang="en-US" altLang="zh-CN" smtClean="0"/>
              <a:pPr>
                <a:defRPr/>
              </a:pPr>
              <a:t>13</a:t>
            </a:fld>
            <a:endParaRPr lang="en-US" altLang="zh-CN"/>
          </a:p>
        </p:txBody>
      </p:sp>
      <p:sp>
        <p:nvSpPr>
          <p:cNvPr id="11" name="AutoShape 8"/>
          <p:cNvSpPr>
            <a:spLocks noChangeArrowheads="1"/>
          </p:cNvSpPr>
          <p:nvPr/>
        </p:nvSpPr>
        <p:spPr bwMode="gray">
          <a:xfrm>
            <a:off x="1893350" y="3797169"/>
            <a:ext cx="6302478" cy="783959"/>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12" name="Text Box 9"/>
          <p:cNvSpPr txBox="1">
            <a:spLocks noChangeArrowheads="1"/>
          </p:cNvSpPr>
          <p:nvPr/>
        </p:nvSpPr>
        <p:spPr bwMode="black">
          <a:xfrm>
            <a:off x="2515872" y="3973718"/>
            <a:ext cx="5479484" cy="369332"/>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单击“关闭”按钮，关闭“索引</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键”对话框。</a:t>
            </a:r>
          </a:p>
        </p:txBody>
      </p:sp>
      <p:sp>
        <p:nvSpPr>
          <p:cNvPr id="13" name="AutoShape 10"/>
          <p:cNvSpPr>
            <a:spLocks noChangeArrowheads="1"/>
          </p:cNvSpPr>
          <p:nvPr/>
        </p:nvSpPr>
        <p:spPr bwMode="gray">
          <a:xfrm>
            <a:off x="2018787" y="3958329"/>
            <a:ext cx="493112" cy="36996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4" name="Picture 11" descr="DP_circle001"/>
          <p:cNvPicPr>
            <a:picLocks noChangeAspect="1" noChangeArrowheads="1"/>
          </p:cNvPicPr>
          <p:nvPr/>
        </p:nvPicPr>
        <p:blipFill>
          <a:blip r:embed="rId2" cstate="print"/>
          <a:srcRect/>
          <a:stretch>
            <a:fillRect/>
          </a:stretch>
        </p:blipFill>
        <p:spPr bwMode="auto">
          <a:xfrm>
            <a:off x="787177" y="3504782"/>
            <a:ext cx="1307205" cy="1307205"/>
          </a:xfrm>
          <a:prstGeom prst="rect">
            <a:avLst/>
          </a:prstGeom>
          <a:noFill/>
        </p:spPr>
      </p:pic>
      <p:sp>
        <p:nvSpPr>
          <p:cNvPr id="15" name="Text Box 12"/>
          <p:cNvSpPr txBox="1">
            <a:spLocks noChangeArrowheads="1"/>
          </p:cNvSpPr>
          <p:nvPr/>
        </p:nvSpPr>
        <p:spPr bwMode="black">
          <a:xfrm>
            <a:off x="694923" y="3958329"/>
            <a:ext cx="1543913"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9</a:t>
            </a:r>
            <a:endParaRPr lang="en-US" altLang="zh-CN" sz="2000" b="1" dirty="0">
              <a:ea typeface="宋体" pitchFamily="2" charset="-122"/>
            </a:endParaRPr>
          </a:p>
        </p:txBody>
      </p:sp>
      <p:sp>
        <p:nvSpPr>
          <p:cNvPr id="16" name="AutoShape 8"/>
          <p:cNvSpPr>
            <a:spLocks noChangeArrowheads="1"/>
          </p:cNvSpPr>
          <p:nvPr/>
        </p:nvSpPr>
        <p:spPr bwMode="gray">
          <a:xfrm>
            <a:off x="1893350" y="5004126"/>
            <a:ext cx="6302478" cy="1080120"/>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17" name="Text Box 9"/>
          <p:cNvSpPr txBox="1">
            <a:spLocks noChangeArrowheads="1"/>
          </p:cNvSpPr>
          <p:nvPr/>
        </p:nvSpPr>
        <p:spPr bwMode="black">
          <a:xfrm>
            <a:off x="2621119" y="5247479"/>
            <a:ext cx="5479484" cy="646331"/>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单击</a:t>
            </a:r>
            <a:r>
              <a:rPr lang="en-US" altLang="zh-CN" dirty="0">
                <a:solidFill>
                  <a:schemeClr val="tx2">
                    <a:lumMod val="50000"/>
                  </a:schemeClr>
                </a:solidFill>
                <a:latin typeface="黑体" pitchFamily="49" charset="-122"/>
                <a:ea typeface="黑体" pitchFamily="49" charset="-122"/>
              </a:rPr>
              <a:t>Management Studio</a:t>
            </a:r>
            <a:r>
              <a:rPr lang="zh-CN" altLang="en-US" dirty="0">
                <a:solidFill>
                  <a:schemeClr val="tx2">
                    <a:lumMod val="50000"/>
                  </a:schemeClr>
                </a:solidFill>
                <a:latin typeface="黑体" pitchFamily="49" charset="-122"/>
                <a:ea typeface="黑体" pitchFamily="49" charset="-122"/>
              </a:rPr>
              <a:t>工具栏上的</a:t>
            </a:r>
          </a:p>
          <a:p>
            <a:pPr marL="0" indent="0" eaLnBrk="1" hangingPunct="1">
              <a:buFont typeface="Wingdings" pitchFamily="2" charset="2"/>
              <a:buNone/>
            </a:pP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保存）按钮，保存新创建的索引。 </a:t>
            </a:r>
          </a:p>
        </p:txBody>
      </p:sp>
      <p:sp>
        <p:nvSpPr>
          <p:cNvPr id="18" name="AutoShape 10"/>
          <p:cNvSpPr>
            <a:spLocks noChangeArrowheads="1"/>
          </p:cNvSpPr>
          <p:nvPr/>
        </p:nvSpPr>
        <p:spPr bwMode="gray">
          <a:xfrm>
            <a:off x="2111041" y="5385665"/>
            <a:ext cx="493112" cy="36996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9" name="Picture 11" descr="DP_circle001"/>
          <p:cNvPicPr>
            <a:picLocks noChangeAspect="1" noChangeArrowheads="1"/>
          </p:cNvPicPr>
          <p:nvPr/>
        </p:nvPicPr>
        <p:blipFill>
          <a:blip r:embed="rId2" cstate="print"/>
          <a:srcRect/>
          <a:stretch>
            <a:fillRect/>
          </a:stretch>
        </p:blipFill>
        <p:spPr bwMode="auto">
          <a:xfrm>
            <a:off x="813276" y="4917042"/>
            <a:ext cx="1307205" cy="1307205"/>
          </a:xfrm>
          <a:prstGeom prst="rect">
            <a:avLst/>
          </a:prstGeom>
          <a:noFill/>
        </p:spPr>
      </p:pic>
      <p:sp>
        <p:nvSpPr>
          <p:cNvPr id="20" name="Text Box 12"/>
          <p:cNvSpPr txBox="1">
            <a:spLocks noChangeArrowheads="1"/>
          </p:cNvSpPr>
          <p:nvPr/>
        </p:nvSpPr>
        <p:spPr bwMode="black">
          <a:xfrm>
            <a:off x="721430" y="5385665"/>
            <a:ext cx="1543913"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10</a:t>
            </a:r>
            <a:endParaRPr lang="en-US" altLang="zh-CN" sz="2000" b="1" dirty="0">
              <a:ea typeface="宋体" pitchFamily="2" charset="-122"/>
            </a:endParaRPr>
          </a:p>
        </p:txBody>
      </p:sp>
      <p:pic>
        <p:nvPicPr>
          <p:cNvPr id="21" name="Picture 2"/>
          <p:cNvPicPr>
            <a:picLocks noGrp="1" noChangeAspect="1" noChangeArrowheads="1"/>
          </p:cNvPicPr>
          <p:nvPr>
            <p:ph idx="4294967295"/>
          </p:nvPr>
        </p:nvPicPr>
        <p:blipFill>
          <a:blip r:embed="rId3" cstate="print">
            <a:extLst>
              <a:ext uri="{28A0092B-C50C-407E-A947-70E740481C1C}">
                <a14:useLocalDpi xmlns:a14="http://schemas.microsoft.com/office/drawing/2010/main" xmlns="" val="0"/>
              </a:ext>
            </a:extLst>
          </a:blip>
          <a:srcRect/>
          <a:stretch>
            <a:fillRect/>
          </a:stretch>
        </p:blipFill>
        <p:spPr>
          <a:xfrm>
            <a:off x="5255613" y="1412775"/>
            <a:ext cx="3592917" cy="2376277"/>
          </a:xfrm>
          <a:noFill/>
          <a:ln/>
        </p:spPr>
      </p:pic>
      <p:sp>
        <p:nvSpPr>
          <p:cNvPr id="22" name="Text Box 5"/>
          <p:cNvSpPr txBox="1">
            <a:spLocks noChangeArrowheads="1"/>
          </p:cNvSpPr>
          <p:nvPr/>
        </p:nvSpPr>
        <p:spPr bwMode="auto">
          <a:xfrm>
            <a:off x="6236477" y="3659040"/>
            <a:ext cx="2587067" cy="338554"/>
          </a:xfrm>
          <a:prstGeom prst="rect">
            <a:avLst/>
          </a:prstGeom>
          <a:solidFill>
            <a:schemeClr val="accent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indent="266700" eaLnBrk="0" hangingPunct="0">
              <a:defRPr sz="4800">
                <a:solidFill>
                  <a:schemeClr val="tx1"/>
                </a:solidFill>
                <a:latin typeface="Arial" pitchFamily="34" charset="0"/>
                <a:ea typeface="宋体" pitchFamily="2" charset="-122"/>
              </a:defRPr>
            </a:lvl1pPr>
            <a:lvl2pPr marL="742950" indent="-285750" eaLnBrk="0" hangingPunct="0">
              <a:defRPr sz="4800">
                <a:solidFill>
                  <a:schemeClr val="tx1"/>
                </a:solidFill>
                <a:latin typeface="Arial" pitchFamily="34" charset="0"/>
                <a:ea typeface="宋体" pitchFamily="2" charset="-122"/>
              </a:defRPr>
            </a:lvl2pPr>
            <a:lvl3pPr marL="1143000" indent="-228600" eaLnBrk="0" hangingPunct="0">
              <a:defRPr sz="4800">
                <a:solidFill>
                  <a:schemeClr val="tx1"/>
                </a:solidFill>
                <a:latin typeface="Arial" pitchFamily="34" charset="0"/>
                <a:ea typeface="宋体" pitchFamily="2" charset="-122"/>
              </a:defRPr>
            </a:lvl3pPr>
            <a:lvl4pPr marL="1600200" indent="-228600" eaLnBrk="0" hangingPunct="0">
              <a:defRPr sz="4800">
                <a:solidFill>
                  <a:schemeClr val="tx1"/>
                </a:solidFill>
                <a:latin typeface="Arial" pitchFamily="34" charset="0"/>
                <a:ea typeface="宋体" pitchFamily="2" charset="-122"/>
              </a:defRPr>
            </a:lvl4pPr>
            <a:lvl5pPr marL="2057400" indent="-228600" eaLnBrk="0" hangingPunct="0">
              <a:defRPr sz="48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48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48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48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4800">
                <a:solidFill>
                  <a:schemeClr val="tx1"/>
                </a:solidFill>
                <a:latin typeface="Arial" pitchFamily="34" charset="0"/>
                <a:ea typeface="宋体" pitchFamily="2" charset="-122"/>
              </a:defRPr>
            </a:lvl9pPr>
          </a:lstStyle>
          <a:p>
            <a:pPr algn="ctr" eaLnBrk="1" hangingPunct="1"/>
            <a:r>
              <a:rPr lang="zh-CN" altLang="en-US" sz="1600" dirty="0">
                <a:solidFill>
                  <a:srgbClr val="002060"/>
                </a:solidFill>
                <a:latin typeface="黑体" pitchFamily="49" charset="-122"/>
                <a:ea typeface="黑体" pitchFamily="49" charset="-122"/>
                <a:sym typeface="宋体" pitchFamily="2" charset="-122"/>
              </a:rPr>
              <a:t>图</a:t>
            </a:r>
            <a:r>
              <a:rPr lang="zh-CN" altLang="en-US" sz="1600" dirty="0">
                <a:solidFill>
                  <a:srgbClr val="002060"/>
                </a:solidFill>
                <a:latin typeface="黑体" pitchFamily="49" charset="-122"/>
                <a:ea typeface="黑体" pitchFamily="49" charset="-122"/>
                <a:sym typeface="Times New Roman" pitchFamily="18" charset="0"/>
              </a:rPr>
              <a:t>7.4 </a:t>
            </a:r>
            <a:r>
              <a:rPr lang="zh-CN" altLang="en-US" sz="1600" dirty="0">
                <a:solidFill>
                  <a:srgbClr val="002060"/>
                </a:solidFill>
                <a:latin typeface="黑体" pitchFamily="49" charset="-122"/>
                <a:ea typeface="黑体" pitchFamily="49" charset="-122"/>
                <a:sym typeface="宋体" pitchFamily="2" charset="-122"/>
              </a:rPr>
              <a:t>索引的设置情况</a:t>
            </a:r>
          </a:p>
        </p:txBody>
      </p:sp>
      <p:pic>
        <p:nvPicPr>
          <p:cNvPr id="24" name="Picture 4"/>
          <p:cNvPicPr>
            <a:picLocks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439536" y="5262746"/>
            <a:ext cx="330200" cy="381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矩形 3"/>
          <p:cNvSpPr/>
          <p:nvPr/>
        </p:nvSpPr>
        <p:spPr>
          <a:xfrm>
            <a:off x="836686" y="1643926"/>
            <a:ext cx="4236881" cy="1754326"/>
          </a:xfrm>
          <a:prstGeom prst="rect">
            <a:avLst/>
          </a:prstGeom>
          <a:ln>
            <a:solidFill>
              <a:srgbClr val="FF0000"/>
            </a:solidFill>
          </a:ln>
        </p:spPr>
        <p:txBody>
          <a:bodyPr wrap="square">
            <a:spAutoFit/>
          </a:bodyPr>
          <a:lstStyle/>
          <a:p>
            <a:pPr eaLnBrk="1" hangingPunct="1"/>
            <a:r>
              <a:rPr lang="zh-CN" altLang="en-US" dirty="0">
                <a:solidFill>
                  <a:srgbClr val="002060"/>
                </a:solidFill>
                <a:latin typeface="黑体" pitchFamily="49" charset="-122"/>
                <a:ea typeface="黑体" pitchFamily="49" charset="-122"/>
                <a:sym typeface="楷体_GB2312" pitchFamily="1" charset="-122"/>
              </a:rPr>
              <a:t>注意：</a:t>
            </a:r>
            <a:endParaRPr lang="en-US" altLang="zh-CN" dirty="0">
              <a:solidFill>
                <a:srgbClr val="002060"/>
              </a:solidFill>
              <a:latin typeface="黑体" pitchFamily="49" charset="-122"/>
              <a:ea typeface="黑体" pitchFamily="49" charset="-122"/>
              <a:sym typeface="楷体_GB2312" pitchFamily="1" charset="-122"/>
            </a:endParaRPr>
          </a:p>
          <a:p>
            <a:pPr eaLnBrk="1" hangingPunct="1"/>
            <a:endParaRPr lang="zh-CN" altLang="en-US" dirty="0">
              <a:solidFill>
                <a:srgbClr val="002060"/>
              </a:solidFill>
              <a:latin typeface="黑体" pitchFamily="49" charset="-122"/>
              <a:ea typeface="黑体" pitchFamily="49" charset="-122"/>
              <a:sym typeface="楷体_GB2312" pitchFamily="1" charset="-122"/>
            </a:endParaRPr>
          </a:p>
          <a:p>
            <a:pPr eaLnBrk="1" hangingPunct="1"/>
            <a:r>
              <a:rPr lang="zh-CN" altLang="en-US" dirty="0">
                <a:solidFill>
                  <a:srgbClr val="002060"/>
                </a:solidFill>
                <a:latin typeface="黑体" pitchFamily="49" charset="-122"/>
                <a:ea typeface="黑体" pitchFamily="49" charset="-122"/>
                <a:sym typeface="Times New Roman" pitchFamily="18" charset="0"/>
              </a:rPr>
              <a:t>  索引名在</a:t>
            </a:r>
            <a:r>
              <a:rPr lang="zh-CN" altLang="en-US" dirty="0">
                <a:solidFill>
                  <a:srgbClr val="002060"/>
                </a:solidFill>
                <a:latin typeface="黑体" pitchFamily="49" charset="-122"/>
                <a:ea typeface="黑体" pitchFamily="49" charset="-122"/>
                <a:sym typeface="楷体_GB2312" pitchFamily="1" charset="-122"/>
              </a:rPr>
              <a:t>同一个</a:t>
            </a:r>
            <a:r>
              <a:rPr lang="zh-CN" altLang="en-US" dirty="0">
                <a:solidFill>
                  <a:srgbClr val="002060"/>
                </a:solidFill>
                <a:latin typeface="黑体" pitchFamily="49" charset="-122"/>
                <a:ea typeface="黑体" pitchFamily="49" charset="-122"/>
                <a:sym typeface="Times New Roman" pitchFamily="18" charset="0"/>
              </a:rPr>
              <a:t>表</a:t>
            </a:r>
            <a:r>
              <a:rPr lang="zh-CN" altLang="en-US" dirty="0">
                <a:solidFill>
                  <a:srgbClr val="002060"/>
                </a:solidFill>
                <a:latin typeface="黑体" pitchFamily="49" charset="-122"/>
                <a:ea typeface="黑体" pitchFamily="49" charset="-122"/>
                <a:sym typeface="楷体_GB2312" pitchFamily="1" charset="-122"/>
              </a:rPr>
              <a:t>中不允许重复，并且索引命名应该遵循见名知意的原则，</a:t>
            </a:r>
            <a:r>
              <a:rPr lang="zh-CN" altLang="en-US" dirty="0">
                <a:solidFill>
                  <a:srgbClr val="002060"/>
                </a:solidFill>
                <a:latin typeface="黑体" pitchFamily="49" charset="-122"/>
                <a:ea typeface="黑体" pitchFamily="49" charset="-122"/>
                <a:sym typeface="Times New Roman" pitchFamily="18" charset="0"/>
              </a:rPr>
              <a:t>当</a:t>
            </a:r>
            <a:r>
              <a:rPr lang="zh-CN" altLang="en-US" dirty="0">
                <a:solidFill>
                  <a:srgbClr val="002060"/>
                </a:solidFill>
                <a:latin typeface="黑体" pitchFamily="49" charset="-122"/>
                <a:ea typeface="黑体" pitchFamily="49" charset="-122"/>
                <a:sym typeface="楷体_GB2312" pitchFamily="1" charset="-122"/>
              </a:rPr>
              <a:t>再次</a:t>
            </a:r>
            <a:r>
              <a:rPr lang="zh-CN" altLang="en-US" dirty="0">
                <a:solidFill>
                  <a:srgbClr val="002060"/>
                </a:solidFill>
                <a:latin typeface="黑体" pitchFamily="49" charset="-122"/>
                <a:ea typeface="黑体" pitchFamily="49" charset="-122"/>
                <a:sym typeface="Times New Roman" pitchFamily="18" charset="0"/>
              </a:rPr>
              <a:t>查看</a:t>
            </a:r>
            <a:r>
              <a:rPr lang="zh-CN" altLang="en-US" dirty="0">
                <a:solidFill>
                  <a:srgbClr val="002060"/>
                </a:solidFill>
                <a:latin typeface="黑体" pitchFamily="49" charset="-122"/>
                <a:ea typeface="黑体" pitchFamily="49" charset="-122"/>
                <a:sym typeface="楷体_GB2312" pitchFamily="1" charset="-122"/>
              </a:rPr>
              <a:t>索引</a:t>
            </a:r>
            <a:r>
              <a:rPr lang="zh-CN" altLang="en-US" dirty="0">
                <a:solidFill>
                  <a:srgbClr val="002060"/>
                </a:solidFill>
                <a:latin typeface="黑体" pitchFamily="49" charset="-122"/>
                <a:ea typeface="黑体" pitchFamily="49" charset="-122"/>
                <a:sym typeface="Times New Roman" pitchFamily="18" charset="0"/>
              </a:rPr>
              <a:t>时可以</a:t>
            </a:r>
            <a:r>
              <a:rPr lang="zh-CN" altLang="en-US" dirty="0">
                <a:solidFill>
                  <a:srgbClr val="002060"/>
                </a:solidFill>
                <a:latin typeface="黑体" pitchFamily="49" charset="-122"/>
                <a:ea typeface="黑体" pitchFamily="49" charset="-122"/>
                <a:sym typeface="楷体_GB2312" pitchFamily="1" charset="-122"/>
              </a:rPr>
              <a:t>利用索引名辨别不同的索引</a:t>
            </a:r>
            <a:endParaRPr lang="zh-CN" altLang="en-US" dirty="0"/>
          </a:p>
        </p:txBody>
      </p:sp>
    </p:spTree>
    <p:extLst>
      <p:ext uri="{BB962C8B-B14F-4D97-AF65-F5344CB8AC3E}">
        <p14:creationId xmlns:p14="http://schemas.microsoft.com/office/powerpoint/2010/main" xmlns="" val="157514190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1</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14</a:t>
            </a:fld>
            <a:endParaRPr lang="en-US" altLang="zh-CN"/>
          </a:p>
        </p:txBody>
      </p:sp>
      <p:sp>
        <p:nvSpPr>
          <p:cNvPr id="6" name="矩形 5"/>
          <p:cNvSpPr/>
          <p:nvPr/>
        </p:nvSpPr>
        <p:spPr>
          <a:xfrm>
            <a:off x="1259632" y="1951672"/>
            <a:ext cx="6912768" cy="3693319"/>
          </a:xfrm>
          <a:prstGeom prst="rect">
            <a:avLst/>
          </a:prstGeom>
          <a:solidFill>
            <a:schemeClr val="accent2">
              <a:lumMod val="60000"/>
              <a:lumOff val="40000"/>
            </a:schemeClr>
          </a:solidFill>
        </p:spPr>
        <p:txBody>
          <a:bodyPr wrap="square">
            <a:spAutoFit/>
          </a:bodyPr>
          <a:lstStyle/>
          <a:p>
            <a:pPr eaLnBrk="1" hangingPunct="1"/>
            <a:endParaRPr lang="en-US" altLang="zh-CN" dirty="0" smtClean="0">
              <a:solidFill>
                <a:srgbClr val="002060"/>
              </a:solidFill>
              <a:latin typeface="黑体" pitchFamily="49" charset="-122"/>
              <a:ea typeface="黑体" pitchFamily="49" charset="-122"/>
              <a:sym typeface="宋体" pitchFamily="2" charset="-122"/>
            </a:endParaRPr>
          </a:p>
          <a:p>
            <a:pPr eaLnBrk="1" hangingPunct="1"/>
            <a:r>
              <a:rPr lang="zh-CN" altLang="en-US" dirty="0" smtClean="0">
                <a:solidFill>
                  <a:srgbClr val="002060"/>
                </a:solidFill>
                <a:latin typeface="黑体" pitchFamily="49" charset="-122"/>
                <a:ea typeface="黑体" pitchFamily="49" charset="-122"/>
                <a:sym typeface="宋体" pitchFamily="2" charset="-122"/>
              </a:rPr>
              <a:t>知识</a:t>
            </a:r>
            <a:r>
              <a:rPr lang="zh-CN" altLang="en-US" dirty="0">
                <a:solidFill>
                  <a:srgbClr val="002060"/>
                </a:solidFill>
                <a:latin typeface="黑体" pitchFamily="49" charset="-122"/>
                <a:ea typeface="黑体" pitchFamily="49" charset="-122"/>
                <a:sym typeface="宋体" pitchFamily="2" charset="-122"/>
              </a:rPr>
              <a:t>总结：</a:t>
            </a:r>
          </a:p>
          <a:p>
            <a:pPr eaLnBrk="1" hangingPunct="1"/>
            <a:endParaRPr lang="zh-CN" altLang="en-US" dirty="0">
              <a:solidFill>
                <a:srgbClr val="002060"/>
              </a:solidFill>
              <a:latin typeface="黑体" pitchFamily="49" charset="-122"/>
              <a:ea typeface="黑体" pitchFamily="49" charset="-122"/>
              <a:sym typeface="宋体" pitchFamily="2" charset="-122"/>
            </a:endParaRPr>
          </a:p>
          <a:p>
            <a:pPr eaLnBrk="1" hangingPunct="1"/>
            <a:r>
              <a:rPr lang="zh-CN" altLang="en-US" dirty="0">
                <a:solidFill>
                  <a:srgbClr val="002060"/>
                </a:solidFill>
                <a:latin typeface="黑体" pitchFamily="49" charset="-122"/>
                <a:ea typeface="黑体" pitchFamily="49" charset="-122"/>
                <a:sym typeface="Times New Roman" pitchFamily="18" charset="0"/>
              </a:rPr>
              <a:t>  索引是对数据库表中一列或多列的值进行排序的一种结构，使用索引可快速访问数据库表中的</a:t>
            </a:r>
            <a:r>
              <a:rPr lang="zh-CN" altLang="en-US" dirty="0">
                <a:solidFill>
                  <a:srgbClr val="002060"/>
                </a:solidFill>
                <a:latin typeface="黑体" pitchFamily="49" charset="-122"/>
                <a:ea typeface="黑体" pitchFamily="49" charset="-122"/>
                <a:sym typeface="宋体" pitchFamily="2" charset="-122"/>
              </a:rPr>
              <a:t>指</a:t>
            </a:r>
            <a:r>
              <a:rPr lang="zh-CN" altLang="en-US" dirty="0">
                <a:solidFill>
                  <a:srgbClr val="002060"/>
                </a:solidFill>
                <a:latin typeface="黑体" pitchFamily="49" charset="-122"/>
                <a:ea typeface="黑体" pitchFamily="49" charset="-122"/>
                <a:sym typeface="Times New Roman" pitchFamily="18" charset="0"/>
              </a:rPr>
              <a:t>定信息</a:t>
            </a:r>
            <a:r>
              <a:rPr lang="zh-CN" altLang="en-US" dirty="0" smtClean="0">
                <a:solidFill>
                  <a:srgbClr val="002060"/>
                </a:solidFill>
                <a:latin typeface="黑体" pitchFamily="49" charset="-122"/>
                <a:ea typeface="黑体" pitchFamily="49" charset="-122"/>
                <a:sym typeface="Times New Roman" pitchFamily="18" charset="0"/>
              </a:rPr>
              <a:t>。</a:t>
            </a:r>
            <a:endParaRPr lang="en-US" altLang="zh-CN" dirty="0" smtClean="0">
              <a:solidFill>
                <a:srgbClr val="002060"/>
              </a:solidFill>
              <a:latin typeface="黑体" pitchFamily="49" charset="-122"/>
              <a:ea typeface="黑体" pitchFamily="49" charset="-122"/>
              <a:sym typeface="Times New Roman" pitchFamily="18" charset="0"/>
            </a:endParaRPr>
          </a:p>
          <a:p>
            <a:pPr eaLnBrk="1" hangingPunct="1"/>
            <a:endParaRPr lang="en-US" altLang="zh-CN" dirty="0">
              <a:solidFill>
                <a:srgbClr val="002060"/>
              </a:solidFill>
              <a:latin typeface="黑体" pitchFamily="49" charset="-122"/>
              <a:ea typeface="黑体" pitchFamily="49" charset="-122"/>
              <a:sym typeface="Times New Roman" pitchFamily="18" charset="0"/>
            </a:endParaRPr>
          </a:p>
          <a:p>
            <a:r>
              <a:rPr lang="zh-CN" altLang="en-US" dirty="0">
                <a:solidFill>
                  <a:srgbClr val="002060"/>
                </a:solidFill>
                <a:latin typeface="黑体" pitchFamily="49" charset="-122"/>
                <a:ea typeface="黑体" pitchFamily="49" charset="-122"/>
                <a:sym typeface="宋体" pitchFamily="2" charset="-122"/>
              </a:rPr>
              <a:t>数据库的索引与书籍目录类似，如果不想逐页查找指定的内容而是想快速查找指定内容，那么最好的办法就是通过书籍目录中给定的对应页码快速找到指定的内容。类似的，索引也是通过数据表中的索引关键值来指向表中的数据行，这样在查找数据时数据库引擎不用扫描整个表就能快速定位到所需要的数据行。不过，一本书</a:t>
            </a:r>
            <a:r>
              <a:rPr lang="zh-CN" altLang="en-US" dirty="0" smtClean="0">
                <a:solidFill>
                  <a:srgbClr val="002060"/>
                </a:solidFill>
                <a:latin typeface="黑体" pitchFamily="49" charset="-122"/>
                <a:ea typeface="黑体" pitchFamily="49" charset="-122"/>
                <a:sym typeface="宋体" pitchFamily="2" charset="-122"/>
              </a:rPr>
              <a:t>一般</a:t>
            </a:r>
            <a:endParaRPr lang="en-US" altLang="zh-CN" dirty="0" smtClean="0">
              <a:solidFill>
                <a:srgbClr val="002060"/>
              </a:solidFill>
              <a:latin typeface="黑体" pitchFamily="49" charset="-122"/>
              <a:ea typeface="黑体" pitchFamily="49" charset="-122"/>
              <a:sym typeface="宋体" pitchFamily="2" charset="-122"/>
            </a:endParaRPr>
          </a:p>
          <a:p>
            <a:r>
              <a:rPr lang="zh-CN" altLang="en-US" dirty="0" smtClean="0">
                <a:solidFill>
                  <a:srgbClr val="002060"/>
                </a:solidFill>
                <a:latin typeface="黑体" pitchFamily="49" charset="-122"/>
                <a:ea typeface="黑体" pitchFamily="49" charset="-122"/>
                <a:sym typeface="宋体" pitchFamily="2" charset="-122"/>
              </a:rPr>
              <a:t>只有</a:t>
            </a:r>
            <a:r>
              <a:rPr lang="zh-CN" altLang="en-US" dirty="0">
                <a:solidFill>
                  <a:srgbClr val="002060"/>
                </a:solidFill>
                <a:latin typeface="黑体" pitchFamily="49" charset="-122"/>
                <a:ea typeface="黑体" pitchFamily="49" charset="-122"/>
                <a:sym typeface="宋体" pitchFamily="2" charset="-122"/>
              </a:rPr>
              <a:t>一个目录，而一张表却可以在不同的列上创建多个索引</a:t>
            </a:r>
            <a:r>
              <a:rPr lang="zh-CN" altLang="en-US" dirty="0" smtClean="0">
                <a:solidFill>
                  <a:srgbClr val="002060"/>
                </a:solidFill>
                <a:latin typeface="黑体" pitchFamily="49" charset="-122"/>
                <a:ea typeface="黑体" pitchFamily="49" charset="-122"/>
                <a:sym typeface="宋体" pitchFamily="2" charset="-122"/>
              </a:rPr>
              <a:t>。</a:t>
            </a:r>
            <a:endParaRPr lang="en-US" altLang="zh-CN" dirty="0" smtClean="0">
              <a:solidFill>
                <a:srgbClr val="002060"/>
              </a:solidFill>
              <a:latin typeface="黑体" pitchFamily="49" charset="-122"/>
              <a:ea typeface="黑体" pitchFamily="49" charset="-122"/>
              <a:sym typeface="宋体" pitchFamily="2" charset="-122"/>
            </a:endParaRPr>
          </a:p>
          <a:p>
            <a:endParaRPr lang="zh-CN" altLang="en-US" dirty="0">
              <a:solidFill>
                <a:srgbClr val="002060"/>
              </a:solidFill>
              <a:latin typeface="黑体" pitchFamily="49" charset="-122"/>
              <a:ea typeface="黑体" pitchFamily="49" charset="-122"/>
            </a:endParaRPr>
          </a:p>
        </p:txBody>
      </p:sp>
    </p:spTree>
    <p:extLst>
      <p:ext uri="{BB962C8B-B14F-4D97-AF65-F5344CB8AC3E}">
        <p14:creationId xmlns:p14="http://schemas.microsoft.com/office/powerpoint/2010/main" xmlns="" val="295545152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1</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15</a:t>
            </a:fld>
            <a:endParaRPr lang="en-US" altLang="zh-CN"/>
          </a:p>
        </p:txBody>
      </p:sp>
      <p:sp>
        <p:nvSpPr>
          <p:cNvPr id="6" name="矩形 5"/>
          <p:cNvSpPr/>
          <p:nvPr/>
        </p:nvSpPr>
        <p:spPr>
          <a:xfrm>
            <a:off x="1560276" y="2132856"/>
            <a:ext cx="6408712" cy="2862322"/>
          </a:xfrm>
          <a:prstGeom prst="rect">
            <a:avLst/>
          </a:prstGeom>
          <a:solidFill>
            <a:schemeClr val="accent2">
              <a:lumMod val="60000"/>
              <a:lumOff val="40000"/>
            </a:schemeClr>
          </a:solidFill>
        </p:spPr>
        <p:txBody>
          <a:bodyPr wrap="square">
            <a:spAutoFit/>
          </a:bodyPr>
          <a:lstStyle/>
          <a:p>
            <a:pPr eaLnBrk="1" hangingPunct="1"/>
            <a:endParaRPr lang="en-US" altLang="zh-CN" dirty="0" smtClean="0">
              <a:solidFill>
                <a:srgbClr val="002060"/>
              </a:solidFill>
              <a:latin typeface="黑体" pitchFamily="49" charset="-122"/>
              <a:ea typeface="黑体" pitchFamily="49" charset="-122"/>
              <a:sym typeface="宋体" pitchFamily="2" charset="-122"/>
            </a:endParaRPr>
          </a:p>
          <a:p>
            <a:pPr eaLnBrk="1" hangingPunct="1"/>
            <a:r>
              <a:rPr lang="zh-CN" altLang="en-US" dirty="0">
                <a:solidFill>
                  <a:srgbClr val="002060"/>
                </a:solidFill>
                <a:latin typeface="黑体" pitchFamily="49" charset="-122"/>
                <a:ea typeface="黑体" pitchFamily="49" charset="-122"/>
                <a:sym typeface="宋体" pitchFamily="2" charset="-122"/>
              </a:rPr>
              <a:t>本任务是为</a:t>
            </a:r>
            <a:r>
              <a:rPr lang="en-US" altLang="zh-CN" dirty="0">
                <a:solidFill>
                  <a:srgbClr val="002060"/>
                </a:solidFill>
                <a:latin typeface="黑体" pitchFamily="49" charset="-122"/>
                <a:ea typeface="黑体" pitchFamily="49" charset="-122"/>
                <a:sym typeface="宋体" pitchFamily="2" charset="-122"/>
              </a:rPr>
              <a:t>Students</a:t>
            </a:r>
            <a:r>
              <a:rPr lang="zh-CN" altLang="en-US" dirty="0">
                <a:solidFill>
                  <a:srgbClr val="002060"/>
                </a:solidFill>
                <a:latin typeface="黑体" pitchFamily="49" charset="-122"/>
                <a:ea typeface="黑体" pitchFamily="49" charset="-122"/>
                <a:sym typeface="宋体" pitchFamily="2" charset="-122"/>
              </a:rPr>
              <a:t>表的</a:t>
            </a:r>
            <a:r>
              <a:rPr lang="en-US" altLang="zh-CN" dirty="0" err="1">
                <a:solidFill>
                  <a:srgbClr val="002060"/>
                </a:solidFill>
                <a:latin typeface="黑体" pitchFamily="49" charset="-122"/>
                <a:ea typeface="黑体" pitchFamily="49" charset="-122"/>
                <a:sym typeface="宋体" pitchFamily="2" charset="-122"/>
              </a:rPr>
              <a:t>Student_id</a:t>
            </a:r>
            <a:r>
              <a:rPr lang="zh-CN" altLang="en-US" dirty="0">
                <a:solidFill>
                  <a:srgbClr val="002060"/>
                </a:solidFill>
                <a:latin typeface="黑体" pitchFamily="49" charset="-122"/>
                <a:ea typeface="黑体" pitchFamily="49" charset="-122"/>
                <a:sym typeface="宋体" pitchFamily="2" charset="-122"/>
              </a:rPr>
              <a:t>列创建了</a:t>
            </a:r>
            <a:r>
              <a:rPr lang="zh-CN" altLang="en-US" dirty="0" smtClean="0">
                <a:solidFill>
                  <a:srgbClr val="002060"/>
                </a:solidFill>
                <a:latin typeface="黑体" pitchFamily="49" charset="-122"/>
                <a:ea typeface="黑体" pitchFamily="49" charset="-122"/>
                <a:sym typeface="宋体" pitchFamily="2" charset="-122"/>
              </a:rPr>
              <a:t>索引</a:t>
            </a:r>
            <a:r>
              <a:rPr lang="en-US" altLang="zh-CN" dirty="0" err="1" smtClean="0">
                <a:solidFill>
                  <a:srgbClr val="002060"/>
                </a:solidFill>
                <a:latin typeface="黑体" pitchFamily="49" charset="-122"/>
                <a:ea typeface="黑体" pitchFamily="49" charset="-122"/>
                <a:sym typeface="宋体" pitchFamily="2" charset="-122"/>
              </a:rPr>
              <a:t>IX_Student_id</a:t>
            </a:r>
            <a:r>
              <a:rPr lang="zh-CN" altLang="en-US" dirty="0">
                <a:solidFill>
                  <a:srgbClr val="002060"/>
                </a:solidFill>
                <a:latin typeface="黑体" pitchFamily="49" charset="-122"/>
                <a:ea typeface="黑体" pitchFamily="49" charset="-122"/>
                <a:sym typeface="宋体" pitchFamily="2" charset="-122"/>
              </a:rPr>
              <a:t>，那么在查询的时候，数据库引擎就</a:t>
            </a:r>
            <a:r>
              <a:rPr lang="zh-CN" altLang="en-US" dirty="0" smtClean="0">
                <a:solidFill>
                  <a:srgbClr val="002060"/>
                </a:solidFill>
                <a:latin typeface="黑体" pitchFamily="49" charset="-122"/>
                <a:ea typeface="黑体" pitchFamily="49" charset="-122"/>
                <a:sym typeface="宋体" pitchFamily="2" charset="-122"/>
              </a:rPr>
              <a:t>可以</a:t>
            </a:r>
            <a:r>
              <a:rPr lang="zh-CN" altLang="en-US" dirty="0">
                <a:solidFill>
                  <a:srgbClr val="002060"/>
                </a:solidFill>
                <a:latin typeface="黑体" pitchFamily="49" charset="-122"/>
                <a:ea typeface="黑体" pitchFamily="49" charset="-122"/>
                <a:sym typeface="宋体" pitchFamily="2" charset="-122"/>
              </a:rPr>
              <a:t>根据给定的学生学号，通过使用该索引快速找到</a:t>
            </a:r>
            <a:r>
              <a:rPr lang="zh-CN" altLang="en-US" dirty="0" smtClean="0">
                <a:solidFill>
                  <a:srgbClr val="002060"/>
                </a:solidFill>
                <a:latin typeface="黑体" pitchFamily="49" charset="-122"/>
                <a:ea typeface="黑体" pitchFamily="49" charset="-122"/>
                <a:sym typeface="宋体" pitchFamily="2" charset="-122"/>
              </a:rPr>
              <a:t>查询数据</a:t>
            </a:r>
            <a:r>
              <a:rPr lang="zh-CN" altLang="en-US" dirty="0">
                <a:solidFill>
                  <a:srgbClr val="002060"/>
                </a:solidFill>
                <a:latin typeface="黑体" pitchFamily="49" charset="-122"/>
                <a:ea typeface="黑体" pitchFamily="49" charset="-122"/>
                <a:sym typeface="宋体" pitchFamily="2" charset="-122"/>
              </a:rPr>
              <a:t>在表中的位置。</a:t>
            </a:r>
          </a:p>
          <a:p>
            <a:pPr eaLnBrk="1" hangingPunct="1"/>
            <a:endParaRPr lang="zh-CN" altLang="en-US" dirty="0">
              <a:solidFill>
                <a:srgbClr val="002060"/>
              </a:solidFill>
              <a:latin typeface="黑体" pitchFamily="49" charset="-122"/>
              <a:ea typeface="黑体" pitchFamily="49" charset="-122"/>
              <a:sym typeface="宋体" pitchFamily="2" charset="-122"/>
            </a:endParaRPr>
          </a:p>
          <a:p>
            <a:pPr eaLnBrk="1" hangingPunct="1"/>
            <a:r>
              <a:rPr lang="zh-CN" altLang="en-US" dirty="0">
                <a:solidFill>
                  <a:srgbClr val="002060"/>
                </a:solidFill>
                <a:latin typeface="黑体" pitchFamily="49" charset="-122"/>
                <a:ea typeface="黑体" pitchFamily="49" charset="-122"/>
                <a:sym typeface="宋体" pitchFamily="2" charset="-122"/>
              </a:rPr>
              <a:t>    本任务中创建的索引</a:t>
            </a:r>
            <a:r>
              <a:rPr lang="en-US" altLang="zh-CN" dirty="0" err="1">
                <a:solidFill>
                  <a:srgbClr val="002060"/>
                </a:solidFill>
                <a:latin typeface="黑体" pitchFamily="49" charset="-122"/>
                <a:ea typeface="黑体" pitchFamily="49" charset="-122"/>
                <a:sym typeface="宋体" pitchFamily="2" charset="-122"/>
              </a:rPr>
              <a:t>IX_Student_id</a:t>
            </a:r>
            <a:r>
              <a:rPr lang="zh-CN" altLang="en-US" dirty="0">
                <a:solidFill>
                  <a:srgbClr val="002060"/>
                </a:solidFill>
                <a:latin typeface="黑体" pitchFamily="49" charset="-122"/>
                <a:ea typeface="黑体" pitchFamily="49" charset="-122"/>
                <a:sym typeface="宋体" pitchFamily="2" charset="-122"/>
              </a:rPr>
              <a:t>是唯一索引</a:t>
            </a:r>
            <a:r>
              <a:rPr lang="zh-CN" altLang="en-US" dirty="0" smtClean="0">
                <a:solidFill>
                  <a:srgbClr val="002060"/>
                </a:solidFill>
                <a:latin typeface="黑体" pitchFamily="49" charset="-122"/>
                <a:ea typeface="黑体" pitchFamily="49" charset="-122"/>
                <a:sym typeface="宋体" pitchFamily="2" charset="-122"/>
              </a:rPr>
              <a:t>，这样</a:t>
            </a:r>
            <a:r>
              <a:rPr lang="zh-CN" altLang="en-US" dirty="0">
                <a:solidFill>
                  <a:srgbClr val="002060"/>
                </a:solidFill>
                <a:latin typeface="黑体" pitchFamily="49" charset="-122"/>
                <a:ea typeface="黑体" pitchFamily="49" charset="-122"/>
                <a:sym typeface="宋体" pitchFamily="2" charset="-122"/>
              </a:rPr>
              <a:t>就要求在数据列</a:t>
            </a:r>
            <a:r>
              <a:rPr lang="en-US" altLang="zh-CN" dirty="0" err="1">
                <a:solidFill>
                  <a:srgbClr val="002060"/>
                </a:solidFill>
                <a:latin typeface="黑体" pitchFamily="49" charset="-122"/>
                <a:ea typeface="黑体" pitchFamily="49" charset="-122"/>
                <a:sym typeface="宋体" pitchFamily="2" charset="-122"/>
              </a:rPr>
              <a:t>Student_id</a:t>
            </a:r>
            <a:r>
              <a:rPr lang="zh-CN" altLang="en-US" dirty="0">
                <a:solidFill>
                  <a:srgbClr val="002060"/>
                </a:solidFill>
                <a:latin typeface="黑体" pitchFamily="49" charset="-122"/>
                <a:ea typeface="黑体" pitchFamily="49" charset="-122"/>
                <a:sym typeface="宋体" pitchFamily="2" charset="-122"/>
              </a:rPr>
              <a:t>上不能存在相同的列</a:t>
            </a:r>
            <a:r>
              <a:rPr lang="zh-CN" altLang="en-US" dirty="0" smtClean="0">
                <a:solidFill>
                  <a:srgbClr val="002060"/>
                </a:solidFill>
                <a:latin typeface="黑体" pitchFamily="49" charset="-122"/>
                <a:ea typeface="黑体" pitchFamily="49" charset="-122"/>
                <a:sym typeface="宋体" pitchFamily="2" charset="-122"/>
              </a:rPr>
              <a:t>值，</a:t>
            </a:r>
            <a:r>
              <a:rPr lang="zh-CN" altLang="en-US" dirty="0">
                <a:solidFill>
                  <a:srgbClr val="002060"/>
                </a:solidFill>
                <a:latin typeface="黑体" pitchFamily="49" charset="-122"/>
                <a:ea typeface="黑体" pitchFamily="49" charset="-122"/>
                <a:sym typeface="宋体" pitchFamily="2" charset="-122"/>
              </a:rPr>
              <a:t>否则创建就不会成功</a:t>
            </a:r>
            <a:r>
              <a:rPr lang="zh-CN" altLang="en-US" dirty="0" smtClean="0">
                <a:solidFill>
                  <a:srgbClr val="002060"/>
                </a:solidFill>
                <a:latin typeface="黑体" pitchFamily="49" charset="-122"/>
                <a:ea typeface="黑体" pitchFamily="49" charset="-122"/>
                <a:sym typeface="宋体" pitchFamily="2" charset="-122"/>
              </a:rPr>
              <a:t>。</a:t>
            </a:r>
            <a:endParaRPr lang="en-US" altLang="zh-CN" dirty="0" smtClean="0">
              <a:solidFill>
                <a:srgbClr val="002060"/>
              </a:solidFill>
              <a:latin typeface="黑体" pitchFamily="49" charset="-122"/>
              <a:ea typeface="黑体" pitchFamily="49" charset="-122"/>
              <a:sym typeface="宋体" pitchFamily="2" charset="-122"/>
            </a:endParaRPr>
          </a:p>
          <a:p>
            <a:pPr eaLnBrk="1" hangingPunct="1"/>
            <a:endParaRPr lang="zh-CN" altLang="en-US" dirty="0">
              <a:solidFill>
                <a:srgbClr val="002060"/>
              </a:solidFill>
              <a:latin typeface="黑体" pitchFamily="49" charset="-122"/>
              <a:ea typeface="黑体" pitchFamily="49" charset="-122"/>
            </a:endParaRPr>
          </a:p>
        </p:txBody>
      </p:sp>
    </p:spTree>
    <p:extLst>
      <p:ext uri="{BB962C8B-B14F-4D97-AF65-F5344CB8AC3E}">
        <p14:creationId xmlns:p14="http://schemas.microsoft.com/office/powerpoint/2010/main" xmlns="" val="352941032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2</a:t>
            </a:r>
            <a:endParaRPr lang="zh-CN" altLang="en-US" dirty="0"/>
          </a:p>
        </p:txBody>
      </p:sp>
      <p:sp>
        <p:nvSpPr>
          <p:cNvPr id="9" name="Line 18"/>
          <p:cNvSpPr>
            <a:spLocks noChangeShapeType="1"/>
          </p:cNvSpPr>
          <p:nvPr/>
        </p:nvSpPr>
        <p:spPr bwMode="auto">
          <a:xfrm>
            <a:off x="1309325" y="2564904"/>
            <a:ext cx="3046652"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0" name="Text Box 21"/>
          <p:cNvSpPr txBox="1">
            <a:spLocks noChangeArrowheads="1"/>
          </p:cNvSpPr>
          <p:nvPr/>
        </p:nvSpPr>
        <p:spPr bwMode="auto">
          <a:xfrm>
            <a:off x="1309324" y="1941839"/>
            <a:ext cx="2758619" cy="369332"/>
          </a:xfrm>
          <a:prstGeom prst="rect">
            <a:avLst/>
          </a:prstGeom>
          <a:noFill/>
          <a:ln w="9525">
            <a:noFill/>
            <a:miter lim="800000"/>
            <a:headEnd/>
            <a:tailEnd/>
          </a:ln>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dirty="0" smtClean="0">
                <a:solidFill>
                  <a:schemeClr val="tx2">
                    <a:lumMod val="50000"/>
                  </a:schemeClr>
                </a:solidFill>
                <a:latin typeface="黑体" pitchFamily="49" charset="-122"/>
                <a:ea typeface="黑体" pitchFamily="49" charset="-122"/>
              </a:rPr>
              <a:t>1  </a:t>
            </a:r>
            <a:r>
              <a:rPr lang="zh-CN" altLang="en-US" dirty="0" smtClean="0">
                <a:solidFill>
                  <a:schemeClr val="tx2">
                    <a:lumMod val="50000"/>
                  </a:schemeClr>
                </a:solidFill>
                <a:latin typeface="黑体" pitchFamily="49" charset="-122"/>
                <a:ea typeface="黑体" pitchFamily="49" charset="-122"/>
              </a:rPr>
              <a:t>新建</a:t>
            </a:r>
            <a:r>
              <a:rPr lang="zh-CN" altLang="en-US" dirty="0">
                <a:solidFill>
                  <a:schemeClr val="tx2">
                    <a:lumMod val="50000"/>
                  </a:schemeClr>
                </a:solidFill>
                <a:latin typeface="黑体" pitchFamily="49" charset="-122"/>
                <a:ea typeface="黑体" pitchFamily="49" charset="-122"/>
              </a:rPr>
              <a:t>查询文件。</a:t>
            </a:r>
          </a:p>
        </p:txBody>
      </p:sp>
      <p:sp>
        <p:nvSpPr>
          <p:cNvPr id="20" name="Text Box 21"/>
          <p:cNvSpPr txBox="1">
            <a:spLocks noChangeArrowheads="1"/>
          </p:cNvSpPr>
          <p:nvPr/>
        </p:nvSpPr>
        <p:spPr bwMode="auto">
          <a:xfrm>
            <a:off x="1339213" y="2708920"/>
            <a:ext cx="3016764" cy="646331"/>
          </a:xfrm>
          <a:prstGeom prst="rect">
            <a:avLst/>
          </a:prstGeom>
          <a:noFill/>
          <a:ln w="9525">
            <a:noFill/>
            <a:miter lim="800000"/>
            <a:headEnd/>
            <a:tailEnd/>
          </a:ln>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2  </a:t>
            </a:r>
            <a:r>
              <a:rPr lang="zh-CN" altLang="en-US" dirty="0" smtClean="0">
                <a:solidFill>
                  <a:schemeClr val="tx2">
                    <a:lumMod val="50000"/>
                  </a:schemeClr>
                </a:solidFill>
                <a:latin typeface="黑体" pitchFamily="49" charset="-122"/>
                <a:ea typeface="黑体" pitchFamily="49" charset="-122"/>
              </a:rPr>
              <a:t>输入如右</a:t>
            </a:r>
            <a:r>
              <a:rPr lang="en-US" altLang="zh-CN" dirty="0" smtClean="0">
                <a:solidFill>
                  <a:schemeClr val="tx2">
                    <a:lumMod val="50000"/>
                  </a:schemeClr>
                </a:solidFill>
                <a:latin typeface="黑体" pitchFamily="49" charset="-122"/>
                <a:ea typeface="黑体" pitchFamily="49" charset="-122"/>
              </a:rPr>
              <a:t>T-SQL</a:t>
            </a:r>
            <a:r>
              <a:rPr lang="zh-CN" altLang="en-US" dirty="0" smtClean="0">
                <a:solidFill>
                  <a:schemeClr val="tx2">
                    <a:lumMod val="50000"/>
                  </a:schemeClr>
                </a:solidFill>
                <a:latin typeface="黑体" pitchFamily="49" charset="-122"/>
                <a:ea typeface="黑体" pitchFamily="49" charset="-122"/>
              </a:rPr>
              <a:t>语句 </a:t>
            </a:r>
            <a:endParaRPr lang="en-US" altLang="zh-CN" dirty="0" smtClean="0">
              <a:solidFill>
                <a:schemeClr val="tx2">
                  <a:lumMod val="50000"/>
                </a:schemeClr>
              </a:solidFill>
              <a:latin typeface="黑体" pitchFamily="49" charset="-122"/>
              <a:ea typeface="黑体" pitchFamily="49" charset="-122"/>
            </a:endParaRPr>
          </a:p>
          <a:p>
            <a:pPr eaLnBrk="0" hangingPunct="0"/>
            <a:r>
              <a:rPr lang="en-US" altLang="zh-CN" dirty="0">
                <a:solidFill>
                  <a:schemeClr val="tx2">
                    <a:lumMod val="50000"/>
                  </a:schemeClr>
                </a:solidFill>
                <a:latin typeface="黑体" pitchFamily="49" charset="-122"/>
                <a:ea typeface="黑体" pitchFamily="49" charset="-122"/>
              </a:rPr>
              <a:t> </a:t>
            </a:r>
            <a:r>
              <a:rPr lang="en-US" altLang="zh-CN" dirty="0" smtClean="0">
                <a:solidFill>
                  <a:schemeClr val="tx2">
                    <a:lumMod val="50000"/>
                  </a:schemeClr>
                </a:solidFill>
                <a:latin typeface="黑体" pitchFamily="49" charset="-122"/>
                <a:ea typeface="黑体" pitchFamily="49" charset="-122"/>
              </a:rPr>
              <a:t>      </a:t>
            </a:r>
            <a:r>
              <a:rPr lang="zh-CN" altLang="en-US" dirty="0" smtClean="0">
                <a:solidFill>
                  <a:schemeClr val="tx2">
                    <a:lumMod val="50000"/>
                  </a:schemeClr>
                </a:solidFill>
                <a:latin typeface="黑体" pitchFamily="49" charset="-122"/>
                <a:ea typeface="黑体" pitchFamily="49" charset="-122"/>
              </a:rPr>
              <a:t>创建</a:t>
            </a:r>
            <a:r>
              <a:rPr lang="zh-CN" altLang="en-US" dirty="0">
                <a:solidFill>
                  <a:schemeClr val="tx2">
                    <a:lumMod val="50000"/>
                  </a:schemeClr>
                </a:solidFill>
                <a:latin typeface="黑体" pitchFamily="49" charset="-122"/>
                <a:ea typeface="黑体" pitchFamily="49" charset="-122"/>
              </a:rPr>
              <a:t>索引</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sp>
        <p:nvSpPr>
          <p:cNvPr id="3" name="矩形 2"/>
          <p:cNvSpPr/>
          <p:nvPr/>
        </p:nvSpPr>
        <p:spPr>
          <a:xfrm>
            <a:off x="4644008" y="1741982"/>
            <a:ext cx="4230216" cy="2585323"/>
          </a:xfrm>
          <a:prstGeom prst="rect">
            <a:avLst/>
          </a:prstGeom>
          <a:solidFill>
            <a:srgbClr val="FFFF00"/>
          </a:solidFill>
        </p:spPr>
        <p:txBody>
          <a:bodyPr wrap="square">
            <a:spAutoFit/>
          </a:bodyPr>
          <a:lstStyle/>
          <a:p>
            <a:pPr eaLnBrk="1" hangingPunct="1">
              <a:lnSpc>
                <a:spcPct val="150000"/>
              </a:lnSpc>
            </a:pPr>
            <a:r>
              <a:rPr lang="zh-CN" altLang="en-US" dirty="0">
                <a:solidFill>
                  <a:srgbClr val="002060"/>
                </a:solidFill>
                <a:ea typeface="黑体" pitchFamily="49" charset="-122"/>
                <a:sym typeface="Times New Roman" pitchFamily="18" charset="0"/>
              </a:rPr>
              <a:t>USE Student</a:t>
            </a:r>
          </a:p>
          <a:p>
            <a:pPr eaLnBrk="1" hangingPunct="1">
              <a:lnSpc>
                <a:spcPct val="150000"/>
              </a:lnSpc>
            </a:pPr>
            <a:r>
              <a:rPr lang="zh-CN" altLang="en-US" dirty="0">
                <a:solidFill>
                  <a:srgbClr val="002060"/>
                </a:solidFill>
                <a:ea typeface="黑体" pitchFamily="49" charset="-122"/>
                <a:sym typeface="Times New Roman" pitchFamily="18" charset="0"/>
              </a:rPr>
              <a:t>       GO</a:t>
            </a:r>
          </a:p>
          <a:p>
            <a:pPr eaLnBrk="1" hangingPunct="1">
              <a:lnSpc>
                <a:spcPct val="150000"/>
              </a:lnSpc>
            </a:pPr>
            <a:r>
              <a:rPr lang="zh-CN" altLang="en-US" dirty="0">
                <a:solidFill>
                  <a:srgbClr val="002060"/>
                </a:solidFill>
                <a:ea typeface="黑体" pitchFamily="49" charset="-122"/>
                <a:sym typeface="Times New Roman" pitchFamily="18" charset="0"/>
              </a:rPr>
              <a:t>      CREATE NONCLUSTERED INDEX            </a:t>
            </a:r>
          </a:p>
          <a:p>
            <a:pPr eaLnBrk="1" hangingPunct="1">
              <a:lnSpc>
                <a:spcPct val="150000"/>
              </a:lnSpc>
            </a:pPr>
            <a:r>
              <a:rPr lang="zh-CN" altLang="en-US" dirty="0">
                <a:solidFill>
                  <a:srgbClr val="002060"/>
                </a:solidFill>
                <a:ea typeface="黑体" pitchFamily="49" charset="-122"/>
                <a:sym typeface="宋体" pitchFamily="2" charset="-122"/>
              </a:rPr>
              <a:t>IX_student_name </a:t>
            </a:r>
            <a:endParaRPr lang="zh-CN" altLang="en-US" dirty="0">
              <a:solidFill>
                <a:srgbClr val="002060"/>
              </a:solidFill>
              <a:ea typeface="黑体" pitchFamily="49" charset="-122"/>
              <a:sym typeface="Times New Roman" pitchFamily="18" charset="0"/>
            </a:endParaRPr>
          </a:p>
          <a:p>
            <a:pPr eaLnBrk="1" hangingPunct="1">
              <a:lnSpc>
                <a:spcPct val="150000"/>
              </a:lnSpc>
            </a:pPr>
            <a:r>
              <a:rPr lang="zh-CN" altLang="en-US" dirty="0">
                <a:solidFill>
                  <a:srgbClr val="002060"/>
                </a:solidFill>
                <a:ea typeface="黑体" pitchFamily="49" charset="-122"/>
                <a:sym typeface="Times New Roman" pitchFamily="18" charset="0"/>
              </a:rPr>
              <a:t>        ON </a:t>
            </a:r>
            <a:r>
              <a:rPr lang="zh-CN" altLang="en-US" dirty="0">
                <a:solidFill>
                  <a:srgbClr val="002060"/>
                </a:solidFill>
                <a:ea typeface="黑体" pitchFamily="49" charset="-122"/>
                <a:sym typeface="宋体" pitchFamily="2" charset="-122"/>
              </a:rPr>
              <a:t>Students</a:t>
            </a:r>
            <a:r>
              <a:rPr lang="zh-CN" altLang="en-US" dirty="0">
                <a:solidFill>
                  <a:srgbClr val="002060"/>
                </a:solidFill>
                <a:ea typeface="黑体" pitchFamily="49" charset="-122"/>
                <a:sym typeface="Times New Roman" pitchFamily="18" charset="0"/>
              </a:rPr>
              <a:t> (</a:t>
            </a:r>
            <a:r>
              <a:rPr lang="zh-CN" altLang="en-US" dirty="0">
                <a:solidFill>
                  <a:srgbClr val="002060"/>
                </a:solidFill>
                <a:ea typeface="黑体" pitchFamily="49" charset="-122"/>
                <a:sym typeface="宋体" pitchFamily="2" charset="-122"/>
              </a:rPr>
              <a:t>student</a:t>
            </a:r>
            <a:r>
              <a:rPr lang="zh-CN" altLang="en-US" dirty="0">
                <a:solidFill>
                  <a:srgbClr val="002060"/>
                </a:solidFill>
                <a:ea typeface="黑体" pitchFamily="49" charset="-122"/>
                <a:sym typeface="Times New Roman" pitchFamily="18" charset="0"/>
              </a:rPr>
              <a:t>_name) </a:t>
            </a:r>
          </a:p>
          <a:p>
            <a:pPr eaLnBrk="1" hangingPunct="1">
              <a:lnSpc>
                <a:spcPct val="150000"/>
              </a:lnSpc>
            </a:pPr>
            <a:r>
              <a:rPr lang="zh-CN" altLang="en-US" dirty="0">
                <a:solidFill>
                  <a:srgbClr val="002060"/>
                </a:solidFill>
                <a:ea typeface="黑体" pitchFamily="49" charset="-122"/>
                <a:sym typeface="Times New Roman" pitchFamily="18" charset="0"/>
              </a:rPr>
              <a:t>       GO</a:t>
            </a:r>
            <a:endParaRPr lang="zh-CN" altLang="en-US" dirty="0">
              <a:solidFill>
                <a:srgbClr val="002060"/>
              </a:solidFill>
              <a:latin typeface="黑体" pitchFamily="49" charset="-122"/>
              <a:ea typeface="黑体" pitchFamily="49" charset="-122"/>
            </a:endParaRPr>
          </a:p>
        </p:txBody>
      </p:sp>
      <p:sp>
        <p:nvSpPr>
          <p:cNvPr id="13" name="Line 18"/>
          <p:cNvSpPr>
            <a:spLocks noChangeShapeType="1"/>
          </p:cNvSpPr>
          <p:nvPr/>
        </p:nvSpPr>
        <p:spPr bwMode="auto">
          <a:xfrm>
            <a:off x="1294381" y="3501008"/>
            <a:ext cx="3046652"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4" name="Text Box 21"/>
          <p:cNvSpPr txBox="1">
            <a:spLocks noChangeArrowheads="1"/>
          </p:cNvSpPr>
          <p:nvPr/>
        </p:nvSpPr>
        <p:spPr bwMode="auto">
          <a:xfrm>
            <a:off x="1324269" y="3645024"/>
            <a:ext cx="2743674" cy="369332"/>
          </a:xfrm>
          <a:prstGeom prst="rect">
            <a:avLst/>
          </a:prstGeom>
          <a:noFill/>
          <a:ln w="9525">
            <a:noFill/>
            <a:miter lim="800000"/>
            <a:headEnd/>
            <a:tailEnd/>
          </a:ln>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3  </a:t>
            </a:r>
            <a:r>
              <a:rPr lang="zh-CN" altLang="en-US" dirty="0" smtClean="0">
                <a:solidFill>
                  <a:schemeClr val="tx2">
                    <a:lumMod val="50000"/>
                  </a:schemeClr>
                </a:solidFill>
                <a:latin typeface="黑体" pitchFamily="49" charset="-122"/>
                <a:ea typeface="黑体" pitchFamily="49" charset="-122"/>
              </a:rPr>
              <a:t>执行</a:t>
            </a:r>
            <a:r>
              <a:rPr lang="zh-CN" altLang="en-US" dirty="0">
                <a:solidFill>
                  <a:schemeClr val="tx2">
                    <a:lumMod val="50000"/>
                  </a:schemeClr>
                </a:solidFill>
                <a:latin typeface="黑体" pitchFamily="49" charset="-122"/>
                <a:ea typeface="黑体" pitchFamily="49" charset="-122"/>
              </a:rPr>
              <a:t>语句</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sp>
        <p:nvSpPr>
          <p:cNvPr id="15" name="Line 18"/>
          <p:cNvSpPr>
            <a:spLocks noChangeShapeType="1"/>
          </p:cNvSpPr>
          <p:nvPr/>
        </p:nvSpPr>
        <p:spPr bwMode="auto">
          <a:xfrm>
            <a:off x="1294381" y="4183289"/>
            <a:ext cx="3046652"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6" name="Text Box 21"/>
          <p:cNvSpPr txBox="1">
            <a:spLocks noChangeArrowheads="1"/>
          </p:cNvSpPr>
          <p:nvPr/>
        </p:nvSpPr>
        <p:spPr bwMode="auto">
          <a:xfrm>
            <a:off x="1324268" y="4327305"/>
            <a:ext cx="3175723" cy="1477328"/>
          </a:xfrm>
          <a:prstGeom prst="rect">
            <a:avLst/>
          </a:prstGeom>
          <a:noFill/>
          <a:ln w="9525">
            <a:noFill/>
            <a:miter lim="800000"/>
            <a:headEnd/>
            <a:tailEnd/>
          </a:ln>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4  </a:t>
            </a:r>
            <a:r>
              <a:rPr lang="zh-CN" altLang="en-US" dirty="0" smtClean="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对象</a:t>
            </a:r>
            <a:r>
              <a:rPr lang="zh-CN" altLang="en-US" dirty="0" smtClean="0">
                <a:solidFill>
                  <a:schemeClr val="tx2">
                    <a:lumMod val="50000"/>
                  </a:schemeClr>
                </a:solidFill>
                <a:latin typeface="黑体" pitchFamily="49" charset="-122"/>
                <a:ea typeface="黑体" pitchFamily="49" charset="-122"/>
              </a:rPr>
              <a:t>资源管理</a:t>
            </a:r>
            <a:endParaRPr lang="en-US" altLang="zh-CN" dirty="0" smtClean="0">
              <a:solidFill>
                <a:schemeClr val="tx2">
                  <a:lumMod val="50000"/>
                </a:schemeClr>
              </a:solidFill>
              <a:latin typeface="黑体" pitchFamily="49" charset="-122"/>
              <a:ea typeface="黑体" pitchFamily="49" charset="-122"/>
            </a:endParaRPr>
          </a:p>
          <a:p>
            <a:pPr eaLnBrk="0" hangingPunct="0"/>
            <a:r>
              <a:rPr lang="en-US" altLang="zh-CN" dirty="0">
                <a:solidFill>
                  <a:schemeClr val="tx2">
                    <a:lumMod val="50000"/>
                  </a:schemeClr>
                </a:solidFill>
                <a:latin typeface="黑体" pitchFamily="49" charset="-122"/>
                <a:ea typeface="黑体" pitchFamily="49" charset="-122"/>
              </a:rPr>
              <a:t> </a:t>
            </a:r>
            <a:r>
              <a:rPr lang="en-US" altLang="zh-CN" dirty="0" smtClean="0">
                <a:solidFill>
                  <a:schemeClr val="tx2">
                    <a:lumMod val="50000"/>
                  </a:schemeClr>
                </a:solidFill>
                <a:latin typeface="黑体" pitchFamily="49" charset="-122"/>
                <a:ea typeface="黑体" pitchFamily="49" charset="-122"/>
              </a:rPr>
              <a:t>      </a:t>
            </a:r>
            <a:r>
              <a:rPr lang="zh-CN" altLang="en-US" dirty="0" smtClean="0">
                <a:solidFill>
                  <a:schemeClr val="tx2">
                    <a:lumMod val="50000"/>
                  </a:schemeClr>
                </a:solidFill>
                <a:latin typeface="黑体" pitchFamily="49" charset="-122"/>
                <a:ea typeface="黑体" pitchFamily="49" charset="-122"/>
              </a:rPr>
              <a:t>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中展开</a:t>
            </a:r>
            <a:r>
              <a:rPr lang="zh-CN" altLang="en-US" dirty="0" smtClean="0">
                <a:solidFill>
                  <a:schemeClr val="tx2">
                    <a:lumMod val="50000"/>
                  </a:schemeClr>
                </a:solidFill>
                <a:latin typeface="黑体" pitchFamily="49" charset="-122"/>
                <a:ea typeface="黑体" pitchFamily="49" charset="-122"/>
              </a:rPr>
              <a:t>表</a:t>
            </a:r>
            <a:endParaRPr lang="en-US" altLang="zh-CN" dirty="0" smtClean="0">
              <a:solidFill>
                <a:schemeClr val="tx2">
                  <a:lumMod val="50000"/>
                </a:schemeClr>
              </a:solidFill>
              <a:latin typeface="黑体" pitchFamily="49" charset="-122"/>
              <a:ea typeface="黑体" pitchFamily="49" charset="-122"/>
            </a:endParaRPr>
          </a:p>
          <a:p>
            <a:pPr eaLnBrk="0" hangingPunct="0"/>
            <a:r>
              <a:rPr lang="en-US" altLang="zh-CN" dirty="0">
                <a:solidFill>
                  <a:schemeClr val="tx2">
                    <a:lumMod val="50000"/>
                  </a:schemeClr>
                </a:solidFill>
                <a:latin typeface="黑体" pitchFamily="49" charset="-122"/>
                <a:ea typeface="黑体" pitchFamily="49" charset="-122"/>
              </a:rPr>
              <a:t> </a:t>
            </a:r>
            <a:r>
              <a:rPr lang="en-US" altLang="zh-CN" dirty="0" smtClean="0">
                <a:solidFill>
                  <a:schemeClr val="tx2">
                    <a:lumMod val="50000"/>
                  </a:schemeClr>
                </a:solidFill>
                <a:latin typeface="黑体" pitchFamily="49" charset="-122"/>
                <a:ea typeface="黑体" pitchFamily="49" charset="-122"/>
              </a:rPr>
              <a:t>      Students</a:t>
            </a:r>
            <a:r>
              <a:rPr lang="zh-CN" altLang="en-US" dirty="0" smtClean="0">
                <a:solidFill>
                  <a:schemeClr val="tx2">
                    <a:lumMod val="50000"/>
                  </a:schemeClr>
                </a:solidFill>
                <a:latin typeface="黑体" pitchFamily="49" charset="-122"/>
                <a:ea typeface="黑体" pitchFamily="49" charset="-122"/>
              </a:rPr>
              <a:t>的“索引” </a:t>
            </a:r>
            <a:endParaRPr lang="en-US" altLang="zh-CN" dirty="0" smtClean="0">
              <a:solidFill>
                <a:schemeClr val="tx2">
                  <a:lumMod val="50000"/>
                </a:schemeClr>
              </a:solidFill>
              <a:latin typeface="黑体" pitchFamily="49" charset="-122"/>
              <a:ea typeface="黑体" pitchFamily="49" charset="-122"/>
            </a:endParaRPr>
          </a:p>
          <a:p>
            <a:pPr eaLnBrk="0" hangingPunct="0"/>
            <a:r>
              <a:rPr lang="en-US" altLang="zh-CN" dirty="0">
                <a:solidFill>
                  <a:schemeClr val="tx2">
                    <a:lumMod val="50000"/>
                  </a:schemeClr>
                </a:solidFill>
                <a:latin typeface="黑体" pitchFamily="49" charset="-122"/>
                <a:ea typeface="黑体" pitchFamily="49" charset="-122"/>
              </a:rPr>
              <a:t> </a:t>
            </a:r>
            <a:r>
              <a:rPr lang="en-US" altLang="zh-CN" dirty="0" smtClean="0">
                <a:solidFill>
                  <a:schemeClr val="tx2">
                    <a:lumMod val="50000"/>
                  </a:schemeClr>
                </a:solidFill>
                <a:latin typeface="黑体" pitchFamily="49" charset="-122"/>
                <a:ea typeface="黑体" pitchFamily="49" charset="-122"/>
              </a:rPr>
              <a:t>      </a:t>
            </a:r>
            <a:r>
              <a:rPr lang="zh-CN" altLang="en-US" dirty="0" smtClean="0">
                <a:solidFill>
                  <a:schemeClr val="tx2">
                    <a:lumMod val="50000"/>
                  </a:schemeClr>
                </a:solidFill>
                <a:latin typeface="黑体" pitchFamily="49" charset="-122"/>
                <a:ea typeface="黑体" pitchFamily="49" charset="-122"/>
              </a:rPr>
              <a:t>节点</a:t>
            </a:r>
            <a:r>
              <a:rPr lang="zh-CN" altLang="en-US" dirty="0">
                <a:solidFill>
                  <a:schemeClr val="tx2">
                    <a:lumMod val="50000"/>
                  </a:schemeClr>
                </a:solidFill>
                <a:latin typeface="黑体" pitchFamily="49" charset="-122"/>
                <a:ea typeface="黑体" pitchFamily="49" charset="-122"/>
              </a:rPr>
              <a:t>，查看新创建</a:t>
            </a:r>
            <a:r>
              <a:rPr lang="zh-CN" altLang="en-US" dirty="0" smtClean="0">
                <a:solidFill>
                  <a:schemeClr val="tx2">
                    <a:lumMod val="50000"/>
                  </a:schemeClr>
                </a:solidFill>
                <a:latin typeface="黑体" pitchFamily="49" charset="-122"/>
                <a:ea typeface="黑体" pitchFamily="49" charset="-122"/>
              </a:rPr>
              <a:t>的  </a:t>
            </a:r>
            <a:endParaRPr lang="en-US" altLang="zh-CN" dirty="0" smtClean="0">
              <a:solidFill>
                <a:schemeClr val="tx2">
                  <a:lumMod val="50000"/>
                </a:schemeClr>
              </a:solidFill>
              <a:latin typeface="黑体" pitchFamily="49" charset="-122"/>
              <a:ea typeface="黑体" pitchFamily="49" charset="-122"/>
            </a:endParaRPr>
          </a:p>
          <a:p>
            <a:pPr eaLnBrk="0" hangingPunct="0"/>
            <a:r>
              <a:rPr lang="en-US" altLang="zh-CN" dirty="0">
                <a:solidFill>
                  <a:schemeClr val="tx2">
                    <a:lumMod val="50000"/>
                  </a:schemeClr>
                </a:solidFill>
                <a:latin typeface="黑体" pitchFamily="49" charset="-122"/>
                <a:ea typeface="黑体" pitchFamily="49" charset="-122"/>
              </a:rPr>
              <a:t> </a:t>
            </a:r>
            <a:r>
              <a:rPr lang="en-US" altLang="zh-CN" dirty="0" smtClean="0">
                <a:solidFill>
                  <a:schemeClr val="tx2">
                    <a:lumMod val="50000"/>
                  </a:schemeClr>
                </a:solidFill>
                <a:latin typeface="黑体" pitchFamily="49" charset="-122"/>
                <a:ea typeface="黑体" pitchFamily="49" charset="-122"/>
              </a:rPr>
              <a:t>      </a:t>
            </a:r>
            <a:r>
              <a:rPr lang="zh-CN" altLang="en-US" dirty="0" smtClean="0">
                <a:solidFill>
                  <a:schemeClr val="tx2">
                    <a:lumMod val="50000"/>
                  </a:schemeClr>
                </a:solidFill>
                <a:latin typeface="黑体" pitchFamily="49" charset="-122"/>
                <a:ea typeface="黑体" pitchFamily="49" charset="-122"/>
              </a:rPr>
              <a:t>索引</a:t>
            </a:r>
            <a:r>
              <a:rPr lang="zh-CN" altLang="en-US" dirty="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如图</a:t>
            </a:r>
            <a:r>
              <a:rPr lang="en-US" altLang="zh-CN" dirty="0" smtClean="0">
                <a:solidFill>
                  <a:schemeClr val="tx2">
                    <a:lumMod val="50000"/>
                  </a:schemeClr>
                </a:solidFill>
                <a:latin typeface="黑体" pitchFamily="49" charset="-122"/>
                <a:ea typeface="黑体" pitchFamily="49" charset="-122"/>
              </a:rPr>
              <a:t>7.5</a:t>
            </a:r>
            <a:endParaRPr lang="zh-CN" altLang="en-US" dirty="0">
              <a:solidFill>
                <a:schemeClr val="tx2">
                  <a:lumMod val="50000"/>
                </a:schemeClr>
              </a:solidFill>
              <a:latin typeface="黑体" pitchFamily="49" charset="-122"/>
              <a:ea typeface="黑体" pitchFamily="49" charset="-122"/>
            </a:endParaRPr>
          </a:p>
        </p:txBody>
      </p:sp>
      <p:pic>
        <p:nvPicPr>
          <p:cNvPr id="17" name="Picture 2"/>
          <p:cNvPicPr>
            <a:picLocks noGrp="1" noChangeAspect="1" noChangeArrowheads="1"/>
          </p:cNvPicPr>
          <p:nvPr>
            <p:ph idx="4294967295"/>
          </p:nvPr>
        </p:nvPicPr>
        <p:blipFill>
          <a:blip r:embed="rId2" cstate="print">
            <a:extLst>
              <a:ext uri="{28A0092B-C50C-407E-A947-70E740481C1C}">
                <a14:useLocalDpi xmlns:a14="http://schemas.microsoft.com/office/drawing/2010/main" xmlns="" val="0"/>
              </a:ext>
            </a:extLst>
          </a:blip>
          <a:srcRect/>
          <a:stretch>
            <a:fillRect/>
          </a:stretch>
        </p:blipFill>
        <p:spPr>
          <a:xfrm>
            <a:off x="4619727" y="4509120"/>
            <a:ext cx="2624464" cy="1584176"/>
          </a:xfrm>
          <a:noFill/>
          <a:ln/>
        </p:spPr>
      </p:pic>
      <p:sp>
        <p:nvSpPr>
          <p:cNvPr id="18" name="Text Box 5"/>
          <p:cNvSpPr txBox="1">
            <a:spLocks noChangeArrowheads="1"/>
          </p:cNvSpPr>
          <p:nvPr/>
        </p:nvSpPr>
        <p:spPr bwMode="auto">
          <a:xfrm>
            <a:off x="7164288" y="4797152"/>
            <a:ext cx="1512168" cy="14773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indent="228600" eaLnBrk="0" hangingPunct="0">
              <a:defRPr sz="4800">
                <a:solidFill>
                  <a:schemeClr val="tx1"/>
                </a:solidFill>
                <a:latin typeface="Arial" pitchFamily="34" charset="0"/>
                <a:ea typeface="宋体" pitchFamily="2" charset="-122"/>
              </a:defRPr>
            </a:lvl1pPr>
            <a:lvl2pPr marL="742950" indent="-285750" eaLnBrk="0" hangingPunct="0">
              <a:defRPr sz="4800">
                <a:solidFill>
                  <a:schemeClr val="tx1"/>
                </a:solidFill>
                <a:latin typeface="Arial" pitchFamily="34" charset="0"/>
                <a:ea typeface="宋体" pitchFamily="2" charset="-122"/>
              </a:defRPr>
            </a:lvl2pPr>
            <a:lvl3pPr marL="1143000" indent="-228600" eaLnBrk="0" hangingPunct="0">
              <a:defRPr sz="4800">
                <a:solidFill>
                  <a:schemeClr val="tx1"/>
                </a:solidFill>
                <a:latin typeface="Arial" pitchFamily="34" charset="0"/>
                <a:ea typeface="宋体" pitchFamily="2" charset="-122"/>
              </a:defRPr>
            </a:lvl3pPr>
            <a:lvl4pPr marL="1600200" indent="-228600" eaLnBrk="0" hangingPunct="0">
              <a:defRPr sz="4800">
                <a:solidFill>
                  <a:schemeClr val="tx1"/>
                </a:solidFill>
                <a:latin typeface="Arial" pitchFamily="34" charset="0"/>
                <a:ea typeface="宋体" pitchFamily="2" charset="-122"/>
              </a:defRPr>
            </a:lvl4pPr>
            <a:lvl5pPr marL="2057400" indent="-228600" eaLnBrk="0" hangingPunct="0">
              <a:defRPr sz="48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48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48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48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4800">
                <a:solidFill>
                  <a:schemeClr val="tx1"/>
                </a:solidFill>
                <a:latin typeface="Arial" pitchFamily="34" charset="0"/>
                <a:ea typeface="宋体" pitchFamily="2" charset="-122"/>
              </a:defRPr>
            </a:lvl9pPr>
          </a:lstStyle>
          <a:p>
            <a:pPr algn="ctr" eaLnBrk="1" hangingPunct="1"/>
            <a:r>
              <a:rPr lang="zh-CN" altLang="en-US" sz="1800" b="1" dirty="0">
                <a:solidFill>
                  <a:srgbClr val="002060"/>
                </a:solidFill>
                <a:latin typeface="黑体" pitchFamily="49" charset="-122"/>
                <a:ea typeface="黑体" pitchFamily="49" charset="-122"/>
                <a:sym typeface="宋体" pitchFamily="2" charset="-122"/>
              </a:rPr>
              <a:t>图</a:t>
            </a:r>
            <a:r>
              <a:rPr lang="zh-CN" altLang="en-US" sz="1800" b="1" dirty="0">
                <a:solidFill>
                  <a:srgbClr val="002060"/>
                </a:solidFill>
                <a:latin typeface="黑体" pitchFamily="49" charset="-122"/>
                <a:ea typeface="黑体" pitchFamily="49" charset="-122"/>
                <a:sym typeface="Times New Roman" pitchFamily="18" charset="0"/>
              </a:rPr>
              <a:t>7.5 </a:t>
            </a:r>
            <a:r>
              <a:rPr lang="zh-CN" altLang="en-US" sz="1800" b="1" dirty="0">
                <a:solidFill>
                  <a:srgbClr val="002060"/>
                </a:solidFill>
                <a:latin typeface="黑体" pitchFamily="49" charset="-122"/>
                <a:ea typeface="黑体" pitchFamily="49" charset="-122"/>
                <a:sym typeface="宋体" pitchFamily="2" charset="-122"/>
              </a:rPr>
              <a:t>在【对象资源管理器】中查看索引对象</a:t>
            </a:r>
            <a:endParaRPr lang="zh-CN" altLang="en-US" sz="1800" dirty="0">
              <a:solidFill>
                <a:srgbClr val="002060"/>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a:t>
            </a:r>
            <a:r>
              <a:rPr lang="en-US" altLang="zh-CN" dirty="0"/>
              <a:t>2</a:t>
            </a:r>
            <a:r>
              <a:rPr lang="zh-CN" altLang="en-US" dirty="0"/>
              <a:t>（续）</a:t>
            </a:r>
          </a:p>
        </p:txBody>
      </p:sp>
      <p:sp>
        <p:nvSpPr>
          <p:cNvPr id="9" name="Line 18"/>
          <p:cNvSpPr>
            <a:spLocks noChangeShapeType="1"/>
          </p:cNvSpPr>
          <p:nvPr/>
        </p:nvSpPr>
        <p:spPr bwMode="auto">
          <a:xfrm>
            <a:off x="1320120" y="3501008"/>
            <a:ext cx="6618917"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0" name="Text Box 21"/>
          <p:cNvSpPr txBox="1">
            <a:spLocks noChangeArrowheads="1"/>
          </p:cNvSpPr>
          <p:nvPr/>
        </p:nvSpPr>
        <p:spPr bwMode="auto">
          <a:xfrm>
            <a:off x="1320120" y="1988840"/>
            <a:ext cx="6276215" cy="1354217"/>
          </a:xfrm>
          <a:prstGeom prst="rect">
            <a:avLst/>
          </a:prstGeom>
          <a:noFill/>
          <a:ln w="9525">
            <a:noFill/>
            <a:miter lim="800000"/>
            <a:headEnd/>
            <a:tailEnd/>
          </a:ln>
          <a:effectLst/>
        </p:spPr>
        <p:txBody>
          <a:bodyPr wrap="square">
            <a:spAutoFit/>
          </a:bodyPr>
          <a:lstStyle/>
          <a:p>
            <a:pPr marL="449263" lvl="0" indent="-449263">
              <a:lnSpc>
                <a:spcPct val="80000"/>
              </a:lnSpc>
              <a:spcBef>
                <a:spcPct val="20000"/>
              </a:spcBef>
              <a:spcAft>
                <a:spcPct val="10000"/>
              </a:spcAft>
              <a:buClr>
                <a:srgbClr val="184BB2"/>
              </a:buClr>
            </a:pPr>
            <a:r>
              <a:rPr lang="zh-CN" altLang="en-US" sz="2000" kern="0" dirty="0">
                <a:solidFill>
                  <a:srgbClr val="132767"/>
                </a:solidFill>
                <a:latin typeface="黑体" pitchFamily="49" charset="-122"/>
                <a:ea typeface="黑体" pitchFamily="49" charset="-122"/>
              </a:rPr>
              <a:t>知识总结：</a:t>
            </a:r>
          </a:p>
          <a:p>
            <a:pPr marL="449263" lvl="0" indent="-449263">
              <a:lnSpc>
                <a:spcPct val="80000"/>
              </a:lnSpc>
              <a:spcBef>
                <a:spcPct val="20000"/>
              </a:spcBef>
              <a:spcAft>
                <a:spcPct val="10000"/>
              </a:spcAft>
              <a:buClr>
                <a:srgbClr val="184BB2"/>
              </a:buClr>
            </a:pPr>
            <a:endParaRPr lang="zh-CN" altLang="en-US" sz="2000" kern="0" dirty="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sz="2000" kern="0" dirty="0">
                <a:solidFill>
                  <a:srgbClr val="132767"/>
                </a:solidFill>
                <a:latin typeface="黑体" pitchFamily="49" charset="-122"/>
                <a:ea typeface="黑体" pitchFamily="49" charset="-122"/>
              </a:rPr>
              <a:t>   使用</a:t>
            </a:r>
            <a:r>
              <a:rPr lang="en-US" altLang="zh-CN" sz="2000" kern="0" dirty="0">
                <a:solidFill>
                  <a:srgbClr val="132767"/>
                </a:solidFill>
                <a:latin typeface="黑体" pitchFamily="49" charset="-122"/>
                <a:ea typeface="黑体" pitchFamily="49" charset="-122"/>
              </a:rPr>
              <a:t>CREATE INDEX</a:t>
            </a:r>
            <a:r>
              <a:rPr lang="zh-CN" altLang="en-US" sz="2000" kern="0" dirty="0">
                <a:solidFill>
                  <a:srgbClr val="132767"/>
                </a:solidFill>
                <a:latin typeface="黑体" pitchFamily="49" charset="-122"/>
                <a:ea typeface="黑体" pitchFamily="49" charset="-122"/>
              </a:rPr>
              <a:t>语句可以创建各种类型的索引</a:t>
            </a:r>
            <a:r>
              <a:rPr lang="zh-CN" altLang="en-US" sz="2000" kern="0" dirty="0" smtClean="0">
                <a:solidFill>
                  <a:srgbClr val="132767"/>
                </a:solidFill>
                <a:latin typeface="黑体" pitchFamily="49" charset="-122"/>
                <a:ea typeface="黑体" pitchFamily="49" charset="-122"/>
              </a:rPr>
              <a:t>，</a:t>
            </a:r>
            <a:endParaRPr lang="en-US" altLang="zh-CN" sz="2000"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sz="2000" kern="0" dirty="0" smtClean="0">
                <a:solidFill>
                  <a:srgbClr val="132767"/>
                </a:solidFill>
                <a:latin typeface="黑体" pitchFamily="49" charset="-122"/>
                <a:ea typeface="黑体" pitchFamily="49" charset="-122"/>
              </a:rPr>
              <a:t>其</a:t>
            </a:r>
            <a:r>
              <a:rPr lang="zh-CN" altLang="en-US" sz="2000" kern="0" dirty="0">
                <a:solidFill>
                  <a:srgbClr val="132767"/>
                </a:solidFill>
                <a:latin typeface="黑体" pitchFamily="49" charset="-122"/>
                <a:ea typeface="黑体" pitchFamily="49" charset="-122"/>
              </a:rPr>
              <a:t>语法格式如下：</a:t>
            </a:r>
          </a:p>
        </p:txBody>
      </p:sp>
      <p:sp>
        <p:nvSpPr>
          <p:cNvPr id="20" name="Text Box 21"/>
          <p:cNvSpPr txBox="1">
            <a:spLocks noChangeArrowheads="1"/>
          </p:cNvSpPr>
          <p:nvPr/>
        </p:nvSpPr>
        <p:spPr bwMode="auto">
          <a:xfrm>
            <a:off x="1779502" y="3717032"/>
            <a:ext cx="5024746" cy="1169551"/>
          </a:xfrm>
          <a:prstGeom prst="rect">
            <a:avLst/>
          </a:prstGeom>
          <a:noFill/>
          <a:ln w="9525">
            <a:noFill/>
            <a:miter lim="800000"/>
            <a:headEnd/>
            <a:tailEnd/>
          </a:ln>
          <a:effectLst/>
        </p:spPr>
        <p:txBody>
          <a:bodyPr wrap="square">
            <a:spAutoFit/>
          </a:bodyPr>
          <a:lstStyle/>
          <a:p>
            <a:pPr marL="449263" lvl="0" indent="-449263">
              <a:lnSpc>
                <a:spcPct val="80000"/>
              </a:lnSpc>
              <a:spcBef>
                <a:spcPct val="20000"/>
              </a:spcBef>
              <a:spcAft>
                <a:spcPct val="10000"/>
              </a:spcAft>
              <a:buClr>
                <a:srgbClr val="184BB2"/>
              </a:buClr>
            </a:pPr>
            <a:r>
              <a:rPr lang="en-US" altLang="zh-CN" sz="2000" kern="0" dirty="0">
                <a:latin typeface="黑体" pitchFamily="49" charset="-122"/>
                <a:ea typeface="黑体" pitchFamily="49" charset="-122"/>
              </a:rPr>
              <a:t>CREATE [NONCLUSTERED] INDEX </a:t>
            </a:r>
            <a:r>
              <a:rPr lang="en-US" altLang="zh-CN" sz="2000" kern="0" dirty="0" err="1">
                <a:latin typeface="黑体" pitchFamily="49" charset="-122"/>
                <a:ea typeface="黑体" pitchFamily="49" charset="-122"/>
              </a:rPr>
              <a:t>index_name</a:t>
            </a:r>
            <a:endParaRPr lang="en-US" altLang="zh-CN" sz="2000" kern="0" dirty="0">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en-US" altLang="zh-CN" sz="2000" kern="0" dirty="0">
                <a:latin typeface="黑体" pitchFamily="49" charset="-122"/>
                <a:ea typeface="黑体" pitchFamily="49" charset="-122"/>
              </a:rPr>
              <a:t>      ON &lt; </a:t>
            </a:r>
            <a:r>
              <a:rPr lang="en-US" altLang="zh-CN" sz="2000" kern="0" dirty="0" err="1">
                <a:latin typeface="黑体" pitchFamily="49" charset="-122"/>
                <a:ea typeface="黑体" pitchFamily="49" charset="-122"/>
              </a:rPr>
              <a:t>table_name</a:t>
            </a:r>
            <a:r>
              <a:rPr lang="en-US" altLang="zh-CN" sz="2000" kern="0" dirty="0">
                <a:latin typeface="黑体" pitchFamily="49" charset="-122"/>
                <a:ea typeface="黑体" pitchFamily="49" charset="-122"/>
              </a:rPr>
              <a:t> | </a:t>
            </a:r>
            <a:r>
              <a:rPr lang="en-US" altLang="zh-CN" sz="2000" kern="0" dirty="0" err="1">
                <a:latin typeface="黑体" pitchFamily="49" charset="-122"/>
                <a:ea typeface="黑体" pitchFamily="49" charset="-122"/>
              </a:rPr>
              <a:t>view_name</a:t>
            </a:r>
            <a:r>
              <a:rPr lang="en-US" altLang="zh-CN" sz="2000" kern="0" dirty="0">
                <a:latin typeface="黑体" pitchFamily="49" charset="-122"/>
                <a:ea typeface="黑体" pitchFamily="49" charset="-122"/>
              </a:rPr>
              <a:t> &gt; (column [ ASC | DESC ] [ ,...n ] ) </a:t>
            </a:r>
          </a:p>
        </p:txBody>
      </p:sp>
    </p:spTree>
    <p:extLst>
      <p:ext uri="{BB962C8B-B14F-4D97-AF65-F5344CB8AC3E}">
        <p14:creationId xmlns:p14="http://schemas.microsoft.com/office/powerpoint/2010/main" xmlns="" val="313744010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a:t>
            </a:r>
            <a:r>
              <a:rPr lang="en-US" altLang="zh-CN" dirty="0"/>
              <a:t>2</a:t>
            </a:r>
            <a:r>
              <a:rPr lang="zh-CN" altLang="en-US" dirty="0"/>
              <a:t>（续）</a:t>
            </a:r>
          </a:p>
        </p:txBody>
      </p:sp>
      <p:sp>
        <p:nvSpPr>
          <p:cNvPr id="9" name="Line 18"/>
          <p:cNvSpPr>
            <a:spLocks noChangeShapeType="1"/>
          </p:cNvSpPr>
          <p:nvPr/>
        </p:nvSpPr>
        <p:spPr bwMode="auto">
          <a:xfrm>
            <a:off x="1320119" y="3573016"/>
            <a:ext cx="6618917"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0" name="Text Box 21"/>
          <p:cNvSpPr txBox="1">
            <a:spLocks noChangeArrowheads="1"/>
          </p:cNvSpPr>
          <p:nvPr/>
        </p:nvSpPr>
        <p:spPr bwMode="auto">
          <a:xfrm>
            <a:off x="1419462" y="2132856"/>
            <a:ext cx="6420231" cy="1015663"/>
          </a:xfrm>
          <a:prstGeom prst="rect">
            <a:avLst/>
          </a:prstGeom>
          <a:noFill/>
          <a:ln w="9525">
            <a:noFill/>
            <a:miter lim="800000"/>
            <a:headEnd/>
            <a:tailEnd/>
          </a:ln>
          <a:effectLst/>
        </p:spPr>
        <p:txBody>
          <a:bodyPr wrap="square">
            <a:spAutoFit/>
          </a:bodyPr>
          <a:lstStyle/>
          <a:p>
            <a:pPr marL="449263" lvl="0" indent="-449263">
              <a:lnSpc>
                <a:spcPct val="80000"/>
              </a:lnSpc>
              <a:spcBef>
                <a:spcPct val="20000"/>
              </a:spcBef>
              <a:spcAft>
                <a:spcPct val="10000"/>
              </a:spcAft>
              <a:buClr>
                <a:srgbClr val="184BB2"/>
              </a:buClr>
            </a:pPr>
            <a:r>
              <a:rPr lang="zh-CN" altLang="en-US" sz="2000" kern="0" dirty="0">
                <a:solidFill>
                  <a:srgbClr val="132767"/>
                </a:solidFill>
                <a:latin typeface="黑体" pitchFamily="49" charset="-122"/>
                <a:ea typeface="黑体" pitchFamily="49" charset="-122"/>
              </a:rPr>
              <a:t>其中各参数说明如下：</a:t>
            </a:r>
          </a:p>
          <a:p>
            <a:pPr marL="449263" lvl="0" indent="-449263">
              <a:lnSpc>
                <a:spcPct val="80000"/>
              </a:lnSpc>
              <a:spcBef>
                <a:spcPct val="20000"/>
              </a:spcBef>
              <a:spcAft>
                <a:spcPct val="10000"/>
              </a:spcAft>
              <a:buClr>
                <a:srgbClr val="184BB2"/>
              </a:buClr>
            </a:pPr>
            <a:endParaRPr lang="zh-CN" altLang="en-US" sz="2000" kern="0" dirty="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en-US" altLang="zh-CN" sz="2000" kern="0" dirty="0">
                <a:solidFill>
                  <a:srgbClr val="132767"/>
                </a:solidFill>
                <a:latin typeface="黑体" pitchFamily="49" charset="-122"/>
                <a:ea typeface="黑体" pitchFamily="49" charset="-122"/>
              </a:rPr>
              <a:t>l NONCLUSTERED</a:t>
            </a:r>
            <a:r>
              <a:rPr lang="zh-CN" altLang="en-US" sz="2000" kern="0" dirty="0">
                <a:solidFill>
                  <a:srgbClr val="132767"/>
                </a:solidFill>
                <a:latin typeface="黑体" pitchFamily="49" charset="-122"/>
                <a:ea typeface="黑体" pitchFamily="49" charset="-122"/>
              </a:rPr>
              <a:t>：为表或视图创建非聚集索引</a:t>
            </a:r>
            <a:r>
              <a:rPr lang="zh-CN" altLang="en-US" sz="2000" kern="0" dirty="0" smtClean="0">
                <a:solidFill>
                  <a:srgbClr val="132767"/>
                </a:solidFill>
                <a:latin typeface="黑体" pitchFamily="49" charset="-122"/>
                <a:ea typeface="黑体" pitchFamily="49" charset="-122"/>
              </a:rPr>
              <a:t>。</a:t>
            </a:r>
            <a:endParaRPr lang="zh-CN" altLang="en-US" sz="2000" kern="0" dirty="0">
              <a:solidFill>
                <a:srgbClr val="132767"/>
              </a:solidFill>
              <a:latin typeface="黑体" pitchFamily="49" charset="-122"/>
              <a:ea typeface="黑体" pitchFamily="49" charset="-122"/>
            </a:endParaRPr>
          </a:p>
        </p:txBody>
      </p:sp>
      <p:sp>
        <p:nvSpPr>
          <p:cNvPr id="20" name="Text Box 21"/>
          <p:cNvSpPr txBox="1">
            <a:spLocks noChangeArrowheads="1"/>
          </p:cNvSpPr>
          <p:nvPr/>
        </p:nvSpPr>
        <p:spPr bwMode="auto">
          <a:xfrm>
            <a:off x="1320120" y="3861048"/>
            <a:ext cx="6618916" cy="1015663"/>
          </a:xfrm>
          <a:prstGeom prst="rect">
            <a:avLst/>
          </a:prstGeom>
          <a:noFill/>
          <a:ln w="9525">
            <a:noFill/>
            <a:miter lim="800000"/>
            <a:headEnd/>
            <a:tailEnd/>
          </a:ln>
          <a:effectLst/>
        </p:spPr>
        <p:txBody>
          <a:bodyPr wrap="square">
            <a:spAutoFit/>
          </a:bodyPr>
          <a:lstStyle/>
          <a:p>
            <a:pPr marL="449263" lvl="0" indent="-449263">
              <a:lnSpc>
                <a:spcPct val="80000"/>
              </a:lnSpc>
              <a:spcBef>
                <a:spcPct val="20000"/>
              </a:spcBef>
              <a:spcAft>
                <a:spcPct val="10000"/>
              </a:spcAft>
              <a:buClr>
                <a:srgbClr val="184BB2"/>
              </a:buClr>
            </a:pPr>
            <a:r>
              <a:rPr lang="en-US" altLang="zh-CN" sz="2000" kern="0" dirty="0" smtClean="0">
                <a:solidFill>
                  <a:srgbClr val="132767"/>
                </a:solidFill>
                <a:latin typeface="黑体" pitchFamily="49" charset="-122"/>
                <a:ea typeface="黑体" pitchFamily="49" charset="-122"/>
              </a:rPr>
              <a:t>l </a:t>
            </a:r>
            <a:r>
              <a:rPr lang="en-US" altLang="zh-CN" sz="2000" kern="0" dirty="0" err="1">
                <a:solidFill>
                  <a:srgbClr val="132767"/>
                </a:solidFill>
                <a:latin typeface="黑体" pitchFamily="49" charset="-122"/>
                <a:ea typeface="黑体" pitchFamily="49" charset="-122"/>
              </a:rPr>
              <a:t>index_name</a:t>
            </a:r>
            <a:r>
              <a:rPr lang="zh-CN" altLang="en-US" sz="2000" kern="0" dirty="0">
                <a:solidFill>
                  <a:srgbClr val="132767"/>
                </a:solidFill>
                <a:latin typeface="黑体" pitchFamily="49" charset="-122"/>
                <a:ea typeface="黑体" pitchFamily="49" charset="-122"/>
              </a:rPr>
              <a:t>：索引的名称。索引名称在表或视图中必</a:t>
            </a:r>
          </a:p>
          <a:p>
            <a:pPr marL="449263" lvl="0" indent="-449263">
              <a:lnSpc>
                <a:spcPct val="80000"/>
              </a:lnSpc>
              <a:spcBef>
                <a:spcPct val="20000"/>
              </a:spcBef>
              <a:spcAft>
                <a:spcPct val="10000"/>
              </a:spcAft>
              <a:buClr>
                <a:srgbClr val="184BB2"/>
              </a:buClr>
            </a:pPr>
            <a:r>
              <a:rPr lang="zh-CN" altLang="en-US" sz="2000" kern="0" dirty="0">
                <a:solidFill>
                  <a:srgbClr val="132767"/>
                </a:solidFill>
                <a:latin typeface="黑体" pitchFamily="49" charset="-122"/>
                <a:ea typeface="黑体" pitchFamily="49" charset="-122"/>
              </a:rPr>
              <a:t>              须唯一，但在数据库中不必唯一。索引</a:t>
            </a:r>
          </a:p>
          <a:p>
            <a:pPr marL="449263" lvl="0" indent="-449263">
              <a:lnSpc>
                <a:spcPct val="80000"/>
              </a:lnSpc>
              <a:spcBef>
                <a:spcPct val="20000"/>
              </a:spcBef>
              <a:spcAft>
                <a:spcPct val="10000"/>
              </a:spcAft>
              <a:buClr>
                <a:srgbClr val="184BB2"/>
              </a:buClr>
            </a:pPr>
            <a:r>
              <a:rPr lang="zh-CN" altLang="en-US" sz="2000" kern="0" dirty="0">
                <a:solidFill>
                  <a:srgbClr val="132767"/>
                </a:solidFill>
                <a:latin typeface="黑体" pitchFamily="49" charset="-122"/>
                <a:ea typeface="黑体" pitchFamily="49" charset="-122"/>
              </a:rPr>
              <a:t>              名称的命名必须遵循标识符命名规则。</a:t>
            </a:r>
          </a:p>
        </p:txBody>
      </p:sp>
    </p:spTree>
    <p:extLst>
      <p:ext uri="{BB962C8B-B14F-4D97-AF65-F5344CB8AC3E}">
        <p14:creationId xmlns:p14="http://schemas.microsoft.com/office/powerpoint/2010/main" xmlns="" val="22242147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a:t>
            </a:r>
            <a:r>
              <a:rPr lang="en-US" altLang="zh-CN" dirty="0"/>
              <a:t>2</a:t>
            </a:r>
            <a:r>
              <a:rPr lang="zh-CN" altLang="en-US" dirty="0"/>
              <a:t>（续）</a:t>
            </a:r>
          </a:p>
        </p:txBody>
      </p:sp>
      <p:sp>
        <p:nvSpPr>
          <p:cNvPr id="9" name="Line 18"/>
          <p:cNvSpPr>
            <a:spLocks noChangeShapeType="1"/>
          </p:cNvSpPr>
          <p:nvPr/>
        </p:nvSpPr>
        <p:spPr bwMode="auto">
          <a:xfrm>
            <a:off x="1320119" y="3717032"/>
            <a:ext cx="6618917"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0" name="Text Box 21"/>
          <p:cNvSpPr txBox="1">
            <a:spLocks noChangeArrowheads="1"/>
          </p:cNvSpPr>
          <p:nvPr/>
        </p:nvSpPr>
        <p:spPr bwMode="auto">
          <a:xfrm>
            <a:off x="1320119" y="1916832"/>
            <a:ext cx="6463380" cy="1692771"/>
          </a:xfrm>
          <a:prstGeom prst="rect">
            <a:avLst/>
          </a:prstGeom>
          <a:noFill/>
          <a:ln w="9525">
            <a:noFill/>
            <a:miter lim="800000"/>
            <a:headEnd/>
            <a:tailEnd/>
          </a:ln>
          <a:effectLst/>
        </p:spPr>
        <p:txBody>
          <a:bodyPr wrap="square">
            <a:spAutoFit/>
          </a:bodyPr>
          <a:lstStyle/>
          <a:p>
            <a:pPr marL="449263" lvl="0" indent="-449263">
              <a:lnSpc>
                <a:spcPct val="80000"/>
              </a:lnSpc>
              <a:spcBef>
                <a:spcPct val="20000"/>
              </a:spcBef>
              <a:spcAft>
                <a:spcPct val="10000"/>
              </a:spcAft>
              <a:buClr>
                <a:srgbClr val="184BB2"/>
              </a:buClr>
            </a:pPr>
            <a:r>
              <a:rPr lang="en-US" altLang="zh-CN" sz="2000" kern="0" dirty="0">
                <a:solidFill>
                  <a:srgbClr val="132767"/>
                </a:solidFill>
                <a:latin typeface="黑体" pitchFamily="49" charset="-122"/>
                <a:ea typeface="黑体" pitchFamily="49" charset="-122"/>
              </a:rPr>
              <a:t>l view_ name</a:t>
            </a:r>
            <a:r>
              <a:rPr lang="zh-CN" altLang="en-US" sz="2000" kern="0" dirty="0">
                <a:solidFill>
                  <a:srgbClr val="132767"/>
                </a:solidFill>
                <a:latin typeface="黑体" pitchFamily="49" charset="-122"/>
                <a:ea typeface="黑体" pitchFamily="49" charset="-122"/>
              </a:rPr>
              <a:t>：是要为其建立索引的视图的名称。索</a:t>
            </a:r>
          </a:p>
          <a:p>
            <a:pPr marL="449263" lvl="0" indent="-449263">
              <a:lnSpc>
                <a:spcPct val="80000"/>
              </a:lnSpc>
              <a:spcBef>
                <a:spcPct val="20000"/>
              </a:spcBef>
              <a:spcAft>
                <a:spcPct val="10000"/>
              </a:spcAft>
              <a:buClr>
                <a:srgbClr val="184BB2"/>
              </a:buClr>
            </a:pPr>
            <a:r>
              <a:rPr lang="zh-CN" altLang="en-US" sz="2000" kern="0" dirty="0">
                <a:solidFill>
                  <a:srgbClr val="132767"/>
                </a:solidFill>
                <a:latin typeface="黑体" pitchFamily="49" charset="-122"/>
                <a:ea typeface="黑体" pitchFamily="49" charset="-122"/>
              </a:rPr>
              <a:t>             </a:t>
            </a:r>
            <a:r>
              <a:rPr lang="zh-CN" altLang="en-US" sz="2000" kern="0" dirty="0" smtClean="0">
                <a:solidFill>
                  <a:srgbClr val="132767"/>
                </a:solidFill>
                <a:latin typeface="黑体" pitchFamily="49" charset="-122"/>
                <a:ea typeface="黑体" pitchFamily="49" charset="-122"/>
              </a:rPr>
              <a:t> 引</a:t>
            </a:r>
            <a:r>
              <a:rPr lang="zh-CN" altLang="en-US" sz="2000" kern="0" dirty="0">
                <a:solidFill>
                  <a:srgbClr val="132767"/>
                </a:solidFill>
                <a:latin typeface="黑体" pitchFamily="49" charset="-122"/>
                <a:ea typeface="黑体" pitchFamily="49" charset="-122"/>
              </a:rPr>
              <a:t>既可以建立在基本表上，也可以建</a:t>
            </a:r>
          </a:p>
          <a:p>
            <a:pPr marL="449263" lvl="0" indent="-449263">
              <a:lnSpc>
                <a:spcPct val="80000"/>
              </a:lnSpc>
              <a:spcBef>
                <a:spcPct val="20000"/>
              </a:spcBef>
              <a:spcAft>
                <a:spcPct val="10000"/>
              </a:spcAft>
              <a:buClr>
                <a:srgbClr val="184BB2"/>
              </a:buClr>
            </a:pPr>
            <a:r>
              <a:rPr lang="zh-CN" altLang="en-US" sz="2000" kern="0" dirty="0">
                <a:solidFill>
                  <a:srgbClr val="132767"/>
                </a:solidFill>
                <a:latin typeface="黑体" pitchFamily="49" charset="-122"/>
                <a:ea typeface="黑体" pitchFamily="49" charset="-122"/>
              </a:rPr>
              <a:t>             </a:t>
            </a:r>
            <a:r>
              <a:rPr lang="zh-CN" altLang="en-US" sz="2000" kern="0" dirty="0" smtClean="0">
                <a:solidFill>
                  <a:srgbClr val="132767"/>
                </a:solidFill>
                <a:latin typeface="黑体" pitchFamily="49" charset="-122"/>
                <a:ea typeface="黑体" pitchFamily="49" charset="-122"/>
              </a:rPr>
              <a:t> 立</a:t>
            </a:r>
            <a:r>
              <a:rPr lang="zh-CN" altLang="en-US" sz="2000" kern="0" dirty="0">
                <a:solidFill>
                  <a:srgbClr val="132767"/>
                </a:solidFill>
                <a:latin typeface="黑体" pitchFamily="49" charset="-122"/>
                <a:ea typeface="黑体" pitchFamily="49" charset="-122"/>
              </a:rPr>
              <a:t>在视图上。为视图创建索引时，必</a:t>
            </a:r>
          </a:p>
          <a:p>
            <a:pPr marL="449263" lvl="0" indent="-449263">
              <a:lnSpc>
                <a:spcPct val="80000"/>
              </a:lnSpc>
              <a:spcBef>
                <a:spcPct val="20000"/>
              </a:spcBef>
              <a:spcAft>
                <a:spcPct val="10000"/>
              </a:spcAft>
              <a:buClr>
                <a:srgbClr val="184BB2"/>
              </a:buClr>
            </a:pPr>
            <a:r>
              <a:rPr lang="zh-CN" altLang="en-US" sz="2000" kern="0" dirty="0">
                <a:solidFill>
                  <a:srgbClr val="132767"/>
                </a:solidFill>
                <a:latin typeface="黑体" pitchFamily="49" charset="-122"/>
                <a:ea typeface="黑体" pitchFamily="49" charset="-122"/>
              </a:rPr>
              <a:t>             </a:t>
            </a:r>
            <a:r>
              <a:rPr lang="zh-CN" altLang="en-US" sz="2000" kern="0" dirty="0" smtClean="0">
                <a:solidFill>
                  <a:srgbClr val="132767"/>
                </a:solidFill>
                <a:latin typeface="黑体" pitchFamily="49" charset="-122"/>
                <a:ea typeface="黑体" pitchFamily="49" charset="-122"/>
              </a:rPr>
              <a:t> 须</a:t>
            </a:r>
            <a:r>
              <a:rPr lang="zh-CN" altLang="en-US" sz="2000" kern="0" dirty="0">
                <a:solidFill>
                  <a:srgbClr val="132767"/>
                </a:solidFill>
                <a:latin typeface="黑体" pitchFamily="49" charset="-122"/>
                <a:ea typeface="黑体" pitchFamily="49" charset="-122"/>
              </a:rPr>
              <a:t>使用</a:t>
            </a:r>
            <a:r>
              <a:rPr lang="en-US" altLang="zh-CN" sz="2000" kern="0" dirty="0">
                <a:solidFill>
                  <a:srgbClr val="132767"/>
                </a:solidFill>
                <a:latin typeface="黑体" pitchFamily="49" charset="-122"/>
                <a:ea typeface="黑体" pitchFamily="49" charset="-122"/>
              </a:rPr>
              <a:t>SCHEMABINDING</a:t>
            </a:r>
            <a:r>
              <a:rPr lang="zh-CN" altLang="en-US" sz="2000" kern="0" dirty="0">
                <a:solidFill>
                  <a:srgbClr val="132767"/>
                </a:solidFill>
                <a:latin typeface="黑体" pitchFamily="49" charset="-122"/>
                <a:ea typeface="黑体" pitchFamily="49" charset="-122"/>
              </a:rPr>
              <a:t>定义视       </a:t>
            </a:r>
          </a:p>
          <a:p>
            <a:pPr marL="449263" lvl="0" indent="-449263">
              <a:lnSpc>
                <a:spcPct val="80000"/>
              </a:lnSpc>
              <a:spcBef>
                <a:spcPct val="20000"/>
              </a:spcBef>
              <a:spcAft>
                <a:spcPct val="10000"/>
              </a:spcAft>
              <a:buClr>
                <a:srgbClr val="184BB2"/>
              </a:buClr>
            </a:pPr>
            <a:r>
              <a:rPr lang="zh-CN" altLang="en-US" sz="2000" kern="0" dirty="0">
                <a:solidFill>
                  <a:srgbClr val="132767"/>
                </a:solidFill>
                <a:latin typeface="黑体" pitchFamily="49" charset="-122"/>
                <a:ea typeface="黑体" pitchFamily="49" charset="-122"/>
              </a:rPr>
              <a:t>             </a:t>
            </a:r>
            <a:r>
              <a:rPr lang="zh-CN" altLang="en-US" sz="2000" kern="0" dirty="0" smtClean="0">
                <a:solidFill>
                  <a:srgbClr val="132767"/>
                </a:solidFill>
                <a:latin typeface="黑体" pitchFamily="49" charset="-122"/>
                <a:ea typeface="黑体" pitchFamily="49" charset="-122"/>
              </a:rPr>
              <a:t> 图</a:t>
            </a:r>
            <a:r>
              <a:rPr lang="zh-CN" altLang="en-US" sz="2000" kern="0" dirty="0">
                <a:solidFill>
                  <a:srgbClr val="132767"/>
                </a:solidFill>
                <a:latin typeface="黑体" pitchFamily="49" charset="-122"/>
                <a:ea typeface="黑体" pitchFamily="49" charset="-122"/>
              </a:rPr>
              <a:t>，才能为其创建索引。</a:t>
            </a:r>
          </a:p>
        </p:txBody>
      </p:sp>
      <p:sp>
        <p:nvSpPr>
          <p:cNvPr id="20" name="Text Box 21"/>
          <p:cNvSpPr txBox="1">
            <a:spLocks noChangeArrowheads="1"/>
          </p:cNvSpPr>
          <p:nvPr/>
        </p:nvSpPr>
        <p:spPr bwMode="auto">
          <a:xfrm>
            <a:off x="1320120" y="3861048"/>
            <a:ext cx="6618916" cy="1908215"/>
          </a:xfrm>
          <a:prstGeom prst="rect">
            <a:avLst/>
          </a:prstGeom>
          <a:noFill/>
          <a:ln w="9525">
            <a:noFill/>
            <a:miter lim="800000"/>
            <a:headEnd/>
            <a:tailEnd/>
          </a:ln>
          <a:effectLst/>
        </p:spPr>
        <p:txBody>
          <a:bodyPr wrap="square">
            <a:spAutoFit/>
          </a:bodyPr>
          <a:lstStyle/>
          <a:p>
            <a:pPr marL="449263" lvl="0" indent="-449263">
              <a:lnSpc>
                <a:spcPct val="80000"/>
              </a:lnSpc>
              <a:spcBef>
                <a:spcPct val="20000"/>
              </a:spcBef>
              <a:spcAft>
                <a:spcPct val="10000"/>
              </a:spcAft>
              <a:buClr>
                <a:srgbClr val="184BB2"/>
              </a:buClr>
            </a:pPr>
            <a:r>
              <a:rPr lang="en-US" altLang="zh-CN" sz="2000" kern="0" dirty="0">
                <a:solidFill>
                  <a:srgbClr val="132767"/>
                </a:solidFill>
                <a:latin typeface="黑体" pitchFamily="49" charset="-122"/>
                <a:ea typeface="黑体" pitchFamily="49" charset="-122"/>
              </a:rPr>
              <a:t>l </a:t>
            </a:r>
            <a:r>
              <a:rPr lang="en-US" altLang="zh-CN" sz="2000" kern="0" dirty="0" err="1">
                <a:solidFill>
                  <a:srgbClr val="132767"/>
                </a:solidFill>
                <a:latin typeface="黑体" pitchFamily="49" charset="-122"/>
                <a:ea typeface="黑体" pitchFamily="49" charset="-122"/>
              </a:rPr>
              <a:t>table_name</a:t>
            </a:r>
            <a:r>
              <a:rPr lang="zh-CN" altLang="en-US" sz="2000" kern="0" dirty="0">
                <a:solidFill>
                  <a:srgbClr val="132767"/>
                </a:solidFill>
                <a:latin typeface="黑体" pitchFamily="49" charset="-122"/>
                <a:ea typeface="黑体" pitchFamily="49" charset="-122"/>
              </a:rPr>
              <a:t>：是要为其建立索引的基本表的名称</a:t>
            </a:r>
            <a:r>
              <a:rPr lang="zh-CN" altLang="en-US" sz="2000" kern="0" dirty="0" smtClean="0">
                <a:solidFill>
                  <a:srgbClr val="132767"/>
                </a:solidFill>
                <a:latin typeface="黑体" pitchFamily="49" charset="-122"/>
                <a:ea typeface="黑体" pitchFamily="49" charset="-122"/>
              </a:rPr>
              <a:t>。</a:t>
            </a:r>
            <a:endParaRPr lang="en-US" altLang="zh-CN" sz="2000" kern="0" dirty="0" smtClean="0">
              <a:solidFill>
                <a:srgbClr val="132767"/>
              </a:solidFill>
              <a:latin typeface="黑体" pitchFamily="49" charset="-122"/>
              <a:ea typeface="黑体" pitchFamily="49" charset="-122"/>
            </a:endParaRPr>
          </a:p>
          <a:p>
            <a:pPr eaLnBrk="1" hangingPunct="1"/>
            <a:endParaRPr lang="en-US" altLang="zh-CN" sz="2000" dirty="0" smtClean="0">
              <a:solidFill>
                <a:srgbClr val="002060"/>
              </a:solidFill>
              <a:latin typeface="黑体" pitchFamily="49" charset="-122"/>
              <a:ea typeface="黑体" pitchFamily="49" charset="-122"/>
              <a:sym typeface="Wingdings" pitchFamily="2" charset="2"/>
            </a:endParaRPr>
          </a:p>
          <a:p>
            <a:pPr eaLnBrk="1" hangingPunct="1"/>
            <a:r>
              <a:rPr lang="zh-CN" altLang="en-US" sz="2000" dirty="0" smtClean="0">
                <a:solidFill>
                  <a:srgbClr val="002060"/>
                </a:solidFill>
                <a:latin typeface="黑体" pitchFamily="49" charset="-122"/>
                <a:ea typeface="黑体" pitchFamily="49" charset="-122"/>
                <a:sym typeface="Wingdings" pitchFamily="2" charset="2"/>
              </a:rPr>
              <a:t>l </a:t>
            </a:r>
            <a:r>
              <a:rPr lang="zh-CN" altLang="en-US" sz="2000" dirty="0">
                <a:solidFill>
                  <a:srgbClr val="002060"/>
                </a:solidFill>
                <a:latin typeface="黑体" pitchFamily="49" charset="-122"/>
                <a:ea typeface="黑体" pitchFamily="49" charset="-122"/>
                <a:sym typeface="Times New Roman" pitchFamily="18" charset="0"/>
              </a:rPr>
              <a:t>column</a:t>
            </a:r>
            <a:r>
              <a:rPr lang="zh-CN" altLang="en-US" sz="2000" dirty="0">
                <a:solidFill>
                  <a:srgbClr val="002060"/>
                </a:solidFill>
                <a:latin typeface="黑体" pitchFamily="49" charset="-122"/>
                <a:ea typeface="黑体" pitchFamily="49" charset="-122"/>
                <a:sym typeface="宋体" pitchFamily="2" charset="-122"/>
              </a:rPr>
              <a:t>：创建</a:t>
            </a:r>
            <a:r>
              <a:rPr lang="zh-CN" altLang="en-US" sz="2000" dirty="0">
                <a:solidFill>
                  <a:srgbClr val="002060"/>
                </a:solidFill>
                <a:latin typeface="黑体" pitchFamily="49" charset="-122"/>
                <a:ea typeface="黑体" pitchFamily="49" charset="-122"/>
                <a:sym typeface="Times New Roman" pitchFamily="18" charset="0"/>
              </a:rPr>
              <a:t>索引</a:t>
            </a:r>
            <a:r>
              <a:rPr lang="zh-CN" altLang="en-US" sz="2000" dirty="0">
                <a:solidFill>
                  <a:srgbClr val="002060"/>
                </a:solidFill>
                <a:latin typeface="黑体" pitchFamily="49" charset="-122"/>
                <a:ea typeface="黑体" pitchFamily="49" charset="-122"/>
                <a:sym typeface="宋体" pitchFamily="2" charset="-122"/>
              </a:rPr>
              <a:t>时</a:t>
            </a:r>
            <a:r>
              <a:rPr lang="zh-CN" altLang="en-US" sz="2000" dirty="0">
                <a:solidFill>
                  <a:srgbClr val="002060"/>
                </a:solidFill>
                <a:latin typeface="黑体" pitchFamily="49" charset="-122"/>
                <a:ea typeface="黑体" pitchFamily="49" charset="-122"/>
                <a:sym typeface="Times New Roman" pitchFamily="18" charset="0"/>
              </a:rPr>
              <a:t>所基于的列名</a:t>
            </a:r>
            <a:r>
              <a:rPr lang="zh-CN" altLang="en-US" sz="2000" dirty="0">
                <a:solidFill>
                  <a:srgbClr val="002060"/>
                </a:solidFill>
                <a:latin typeface="黑体" pitchFamily="49" charset="-122"/>
                <a:ea typeface="黑体" pitchFamily="49" charset="-122"/>
                <a:sym typeface="宋体" pitchFamily="2" charset="-122"/>
              </a:rPr>
              <a:t>。</a:t>
            </a:r>
            <a:r>
              <a:rPr lang="zh-CN" altLang="en-US" sz="2000" dirty="0">
                <a:solidFill>
                  <a:srgbClr val="002060"/>
                </a:solidFill>
                <a:latin typeface="黑体" pitchFamily="49" charset="-122"/>
                <a:ea typeface="黑体" pitchFamily="49" charset="-122"/>
                <a:sym typeface="Times New Roman" pitchFamily="18" charset="0"/>
              </a:rPr>
              <a:t> </a:t>
            </a:r>
            <a:endParaRPr lang="en-US" altLang="zh-CN" sz="2000" dirty="0">
              <a:solidFill>
                <a:srgbClr val="002060"/>
              </a:solidFill>
              <a:latin typeface="黑体" pitchFamily="49" charset="-122"/>
              <a:ea typeface="黑体" pitchFamily="49" charset="-122"/>
              <a:sym typeface="Times New Roman" pitchFamily="18" charset="0"/>
            </a:endParaRPr>
          </a:p>
          <a:p>
            <a:pPr eaLnBrk="1" hangingPunct="1"/>
            <a:endParaRPr lang="zh-CN" altLang="en-US" sz="2000" dirty="0">
              <a:solidFill>
                <a:srgbClr val="002060"/>
              </a:solidFill>
              <a:latin typeface="黑体" pitchFamily="49" charset="-122"/>
              <a:ea typeface="黑体" pitchFamily="49" charset="-122"/>
              <a:sym typeface="Wingdings" pitchFamily="2" charset="2"/>
            </a:endParaRPr>
          </a:p>
          <a:p>
            <a:pPr eaLnBrk="1" hangingPunct="1"/>
            <a:r>
              <a:rPr lang="zh-CN" altLang="en-US" sz="2000" dirty="0">
                <a:solidFill>
                  <a:srgbClr val="002060"/>
                </a:solidFill>
                <a:latin typeface="黑体" pitchFamily="49" charset="-122"/>
                <a:ea typeface="黑体" pitchFamily="49" charset="-122"/>
                <a:sym typeface="Wingdings" pitchFamily="2" charset="2"/>
              </a:rPr>
              <a:t>l </a:t>
            </a:r>
            <a:r>
              <a:rPr lang="zh-CN" altLang="en-US" sz="2000" dirty="0">
                <a:solidFill>
                  <a:srgbClr val="002060"/>
                </a:solidFill>
                <a:latin typeface="黑体" pitchFamily="49" charset="-122"/>
                <a:ea typeface="黑体" pitchFamily="49" charset="-122"/>
                <a:sym typeface="Times New Roman" pitchFamily="18" charset="0"/>
              </a:rPr>
              <a:t>ASC | DESC</a:t>
            </a:r>
            <a:r>
              <a:rPr lang="zh-CN" altLang="en-US" sz="2000" dirty="0">
                <a:solidFill>
                  <a:srgbClr val="002060"/>
                </a:solidFill>
                <a:latin typeface="黑体" pitchFamily="49" charset="-122"/>
                <a:ea typeface="黑体" pitchFamily="49" charset="-122"/>
                <a:sym typeface="宋体" pitchFamily="2" charset="-122"/>
              </a:rPr>
              <a:t>：</a:t>
            </a:r>
            <a:r>
              <a:rPr lang="zh-CN" altLang="en-US" sz="2000" dirty="0">
                <a:solidFill>
                  <a:srgbClr val="002060"/>
                </a:solidFill>
                <a:latin typeface="黑体" pitchFamily="49" charset="-122"/>
                <a:ea typeface="黑体" pitchFamily="49" charset="-122"/>
                <a:sym typeface="Times New Roman" pitchFamily="18" charset="0"/>
              </a:rPr>
              <a:t>确定特定索引列的排序方向</a:t>
            </a:r>
            <a:r>
              <a:rPr lang="zh-CN" altLang="en-US" sz="2000" dirty="0">
                <a:solidFill>
                  <a:srgbClr val="002060"/>
                </a:solidFill>
                <a:latin typeface="黑体" pitchFamily="49" charset="-122"/>
                <a:ea typeface="黑体" pitchFamily="49" charset="-122"/>
                <a:sym typeface="宋体" pitchFamily="2" charset="-122"/>
              </a:rPr>
              <a:t>为</a:t>
            </a:r>
            <a:r>
              <a:rPr lang="zh-CN" altLang="en-US" sz="2000" dirty="0">
                <a:solidFill>
                  <a:srgbClr val="002060"/>
                </a:solidFill>
                <a:latin typeface="黑体" pitchFamily="49" charset="-122"/>
                <a:ea typeface="黑体" pitchFamily="49" charset="-122"/>
                <a:sym typeface="Times New Roman" pitchFamily="18" charset="0"/>
              </a:rPr>
              <a:t>升序</a:t>
            </a:r>
            <a:endParaRPr lang="en-US" altLang="zh-CN" sz="2000" dirty="0">
              <a:solidFill>
                <a:srgbClr val="002060"/>
              </a:solidFill>
              <a:latin typeface="黑体" pitchFamily="49" charset="-122"/>
              <a:ea typeface="黑体" pitchFamily="49" charset="-122"/>
              <a:sym typeface="Times New Roman" pitchFamily="18" charset="0"/>
            </a:endParaRPr>
          </a:p>
          <a:p>
            <a:pPr eaLnBrk="1" hangingPunct="1"/>
            <a:r>
              <a:rPr lang="en-US" altLang="zh-CN" sz="2000" dirty="0">
                <a:solidFill>
                  <a:srgbClr val="002060"/>
                </a:solidFill>
                <a:latin typeface="黑体" pitchFamily="49" charset="-122"/>
                <a:ea typeface="黑体" pitchFamily="49" charset="-122"/>
                <a:sym typeface="Times New Roman" pitchFamily="18" charset="0"/>
              </a:rPr>
              <a:t>             </a:t>
            </a:r>
            <a:r>
              <a:rPr lang="zh-CN" altLang="en-US" sz="2000" dirty="0">
                <a:solidFill>
                  <a:srgbClr val="002060"/>
                </a:solidFill>
                <a:latin typeface="黑体" pitchFamily="49" charset="-122"/>
                <a:ea typeface="黑体" pitchFamily="49" charset="-122"/>
                <a:sym typeface="宋体" pitchFamily="2" charset="-122"/>
              </a:rPr>
              <a:t>（</a:t>
            </a:r>
            <a:r>
              <a:rPr lang="zh-CN" altLang="en-US" sz="2000" dirty="0">
                <a:solidFill>
                  <a:srgbClr val="002060"/>
                </a:solidFill>
                <a:latin typeface="黑体" pitchFamily="49" charset="-122"/>
                <a:ea typeface="黑体" pitchFamily="49" charset="-122"/>
                <a:sym typeface="Times New Roman" pitchFamily="18" charset="0"/>
              </a:rPr>
              <a:t>ASC</a:t>
            </a:r>
            <a:r>
              <a:rPr lang="zh-CN" altLang="en-US" sz="2000" dirty="0">
                <a:solidFill>
                  <a:srgbClr val="002060"/>
                </a:solidFill>
                <a:latin typeface="黑体" pitchFamily="49" charset="-122"/>
                <a:ea typeface="黑体" pitchFamily="49" charset="-122"/>
                <a:sym typeface="宋体" pitchFamily="2" charset="-122"/>
              </a:rPr>
              <a:t>）</a:t>
            </a:r>
            <a:r>
              <a:rPr lang="zh-CN" altLang="en-US" sz="2000" dirty="0">
                <a:solidFill>
                  <a:srgbClr val="002060"/>
                </a:solidFill>
                <a:latin typeface="黑体" pitchFamily="49" charset="-122"/>
                <a:ea typeface="黑体" pitchFamily="49" charset="-122"/>
                <a:sym typeface="Times New Roman" pitchFamily="18" charset="0"/>
              </a:rPr>
              <a:t>或降序</a:t>
            </a:r>
            <a:r>
              <a:rPr lang="zh-CN" altLang="en-US" sz="2000" dirty="0">
                <a:solidFill>
                  <a:srgbClr val="002060"/>
                </a:solidFill>
                <a:latin typeface="黑体" pitchFamily="49" charset="-122"/>
                <a:ea typeface="黑体" pitchFamily="49" charset="-122"/>
                <a:sym typeface="宋体" pitchFamily="2" charset="-122"/>
              </a:rPr>
              <a:t>（</a:t>
            </a:r>
            <a:r>
              <a:rPr lang="zh-CN" altLang="en-US" sz="2000" dirty="0">
                <a:solidFill>
                  <a:srgbClr val="002060"/>
                </a:solidFill>
                <a:latin typeface="黑体" pitchFamily="49" charset="-122"/>
                <a:ea typeface="黑体" pitchFamily="49" charset="-122"/>
                <a:sym typeface="Times New Roman" pitchFamily="18" charset="0"/>
              </a:rPr>
              <a:t>DESC</a:t>
            </a:r>
            <a:r>
              <a:rPr lang="zh-CN" altLang="en-US" sz="2000" dirty="0">
                <a:solidFill>
                  <a:srgbClr val="002060"/>
                </a:solidFill>
                <a:latin typeface="黑体" pitchFamily="49" charset="-122"/>
                <a:ea typeface="黑体" pitchFamily="49" charset="-122"/>
                <a:sym typeface="宋体" pitchFamily="2" charset="-122"/>
              </a:rPr>
              <a:t>）</a:t>
            </a:r>
            <a:r>
              <a:rPr lang="zh-CN" altLang="en-US" sz="2000" dirty="0">
                <a:solidFill>
                  <a:srgbClr val="002060"/>
                </a:solidFill>
                <a:latin typeface="黑体" pitchFamily="49" charset="-122"/>
                <a:ea typeface="黑体" pitchFamily="49" charset="-122"/>
                <a:sym typeface="Times New Roman" pitchFamily="18" charset="0"/>
              </a:rPr>
              <a:t>。默认值为ASC</a:t>
            </a:r>
            <a:r>
              <a:rPr lang="zh-CN" altLang="en-US" sz="2000" dirty="0" smtClean="0">
                <a:solidFill>
                  <a:srgbClr val="002060"/>
                </a:solidFill>
                <a:latin typeface="黑体" pitchFamily="49" charset="-122"/>
                <a:ea typeface="黑体" pitchFamily="49" charset="-122"/>
                <a:sym typeface="宋体" pitchFamily="2" charset="-122"/>
              </a:rPr>
              <a:t>。</a:t>
            </a:r>
            <a:endParaRPr lang="en-US" altLang="zh-CN" sz="2000" dirty="0">
              <a:solidFill>
                <a:srgbClr val="002060"/>
              </a:solidFill>
              <a:latin typeface="黑体" pitchFamily="49" charset="-122"/>
              <a:ea typeface="黑体" pitchFamily="49" charset="-122"/>
              <a:sym typeface="宋体" pitchFamily="2" charset="-122"/>
            </a:endParaRPr>
          </a:p>
        </p:txBody>
      </p:sp>
    </p:spTree>
    <p:extLst>
      <p:ext uri="{BB962C8B-B14F-4D97-AF65-F5344CB8AC3E}">
        <p14:creationId xmlns:p14="http://schemas.microsoft.com/office/powerpoint/2010/main" xmlns="" val="27391805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情境描述</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2</a:t>
            </a:fld>
            <a:endParaRPr lang="en-US" altLang="zh-CN"/>
          </a:p>
        </p:txBody>
      </p:sp>
      <p:sp>
        <p:nvSpPr>
          <p:cNvPr id="6" name="AutoShape 2"/>
          <p:cNvSpPr>
            <a:spLocks noChangeArrowheads="1"/>
          </p:cNvSpPr>
          <p:nvPr/>
        </p:nvSpPr>
        <p:spPr bwMode="gray">
          <a:xfrm>
            <a:off x="2152172" y="2132855"/>
            <a:ext cx="6020228" cy="3096345"/>
          </a:xfrm>
          <a:prstGeom prst="roundRect">
            <a:avLst>
              <a:gd name="adj" fmla="val 11505"/>
            </a:avLst>
          </a:prstGeom>
          <a:gradFill rotWithShape="1">
            <a:gsLst>
              <a:gs pos="0">
                <a:schemeClr val="accent1"/>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Text Box 3"/>
          <p:cNvSpPr txBox="1">
            <a:spLocks noChangeArrowheads="1"/>
          </p:cNvSpPr>
          <p:nvPr/>
        </p:nvSpPr>
        <p:spPr bwMode="black">
          <a:xfrm>
            <a:off x="2760441" y="2744442"/>
            <a:ext cx="4907903" cy="1938992"/>
          </a:xfrm>
          <a:prstGeom prst="rect">
            <a:avLst/>
          </a:prstGeom>
          <a:noFill/>
          <a:ln w="9525" algn="ctr">
            <a:solidFill>
              <a:schemeClr val="tx1"/>
            </a:solidFill>
            <a:prstDash val="dashDot"/>
            <a:miter lim="800000"/>
            <a:headEnd/>
            <a:tailEnd/>
          </a:ln>
          <a:effectLst/>
        </p:spPr>
        <p:txBody>
          <a:bodyPr wrap="square">
            <a:spAutoFit/>
          </a:bodyPr>
          <a:lstStyle/>
          <a:p>
            <a:pPr lvl="0"/>
            <a:r>
              <a:rPr lang="zh-CN" altLang="en-US" sz="2000" b="0" dirty="0">
                <a:solidFill>
                  <a:schemeClr val="tx2">
                    <a:lumMod val="50000"/>
                  </a:schemeClr>
                </a:solidFill>
                <a:latin typeface="黑体" pitchFamily="49" charset="-122"/>
                <a:ea typeface="黑体" pitchFamily="49" charset="-122"/>
              </a:rPr>
              <a:t>当学生信息管理系统的数据库设计好之后，用户</a:t>
            </a:r>
            <a:r>
              <a:rPr lang="zh-CN" altLang="en-US" sz="2000" b="0" dirty="0" smtClean="0">
                <a:solidFill>
                  <a:schemeClr val="tx2">
                    <a:lumMod val="50000"/>
                  </a:schemeClr>
                </a:solidFill>
                <a:latin typeface="黑体" pitchFamily="49" charset="-122"/>
                <a:ea typeface="黑体" pitchFamily="49" charset="-122"/>
              </a:rPr>
              <a:t>就可以</a:t>
            </a:r>
            <a:r>
              <a:rPr lang="zh-CN" altLang="en-US" sz="2000" b="0" dirty="0">
                <a:solidFill>
                  <a:schemeClr val="tx2">
                    <a:lumMod val="50000"/>
                  </a:schemeClr>
                </a:solidFill>
                <a:latin typeface="黑体" pitchFamily="49" charset="-122"/>
                <a:ea typeface="黑体" pitchFamily="49" charset="-122"/>
              </a:rPr>
              <a:t>通过该数据库查询学生的相关信息，但在使用</a:t>
            </a:r>
            <a:r>
              <a:rPr lang="zh-CN" altLang="en-US" sz="2000" b="0" dirty="0" smtClean="0">
                <a:solidFill>
                  <a:schemeClr val="tx2">
                    <a:lumMod val="50000"/>
                  </a:schemeClr>
                </a:solidFill>
                <a:latin typeface="黑体" pitchFamily="49" charset="-122"/>
                <a:ea typeface="黑体" pitchFamily="49" charset="-122"/>
              </a:rPr>
              <a:t>过程</a:t>
            </a:r>
            <a:r>
              <a:rPr lang="zh-CN" altLang="en-US" sz="2000" b="0" dirty="0">
                <a:solidFill>
                  <a:schemeClr val="tx2">
                    <a:lumMod val="50000"/>
                  </a:schemeClr>
                </a:solidFill>
                <a:latin typeface="黑体" pitchFamily="49" charset="-122"/>
                <a:ea typeface="黑体" pitchFamily="49" charset="-122"/>
              </a:rPr>
              <a:t>中小杨发现随着数据量的不断增大，数据查询的</a:t>
            </a:r>
            <a:r>
              <a:rPr lang="zh-CN" altLang="en-US" sz="2000" b="0" dirty="0" smtClean="0">
                <a:solidFill>
                  <a:schemeClr val="tx2">
                    <a:lumMod val="50000"/>
                  </a:schemeClr>
                </a:solidFill>
                <a:latin typeface="黑体" pitchFamily="49" charset="-122"/>
                <a:ea typeface="黑体" pitchFamily="49" charset="-122"/>
              </a:rPr>
              <a:t>速度</a:t>
            </a:r>
            <a:r>
              <a:rPr lang="zh-CN" altLang="en-US" sz="2000" b="0" dirty="0">
                <a:solidFill>
                  <a:schemeClr val="tx2">
                    <a:lumMod val="50000"/>
                  </a:schemeClr>
                </a:solidFill>
                <a:latin typeface="黑体" pitchFamily="49" charset="-122"/>
                <a:ea typeface="黑体" pitchFamily="49" charset="-122"/>
              </a:rPr>
              <a:t>在逐渐地降低，因此小杨为数据库创建索引，以</a:t>
            </a:r>
            <a:r>
              <a:rPr lang="zh-CN" altLang="en-US" sz="2000" b="0" dirty="0" smtClean="0">
                <a:solidFill>
                  <a:schemeClr val="tx2">
                    <a:lumMod val="50000"/>
                  </a:schemeClr>
                </a:solidFill>
                <a:latin typeface="黑体" pitchFamily="49" charset="-122"/>
                <a:ea typeface="黑体" pitchFamily="49" charset="-122"/>
              </a:rPr>
              <a:t>提高</a:t>
            </a:r>
            <a:r>
              <a:rPr lang="zh-CN" altLang="en-US" sz="2000" b="0" dirty="0">
                <a:solidFill>
                  <a:schemeClr val="tx2">
                    <a:lumMod val="50000"/>
                  </a:schemeClr>
                </a:solidFill>
                <a:latin typeface="黑体" pitchFamily="49" charset="-122"/>
                <a:ea typeface="黑体" pitchFamily="49" charset="-122"/>
              </a:rPr>
              <a:t>数据查询的速度。</a:t>
            </a:r>
          </a:p>
        </p:txBody>
      </p:sp>
      <p:sp>
        <p:nvSpPr>
          <p:cNvPr id="11" name="AutoShape 4"/>
          <p:cNvSpPr>
            <a:spLocks noChangeArrowheads="1"/>
          </p:cNvSpPr>
          <p:nvPr/>
        </p:nvSpPr>
        <p:spPr bwMode="gray">
          <a:xfrm>
            <a:off x="2407787" y="3647827"/>
            <a:ext cx="352654" cy="27447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2" name="Picture 5" descr="DO_circle001"/>
          <p:cNvPicPr>
            <a:picLocks noChangeAspect="1" noChangeArrowheads="1"/>
          </p:cNvPicPr>
          <p:nvPr/>
        </p:nvPicPr>
        <p:blipFill>
          <a:blip r:embed="rId2" cstate="print"/>
          <a:srcRect/>
          <a:stretch>
            <a:fillRect/>
          </a:stretch>
        </p:blipFill>
        <p:spPr bwMode="auto">
          <a:xfrm>
            <a:off x="710748" y="2996952"/>
            <a:ext cx="1688828" cy="1688828"/>
          </a:xfrm>
          <a:prstGeom prst="rect">
            <a:avLst/>
          </a:prstGeom>
          <a:noFill/>
        </p:spPr>
      </p:pic>
      <p:sp>
        <p:nvSpPr>
          <p:cNvPr id="13" name="Text Box 7"/>
          <p:cNvSpPr txBox="1">
            <a:spLocks noChangeArrowheads="1"/>
          </p:cNvSpPr>
          <p:nvPr/>
        </p:nvSpPr>
        <p:spPr bwMode="black">
          <a:xfrm>
            <a:off x="910750" y="3614487"/>
            <a:ext cx="1241422"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dirty="0" smtClean="0"/>
              <a:t>情境描述</a:t>
            </a:r>
            <a:endParaRPr lang="en-US" altLang="zh-CN" sz="2000" b="1" dirty="0">
              <a:ea typeface="宋体"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技能拓展</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20</a:t>
            </a:fld>
            <a:endParaRPr lang="en-US" altLang="zh-CN"/>
          </a:p>
        </p:txBody>
      </p:sp>
      <p:sp>
        <p:nvSpPr>
          <p:cNvPr id="6" name="AutoShape 19"/>
          <p:cNvSpPr>
            <a:spLocks noChangeArrowheads="1"/>
          </p:cNvSpPr>
          <p:nvPr/>
        </p:nvSpPr>
        <p:spPr bwMode="ltGray">
          <a:xfrm>
            <a:off x="1261242" y="1624005"/>
            <a:ext cx="2133450" cy="571504"/>
          </a:xfrm>
          <a:prstGeom prst="roundRect">
            <a:avLst>
              <a:gd name="adj" fmla="val 16667"/>
            </a:avLst>
          </a:prstGeom>
          <a:solidFill>
            <a:srgbClr val="FFFFFF"/>
          </a:solidFill>
          <a:ln w="57150" algn="ctr">
            <a:solidFill>
              <a:schemeClr val="accent1"/>
            </a:solidFill>
            <a:round/>
            <a:headEnd/>
            <a:tailEnd/>
          </a:ln>
          <a:effectLst/>
        </p:spPr>
        <p:txBody>
          <a:bodyPr wrap="none" anchor="ctr"/>
          <a:lstStyle/>
          <a:p>
            <a:endParaRPr lang="zh-CN" altLang="en-US" b="0" dirty="0"/>
          </a:p>
        </p:txBody>
      </p:sp>
      <p:sp>
        <p:nvSpPr>
          <p:cNvPr id="7" name="Rectangle 20"/>
          <p:cNvSpPr>
            <a:spLocks noChangeArrowheads="1"/>
          </p:cNvSpPr>
          <p:nvPr/>
        </p:nvSpPr>
        <p:spPr bwMode="auto">
          <a:xfrm>
            <a:off x="1548704" y="1725091"/>
            <a:ext cx="1558526" cy="369332"/>
          </a:xfrm>
          <a:prstGeom prst="rect">
            <a:avLst/>
          </a:prstGeom>
          <a:noFill/>
          <a:ln w="9525" algn="ctr">
            <a:noFill/>
            <a:miter lim="800000"/>
            <a:headEnd/>
            <a:tailEnd/>
          </a:ln>
          <a:effectLst/>
        </p:spPr>
        <p:txBody>
          <a:bodyPr wrap="square">
            <a:spAutoFit/>
          </a:bodyPr>
          <a:lstStyle/>
          <a:p>
            <a:pPr algn="just" eaLnBrk="0" hangingPunct="0">
              <a:buClr>
                <a:srgbClr val="D7181F"/>
              </a:buClr>
            </a:pPr>
            <a:r>
              <a:rPr lang="zh-CN" altLang="en-US" kern="0" dirty="0">
                <a:solidFill>
                  <a:srgbClr val="132767"/>
                </a:solidFill>
                <a:latin typeface="黑体" pitchFamily="49" charset="-122"/>
                <a:ea typeface="黑体" pitchFamily="49" charset="-122"/>
              </a:rPr>
              <a:t>三种文件</a:t>
            </a:r>
            <a:r>
              <a:rPr lang="zh-CN" altLang="en-US" kern="0" dirty="0" smtClean="0">
                <a:solidFill>
                  <a:srgbClr val="132767"/>
                </a:solidFill>
                <a:latin typeface="黑体" pitchFamily="49" charset="-122"/>
                <a:ea typeface="黑体" pitchFamily="49" charset="-122"/>
              </a:rPr>
              <a:t>组</a:t>
            </a:r>
            <a:r>
              <a:rPr lang="en-US" altLang="zh-CN" kern="0" dirty="0" smtClean="0">
                <a:solidFill>
                  <a:srgbClr val="132767"/>
                </a:solidFill>
                <a:latin typeface="黑体" pitchFamily="49" charset="-122"/>
                <a:ea typeface="黑体" pitchFamily="49" charset="-122"/>
              </a:rPr>
              <a:t>:</a:t>
            </a:r>
            <a:endParaRPr lang="en-US" altLang="zh-CN" b="0" dirty="0">
              <a:ea typeface="宋体" pitchFamily="2" charset="-122"/>
            </a:endParaRPr>
          </a:p>
        </p:txBody>
      </p:sp>
      <p:sp>
        <p:nvSpPr>
          <p:cNvPr id="8" name="AutoShape 6"/>
          <p:cNvSpPr>
            <a:spLocks noChangeArrowheads="1"/>
          </p:cNvSpPr>
          <p:nvPr/>
        </p:nvSpPr>
        <p:spPr bwMode="gray">
          <a:xfrm>
            <a:off x="1217589" y="2322080"/>
            <a:ext cx="6569121" cy="974731"/>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9" name="AutoShape 7"/>
          <p:cNvSpPr>
            <a:spLocks noChangeArrowheads="1"/>
          </p:cNvSpPr>
          <p:nvPr/>
        </p:nvSpPr>
        <p:spPr bwMode="gray">
          <a:xfrm>
            <a:off x="928662" y="2577823"/>
            <a:ext cx="665160" cy="417512"/>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0" name="Arc 8"/>
          <p:cNvSpPr>
            <a:spLocks/>
          </p:cNvSpPr>
          <p:nvPr/>
        </p:nvSpPr>
        <p:spPr bwMode="gray">
          <a:xfrm rot="5400000" flipH="1" flipV="1">
            <a:off x="1231127" y="2580307"/>
            <a:ext cx="430940" cy="430563"/>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chemeClr val="folHlink"/>
          </a:solidFill>
          <a:ln w="9525">
            <a:noFill/>
            <a:round/>
            <a:headEnd/>
            <a:tailEnd/>
          </a:ln>
          <a:effectLst>
            <a:outerShdw dist="56796" dir="3806097" algn="ctr" rotWithShape="0">
              <a:srgbClr val="C0C0C0">
                <a:alpha val="50000"/>
              </a:srgbClr>
            </a:outerShdw>
          </a:effectLst>
        </p:spPr>
        <p:txBody>
          <a:bodyPr wrap="none" anchor="ctr"/>
          <a:lstStyle/>
          <a:p>
            <a:endParaRPr lang="zh-CN" altLang="en-US"/>
          </a:p>
        </p:txBody>
      </p:sp>
      <p:sp>
        <p:nvSpPr>
          <p:cNvPr id="12" name="Rectangle 19"/>
          <p:cNvSpPr>
            <a:spLocks noChangeArrowheads="1"/>
          </p:cNvSpPr>
          <p:nvPr/>
        </p:nvSpPr>
        <p:spPr bwMode="black">
          <a:xfrm>
            <a:off x="1934027" y="2368117"/>
            <a:ext cx="5352617" cy="923330"/>
          </a:xfrm>
          <a:prstGeom prst="rect">
            <a:avLst/>
          </a:prstGeom>
          <a:noFill/>
          <a:ln w="9525" algn="ctr">
            <a:noFill/>
            <a:miter lim="800000"/>
            <a:headEnd/>
            <a:tailEnd/>
          </a:ln>
          <a:effectLst/>
        </p:spPr>
        <p:txBody>
          <a:bodyPr wrap="square">
            <a:spAutoFit/>
          </a:bodyPr>
          <a:lstStyle/>
          <a:p>
            <a:r>
              <a:rPr lang="zh-CN" altLang="en-US" dirty="0">
                <a:latin typeface="黑体" pitchFamily="49" charset="-122"/>
                <a:ea typeface="黑体" pitchFamily="49" charset="-122"/>
              </a:rPr>
              <a:t>主要文件组（</a:t>
            </a:r>
            <a:r>
              <a:rPr lang="en-US" altLang="zh-CN" dirty="0">
                <a:latin typeface="黑体" pitchFamily="49" charset="-122"/>
                <a:ea typeface="黑体" pitchFamily="49" charset="-122"/>
              </a:rPr>
              <a:t>PRIMARY</a:t>
            </a:r>
            <a:r>
              <a:rPr lang="zh-CN" altLang="en-US" dirty="0">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每个数据库有一个主要</a:t>
            </a:r>
            <a:r>
              <a:rPr lang="zh-CN" altLang="en-US" dirty="0" smtClean="0">
                <a:solidFill>
                  <a:schemeClr val="tx2">
                    <a:lumMod val="50000"/>
                  </a:schemeClr>
                </a:solidFill>
                <a:latin typeface="黑体" pitchFamily="49" charset="-122"/>
                <a:ea typeface="黑体" pitchFamily="49" charset="-122"/>
              </a:rPr>
              <a:t>文件</a:t>
            </a:r>
            <a:r>
              <a:rPr lang="zh-CN" altLang="en-US" dirty="0">
                <a:solidFill>
                  <a:schemeClr val="tx2">
                    <a:lumMod val="50000"/>
                  </a:schemeClr>
                </a:solidFill>
                <a:latin typeface="黑体" pitchFamily="49" charset="-122"/>
                <a:ea typeface="黑体" pitchFamily="49" charset="-122"/>
              </a:rPr>
              <a:t>组，主要文件组包含主要数据文件和没有放</a:t>
            </a:r>
          </a:p>
          <a:p>
            <a:r>
              <a:rPr lang="zh-CN" altLang="en-US" dirty="0" smtClean="0">
                <a:solidFill>
                  <a:schemeClr val="tx2">
                    <a:lumMod val="50000"/>
                  </a:schemeClr>
                </a:solidFill>
                <a:latin typeface="黑体" pitchFamily="49" charset="-122"/>
                <a:ea typeface="黑体" pitchFamily="49" charset="-122"/>
              </a:rPr>
              <a:t>入</a:t>
            </a:r>
            <a:r>
              <a:rPr lang="zh-CN" altLang="en-US" dirty="0">
                <a:solidFill>
                  <a:schemeClr val="tx2">
                    <a:lumMod val="50000"/>
                  </a:schemeClr>
                </a:solidFill>
                <a:latin typeface="黑体" pitchFamily="49" charset="-122"/>
                <a:ea typeface="黑体" pitchFamily="49" charset="-122"/>
              </a:rPr>
              <a:t>其它文件组的次要数据文件。</a:t>
            </a:r>
          </a:p>
        </p:txBody>
      </p:sp>
      <p:sp>
        <p:nvSpPr>
          <p:cNvPr id="13" name="AutoShape 6"/>
          <p:cNvSpPr>
            <a:spLocks noChangeArrowheads="1"/>
          </p:cNvSpPr>
          <p:nvPr/>
        </p:nvSpPr>
        <p:spPr bwMode="gray">
          <a:xfrm>
            <a:off x="1217589" y="3367949"/>
            <a:ext cx="6569121" cy="974731"/>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4" name="AutoShape 7"/>
          <p:cNvSpPr>
            <a:spLocks noChangeArrowheads="1"/>
          </p:cNvSpPr>
          <p:nvPr/>
        </p:nvSpPr>
        <p:spPr bwMode="gray">
          <a:xfrm>
            <a:off x="928662" y="3623692"/>
            <a:ext cx="665160" cy="417512"/>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5" name="Arc 8"/>
          <p:cNvSpPr>
            <a:spLocks/>
          </p:cNvSpPr>
          <p:nvPr/>
        </p:nvSpPr>
        <p:spPr bwMode="gray">
          <a:xfrm rot="5400000" flipH="1" flipV="1">
            <a:off x="1231127" y="3626176"/>
            <a:ext cx="430940" cy="430563"/>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rgbClr val="FFC000"/>
          </a:solidFill>
          <a:ln w="9525">
            <a:noFill/>
            <a:round/>
            <a:headEnd/>
            <a:tailEnd/>
          </a:ln>
          <a:effectLst>
            <a:outerShdw dist="56796" dir="3806097" algn="ctr" rotWithShape="0">
              <a:srgbClr val="C0C0C0">
                <a:alpha val="50000"/>
              </a:srgbClr>
            </a:outerShdw>
          </a:effectLst>
        </p:spPr>
        <p:txBody>
          <a:bodyPr wrap="none" anchor="ctr"/>
          <a:lstStyle/>
          <a:p>
            <a:endParaRPr lang="zh-CN" altLang="en-US"/>
          </a:p>
        </p:txBody>
      </p:sp>
      <p:sp>
        <p:nvSpPr>
          <p:cNvPr id="16" name="Rectangle 19"/>
          <p:cNvSpPr>
            <a:spLocks noChangeArrowheads="1"/>
          </p:cNvSpPr>
          <p:nvPr/>
        </p:nvSpPr>
        <p:spPr bwMode="black">
          <a:xfrm>
            <a:off x="1934027" y="3413986"/>
            <a:ext cx="5781245" cy="923330"/>
          </a:xfrm>
          <a:prstGeom prst="rect">
            <a:avLst/>
          </a:prstGeom>
          <a:noFill/>
          <a:ln w="9525" algn="ctr">
            <a:noFill/>
            <a:miter lim="800000"/>
            <a:headEnd/>
            <a:tailEnd/>
          </a:ln>
          <a:effectLst/>
        </p:spPr>
        <p:txBody>
          <a:bodyPr wrap="square">
            <a:spAutoFit/>
          </a:bodyPr>
          <a:lstStyle/>
          <a:p>
            <a:pPr algn="just"/>
            <a:r>
              <a:rPr lang="zh-CN" altLang="en-US" dirty="0">
                <a:latin typeface="黑体" pitchFamily="49" charset="-122"/>
                <a:ea typeface="黑体" pitchFamily="49" charset="-122"/>
              </a:rPr>
              <a:t>用户定义文件组。</a:t>
            </a:r>
            <a:r>
              <a:rPr lang="zh-CN" altLang="en-US" dirty="0">
                <a:solidFill>
                  <a:schemeClr val="tx2">
                    <a:lumMod val="50000"/>
                  </a:schemeClr>
                </a:solidFill>
                <a:latin typeface="黑体" pitchFamily="49" charset="-122"/>
                <a:ea typeface="黑体" pitchFamily="49" charset="-122"/>
              </a:rPr>
              <a:t>用户在创建或修改数据库时明确</a:t>
            </a:r>
          </a:p>
          <a:p>
            <a:pPr algn="just"/>
            <a:r>
              <a:rPr lang="zh-CN" altLang="en-US" dirty="0" smtClean="0">
                <a:solidFill>
                  <a:schemeClr val="tx2">
                    <a:lumMod val="50000"/>
                  </a:schemeClr>
                </a:solidFill>
                <a:latin typeface="黑体" pitchFamily="49" charset="-122"/>
                <a:ea typeface="黑体" pitchFamily="49" charset="-122"/>
              </a:rPr>
              <a:t>创建</a:t>
            </a:r>
            <a:r>
              <a:rPr lang="zh-CN" altLang="en-US" dirty="0">
                <a:solidFill>
                  <a:schemeClr val="tx2">
                    <a:lumMod val="50000"/>
                  </a:schemeClr>
                </a:solidFill>
                <a:latin typeface="黑体" pitchFamily="49" charset="-122"/>
                <a:ea typeface="黑体" pitchFamily="49" charset="-122"/>
              </a:rPr>
              <a:t>的任何文件组，如本任务中创建</a:t>
            </a:r>
            <a:r>
              <a:rPr lang="zh-CN" altLang="en-US" dirty="0" smtClean="0">
                <a:solidFill>
                  <a:schemeClr val="tx2">
                    <a:lumMod val="50000"/>
                  </a:schemeClr>
                </a:solidFill>
                <a:latin typeface="黑体" pitchFamily="49" charset="-122"/>
                <a:ea typeface="黑体" pitchFamily="49" charset="-122"/>
              </a:rPr>
              <a:t>的</a:t>
            </a:r>
            <a:r>
              <a:rPr lang="en-US" altLang="zh-CN" dirty="0" smtClean="0">
                <a:solidFill>
                  <a:schemeClr val="tx2">
                    <a:lumMod val="50000"/>
                  </a:schemeClr>
                </a:solidFill>
                <a:latin typeface="黑体" pitchFamily="49" charset="-122"/>
                <a:ea typeface="黑体" pitchFamily="49" charset="-122"/>
              </a:rPr>
              <a:t>SECONDARY</a:t>
            </a:r>
          </a:p>
          <a:p>
            <a:pPr algn="just"/>
            <a:r>
              <a:rPr lang="zh-CN" altLang="en-US" dirty="0" smtClean="0">
                <a:solidFill>
                  <a:schemeClr val="tx2">
                    <a:lumMod val="50000"/>
                  </a:schemeClr>
                </a:solidFill>
                <a:latin typeface="黑体" pitchFamily="49" charset="-122"/>
                <a:ea typeface="黑体" pitchFamily="49" charset="-122"/>
              </a:rPr>
              <a:t>文件</a:t>
            </a:r>
            <a:r>
              <a:rPr lang="zh-CN" altLang="en-US" dirty="0">
                <a:solidFill>
                  <a:schemeClr val="tx2">
                    <a:lumMod val="50000"/>
                  </a:schemeClr>
                </a:solidFill>
                <a:latin typeface="黑体" pitchFamily="49" charset="-122"/>
                <a:ea typeface="黑体" pitchFamily="49" charset="-122"/>
              </a:rPr>
              <a:t>组。 </a:t>
            </a:r>
          </a:p>
        </p:txBody>
      </p:sp>
      <p:sp>
        <p:nvSpPr>
          <p:cNvPr id="17" name="AutoShape 6"/>
          <p:cNvSpPr>
            <a:spLocks noChangeArrowheads="1"/>
          </p:cNvSpPr>
          <p:nvPr/>
        </p:nvSpPr>
        <p:spPr bwMode="gray">
          <a:xfrm>
            <a:off x="1217589" y="4457556"/>
            <a:ext cx="6738787" cy="2031325"/>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8" name="AutoShape 7"/>
          <p:cNvSpPr>
            <a:spLocks noChangeArrowheads="1"/>
          </p:cNvSpPr>
          <p:nvPr/>
        </p:nvSpPr>
        <p:spPr bwMode="gray">
          <a:xfrm>
            <a:off x="976357" y="5264462"/>
            <a:ext cx="665160" cy="417512"/>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9" name="Arc 8"/>
          <p:cNvSpPr>
            <a:spLocks/>
          </p:cNvSpPr>
          <p:nvPr/>
        </p:nvSpPr>
        <p:spPr bwMode="gray">
          <a:xfrm rot="5400000" flipH="1" flipV="1">
            <a:off x="1278822" y="5266946"/>
            <a:ext cx="430940" cy="430563"/>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chemeClr val="folHlink"/>
          </a:solidFill>
          <a:ln w="9525">
            <a:noFill/>
            <a:round/>
            <a:headEnd/>
            <a:tailEnd/>
          </a:ln>
          <a:effectLst>
            <a:outerShdw dist="56796" dir="3806097" algn="ctr" rotWithShape="0">
              <a:srgbClr val="C0C0C0">
                <a:alpha val="50000"/>
              </a:srgbClr>
            </a:outerShdw>
          </a:effectLst>
        </p:spPr>
        <p:txBody>
          <a:bodyPr wrap="none" anchor="ctr"/>
          <a:lstStyle/>
          <a:p>
            <a:endParaRPr lang="zh-CN" altLang="en-US"/>
          </a:p>
        </p:txBody>
      </p:sp>
      <p:sp>
        <p:nvSpPr>
          <p:cNvPr id="20" name="Rectangle 19"/>
          <p:cNvSpPr>
            <a:spLocks noChangeArrowheads="1"/>
          </p:cNvSpPr>
          <p:nvPr/>
        </p:nvSpPr>
        <p:spPr bwMode="black">
          <a:xfrm>
            <a:off x="2000232" y="4457556"/>
            <a:ext cx="5715040" cy="2031325"/>
          </a:xfrm>
          <a:prstGeom prst="rect">
            <a:avLst/>
          </a:prstGeom>
          <a:noFill/>
          <a:ln w="9525" algn="ctr">
            <a:noFill/>
            <a:miter lim="800000"/>
            <a:headEnd/>
            <a:tailEnd/>
          </a:ln>
          <a:effectLst/>
        </p:spPr>
        <p:txBody>
          <a:bodyPr wrap="square">
            <a:spAutoFit/>
          </a:bodyPr>
          <a:lstStyle/>
          <a:p>
            <a:r>
              <a:rPr lang="zh-CN" altLang="en-US" dirty="0">
                <a:latin typeface="黑体" pitchFamily="49" charset="-122"/>
                <a:ea typeface="黑体" pitchFamily="49" charset="-122"/>
              </a:rPr>
              <a:t>默认文件组。</a:t>
            </a:r>
            <a:r>
              <a:rPr lang="zh-CN" altLang="en-US" dirty="0">
                <a:solidFill>
                  <a:schemeClr val="tx2">
                    <a:lumMod val="50000"/>
                  </a:schemeClr>
                </a:solidFill>
                <a:latin typeface="黑体" pitchFamily="49" charset="-122"/>
                <a:ea typeface="黑体" pitchFamily="49" charset="-122"/>
              </a:rPr>
              <a:t>如果在数据库中创建对象时没有</a:t>
            </a:r>
            <a:r>
              <a:rPr lang="zh-CN" altLang="en-US" dirty="0" smtClean="0">
                <a:solidFill>
                  <a:schemeClr val="tx2">
                    <a:lumMod val="50000"/>
                  </a:schemeClr>
                </a:solidFill>
                <a:latin typeface="黑体" pitchFamily="49" charset="-122"/>
                <a:ea typeface="黑体" pitchFamily="49" charset="-122"/>
              </a:rPr>
              <a:t>指定</a:t>
            </a:r>
            <a:r>
              <a:rPr lang="zh-CN" altLang="en-US" dirty="0">
                <a:solidFill>
                  <a:schemeClr val="tx2">
                    <a:lumMod val="50000"/>
                  </a:schemeClr>
                </a:solidFill>
                <a:latin typeface="黑体" pitchFamily="49" charset="-122"/>
                <a:ea typeface="黑体" pitchFamily="49" charset="-122"/>
              </a:rPr>
              <a:t>对象所属的文件组，对象将被分</a:t>
            </a:r>
            <a:r>
              <a:rPr lang="zh-CN" altLang="en-US" dirty="0" smtClean="0">
                <a:solidFill>
                  <a:schemeClr val="tx2">
                    <a:lumMod val="50000"/>
                  </a:schemeClr>
                </a:solidFill>
                <a:latin typeface="黑体" pitchFamily="49" charset="-122"/>
                <a:ea typeface="黑体" pitchFamily="49" charset="-122"/>
              </a:rPr>
              <a:t>配给文件</a:t>
            </a:r>
            <a:r>
              <a:rPr lang="zh-CN" altLang="en-US" dirty="0">
                <a:solidFill>
                  <a:schemeClr val="tx2">
                    <a:lumMod val="50000"/>
                  </a:schemeClr>
                </a:solidFill>
                <a:latin typeface="黑体" pitchFamily="49" charset="-122"/>
                <a:ea typeface="黑体" pitchFamily="49" charset="-122"/>
              </a:rPr>
              <a:t>组。不管何时，只能将一个文件组</a:t>
            </a:r>
            <a:r>
              <a:rPr lang="zh-CN" altLang="en-US" dirty="0" smtClean="0">
                <a:solidFill>
                  <a:schemeClr val="tx2">
                    <a:lumMod val="50000"/>
                  </a:schemeClr>
                </a:solidFill>
                <a:latin typeface="黑体" pitchFamily="49" charset="-122"/>
                <a:ea typeface="黑体" pitchFamily="49" charset="-122"/>
              </a:rPr>
              <a:t>指定为</a:t>
            </a:r>
            <a:r>
              <a:rPr lang="zh-CN" altLang="en-US" dirty="0">
                <a:solidFill>
                  <a:schemeClr val="tx2">
                    <a:lumMod val="50000"/>
                  </a:schemeClr>
                </a:solidFill>
                <a:latin typeface="黑体" pitchFamily="49" charset="-122"/>
                <a:ea typeface="黑体" pitchFamily="49" charset="-122"/>
              </a:rPr>
              <a:t>默认文件组。默认文件组中的文件必须</a:t>
            </a:r>
            <a:r>
              <a:rPr lang="zh-CN" altLang="en-US" dirty="0" smtClean="0">
                <a:solidFill>
                  <a:schemeClr val="tx2">
                    <a:lumMod val="50000"/>
                  </a:schemeClr>
                </a:solidFill>
                <a:latin typeface="黑体" pitchFamily="49" charset="-122"/>
                <a:ea typeface="黑体" pitchFamily="49" charset="-122"/>
              </a:rPr>
              <a:t>足够</a:t>
            </a:r>
            <a:r>
              <a:rPr lang="zh-CN" altLang="en-US" dirty="0">
                <a:solidFill>
                  <a:schemeClr val="tx2">
                    <a:lumMod val="50000"/>
                  </a:schemeClr>
                </a:solidFill>
                <a:latin typeface="黑体" pitchFamily="49" charset="-122"/>
                <a:ea typeface="黑体" pitchFamily="49" charset="-122"/>
              </a:rPr>
              <a:t>大，能够容纳未分配给其他文件组的所有</a:t>
            </a:r>
            <a:r>
              <a:rPr lang="zh-CN" altLang="en-US" dirty="0" smtClean="0">
                <a:solidFill>
                  <a:schemeClr val="tx2">
                    <a:lumMod val="50000"/>
                  </a:schemeClr>
                </a:solidFill>
                <a:latin typeface="黑体" pitchFamily="49" charset="-122"/>
                <a:ea typeface="黑体" pitchFamily="49" charset="-122"/>
              </a:rPr>
              <a:t>、新</a:t>
            </a:r>
            <a:r>
              <a:rPr lang="zh-CN" altLang="en-US" dirty="0">
                <a:solidFill>
                  <a:schemeClr val="tx2">
                    <a:lumMod val="50000"/>
                  </a:schemeClr>
                </a:solidFill>
                <a:latin typeface="黑体" pitchFamily="49" charset="-122"/>
                <a:ea typeface="黑体" pitchFamily="49" charset="-122"/>
              </a:rPr>
              <a:t>对象。可以在用户自定义文件组中指定</a:t>
            </a:r>
            <a:r>
              <a:rPr lang="zh-CN" altLang="en-US" dirty="0" smtClean="0">
                <a:solidFill>
                  <a:schemeClr val="tx2">
                    <a:lumMod val="50000"/>
                  </a:schemeClr>
                </a:solidFill>
                <a:latin typeface="黑体" pitchFamily="49" charset="-122"/>
                <a:ea typeface="黑体" pitchFamily="49" charset="-122"/>
              </a:rPr>
              <a:t>一个</a:t>
            </a:r>
            <a:r>
              <a:rPr lang="zh-CN" altLang="en-US" dirty="0">
                <a:solidFill>
                  <a:schemeClr val="tx2">
                    <a:lumMod val="50000"/>
                  </a:schemeClr>
                </a:solidFill>
                <a:latin typeface="黑体" pitchFamily="49" charset="-122"/>
                <a:ea typeface="黑体" pitchFamily="49" charset="-122"/>
              </a:rPr>
              <a:t>默认文件组；如果没有指定默认文件组</a:t>
            </a:r>
            <a:r>
              <a:rPr lang="zh-CN" altLang="en-US" dirty="0" smtClean="0">
                <a:solidFill>
                  <a:schemeClr val="tx2">
                    <a:lumMod val="50000"/>
                  </a:schemeClr>
                </a:solidFill>
                <a:latin typeface="黑体" pitchFamily="49" charset="-122"/>
                <a:ea typeface="黑体" pitchFamily="49" charset="-122"/>
              </a:rPr>
              <a:t>，则</a:t>
            </a:r>
            <a:r>
              <a:rPr lang="en-US" altLang="zh-CN" dirty="0">
                <a:solidFill>
                  <a:schemeClr val="tx2">
                    <a:lumMod val="50000"/>
                  </a:schemeClr>
                </a:solidFill>
                <a:latin typeface="黑体" pitchFamily="49" charset="-122"/>
                <a:ea typeface="黑体" pitchFamily="49" charset="-122"/>
              </a:rPr>
              <a:t>PRIMARY</a:t>
            </a:r>
            <a:r>
              <a:rPr lang="zh-CN" altLang="en-US" dirty="0">
                <a:solidFill>
                  <a:schemeClr val="tx2">
                    <a:lumMod val="50000"/>
                  </a:schemeClr>
                </a:solidFill>
                <a:latin typeface="黑体" pitchFamily="49" charset="-122"/>
                <a:ea typeface="黑体" pitchFamily="49" charset="-122"/>
              </a:rPr>
              <a:t>文件组是默认文件组。</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r>
              <a:rPr lang="zh-CN" altLang="en-US" sz="2000" dirty="0" smtClean="0">
                <a:latin typeface="黑体" pitchFamily="49" charset="-122"/>
              </a:rPr>
              <a:t>任务</a:t>
            </a:r>
            <a:r>
              <a:rPr lang="en-US" altLang="zh-CN" sz="2000" dirty="0" smtClean="0">
                <a:latin typeface="黑体" pitchFamily="49" charset="-122"/>
              </a:rPr>
              <a:t>3  </a:t>
            </a:r>
            <a:r>
              <a:rPr lang="zh-CN" altLang="en-US" sz="2000" dirty="0" smtClean="0">
                <a:latin typeface="黑体" pitchFamily="49" charset="-122"/>
              </a:rPr>
              <a:t>使用</a:t>
            </a:r>
            <a:r>
              <a:rPr lang="en-US" altLang="zh-CN" sz="2000" dirty="0">
                <a:latin typeface="黑体" pitchFamily="49" charset="-122"/>
              </a:rPr>
              <a:t>Management Studio</a:t>
            </a:r>
            <a:r>
              <a:rPr lang="zh-CN" altLang="en-US" sz="2000" dirty="0">
                <a:latin typeface="黑体" pitchFamily="49" charset="-122"/>
              </a:rPr>
              <a:t>删除</a:t>
            </a:r>
            <a:r>
              <a:rPr lang="en-US" altLang="zh-CN" sz="2000" dirty="0">
                <a:latin typeface="黑体" pitchFamily="49" charset="-122"/>
              </a:rPr>
              <a:t>Students</a:t>
            </a:r>
            <a:r>
              <a:rPr lang="zh-CN" altLang="en-US" sz="2000" dirty="0">
                <a:latin typeface="黑体" pitchFamily="49" charset="-122"/>
              </a:rPr>
              <a:t>表中的</a:t>
            </a:r>
            <a:r>
              <a:rPr lang="zh-CN" altLang="en-US" sz="2000" dirty="0" smtClean="0">
                <a:latin typeface="黑体" pitchFamily="49" charset="-122"/>
              </a:rPr>
              <a:t>索引</a:t>
            </a:r>
            <a:r>
              <a:rPr lang="en-US" altLang="zh-CN" sz="2000" dirty="0" err="1">
                <a:latin typeface="黑体" pitchFamily="49" charset="-122"/>
              </a:rPr>
              <a:t>IX_student_name</a:t>
            </a:r>
            <a:endParaRPr lang="en-US" altLang="zh-CN" sz="2000" b="0" dirty="0">
              <a:ea typeface="宋体" pitchFamily="2" charset="-122"/>
            </a:endParaRPr>
          </a:p>
        </p:txBody>
      </p:sp>
      <p:grpSp>
        <p:nvGrpSpPr>
          <p:cNvPr id="2" name="Group 3"/>
          <p:cNvGrpSpPr>
            <a:grpSpLocks/>
          </p:cNvGrpSpPr>
          <p:nvPr/>
        </p:nvGrpSpPr>
        <p:grpSpPr bwMode="auto">
          <a:xfrm>
            <a:off x="1341438" y="2235539"/>
            <a:ext cx="1724025" cy="482600"/>
            <a:chOff x="816" y="2966"/>
            <a:chExt cx="1440" cy="448"/>
          </a:xfrm>
        </p:grpSpPr>
        <p:sp>
          <p:nvSpPr>
            <p:cNvPr id="71684" name="Freeform 4"/>
            <p:cNvSpPr>
              <a:spLocks/>
            </p:cNvSpPr>
            <p:nvPr/>
          </p:nvSpPr>
          <p:spPr bwMode="gray">
            <a:xfrm>
              <a:off x="901" y="3224"/>
              <a:ext cx="1270" cy="190"/>
            </a:xfrm>
            <a:custGeom>
              <a:avLst/>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 ang="0">
                  <a:pos x="1120" y="252"/>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969696"/>
            </a:solidFill>
            <a:ln w="0">
              <a:noFill/>
              <a:prstDash val="solid"/>
              <a:round/>
              <a:headEnd/>
              <a:tailEnd/>
            </a:ln>
          </p:spPr>
          <p:txBody>
            <a:bodyPr/>
            <a:lstStyle/>
            <a:p>
              <a:endParaRPr lang="zh-CN" altLang="en-US"/>
            </a:p>
          </p:txBody>
        </p:sp>
        <p:sp>
          <p:nvSpPr>
            <p:cNvPr id="71685" name="Rectangle 5"/>
            <p:cNvSpPr>
              <a:spLocks noChangeArrowheads="1"/>
            </p:cNvSpPr>
            <p:nvPr/>
          </p:nvSpPr>
          <p:spPr bwMode="gray">
            <a:xfrm>
              <a:off x="816" y="2966"/>
              <a:ext cx="1440" cy="393"/>
            </a:xfrm>
            <a:prstGeom prst="rect">
              <a:avLst/>
            </a:prstGeom>
            <a:gradFill rotWithShape="1">
              <a:gsLst>
                <a:gs pos="0">
                  <a:schemeClr val="accent1">
                    <a:gamma/>
                    <a:tint val="48627"/>
                    <a:invGamma/>
                  </a:schemeClr>
                </a:gs>
                <a:gs pos="100000">
                  <a:schemeClr val="accent1"/>
                </a:gs>
              </a:gsLst>
              <a:lin ang="2700000" scaled="1"/>
            </a:gradFill>
            <a:ln w="9525" algn="ctr">
              <a:noFill/>
              <a:miter lim="800000"/>
              <a:headEnd/>
              <a:tailEnd/>
            </a:ln>
            <a:effectLst/>
          </p:spPr>
          <p:txBody>
            <a:bodyPr wrap="none" anchor="ctr"/>
            <a:lstStyle/>
            <a:p>
              <a:pPr eaLnBrk="0" hangingPunct="0"/>
              <a:r>
                <a:rPr lang="zh-CN" altLang="en-US" b="1" dirty="0" smtClean="0">
                  <a:solidFill>
                    <a:srgbClr val="000000"/>
                  </a:solidFill>
                  <a:effectLst>
                    <a:outerShdw blurRad="38100" dist="38100" dir="2700000" algn="tl">
                      <a:srgbClr val="FFFFFF"/>
                    </a:outerShdw>
                  </a:effectLst>
                  <a:ea typeface="宋体" pitchFamily="2" charset="-122"/>
                </a:rPr>
                <a:t>步骤 </a:t>
              </a:r>
              <a:r>
                <a:rPr lang="en-US" altLang="zh-CN" b="1" dirty="0" smtClean="0">
                  <a:solidFill>
                    <a:srgbClr val="000000"/>
                  </a:solidFill>
                  <a:effectLst>
                    <a:outerShdw blurRad="38100" dist="38100" dir="2700000" algn="tl">
                      <a:srgbClr val="FFFFFF"/>
                    </a:outerShdw>
                  </a:effectLst>
                  <a:ea typeface="宋体" pitchFamily="2" charset="-122"/>
                </a:rPr>
                <a:t>1</a:t>
              </a:r>
              <a:endParaRPr lang="en-US" altLang="zh-CN" b="1" dirty="0">
                <a:solidFill>
                  <a:srgbClr val="000000"/>
                </a:solidFill>
                <a:effectLst>
                  <a:outerShdw blurRad="38100" dist="38100" dir="2700000" algn="tl">
                    <a:srgbClr val="FFFFFF"/>
                  </a:outerShdw>
                </a:effectLst>
                <a:ea typeface="宋体" pitchFamily="2" charset="-122"/>
              </a:endParaRPr>
            </a:p>
          </p:txBody>
        </p:sp>
      </p:grpSp>
      <p:grpSp>
        <p:nvGrpSpPr>
          <p:cNvPr id="3" name="Group 6"/>
          <p:cNvGrpSpPr>
            <a:grpSpLocks/>
          </p:cNvGrpSpPr>
          <p:nvPr/>
        </p:nvGrpSpPr>
        <p:grpSpPr bwMode="auto">
          <a:xfrm>
            <a:off x="1336649" y="3450714"/>
            <a:ext cx="1724025" cy="482600"/>
            <a:chOff x="812" y="3033"/>
            <a:chExt cx="1440" cy="448"/>
          </a:xfrm>
        </p:grpSpPr>
        <p:sp>
          <p:nvSpPr>
            <p:cNvPr id="71687" name="Freeform 7"/>
            <p:cNvSpPr>
              <a:spLocks/>
            </p:cNvSpPr>
            <p:nvPr/>
          </p:nvSpPr>
          <p:spPr bwMode="gray">
            <a:xfrm>
              <a:off x="897" y="3291"/>
              <a:ext cx="1270" cy="190"/>
            </a:xfrm>
            <a:custGeom>
              <a:avLst/>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 ang="0">
                  <a:pos x="1120" y="252"/>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969696"/>
            </a:solidFill>
            <a:ln w="0">
              <a:noFill/>
              <a:prstDash val="solid"/>
              <a:round/>
              <a:headEnd/>
              <a:tailEnd/>
            </a:ln>
          </p:spPr>
          <p:txBody>
            <a:bodyPr/>
            <a:lstStyle/>
            <a:p>
              <a:endParaRPr lang="zh-CN" altLang="en-US"/>
            </a:p>
          </p:txBody>
        </p:sp>
        <p:sp>
          <p:nvSpPr>
            <p:cNvPr id="71688" name="Rectangle 8"/>
            <p:cNvSpPr>
              <a:spLocks noChangeArrowheads="1"/>
            </p:cNvSpPr>
            <p:nvPr/>
          </p:nvSpPr>
          <p:spPr bwMode="gray">
            <a:xfrm>
              <a:off x="812" y="3033"/>
              <a:ext cx="1440" cy="393"/>
            </a:xfrm>
            <a:prstGeom prst="rect">
              <a:avLst/>
            </a:prstGeom>
            <a:gradFill rotWithShape="1">
              <a:gsLst>
                <a:gs pos="0">
                  <a:schemeClr val="accent2">
                    <a:gamma/>
                    <a:tint val="51373"/>
                    <a:invGamma/>
                  </a:schemeClr>
                </a:gs>
                <a:gs pos="100000">
                  <a:schemeClr val="accent2"/>
                </a:gs>
              </a:gsLst>
              <a:lin ang="2700000" scaled="1"/>
            </a:gradFill>
            <a:ln w="9525" algn="ctr">
              <a:noFill/>
              <a:miter lim="800000"/>
              <a:headEnd/>
              <a:tailEnd/>
            </a:ln>
            <a:effectLst/>
          </p:spPr>
          <p:txBody>
            <a:bodyPr wrap="none" anchor="ctr"/>
            <a:lstStyle/>
            <a:p>
              <a:pPr eaLnBrk="0" hangingPunct="0"/>
              <a:r>
                <a:rPr lang="zh-CN" altLang="en-US" dirty="0" smtClean="0">
                  <a:solidFill>
                    <a:srgbClr val="000000"/>
                  </a:solidFill>
                  <a:effectLst>
                    <a:outerShdw blurRad="38100" dist="38100" dir="2700000" algn="tl">
                      <a:srgbClr val="FFFFFF"/>
                    </a:outerShdw>
                  </a:effectLst>
                </a:rPr>
                <a:t>步骤 </a:t>
              </a:r>
              <a:r>
                <a:rPr lang="en-US" altLang="zh-CN" dirty="0" smtClean="0">
                  <a:solidFill>
                    <a:srgbClr val="000000"/>
                  </a:solidFill>
                  <a:effectLst>
                    <a:outerShdw blurRad="38100" dist="38100" dir="2700000" algn="tl">
                      <a:srgbClr val="FFFFFF"/>
                    </a:outerShdw>
                  </a:effectLst>
                </a:rPr>
                <a:t>2</a:t>
              </a:r>
              <a:endParaRPr lang="en-US" altLang="zh-CN" b="1" dirty="0">
                <a:solidFill>
                  <a:srgbClr val="000000"/>
                </a:solidFill>
                <a:effectLst>
                  <a:outerShdw blurRad="38100" dist="38100" dir="2700000" algn="tl">
                    <a:srgbClr val="FFFFFF"/>
                  </a:outerShdw>
                </a:effectLst>
                <a:ea typeface="宋体" pitchFamily="2" charset="-122"/>
              </a:endParaRPr>
            </a:p>
          </p:txBody>
        </p:sp>
      </p:grpSp>
      <p:grpSp>
        <p:nvGrpSpPr>
          <p:cNvPr id="4" name="Group 9"/>
          <p:cNvGrpSpPr>
            <a:grpSpLocks/>
          </p:cNvGrpSpPr>
          <p:nvPr/>
        </p:nvGrpSpPr>
        <p:grpSpPr bwMode="auto">
          <a:xfrm>
            <a:off x="1352213" y="4528002"/>
            <a:ext cx="1724025" cy="482600"/>
            <a:chOff x="825" y="2972"/>
            <a:chExt cx="1440" cy="448"/>
          </a:xfrm>
        </p:grpSpPr>
        <p:sp>
          <p:nvSpPr>
            <p:cNvPr id="71690" name="Freeform 10"/>
            <p:cNvSpPr>
              <a:spLocks/>
            </p:cNvSpPr>
            <p:nvPr/>
          </p:nvSpPr>
          <p:spPr bwMode="gray">
            <a:xfrm>
              <a:off x="910" y="3230"/>
              <a:ext cx="1270" cy="190"/>
            </a:xfrm>
            <a:custGeom>
              <a:avLst/>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 ang="0">
                  <a:pos x="1120" y="252"/>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969696"/>
            </a:solidFill>
            <a:ln w="0">
              <a:noFill/>
              <a:prstDash val="solid"/>
              <a:round/>
              <a:headEnd/>
              <a:tailEnd/>
            </a:ln>
          </p:spPr>
          <p:txBody>
            <a:bodyPr/>
            <a:lstStyle/>
            <a:p>
              <a:endParaRPr lang="zh-CN" altLang="en-US"/>
            </a:p>
          </p:txBody>
        </p:sp>
        <p:sp>
          <p:nvSpPr>
            <p:cNvPr id="71691" name="Rectangle 11"/>
            <p:cNvSpPr>
              <a:spLocks noChangeArrowheads="1"/>
            </p:cNvSpPr>
            <p:nvPr/>
          </p:nvSpPr>
          <p:spPr bwMode="gray">
            <a:xfrm>
              <a:off x="825" y="2972"/>
              <a:ext cx="1440" cy="393"/>
            </a:xfrm>
            <a:prstGeom prst="rect">
              <a:avLst/>
            </a:prstGeom>
            <a:gradFill rotWithShape="1">
              <a:gsLst>
                <a:gs pos="0">
                  <a:schemeClr val="hlink">
                    <a:gamma/>
                    <a:tint val="36471"/>
                    <a:invGamma/>
                  </a:schemeClr>
                </a:gs>
                <a:gs pos="100000">
                  <a:schemeClr val="hlink"/>
                </a:gs>
              </a:gsLst>
              <a:lin ang="2700000" scaled="1"/>
            </a:gradFill>
            <a:ln w="9525" algn="ctr">
              <a:noFill/>
              <a:miter lim="800000"/>
              <a:headEnd/>
              <a:tailEnd/>
            </a:ln>
            <a:effectLst/>
          </p:spPr>
          <p:txBody>
            <a:bodyPr wrap="none" anchor="ctr"/>
            <a:lstStyle/>
            <a:p>
              <a:pPr eaLnBrk="0" hangingPunct="0"/>
              <a:r>
                <a:rPr lang="zh-CN" altLang="en-US" dirty="0" smtClean="0">
                  <a:solidFill>
                    <a:srgbClr val="000000"/>
                  </a:solidFill>
                  <a:effectLst>
                    <a:outerShdw blurRad="38100" dist="38100" dir="2700000" algn="tl">
                      <a:srgbClr val="FFFFFF"/>
                    </a:outerShdw>
                  </a:effectLst>
                </a:rPr>
                <a:t>步骤 </a:t>
              </a:r>
              <a:r>
                <a:rPr lang="en-US" altLang="zh-CN" dirty="0" smtClean="0">
                  <a:solidFill>
                    <a:srgbClr val="000000"/>
                  </a:solidFill>
                  <a:effectLst>
                    <a:outerShdw blurRad="38100" dist="38100" dir="2700000" algn="tl">
                      <a:srgbClr val="FFFFFF"/>
                    </a:outerShdw>
                  </a:effectLst>
                </a:rPr>
                <a:t>3</a:t>
              </a:r>
              <a:endParaRPr lang="en-US" altLang="zh-CN" b="1" dirty="0">
                <a:solidFill>
                  <a:srgbClr val="000000"/>
                </a:solidFill>
                <a:effectLst>
                  <a:outerShdw blurRad="38100" dist="38100" dir="2700000" algn="tl">
                    <a:srgbClr val="FFFFFF"/>
                  </a:outerShdw>
                </a:effectLst>
                <a:ea typeface="宋体" pitchFamily="2" charset="-122"/>
              </a:endParaRPr>
            </a:p>
          </p:txBody>
        </p:sp>
      </p:grpSp>
      <p:cxnSp>
        <p:nvCxnSpPr>
          <p:cNvPr id="71695" name="AutoShape 15"/>
          <p:cNvCxnSpPr>
            <a:cxnSpLocks noChangeShapeType="1"/>
          </p:cNvCxnSpPr>
          <p:nvPr/>
        </p:nvCxnSpPr>
        <p:spPr bwMode="gray">
          <a:xfrm>
            <a:off x="2198688" y="1949448"/>
            <a:ext cx="4762" cy="1143000"/>
          </a:xfrm>
          <a:prstGeom prst="straightConnector1">
            <a:avLst/>
          </a:prstGeom>
          <a:noFill/>
          <a:ln w="9525">
            <a:solidFill>
              <a:srgbClr val="808080"/>
            </a:solidFill>
            <a:round/>
            <a:headEnd/>
            <a:tailEnd/>
          </a:ln>
          <a:effectLst/>
        </p:spPr>
      </p:cxnSp>
      <p:cxnSp>
        <p:nvCxnSpPr>
          <p:cNvPr id="71696" name="AutoShape 16"/>
          <p:cNvCxnSpPr>
            <a:cxnSpLocks noChangeShapeType="1"/>
          </p:cNvCxnSpPr>
          <p:nvPr/>
        </p:nvCxnSpPr>
        <p:spPr bwMode="gray">
          <a:xfrm>
            <a:off x="2198688" y="3092448"/>
            <a:ext cx="0" cy="1139313"/>
          </a:xfrm>
          <a:prstGeom prst="straightConnector1">
            <a:avLst/>
          </a:prstGeom>
          <a:noFill/>
          <a:ln w="9525">
            <a:solidFill>
              <a:srgbClr val="808080"/>
            </a:solidFill>
            <a:round/>
            <a:headEnd/>
            <a:tailEnd/>
          </a:ln>
          <a:effectLst/>
        </p:spPr>
      </p:cxnSp>
      <p:cxnSp>
        <p:nvCxnSpPr>
          <p:cNvPr id="71697" name="AutoShape 17"/>
          <p:cNvCxnSpPr>
            <a:cxnSpLocks noChangeShapeType="1"/>
          </p:cNvCxnSpPr>
          <p:nvPr/>
        </p:nvCxnSpPr>
        <p:spPr bwMode="gray">
          <a:xfrm flipH="1">
            <a:off x="2198661" y="4231762"/>
            <a:ext cx="4789" cy="1429486"/>
          </a:xfrm>
          <a:prstGeom prst="straightConnector1">
            <a:avLst/>
          </a:prstGeom>
          <a:noFill/>
          <a:ln w="9525">
            <a:solidFill>
              <a:srgbClr val="808080"/>
            </a:solidFill>
            <a:round/>
            <a:headEnd/>
            <a:tailEnd/>
          </a:ln>
          <a:effectLst/>
        </p:spPr>
      </p:cxnSp>
      <p:sp>
        <p:nvSpPr>
          <p:cNvPr id="71698" name="Line 18"/>
          <p:cNvSpPr>
            <a:spLocks noChangeShapeType="1"/>
          </p:cNvSpPr>
          <p:nvPr/>
        </p:nvSpPr>
        <p:spPr bwMode="auto">
          <a:xfrm>
            <a:off x="2214546" y="3068540"/>
            <a:ext cx="5943600"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71699" name="Line 19"/>
          <p:cNvSpPr>
            <a:spLocks noChangeShapeType="1"/>
          </p:cNvSpPr>
          <p:nvPr/>
        </p:nvSpPr>
        <p:spPr bwMode="auto">
          <a:xfrm>
            <a:off x="2239938" y="4231761"/>
            <a:ext cx="5959500"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71700" name="Line 20"/>
          <p:cNvSpPr>
            <a:spLocks noChangeShapeType="1"/>
          </p:cNvSpPr>
          <p:nvPr/>
        </p:nvSpPr>
        <p:spPr bwMode="auto">
          <a:xfrm flipV="1">
            <a:off x="2260611" y="5661248"/>
            <a:ext cx="5943600" cy="3175"/>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71701" name="Text Box 21"/>
          <p:cNvSpPr txBox="1">
            <a:spLocks noChangeArrowheads="1"/>
          </p:cNvSpPr>
          <p:nvPr/>
        </p:nvSpPr>
        <p:spPr bwMode="auto">
          <a:xfrm>
            <a:off x="3214678" y="2124049"/>
            <a:ext cx="4943468" cy="646331"/>
          </a:xfrm>
          <a:prstGeom prst="rect">
            <a:avLst/>
          </a:prstGeom>
          <a:noFill/>
          <a:ln w="9525">
            <a:noFill/>
            <a:miter lim="800000"/>
            <a:headEnd/>
            <a:tailEnd/>
          </a:ln>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对象资源管理器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中展开</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数据库</a:t>
            </a:r>
            <a:r>
              <a:rPr lang="zh-CN" altLang="en-US" dirty="0" smtClean="0">
                <a:solidFill>
                  <a:schemeClr val="tx2">
                    <a:lumMod val="50000"/>
                  </a:schemeClr>
                </a:solidFill>
                <a:latin typeface="黑体" pitchFamily="49" charset="-122"/>
                <a:ea typeface="黑体" pitchFamily="49" charset="-122"/>
              </a:rPr>
              <a:t>，再</a:t>
            </a:r>
            <a:r>
              <a:rPr lang="zh-CN" altLang="en-US" dirty="0">
                <a:solidFill>
                  <a:schemeClr val="tx2">
                    <a:lumMod val="50000"/>
                  </a:schemeClr>
                </a:solidFill>
                <a:latin typeface="黑体" pitchFamily="49" charset="-122"/>
                <a:ea typeface="黑体" pitchFamily="49" charset="-122"/>
              </a:rPr>
              <a:t>展开表。</a:t>
            </a:r>
          </a:p>
        </p:txBody>
      </p:sp>
      <p:sp>
        <p:nvSpPr>
          <p:cNvPr id="71702" name="Text Box 22"/>
          <p:cNvSpPr txBox="1">
            <a:spLocks noChangeArrowheads="1"/>
          </p:cNvSpPr>
          <p:nvPr/>
        </p:nvSpPr>
        <p:spPr bwMode="auto">
          <a:xfrm>
            <a:off x="3257179" y="3339224"/>
            <a:ext cx="5000660" cy="646331"/>
          </a:xfrm>
          <a:prstGeom prst="rect">
            <a:avLst/>
          </a:prstGeom>
          <a:noFill/>
          <a:ln w="9525">
            <a:noFill/>
            <a:miter lim="800000"/>
            <a:headEnd/>
            <a:tailEnd/>
          </a:ln>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右键单击</a:t>
            </a:r>
            <a:r>
              <a:rPr lang="en-US" altLang="zh-CN" dirty="0">
                <a:solidFill>
                  <a:schemeClr val="tx2">
                    <a:lumMod val="50000"/>
                  </a:schemeClr>
                </a:solidFill>
                <a:latin typeface="黑体" pitchFamily="49" charset="-122"/>
                <a:ea typeface="黑体" pitchFamily="49" charset="-122"/>
              </a:rPr>
              <a:t>Students</a:t>
            </a:r>
            <a:r>
              <a:rPr lang="zh-CN" altLang="en-US" dirty="0">
                <a:solidFill>
                  <a:schemeClr val="tx2">
                    <a:lumMod val="50000"/>
                  </a:schemeClr>
                </a:solidFill>
                <a:latin typeface="黑体" pitchFamily="49" charset="-122"/>
                <a:ea typeface="黑体" pitchFamily="49" charset="-122"/>
              </a:rPr>
              <a:t>表，在弹出的快捷菜单中</a:t>
            </a:r>
            <a:r>
              <a:rPr lang="zh-CN" altLang="en-US" dirty="0" smtClean="0">
                <a:solidFill>
                  <a:schemeClr val="tx2">
                    <a:lumMod val="50000"/>
                  </a:schemeClr>
                </a:solidFill>
                <a:latin typeface="黑体" pitchFamily="49" charset="-122"/>
                <a:ea typeface="黑体" pitchFamily="49" charset="-122"/>
              </a:rPr>
              <a:t>选择</a:t>
            </a:r>
            <a:r>
              <a:rPr lang="en-US" altLang="zh-CN" dirty="0" smtClean="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设计</a:t>
            </a:r>
            <a:r>
              <a:rPr lang="en-US" altLang="zh-CN" dirty="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sp>
        <p:nvSpPr>
          <p:cNvPr id="71703" name="Text Box 23"/>
          <p:cNvSpPr txBox="1">
            <a:spLocks noChangeArrowheads="1"/>
          </p:cNvSpPr>
          <p:nvPr/>
        </p:nvSpPr>
        <p:spPr bwMode="auto">
          <a:xfrm>
            <a:off x="3257179" y="4528002"/>
            <a:ext cx="4786346" cy="646331"/>
          </a:xfrm>
          <a:prstGeom prst="rect">
            <a:avLst/>
          </a:prstGeom>
          <a:noFill/>
          <a:ln w="9525">
            <a:noFill/>
            <a:miter lim="800000"/>
            <a:headEnd/>
            <a:tailEnd/>
          </a:ln>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单击工具栏上的  （管理索引和键）按钮。</a:t>
            </a:r>
            <a:r>
              <a:rPr lang="zh-CN" altLang="en-US" dirty="0" smtClean="0">
                <a:solidFill>
                  <a:schemeClr val="tx2">
                    <a:lumMod val="50000"/>
                  </a:schemeClr>
                </a:solidFill>
                <a:latin typeface="黑体" pitchFamily="49" charset="-122"/>
                <a:ea typeface="黑体" pitchFamily="49" charset="-122"/>
              </a:rPr>
              <a:t>打开</a:t>
            </a:r>
            <a:r>
              <a:rPr lang="zh-CN" altLang="en-US" dirty="0">
                <a:solidFill>
                  <a:schemeClr val="tx2">
                    <a:lumMod val="50000"/>
                  </a:schemeClr>
                </a:solidFill>
                <a:latin typeface="黑体" pitchFamily="49" charset="-122"/>
                <a:ea typeface="黑体" pitchFamily="49" charset="-122"/>
              </a:rPr>
              <a:t>“索引</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键”对话框。</a:t>
            </a:r>
          </a:p>
        </p:txBody>
      </p:sp>
      <p:pic>
        <p:nvPicPr>
          <p:cNvPr id="21" name="Picture 4"/>
          <p:cNvPicPr>
            <a:picLocks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957746" y="4528002"/>
            <a:ext cx="457200" cy="374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r>
              <a:rPr lang="zh-CN" altLang="en-US" sz="2800" dirty="0" smtClean="0">
                <a:latin typeface="黑体" pitchFamily="49" charset="-122"/>
              </a:rPr>
              <a:t>任务</a:t>
            </a:r>
            <a:r>
              <a:rPr lang="en-US" altLang="zh-CN" sz="2800" dirty="0" smtClean="0">
                <a:latin typeface="黑体" pitchFamily="49" charset="-122"/>
              </a:rPr>
              <a:t>3  </a:t>
            </a:r>
            <a:r>
              <a:rPr lang="zh-CN" altLang="en-US" sz="2800" dirty="0" smtClean="0">
                <a:latin typeface="黑体" pitchFamily="49" charset="-122"/>
              </a:rPr>
              <a:t>（续）</a:t>
            </a:r>
            <a:endParaRPr lang="en-US" altLang="zh-CN" sz="2800" b="0" dirty="0">
              <a:ea typeface="宋体" pitchFamily="2" charset="-122"/>
            </a:endParaRPr>
          </a:p>
        </p:txBody>
      </p:sp>
      <p:grpSp>
        <p:nvGrpSpPr>
          <p:cNvPr id="2" name="Group 3"/>
          <p:cNvGrpSpPr>
            <a:grpSpLocks/>
          </p:cNvGrpSpPr>
          <p:nvPr/>
        </p:nvGrpSpPr>
        <p:grpSpPr bwMode="auto">
          <a:xfrm>
            <a:off x="1341438" y="2235539"/>
            <a:ext cx="1724025" cy="482600"/>
            <a:chOff x="816" y="2966"/>
            <a:chExt cx="1440" cy="448"/>
          </a:xfrm>
        </p:grpSpPr>
        <p:sp>
          <p:nvSpPr>
            <p:cNvPr id="71684" name="Freeform 4"/>
            <p:cNvSpPr>
              <a:spLocks/>
            </p:cNvSpPr>
            <p:nvPr/>
          </p:nvSpPr>
          <p:spPr bwMode="gray">
            <a:xfrm>
              <a:off x="901" y="3224"/>
              <a:ext cx="1270" cy="190"/>
            </a:xfrm>
            <a:custGeom>
              <a:avLst/>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 ang="0">
                  <a:pos x="1120" y="252"/>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969696"/>
            </a:solidFill>
            <a:ln w="0">
              <a:noFill/>
              <a:prstDash val="solid"/>
              <a:round/>
              <a:headEnd/>
              <a:tailEnd/>
            </a:ln>
          </p:spPr>
          <p:txBody>
            <a:bodyPr/>
            <a:lstStyle/>
            <a:p>
              <a:endParaRPr lang="zh-CN" altLang="en-US"/>
            </a:p>
          </p:txBody>
        </p:sp>
        <p:sp>
          <p:nvSpPr>
            <p:cNvPr id="71685" name="Rectangle 5"/>
            <p:cNvSpPr>
              <a:spLocks noChangeArrowheads="1"/>
            </p:cNvSpPr>
            <p:nvPr/>
          </p:nvSpPr>
          <p:spPr bwMode="gray">
            <a:xfrm>
              <a:off x="816" y="2966"/>
              <a:ext cx="1440" cy="393"/>
            </a:xfrm>
            <a:prstGeom prst="rect">
              <a:avLst/>
            </a:prstGeom>
            <a:gradFill rotWithShape="1">
              <a:gsLst>
                <a:gs pos="0">
                  <a:schemeClr val="accent1">
                    <a:gamma/>
                    <a:tint val="48627"/>
                    <a:invGamma/>
                  </a:schemeClr>
                </a:gs>
                <a:gs pos="100000">
                  <a:schemeClr val="accent1"/>
                </a:gs>
              </a:gsLst>
              <a:lin ang="2700000" scaled="1"/>
            </a:gradFill>
            <a:ln w="9525" algn="ctr">
              <a:noFill/>
              <a:miter lim="800000"/>
              <a:headEnd/>
              <a:tailEnd/>
            </a:ln>
            <a:effectLst/>
          </p:spPr>
          <p:txBody>
            <a:bodyPr wrap="none" anchor="ctr"/>
            <a:lstStyle/>
            <a:p>
              <a:pPr eaLnBrk="0" hangingPunct="0"/>
              <a:r>
                <a:rPr lang="zh-CN" altLang="en-US" b="1" dirty="0" smtClean="0">
                  <a:solidFill>
                    <a:srgbClr val="000000"/>
                  </a:solidFill>
                  <a:effectLst>
                    <a:outerShdw blurRad="38100" dist="38100" dir="2700000" algn="tl">
                      <a:srgbClr val="FFFFFF"/>
                    </a:outerShdw>
                  </a:effectLst>
                  <a:ea typeface="宋体" pitchFamily="2" charset="-122"/>
                </a:rPr>
                <a:t>步骤 </a:t>
              </a:r>
              <a:r>
                <a:rPr lang="en-US" altLang="zh-CN" b="1" dirty="0" smtClean="0">
                  <a:solidFill>
                    <a:srgbClr val="000000"/>
                  </a:solidFill>
                  <a:effectLst>
                    <a:outerShdw blurRad="38100" dist="38100" dir="2700000" algn="tl">
                      <a:srgbClr val="FFFFFF"/>
                    </a:outerShdw>
                  </a:effectLst>
                  <a:ea typeface="宋体" pitchFamily="2" charset="-122"/>
                </a:rPr>
                <a:t>4</a:t>
              </a:r>
              <a:endParaRPr lang="en-US" altLang="zh-CN" b="1" dirty="0">
                <a:solidFill>
                  <a:srgbClr val="000000"/>
                </a:solidFill>
                <a:effectLst>
                  <a:outerShdw blurRad="38100" dist="38100" dir="2700000" algn="tl">
                    <a:srgbClr val="FFFFFF"/>
                  </a:outerShdw>
                </a:effectLst>
                <a:ea typeface="宋体" pitchFamily="2" charset="-122"/>
              </a:endParaRPr>
            </a:p>
          </p:txBody>
        </p:sp>
      </p:grpSp>
      <p:grpSp>
        <p:nvGrpSpPr>
          <p:cNvPr id="3" name="Group 6"/>
          <p:cNvGrpSpPr>
            <a:grpSpLocks/>
          </p:cNvGrpSpPr>
          <p:nvPr/>
        </p:nvGrpSpPr>
        <p:grpSpPr bwMode="auto">
          <a:xfrm>
            <a:off x="1336649" y="3450714"/>
            <a:ext cx="1724025" cy="482600"/>
            <a:chOff x="812" y="3033"/>
            <a:chExt cx="1440" cy="448"/>
          </a:xfrm>
        </p:grpSpPr>
        <p:sp>
          <p:nvSpPr>
            <p:cNvPr id="71687" name="Freeform 7"/>
            <p:cNvSpPr>
              <a:spLocks/>
            </p:cNvSpPr>
            <p:nvPr/>
          </p:nvSpPr>
          <p:spPr bwMode="gray">
            <a:xfrm>
              <a:off x="897" y="3291"/>
              <a:ext cx="1270" cy="190"/>
            </a:xfrm>
            <a:custGeom>
              <a:avLst/>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 ang="0">
                  <a:pos x="1120" y="252"/>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969696"/>
            </a:solidFill>
            <a:ln w="0">
              <a:noFill/>
              <a:prstDash val="solid"/>
              <a:round/>
              <a:headEnd/>
              <a:tailEnd/>
            </a:ln>
          </p:spPr>
          <p:txBody>
            <a:bodyPr/>
            <a:lstStyle/>
            <a:p>
              <a:endParaRPr lang="zh-CN" altLang="en-US"/>
            </a:p>
          </p:txBody>
        </p:sp>
        <p:sp>
          <p:nvSpPr>
            <p:cNvPr id="71688" name="Rectangle 8"/>
            <p:cNvSpPr>
              <a:spLocks noChangeArrowheads="1"/>
            </p:cNvSpPr>
            <p:nvPr/>
          </p:nvSpPr>
          <p:spPr bwMode="gray">
            <a:xfrm>
              <a:off x="812" y="3033"/>
              <a:ext cx="1440" cy="393"/>
            </a:xfrm>
            <a:prstGeom prst="rect">
              <a:avLst/>
            </a:prstGeom>
            <a:gradFill rotWithShape="1">
              <a:gsLst>
                <a:gs pos="0">
                  <a:schemeClr val="accent2">
                    <a:gamma/>
                    <a:tint val="51373"/>
                    <a:invGamma/>
                  </a:schemeClr>
                </a:gs>
                <a:gs pos="100000">
                  <a:schemeClr val="accent2"/>
                </a:gs>
              </a:gsLst>
              <a:lin ang="2700000" scaled="1"/>
            </a:gradFill>
            <a:ln w="9525" algn="ctr">
              <a:noFill/>
              <a:miter lim="800000"/>
              <a:headEnd/>
              <a:tailEnd/>
            </a:ln>
            <a:effectLst/>
          </p:spPr>
          <p:txBody>
            <a:bodyPr wrap="none" anchor="ctr"/>
            <a:lstStyle/>
            <a:p>
              <a:pPr eaLnBrk="0" hangingPunct="0"/>
              <a:r>
                <a:rPr lang="zh-CN" altLang="en-US" dirty="0" smtClean="0">
                  <a:solidFill>
                    <a:srgbClr val="000000"/>
                  </a:solidFill>
                  <a:effectLst>
                    <a:outerShdw blurRad="38100" dist="38100" dir="2700000" algn="tl">
                      <a:srgbClr val="FFFFFF"/>
                    </a:outerShdw>
                  </a:effectLst>
                </a:rPr>
                <a:t>步骤 </a:t>
              </a:r>
              <a:r>
                <a:rPr lang="en-US" altLang="zh-CN" dirty="0" smtClean="0">
                  <a:solidFill>
                    <a:srgbClr val="000000"/>
                  </a:solidFill>
                  <a:effectLst>
                    <a:outerShdw blurRad="38100" dist="38100" dir="2700000" algn="tl">
                      <a:srgbClr val="FFFFFF"/>
                    </a:outerShdw>
                  </a:effectLst>
                </a:rPr>
                <a:t>5</a:t>
              </a:r>
              <a:endParaRPr lang="en-US" altLang="zh-CN" b="1" dirty="0">
                <a:solidFill>
                  <a:srgbClr val="000000"/>
                </a:solidFill>
                <a:effectLst>
                  <a:outerShdw blurRad="38100" dist="38100" dir="2700000" algn="tl">
                    <a:srgbClr val="FFFFFF"/>
                  </a:outerShdw>
                </a:effectLst>
                <a:ea typeface="宋体" pitchFamily="2" charset="-122"/>
              </a:endParaRPr>
            </a:p>
          </p:txBody>
        </p:sp>
      </p:grpSp>
      <p:grpSp>
        <p:nvGrpSpPr>
          <p:cNvPr id="4" name="Group 9"/>
          <p:cNvGrpSpPr>
            <a:grpSpLocks/>
          </p:cNvGrpSpPr>
          <p:nvPr/>
        </p:nvGrpSpPr>
        <p:grpSpPr bwMode="auto">
          <a:xfrm>
            <a:off x="1352213" y="4528002"/>
            <a:ext cx="1724025" cy="482600"/>
            <a:chOff x="825" y="2972"/>
            <a:chExt cx="1440" cy="448"/>
          </a:xfrm>
        </p:grpSpPr>
        <p:sp>
          <p:nvSpPr>
            <p:cNvPr id="71690" name="Freeform 10"/>
            <p:cNvSpPr>
              <a:spLocks/>
            </p:cNvSpPr>
            <p:nvPr/>
          </p:nvSpPr>
          <p:spPr bwMode="gray">
            <a:xfrm>
              <a:off x="910" y="3230"/>
              <a:ext cx="1270" cy="190"/>
            </a:xfrm>
            <a:custGeom>
              <a:avLst/>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 ang="0">
                  <a:pos x="1120" y="252"/>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969696"/>
            </a:solidFill>
            <a:ln w="0">
              <a:noFill/>
              <a:prstDash val="solid"/>
              <a:round/>
              <a:headEnd/>
              <a:tailEnd/>
            </a:ln>
          </p:spPr>
          <p:txBody>
            <a:bodyPr/>
            <a:lstStyle/>
            <a:p>
              <a:endParaRPr lang="zh-CN" altLang="en-US"/>
            </a:p>
          </p:txBody>
        </p:sp>
        <p:sp>
          <p:nvSpPr>
            <p:cNvPr id="71691" name="Rectangle 11"/>
            <p:cNvSpPr>
              <a:spLocks noChangeArrowheads="1"/>
            </p:cNvSpPr>
            <p:nvPr/>
          </p:nvSpPr>
          <p:spPr bwMode="gray">
            <a:xfrm>
              <a:off x="825" y="2972"/>
              <a:ext cx="1440" cy="393"/>
            </a:xfrm>
            <a:prstGeom prst="rect">
              <a:avLst/>
            </a:prstGeom>
            <a:gradFill rotWithShape="1">
              <a:gsLst>
                <a:gs pos="0">
                  <a:schemeClr val="hlink">
                    <a:gamma/>
                    <a:tint val="36471"/>
                    <a:invGamma/>
                  </a:schemeClr>
                </a:gs>
                <a:gs pos="100000">
                  <a:schemeClr val="hlink"/>
                </a:gs>
              </a:gsLst>
              <a:lin ang="2700000" scaled="1"/>
            </a:gradFill>
            <a:ln w="9525" algn="ctr">
              <a:noFill/>
              <a:miter lim="800000"/>
              <a:headEnd/>
              <a:tailEnd/>
            </a:ln>
            <a:effectLst/>
          </p:spPr>
          <p:txBody>
            <a:bodyPr wrap="none" anchor="ctr"/>
            <a:lstStyle/>
            <a:p>
              <a:pPr eaLnBrk="0" hangingPunct="0"/>
              <a:r>
                <a:rPr lang="zh-CN" altLang="en-US" dirty="0" smtClean="0">
                  <a:solidFill>
                    <a:srgbClr val="000000"/>
                  </a:solidFill>
                  <a:effectLst>
                    <a:outerShdw blurRad="38100" dist="38100" dir="2700000" algn="tl">
                      <a:srgbClr val="FFFFFF"/>
                    </a:outerShdw>
                  </a:effectLst>
                </a:rPr>
                <a:t>步骤 </a:t>
              </a:r>
              <a:r>
                <a:rPr lang="en-US" altLang="zh-CN" dirty="0" smtClean="0">
                  <a:solidFill>
                    <a:srgbClr val="000000"/>
                  </a:solidFill>
                  <a:effectLst>
                    <a:outerShdw blurRad="38100" dist="38100" dir="2700000" algn="tl">
                      <a:srgbClr val="FFFFFF"/>
                    </a:outerShdw>
                  </a:effectLst>
                </a:rPr>
                <a:t>6</a:t>
              </a:r>
              <a:endParaRPr lang="en-US" altLang="zh-CN" b="1" dirty="0">
                <a:solidFill>
                  <a:srgbClr val="000000"/>
                </a:solidFill>
                <a:effectLst>
                  <a:outerShdw blurRad="38100" dist="38100" dir="2700000" algn="tl">
                    <a:srgbClr val="FFFFFF"/>
                  </a:outerShdw>
                </a:effectLst>
                <a:ea typeface="宋体" pitchFamily="2" charset="-122"/>
              </a:endParaRPr>
            </a:p>
          </p:txBody>
        </p:sp>
      </p:grpSp>
      <p:cxnSp>
        <p:nvCxnSpPr>
          <p:cNvPr id="71695" name="AutoShape 15"/>
          <p:cNvCxnSpPr>
            <a:cxnSpLocks noChangeShapeType="1"/>
          </p:cNvCxnSpPr>
          <p:nvPr/>
        </p:nvCxnSpPr>
        <p:spPr bwMode="gray">
          <a:xfrm>
            <a:off x="2198688" y="1949448"/>
            <a:ext cx="4762" cy="1143000"/>
          </a:xfrm>
          <a:prstGeom prst="straightConnector1">
            <a:avLst/>
          </a:prstGeom>
          <a:noFill/>
          <a:ln w="9525">
            <a:solidFill>
              <a:srgbClr val="808080"/>
            </a:solidFill>
            <a:round/>
            <a:headEnd/>
            <a:tailEnd/>
          </a:ln>
          <a:effectLst/>
        </p:spPr>
      </p:cxnSp>
      <p:cxnSp>
        <p:nvCxnSpPr>
          <p:cNvPr id="71696" name="AutoShape 16"/>
          <p:cNvCxnSpPr>
            <a:cxnSpLocks noChangeShapeType="1"/>
          </p:cNvCxnSpPr>
          <p:nvPr/>
        </p:nvCxnSpPr>
        <p:spPr bwMode="gray">
          <a:xfrm>
            <a:off x="2198688" y="3092448"/>
            <a:ext cx="0" cy="1139313"/>
          </a:xfrm>
          <a:prstGeom prst="straightConnector1">
            <a:avLst/>
          </a:prstGeom>
          <a:noFill/>
          <a:ln w="9525">
            <a:solidFill>
              <a:srgbClr val="808080"/>
            </a:solidFill>
            <a:round/>
            <a:headEnd/>
            <a:tailEnd/>
          </a:ln>
          <a:effectLst/>
        </p:spPr>
      </p:cxnSp>
      <p:cxnSp>
        <p:nvCxnSpPr>
          <p:cNvPr id="71697" name="AutoShape 17"/>
          <p:cNvCxnSpPr>
            <a:cxnSpLocks noChangeShapeType="1"/>
          </p:cNvCxnSpPr>
          <p:nvPr/>
        </p:nvCxnSpPr>
        <p:spPr bwMode="gray">
          <a:xfrm flipH="1">
            <a:off x="2198661" y="4231762"/>
            <a:ext cx="4789" cy="1429486"/>
          </a:xfrm>
          <a:prstGeom prst="straightConnector1">
            <a:avLst/>
          </a:prstGeom>
          <a:noFill/>
          <a:ln w="9525">
            <a:solidFill>
              <a:srgbClr val="808080"/>
            </a:solidFill>
            <a:round/>
            <a:headEnd/>
            <a:tailEnd/>
          </a:ln>
          <a:effectLst/>
        </p:spPr>
      </p:cxnSp>
      <p:sp>
        <p:nvSpPr>
          <p:cNvPr id="71698" name="Line 18"/>
          <p:cNvSpPr>
            <a:spLocks noChangeShapeType="1"/>
          </p:cNvSpPr>
          <p:nvPr/>
        </p:nvSpPr>
        <p:spPr bwMode="auto">
          <a:xfrm>
            <a:off x="2214546" y="3068540"/>
            <a:ext cx="5943600"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71699" name="Line 19"/>
          <p:cNvSpPr>
            <a:spLocks noChangeShapeType="1"/>
          </p:cNvSpPr>
          <p:nvPr/>
        </p:nvSpPr>
        <p:spPr bwMode="auto">
          <a:xfrm>
            <a:off x="2239938" y="4231761"/>
            <a:ext cx="5959500"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71700" name="Line 20"/>
          <p:cNvSpPr>
            <a:spLocks noChangeShapeType="1"/>
          </p:cNvSpPr>
          <p:nvPr/>
        </p:nvSpPr>
        <p:spPr bwMode="auto">
          <a:xfrm flipV="1">
            <a:off x="2260611" y="5661248"/>
            <a:ext cx="5943600" cy="3175"/>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71701" name="Text Box 21"/>
          <p:cNvSpPr txBox="1">
            <a:spLocks noChangeArrowheads="1"/>
          </p:cNvSpPr>
          <p:nvPr/>
        </p:nvSpPr>
        <p:spPr bwMode="auto">
          <a:xfrm>
            <a:off x="3214677" y="2124049"/>
            <a:ext cx="5043161" cy="646331"/>
          </a:xfrm>
          <a:prstGeom prst="rect">
            <a:avLst/>
          </a:prstGeom>
          <a:noFill/>
          <a:ln w="9525">
            <a:noFill/>
            <a:miter lim="800000"/>
            <a:headEnd/>
            <a:tailEnd/>
          </a:ln>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在“选定的主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唯一键或索引”的列表框</a:t>
            </a:r>
            <a:r>
              <a:rPr lang="zh-CN" altLang="en-US" dirty="0" smtClean="0">
                <a:solidFill>
                  <a:schemeClr val="tx2">
                    <a:lumMod val="50000"/>
                  </a:schemeClr>
                </a:solidFill>
                <a:latin typeface="黑体" pitchFamily="49" charset="-122"/>
                <a:ea typeface="黑体" pitchFamily="49" charset="-122"/>
              </a:rPr>
              <a:t>中选择</a:t>
            </a:r>
            <a:r>
              <a:rPr lang="zh-CN" altLang="en-US" dirty="0">
                <a:solidFill>
                  <a:schemeClr val="tx2">
                    <a:lumMod val="50000"/>
                  </a:schemeClr>
                </a:solidFill>
                <a:latin typeface="黑体" pitchFamily="49" charset="-122"/>
                <a:ea typeface="黑体" pitchFamily="49" charset="-122"/>
              </a:rPr>
              <a:t>要删除的索引“</a:t>
            </a:r>
            <a:r>
              <a:rPr lang="en-US" altLang="zh-CN" dirty="0" err="1">
                <a:solidFill>
                  <a:schemeClr val="tx2">
                    <a:lumMod val="50000"/>
                  </a:schemeClr>
                </a:solidFill>
                <a:latin typeface="黑体" pitchFamily="49" charset="-122"/>
                <a:ea typeface="黑体" pitchFamily="49" charset="-122"/>
              </a:rPr>
              <a:t>IX_student_name</a:t>
            </a:r>
            <a:r>
              <a:rPr lang="en-US" altLang="zh-CN" dirty="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sp>
        <p:nvSpPr>
          <p:cNvPr id="71702" name="Text Box 22"/>
          <p:cNvSpPr txBox="1">
            <a:spLocks noChangeArrowheads="1"/>
          </p:cNvSpPr>
          <p:nvPr/>
        </p:nvSpPr>
        <p:spPr bwMode="auto">
          <a:xfrm>
            <a:off x="3257179" y="3339224"/>
            <a:ext cx="5000660" cy="369332"/>
          </a:xfrm>
          <a:prstGeom prst="rect">
            <a:avLst/>
          </a:prstGeom>
          <a:noFill/>
          <a:ln w="9525">
            <a:noFill/>
            <a:miter lim="800000"/>
            <a:headEnd/>
            <a:tailEnd/>
          </a:ln>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单击“删除”</a:t>
            </a:r>
            <a:r>
              <a:rPr lang="zh-CN" altLang="en-US" dirty="0" smtClean="0">
                <a:solidFill>
                  <a:schemeClr val="tx2">
                    <a:lumMod val="50000"/>
                  </a:schemeClr>
                </a:solidFill>
                <a:latin typeface="黑体" pitchFamily="49" charset="-122"/>
                <a:ea typeface="黑体" pitchFamily="49" charset="-122"/>
              </a:rPr>
              <a:t>按钮。</a:t>
            </a:r>
            <a:endParaRPr lang="zh-CN" altLang="en-US" dirty="0">
              <a:solidFill>
                <a:schemeClr val="tx2">
                  <a:lumMod val="50000"/>
                </a:schemeClr>
              </a:solidFill>
              <a:latin typeface="黑体" pitchFamily="49" charset="-122"/>
              <a:ea typeface="黑体" pitchFamily="49" charset="-122"/>
            </a:endParaRPr>
          </a:p>
        </p:txBody>
      </p:sp>
      <p:sp>
        <p:nvSpPr>
          <p:cNvPr id="71703" name="Text Box 23"/>
          <p:cNvSpPr txBox="1">
            <a:spLocks noChangeArrowheads="1"/>
          </p:cNvSpPr>
          <p:nvPr/>
        </p:nvSpPr>
        <p:spPr bwMode="auto">
          <a:xfrm>
            <a:off x="3257179" y="4528002"/>
            <a:ext cx="4786346" cy="369332"/>
          </a:xfrm>
          <a:prstGeom prst="rect">
            <a:avLst/>
          </a:prstGeom>
          <a:noFill/>
          <a:ln w="9525">
            <a:noFill/>
            <a:miter lim="800000"/>
            <a:headEnd/>
            <a:tailEnd/>
          </a:ln>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单击</a:t>
            </a:r>
            <a:r>
              <a:rPr lang="zh-CN" altLang="en-US" dirty="0" smtClean="0">
                <a:solidFill>
                  <a:schemeClr val="tx2">
                    <a:lumMod val="50000"/>
                  </a:schemeClr>
                </a:solidFill>
                <a:latin typeface="黑体" pitchFamily="49" charset="-122"/>
                <a:ea typeface="黑体" pitchFamily="49" charset="-122"/>
              </a:rPr>
              <a:t>“关闭”</a:t>
            </a:r>
            <a:r>
              <a:rPr lang="zh-CN" altLang="en-US" dirty="0">
                <a:solidFill>
                  <a:schemeClr val="tx2">
                    <a:lumMod val="50000"/>
                  </a:schemeClr>
                </a:solidFill>
                <a:latin typeface="黑体" pitchFamily="49" charset="-122"/>
                <a:ea typeface="黑体" pitchFamily="49" charset="-122"/>
              </a:rPr>
              <a:t>按钮。</a:t>
            </a:r>
          </a:p>
        </p:txBody>
      </p:sp>
    </p:spTree>
    <p:extLst>
      <p:ext uri="{BB962C8B-B14F-4D97-AF65-F5344CB8AC3E}">
        <p14:creationId xmlns:p14="http://schemas.microsoft.com/office/powerpoint/2010/main" xmlns="" val="3691494877"/>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r>
              <a:rPr lang="zh-CN" altLang="en-US" sz="2800" dirty="0" smtClean="0">
                <a:latin typeface="黑体" pitchFamily="49" charset="-122"/>
              </a:rPr>
              <a:t>任务</a:t>
            </a:r>
            <a:r>
              <a:rPr lang="en-US" altLang="zh-CN" sz="2800" dirty="0" smtClean="0">
                <a:latin typeface="黑体" pitchFamily="49" charset="-122"/>
              </a:rPr>
              <a:t>3  </a:t>
            </a:r>
            <a:r>
              <a:rPr lang="zh-CN" altLang="en-US" sz="2800" dirty="0" smtClean="0">
                <a:latin typeface="黑体" pitchFamily="49" charset="-122"/>
              </a:rPr>
              <a:t>（续）</a:t>
            </a:r>
            <a:endParaRPr lang="en-US" altLang="zh-CN" sz="2800" b="0" dirty="0">
              <a:ea typeface="宋体" pitchFamily="2" charset="-122"/>
            </a:endParaRPr>
          </a:p>
        </p:txBody>
      </p:sp>
      <p:grpSp>
        <p:nvGrpSpPr>
          <p:cNvPr id="2" name="Group 3"/>
          <p:cNvGrpSpPr>
            <a:grpSpLocks/>
          </p:cNvGrpSpPr>
          <p:nvPr/>
        </p:nvGrpSpPr>
        <p:grpSpPr bwMode="auto">
          <a:xfrm>
            <a:off x="1341438" y="2235539"/>
            <a:ext cx="1724025" cy="482600"/>
            <a:chOff x="816" y="2966"/>
            <a:chExt cx="1440" cy="448"/>
          </a:xfrm>
        </p:grpSpPr>
        <p:sp>
          <p:nvSpPr>
            <p:cNvPr id="71684" name="Freeform 4"/>
            <p:cNvSpPr>
              <a:spLocks/>
            </p:cNvSpPr>
            <p:nvPr/>
          </p:nvSpPr>
          <p:spPr bwMode="gray">
            <a:xfrm>
              <a:off x="901" y="3224"/>
              <a:ext cx="1270" cy="190"/>
            </a:xfrm>
            <a:custGeom>
              <a:avLst/>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 ang="0">
                  <a:pos x="1120" y="252"/>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969696"/>
            </a:solidFill>
            <a:ln w="0">
              <a:noFill/>
              <a:prstDash val="solid"/>
              <a:round/>
              <a:headEnd/>
              <a:tailEnd/>
            </a:ln>
          </p:spPr>
          <p:txBody>
            <a:bodyPr/>
            <a:lstStyle/>
            <a:p>
              <a:endParaRPr lang="zh-CN" altLang="en-US"/>
            </a:p>
          </p:txBody>
        </p:sp>
        <p:sp>
          <p:nvSpPr>
            <p:cNvPr id="71685" name="Rectangle 5"/>
            <p:cNvSpPr>
              <a:spLocks noChangeArrowheads="1"/>
            </p:cNvSpPr>
            <p:nvPr/>
          </p:nvSpPr>
          <p:spPr bwMode="gray">
            <a:xfrm>
              <a:off x="816" y="2966"/>
              <a:ext cx="1440" cy="393"/>
            </a:xfrm>
            <a:prstGeom prst="rect">
              <a:avLst/>
            </a:prstGeom>
            <a:gradFill rotWithShape="1">
              <a:gsLst>
                <a:gs pos="0">
                  <a:schemeClr val="accent1">
                    <a:gamma/>
                    <a:tint val="48627"/>
                    <a:invGamma/>
                  </a:schemeClr>
                </a:gs>
                <a:gs pos="100000">
                  <a:schemeClr val="accent1"/>
                </a:gs>
              </a:gsLst>
              <a:lin ang="2700000" scaled="1"/>
            </a:gradFill>
            <a:ln w="9525" algn="ctr">
              <a:noFill/>
              <a:miter lim="800000"/>
              <a:headEnd/>
              <a:tailEnd/>
            </a:ln>
            <a:effectLst/>
          </p:spPr>
          <p:txBody>
            <a:bodyPr wrap="none" anchor="ctr"/>
            <a:lstStyle/>
            <a:p>
              <a:pPr eaLnBrk="0" hangingPunct="0"/>
              <a:r>
                <a:rPr lang="zh-CN" altLang="en-US" b="1" dirty="0" smtClean="0">
                  <a:solidFill>
                    <a:srgbClr val="000000"/>
                  </a:solidFill>
                  <a:effectLst>
                    <a:outerShdw blurRad="38100" dist="38100" dir="2700000" algn="tl">
                      <a:srgbClr val="FFFFFF"/>
                    </a:outerShdw>
                  </a:effectLst>
                  <a:ea typeface="宋体" pitchFamily="2" charset="-122"/>
                </a:rPr>
                <a:t>步骤 </a:t>
              </a:r>
              <a:r>
                <a:rPr lang="en-US" altLang="zh-CN" b="1" dirty="0" smtClean="0">
                  <a:solidFill>
                    <a:srgbClr val="000000"/>
                  </a:solidFill>
                  <a:effectLst>
                    <a:outerShdw blurRad="38100" dist="38100" dir="2700000" algn="tl">
                      <a:srgbClr val="FFFFFF"/>
                    </a:outerShdw>
                  </a:effectLst>
                  <a:ea typeface="宋体" pitchFamily="2" charset="-122"/>
                </a:rPr>
                <a:t>7</a:t>
              </a:r>
              <a:endParaRPr lang="en-US" altLang="zh-CN" b="1" dirty="0">
                <a:solidFill>
                  <a:srgbClr val="000000"/>
                </a:solidFill>
                <a:effectLst>
                  <a:outerShdw blurRad="38100" dist="38100" dir="2700000" algn="tl">
                    <a:srgbClr val="FFFFFF"/>
                  </a:outerShdw>
                </a:effectLst>
                <a:ea typeface="宋体" pitchFamily="2" charset="-122"/>
              </a:endParaRPr>
            </a:p>
          </p:txBody>
        </p:sp>
      </p:grpSp>
      <p:cxnSp>
        <p:nvCxnSpPr>
          <p:cNvPr id="71695" name="AutoShape 15"/>
          <p:cNvCxnSpPr>
            <a:cxnSpLocks noChangeShapeType="1"/>
          </p:cNvCxnSpPr>
          <p:nvPr/>
        </p:nvCxnSpPr>
        <p:spPr bwMode="gray">
          <a:xfrm>
            <a:off x="2198688" y="1949448"/>
            <a:ext cx="4762" cy="1143000"/>
          </a:xfrm>
          <a:prstGeom prst="straightConnector1">
            <a:avLst/>
          </a:prstGeom>
          <a:noFill/>
          <a:ln w="9525">
            <a:solidFill>
              <a:srgbClr val="808080"/>
            </a:solidFill>
            <a:round/>
            <a:headEnd/>
            <a:tailEnd/>
          </a:ln>
          <a:effectLst/>
        </p:spPr>
      </p:cxnSp>
      <p:cxnSp>
        <p:nvCxnSpPr>
          <p:cNvPr id="71696" name="AutoShape 16"/>
          <p:cNvCxnSpPr>
            <a:cxnSpLocks noChangeShapeType="1"/>
          </p:cNvCxnSpPr>
          <p:nvPr/>
        </p:nvCxnSpPr>
        <p:spPr bwMode="gray">
          <a:xfrm>
            <a:off x="2198688" y="3092448"/>
            <a:ext cx="0" cy="1560688"/>
          </a:xfrm>
          <a:prstGeom prst="straightConnector1">
            <a:avLst/>
          </a:prstGeom>
          <a:noFill/>
          <a:ln w="9525">
            <a:solidFill>
              <a:srgbClr val="808080"/>
            </a:solidFill>
            <a:round/>
            <a:headEnd/>
            <a:tailEnd/>
          </a:ln>
          <a:effectLst/>
        </p:spPr>
      </p:cxnSp>
      <p:sp>
        <p:nvSpPr>
          <p:cNvPr id="71698" name="Line 18"/>
          <p:cNvSpPr>
            <a:spLocks noChangeShapeType="1"/>
          </p:cNvSpPr>
          <p:nvPr/>
        </p:nvSpPr>
        <p:spPr bwMode="auto">
          <a:xfrm>
            <a:off x="2214546" y="3068540"/>
            <a:ext cx="5943600"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71699" name="Line 19"/>
          <p:cNvSpPr>
            <a:spLocks noChangeShapeType="1"/>
          </p:cNvSpPr>
          <p:nvPr/>
        </p:nvSpPr>
        <p:spPr bwMode="auto">
          <a:xfrm>
            <a:off x="2239938" y="4653136"/>
            <a:ext cx="5959500"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71701" name="Text Box 21"/>
          <p:cNvSpPr txBox="1">
            <a:spLocks noChangeArrowheads="1"/>
          </p:cNvSpPr>
          <p:nvPr/>
        </p:nvSpPr>
        <p:spPr bwMode="auto">
          <a:xfrm>
            <a:off x="3214677" y="2124049"/>
            <a:ext cx="5043161" cy="646331"/>
          </a:xfrm>
          <a:prstGeom prst="rect">
            <a:avLst/>
          </a:prstGeom>
          <a:noFill/>
          <a:ln w="9525">
            <a:noFill/>
            <a:miter lim="800000"/>
            <a:headEnd/>
            <a:tailEnd/>
          </a:ln>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单击</a:t>
            </a:r>
            <a:r>
              <a:rPr lang="en-US" altLang="zh-CN" dirty="0">
                <a:solidFill>
                  <a:schemeClr val="tx2">
                    <a:lumMod val="50000"/>
                  </a:schemeClr>
                </a:solidFill>
                <a:latin typeface="黑体" pitchFamily="49" charset="-122"/>
                <a:ea typeface="黑体" pitchFamily="49" charset="-122"/>
              </a:rPr>
              <a:t>Management Studio</a:t>
            </a:r>
            <a:r>
              <a:rPr lang="zh-CN" altLang="en-US" dirty="0">
                <a:solidFill>
                  <a:schemeClr val="tx2">
                    <a:lumMod val="50000"/>
                  </a:schemeClr>
                </a:solidFill>
                <a:latin typeface="黑体" pitchFamily="49" charset="-122"/>
                <a:ea typeface="黑体" pitchFamily="49" charset="-122"/>
              </a:rPr>
              <a:t>工具栏上的  （</a:t>
            </a:r>
            <a:r>
              <a:rPr lang="zh-CN" altLang="en-US" dirty="0" smtClean="0">
                <a:solidFill>
                  <a:schemeClr val="tx2">
                    <a:lumMod val="50000"/>
                  </a:schemeClr>
                </a:solidFill>
                <a:latin typeface="黑体" pitchFamily="49" charset="-122"/>
                <a:ea typeface="黑体" pitchFamily="49" charset="-122"/>
              </a:rPr>
              <a:t>保存</a:t>
            </a:r>
            <a:r>
              <a:rPr lang="zh-CN" altLang="en-US" dirty="0">
                <a:solidFill>
                  <a:schemeClr val="tx2">
                    <a:lumMod val="50000"/>
                  </a:schemeClr>
                </a:solidFill>
                <a:latin typeface="黑体" pitchFamily="49" charset="-122"/>
                <a:ea typeface="黑体" pitchFamily="49" charset="-122"/>
              </a:rPr>
              <a:t>）按钮，保存删除的结果。</a:t>
            </a:r>
          </a:p>
        </p:txBody>
      </p:sp>
      <p:sp>
        <p:nvSpPr>
          <p:cNvPr id="71702" name="Text Box 22"/>
          <p:cNvSpPr txBox="1">
            <a:spLocks noChangeArrowheads="1"/>
          </p:cNvSpPr>
          <p:nvPr/>
        </p:nvSpPr>
        <p:spPr bwMode="auto">
          <a:xfrm>
            <a:off x="2411760" y="3283678"/>
            <a:ext cx="5746386" cy="1200329"/>
          </a:xfrm>
          <a:prstGeom prst="rect">
            <a:avLst/>
          </a:prstGeom>
          <a:noFill/>
          <a:ln w="9525">
            <a:noFill/>
            <a:miter lim="800000"/>
            <a:headEnd/>
            <a:tailEnd/>
          </a:ln>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注意：</a:t>
            </a:r>
          </a:p>
          <a:p>
            <a:pPr eaLnBrk="0" hangingPunct="0"/>
            <a:endParaRPr lang="zh-CN" altLang="en-US" dirty="0">
              <a:solidFill>
                <a:schemeClr val="tx2">
                  <a:lumMod val="50000"/>
                </a:schemeClr>
              </a:solidFill>
              <a:latin typeface="黑体" pitchFamily="49" charset="-122"/>
              <a:ea typeface="黑体" pitchFamily="49" charset="-122"/>
            </a:endParaRPr>
          </a:p>
          <a:p>
            <a:pPr eaLnBrk="0" hangingPunct="0"/>
            <a:r>
              <a:rPr lang="zh-CN" altLang="en-US" dirty="0">
                <a:solidFill>
                  <a:schemeClr val="tx2">
                    <a:lumMod val="50000"/>
                  </a:schemeClr>
                </a:solidFill>
                <a:latin typeface="黑体" pitchFamily="49" charset="-122"/>
                <a:ea typeface="黑体" pitchFamily="49" charset="-122"/>
              </a:rPr>
              <a:t> 为了保证后面任务</a:t>
            </a:r>
            <a:r>
              <a:rPr lang="en-US" altLang="zh-CN" dirty="0">
                <a:solidFill>
                  <a:schemeClr val="tx2">
                    <a:lumMod val="50000"/>
                  </a:schemeClr>
                </a:solidFill>
                <a:latin typeface="黑体" pitchFamily="49" charset="-122"/>
                <a:ea typeface="黑体" pitchFamily="49" charset="-122"/>
              </a:rPr>
              <a:t>4</a:t>
            </a:r>
            <a:r>
              <a:rPr lang="zh-CN" altLang="en-US" dirty="0">
                <a:solidFill>
                  <a:schemeClr val="tx2">
                    <a:lumMod val="50000"/>
                  </a:schemeClr>
                </a:solidFill>
                <a:latin typeface="黑体" pitchFamily="49" charset="-122"/>
                <a:ea typeface="黑体" pitchFamily="49" charset="-122"/>
              </a:rPr>
              <a:t>的实施，删除该索引后请再按原来</a:t>
            </a:r>
          </a:p>
          <a:p>
            <a:pPr eaLnBrk="0" hangingPunct="0"/>
            <a:r>
              <a:rPr lang="zh-CN" altLang="en-US" dirty="0">
                <a:solidFill>
                  <a:schemeClr val="tx2">
                    <a:lumMod val="50000"/>
                  </a:schemeClr>
                </a:solidFill>
                <a:latin typeface="黑体" pitchFamily="49" charset="-122"/>
                <a:ea typeface="黑体" pitchFamily="49" charset="-122"/>
              </a:rPr>
              <a:t>  的要求创建。</a:t>
            </a:r>
          </a:p>
        </p:txBody>
      </p:sp>
      <p:pic>
        <p:nvPicPr>
          <p:cNvPr id="21" name="Picture 4"/>
          <p:cNvPicPr>
            <a:picLocks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76256" y="2174164"/>
            <a:ext cx="330200" cy="273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441758380"/>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95996" y="354804"/>
            <a:ext cx="5472347" cy="487363"/>
          </a:xfrm>
        </p:spPr>
        <p:txBody>
          <a:bodyPr/>
          <a:lstStyle/>
          <a:p>
            <a:r>
              <a:rPr lang="zh-CN" altLang="en-US" sz="2400" dirty="0" smtClean="0">
                <a:latin typeface="黑体" pitchFamily="49" charset="-122"/>
              </a:rPr>
              <a:t>任务</a:t>
            </a:r>
            <a:r>
              <a:rPr lang="en-US" altLang="zh-CN" sz="2400" dirty="0" smtClean="0">
                <a:latin typeface="黑体" pitchFamily="49" charset="-122"/>
              </a:rPr>
              <a:t>4   </a:t>
            </a:r>
            <a:r>
              <a:rPr lang="zh-CN" altLang="en-US" sz="2400" dirty="0" smtClean="0">
                <a:latin typeface="黑体" pitchFamily="49" charset="-122"/>
              </a:rPr>
              <a:t>使用</a:t>
            </a:r>
            <a:r>
              <a:rPr lang="en-US" altLang="zh-CN" sz="2400" dirty="0">
                <a:latin typeface="黑体" pitchFamily="49" charset="-122"/>
              </a:rPr>
              <a:t>T-SQL</a:t>
            </a:r>
            <a:r>
              <a:rPr lang="zh-CN" altLang="en-US" sz="2400" dirty="0">
                <a:latin typeface="黑体" pitchFamily="49" charset="-122"/>
              </a:rPr>
              <a:t>语句删除</a:t>
            </a:r>
            <a:r>
              <a:rPr lang="en-US" altLang="zh-CN" sz="2400" dirty="0">
                <a:latin typeface="黑体" pitchFamily="49" charset="-122"/>
              </a:rPr>
              <a:t>Students</a:t>
            </a:r>
            <a:r>
              <a:rPr lang="zh-CN" altLang="en-US" sz="2400" dirty="0">
                <a:latin typeface="黑体" pitchFamily="49" charset="-122"/>
              </a:rPr>
              <a:t>表中的</a:t>
            </a:r>
            <a:r>
              <a:rPr lang="zh-CN" altLang="en-US" sz="2400" dirty="0" smtClean="0">
                <a:latin typeface="黑体" pitchFamily="49" charset="-122"/>
              </a:rPr>
              <a:t>索引</a:t>
            </a:r>
            <a:r>
              <a:rPr lang="en-US" altLang="zh-CN" sz="2400" dirty="0" err="1" smtClean="0">
                <a:latin typeface="黑体" pitchFamily="49" charset="-122"/>
              </a:rPr>
              <a:t>IX_student_name</a:t>
            </a:r>
            <a:endParaRPr lang="zh-CN" altLang="en-US" sz="2400" dirty="0"/>
          </a:p>
        </p:txBody>
      </p:sp>
      <p:sp>
        <p:nvSpPr>
          <p:cNvPr id="9" name="Line 18"/>
          <p:cNvSpPr>
            <a:spLocks noChangeShapeType="1"/>
          </p:cNvSpPr>
          <p:nvPr/>
        </p:nvSpPr>
        <p:spPr bwMode="auto">
          <a:xfrm>
            <a:off x="1358615" y="2420889"/>
            <a:ext cx="2779554"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0" name="Text Box 21"/>
          <p:cNvSpPr txBox="1">
            <a:spLocks noChangeArrowheads="1"/>
          </p:cNvSpPr>
          <p:nvPr/>
        </p:nvSpPr>
        <p:spPr bwMode="auto">
          <a:xfrm>
            <a:off x="1357290" y="1869506"/>
            <a:ext cx="2854670" cy="369332"/>
          </a:xfrm>
          <a:prstGeom prst="rect">
            <a:avLst/>
          </a:prstGeom>
          <a:noFill/>
          <a:ln w="9525">
            <a:noFill/>
            <a:miter lim="800000"/>
            <a:headEnd/>
            <a:tailEnd/>
          </a:ln>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dirty="0" smtClean="0">
                <a:solidFill>
                  <a:schemeClr val="tx2">
                    <a:lumMod val="50000"/>
                  </a:schemeClr>
                </a:solidFill>
                <a:latin typeface="黑体" pitchFamily="49" charset="-122"/>
                <a:ea typeface="黑体" pitchFamily="49" charset="-122"/>
              </a:rPr>
              <a:t>1  </a:t>
            </a:r>
            <a:r>
              <a:rPr lang="zh-CN" altLang="en-US" dirty="0" smtClean="0">
                <a:solidFill>
                  <a:schemeClr val="tx2">
                    <a:lumMod val="50000"/>
                  </a:schemeClr>
                </a:solidFill>
                <a:latin typeface="黑体" pitchFamily="49" charset="-122"/>
                <a:ea typeface="黑体" pitchFamily="49" charset="-122"/>
              </a:rPr>
              <a:t>新建</a:t>
            </a:r>
            <a:r>
              <a:rPr lang="zh-CN" altLang="en-US" dirty="0">
                <a:solidFill>
                  <a:schemeClr val="tx2">
                    <a:lumMod val="50000"/>
                  </a:schemeClr>
                </a:solidFill>
                <a:latin typeface="黑体" pitchFamily="49" charset="-122"/>
                <a:ea typeface="黑体" pitchFamily="49" charset="-122"/>
              </a:rPr>
              <a:t>查询文件。</a:t>
            </a:r>
          </a:p>
        </p:txBody>
      </p:sp>
      <p:sp>
        <p:nvSpPr>
          <p:cNvPr id="7" name="Line 18"/>
          <p:cNvSpPr>
            <a:spLocks noChangeShapeType="1"/>
          </p:cNvSpPr>
          <p:nvPr/>
        </p:nvSpPr>
        <p:spPr bwMode="auto">
          <a:xfrm flipV="1">
            <a:off x="1358615" y="4141528"/>
            <a:ext cx="2779554"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5" name="矩形 4"/>
          <p:cNvSpPr/>
          <p:nvPr/>
        </p:nvSpPr>
        <p:spPr>
          <a:xfrm>
            <a:off x="1357291" y="2950785"/>
            <a:ext cx="2780878" cy="646331"/>
          </a:xfrm>
          <a:prstGeom prst="rect">
            <a:avLst/>
          </a:prstGeom>
        </p:spPr>
        <p:txBody>
          <a:bodyPr wrap="square">
            <a:spAutoFit/>
          </a:bodyPr>
          <a:lstStyle/>
          <a:p>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2  </a:t>
            </a:r>
            <a:r>
              <a:rPr lang="zh-CN" altLang="en-US" dirty="0" smtClean="0">
                <a:solidFill>
                  <a:schemeClr val="tx2">
                    <a:lumMod val="50000"/>
                  </a:schemeClr>
                </a:solidFill>
                <a:latin typeface="黑体" pitchFamily="49" charset="-122"/>
                <a:ea typeface="黑体" pitchFamily="49" charset="-122"/>
              </a:rPr>
              <a:t>输入如</a:t>
            </a:r>
            <a:r>
              <a:rPr lang="zh-CN" altLang="en-US" dirty="0">
                <a:solidFill>
                  <a:schemeClr val="tx2">
                    <a:lumMod val="50000"/>
                  </a:schemeClr>
                </a:solidFill>
                <a:latin typeface="黑体" pitchFamily="49" charset="-122"/>
                <a:ea typeface="黑体" pitchFamily="49" charset="-122"/>
              </a:rPr>
              <a:t>右</a:t>
            </a:r>
            <a:r>
              <a:rPr lang="zh-CN" altLang="en-US" dirty="0" smtClean="0">
                <a:solidFill>
                  <a:schemeClr val="tx2">
                    <a:lumMod val="50000"/>
                  </a:schemeClr>
                </a:solidFill>
                <a:latin typeface="黑体" pitchFamily="49" charset="-122"/>
                <a:ea typeface="黑体" pitchFamily="49" charset="-122"/>
              </a:rPr>
              <a:t>语句，</a:t>
            </a:r>
            <a:endParaRPr lang="en-US" altLang="zh-CN" dirty="0" smtClean="0">
              <a:solidFill>
                <a:schemeClr val="tx2">
                  <a:lumMod val="50000"/>
                </a:schemeClr>
              </a:solidFill>
              <a:latin typeface="黑体" pitchFamily="49" charset="-122"/>
              <a:ea typeface="黑体" pitchFamily="49" charset="-122"/>
            </a:endParaRPr>
          </a:p>
          <a:p>
            <a:r>
              <a:rPr lang="en-US" altLang="zh-CN" dirty="0">
                <a:solidFill>
                  <a:schemeClr val="tx2">
                    <a:lumMod val="50000"/>
                  </a:schemeClr>
                </a:solidFill>
                <a:latin typeface="黑体" pitchFamily="49" charset="-122"/>
                <a:ea typeface="黑体" pitchFamily="49" charset="-122"/>
              </a:rPr>
              <a:t> </a:t>
            </a:r>
            <a:r>
              <a:rPr lang="en-US" altLang="zh-CN" dirty="0" smtClean="0">
                <a:solidFill>
                  <a:schemeClr val="tx2">
                    <a:lumMod val="50000"/>
                  </a:schemeClr>
                </a:solidFill>
                <a:latin typeface="黑体" pitchFamily="49" charset="-122"/>
                <a:ea typeface="黑体" pitchFamily="49" charset="-122"/>
              </a:rPr>
              <a:t>      </a:t>
            </a:r>
            <a:r>
              <a:rPr lang="zh-CN" altLang="en-US" dirty="0" smtClean="0">
                <a:solidFill>
                  <a:schemeClr val="tx2">
                    <a:lumMod val="50000"/>
                  </a:schemeClr>
                </a:solidFill>
                <a:latin typeface="黑体" pitchFamily="49" charset="-122"/>
                <a:ea typeface="黑体" pitchFamily="49" charset="-122"/>
              </a:rPr>
              <a:t>删除索引。</a:t>
            </a:r>
            <a:endParaRPr lang="zh-CN" altLang="en-US" dirty="0">
              <a:solidFill>
                <a:schemeClr val="tx2">
                  <a:lumMod val="50000"/>
                </a:schemeClr>
              </a:solidFill>
              <a:latin typeface="黑体" pitchFamily="49" charset="-122"/>
              <a:ea typeface="黑体" pitchFamily="49" charset="-122"/>
            </a:endParaRPr>
          </a:p>
        </p:txBody>
      </p:sp>
      <p:sp>
        <p:nvSpPr>
          <p:cNvPr id="3" name="矩形 2"/>
          <p:cNvSpPr/>
          <p:nvPr/>
        </p:nvSpPr>
        <p:spPr>
          <a:xfrm>
            <a:off x="4355976" y="2535287"/>
            <a:ext cx="4320480" cy="1477328"/>
          </a:xfrm>
          <a:prstGeom prst="rect">
            <a:avLst/>
          </a:prstGeom>
          <a:solidFill>
            <a:srgbClr val="FFFF00"/>
          </a:solidFill>
        </p:spPr>
        <p:txBody>
          <a:bodyPr wrap="square">
            <a:spAutoFit/>
          </a:bodyPr>
          <a:lstStyle/>
          <a:p>
            <a:pPr marL="0" indent="0" eaLnBrk="1" hangingPunct="1">
              <a:buFont typeface="Wingdings" pitchFamily="2" charset="2"/>
              <a:buNone/>
            </a:pPr>
            <a:r>
              <a:rPr lang="zh-CN" altLang="en-US" dirty="0">
                <a:solidFill>
                  <a:srgbClr val="002060"/>
                </a:solidFill>
                <a:latin typeface="黑体" pitchFamily="49" charset="-122"/>
                <a:ea typeface="黑体" pitchFamily="49" charset="-122"/>
                <a:sym typeface="宋体" pitchFamily="2" charset="-122"/>
              </a:rPr>
              <a:t>“</a:t>
            </a:r>
            <a:r>
              <a:rPr lang="zh-CN" altLang="en-US" dirty="0">
                <a:solidFill>
                  <a:srgbClr val="002060"/>
                </a:solidFill>
                <a:latin typeface="黑体" pitchFamily="49" charset="-122"/>
                <a:ea typeface="黑体" pitchFamily="49" charset="-122"/>
                <a:sym typeface="Times New Roman" pitchFamily="18" charset="0"/>
              </a:rPr>
              <a:t>IX_student_name</a:t>
            </a:r>
            <a:r>
              <a:rPr lang="zh-CN" altLang="en-US" dirty="0">
                <a:solidFill>
                  <a:srgbClr val="002060"/>
                </a:solidFill>
                <a:latin typeface="黑体" pitchFamily="49" charset="-122"/>
                <a:ea typeface="黑体" pitchFamily="49" charset="-122"/>
                <a:sym typeface="宋体" pitchFamily="2" charset="-122"/>
              </a:rPr>
              <a:t>”。</a:t>
            </a:r>
            <a:endParaRPr lang="zh-CN" altLang="en-US" dirty="0">
              <a:solidFill>
                <a:srgbClr val="002060"/>
              </a:solidFill>
              <a:latin typeface="黑体" pitchFamily="49" charset="-122"/>
              <a:ea typeface="黑体" pitchFamily="49" charset="-122"/>
              <a:sym typeface="Times New Roman" pitchFamily="18" charset="0"/>
            </a:endParaRPr>
          </a:p>
          <a:p>
            <a:pPr marL="0" indent="0" eaLnBrk="1" hangingPunct="1">
              <a:buFont typeface="Wingdings" pitchFamily="2" charset="2"/>
              <a:buNone/>
            </a:pPr>
            <a:r>
              <a:rPr lang="zh-CN" altLang="en-US" dirty="0">
                <a:solidFill>
                  <a:srgbClr val="002060"/>
                </a:solidFill>
                <a:latin typeface="黑体" pitchFamily="49" charset="-122"/>
                <a:ea typeface="黑体" pitchFamily="49" charset="-122"/>
                <a:sym typeface="Times New Roman" pitchFamily="18" charset="0"/>
              </a:rPr>
              <a:t>USE Student</a:t>
            </a:r>
          </a:p>
          <a:p>
            <a:pPr marL="0" indent="0" eaLnBrk="1" hangingPunct="1">
              <a:buFont typeface="Wingdings" pitchFamily="2" charset="2"/>
              <a:buNone/>
            </a:pPr>
            <a:r>
              <a:rPr lang="zh-CN" altLang="en-US" dirty="0">
                <a:solidFill>
                  <a:srgbClr val="002060"/>
                </a:solidFill>
                <a:latin typeface="黑体" pitchFamily="49" charset="-122"/>
                <a:ea typeface="黑体" pitchFamily="49" charset="-122"/>
                <a:sym typeface="Times New Roman" pitchFamily="18" charset="0"/>
              </a:rPr>
              <a:t>GO</a:t>
            </a:r>
          </a:p>
          <a:p>
            <a:pPr marL="0" indent="0" eaLnBrk="1" hangingPunct="1">
              <a:buFont typeface="Wingdings" pitchFamily="2" charset="2"/>
              <a:buNone/>
            </a:pPr>
            <a:r>
              <a:rPr lang="zh-CN" altLang="en-US" dirty="0">
                <a:solidFill>
                  <a:srgbClr val="002060"/>
                </a:solidFill>
                <a:latin typeface="黑体" pitchFamily="49" charset="-122"/>
                <a:ea typeface="黑体" pitchFamily="49" charset="-122"/>
                <a:sym typeface="Times New Roman" pitchFamily="18" charset="0"/>
              </a:rPr>
              <a:t>DROP INDEX Students.IX_student_name</a:t>
            </a:r>
          </a:p>
          <a:p>
            <a:pPr marL="0" indent="0" eaLnBrk="1" hangingPunct="1">
              <a:buFont typeface="Wingdings" pitchFamily="2" charset="2"/>
              <a:buNone/>
            </a:pPr>
            <a:r>
              <a:rPr lang="zh-CN" altLang="en-US" dirty="0">
                <a:solidFill>
                  <a:srgbClr val="002060"/>
                </a:solidFill>
                <a:latin typeface="黑体" pitchFamily="49" charset="-122"/>
                <a:ea typeface="黑体" pitchFamily="49" charset="-122"/>
                <a:sym typeface="Times New Roman" pitchFamily="18" charset="0"/>
              </a:rPr>
              <a:t>GO</a:t>
            </a:r>
            <a:endParaRPr lang="zh-CN" altLang="en-US" dirty="0"/>
          </a:p>
        </p:txBody>
      </p:sp>
      <p:sp>
        <p:nvSpPr>
          <p:cNvPr id="11" name="Text Box 21"/>
          <p:cNvSpPr txBox="1">
            <a:spLocks noChangeArrowheads="1"/>
          </p:cNvSpPr>
          <p:nvPr/>
        </p:nvSpPr>
        <p:spPr bwMode="auto">
          <a:xfrm>
            <a:off x="1283499" y="4365104"/>
            <a:ext cx="2854670" cy="369332"/>
          </a:xfrm>
          <a:prstGeom prst="rect">
            <a:avLst/>
          </a:prstGeom>
          <a:noFill/>
          <a:ln w="9525">
            <a:noFill/>
            <a:miter lim="800000"/>
            <a:headEnd/>
            <a:tailEnd/>
          </a:ln>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dirty="0" smtClean="0">
                <a:solidFill>
                  <a:schemeClr val="tx2">
                    <a:lumMod val="50000"/>
                  </a:schemeClr>
                </a:solidFill>
                <a:latin typeface="黑体" pitchFamily="49" charset="-122"/>
                <a:ea typeface="黑体" pitchFamily="49" charset="-122"/>
              </a:rPr>
              <a:t>3  </a:t>
            </a:r>
            <a:r>
              <a:rPr lang="zh-CN" altLang="en-US" dirty="0" smtClean="0">
                <a:solidFill>
                  <a:schemeClr val="tx2">
                    <a:lumMod val="50000"/>
                  </a:schemeClr>
                </a:solidFill>
                <a:latin typeface="黑体" pitchFamily="49" charset="-122"/>
                <a:ea typeface="黑体" pitchFamily="49" charset="-122"/>
              </a:rPr>
              <a:t>执行语句。</a:t>
            </a:r>
            <a:endParaRPr lang="zh-CN" altLang="en-US" dirty="0">
              <a:solidFill>
                <a:schemeClr val="tx2">
                  <a:lumMod val="50000"/>
                </a:schemeClr>
              </a:solidFill>
              <a:latin typeface="黑体" pitchFamily="49" charset="-122"/>
              <a:ea typeface="黑体" pitchFamily="49" charset="-122"/>
            </a:endParaRPr>
          </a:p>
        </p:txBody>
      </p:sp>
      <p:sp>
        <p:nvSpPr>
          <p:cNvPr id="4" name="矩形 3"/>
          <p:cNvSpPr/>
          <p:nvPr/>
        </p:nvSpPr>
        <p:spPr>
          <a:xfrm>
            <a:off x="4355976" y="4515017"/>
            <a:ext cx="3456384" cy="1200329"/>
          </a:xfrm>
          <a:prstGeom prst="rect">
            <a:avLst/>
          </a:prstGeom>
          <a:ln>
            <a:solidFill>
              <a:srgbClr val="FF0000"/>
            </a:solidFill>
          </a:ln>
        </p:spPr>
        <p:txBody>
          <a:bodyPr wrap="square">
            <a:spAutoFit/>
          </a:bodyPr>
          <a:lstStyle/>
          <a:p>
            <a:pPr eaLnBrk="1" hangingPunct="1"/>
            <a:r>
              <a:rPr lang="zh-CN" altLang="en-US" dirty="0">
                <a:solidFill>
                  <a:srgbClr val="002060"/>
                </a:solidFill>
                <a:latin typeface="黑体" pitchFamily="49" charset="-122"/>
                <a:ea typeface="黑体" pitchFamily="49" charset="-122"/>
                <a:sym typeface="楷体_GB2312" pitchFamily="1" charset="-122"/>
              </a:rPr>
              <a:t>注意：</a:t>
            </a:r>
            <a:endParaRPr lang="en-US" altLang="zh-CN" dirty="0">
              <a:solidFill>
                <a:srgbClr val="002060"/>
              </a:solidFill>
              <a:latin typeface="黑体" pitchFamily="49" charset="-122"/>
              <a:ea typeface="黑体" pitchFamily="49" charset="-122"/>
              <a:sym typeface="楷体_GB2312" pitchFamily="1" charset="-122"/>
            </a:endParaRPr>
          </a:p>
          <a:p>
            <a:pPr eaLnBrk="1" hangingPunct="1"/>
            <a:endParaRPr lang="zh-CN" altLang="en-US" dirty="0">
              <a:solidFill>
                <a:srgbClr val="002060"/>
              </a:solidFill>
              <a:latin typeface="黑体" pitchFamily="49" charset="-122"/>
              <a:ea typeface="黑体" pitchFamily="49" charset="-122"/>
              <a:sym typeface="楷体_GB2312" pitchFamily="1" charset="-122"/>
            </a:endParaRPr>
          </a:p>
          <a:p>
            <a:pPr eaLnBrk="1" hangingPunct="1"/>
            <a:r>
              <a:rPr lang="zh-CN" altLang="en-US" dirty="0">
                <a:solidFill>
                  <a:srgbClr val="002060"/>
                </a:solidFill>
                <a:latin typeface="黑体" pitchFamily="49" charset="-122"/>
                <a:ea typeface="黑体" pitchFamily="49" charset="-122"/>
                <a:sym typeface="楷体_GB2312" pitchFamily="1" charset="-122"/>
              </a:rPr>
              <a:t>为了保证本书的连贯性，删除该索引后请再按</a:t>
            </a:r>
            <a:r>
              <a:rPr lang="zh-CN" altLang="en-US" dirty="0" smtClean="0">
                <a:solidFill>
                  <a:srgbClr val="002060"/>
                </a:solidFill>
                <a:latin typeface="黑体" pitchFamily="49" charset="-122"/>
                <a:ea typeface="黑体" pitchFamily="49" charset="-122"/>
                <a:sym typeface="楷体_GB2312" pitchFamily="1" charset="-122"/>
              </a:rPr>
              <a:t>原来</a:t>
            </a:r>
            <a:r>
              <a:rPr lang="zh-CN" altLang="en-US" dirty="0">
                <a:solidFill>
                  <a:srgbClr val="002060"/>
                </a:solidFill>
                <a:latin typeface="黑体" pitchFamily="49" charset="-122"/>
                <a:ea typeface="黑体" pitchFamily="49" charset="-122"/>
                <a:sym typeface="楷体_GB2312" pitchFamily="1" charset="-122"/>
              </a:rPr>
              <a:t>的要求创建。</a:t>
            </a:r>
            <a:endParaRPr lang="en-US" altLang="zh-CN" dirty="0">
              <a:solidFill>
                <a:srgbClr val="002060"/>
              </a:solidFill>
              <a:latin typeface="黑体" pitchFamily="49" charset="-122"/>
              <a:ea typeface="黑体" pitchFamily="49" charset="-122"/>
              <a:sym typeface="楷体_GB2312" pitchFamily="1"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4</a:t>
            </a:r>
            <a:r>
              <a:rPr lang="zh-CN" altLang="en-US" dirty="0" smtClean="0"/>
              <a:t>（</a:t>
            </a:r>
            <a:r>
              <a:rPr lang="zh-CN" altLang="en-US" dirty="0"/>
              <a:t>续）</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25</a:t>
            </a:fld>
            <a:endParaRPr lang="en-US" altLang="zh-CN"/>
          </a:p>
        </p:txBody>
      </p:sp>
      <p:sp>
        <p:nvSpPr>
          <p:cNvPr id="7" name="Rectangle 3"/>
          <p:cNvSpPr txBox="1">
            <a:spLocks noChangeArrowheads="1"/>
          </p:cNvSpPr>
          <p:nvPr/>
        </p:nvSpPr>
        <p:spPr bwMode="auto">
          <a:xfrm>
            <a:off x="1115616" y="2276872"/>
            <a:ext cx="7056784" cy="28803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449263" indent="-449263" algn="l" rtl="0" eaLnBrk="0" fontAlgn="base" hangingPunct="0">
              <a:lnSpc>
                <a:spcPct val="120000"/>
              </a:lnSpc>
              <a:spcBef>
                <a:spcPct val="20000"/>
              </a:spcBef>
              <a:spcAft>
                <a:spcPct val="10000"/>
              </a:spcAft>
              <a:buClr>
                <a:schemeClr val="tx2"/>
              </a:buClr>
              <a:buFont typeface="Wingdings" pitchFamily="2" charset="2"/>
              <a:buChar char="¯"/>
              <a:defRPr sz="2400" b="1">
                <a:solidFill>
                  <a:schemeClr val="tx1"/>
                </a:solidFill>
                <a:latin typeface="+mn-lt"/>
                <a:ea typeface="+mn-ea"/>
                <a:cs typeface="+mn-cs"/>
              </a:defRPr>
            </a:lvl1pPr>
            <a:lvl2pPr marL="1074738" indent="-446088" algn="l" rtl="0" eaLnBrk="0" fontAlgn="base" hangingPunct="0">
              <a:lnSpc>
                <a:spcPct val="120000"/>
              </a:lnSpc>
              <a:spcBef>
                <a:spcPct val="20000"/>
              </a:spcBef>
              <a:spcAft>
                <a:spcPct val="10000"/>
              </a:spcAft>
              <a:buClr>
                <a:schemeClr val="accent1"/>
              </a:buClr>
              <a:buFont typeface="Wingdings" pitchFamily="2" charset="2"/>
              <a:buChar char="µ"/>
              <a:defRPr sz="2000">
                <a:solidFill>
                  <a:schemeClr val="tx1"/>
                </a:solidFill>
                <a:latin typeface="+mn-lt"/>
                <a:ea typeface="+mn-ea"/>
              </a:defRPr>
            </a:lvl2pPr>
            <a:lvl3pPr marL="1611313" indent="-357188" algn="l" rtl="0" eaLnBrk="0" fontAlgn="base" hangingPunct="0">
              <a:lnSpc>
                <a:spcPct val="120000"/>
              </a:lnSpc>
              <a:spcBef>
                <a:spcPct val="20000"/>
              </a:spcBef>
              <a:spcAft>
                <a:spcPct val="10000"/>
              </a:spcAft>
              <a:buClr>
                <a:schemeClr val="tx1"/>
              </a:buClr>
              <a:buFont typeface="Wingdings" pitchFamily="2" charset="2"/>
              <a:buChar char="ü"/>
              <a:defRPr sz="2000">
                <a:solidFill>
                  <a:schemeClr val="tx1"/>
                </a:solidFill>
                <a:latin typeface="+mn-lt"/>
                <a:ea typeface="+mn-ea"/>
              </a:defRPr>
            </a:lvl3pPr>
            <a:lvl4pPr marL="2019300" indent="-228600" algn="l" rtl="0" eaLnBrk="0" fontAlgn="base" hangingPunct="0">
              <a:lnSpc>
                <a:spcPct val="120000"/>
              </a:lnSpc>
              <a:spcBef>
                <a:spcPct val="20000"/>
              </a:spcBef>
              <a:spcAft>
                <a:spcPct val="10000"/>
              </a:spcAft>
              <a:buChar char="–"/>
              <a:defRPr sz="2000">
                <a:solidFill>
                  <a:schemeClr val="tx1"/>
                </a:solidFill>
                <a:latin typeface="+mn-lt"/>
                <a:ea typeface="+mn-ea"/>
              </a:defRPr>
            </a:lvl4pPr>
            <a:lvl5pPr marL="2427288" indent="-228600" algn="l" rtl="0" eaLnBrk="0" fontAlgn="base" hangingPunct="0">
              <a:lnSpc>
                <a:spcPct val="120000"/>
              </a:lnSpc>
              <a:spcBef>
                <a:spcPct val="20000"/>
              </a:spcBef>
              <a:spcAft>
                <a:spcPct val="10000"/>
              </a:spcAft>
              <a:buChar char="»"/>
              <a:defRPr sz="2000">
                <a:solidFill>
                  <a:schemeClr val="tx1"/>
                </a:solidFill>
                <a:latin typeface="+mn-lt"/>
                <a:ea typeface="+mn-ea"/>
              </a:defRPr>
            </a:lvl5pPr>
            <a:lvl6pPr marL="2884488" indent="-228600" algn="l" rtl="0" eaLnBrk="0" fontAlgn="base" hangingPunct="0">
              <a:lnSpc>
                <a:spcPct val="120000"/>
              </a:lnSpc>
              <a:spcBef>
                <a:spcPct val="20000"/>
              </a:spcBef>
              <a:spcAft>
                <a:spcPct val="10000"/>
              </a:spcAft>
              <a:buChar char="»"/>
              <a:defRPr sz="2000">
                <a:latin typeface="+mn-lt"/>
                <a:ea typeface="+mn-ea"/>
              </a:defRPr>
            </a:lvl6pPr>
            <a:lvl7pPr marL="3341688" indent="-228600" algn="l" rtl="0" eaLnBrk="0" fontAlgn="base" hangingPunct="0">
              <a:lnSpc>
                <a:spcPct val="120000"/>
              </a:lnSpc>
              <a:spcBef>
                <a:spcPct val="20000"/>
              </a:spcBef>
              <a:spcAft>
                <a:spcPct val="10000"/>
              </a:spcAft>
              <a:buChar char="»"/>
              <a:defRPr sz="2000">
                <a:latin typeface="+mn-lt"/>
                <a:ea typeface="+mn-ea"/>
              </a:defRPr>
            </a:lvl7pPr>
            <a:lvl8pPr marL="3798888" indent="-228600" algn="l" rtl="0" eaLnBrk="0" fontAlgn="base" hangingPunct="0">
              <a:lnSpc>
                <a:spcPct val="120000"/>
              </a:lnSpc>
              <a:spcBef>
                <a:spcPct val="20000"/>
              </a:spcBef>
              <a:spcAft>
                <a:spcPct val="10000"/>
              </a:spcAft>
              <a:buChar char="»"/>
              <a:defRPr sz="2000">
                <a:latin typeface="+mn-lt"/>
                <a:ea typeface="+mn-ea"/>
              </a:defRPr>
            </a:lvl8pPr>
            <a:lvl9pPr marL="4256088" indent="-228600" algn="l" rtl="0" eaLnBrk="0" fontAlgn="base" hangingPunct="0">
              <a:lnSpc>
                <a:spcPct val="120000"/>
              </a:lnSpc>
              <a:spcBef>
                <a:spcPct val="20000"/>
              </a:spcBef>
              <a:spcAft>
                <a:spcPct val="10000"/>
              </a:spcAft>
              <a:buChar char="»"/>
              <a:defRPr sz="2000">
                <a:latin typeface="+mn-lt"/>
                <a:ea typeface="+mn-ea"/>
              </a:defRPr>
            </a:lvl9pPr>
          </a:lstStyle>
          <a:p>
            <a:pPr lvl="0" eaLnBrk="1" hangingPunct="1">
              <a:buClr>
                <a:srgbClr val="184BB2"/>
              </a:buClr>
              <a:buNone/>
              <a:defRPr/>
            </a:pPr>
            <a:r>
              <a:rPr lang="zh-CN" altLang="en-US" sz="1800" kern="0" dirty="0">
                <a:solidFill>
                  <a:schemeClr val="tx2">
                    <a:lumMod val="50000"/>
                  </a:schemeClr>
                </a:solidFill>
                <a:latin typeface="黑体" pitchFamily="49" charset="-122"/>
                <a:ea typeface="黑体" pitchFamily="49" charset="-122"/>
              </a:rPr>
              <a:t>知识总结：</a:t>
            </a:r>
          </a:p>
          <a:p>
            <a:pPr lvl="0" eaLnBrk="1" hangingPunct="1">
              <a:buClr>
                <a:srgbClr val="184BB2"/>
              </a:buClr>
              <a:buNone/>
              <a:defRPr/>
            </a:pPr>
            <a:endParaRPr lang="zh-CN" altLang="en-US" sz="1800" kern="0" dirty="0">
              <a:solidFill>
                <a:schemeClr val="tx2">
                  <a:lumMod val="50000"/>
                </a:schemeClr>
              </a:solidFill>
              <a:latin typeface="黑体" pitchFamily="49" charset="-122"/>
              <a:ea typeface="黑体" pitchFamily="49" charset="-122"/>
            </a:endParaRPr>
          </a:p>
          <a:p>
            <a:pPr lvl="0" eaLnBrk="1" hangingPunct="1">
              <a:buClr>
                <a:srgbClr val="184BB2"/>
              </a:buClr>
              <a:buNone/>
              <a:defRPr/>
            </a:pPr>
            <a:r>
              <a:rPr lang="zh-CN" altLang="en-US" sz="1800" kern="0" dirty="0">
                <a:solidFill>
                  <a:schemeClr val="tx2">
                    <a:lumMod val="50000"/>
                  </a:schemeClr>
                </a:solidFill>
                <a:latin typeface="黑体" pitchFamily="49" charset="-122"/>
                <a:ea typeface="黑体" pitchFamily="49" charset="-122"/>
              </a:rPr>
              <a:t>当一个索引不再使用时，就可以将其从数据库中删除，系统可以</a:t>
            </a:r>
            <a:r>
              <a:rPr lang="zh-CN" altLang="en-US" sz="1800" kern="0" dirty="0" smtClean="0">
                <a:solidFill>
                  <a:schemeClr val="tx2">
                    <a:lumMod val="50000"/>
                  </a:schemeClr>
                </a:solidFill>
                <a:latin typeface="黑体" pitchFamily="49" charset="-122"/>
                <a:ea typeface="黑体" pitchFamily="49" charset="-122"/>
              </a:rPr>
              <a:t>回</a:t>
            </a:r>
            <a:endParaRPr lang="en-US" altLang="zh-CN" sz="1800" kern="0" dirty="0" smtClean="0">
              <a:solidFill>
                <a:schemeClr val="tx2">
                  <a:lumMod val="50000"/>
                </a:schemeClr>
              </a:solidFill>
              <a:latin typeface="黑体" pitchFamily="49" charset="-122"/>
              <a:ea typeface="黑体" pitchFamily="49" charset="-122"/>
            </a:endParaRPr>
          </a:p>
          <a:p>
            <a:pPr lvl="0" eaLnBrk="1" hangingPunct="1">
              <a:buClr>
                <a:srgbClr val="184BB2"/>
              </a:buClr>
              <a:buNone/>
              <a:defRPr/>
            </a:pPr>
            <a:r>
              <a:rPr lang="zh-CN" altLang="en-US" sz="1800" kern="0" dirty="0" smtClean="0">
                <a:solidFill>
                  <a:schemeClr val="tx2">
                    <a:lumMod val="50000"/>
                  </a:schemeClr>
                </a:solidFill>
                <a:latin typeface="黑体" pitchFamily="49" charset="-122"/>
                <a:ea typeface="黑体" pitchFamily="49" charset="-122"/>
              </a:rPr>
              <a:t>收</a:t>
            </a:r>
            <a:r>
              <a:rPr lang="zh-CN" altLang="en-US" sz="1800" kern="0" dirty="0">
                <a:solidFill>
                  <a:schemeClr val="tx2">
                    <a:lumMod val="50000"/>
                  </a:schemeClr>
                </a:solidFill>
                <a:latin typeface="黑体" pitchFamily="49" charset="-122"/>
                <a:ea typeface="黑体" pitchFamily="49" charset="-122"/>
              </a:rPr>
              <a:t>其所使用的磁盘空间，供数据库中的其他对象使用</a:t>
            </a:r>
            <a:r>
              <a:rPr lang="zh-CN" altLang="en-US" sz="1800" kern="0" dirty="0" smtClean="0">
                <a:solidFill>
                  <a:schemeClr val="tx2">
                    <a:lumMod val="50000"/>
                  </a:schemeClr>
                </a:solidFill>
                <a:latin typeface="黑体" pitchFamily="49" charset="-122"/>
                <a:ea typeface="黑体" pitchFamily="49" charset="-122"/>
              </a:rPr>
              <a:t>。</a:t>
            </a:r>
            <a:endParaRPr lang="en-US" altLang="zh-CN" sz="1800" kern="0" dirty="0" smtClean="0">
              <a:solidFill>
                <a:schemeClr val="tx2">
                  <a:lumMod val="50000"/>
                </a:schemeClr>
              </a:solidFill>
              <a:latin typeface="黑体" pitchFamily="49" charset="-122"/>
              <a:ea typeface="黑体" pitchFamily="49" charset="-122"/>
            </a:endParaRPr>
          </a:p>
          <a:p>
            <a:pPr lvl="0" eaLnBrk="1" hangingPunct="1">
              <a:buClr>
                <a:srgbClr val="184BB2"/>
              </a:buClr>
              <a:buNone/>
              <a:defRPr/>
            </a:pPr>
            <a:endParaRPr kumimoji="0" lang="en-US" altLang="zh-CN" sz="1800" i="0" u="none" strike="noStrike" kern="0" cap="none" spc="0" normalizeH="0" baseline="0" noProof="0" dirty="0" smtClean="0">
              <a:ln>
                <a:noFill/>
              </a:ln>
              <a:solidFill>
                <a:schemeClr val="tx2">
                  <a:lumMod val="50000"/>
                </a:schemeClr>
              </a:solidFill>
              <a:effectLst/>
              <a:uLnTx/>
              <a:uFillTx/>
              <a:latin typeface="黑体" pitchFamily="49" charset="-122"/>
              <a:ea typeface="黑体" pitchFamily="49" charset="-122"/>
              <a:cs typeface="+mn-cs"/>
            </a:endParaRPr>
          </a:p>
          <a:p>
            <a:pPr lvl="0" eaLnBrk="1" hangingPunct="1">
              <a:buClr>
                <a:srgbClr val="184BB2"/>
              </a:buClr>
              <a:defRPr/>
            </a:pPr>
            <a:r>
              <a:rPr lang="zh-CN" altLang="en-US" sz="1800" kern="0" dirty="0">
                <a:solidFill>
                  <a:schemeClr val="tx2">
                    <a:lumMod val="50000"/>
                  </a:schemeClr>
                </a:solidFill>
                <a:latin typeface="黑体" pitchFamily="49" charset="-122"/>
                <a:ea typeface="黑体" pitchFamily="49" charset="-122"/>
              </a:rPr>
              <a:t>使用</a:t>
            </a:r>
            <a:r>
              <a:rPr lang="en-US" altLang="zh-CN" sz="1800" kern="0" dirty="0">
                <a:solidFill>
                  <a:schemeClr val="tx2">
                    <a:lumMod val="50000"/>
                  </a:schemeClr>
                </a:solidFill>
                <a:latin typeface="黑体" pitchFamily="49" charset="-122"/>
                <a:ea typeface="黑体" pitchFamily="49" charset="-122"/>
              </a:rPr>
              <a:t>T-SQL</a:t>
            </a:r>
            <a:r>
              <a:rPr lang="zh-CN" altLang="en-US" sz="1800" kern="0" dirty="0">
                <a:solidFill>
                  <a:schemeClr val="tx2">
                    <a:lumMod val="50000"/>
                  </a:schemeClr>
                </a:solidFill>
                <a:latin typeface="黑体" pitchFamily="49" charset="-122"/>
                <a:ea typeface="黑体" pitchFamily="49" charset="-122"/>
              </a:rPr>
              <a:t>语句删除索引的语法格式如下：</a:t>
            </a:r>
          </a:p>
          <a:p>
            <a:pPr marL="0" lvl="0" indent="0" eaLnBrk="1" hangingPunct="1">
              <a:buClr>
                <a:srgbClr val="184BB2"/>
              </a:buClr>
              <a:buNone/>
              <a:defRPr/>
            </a:pPr>
            <a:r>
              <a:rPr lang="en-US" altLang="zh-CN" sz="1800" kern="0" dirty="0">
                <a:latin typeface="黑体" pitchFamily="49" charset="-122"/>
                <a:ea typeface="黑体" pitchFamily="49" charset="-122"/>
              </a:rPr>
              <a:t>DROP INDEX  ‘</a:t>
            </a:r>
            <a:r>
              <a:rPr lang="en-US" altLang="zh-CN" sz="1800" kern="0" dirty="0" err="1">
                <a:latin typeface="黑体" pitchFamily="49" charset="-122"/>
                <a:ea typeface="黑体" pitchFamily="49" charset="-122"/>
              </a:rPr>
              <a:t>table.index</a:t>
            </a:r>
            <a:r>
              <a:rPr lang="en-US" altLang="zh-CN" sz="1800" kern="0" dirty="0">
                <a:latin typeface="黑体" pitchFamily="49" charset="-122"/>
                <a:ea typeface="黑体" pitchFamily="49" charset="-122"/>
              </a:rPr>
              <a:t> | </a:t>
            </a:r>
            <a:r>
              <a:rPr lang="en-US" altLang="zh-CN" sz="1800" kern="0" dirty="0" err="1">
                <a:latin typeface="黑体" pitchFamily="49" charset="-122"/>
                <a:ea typeface="黑体" pitchFamily="49" charset="-122"/>
              </a:rPr>
              <a:t>view.index</a:t>
            </a:r>
            <a:r>
              <a:rPr lang="en-US" altLang="zh-CN" sz="1800" kern="0" dirty="0">
                <a:latin typeface="黑体" pitchFamily="49" charset="-122"/>
                <a:ea typeface="黑体" pitchFamily="49" charset="-122"/>
              </a:rPr>
              <a:t>’ [,…n] </a:t>
            </a:r>
          </a:p>
        </p:txBody>
      </p:sp>
      <p:sp>
        <p:nvSpPr>
          <p:cNvPr id="8" name="Line 18"/>
          <p:cNvSpPr>
            <a:spLocks noChangeShapeType="1"/>
          </p:cNvSpPr>
          <p:nvPr/>
        </p:nvSpPr>
        <p:spPr bwMode="auto">
          <a:xfrm>
            <a:off x="980311" y="4077073"/>
            <a:ext cx="6775472"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Tree>
    <p:extLst>
      <p:ext uri="{BB962C8B-B14F-4D97-AF65-F5344CB8AC3E}">
        <p14:creationId xmlns:p14="http://schemas.microsoft.com/office/powerpoint/2010/main" xmlns="" val="298204111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技能目标</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3</a:t>
            </a:fld>
            <a:endParaRPr lang="en-US" altLang="zh-CN"/>
          </a:p>
        </p:txBody>
      </p:sp>
      <p:sp>
        <p:nvSpPr>
          <p:cNvPr id="6" name="AutoShape 29"/>
          <p:cNvSpPr>
            <a:spLocks noChangeArrowheads="1"/>
          </p:cNvSpPr>
          <p:nvPr/>
        </p:nvSpPr>
        <p:spPr bwMode="auto">
          <a:xfrm>
            <a:off x="4819650" y="2571745"/>
            <a:ext cx="4019550" cy="2218180"/>
          </a:xfrm>
          <a:prstGeom prst="roundRect">
            <a:avLst>
              <a:gd name="adj" fmla="val 5208"/>
            </a:avLst>
          </a:prstGeom>
          <a:solidFill>
            <a:srgbClr val="FCFCFC">
              <a:alpha val="70000"/>
            </a:srgbClr>
          </a:solidFill>
          <a:ln w="9525">
            <a:solidFill>
              <a:schemeClr val="tx1"/>
            </a:solidFill>
            <a:prstDash val="dash"/>
            <a:round/>
            <a:headEnd/>
            <a:tailEnd/>
          </a:ln>
          <a:effectLst/>
        </p:spPr>
        <p:txBody>
          <a:bodyPr wrap="none" anchor="ctr"/>
          <a:lstStyle/>
          <a:p>
            <a:endParaRPr lang="zh-CN" altLang="en-US"/>
          </a:p>
        </p:txBody>
      </p:sp>
      <p:sp>
        <p:nvSpPr>
          <p:cNvPr id="8" name="AutoShape 3"/>
          <p:cNvSpPr>
            <a:spLocks noChangeArrowheads="1"/>
          </p:cNvSpPr>
          <p:nvPr/>
        </p:nvSpPr>
        <p:spPr bwMode="gray">
          <a:xfrm flipH="1">
            <a:off x="3286116" y="1922446"/>
            <a:ext cx="995363" cy="835025"/>
          </a:xfrm>
          <a:prstGeom prst="curvedRightArrow">
            <a:avLst>
              <a:gd name="adj1" fmla="val 16542"/>
              <a:gd name="adj2" fmla="val 38977"/>
              <a:gd name="adj3" fmla="val 33846"/>
            </a:avLst>
          </a:prstGeom>
          <a:gradFill rotWithShape="1">
            <a:gsLst>
              <a:gs pos="0">
                <a:srgbClr val="03D4A8"/>
              </a:gs>
              <a:gs pos="25000">
                <a:srgbClr val="21D6E0"/>
              </a:gs>
              <a:gs pos="75000">
                <a:srgbClr val="0087E6"/>
              </a:gs>
              <a:gs pos="100000">
                <a:srgbClr val="005CBF"/>
              </a:gs>
            </a:gsLst>
            <a:lin ang="0" scaled="1"/>
          </a:gradFill>
          <a:ln w="9525">
            <a:noFill/>
            <a:miter lim="800000"/>
            <a:headEnd/>
            <a:tailEnd/>
          </a:ln>
          <a:effectLst/>
        </p:spPr>
        <p:txBody>
          <a:bodyPr wrap="none" anchor="ctr"/>
          <a:lstStyle/>
          <a:p>
            <a:endParaRPr lang="zh-CN" altLang="en-US"/>
          </a:p>
        </p:txBody>
      </p:sp>
      <p:sp>
        <p:nvSpPr>
          <p:cNvPr id="9" name="AutoShape 4"/>
          <p:cNvSpPr>
            <a:spLocks noChangeArrowheads="1"/>
          </p:cNvSpPr>
          <p:nvPr/>
        </p:nvSpPr>
        <p:spPr bwMode="gray">
          <a:xfrm>
            <a:off x="1071538" y="1958958"/>
            <a:ext cx="995362" cy="835025"/>
          </a:xfrm>
          <a:prstGeom prst="curvedRightArrow">
            <a:avLst>
              <a:gd name="adj1" fmla="val 19583"/>
              <a:gd name="adj2" fmla="val 44676"/>
              <a:gd name="adj3" fmla="val 33652"/>
            </a:avLst>
          </a:prstGeom>
          <a:gradFill rotWithShape="1">
            <a:gsLst>
              <a:gs pos="0">
                <a:srgbClr val="03D4A8"/>
              </a:gs>
              <a:gs pos="25000">
                <a:srgbClr val="21D6E0"/>
              </a:gs>
              <a:gs pos="75000">
                <a:srgbClr val="0087E6"/>
              </a:gs>
              <a:gs pos="100000">
                <a:srgbClr val="005CBF"/>
              </a:gs>
            </a:gsLst>
            <a:lin ang="0" scaled="1"/>
          </a:gradFill>
          <a:ln w="9525">
            <a:noFill/>
            <a:miter lim="800000"/>
            <a:headEnd/>
            <a:tailEnd/>
          </a:ln>
          <a:effectLst/>
        </p:spPr>
        <p:txBody>
          <a:bodyPr wrap="none" anchor="ctr"/>
          <a:lstStyle/>
          <a:p>
            <a:endParaRPr lang="zh-CN" altLang="en-US"/>
          </a:p>
        </p:txBody>
      </p:sp>
      <p:sp>
        <p:nvSpPr>
          <p:cNvPr id="28" name="AutoShape 23"/>
          <p:cNvSpPr>
            <a:spLocks/>
          </p:cNvSpPr>
          <p:nvPr/>
        </p:nvSpPr>
        <p:spPr bwMode="blackWhite">
          <a:xfrm>
            <a:off x="4891088" y="3906845"/>
            <a:ext cx="3900487" cy="522287"/>
          </a:xfrm>
          <a:prstGeom prst="callout2">
            <a:avLst>
              <a:gd name="adj1" fmla="val 24316"/>
              <a:gd name="adj2" fmla="val -1954"/>
              <a:gd name="adj3" fmla="val 21884"/>
              <a:gd name="adj4" fmla="val -11843"/>
              <a:gd name="adj5" fmla="val 105473"/>
              <a:gd name="adj6" fmla="val -26293"/>
            </a:avLst>
          </a:prstGeom>
          <a:noFill/>
          <a:ln w="9525">
            <a:solidFill>
              <a:srgbClr val="000000"/>
            </a:solidFill>
            <a:miter lim="800000"/>
            <a:headEnd type="diamond" w="med" len="med"/>
            <a:tailEnd/>
          </a:ln>
          <a:effectLst/>
        </p:spPr>
        <p:txBody>
          <a:bodyPr anchor="ctr"/>
          <a:lstStyle/>
          <a:p>
            <a:pPr eaLnBrk="0" hangingPunct="0"/>
            <a:r>
              <a:rPr lang="zh-CN" altLang="en-US" dirty="0">
                <a:solidFill>
                  <a:schemeClr val="folHlink"/>
                </a:solidFill>
              </a:rPr>
              <a:t>学会熟练地为数据库创建和管理索引</a:t>
            </a:r>
          </a:p>
        </p:txBody>
      </p:sp>
      <p:sp>
        <p:nvSpPr>
          <p:cNvPr id="31" name="AutoShape 26"/>
          <p:cNvSpPr>
            <a:spLocks noChangeArrowheads="1"/>
          </p:cNvSpPr>
          <p:nvPr/>
        </p:nvSpPr>
        <p:spPr bwMode="ltGray">
          <a:xfrm rot="-544120">
            <a:off x="718616" y="3350211"/>
            <a:ext cx="393700" cy="2108789"/>
          </a:xfrm>
          <a:prstGeom prst="upArrow">
            <a:avLst>
              <a:gd name="adj1" fmla="val 50194"/>
              <a:gd name="adj2" fmla="val 74947"/>
            </a:avLst>
          </a:prstGeom>
          <a:gradFill rotWithShape="1">
            <a:gsLst>
              <a:gs pos="0">
                <a:schemeClr val="accent2"/>
              </a:gs>
              <a:gs pos="100000">
                <a:srgbClr val="FCFCFC">
                  <a:alpha val="0"/>
                </a:srgbClr>
              </a:gs>
            </a:gsLst>
            <a:lin ang="5400000" scaled="1"/>
          </a:gradFill>
          <a:ln w="9525" algn="ctr">
            <a:noFill/>
            <a:miter lim="800000"/>
            <a:headEnd/>
            <a:tailEnd/>
          </a:ln>
          <a:effectLst/>
        </p:spPr>
        <p:txBody>
          <a:bodyPr wrap="none" anchor="ctr"/>
          <a:lstStyle/>
          <a:p>
            <a:endParaRPr lang="zh-CN" altLang="en-US"/>
          </a:p>
        </p:txBody>
      </p:sp>
      <p:sp>
        <p:nvSpPr>
          <p:cNvPr id="32" name="Rectangle 27"/>
          <p:cNvSpPr>
            <a:spLocks noChangeArrowheads="1"/>
          </p:cNvSpPr>
          <p:nvPr/>
        </p:nvSpPr>
        <p:spPr bwMode="gray">
          <a:xfrm>
            <a:off x="304800" y="5611813"/>
            <a:ext cx="1565275" cy="434975"/>
          </a:xfrm>
          <a:prstGeom prst="rect">
            <a:avLst/>
          </a:prstGeom>
          <a:noFill/>
          <a:ln w="9525" algn="ctr">
            <a:noFill/>
            <a:miter lim="800000"/>
            <a:headEnd/>
            <a:tailEnd/>
          </a:ln>
          <a:effectLst/>
        </p:spPr>
        <p:txBody>
          <a:bodyPr>
            <a:spAutoFit/>
          </a:bodyPr>
          <a:lstStyle/>
          <a:p>
            <a:pPr>
              <a:lnSpc>
                <a:spcPct val="70000"/>
              </a:lnSpc>
              <a:buFont typeface="Wingdings" pitchFamily="2" charset="2"/>
              <a:buNone/>
            </a:pPr>
            <a:r>
              <a:rPr lang="en-US" altLang="zh-CN" sz="1600">
                <a:solidFill>
                  <a:srgbClr val="000000"/>
                </a:solidFill>
                <a:ea typeface="宋体" pitchFamily="2" charset="-122"/>
              </a:rPr>
              <a:t>Description of the products</a:t>
            </a:r>
          </a:p>
        </p:txBody>
      </p:sp>
      <p:sp>
        <p:nvSpPr>
          <p:cNvPr id="42" name="AutoShape 22"/>
          <p:cNvSpPr>
            <a:spLocks/>
          </p:cNvSpPr>
          <p:nvPr/>
        </p:nvSpPr>
        <p:spPr bwMode="blackWhite">
          <a:xfrm>
            <a:off x="4929190" y="2698748"/>
            <a:ext cx="3916363" cy="515938"/>
          </a:xfrm>
          <a:prstGeom prst="callout2">
            <a:avLst>
              <a:gd name="adj1" fmla="val 22153"/>
              <a:gd name="adj2" fmla="val -1944"/>
              <a:gd name="adj3" fmla="val 22153"/>
              <a:gd name="adj4" fmla="val -12162"/>
              <a:gd name="adj5" fmla="val 172309"/>
              <a:gd name="adj6" fmla="val -24200"/>
            </a:avLst>
          </a:prstGeom>
          <a:noFill/>
          <a:ln w="9525">
            <a:solidFill>
              <a:srgbClr val="000000"/>
            </a:solidFill>
            <a:miter lim="800000"/>
            <a:headEnd type="diamond" w="med" len="med"/>
            <a:tailEnd/>
          </a:ln>
          <a:effectLst/>
        </p:spPr>
        <p:txBody>
          <a:bodyPr anchor="ctr"/>
          <a:lstStyle/>
          <a:p>
            <a:pPr eaLnBrk="0" hangingPunct="0"/>
            <a:r>
              <a:rPr lang="zh-CN" altLang="en-US" dirty="0">
                <a:solidFill>
                  <a:schemeClr val="tx2">
                    <a:lumMod val="75000"/>
                  </a:schemeClr>
                </a:solidFill>
              </a:rPr>
              <a:t>掌握索引的用途</a:t>
            </a:r>
          </a:p>
        </p:txBody>
      </p:sp>
      <p:grpSp>
        <p:nvGrpSpPr>
          <p:cNvPr id="44" name="组合 43"/>
          <p:cNvGrpSpPr/>
          <p:nvPr/>
        </p:nvGrpSpPr>
        <p:grpSpPr>
          <a:xfrm>
            <a:off x="1163638" y="3336926"/>
            <a:ext cx="3003550" cy="2103849"/>
            <a:chOff x="1163638" y="3336926"/>
            <a:chExt cx="3003550" cy="2103849"/>
          </a:xfrm>
        </p:grpSpPr>
        <p:sp>
          <p:nvSpPr>
            <p:cNvPr id="23" name="Freeform 13"/>
            <p:cNvSpPr>
              <a:spLocks/>
            </p:cNvSpPr>
            <p:nvPr/>
          </p:nvSpPr>
          <p:spPr bwMode="gray">
            <a:xfrm>
              <a:off x="1280443" y="4139073"/>
              <a:ext cx="2803313" cy="1301702"/>
            </a:xfrm>
            <a:custGeom>
              <a:avLst/>
              <a:gdLst/>
              <a:ahLst/>
              <a:cxnLst>
                <a:cxn ang="0">
                  <a:pos x="1323" y="1639"/>
                </a:cxn>
                <a:cxn ang="0">
                  <a:pos x="0" y="671"/>
                </a:cxn>
                <a:cxn ang="0">
                  <a:pos x="1969" y="0"/>
                </a:cxn>
                <a:cxn ang="0">
                  <a:pos x="3406" y="569"/>
                </a:cxn>
                <a:cxn ang="0">
                  <a:pos x="1323" y="1639"/>
                </a:cxn>
              </a:cxnLst>
              <a:rect l="0" t="0" r="r" b="b"/>
              <a:pathLst>
                <a:path w="3406" h="1639">
                  <a:moveTo>
                    <a:pt x="1323" y="1639"/>
                  </a:moveTo>
                  <a:lnTo>
                    <a:pt x="0" y="671"/>
                  </a:lnTo>
                  <a:lnTo>
                    <a:pt x="1969" y="0"/>
                  </a:lnTo>
                  <a:lnTo>
                    <a:pt x="3406" y="569"/>
                  </a:lnTo>
                  <a:lnTo>
                    <a:pt x="1323" y="1639"/>
                  </a:lnTo>
                  <a:close/>
                </a:path>
              </a:pathLst>
            </a:custGeom>
            <a:solidFill>
              <a:srgbClr val="B4B4B4"/>
            </a:solidFill>
            <a:ln w="9525" cap="flat" cmpd="sng">
              <a:noFill/>
              <a:prstDash val="solid"/>
              <a:round/>
              <a:headEnd/>
              <a:tailEnd/>
            </a:ln>
            <a:effectLst/>
          </p:spPr>
          <p:txBody>
            <a:bodyPr wrap="none" anchor="ctr"/>
            <a:lstStyle/>
            <a:p>
              <a:endParaRPr lang="zh-CN" altLang="en-US"/>
            </a:p>
          </p:txBody>
        </p:sp>
        <p:grpSp>
          <p:nvGrpSpPr>
            <p:cNvPr id="13" name="Group 14"/>
            <p:cNvGrpSpPr>
              <a:grpSpLocks/>
            </p:cNvGrpSpPr>
            <p:nvPr/>
          </p:nvGrpSpPr>
          <p:grpSpPr bwMode="auto">
            <a:xfrm>
              <a:off x="1221643" y="3738793"/>
              <a:ext cx="2902637" cy="1582850"/>
              <a:chOff x="1082" y="2355"/>
              <a:chExt cx="3406" cy="1993"/>
            </a:xfrm>
          </p:grpSpPr>
          <p:sp>
            <p:nvSpPr>
              <p:cNvPr id="18" name="Freeform 15"/>
              <p:cNvSpPr>
                <a:spLocks/>
              </p:cNvSpPr>
              <p:nvPr/>
            </p:nvSpPr>
            <p:spPr bwMode="gray">
              <a:xfrm>
                <a:off x="1082" y="3026"/>
                <a:ext cx="1338" cy="1322"/>
              </a:xfrm>
              <a:custGeom>
                <a:avLst/>
                <a:gdLst/>
                <a:ahLst/>
                <a:cxnLst>
                  <a:cxn ang="0">
                    <a:pos x="51" y="367"/>
                  </a:cxn>
                  <a:cxn ang="0">
                    <a:pos x="1323" y="1322"/>
                  </a:cxn>
                  <a:cxn ang="0">
                    <a:pos x="1323" y="974"/>
                  </a:cxn>
                  <a:cxn ang="0">
                    <a:pos x="0" y="0"/>
                  </a:cxn>
                  <a:cxn ang="0">
                    <a:pos x="51" y="367"/>
                  </a:cxn>
                </a:cxnLst>
                <a:rect l="0" t="0" r="r" b="b"/>
                <a:pathLst>
                  <a:path w="1323" h="1322">
                    <a:moveTo>
                      <a:pt x="51" y="367"/>
                    </a:moveTo>
                    <a:lnTo>
                      <a:pt x="1323" y="1322"/>
                    </a:lnTo>
                    <a:lnTo>
                      <a:pt x="1323" y="974"/>
                    </a:lnTo>
                    <a:lnTo>
                      <a:pt x="0" y="0"/>
                    </a:lnTo>
                    <a:lnTo>
                      <a:pt x="51" y="367"/>
                    </a:lnTo>
                    <a:close/>
                  </a:path>
                </a:pathLst>
              </a:custGeom>
              <a:solidFill>
                <a:srgbClr val="C0C0C0"/>
              </a:solidFill>
              <a:ln w="9525" cap="flat" cmpd="sng">
                <a:noFill/>
                <a:prstDash val="solid"/>
                <a:round/>
                <a:headEnd/>
                <a:tailEnd/>
              </a:ln>
              <a:effectLst/>
            </p:spPr>
            <p:txBody>
              <a:bodyPr wrap="none" anchor="ctr"/>
              <a:lstStyle/>
              <a:p>
                <a:endParaRPr lang="zh-CN" altLang="en-US"/>
              </a:p>
            </p:txBody>
          </p:sp>
          <p:sp>
            <p:nvSpPr>
              <p:cNvPr id="19" name="Freeform 16"/>
              <p:cNvSpPr>
                <a:spLocks/>
              </p:cNvSpPr>
              <p:nvPr/>
            </p:nvSpPr>
            <p:spPr bwMode="gray">
              <a:xfrm>
                <a:off x="2405" y="2924"/>
                <a:ext cx="2083" cy="1418"/>
              </a:xfrm>
              <a:custGeom>
                <a:avLst/>
                <a:gdLst/>
                <a:ahLst/>
                <a:cxnLst>
                  <a:cxn ang="0">
                    <a:pos x="0" y="1070"/>
                  </a:cxn>
                  <a:cxn ang="0">
                    <a:pos x="2083" y="0"/>
                  </a:cxn>
                  <a:cxn ang="0">
                    <a:pos x="2045" y="355"/>
                  </a:cxn>
                  <a:cxn ang="0">
                    <a:pos x="7" y="1418"/>
                  </a:cxn>
                  <a:cxn ang="0">
                    <a:pos x="0" y="1070"/>
                  </a:cxn>
                </a:cxnLst>
                <a:rect l="0" t="0" r="r" b="b"/>
                <a:pathLst>
                  <a:path w="2083" h="1418">
                    <a:moveTo>
                      <a:pt x="0" y="1070"/>
                    </a:moveTo>
                    <a:lnTo>
                      <a:pt x="2083" y="0"/>
                    </a:lnTo>
                    <a:lnTo>
                      <a:pt x="2045" y="355"/>
                    </a:lnTo>
                    <a:lnTo>
                      <a:pt x="7" y="1418"/>
                    </a:lnTo>
                    <a:lnTo>
                      <a:pt x="0" y="1070"/>
                    </a:lnTo>
                    <a:close/>
                  </a:path>
                </a:pathLst>
              </a:custGeom>
              <a:solidFill>
                <a:schemeClr val="folHlink"/>
              </a:solidFill>
              <a:ln w="9525" cap="flat" cmpd="sng">
                <a:noFill/>
                <a:prstDash val="solid"/>
                <a:round/>
                <a:headEnd/>
                <a:tailEnd/>
              </a:ln>
              <a:effectLst/>
            </p:spPr>
            <p:txBody>
              <a:bodyPr wrap="none" anchor="ctr"/>
              <a:lstStyle/>
              <a:p>
                <a:endParaRPr lang="zh-CN" altLang="en-US"/>
              </a:p>
            </p:txBody>
          </p:sp>
          <p:sp>
            <p:nvSpPr>
              <p:cNvPr id="20" name="Freeform 17"/>
              <p:cNvSpPr>
                <a:spLocks/>
              </p:cNvSpPr>
              <p:nvPr/>
            </p:nvSpPr>
            <p:spPr bwMode="gray">
              <a:xfrm>
                <a:off x="1082" y="2355"/>
                <a:ext cx="3406" cy="1639"/>
              </a:xfrm>
              <a:custGeom>
                <a:avLst/>
                <a:gdLst/>
                <a:ahLst/>
                <a:cxnLst>
                  <a:cxn ang="0">
                    <a:pos x="1323" y="1639"/>
                  </a:cxn>
                  <a:cxn ang="0">
                    <a:pos x="0" y="671"/>
                  </a:cxn>
                  <a:cxn ang="0">
                    <a:pos x="1969" y="0"/>
                  </a:cxn>
                  <a:cxn ang="0">
                    <a:pos x="3406" y="569"/>
                  </a:cxn>
                  <a:cxn ang="0">
                    <a:pos x="1323" y="1639"/>
                  </a:cxn>
                </a:cxnLst>
                <a:rect l="0" t="0" r="r" b="b"/>
                <a:pathLst>
                  <a:path w="3406" h="1639">
                    <a:moveTo>
                      <a:pt x="1323" y="1639"/>
                    </a:moveTo>
                    <a:lnTo>
                      <a:pt x="0" y="671"/>
                    </a:lnTo>
                    <a:lnTo>
                      <a:pt x="1969" y="0"/>
                    </a:lnTo>
                    <a:lnTo>
                      <a:pt x="3406" y="569"/>
                    </a:lnTo>
                    <a:lnTo>
                      <a:pt x="1323" y="1639"/>
                    </a:lnTo>
                    <a:close/>
                  </a:path>
                </a:pathLst>
              </a:custGeom>
              <a:solidFill>
                <a:srgbClr val="DDDDDD"/>
              </a:solidFill>
              <a:ln w="9525" cap="flat" cmpd="sng">
                <a:noFill/>
                <a:prstDash val="solid"/>
                <a:round/>
                <a:headEnd/>
                <a:tailEnd/>
              </a:ln>
              <a:effectLst/>
            </p:spPr>
            <p:txBody>
              <a:bodyPr wrap="none" anchor="ctr"/>
              <a:lstStyle/>
              <a:p>
                <a:endParaRPr lang="zh-CN" altLang="en-US"/>
              </a:p>
            </p:txBody>
          </p:sp>
        </p:grpSp>
        <p:sp>
          <p:nvSpPr>
            <p:cNvPr id="17" name="Freeform 21"/>
            <p:cNvSpPr>
              <a:spLocks/>
            </p:cNvSpPr>
            <p:nvPr/>
          </p:nvSpPr>
          <p:spPr bwMode="gray">
            <a:xfrm>
              <a:off x="1163638" y="3336926"/>
              <a:ext cx="3003550" cy="1301702"/>
            </a:xfrm>
            <a:custGeom>
              <a:avLst/>
              <a:gdLst/>
              <a:ahLst/>
              <a:cxnLst>
                <a:cxn ang="0">
                  <a:pos x="1323" y="1639"/>
                </a:cxn>
                <a:cxn ang="0">
                  <a:pos x="0" y="671"/>
                </a:cxn>
                <a:cxn ang="0">
                  <a:pos x="1969" y="0"/>
                </a:cxn>
                <a:cxn ang="0">
                  <a:pos x="3406" y="569"/>
                </a:cxn>
                <a:cxn ang="0">
                  <a:pos x="1323" y="1639"/>
                </a:cxn>
              </a:cxnLst>
              <a:rect l="0" t="0" r="r" b="b"/>
              <a:pathLst>
                <a:path w="3406" h="1639">
                  <a:moveTo>
                    <a:pt x="1323" y="1639"/>
                  </a:moveTo>
                  <a:lnTo>
                    <a:pt x="0" y="671"/>
                  </a:lnTo>
                  <a:lnTo>
                    <a:pt x="1969" y="0"/>
                  </a:lnTo>
                  <a:lnTo>
                    <a:pt x="3406" y="569"/>
                  </a:lnTo>
                  <a:lnTo>
                    <a:pt x="1323" y="1639"/>
                  </a:lnTo>
                  <a:close/>
                </a:path>
              </a:pathLst>
            </a:custGeom>
            <a:gradFill rotWithShape="1">
              <a:gsLst>
                <a:gs pos="0">
                  <a:srgbClr val="F8F8F8">
                    <a:gamma/>
                    <a:shade val="86275"/>
                    <a:invGamma/>
                  </a:srgbClr>
                </a:gs>
                <a:gs pos="100000">
                  <a:srgbClr val="F8F8F8"/>
                </a:gs>
              </a:gsLst>
              <a:lin ang="5400000" scaled="1"/>
            </a:gradFill>
            <a:ln w="9525" cap="flat" cmpd="sng">
              <a:noFill/>
              <a:prstDash val="solid"/>
              <a:round/>
              <a:headEnd/>
              <a:tailEnd/>
            </a:ln>
            <a:effectLst/>
          </p:spPr>
          <p:txBody>
            <a:bodyPr wrap="none" anchor="ctr"/>
            <a:lstStyle/>
            <a:p>
              <a:endParaRPr lang="zh-CN" altLang="en-US"/>
            </a:p>
          </p:txBody>
        </p:sp>
      </p:grpSp>
      <p:grpSp>
        <p:nvGrpSpPr>
          <p:cNvPr id="43" name="组合 42"/>
          <p:cNvGrpSpPr/>
          <p:nvPr/>
        </p:nvGrpSpPr>
        <p:grpSpPr>
          <a:xfrm>
            <a:off x="1139822" y="2928934"/>
            <a:ext cx="3003550" cy="1582850"/>
            <a:chOff x="1139822" y="2928934"/>
            <a:chExt cx="3003550" cy="1582850"/>
          </a:xfrm>
        </p:grpSpPr>
        <p:sp>
          <p:nvSpPr>
            <p:cNvPr id="35" name="Freeform 19"/>
            <p:cNvSpPr>
              <a:spLocks/>
            </p:cNvSpPr>
            <p:nvPr/>
          </p:nvSpPr>
          <p:spPr bwMode="gray">
            <a:xfrm>
              <a:off x="1139822" y="3461845"/>
              <a:ext cx="1179903" cy="1049939"/>
            </a:xfrm>
            <a:custGeom>
              <a:avLst/>
              <a:gdLst/>
              <a:ahLst/>
              <a:cxnLst>
                <a:cxn ang="0">
                  <a:pos x="51" y="367"/>
                </a:cxn>
                <a:cxn ang="0">
                  <a:pos x="1323" y="1322"/>
                </a:cxn>
                <a:cxn ang="0">
                  <a:pos x="1323" y="974"/>
                </a:cxn>
                <a:cxn ang="0">
                  <a:pos x="0" y="0"/>
                </a:cxn>
                <a:cxn ang="0">
                  <a:pos x="51" y="367"/>
                </a:cxn>
              </a:cxnLst>
              <a:rect l="0" t="0" r="r" b="b"/>
              <a:pathLst>
                <a:path w="1323" h="1322">
                  <a:moveTo>
                    <a:pt x="51" y="367"/>
                  </a:moveTo>
                  <a:lnTo>
                    <a:pt x="1323" y="1322"/>
                  </a:lnTo>
                  <a:lnTo>
                    <a:pt x="1323" y="974"/>
                  </a:lnTo>
                  <a:lnTo>
                    <a:pt x="0" y="0"/>
                  </a:lnTo>
                  <a:lnTo>
                    <a:pt x="51" y="367"/>
                  </a:lnTo>
                  <a:close/>
                </a:path>
              </a:pathLst>
            </a:custGeom>
            <a:solidFill>
              <a:srgbClr val="DDDDDD"/>
            </a:solidFill>
            <a:ln w="9525" cap="flat" cmpd="sng">
              <a:noFill/>
              <a:prstDash val="solid"/>
              <a:round/>
              <a:headEnd/>
              <a:tailEnd/>
            </a:ln>
            <a:effectLst/>
          </p:spPr>
          <p:txBody>
            <a:bodyPr wrap="none" anchor="ctr"/>
            <a:lstStyle/>
            <a:p>
              <a:endParaRPr lang="zh-CN" altLang="en-US"/>
            </a:p>
          </p:txBody>
        </p:sp>
        <p:sp>
          <p:nvSpPr>
            <p:cNvPr id="36" name="Freeform 20"/>
            <p:cNvSpPr>
              <a:spLocks/>
            </p:cNvSpPr>
            <p:nvPr/>
          </p:nvSpPr>
          <p:spPr bwMode="gray">
            <a:xfrm>
              <a:off x="2306497" y="3380836"/>
              <a:ext cx="1836875" cy="1126182"/>
            </a:xfrm>
            <a:custGeom>
              <a:avLst/>
              <a:gdLst/>
              <a:ahLst/>
              <a:cxnLst>
                <a:cxn ang="0">
                  <a:pos x="0" y="1070"/>
                </a:cxn>
                <a:cxn ang="0">
                  <a:pos x="2083" y="0"/>
                </a:cxn>
                <a:cxn ang="0">
                  <a:pos x="2045" y="355"/>
                </a:cxn>
                <a:cxn ang="0">
                  <a:pos x="7" y="1418"/>
                </a:cxn>
                <a:cxn ang="0">
                  <a:pos x="0" y="1070"/>
                </a:cxn>
              </a:cxnLst>
              <a:rect l="0" t="0" r="r" b="b"/>
              <a:pathLst>
                <a:path w="2083" h="1418">
                  <a:moveTo>
                    <a:pt x="0" y="1070"/>
                  </a:moveTo>
                  <a:lnTo>
                    <a:pt x="2083" y="0"/>
                  </a:lnTo>
                  <a:lnTo>
                    <a:pt x="2045" y="355"/>
                  </a:lnTo>
                  <a:lnTo>
                    <a:pt x="7" y="1418"/>
                  </a:lnTo>
                  <a:lnTo>
                    <a:pt x="0" y="1070"/>
                  </a:lnTo>
                  <a:close/>
                </a:path>
              </a:pathLst>
            </a:custGeom>
            <a:solidFill>
              <a:schemeClr val="tx2">
                <a:lumMod val="75000"/>
              </a:schemeClr>
            </a:solidFill>
            <a:ln w="9525" cap="flat" cmpd="sng">
              <a:noFill/>
              <a:prstDash val="solid"/>
              <a:round/>
              <a:headEnd/>
              <a:tailEnd/>
            </a:ln>
            <a:effectLst/>
          </p:spPr>
          <p:txBody>
            <a:bodyPr wrap="none" anchor="ctr"/>
            <a:lstStyle/>
            <a:p>
              <a:endParaRPr lang="zh-CN" altLang="en-US" dirty="0">
                <a:solidFill>
                  <a:schemeClr val="tx2">
                    <a:lumMod val="75000"/>
                  </a:schemeClr>
                </a:solidFill>
              </a:endParaRPr>
            </a:p>
          </p:txBody>
        </p:sp>
        <p:sp>
          <p:nvSpPr>
            <p:cNvPr id="37" name="Freeform 21"/>
            <p:cNvSpPr>
              <a:spLocks/>
            </p:cNvSpPr>
            <p:nvPr/>
          </p:nvSpPr>
          <p:spPr bwMode="gray">
            <a:xfrm>
              <a:off x="1139822" y="2928934"/>
              <a:ext cx="3003550" cy="1301702"/>
            </a:xfrm>
            <a:custGeom>
              <a:avLst/>
              <a:gdLst/>
              <a:ahLst/>
              <a:cxnLst>
                <a:cxn ang="0">
                  <a:pos x="1323" y="1639"/>
                </a:cxn>
                <a:cxn ang="0">
                  <a:pos x="0" y="671"/>
                </a:cxn>
                <a:cxn ang="0">
                  <a:pos x="1969" y="0"/>
                </a:cxn>
                <a:cxn ang="0">
                  <a:pos x="3406" y="569"/>
                </a:cxn>
                <a:cxn ang="0">
                  <a:pos x="1323" y="1639"/>
                </a:cxn>
              </a:cxnLst>
              <a:rect l="0" t="0" r="r" b="b"/>
              <a:pathLst>
                <a:path w="3406" h="1639">
                  <a:moveTo>
                    <a:pt x="1323" y="1639"/>
                  </a:moveTo>
                  <a:lnTo>
                    <a:pt x="0" y="671"/>
                  </a:lnTo>
                  <a:lnTo>
                    <a:pt x="1969" y="0"/>
                  </a:lnTo>
                  <a:lnTo>
                    <a:pt x="3406" y="569"/>
                  </a:lnTo>
                  <a:lnTo>
                    <a:pt x="1323" y="1639"/>
                  </a:lnTo>
                  <a:close/>
                </a:path>
              </a:pathLst>
            </a:custGeom>
            <a:gradFill rotWithShape="1">
              <a:gsLst>
                <a:gs pos="0">
                  <a:srgbClr val="F8F8F8">
                    <a:gamma/>
                    <a:shade val="86275"/>
                    <a:invGamma/>
                  </a:srgbClr>
                </a:gs>
                <a:gs pos="100000">
                  <a:srgbClr val="F8F8F8"/>
                </a:gs>
              </a:gsLst>
              <a:lin ang="5400000" scaled="1"/>
            </a:gradFill>
            <a:ln w="9525" cap="flat" cmpd="sng">
              <a:noFill/>
              <a:prstDash val="solid"/>
              <a:round/>
              <a:headEnd/>
              <a:tailEnd/>
            </a:ln>
            <a:effectLst/>
          </p:spPr>
          <p:txBody>
            <a:bodyPr wrap="none" anchor="ctr"/>
            <a:lstStyle/>
            <a:p>
              <a:endParaRPr lang="zh-CN" altLang="en-US"/>
            </a:p>
          </p:txBody>
        </p:sp>
      </p:grpSp>
      <p:sp>
        <p:nvSpPr>
          <p:cNvPr id="40" name="矩形 39"/>
          <p:cNvSpPr/>
          <p:nvPr/>
        </p:nvSpPr>
        <p:spPr>
          <a:xfrm rot="21396019">
            <a:off x="2102813" y="782979"/>
            <a:ext cx="1072833" cy="3170099"/>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altLang="zh-CN" sz="20000" b="1" cap="none" spc="50" dirty="0" smtClean="0">
                <a:ln w="11430"/>
                <a:solidFill>
                  <a:srgbClr val="FFC000"/>
                </a:solidFill>
                <a:effectLst>
                  <a:glow rad="63500">
                    <a:schemeClr val="accent1">
                      <a:satMod val="175000"/>
                      <a:alpha val="40000"/>
                    </a:schemeClr>
                  </a:glow>
                  <a:outerShdw blurRad="76200" dist="50800" dir="5400000" algn="tl" rotWithShape="0">
                    <a:srgbClr val="000000">
                      <a:alpha val="65000"/>
                    </a:srgbClr>
                  </a:outerShdw>
                </a:effectLst>
                <a:latin typeface="Arial" pitchFamily="34" charset="0"/>
                <a:cs typeface="Arial" pitchFamily="34" charset="0"/>
              </a:rPr>
              <a:t>2</a:t>
            </a:r>
            <a:endParaRPr lang="zh-CN" altLang="en-US" sz="20000" b="1" cap="none" spc="50" dirty="0">
              <a:ln w="11430"/>
              <a:solidFill>
                <a:srgbClr val="FFC000"/>
              </a:solidFill>
              <a:effectLst>
                <a:glow rad="63500">
                  <a:schemeClr val="accent1">
                    <a:satMod val="175000"/>
                    <a:alpha val="40000"/>
                  </a:schemeClr>
                </a:glow>
                <a:outerShdw blurRad="76200" dist="50800" dir="5400000" algn="tl" rotWithShape="0">
                  <a:srgbClr val="000000">
                    <a:alpha val="65000"/>
                  </a:srgbClr>
                </a:outerShdw>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r>
              <a:rPr lang="zh-CN" altLang="en-US" dirty="0" smtClean="0">
                <a:ea typeface="宋体" pitchFamily="2" charset="-122"/>
              </a:rPr>
              <a:t>学习情境划分</a:t>
            </a:r>
            <a:endParaRPr lang="en-US" altLang="zh-CN" dirty="0">
              <a:ea typeface="宋体" pitchFamily="2" charset="-122"/>
            </a:endParaRPr>
          </a:p>
        </p:txBody>
      </p:sp>
      <p:grpSp>
        <p:nvGrpSpPr>
          <p:cNvPr id="5" name="Group 14"/>
          <p:cNvGrpSpPr>
            <a:grpSpLocks/>
          </p:cNvGrpSpPr>
          <p:nvPr/>
        </p:nvGrpSpPr>
        <p:grpSpPr bwMode="auto">
          <a:xfrm>
            <a:off x="3357554" y="3130561"/>
            <a:ext cx="2286016" cy="1370009"/>
            <a:chOff x="3964" y="2071"/>
            <a:chExt cx="1484" cy="330"/>
          </a:xfrm>
        </p:grpSpPr>
        <p:sp>
          <p:nvSpPr>
            <p:cNvPr id="85007" name="AutoShape 15"/>
            <p:cNvSpPr>
              <a:spLocks noChangeArrowheads="1"/>
            </p:cNvSpPr>
            <p:nvPr/>
          </p:nvSpPr>
          <p:spPr bwMode="ltGray">
            <a:xfrm>
              <a:off x="3964" y="2071"/>
              <a:ext cx="1484" cy="330"/>
            </a:xfrm>
            <a:prstGeom prst="roundRect">
              <a:avLst>
                <a:gd name="adj" fmla="val 16667"/>
              </a:avLst>
            </a:prstGeom>
            <a:solidFill>
              <a:schemeClr val="accent1"/>
            </a:solidFill>
            <a:ln w="12700" algn="ctr">
              <a:solidFill>
                <a:srgbClr val="808080"/>
              </a:solidFill>
              <a:round/>
              <a:headEnd/>
              <a:tailEnd/>
            </a:ln>
            <a:effectLst/>
          </p:spPr>
          <p:txBody>
            <a:bodyPr wrap="none" anchor="ctr"/>
            <a:lstStyle/>
            <a:p>
              <a:endParaRPr lang="zh-CN" altLang="en-US"/>
            </a:p>
          </p:txBody>
        </p:sp>
        <p:sp>
          <p:nvSpPr>
            <p:cNvPr id="85008" name="AutoShape 16"/>
            <p:cNvSpPr>
              <a:spLocks noChangeArrowheads="1"/>
            </p:cNvSpPr>
            <p:nvPr/>
          </p:nvSpPr>
          <p:spPr bwMode="ltGray">
            <a:xfrm>
              <a:off x="3987" y="2091"/>
              <a:ext cx="1432" cy="134"/>
            </a:xfrm>
            <a:prstGeom prst="roundRect">
              <a:avLst>
                <a:gd name="adj" fmla="val 28356"/>
              </a:avLst>
            </a:prstGeom>
            <a:gradFill rotWithShape="1">
              <a:gsLst>
                <a:gs pos="0">
                  <a:srgbClr val="FFFFFF">
                    <a:alpha val="70000"/>
                  </a:srgbClr>
                </a:gs>
                <a:gs pos="100000">
                  <a:schemeClr val="accent1">
                    <a:alpha val="70000"/>
                  </a:schemeClr>
                </a:gs>
              </a:gsLst>
              <a:lin ang="5400000" scaled="1"/>
            </a:gradFill>
            <a:ln w="9525" algn="ctr">
              <a:noFill/>
              <a:round/>
              <a:headEnd/>
              <a:tailEnd/>
            </a:ln>
            <a:effectLst/>
          </p:spPr>
          <p:txBody>
            <a:bodyPr wrap="none" anchor="ctr"/>
            <a:lstStyle/>
            <a:p>
              <a:endParaRPr lang="zh-CN" altLang="en-US"/>
            </a:p>
          </p:txBody>
        </p:sp>
      </p:grpSp>
      <p:grpSp>
        <p:nvGrpSpPr>
          <p:cNvPr id="7" name="Group 20"/>
          <p:cNvGrpSpPr>
            <a:grpSpLocks/>
          </p:cNvGrpSpPr>
          <p:nvPr/>
        </p:nvGrpSpPr>
        <p:grpSpPr bwMode="auto">
          <a:xfrm>
            <a:off x="3714750" y="1852632"/>
            <a:ext cx="1597025" cy="536575"/>
            <a:chOff x="3964" y="2071"/>
            <a:chExt cx="1484" cy="330"/>
          </a:xfrm>
        </p:grpSpPr>
        <p:sp>
          <p:nvSpPr>
            <p:cNvPr id="85013" name="AutoShape 21"/>
            <p:cNvSpPr>
              <a:spLocks noChangeArrowheads="1"/>
            </p:cNvSpPr>
            <p:nvPr/>
          </p:nvSpPr>
          <p:spPr bwMode="gray">
            <a:xfrm>
              <a:off x="3964" y="2071"/>
              <a:ext cx="1484" cy="330"/>
            </a:xfrm>
            <a:prstGeom prst="roundRect">
              <a:avLst>
                <a:gd name="adj" fmla="val 16667"/>
              </a:avLst>
            </a:prstGeom>
            <a:solidFill>
              <a:srgbClr val="DDDDDD"/>
            </a:solidFill>
            <a:ln w="12700" algn="ctr">
              <a:solidFill>
                <a:srgbClr val="808080"/>
              </a:solidFill>
              <a:round/>
              <a:headEnd/>
              <a:tailEnd/>
            </a:ln>
            <a:effectLst/>
          </p:spPr>
          <p:txBody>
            <a:bodyPr wrap="none" anchor="ctr"/>
            <a:lstStyle/>
            <a:p>
              <a:endParaRPr lang="zh-CN" altLang="en-US"/>
            </a:p>
          </p:txBody>
        </p:sp>
        <p:sp>
          <p:nvSpPr>
            <p:cNvPr id="85014" name="AutoShape 22"/>
            <p:cNvSpPr>
              <a:spLocks noChangeArrowheads="1"/>
            </p:cNvSpPr>
            <p:nvPr/>
          </p:nvSpPr>
          <p:spPr bwMode="gray">
            <a:xfrm>
              <a:off x="3987" y="2091"/>
              <a:ext cx="1432" cy="134"/>
            </a:xfrm>
            <a:prstGeom prst="roundRect">
              <a:avLst>
                <a:gd name="adj" fmla="val 28356"/>
              </a:avLst>
            </a:prstGeom>
            <a:gradFill rotWithShape="1">
              <a:gsLst>
                <a:gs pos="0">
                  <a:srgbClr val="FFFFFF">
                    <a:alpha val="70000"/>
                  </a:srgbClr>
                </a:gs>
                <a:gs pos="100000">
                  <a:srgbClr val="DDDDDD">
                    <a:alpha val="70000"/>
                  </a:srgbClr>
                </a:gs>
              </a:gsLst>
              <a:lin ang="5400000" scaled="1"/>
            </a:gradFill>
            <a:ln w="9525" algn="ctr">
              <a:noFill/>
              <a:round/>
              <a:headEnd/>
              <a:tailEnd/>
            </a:ln>
            <a:effectLst/>
          </p:spPr>
          <p:txBody>
            <a:bodyPr wrap="none" anchor="ctr"/>
            <a:lstStyle/>
            <a:p>
              <a:endParaRPr lang="zh-CN" altLang="en-US"/>
            </a:p>
          </p:txBody>
        </p:sp>
      </p:grpSp>
      <p:sp>
        <p:nvSpPr>
          <p:cNvPr id="85020" name="Text Box 28"/>
          <p:cNvSpPr txBox="1">
            <a:spLocks noChangeArrowheads="1"/>
          </p:cNvSpPr>
          <p:nvPr/>
        </p:nvSpPr>
        <p:spPr bwMode="black">
          <a:xfrm>
            <a:off x="3929058" y="1933594"/>
            <a:ext cx="1133479" cy="369332"/>
          </a:xfrm>
          <a:prstGeom prst="rect">
            <a:avLst/>
          </a:prstGeom>
          <a:noFill/>
          <a:ln w="9525" algn="ctr">
            <a:noFill/>
            <a:miter lim="800000"/>
            <a:headEnd/>
            <a:tailEnd/>
          </a:ln>
          <a:effectLst/>
        </p:spPr>
        <p:txBody>
          <a:bodyPr wrap="square">
            <a:spAutoFit/>
          </a:bodyPr>
          <a:lstStyle/>
          <a:p>
            <a:pPr>
              <a:spcBef>
                <a:spcPct val="50000"/>
              </a:spcBef>
            </a:pPr>
            <a:r>
              <a:rPr lang="zh-CN" altLang="en-US" dirty="0" smtClean="0">
                <a:solidFill>
                  <a:srgbClr val="000000"/>
                </a:solidFill>
                <a:effectLst>
                  <a:outerShdw blurRad="38100" dist="38100" dir="2700000" algn="tl">
                    <a:srgbClr val="C0C0C0"/>
                  </a:outerShdw>
                </a:effectLst>
              </a:rPr>
              <a:t>学习情境</a:t>
            </a:r>
            <a:endParaRPr lang="en-US" altLang="zh-CN" dirty="0">
              <a:solidFill>
                <a:srgbClr val="000000"/>
              </a:solidFill>
              <a:effectLst>
                <a:outerShdw blurRad="38100" dist="38100" dir="2700000" algn="tl">
                  <a:srgbClr val="C0C0C0"/>
                </a:outerShdw>
              </a:effectLst>
            </a:endParaRPr>
          </a:p>
        </p:txBody>
      </p:sp>
      <p:sp>
        <p:nvSpPr>
          <p:cNvPr id="85026" name="Text Box 34"/>
          <p:cNvSpPr txBox="1">
            <a:spLocks noChangeArrowheads="1"/>
          </p:cNvSpPr>
          <p:nvPr/>
        </p:nvSpPr>
        <p:spPr bwMode="black">
          <a:xfrm>
            <a:off x="3428992" y="3197139"/>
            <a:ext cx="2214578" cy="1077218"/>
          </a:xfrm>
          <a:prstGeom prst="rect">
            <a:avLst/>
          </a:prstGeom>
          <a:noFill/>
          <a:ln w="9525" algn="ctr">
            <a:noFill/>
            <a:miter lim="800000"/>
            <a:headEnd/>
            <a:tailEnd/>
          </a:ln>
          <a:effectLst>
            <a:outerShdw dist="17961" dir="2700000" algn="ctr" rotWithShape="0">
              <a:srgbClr val="5F5F5F">
                <a:alpha val="50000"/>
              </a:srgbClr>
            </a:outerShdw>
          </a:effectLst>
        </p:spPr>
        <p:txBody>
          <a:bodyPr wrap="square">
            <a:spAutoFit/>
          </a:bodyPr>
          <a:lstStyle/>
          <a:p>
            <a:r>
              <a:rPr lang="zh-CN" altLang="en-US" dirty="0" smtClean="0">
                <a:solidFill>
                  <a:srgbClr val="F8F8F8"/>
                </a:solidFill>
              </a:rPr>
              <a:t>学习子情境 </a:t>
            </a:r>
            <a:r>
              <a:rPr lang="en-US" altLang="zh-CN" dirty="0" smtClean="0">
                <a:solidFill>
                  <a:srgbClr val="F8F8F8"/>
                </a:solidFill>
              </a:rPr>
              <a:t>7.1 </a:t>
            </a:r>
          </a:p>
          <a:p>
            <a:pPr>
              <a:spcBef>
                <a:spcPts val="1200"/>
              </a:spcBef>
            </a:pPr>
            <a:r>
              <a:rPr lang="zh-CN" altLang="en-US" dirty="0">
                <a:solidFill>
                  <a:srgbClr val="F8F8F8"/>
                </a:solidFill>
              </a:rPr>
              <a:t>创建、管理和使用学生信息表索引</a:t>
            </a:r>
          </a:p>
        </p:txBody>
      </p:sp>
      <p:cxnSp>
        <p:nvCxnSpPr>
          <p:cNvPr id="85035" name="AutoShape 43"/>
          <p:cNvCxnSpPr>
            <a:cxnSpLocks noChangeShapeType="1"/>
          </p:cNvCxnSpPr>
          <p:nvPr/>
        </p:nvCxnSpPr>
        <p:spPr bwMode="black">
          <a:xfrm rot="5400000">
            <a:off x="4152107" y="2770992"/>
            <a:ext cx="717550" cy="1587"/>
          </a:xfrm>
          <a:prstGeom prst="bentConnector3">
            <a:avLst>
              <a:gd name="adj1" fmla="val 50000"/>
            </a:avLst>
          </a:prstGeom>
          <a:noFill/>
          <a:ln w="9525">
            <a:solidFill>
              <a:schemeClr val="tx1"/>
            </a:solidFill>
            <a:miter lim="800000"/>
            <a:headEnd/>
            <a:tailEnd/>
          </a:ln>
          <a:effectLst/>
        </p:spPr>
      </p:cxn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267744" y="332656"/>
            <a:ext cx="5059775" cy="487363"/>
          </a:xfrm>
        </p:spPr>
        <p:txBody>
          <a:bodyPr/>
          <a:lstStyle/>
          <a:p>
            <a:r>
              <a:rPr lang="zh-CN" altLang="en-US" sz="2400" dirty="0" smtClean="0">
                <a:latin typeface="黑体" pitchFamily="49" charset="-122"/>
              </a:rPr>
              <a:t>学习子情境</a:t>
            </a:r>
            <a:r>
              <a:rPr lang="en-US" altLang="zh-CN" sz="2400" dirty="0" smtClean="0">
                <a:latin typeface="黑体" pitchFamily="49" charset="-122"/>
              </a:rPr>
              <a:t>7.1  </a:t>
            </a:r>
            <a:r>
              <a:rPr lang="zh-CN" altLang="en-US" sz="2400" dirty="0" smtClean="0">
                <a:latin typeface="黑体" pitchFamily="49" charset="-122"/>
              </a:rPr>
              <a:t>创建、管理和使用学生信息表索引</a:t>
            </a:r>
            <a:endParaRPr lang="zh-CN" altLang="en-US" sz="24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a:t>
            </a:fld>
            <a:endParaRPr lang="en-US" altLang="zh-CN"/>
          </a:p>
        </p:txBody>
      </p:sp>
      <p:grpSp>
        <p:nvGrpSpPr>
          <p:cNvPr id="6" name="Group 8"/>
          <p:cNvGrpSpPr>
            <a:grpSpLocks/>
          </p:cNvGrpSpPr>
          <p:nvPr/>
        </p:nvGrpSpPr>
        <p:grpSpPr bwMode="auto">
          <a:xfrm>
            <a:off x="2500298" y="1643044"/>
            <a:ext cx="4286280" cy="571503"/>
            <a:chOff x="3964" y="2071"/>
            <a:chExt cx="1484" cy="330"/>
          </a:xfrm>
        </p:grpSpPr>
        <p:sp>
          <p:nvSpPr>
            <p:cNvPr id="7" name="AutoShape 9"/>
            <p:cNvSpPr>
              <a:spLocks noChangeArrowheads="1"/>
            </p:cNvSpPr>
            <p:nvPr/>
          </p:nvSpPr>
          <p:spPr bwMode="ltGray">
            <a:xfrm>
              <a:off x="3964" y="2071"/>
              <a:ext cx="1484" cy="330"/>
            </a:xfrm>
            <a:prstGeom prst="roundRect">
              <a:avLst>
                <a:gd name="adj" fmla="val 16667"/>
              </a:avLst>
            </a:prstGeom>
            <a:solidFill>
              <a:schemeClr val="folHlink"/>
            </a:solidFill>
            <a:ln w="12700" algn="ctr">
              <a:solidFill>
                <a:srgbClr val="808080"/>
              </a:solidFill>
              <a:round/>
              <a:headEnd/>
              <a:tailEnd/>
            </a:ln>
            <a:effectLst/>
          </p:spPr>
          <p:txBody>
            <a:bodyPr wrap="none" anchor="ctr"/>
            <a:lstStyle/>
            <a:p>
              <a:endParaRPr lang="zh-CN" altLang="en-US">
                <a:solidFill>
                  <a:schemeClr val="bg1"/>
                </a:solidFill>
              </a:endParaRPr>
            </a:p>
          </p:txBody>
        </p:sp>
        <p:sp>
          <p:nvSpPr>
            <p:cNvPr id="8" name="AutoShape 10"/>
            <p:cNvSpPr>
              <a:spLocks noChangeArrowheads="1"/>
            </p:cNvSpPr>
            <p:nvPr/>
          </p:nvSpPr>
          <p:spPr bwMode="ltGray">
            <a:xfrm>
              <a:off x="3987" y="2091"/>
              <a:ext cx="1432" cy="134"/>
            </a:xfrm>
            <a:prstGeom prst="roundRect">
              <a:avLst>
                <a:gd name="adj" fmla="val 28356"/>
              </a:avLst>
            </a:prstGeom>
            <a:gradFill rotWithShape="1">
              <a:gsLst>
                <a:gs pos="0">
                  <a:srgbClr val="FFFFFF">
                    <a:alpha val="70000"/>
                  </a:srgbClr>
                </a:gs>
                <a:gs pos="100000">
                  <a:schemeClr val="folHlink">
                    <a:alpha val="70000"/>
                  </a:schemeClr>
                </a:gs>
              </a:gsLst>
              <a:lin ang="5400000" scaled="1"/>
            </a:gradFill>
            <a:ln w="9525" algn="ctr">
              <a:noFill/>
              <a:round/>
              <a:headEnd/>
              <a:tailEnd/>
            </a:ln>
            <a:effectLst/>
          </p:spPr>
          <p:txBody>
            <a:bodyPr wrap="none" anchor="ctr"/>
            <a:lstStyle/>
            <a:p>
              <a:endParaRPr lang="zh-CN" altLang="en-US">
                <a:solidFill>
                  <a:schemeClr val="bg1"/>
                </a:solidFill>
              </a:endParaRPr>
            </a:p>
          </p:txBody>
        </p:sp>
      </p:grpSp>
      <p:sp>
        <p:nvSpPr>
          <p:cNvPr id="9" name="Rectangle 23"/>
          <p:cNvSpPr>
            <a:spLocks noChangeArrowheads="1"/>
          </p:cNvSpPr>
          <p:nvPr/>
        </p:nvSpPr>
        <p:spPr bwMode="ltGray">
          <a:xfrm>
            <a:off x="1357290" y="2571744"/>
            <a:ext cx="6500858" cy="3017496"/>
          </a:xfrm>
          <a:prstGeom prst="rect">
            <a:avLst/>
          </a:prstGeom>
          <a:gradFill rotWithShape="1">
            <a:gsLst>
              <a:gs pos="0">
                <a:schemeClr val="folHlink"/>
              </a:gs>
              <a:gs pos="100000">
                <a:schemeClr val="folHlink">
                  <a:gamma/>
                  <a:shade val="72549"/>
                  <a:invGamma/>
                </a:schemeClr>
              </a:gs>
            </a:gsLst>
            <a:lin ang="5400000" scaled="1"/>
          </a:gradFill>
          <a:ln w="9525" algn="ctr">
            <a:solidFill>
              <a:srgbClr val="FFFFFF"/>
            </a:solidFill>
            <a:miter lim="800000"/>
            <a:headEnd/>
            <a:tailEnd/>
          </a:ln>
          <a:effectLst>
            <a:outerShdw blurRad="63500" sx="102000" sy="102000" algn="ctr" rotWithShape="0">
              <a:prstClr val="black">
                <a:alpha val="40000"/>
              </a:prstClr>
            </a:outerShdw>
          </a:effectLst>
        </p:spPr>
        <p:txBody>
          <a:bodyPr wrap="none" anchor="ctr"/>
          <a:lstStyle/>
          <a:p>
            <a:endParaRPr lang="zh-CN" altLang="en-US" dirty="0">
              <a:solidFill>
                <a:schemeClr val="bg1"/>
              </a:solidFill>
            </a:endParaRPr>
          </a:p>
        </p:txBody>
      </p:sp>
      <p:sp>
        <p:nvSpPr>
          <p:cNvPr id="11" name="TextBox 10"/>
          <p:cNvSpPr txBox="1"/>
          <p:nvPr/>
        </p:nvSpPr>
        <p:spPr>
          <a:xfrm>
            <a:off x="1547664" y="2785633"/>
            <a:ext cx="6024732" cy="2400657"/>
          </a:xfrm>
          <a:prstGeom prst="rect">
            <a:avLst/>
          </a:prstGeom>
          <a:noFill/>
        </p:spPr>
        <p:txBody>
          <a:bodyPr wrap="square" rtlCol="0">
            <a:spAutoFit/>
          </a:bodyPr>
          <a:lstStyle/>
          <a:p>
            <a:pPr>
              <a:lnSpc>
                <a:spcPct val="150000"/>
              </a:lnSpc>
            </a:pPr>
            <a:r>
              <a:rPr lang="zh-CN" altLang="en-US" sz="2000" dirty="0">
                <a:solidFill>
                  <a:schemeClr val="bg1"/>
                </a:solidFill>
                <a:latin typeface="黑体" pitchFamily="49" charset="-122"/>
                <a:ea typeface="黑体" pitchFamily="49" charset="-122"/>
              </a:rPr>
              <a:t>小吴因日常学生管理工作而不得不经常性地</a:t>
            </a:r>
          </a:p>
          <a:p>
            <a:pPr>
              <a:lnSpc>
                <a:spcPct val="150000"/>
              </a:lnSpc>
            </a:pPr>
            <a:r>
              <a:rPr lang="zh-CN" altLang="en-US" sz="2000" dirty="0">
                <a:solidFill>
                  <a:schemeClr val="bg1"/>
                </a:solidFill>
                <a:latin typeface="黑体" pitchFamily="49" charset="-122"/>
                <a:ea typeface="黑体" pitchFamily="49" charset="-122"/>
              </a:rPr>
              <a:t>维护大量数据。伴随着大量数据、信息的不断产生，</a:t>
            </a:r>
          </a:p>
          <a:p>
            <a:pPr>
              <a:lnSpc>
                <a:spcPct val="150000"/>
              </a:lnSpc>
            </a:pPr>
            <a:r>
              <a:rPr lang="zh-CN" altLang="en-US" sz="2000" dirty="0">
                <a:solidFill>
                  <a:schemeClr val="bg1"/>
                </a:solidFill>
                <a:latin typeface="黑体" pitchFamily="49" charset="-122"/>
                <a:ea typeface="黑体" pitchFamily="49" charset="-122"/>
              </a:rPr>
              <a:t>如何安全有效地存储、检索和管理数据成了小吴</a:t>
            </a:r>
            <a:r>
              <a:rPr lang="zh-CN" altLang="en-US" sz="2000" dirty="0" smtClean="0">
                <a:solidFill>
                  <a:schemeClr val="bg1"/>
                </a:solidFill>
                <a:latin typeface="黑体" pitchFamily="49" charset="-122"/>
                <a:ea typeface="黑体" pitchFamily="49" charset="-122"/>
              </a:rPr>
              <a:t>必须要</a:t>
            </a:r>
            <a:r>
              <a:rPr lang="zh-CN" altLang="en-US" sz="2000" dirty="0">
                <a:solidFill>
                  <a:schemeClr val="bg1"/>
                </a:solidFill>
                <a:latin typeface="黑体" pitchFamily="49" charset="-122"/>
                <a:ea typeface="黑体" pitchFamily="49" charset="-122"/>
              </a:rPr>
              <a:t>解决的非常重要的问题。小吴首先要选择合适的</a:t>
            </a:r>
            <a:r>
              <a:rPr lang="zh-CN" altLang="en-US" sz="2000" dirty="0" smtClean="0">
                <a:solidFill>
                  <a:schemeClr val="bg1"/>
                </a:solidFill>
                <a:latin typeface="黑体" pitchFamily="49" charset="-122"/>
                <a:ea typeface="黑体" pitchFamily="49" charset="-122"/>
              </a:rPr>
              <a:t>数据组织</a:t>
            </a:r>
            <a:r>
              <a:rPr lang="zh-CN" altLang="en-US" sz="2000" dirty="0">
                <a:solidFill>
                  <a:schemeClr val="bg1"/>
                </a:solidFill>
                <a:latin typeface="黑体" pitchFamily="49" charset="-122"/>
                <a:ea typeface="黑体" pitchFamily="49" charset="-122"/>
              </a:rPr>
              <a:t>方式来存储学生的基本数据资料</a:t>
            </a:r>
          </a:p>
        </p:txBody>
      </p:sp>
      <p:sp>
        <p:nvSpPr>
          <p:cNvPr id="12" name="TextBox 11"/>
          <p:cNvSpPr txBox="1"/>
          <p:nvPr/>
        </p:nvSpPr>
        <p:spPr>
          <a:xfrm>
            <a:off x="2571736" y="1714488"/>
            <a:ext cx="3857652" cy="430887"/>
          </a:xfrm>
          <a:prstGeom prst="rect">
            <a:avLst/>
          </a:prstGeom>
          <a:noFill/>
        </p:spPr>
        <p:txBody>
          <a:bodyPr wrap="square" rtlCol="0">
            <a:spAutoFit/>
          </a:bodyPr>
          <a:lstStyle/>
          <a:p>
            <a:pPr algn="ctr"/>
            <a:r>
              <a:rPr lang="zh-CN" altLang="en-US" sz="2200" dirty="0" smtClean="0">
                <a:solidFill>
                  <a:schemeClr val="bg1"/>
                </a:solidFill>
              </a:rPr>
              <a:t>  情 境 描 述</a:t>
            </a:r>
            <a:endParaRPr lang="zh-CN" altLang="en-US" sz="2200" dirty="0">
              <a:solidFill>
                <a:schemeClr val="bg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技能目标</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6</a:t>
            </a:fld>
            <a:endParaRPr lang="en-US" altLang="zh-CN"/>
          </a:p>
        </p:txBody>
      </p:sp>
      <p:sp>
        <p:nvSpPr>
          <p:cNvPr id="7" name="Oval 3"/>
          <p:cNvSpPr>
            <a:spLocks noChangeArrowheads="1"/>
          </p:cNvSpPr>
          <p:nvPr/>
        </p:nvSpPr>
        <p:spPr bwMode="gray">
          <a:xfrm>
            <a:off x="3943352" y="2876573"/>
            <a:ext cx="1619250" cy="1619250"/>
          </a:xfrm>
          <a:prstGeom prst="ellipse">
            <a:avLst/>
          </a:prstGeom>
          <a:solidFill>
            <a:srgbClr val="DCDCDC">
              <a:alpha val="50000"/>
            </a:srgbClr>
          </a:solidFill>
          <a:ln w="9525" algn="ctr">
            <a:noFill/>
            <a:round/>
            <a:headEnd/>
            <a:tailEnd/>
          </a:ln>
          <a:effectLst/>
        </p:spPr>
        <p:txBody>
          <a:bodyPr wrap="none" anchor="ctr"/>
          <a:lstStyle/>
          <a:p>
            <a:endParaRPr lang="zh-CN" altLang="en-US"/>
          </a:p>
        </p:txBody>
      </p:sp>
      <p:sp>
        <p:nvSpPr>
          <p:cNvPr id="9" name="Line 5"/>
          <p:cNvSpPr>
            <a:spLocks noChangeShapeType="1"/>
          </p:cNvSpPr>
          <p:nvPr/>
        </p:nvSpPr>
        <p:spPr bwMode="gray">
          <a:xfrm>
            <a:off x="4019552" y="2514623"/>
            <a:ext cx="914400" cy="914400"/>
          </a:xfrm>
          <a:prstGeom prst="line">
            <a:avLst/>
          </a:prstGeom>
          <a:noFill/>
          <a:ln w="12700">
            <a:solidFill>
              <a:schemeClr val="tx1"/>
            </a:solidFill>
            <a:round/>
            <a:headEnd/>
            <a:tailEnd/>
          </a:ln>
          <a:effectLst/>
        </p:spPr>
        <p:txBody>
          <a:bodyPr wrap="none" anchor="ctr"/>
          <a:lstStyle/>
          <a:p>
            <a:endParaRPr lang="zh-CN" altLang="en-US"/>
          </a:p>
        </p:txBody>
      </p:sp>
      <p:sp>
        <p:nvSpPr>
          <p:cNvPr id="10" name="Line 6"/>
          <p:cNvSpPr>
            <a:spLocks noChangeShapeType="1"/>
          </p:cNvSpPr>
          <p:nvPr/>
        </p:nvSpPr>
        <p:spPr bwMode="gray">
          <a:xfrm>
            <a:off x="4933951" y="4038623"/>
            <a:ext cx="1031533" cy="472200"/>
          </a:xfrm>
          <a:prstGeom prst="line">
            <a:avLst/>
          </a:prstGeom>
          <a:noFill/>
          <a:ln w="12700">
            <a:solidFill>
              <a:schemeClr val="tx1"/>
            </a:solidFill>
            <a:round/>
            <a:headEnd/>
            <a:tailEnd/>
          </a:ln>
          <a:effectLst/>
        </p:spPr>
        <p:txBody>
          <a:bodyPr wrap="none" anchor="ctr"/>
          <a:lstStyle/>
          <a:p>
            <a:endParaRPr lang="zh-CN" altLang="en-US"/>
          </a:p>
        </p:txBody>
      </p:sp>
      <p:sp>
        <p:nvSpPr>
          <p:cNvPr id="12" name="Line 8"/>
          <p:cNvSpPr>
            <a:spLocks noChangeShapeType="1"/>
          </p:cNvSpPr>
          <p:nvPr/>
        </p:nvSpPr>
        <p:spPr bwMode="gray">
          <a:xfrm flipV="1">
            <a:off x="5314952" y="2667023"/>
            <a:ext cx="533400" cy="838200"/>
          </a:xfrm>
          <a:prstGeom prst="line">
            <a:avLst/>
          </a:prstGeom>
          <a:noFill/>
          <a:ln w="12700">
            <a:solidFill>
              <a:schemeClr val="tx1"/>
            </a:solidFill>
            <a:round/>
            <a:headEnd/>
            <a:tailEnd/>
          </a:ln>
          <a:effectLst/>
        </p:spPr>
        <p:txBody>
          <a:bodyPr wrap="none" anchor="ctr"/>
          <a:lstStyle/>
          <a:p>
            <a:endParaRPr lang="zh-CN" altLang="en-US"/>
          </a:p>
        </p:txBody>
      </p:sp>
      <p:sp>
        <p:nvSpPr>
          <p:cNvPr id="13" name="Oval 9"/>
          <p:cNvSpPr>
            <a:spLocks noChangeArrowheads="1"/>
          </p:cNvSpPr>
          <p:nvPr/>
        </p:nvSpPr>
        <p:spPr bwMode="gray">
          <a:xfrm>
            <a:off x="4581527" y="3267098"/>
            <a:ext cx="895350" cy="895350"/>
          </a:xfrm>
          <a:prstGeom prst="ellipse">
            <a:avLst/>
          </a:prstGeom>
          <a:solidFill>
            <a:srgbClr val="C0C0C0">
              <a:alpha val="50000"/>
            </a:srgbClr>
          </a:solidFill>
          <a:ln w="9525" algn="ctr">
            <a:noFill/>
            <a:round/>
            <a:headEnd/>
            <a:tailEnd/>
          </a:ln>
          <a:effectLst/>
        </p:spPr>
        <p:txBody>
          <a:bodyPr wrap="none" anchor="ctr"/>
          <a:lstStyle/>
          <a:p>
            <a:endParaRPr lang="zh-CN" altLang="en-US"/>
          </a:p>
        </p:txBody>
      </p:sp>
      <p:grpSp>
        <p:nvGrpSpPr>
          <p:cNvPr id="15" name="Group 11"/>
          <p:cNvGrpSpPr>
            <a:grpSpLocks/>
          </p:cNvGrpSpPr>
          <p:nvPr/>
        </p:nvGrpSpPr>
        <p:grpSpPr bwMode="auto">
          <a:xfrm>
            <a:off x="3200402" y="1638323"/>
            <a:ext cx="1146175" cy="1374775"/>
            <a:chOff x="2064" y="1008"/>
            <a:chExt cx="722" cy="866"/>
          </a:xfrm>
        </p:grpSpPr>
        <p:sp>
          <p:nvSpPr>
            <p:cNvPr id="16" name="Oval 12"/>
            <p:cNvSpPr>
              <a:spLocks noChangeArrowheads="1"/>
            </p:cNvSpPr>
            <p:nvPr/>
          </p:nvSpPr>
          <p:spPr bwMode="gray">
            <a:xfrm>
              <a:off x="2064" y="1008"/>
              <a:ext cx="722" cy="727"/>
            </a:xfrm>
            <a:prstGeom prst="ellipse">
              <a:avLst/>
            </a:prstGeom>
            <a:solidFill>
              <a:srgbClr val="EAEAEA">
                <a:alpha val="50000"/>
              </a:srgbClr>
            </a:solidFill>
            <a:ln w="9525" algn="ctr">
              <a:noFill/>
              <a:round/>
              <a:headEnd/>
              <a:tailEnd/>
            </a:ln>
            <a:effectLst/>
          </p:spPr>
          <p:txBody>
            <a:bodyPr wrap="none" anchor="ctr"/>
            <a:lstStyle/>
            <a:p>
              <a:endParaRPr lang="zh-CN" altLang="en-US"/>
            </a:p>
          </p:txBody>
        </p:sp>
        <p:grpSp>
          <p:nvGrpSpPr>
            <p:cNvPr id="17" name="Group 13"/>
            <p:cNvGrpSpPr>
              <a:grpSpLocks/>
            </p:cNvGrpSpPr>
            <p:nvPr/>
          </p:nvGrpSpPr>
          <p:grpSpPr bwMode="auto">
            <a:xfrm>
              <a:off x="2086" y="1030"/>
              <a:ext cx="680" cy="844"/>
              <a:chOff x="3975" y="1593"/>
              <a:chExt cx="931" cy="1157"/>
            </a:xfrm>
          </p:grpSpPr>
          <p:pic>
            <p:nvPicPr>
              <p:cNvPr id="30" name="Picture 14" descr="circuler_1"/>
              <p:cNvPicPr>
                <a:picLocks noChangeAspect="1" noChangeArrowheads="1"/>
              </p:cNvPicPr>
              <p:nvPr/>
            </p:nvPicPr>
            <p:blipFill>
              <a:blip r:embed="rId2" cstate="print"/>
              <a:srcRect/>
              <a:stretch>
                <a:fillRect/>
              </a:stretch>
            </p:blipFill>
            <p:spPr bwMode="gray">
              <a:xfrm>
                <a:off x="3975" y="1593"/>
                <a:ext cx="925" cy="935"/>
              </a:xfrm>
              <a:prstGeom prst="rect">
                <a:avLst/>
              </a:prstGeom>
              <a:noFill/>
            </p:spPr>
          </p:pic>
          <p:sp>
            <p:nvSpPr>
              <p:cNvPr id="31" name="Oval 15"/>
              <p:cNvSpPr>
                <a:spLocks noChangeArrowheads="1"/>
              </p:cNvSpPr>
              <p:nvPr/>
            </p:nvSpPr>
            <p:spPr bwMode="gray">
              <a:xfrm>
                <a:off x="3975" y="1593"/>
                <a:ext cx="931" cy="937"/>
              </a:xfrm>
              <a:prstGeom prst="ellipse">
                <a:avLst/>
              </a:prstGeom>
              <a:solidFill>
                <a:schemeClr val="hlink">
                  <a:alpha val="50000"/>
                </a:schemeClr>
              </a:solidFill>
              <a:ln w="9525" algn="ctr">
                <a:noFill/>
                <a:round/>
                <a:headEnd/>
                <a:tailEnd/>
              </a:ln>
              <a:effectLst/>
            </p:spPr>
            <p:txBody>
              <a:bodyPr wrap="none" anchor="ctr"/>
              <a:lstStyle/>
              <a:p>
                <a:endParaRPr lang="zh-CN" altLang="en-US"/>
              </a:p>
            </p:txBody>
          </p:sp>
          <p:pic>
            <p:nvPicPr>
              <p:cNvPr id="32" name="Picture 16" descr="light_shadow1"/>
              <p:cNvPicPr>
                <a:picLocks noChangeAspect="1" noChangeArrowheads="1"/>
              </p:cNvPicPr>
              <p:nvPr/>
            </p:nvPicPr>
            <p:blipFill>
              <a:blip r:embed="rId3" cstate="print"/>
              <a:srcRect t="14285"/>
              <a:stretch>
                <a:fillRect/>
              </a:stretch>
            </p:blipFill>
            <p:spPr bwMode="gray">
              <a:xfrm>
                <a:off x="3984" y="1632"/>
                <a:ext cx="682" cy="585"/>
              </a:xfrm>
              <a:prstGeom prst="rect">
                <a:avLst/>
              </a:prstGeom>
              <a:noFill/>
            </p:spPr>
          </p:pic>
          <p:grpSp>
            <p:nvGrpSpPr>
              <p:cNvPr id="33" name="Group 17"/>
              <p:cNvGrpSpPr>
                <a:grpSpLocks/>
              </p:cNvGrpSpPr>
              <p:nvPr/>
            </p:nvGrpSpPr>
            <p:grpSpPr bwMode="auto">
              <a:xfrm rot="-3733502" flipH="1" flipV="1">
                <a:off x="4250" y="2244"/>
                <a:ext cx="821" cy="191"/>
                <a:chOff x="2528" y="1060"/>
                <a:chExt cx="894" cy="236"/>
              </a:xfrm>
            </p:grpSpPr>
            <p:grpSp>
              <p:nvGrpSpPr>
                <p:cNvPr id="34" name="Group 18"/>
                <p:cNvGrpSpPr>
                  <a:grpSpLocks/>
                </p:cNvGrpSpPr>
                <p:nvPr/>
              </p:nvGrpSpPr>
              <p:grpSpPr bwMode="auto">
                <a:xfrm>
                  <a:off x="2528" y="1060"/>
                  <a:ext cx="742" cy="186"/>
                  <a:chOff x="1565" y="2568"/>
                  <a:chExt cx="1118" cy="279"/>
                </a:xfrm>
              </p:grpSpPr>
              <p:sp>
                <p:nvSpPr>
                  <p:cNvPr id="40" name="AutoShape 19"/>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41" name="AutoShape 20"/>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42" name="AutoShape 21"/>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43" name="AutoShape 22"/>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35" name="Group 23"/>
                <p:cNvGrpSpPr>
                  <a:grpSpLocks/>
                </p:cNvGrpSpPr>
                <p:nvPr/>
              </p:nvGrpSpPr>
              <p:grpSpPr bwMode="auto">
                <a:xfrm rot="1353540">
                  <a:off x="2680" y="1110"/>
                  <a:ext cx="742" cy="186"/>
                  <a:chOff x="1565" y="2568"/>
                  <a:chExt cx="1118" cy="279"/>
                </a:xfrm>
              </p:grpSpPr>
              <p:sp>
                <p:nvSpPr>
                  <p:cNvPr id="36" name="AutoShape 24"/>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37" name="AutoShape 25"/>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38" name="AutoShape 26"/>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39" name="AutoShape 27"/>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grpSp>
        <p:grpSp>
          <p:nvGrpSpPr>
            <p:cNvPr id="18" name="Group 28"/>
            <p:cNvGrpSpPr>
              <a:grpSpLocks/>
            </p:cNvGrpSpPr>
            <p:nvPr/>
          </p:nvGrpSpPr>
          <p:grpSpPr bwMode="auto">
            <a:xfrm rot="-3733502" flipH="1" flipV="1">
              <a:off x="2362" y="1508"/>
              <a:ext cx="528" cy="122"/>
              <a:chOff x="2528" y="1060"/>
              <a:chExt cx="894" cy="236"/>
            </a:xfrm>
          </p:grpSpPr>
          <p:grpSp>
            <p:nvGrpSpPr>
              <p:cNvPr id="20" name="Group 29"/>
              <p:cNvGrpSpPr>
                <a:grpSpLocks/>
              </p:cNvGrpSpPr>
              <p:nvPr/>
            </p:nvGrpSpPr>
            <p:grpSpPr bwMode="auto">
              <a:xfrm>
                <a:off x="2528" y="1060"/>
                <a:ext cx="742" cy="186"/>
                <a:chOff x="1565" y="2568"/>
                <a:chExt cx="1118" cy="279"/>
              </a:xfrm>
            </p:grpSpPr>
            <p:sp>
              <p:nvSpPr>
                <p:cNvPr id="26" name="AutoShape 30"/>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7" name="AutoShape 31"/>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8" name="AutoShape 32"/>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9" name="AutoShape 33"/>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21" name="Group 34"/>
              <p:cNvGrpSpPr>
                <a:grpSpLocks/>
              </p:cNvGrpSpPr>
              <p:nvPr/>
            </p:nvGrpSpPr>
            <p:grpSpPr bwMode="auto">
              <a:xfrm rot="1353540">
                <a:off x="2680" y="1110"/>
                <a:ext cx="742" cy="186"/>
                <a:chOff x="1565" y="2568"/>
                <a:chExt cx="1118" cy="279"/>
              </a:xfrm>
            </p:grpSpPr>
            <p:sp>
              <p:nvSpPr>
                <p:cNvPr id="22" name="AutoShape 35"/>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3" name="AutoShape 36"/>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4" name="AutoShape 37"/>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5" name="AutoShape 38"/>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sp>
          <p:nvSpPr>
            <p:cNvPr id="19" name="Rectangle 39"/>
            <p:cNvSpPr>
              <a:spLocks noChangeArrowheads="1"/>
            </p:cNvSpPr>
            <p:nvPr/>
          </p:nvSpPr>
          <p:spPr bwMode="gray">
            <a:xfrm>
              <a:off x="2335" y="1272"/>
              <a:ext cx="188" cy="213"/>
            </a:xfrm>
            <a:prstGeom prst="rect">
              <a:avLst/>
            </a:prstGeom>
            <a:noFill/>
            <a:ln w="9525" algn="ctr">
              <a:noFill/>
              <a:miter lim="800000"/>
              <a:headEnd/>
              <a:tailEnd/>
            </a:ln>
            <a:effectLst/>
          </p:spPr>
          <p:txBody>
            <a:bodyPr wrap="none">
              <a:spAutoFit/>
              <a:flatTx/>
            </a:bodyPr>
            <a:lstStyle/>
            <a:p>
              <a:r>
                <a:rPr lang="en-US" altLang="zh-CN" sz="1600" b="1" dirty="0" smtClean="0">
                  <a:solidFill>
                    <a:srgbClr val="000000"/>
                  </a:solidFill>
                  <a:ea typeface="宋体" pitchFamily="2" charset="-122"/>
                </a:rPr>
                <a:t>1</a:t>
              </a:r>
              <a:endParaRPr lang="en-US" altLang="zh-CN" sz="1600" b="1" dirty="0">
                <a:solidFill>
                  <a:srgbClr val="000000"/>
                </a:solidFill>
                <a:ea typeface="宋体" pitchFamily="2" charset="-122"/>
              </a:endParaRPr>
            </a:p>
          </p:txBody>
        </p:sp>
      </p:grpSp>
      <p:grpSp>
        <p:nvGrpSpPr>
          <p:cNvPr id="73" name="Group 69"/>
          <p:cNvGrpSpPr>
            <a:grpSpLocks/>
          </p:cNvGrpSpPr>
          <p:nvPr/>
        </p:nvGrpSpPr>
        <p:grpSpPr bwMode="auto">
          <a:xfrm>
            <a:off x="5732329" y="4377554"/>
            <a:ext cx="1146175" cy="1374775"/>
            <a:chOff x="2064" y="1008"/>
            <a:chExt cx="722" cy="866"/>
          </a:xfrm>
        </p:grpSpPr>
        <p:sp>
          <p:nvSpPr>
            <p:cNvPr id="74" name="Oval 70"/>
            <p:cNvSpPr>
              <a:spLocks noChangeArrowheads="1"/>
            </p:cNvSpPr>
            <p:nvPr/>
          </p:nvSpPr>
          <p:spPr bwMode="gray">
            <a:xfrm>
              <a:off x="2064" y="1008"/>
              <a:ext cx="722" cy="727"/>
            </a:xfrm>
            <a:prstGeom prst="ellipse">
              <a:avLst/>
            </a:prstGeom>
            <a:solidFill>
              <a:srgbClr val="EAEAEA">
                <a:alpha val="50000"/>
              </a:srgbClr>
            </a:solidFill>
            <a:ln w="9525" algn="ctr">
              <a:noFill/>
              <a:round/>
              <a:headEnd/>
              <a:tailEnd/>
            </a:ln>
            <a:effectLst/>
          </p:spPr>
          <p:txBody>
            <a:bodyPr wrap="none" anchor="ctr"/>
            <a:lstStyle/>
            <a:p>
              <a:endParaRPr lang="zh-CN" altLang="en-US"/>
            </a:p>
          </p:txBody>
        </p:sp>
        <p:grpSp>
          <p:nvGrpSpPr>
            <p:cNvPr id="75" name="Group 71"/>
            <p:cNvGrpSpPr>
              <a:grpSpLocks/>
            </p:cNvGrpSpPr>
            <p:nvPr/>
          </p:nvGrpSpPr>
          <p:grpSpPr bwMode="auto">
            <a:xfrm>
              <a:off x="2086" y="1030"/>
              <a:ext cx="680" cy="844"/>
              <a:chOff x="3975" y="1593"/>
              <a:chExt cx="931" cy="1157"/>
            </a:xfrm>
          </p:grpSpPr>
          <p:pic>
            <p:nvPicPr>
              <p:cNvPr id="88" name="Picture 72" descr="circuler_1"/>
              <p:cNvPicPr>
                <a:picLocks noChangeAspect="1" noChangeArrowheads="1"/>
              </p:cNvPicPr>
              <p:nvPr/>
            </p:nvPicPr>
            <p:blipFill>
              <a:blip r:embed="rId2" cstate="print"/>
              <a:srcRect/>
              <a:stretch>
                <a:fillRect/>
              </a:stretch>
            </p:blipFill>
            <p:spPr bwMode="gray">
              <a:xfrm>
                <a:off x="3975" y="1593"/>
                <a:ext cx="925" cy="935"/>
              </a:xfrm>
              <a:prstGeom prst="rect">
                <a:avLst/>
              </a:prstGeom>
              <a:noFill/>
            </p:spPr>
          </p:pic>
          <p:sp>
            <p:nvSpPr>
              <p:cNvPr id="89" name="Oval 73"/>
              <p:cNvSpPr>
                <a:spLocks noChangeArrowheads="1"/>
              </p:cNvSpPr>
              <p:nvPr/>
            </p:nvSpPr>
            <p:spPr bwMode="gray">
              <a:xfrm>
                <a:off x="3975" y="1593"/>
                <a:ext cx="931" cy="937"/>
              </a:xfrm>
              <a:prstGeom prst="ellipse">
                <a:avLst/>
              </a:prstGeom>
              <a:solidFill>
                <a:schemeClr val="accent1">
                  <a:alpha val="50000"/>
                </a:schemeClr>
              </a:solidFill>
              <a:ln w="9525" algn="ctr">
                <a:noFill/>
                <a:round/>
                <a:headEnd/>
                <a:tailEnd/>
              </a:ln>
              <a:effectLst/>
            </p:spPr>
            <p:txBody>
              <a:bodyPr wrap="none" anchor="ctr"/>
              <a:lstStyle/>
              <a:p>
                <a:endParaRPr lang="zh-CN" altLang="en-US"/>
              </a:p>
            </p:txBody>
          </p:sp>
          <p:pic>
            <p:nvPicPr>
              <p:cNvPr id="90" name="Picture 74" descr="light_shadow1"/>
              <p:cNvPicPr>
                <a:picLocks noChangeAspect="1" noChangeArrowheads="1"/>
              </p:cNvPicPr>
              <p:nvPr/>
            </p:nvPicPr>
            <p:blipFill>
              <a:blip r:embed="rId3" cstate="print"/>
              <a:srcRect t="14285"/>
              <a:stretch>
                <a:fillRect/>
              </a:stretch>
            </p:blipFill>
            <p:spPr bwMode="gray">
              <a:xfrm>
                <a:off x="3984" y="1632"/>
                <a:ext cx="682" cy="585"/>
              </a:xfrm>
              <a:prstGeom prst="rect">
                <a:avLst/>
              </a:prstGeom>
              <a:noFill/>
            </p:spPr>
          </p:pic>
          <p:grpSp>
            <p:nvGrpSpPr>
              <p:cNvPr id="91" name="Group 75"/>
              <p:cNvGrpSpPr>
                <a:grpSpLocks/>
              </p:cNvGrpSpPr>
              <p:nvPr/>
            </p:nvGrpSpPr>
            <p:grpSpPr bwMode="auto">
              <a:xfrm rot="-3733502" flipH="1" flipV="1">
                <a:off x="4250" y="2244"/>
                <a:ext cx="821" cy="191"/>
                <a:chOff x="2528" y="1060"/>
                <a:chExt cx="894" cy="236"/>
              </a:xfrm>
            </p:grpSpPr>
            <p:grpSp>
              <p:nvGrpSpPr>
                <p:cNvPr id="92" name="Group 76"/>
                <p:cNvGrpSpPr>
                  <a:grpSpLocks/>
                </p:cNvGrpSpPr>
                <p:nvPr/>
              </p:nvGrpSpPr>
              <p:grpSpPr bwMode="auto">
                <a:xfrm>
                  <a:off x="2528" y="1060"/>
                  <a:ext cx="742" cy="186"/>
                  <a:chOff x="1565" y="2568"/>
                  <a:chExt cx="1118" cy="279"/>
                </a:xfrm>
              </p:grpSpPr>
              <p:sp>
                <p:nvSpPr>
                  <p:cNvPr id="98" name="AutoShape 77"/>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99" name="AutoShape 78"/>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00" name="AutoShape 79"/>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01" name="AutoShape 80"/>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93" name="Group 81"/>
                <p:cNvGrpSpPr>
                  <a:grpSpLocks/>
                </p:cNvGrpSpPr>
                <p:nvPr/>
              </p:nvGrpSpPr>
              <p:grpSpPr bwMode="auto">
                <a:xfrm rot="1353540">
                  <a:off x="2680" y="1110"/>
                  <a:ext cx="742" cy="186"/>
                  <a:chOff x="1565" y="2568"/>
                  <a:chExt cx="1118" cy="279"/>
                </a:xfrm>
              </p:grpSpPr>
              <p:sp>
                <p:nvSpPr>
                  <p:cNvPr id="94" name="AutoShape 82"/>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95" name="AutoShape 83"/>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96" name="AutoShape 84"/>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97" name="AutoShape 85"/>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grpSp>
        <p:grpSp>
          <p:nvGrpSpPr>
            <p:cNvPr id="76" name="Group 86"/>
            <p:cNvGrpSpPr>
              <a:grpSpLocks/>
            </p:cNvGrpSpPr>
            <p:nvPr/>
          </p:nvGrpSpPr>
          <p:grpSpPr bwMode="auto">
            <a:xfrm rot="-3733502" flipH="1" flipV="1">
              <a:off x="2362" y="1508"/>
              <a:ext cx="528" cy="122"/>
              <a:chOff x="2528" y="1060"/>
              <a:chExt cx="894" cy="236"/>
            </a:xfrm>
          </p:grpSpPr>
          <p:grpSp>
            <p:nvGrpSpPr>
              <p:cNvPr id="78" name="Group 87"/>
              <p:cNvGrpSpPr>
                <a:grpSpLocks/>
              </p:cNvGrpSpPr>
              <p:nvPr/>
            </p:nvGrpSpPr>
            <p:grpSpPr bwMode="auto">
              <a:xfrm>
                <a:off x="2528" y="1060"/>
                <a:ext cx="742" cy="186"/>
                <a:chOff x="1565" y="2568"/>
                <a:chExt cx="1118" cy="279"/>
              </a:xfrm>
            </p:grpSpPr>
            <p:sp>
              <p:nvSpPr>
                <p:cNvPr id="84" name="AutoShape 88"/>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85" name="AutoShape 89"/>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86" name="AutoShape 90"/>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87" name="AutoShape 91"/>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79" name="Group 92"/>
              <p:cNvGrpSpPr>
                <a:grpSpLocks/>
              </p:cNvGrpSpPr>
              <p:nvPr/>
            </p:nvGrpSpPr>
            <p:grpSpPr bwMode="auto">
              <a:xfrm rot="1353540">
                <a:off x="2680" y="1110"/>
                <a:ext cx="742" cy="186"/>
                <a:chOff x="1565" y="2568"/>
                <a:chExt cx="1118" cy="279"/>
              </a:xfrm>
            </p:grpSpPr>
            <p:sp>
              <p:nvSpPr>
                <p:cNvPr id="80" name="AutoShape 93"/>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81" name="AutoShape 94"/>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82" name="AutoShape 95"/>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83" name="AutoShape 96"/>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sp>
          <p:nvSpPr>
            <p:cNvPr id="77" name="Rectangle 97"/>
            <p:cNvSpPr>
              <a:spLocks noChangeArrowheads="1"/>
            </p:cNvSpPr>
            <p:nvPr/>
          </p:nvSpPr>
          <p:spPr bwMode="gray">
            <a:xfrm>
              <a:off x="2325" y="1301"/>
              <a:ext cx="188" cy="213"/>
            </a:xfrm>
            <a:prstGeom prst="rect">
              <a:avLst/>
            </a:prstGeom>
            <a:noFill/>
            <a:ln w="9525" algn="ctr">
              <a:noFill/>
              <a:miter lim="800000"/>
              <a:headEnd/>
              <a:tailEnd/>
            </a:ln>
            <a:effectLst/>
          </p:spPr>
          <p:txBody>
            <a:bodyPr wrap="none">
              <a:spAutoFit/>
              <a:flatTx/>
            </a:bodyPr>
            <a:lstStyle/>
            <a:p>
              <a:r>
                <a:rPr lang="en-US" altLang="zh-CN" sz="1600" b="1" dirty="0" smtClean="0">
                  <a:solidFill>
                    <a:srgbClr val="000000"/>
                  </a:solidFill>
                  <a:ea typeface="宋体" pitchFamily="2" charset="-122"/>
                </a:rPr>
                <a:t>3</a:t>
              </a:r>
              <a:endParaRPr lang="en-US" altLang="zh-CN" sz="1600" b="1" dirty="0">
                <a:solidFill>
                  <a:srgbClr val="000000"/>
                </a:solidFill>
                <a:ea typeface="宋体" pitchFamily="2" charset="-122"/>
              </a:endParaRPr>
            </a:p>
          </p:txBody>
        </p:sp>
      </p:grpSp>
      <p:grpSp>
        <p:nvGrpSpPr>
          <p:cNvPr id="131" name="Group 127"/>
          <p:cNvGrpSpPr>
            <a:grpSpLocks/>
          </p:cNvGrpSpPr>
          <p:nvPr/>
        </p:nvGrpSpPr>
        <p:grpSpPr bwMode="auto">
          <a:xfrm>
            <a:off x="5467352" y="1647848"/>
            <a:ext cx="1146175" cy="1374775"/>
            <a:chOff x="2064" y="1008"/>
            <a:chExt cx="722" cy="866"/>
          </a:xfrm>
        </p:grpSpPr>
        <p:sp>
          <p:nvSpPr>
            <p:cNvPr id="132" name="Oval 128"/>
            <p:cNvSpPr>
              <a:spLocks noChangeArrowheads="1"/>
            </p:cNvSpPr>
            <p:nvPr/>
          </p:nvSpPr>
          <p:spPr bwMode="gray">
            <a:xfrm>
              <a:off x="2064" y="1008"/>
              <a:ext cx="722" cy="727"/>
            </a:xfrm>
            <a:prstGeom prst="ellipse">
              <a:avLst/>
            </a:prstGeom>
            <a:solidFill>
              <a:srgbClr val="EAEAEA">
                <a:alpha val="50000"/>
              </a:srgbClr>
            </a:solidFill>
            <a:ln w="9525" algn="ctr">
              <a:noFill/>
              <a:round/>
              <a:headEnd/>
              <a:tailEnd/>
            </a:ln>
            <a:effectLst/>
          </p:spPr>
          <p:txBody>
            <a:bodyPr wrap="none" anchor="ctr"/>
            <a:lstStyle/>
            <a:p>
              <a:endParaRPr lang="zh-CN" altLang="en-US"/>
            </a:p>
          </p:txBody>
        </p:sp>
        <p:grpSp>
          <p:nvGrpSpPr>
            <p:cNvPr id="133" name="Group 129"/>
            <p:cNvGrpSpPr>
              <a:grpSpLocks/>
            </p:cNvGrpSpPr>
            <p:nvPr/>
          </p:nvGrpSpPr>
          <p:grpSpPr bwMode="auto">
            <a:xfrm>
              <a:off x="2086" y="1030"/>
              <a:ext cx="680" cy="844"/>
              <a:chOff x="3975" y="1593"/>
              <a:chExt cx="931" cy="1157"/>
            </a:xfrm>
          </p:grpSpPr>
          <p:pic>
            <p:nvPicPr>
              <p:cNvPr id="146" name="Picture 130" descr="circuler_1"/>
              <p:cNvPicPr>
                <a:picLocks noChangeAspect="1" noChangeArrowheads="1"/>
              </p:cNvPicPr>
              <p:nvPr/>
            </p:nvPicPr>
            <p:blipFill>
              <a:blip r:embed="rId2" cstate="print"/>
              <a:srcRect/>
              <a:stretch>
                <a:fillRect/>
              </a:stretch>
            </p:blipFill>
            <p:spPr bwMode="gray">
              <a:xfrm>
                <a:off x="3975" y="1593"/>
                <a:ext cx="925" cy="935"/>
              </a:xfrm>
              <a:prstGeom prst="rect">
                <a:avLst/>
              </a:prstGeom>
              <a:noFill/>
            </p:spPr>
          </p:pic>
          <p:sp>
            <p:nvSpPr>
              <p:cNvPr id="147" name="Oval 131"/>
              <p:cNvSpPr>
                <a:spLocks noChangeArrowheads="1"/>
              </p:cNvSpPr>
              <p:nvPr/>
            </p:nvSpPr>
            <p:spPr bwMode="gray">
              <a:xfrm>
                <a:off x="3975" y="1593"/>
                <a:ext cx="931" cy="937"/>
              </a:xfrm>
              <a:prstGeom prst="ellipse">
                <a:avLst/>
              </a:prstGeom>
              <a:solidFill>
                <a:schemeClr val="folHlink">
                  <a:alpha val="50000"/>
                </a:schemeClr>
              </a:solidFill>
              <a:ln w="9525" algn="ctr">
                <a:noFill/>
                <a:round/>
                <a:headEnd/>
                <a:tailEnd/>
              </a:ln>
              <a:effectLst/>
            </p:spPr>
            <p:txBody>
              <a:bodyPr wrap="none" anchor="ctr"/>
              <a:lstStyle/>
              <a:p>
                <a:endParaRPr lang="zh-CN" altLang="en-US"/>
              </a:p>
            </p:txBody>
          </p:sp>
          <p:pic>
            <p:nvPicPr>
              <p:cNvPr id="148" name="Picture 132" descr="light_shadow1"/>
              <p:cNvPicPr>
                <a:picLocks noChangeAspect="1" noChangeArrowheads="1"/>
              </p:cNvPicPr>
              <p:nvPr/>
            </p:nvPicPr>
            <p:blipFill>
              <a:blip r:embed="rId3" cstate="print"/>
              <a:srcRect t="14285"/>
              <a:stretch>
                <a:fillRect/>
              </a:stretch>
            </p:blipFill>
            <p:spPr bwMode="gray">
              <a:xfrm>
                <a:off x="3984" y="1632"/>
                <a:ext cx="682" cy="585"/>
              </a:xfrm>
              <a:prstGeom prst="rect">
                <a:avLst/>
              </a:prstGeom>
              <a:noFill/>
            </p:spPr>
          </p:pic>
          <p:grpSp>
            <p:nvGrpSpPr>
              <p:cNvPr id="149" name="Group 133"/>
              <p:cNvGrpSpPr>
                <a:grpSpLocks/>
              </p:cNvGrpSpPr>
              <p:nvPr/>
            </p:nvGrpSpPr>
            <p:grpSpPr bwMode="auto">
              <a:xfrm rot="-3733502" flipH="1" flipV="1">
                <a:off x="4250" y="2244"/>
                <a:ext cx="821" cy="191"/>
                <a:chOff x="2528" y="1060"/>
                <a:chExt cx="894" cy="236"/>
              </a:xfrm>
            </p:grpSpPr>
            <p:grpSp>
              <p:nvGrpSpPr>
                <p:cNvPr id="150" name="Group 134"/>
                <p:cNvGrpSpPr>
                  <a:grpSpLocks/>
                </p:cNvGrpSpPr>
                <p:nvPr/>
              </p:nvGrpSpPr>
              <p:grpSpPr bwMode="auto">
                <a:xfrm>
                  <a:off x="2528" y="1060"/>
                  <a:ext cx="742" cy="186"/>
                  <a:chOff x="1565" y="2568"/>
                  <a:chExt cx="1118" cy="279"/>
                </a:xfrm>
              </p:grpSpPr>
              <p:sp>
                <p:nvSpPr>
                  <p:cNvPr id="156" name="AutoShape 135"/>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57" name="AutoShape 136"/>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58" name="AutoShape 137"/>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59" name="AutoShape 138"/>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151" name="Group 139"/>
                <p:cNvGrpSpPr>
                  <a:grpSpLocks/>
                </p:cNvGrpSpPr>
                <p:nvPr/>
              </p:nvGrpSpPr>
              <p:grpSpPr bwMode="auto">
                <a:xfrm rot="1353540">
                  <a:off x="2680" y="1110"/>
                  <a:ext cx="742" cy="186"/>
                  <a:chOff x="1565" y="2568"/>
                  <a:chExt cx="1118" cy="279"/>
                </a:xfrm>
              </p:grpSpPr>
              <p:sp>
                <p:nvSpPr>
                  <p:cNvPr id="152" name="AutoShape 140"/>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53" name="AutoShape 141"/>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54" name="AutoShape 142"/>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55" name="AutoShape 143"/>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grpSp>
        <p:grpSp>
          <p:nvGrpSpPr>
            <p:cNvPr id="134" name="Group 144"/>
            <p:cNvGrpSpPr>
              <a:grpSpLocks/>
            </p:cNvGrpSpPr>
            <p:nvPr/>
          </p:nvGrpSpPr>
          <p:grpSpPr bwMode="auto">
            <a:xfrm rot="-3733502" flipH="1" flipV="1">
              <a:off x="2362" y="1508"/>
              <a:ext cx="528" cy="122"/>
              <a:chOff x="2528" y="1060"/>
              <a:chExt cx="894" cy="236"/>
            </a:xfrm>
          </p:grpSpPr>
          <p:grpSp>
            <p:nvGrpSpPr>
              <p:cNvPr id="136" name="Group 145"/>
              <p:cNvGrpSpPr>
                <a:grpSpLocks/>
              </p:cNvGrpSpPr>
              <p:nvPr/>
            </p:nvGrpSpPr>
            <p:grpSpPr bwMode="auto">
              <a:xfrm>
                <a:off x="2528" y="1060"/>
                <a:ext cx="742" cy="186"/>
                <a:chOff x="1565" y="2568"/>
                <a:chExt cx="1118" cy="279"/>
              </a:xfrm>
            </p:grpSpPr>
            <p:sp>
              <p:nvSpPr>
                <p:cNvPr id="142" name="AutoShape 146"/>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43" name="AutoShape 147"/>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44" name="AutoShape 148"/>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45" name="AutoShape 149"/>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137" name="Group 150"/>
              <p:cNvGrpSpPr>
                <a:grpSpLocks/>
              </p:cNvGrpSpPr>
              <p:nvPr/>
            </p:nvGrpSpPr>
            <p:grpSpPr bwMode="auto">
              <a:xfrm rot="1353540">
                <a:off x="2680" y="1110"/>
                <a:ext cx="742" cy="186"/>
                <a:chOff x="1565" y="2568"/>
                <a:chExt cx="1118" cy="279"/>
              </a:xfrm>
            </p:grpSpPr>
            <p:sp>
              <p:nvSpPr>
                <p:cNvPr id="138" name="AutoShape 151"/>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39" name="AutoShape 152"/>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40" name="AutoShape 153"/>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41" name="AutoShape 154"/>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sp>
          <p:nvSpPr>
            <p:cNvPr id="135" name="Rectangle 155"/>
            <p:cNvSpPr>
              <a:spLocks noChangeArrowheads="1"/>
            </p:cNvSpPr>
            <p:nvPr/>
          </p:nvSpPr>
          <p:spPr bwMode="gray">
            <a:xfrm>
              <a:off x="2347" y="1272"/>
              <a:ext cx="188" cy="213"/>
            </a:xfrm>
            <a:prstGeom prst="rect">
              <a:avLst/>
            </a:prstGeom>
            <a:noFill/>
            <a:ln w="9525" algn="ctr">
              <a:noFill/>
              <a:miter lim="800000"/>
              <a:headEnd/>
              <a:tailEnd/>
            </a:ln>
            <a:effectLst/>
          </p:spPr>
          <p:txBody>
            <a:bodyPr wrap="none">
              <a:spAutoFit/>
              <a:flatTx/>
            </a:bodyPr>
            <a:lstStyle/>
            <a:p>
              <a:r>
                <a:rPr lang="en-US" altLang="zh-CN" sz="1600" b="1" dirty="0" smtClean="0">
                  <a:solidFill>
                    <a:srgbClr val="000000"/>
                  </a:solidFill>
                  <a:ea typeface="宋体" pitchFamily="2" charset="-122"/>
                </a:rPr>
                <a:t>2</a:t>
              </a:r>
              <a:endParaRPr lang="en-US" altLang="zh-CN" sz="1600" b="1" dirty="0">
                <a:solidFill>
                  <a:srgbClr val="000000"/>
                </a:solidFill>
                <a:ea typeface="宋体" pitchFamily="2" charset="-122"/>
              </a:endParaRPr>
            </a:p>
          </p:txBody>
        </p:sp>
      </p:grpSp>
      <p:grpSp>
        <p:nvGrpSpPr>
          <p:cNvPr id="160" name="Group 156"/>
          <p:cNvGrpSpPr>
            <a:grpSpLocks/>
          </p:cNvGrpSpPr>
          <p:nvPr/>
        </p:nvGrpSpPr>
        <p:grpSpPr bwMode="auto">
          <a:xfrm rot="4976862" flipH="1">
            <a:off x="4768852" y="3441723"/>
            <a:ext cx="673100" cy="647700"/>
            <a:chOff x="1944" y="1111"/>
            <a:chExt cx="204" cy="196"/>
          </a:xfrm>
        </p:grpSpPr>
        <p:pic>
          <p:nvPicPr>
            <p:cNvPr id="161" name="Picture 157" descr="circuler_1"/>
            <p:cNvPicPr>
              <a:picLocks noChangeAspect="1" noChangeArrowheads="1"/>
            </p:cNvPicPr>
            <p:nvPr/>
          </p:nvPicPr>
          <p:blipFill>
            <a:blip r:embed="rId4" cstate="print"/>
            <a:srcRect/>
            <a:stretch>
              <a:fillRect/>
            </a:stretch>
          </p:blipFill>
          <p:spPr bwMode="gray">
            <a:xfrm flipH="1">
              <a:off x="1961" y="1124"/>
              <a:ext cx="174" cy="172"/>
            </a:xfrm>
            <a:prstGeom prst="rect">
              <a:avLst/>
            </a:prstGeom>
            <a:noFill/>
          </p:spPr>
        </p:pic>
        <p:sp>
          <p:nvSpPr>
            <p:cNvPr id="162" name="Oval 158"/>
            <p:cNvSpPr>
              <a:spLocks noChangeArrowheads="1"/>
            </p:cNvSpPr>
            <p:nvPr/>
          </p:nvSpPr>
          <p:spPr bwMode="gray">
            <a:xfrm flipH="1">
              <a:off x="1962" y="1124"/>
              <a:ext cx="173" cy="172"/>
            </a:xfrm>
            <a:prstGeom prst="ellipse">
              <a:avLst/>
            </a:prstGeom>
            <a:gradFill rotWithShape="1">
              <a:gsLst>
                <a:gs pos="0">
                  <a:schemeClr val="bg2">
                    <a:gamma/>
                    <a:shade val="46275"/>
                    <a:invGamma/>
                  </a:schemeClr>
                </a:gs>
                <a:gs pos="50000">
                  <a:schemeClr val="bg2">
                    <a:alpha val="50000"/>
                  </a:schemeClr>
                </a:gs>
                <a:gs pos="100000">
                  <a:schemeClr val="bg2">
                    <a:gamma/>
                    <a:shade val="46275"/>
                    <a:invGamma/>
                  </a:schemeClr>
                </a:gs>
              </a:gsLst>
              <a:lin ang="5400000" scaled="1"/>
            </a:gradFill>
            <a:ln w="9525" algn="ctr">
              <a:noFill/>
              <a:round/>
              <a:headEnd/>
              <a:tailEnd/>
            </a:ln>
            <a:effectLst/>
          </p:spPr>
          <p:txBody>
            <a:bodyPr wrap="none" anchor="ctr"/>
            <a:lstStyle/>
            <a:p>
              <a:endParaRPr lang="zh-CN" altLang="en-US"/>
            </a:p>
          </p:txBody>
        </p:sp>
        <p:grpSp>
          <p:nvGrpSpPr>
            <p:cNvPr id="163" name="Group 159"/>
            <p:cNvGrpSpPr>
              <a:grpSpLocks/>
            </p:cNvGrpSpPr>
            <p:nvPr/>
          </p:nvGrpSpPr>
          <p:grpSpPr bwMode="auto">
            <a:xfrm rot="1297425" flipV="1">
              <a:off x="1969" y="1253"/>
              <a:ext cx="150" cy="36"/>
              <a:chOff x="2528" y="1060"/>
              <a:chExt cx="894" cy="236"/>
            </a:xfrm>
          </p:grpSpPr>
          <p:grpSp>
            <p:nvGrpSpPr>
              <p:cNvPr id="166" name="Group 160"/>
              <p:cNvGrpSpPr>
                <a:grpSpLocks/>
              </p:cNvGrpSpPr>
              <p:nvPr/>
            </p:nvGrpSpPr>
            <p:grpSpPr bwMode="auto">
              <a:xfrm>
                <a:off x="2528" y="1060"/>
                <a:ext cx="742" cy="186"/>
                <a:chOff x="1565" y="2568"/>
                <a:chExt cx="1118" cy="279"/>
              </a:xfrm>
            </p:grpSpPr>
            <p:sp>
              <p:nvSpPr>
                <p:cNvPr id="172" name="AutoShape 161"/>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3" name="AutoShape 162"/>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4" name="AutoShape 163"/>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5" name="AutoShape 164"/>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167" name="Group 165"/>
              <p:cNvGrpSpPr>
                <a:grpSpLocks/>
              </p:cNvGrpSpPr>
              <p:nvPr/>
            </p:nvGrpSpPr>
            <p:grpSpPr bwMode="auto">
              <a:xfrm rot="1353540">
                <a:off x="2680" y="1110"/>
                <a:ext cx="742" cy="186"/>
                <a:chOff x="1565" y="2568"/>
                <a:chExt cx="1118" cy="279"/>
              </a:xfrm>
            </p:grpSpPr>
            <p:sp>
              <p:nvSpPr>
                <p:cNvPr id="168" name="AutoShape 166"/>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69" name="AutoShape 167"/>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0" name="AutoShape 168"/>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1" name="AutoShape 169"/>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sp>
          <p:nvSpPr>
            <p:cNvPr id="164" name="Arc 170"/>
            <p:cNvSpPr>
              <a:spLocks/>
            </p:cNvSpPr>
            <p:nvPr/>
          </p:nvSpPr>
          <p:spPr bwMode="gray">
            <a:xfrm rot="25447716">
              <a:off x="1948" y="1107"/>
              <a:ext cx="196" cy="204"/>
            </a:xfrm>
            <a:custGeom>
              <a:avLst/>
              <a:gdLst>
                <a:gd name="G0" fmla="+- 21600 0 0"/>
                <a:gd name="G1" fmla="+- 21600 0 0"/>
                <a:gd name="G2" fmla="+- 21600 0 0"/>
                <a:gd name="T0" fmla="*/ 3603 w 43200"/>
                <a:gd name="T1" fmla="*/ 33545 h 43155"/>
                <a:gd name="T2" fmla="*/ 22996 w 43200"/>
                <a:gd name="T3" fmla="*/ 43155 h 43155"/>
                <a:gd name="T4" fmla="*/ 21600 w 43200"/>
                <a:gd name="T5" fmla="*/ 21600 h 43155"/>
              </a:gdLst>
              <a:ahLst/>
              <a:cxnLst>
                <a:cxn ang="0">
                  <a:pos x="T0" y="T1"/>
                </a:cxn>
                <a:cxn ang="0">
                  <a:pos x="T2" y="T3"/>
                </a:cxn>
                <a:cxn ang="0">
                  <a:pos x="T4" y="T5"/>
                </a:cxn>
              </a:cxnLst>
              <a:rect l="0" t="0" r="r" b="b"/>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close/>
                </a:path>
              </a:pathLst>
            </a:custGeom>
            <a:noFill/>
            <a:ln w="12700">
              <a:solidFill>
                <a:srgbClr val="000000"/>
              </a:solidFill>
              <a:prstDash val="sysDot"/>
              <a:round/>
              <a:headEnd/>
              <a:tailEnd type="triangle" w="sm" len="sm"/>
            </a:ln>
            <a:effectLst/>
          </p:spPr>
          <p:txBody>
            <a:bodyPr wrap="none" anchor="ctr"/>
            <a:lstStyle/>
            <a:p>
              <a:endParaRPr lang="zh-CN" altLang="en-US"/>
            </a:p>
          </p:txBody>
        </p:sp>
        <p:pic>
          <p:nvPicPr>
            <p:cNvPr id="165" name="Picture 171" descr="light_shadow1"/>
            <p:cNvPicPr>
              <a:picLocks noChangeAspect="1" noChangeArrowheads="1"/>
            </p:cNvPicPr>
            <p:nvPr/>
          </p:nvPicPr>
          <p:blipFill>
            <a:blip r:embed="rId5" cstate="print"/>
            <a:srcRect t="23740"/>
            <a:stretch>
              <a:fillRect/>
            </a:stretch>
          </p:blipFill>
          <p:spPr bwMode="gray">
            <a:xfrm rot="2569845" flipH="1">
              <a:off x="2015" y="1139"/>
              <a:ext cx="129" cy="84"/>
            </a:xfrm>
            <a:prstGeom prst="rect">
              <a:avLst/>
            </a:prstGeom>
            <a:noFill/>
          </p:spPr>
        </p:pic>
      </p:grpSp>
      <p:sp>
        <p:nvSpPr>
          <p:cNvPr id="176" name="AutoShape 172"/>
          <p:cNvSpPr>
            <a:spLocks/>
          </p:cNvSpPr>
          <p:nvPr/>
        </p:nvSpPr>
        <p:spPr bwMode="auto">
          <a:xfrm>
            <a:off x="7164288" y="2820987"/>
            <a:ext cx="1571636" cy="314316"/>
          </a:xfrm>
          <a:prstGeom prst="accentCallout2">
            <a:avLst>
              <a:gd name="adj1" fmla="val 31167"/>
              <a:gd name="adj2" fmla="val -5046"/>
              <a:gd name="adj3" fmla="val 31167"/>
              <a:gd name="adj4" fmla="val -38907"/>
              <a:gd name="adj5" fmla="val -157127"/>
              <a:gd name="adj6" fmla="val -66340"/>
            </a:avLst>
          </a:prstGeom>
          <a:noFill/>
          <a:ln w="9525">
            <a:solidFill>
              <a:schemeClr val="folHlink"/>
            </a:solidFill>
            <a:miter lim="800000"/>
            <a:headEnd/>
            <a:tailEnd type="diamond" w="med" len="med"/>
          </a:ln>
          <a:effectLst/>
        </p:spPr>
        <p:txBody>
          <a:bodyPr anchor="ctr"/>
          <a:lstStyle/>
          <a:p>
            <a:pPr>
              <a:lnSpc>
                <a:spcPct val="80000"/>
              </a:lnSpc>
            </a:pPr>
            <a:r>
              <a:rPr lang="en-US" altLang="zh-CN" dirty="0" smtClean="0">
                <a:solidFill>
                  <a:schemeClr val="tx2">
                    <a:lumMod val="50000"/>
                  </a:schemeClr>
                </a:solidFill>
                <a:latin typeface="黑体" pitchFamily="49" charset="-122"/>
                <a:ea typeface="黑体" pitchFamily="49" charset="-122"/>
              </a:rPr>
              <a:t>2.</a:t>
            </a:r>
            <a:r>
              <a:rPr lang="zh-CN" altLang="en-US" dirty="0">
                <a:solidFill>
                  <a:schemeClr val="tx2">
                    <a:lumMod val="50000"/>
                  </a:schemeClr>
                </a:solidFill>
                <a:latin typeface="黑体" pitchFamily="49" charset="-122"/>
                <a:ea typeface="黑体" pitchFamily="49" charset="-122"/>
              </a:rPr>
              <a:t>掌握关系型数据库的基本概念</a:t>
            </a:r>
          </a:p>
        </p:txBody>
      </p:sp>
      <p:sp>
        <p:nvSpPr>
          <p:cNvPr id="178" name="AutoShape 174"/>
          <p:cNvSpPr>
            <a:spLocks/>
          </p:cNvSpPr>
          <p:nvPr/>
        </p:nvSpPr>
        <p:spPr bwMode="auto">
          <a:xfrm>
            <a:off x="827584" y="1711348"/>
            <a:ext cx="2061668" cy="434975"/>
          </a:xfrm>
          <a:prstGeom prst="accentCallout2">
            <a:avLst>
              <a:gd name="adj1" fmla="val 26278"/>
              <a:gd name="adj2" fmla="val 104782"/>
              <a:gd name="adj3" fmla="val 26278"/>
              <a:gd name="adj4" fmla="val 114843"/>
              <a:gd name="adj5" fmla="val 98542"/>
              <a:gd name="adj6" fmla="val 125000"/>
            </a:avLst>
          </a:prstGeom>
          <a:noFill/>
          <a:ln w="9525">
            <a:solidFill>
              <a:schemeClr val="hlink"/>
            </a:solidFill>
            <a:miter lim="800000"/>
            <a:headEnd/>
            <a:tailEnd type="diamond" w="med" len="med"/>
          </a:ln>
          <a:effectLst/>
        </p:spPr>
        <p:txBody>
          <a:bodyPr anchor="ctr"/>
          <a:lstStyle/>
          <a:p>
            <a:pPr algn="r" eaLnBrk="0" hangingPunct="0"/>
            <a:r>
              <a:rPr lang="en-US" altLang="zh-CN" dirty="0" smtClean="0">
                <a:solidFill>
                  <a:schemeClr val="tx2">
                    <a:lumMod val="50000"/>
                  </a:schemeClr>
                </a:solidFill>
                <a:latin typeface="黑体" pitchFamily="49" charset="-122"/>
                <a:ea typeface="黑体" pitchFamily="49" charset="-122"/>
              </a:rPr>
              <a:t>1.</a:t>
            </a:r>
            <a:r>
              <a:rPr lang="zh-CN" altLang="en-US" dirty="0">
                <a:solidFill>
                  <a:schemeClr val="tx2">
                    <a:lumMod val="50000"/>
                  </a:schemeClr>
                </a:solidFill>
                <a:latin typeface="黑体" pitchFamily="49" charset="-122"/>
                <a:ea typeface="黑体" pitchFamily="49" charset="-122"/>
              </a:rPr>
              <a:t>了解数据在计算机中的组织方式</a:t>
            </a:r>
          </a:p>
        </p:txBody>
      </p:sp>
      <p:sp>
        <p:nvSpPr>
          <p:cNvPr id="180" name="AutoShape 176"/>
          <p:cNvSpPr>
            <a:spLocks/>
          </p:cNvSpPr>
          <p:nvPr/>
        </p:nvSpPr>
        <p:spPr bwMode="auto">
          <a:xfrm>
            <a:off x="2983658" y="5366477"/>
            <a:ext cx="1791471" cy="392112"/>
          </a:xfrm>
          <a:prstGeom prst="accentCallout2">
            <a:avLst>
              <a:gd name="adj1" fmla="val 48582"/>
              <a:gd name="adj2" fmla="val 95830"/>
              <a:gd name="adj3" fmla="val 32387"/>
              <a:gd name="adj4" fmla="val 134111"/>
              <a:gd name="adj5" fmla="val -86236"/>
              <a:gd name="adj6" fmla="val 180462"/>
            </a:avLst>
          </a:prstGeom>
          <a:noFill/>
          <a:ln w="9525">
            <a:solidFill>
              <a:schemeClr val="accent1"/>
            </a:solidFill>
            <a:miter lim="800000"/>
            <a:headEnd/>
            <a:tailEnd type="diamond" w="med" len="med"/>
          </a:ln>
          <a:effectLst/>
        </p:spPr>
        <p:txBody>
          <a:bodyPr anchor="ctr"/>
          <a:lstStyle/>
          <a:p>
            <a:pPr>
              <a:lnSpc>
                <a:spcPct val="80000"/>
              </a:lnSpc>
            </a:pPr>
            <a:r>
              <a:rPr lang="en-US" altLang="zh-CN" dirty="0" smtClean="0">
                <a:solidFill>
                  <a:schemeClr val="tx2">
                    <a:lumMod val="50000"/>
                  </a:schemeClr>
                </a:solidFill>
                <a:latin typeface="黑体" pitchFamily="49" charset="-122"/>
                <a:ea typeface="黑体" pitchFamily="49" charset="-122"/>
              </a:rPr>
              <a:t>3.</a:t>
            </a:r>
            <a:r>
              <a:rPr lang="zh-CN" altLang="en-US" dirty="0">
                <a:solidFill>
                  <a:schemeClr val="tx2">
                    <a:lumMod val="50000"/>
                  </a:schemeClr>
                </a:solidFill>
                <a:latin typeface="黑体" pitchFamily="49" charset="-122"/>
                <a:ea typeface="黑体" pitchFamily="49" charset="-122"/>
              </a:rPr>
              <a:t>了解</a:t>
            </a:r>
            <a:r>
              <a:rPr lang="en-US" altLang="zh-CN" dirty="0">
                <a:solidFill>
                  <a:schemeClr val="tx2">
                    <a:lumMod val="50000"/>
                  </a:schemeClr>
                </a:solidFill>
                <a:latin typeface="黑体" pitchFamily="49" charset="-122"/>
                <a:ea typeface="黑体" pitchFamily="49" charset="-122"/>
              </a:rPr>
              <a:t>SQL</a:t>
            </a:r>
            <a:r>
              <a:rPr lang="zh-CN" altLang="en-US" dirty="0">
                <a:solidFill>
                  <a:schemeClr val="tx2">
                    <a:lumMod val="50000"/>
                  </a:schemeClr>
                </a:solidFill>
                <a:latin typeface="黑体" pitchFamily="49" charset="-122"/>
                <a:ea typeface="黑体" pitchFamily="49" charset="-122"/>
              </a:rPr>
              <a:t>语言的作用</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工作任务</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7</a:t>
            </a:fld>
            <a:endParaRPr lang="en-US" altLang="zh-CN"/>
          </a:p>
        </p:txBody>
      </p:sp>
      <p:grpSp>
        <p:nvGrpSpPr>
          <p:cNvPr id="6" name="Group 6"/>
          <p:cNvGrpSpPr>
            <a:grpSpLocks/>
          </p:cNvGrpSpPr>
          <p:nvPr/>
        </p:nvGrpSpPr>
        <p:grpSpPr bwMode="auto">
          <a:xfrm>
            <a:off x="1857356" y="2143116"/>
            <a:ext cx="5715040" cy="1429900"/>
            <a:chOff x="4320" y="1152"/>
            <a:chExt cx="414" cy="402"/>
          </a:xfrm>
        </p:grpSpPr>
        <p:sp>
          <p:nvSpPr>
            <p:cNvPr id="7" name="AutoShape 7"/>
            <p:cNvSpPr>
              <a:spLocks noChangeArrowheads="1"/>
            </p:cNvSpPr>
            <p:nvPr/>
          </p:nvSpPr>
          <p:spPr bwMode="ltGray">
            <a:xfrm>
              <a:off x="4320" y="1152"/>
              <a:ext cx="414" cy="402"/>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effectLst>
                  <a:outerShdw blurRad="38100" dist="38100" dir="2700000" algn="tl">
                    <a:srgbClr val="000000">
                      <a:alpha val="43137"/>
                    </a:srgbClr>
                  </a:outerShdw>
                </a:effectLst>
              </a:endParaRPr>
            </a:p>
          </p:txBody>
        </p:sp>
        <p:sp>
          <p:nvSpPr>
            <p:cNvPr id="8" name="Freeform 8"/>
            <p:cNvSpPr>
              <a:spLocks/>
            </p:cNvSpPr>
            <p:nvPr/>
          </p:nvSpPr>
          <p:spPr bwMode="ltGray">
            <a:xfrm>
              <a:off x="4325" y="1160"/>
              <a:ext cx="269" cy="23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48627"/>
                    <a:invGamma/>
                  </a:schemeClr>
                </a:gs>
                <a:gs pos="50000">
                  <a:schemeClr val="accent1">
                    <a:alpha val="0"/>
                  </a:schemeClr>
                </a:gs>
                <a:gs pos="100000">
                  <a:schemeClr val="accent1">
                    <a:gamma/>
                    <a:tint val="48627"/>
                    <a:invGamma/>
                  </a:schemeClr>
                </a:gs>
              </a:gsLst>
              <a:lin ang="2700000" scaled="1"/>
            </a:gradFill>
            <a:ln w="0">
              <a:noFill/>
              <a:prstDash val="solid"/>
              <a:round/>
              <a:headEnd/>
              <a:tailEnd/>
            </a:ln>
          </p:spPr>
          <p:txBody>
            <a:bodyPr/>
            <a:lstStyle/>
            <a:p>
              <a:endParaRPr lang="zh-CN" altLang="en-US">
                <a:effectLst>
                  <a:outerShdw blurRad="38100" dist="38100" dir="2700000" algn="tl">
                    <a:srgbClr val="000000">
                      <a:alpha val="43137"/>
                    </a:srgbClr>
                  </a:outerShdw>
                </a:effectLst>
              </a:endParaRPr>
            </a:p>
          </p:txBody>
        </p:sp>
      </p:grpSp>
      <p:sp>
        <p:nvSpPr>
          <p:cNvPr id="9" name="Rectangle 9"/>
          <p:cNvSpPr>
            <a:spLocks noChangeArrowheads="1"/>
          </p:cNvSpPr>
          <p:nvPr/>
        </p:nvSpPr>
        <p:spPr bwMode="black">
          <a:xfrm>
            <a:off x="2171691" y="2533624"/>
            <a:ext cx="5086370" cy="400110"/>
          </a:xfrm>
          <a:prstGeom prst="rect">
            <a:avLst/>
          </a:prstGeom>
          <a:noFill/>
          <a:ln w="9525" algn="ctr">
            <a:noFill/>
            <a:miter lim="800000"/>
            <a:headEnd/>
            <a:tailEnd/>
          </a:ln>
          <a:effectLst>
            <a:outerShdw dist="17961" dir="2700000" algn="ctr" rotWithShape="0">
              <a:srgbClr val="C0C0C0"/>
            </a:outerShdw>
          </a:effectLst>
        </p:spPr>
        <p:txBody>
          <a:bodyPr wrap="square">
            <a:spAutoFit/>
            <a:flatTx/>
          </a:bodyPr>
          <a:lstStyle/>
          <a:p>
            <a:pPr marL="449263" lvl="0" indent="-449263">
              <a:spcBef>
                <a:spcPct val="20000"/>
              </a:spcBef>
              <a:spcAft>
                <a:spcPct val="10000"/>
              </a:spcAft>
              <a:buClr>
                <a:srgbClr val="184BB2"/>
              </a:buClr>
              <a:buFont typeface="Wingdings" pitchFamily="2" charset="2"/>
              <a:buChar char="¯"/>
            </a:pPr>
            <a:r>
              <a:rPr lang="zh-CN" altLang="en-US" sz="2000" b="0" kern="0" dirty="0">
                <a:solidFill>
                  <a:schemeClr val="bg1"/>
                </a:solidFill>
                <a:latin typeface="黑体" pitchFamily="49" charset="-122"/>
                <a:ea typeface="黑体" pitchFamily="49" charset="-122"/>
              </a:rPr>
              <a:t>为数据库中的学生信息表创建索引。</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任务实施</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8</a:t>
            </a:fld>
            <a:endParaRPr lang="en-US" altLang="zh-CN"/>
          </a:p>
        </p:txBody>
      </p:sp>
      <p:sp>
        <p:nvSpPr>
          <p:cNvPr id="6" name="AutoShape 13"/>
          <p:cNvSpPr>
            <a:spLocks noChangeArrowheads="1"/>
          </p:cNvSpPr>
          <p:nvPr/>
        </p:nvSpPr>
        <p:spPr bwMode="gray">
          <a:xfrm>
            <a:off x="1770016" y="2178453"/>
            <a:ext cx="1042987" cy="1042987"/>
          </a:xfrm>
          <a:prstGeom prst="diamond">
            <a:avLst/>
          </a:prstGeom>
          <a:gradFill rotWithShape="1">
            <a:gsLst>
              <a:gs pos="0">
                <a:schemeClr val="accent1"/>
              </a:gs>
              <a:gs pos="100000">
                <a:schemeClr val="accent1">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1"/>
            </a:extrusionClr>
          </a:sp3d>
        </p:spPr>
        <p:txBody>
          <a:bodyPr wrap="none" anchor="ctr">
            <a:flatTx/>
          </a:bodyPr>
          <a:lstStyle/>
          <a:p>
            <a:endParaRPr lang="zh-CN" altLang="en-US" sz="1600"/>
          </a:p>
        </p:txBody>
      </p:sp>
      <p:sp>
        <p:nvSpPr>
          <p:cNvPr id="7" name="AutoShape 14"/>
          <p:cNvSpPr>
            <a:spLocks noChangeArrowheads="1"/>
          </p:cNvSpPr>
          <p:nvPr/>
        </p:nvSpPr>
        <p:spPr bwMode="gray">
          <a:xfrm>
            <a:off x="3859621" y="2178453"/>
            <a:ext cx="1042987" cy="1042987"/>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sp>
        <p:nvSpPr>
          <p:cNvPr id="8" name="AutoShape 15"/>
          <p:cNvSpPr>
            <a:spLocks noChangeArrowheads="1"/>
          </p:cNvSpPr>
          <p:nvPr/>
        </p:nvSpPr>
        <p:spPr bwMode="gray">
          <a:xfrm>
            <a:off x="6276050" y="2178453"/>
            <a:ext cx="1042987" cy="1042987"/>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cxnSp>
        <p:nvCxnSpPr>
          <p:cNvPr id="10" name="AutoShape 17"/>
          <p:cNvCxnSpPr>
            <a:cxnSpLocks noChangeShapeType="1"/>
            <a:stCxn id="6" idx="3"/>
            <a:endCxn id="7" idx="1"/>
          </p:cNvCxnSpPr>
          <p:nvPr/>
        </p:nvCxnSpPr>
        <p:spPr bwMode="gray">
          <a:xfrm>
            <a:off x="2813003" y="2699947"/>
            <a:ext cx="1046618" cy="0"/>
          </a:xfrm>
          <a:prstGeom prst="straightConnector1">
            <a:avLst/>
          </a:prstGeom>
          <a:noFill/>
          <a:ln w="12700">
            <a:solidFill>
              <a:srgbClr val="333333"/>
            </a:solidFill>
            <a:round/>
            <a:headEnd type="oval" w="sm" len="sm"/>
            <a:tailEnd type="oval" w="sm" len="sm"/>
          </a:ln>
          <a:effectLst/>
        </p:spPr>
      </p:cxnSp>
      <p:sp>
        <p:nvSpPr>
          <p:cNvPr id="13" name="Text Box 20"/>
          <p:cNvSpPr txBox="1">
            <a:spLocks noChangeArrowheads="1"/>
          </p:cNvSpPr>
          <p:nvPr/>
        </p:nvSpPr>
        <p:spPr bwMode="gray">
          <a:xfrm>
            <a:off x="1873205" y="2503891"/>
            <a:ext cx="811212" cy="338554"/>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sz="1600" b="1" dirty="0" smtClean="0">
                <a:solidFill>
                  <a:srgbClr val="FFFFFF"/>
                </a:solidFill>
                <a:ea typeface="宋体" pitchFamily="2" charset="-122"/>
              </a:rPr>
              <a:t>任务</a:t>
            </a:r>
            <a:r>
              <a:rPr lang="en-US" altLang="zh-CN" sz="1600" b="1" dirty="0" smtClean="0">
                <a:solidFill>
                  <a:srgbClr val="FFFFFF"/>
                </a:solidFill>
                <a:ea typeface="宋体" pitchFamily="2" charset="-122"/>
              </a:rPr>
              <a:t>1</a:t>
            </a:r>
            <a:endParaRPr lang="en-US" altLang="zh-CN" sz="1600" b="1" dirty="0">
              <a:solidFill>
                <a:srgbClr val="FFFFFF"/>
              </a:solidFill>
              <a:ea typeface="宋体" pitchFamily="2" charset="-122"/>
            </a:endParaRPr>
          </a:p>
        </p:txBody>
      </p:sp>
      <p:sp>
        <p:nvSpPr>
          <p:cNvPr id="14" name="Text Box 21"/>
          <p:cNvSpPr txBox="1">
            <a:spLocks noChangeArrowheads="1"/>
          </p:cNvSpPr>
          <p:nvPr/>
        </p:nvSpPr>
        <p:spPr bwMode="black">
          <a:xfrm>
            <a:off x="3970747" y="2503891"/>
            <a:ext cx="811212" cy="338554"/>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sz="1600" dirty="0" smtClean="0">
                <a:solidFill>
                  <a:srgbClr val="FFFFFF"/>
                </a:solidFill>
              </a:rPr>
              <a:t>任务</a:t>
            </a:r>
            <a:r>
              <a:rPr lang="en-US" altLang="zh-CN" sz="1600" dirty="0" smtClean="0">
                <a:solidFill>
                  <a:srgbClr val="FFFFFF"/>
                </a:solidFill>
              </a:rPr>
              <a:t>2</a:t>
            </a:r>
            <a:endParaRPr lang="en-US" altLang="zh-CN" sz="1600" b="1" dirty="0">
              <a:solidFill>
                <a:srgbClr val="FFFFFF"/>
              </a:solidFill>
              <a:ea typeface="宋体" pitchFamily="2" charset="-122"/>
            </a:endParaRPr>
          </a:p>
        </p:txBody>
      </p:sp>
      <p:sp>
        <p:nvSpPr>
          <p:cNvPr id="15" name="Text Box 22"/>
          <p:cNvSpPr txBox="1">
            <a:spLocks noChangeArrowheads="1"/>
          </p:cNvSpPr>
          <p:nvPr/>
        </p:nvSpPr>
        <p:spPr bwMode="black">
          <a:xfrm>
            <a:off x="6406226" y="2503891"/>
            <a:ext cx="811212" cy="338554"/>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sz="1600" b="1" dirty="0" smtClean="0">
                <a:solidFill>
                  <a:srgbClr val="FFFFFF"/>
                </a:solidFill>
                <a:ea typeface="宋体" pitchFamily="2" charset="-122"/>
              </a:rPr>
              <a:t>任务</a:t>
            </a:r>
            <a:r>
              <a:rPr lang="en-US" altLang="zh-CN" sz="1600" b="1" dirty="0" smtClean="0">
                <a:solidFill>
                  <a:srgbClr val="FFFFFF"/>
                </a:solidFill>
                <a:ea typeface="宋体" pitchFamily="2" charset="-122"/>
              </a:rPr>
              <a:t>3</a:t>
            </a:r>
            <a:endParaRPr lang="en-US" altLang="zh-CN" sz="1600" b="1" dirty="0">
              <a:solidFill>
                <a:srgbClr val="FFFFFF"/>
              </a:solidFill>
              <a:ea typeface="宋体" pitchFamily="2" charset="-122"/>
            </a:endParaRPr>
          </a:p>
        </p:txBody>
      </p:sp>
      <p:sp>
        <p:nvSpPr>
          <p:cNvPr id="17" name="Text Box 24"/>
          <p:cNvSpPr txBox="1">
            <a:spLocks noChangeArrowheads="1"/>
          </p:cNvSpPr>
          <p:nvPr/>
        </p:nvSpPr>
        <p:spPr bwMode="gray">
          <a:xfrm>
            <a:off x="1493048" y="3428214"/>
            <a:ext cx="2083519" cy="1061829"/>
          </a:xfrm>
          <a:prstGeom prst="rect">
            <a:avLst/>
          </a:prstGeom>
          <a:noFill/>
          <a:ln w="9525" algn="ctr">
            <a:noFill/>
            <a:miter lim="800000"/>
            <a:headEnd/>
            <a:tailEnd/>
          </a:ln>
          <a:effectLst/>
        </p:spPr>
        <p:txBody>
          <a:bodyPr wrap="square">
            <a:spAutoFit/>
          </a:bodyPr>
          <a:lstStyle/>
          <a:p>
            <a:pPr>
              <a:spcBef>
                <a:spcPct val="50000"/>
              </a:spcBef>
              <a:buFont typeface="Arial" pitchFamily="34" charset="0"/>
              <a:buChar char="•"/>
            </a:pPr>
            <a:r>
              <a:rPr lang="zh-CN" altLang="en-US" sz="1400" dirty="0"/>
              <a:t>使用</a:t>
            </a:r>
            <a:r>
              <a:rPr lang="en-US" altLang="zh-CN" sz="1400" dirty="0"/>
              <a:t>Management Studio</a:t>
            </a:r>
            <a:r>
              <a:rPr lang="zh-CN" altLang="en-US" sz="1400" dirty="0"/>
              <a:t>为</a:t>
            </a:r>
            <a:r>
              <a:rPr lang="en-US" altLang="zh-CN" sz="1400" dirty="0"/>
              <a:t>Students</a:t>
            </a:r>
            <a:r>
              <a:rPr lang="zh-CN" altLang="en-US" sz="1400" dirty="0"/>
              <a:t>表的</a:t>
            </a:r>
          </a:p>
          <a:p>
            <a:pPr>
              <a:spcBef>
                <a:spcPct val="50000"/>
              </a:spcBef>
              <a:buFont typeface="Arial" pitchFamily="34" charset="0"/>
              <a:buChar char="•"/>
            </a:pPr>
            <a:r>
              <a:rPr lang="en-US" altLang="zh-CN" sz="1400" dirty="0" err="1"/>
              <a:t>Student_id</a:t>
            </a:r>
            <a:r>
              <a:rPr lang="zh-CN" altLang="en-US" sz="1400" dirty="0"/>
              <a:t>列创建索引</a:t>
            </a:r>
            <a:r>
              <a:rPr lang="en-US" altLang="zh-CN" sz="1400" dirty="0" err="1"/>
              <a:t>IX_Student_id</a:t>
            </a:r>
            <a:endParaRPr lang="en-US" altLang="zh-CN" sz="1400" dirty="0">
              <a:solidFill>
                <a:srgbClr val="000000"/>
              </a:solidFill>
              <a:ea typeface="宋体" pitchFamily="2" charset="-122"/>
            </a:endParaRPr>
          </a:p>
        </p:txBody>
      </p:sp>
      <p:sp>
        <p:nvSpPr>
          <p:cNvPr id="18" name="Text Box 25"/>
          <p:cNvSpPr txBox="1">
            <a:spLocks noChangeArrowheads="1"/>
          </p:cNvSpPr>
          <p:nvPr/>
        </p:nvSpPr>
        <p:spPr bwMode="gray">
          <a:xfrm>
            <a:off x="3859621" y="3406520"/>
            <a:ext cx="2097923" cy="1384995"/>
          </a:xfrm>
          <a:prstGeom prst="rect">
            <a:avLst/>
          </a:prstGeom>
          <a:noFill/>
          <a:ln w="9525" algn="ctr">
            <a:noFill/>
            <a:miter lim="800000"/>
            <a:headEnd/>
            <a:tailEnd/>
          </a:ln>
          <a:effectLst/>
        </p:spPr>
        <p:txBody>
          <a:bodyPr wrap="square">
            <a:spAutoFit/>
          </a:bodyPr>
          <a:lstStyle/>
          <a:p>
            <a:pPr>
              <a:spcBef>
                <a:spcPct val="50000"/>
              </a:spcBef>
              <a:buFont typeface="Arial" pitchFamily="34" charset="0"/>
              <a:buChar char="•"/>
            </a:pPr>
            <a:r>
              <a:rPr lang="zh-CN" altLang="en-US" sz="1400" dirty="0"/>
              <a:t>使用</a:t>
            </a:r>
            <a:r>
              <a:rPr lang="en-US" altLang="zh-CN" sz="1400" dirty="0"/>
              <a:t>T-SQL</a:t>
            </a:r>
            <a:r>
              <a:rPr lang="zh-CN" altLang="en-US" sz="1400" dirty="0"/>
              <a:t>语句为学生信息数据表</a:t>
            </a:r>
            <a:r>
              <a:rPr lang="en-US" altLang="zh-CN" sz="1400" dirty="0"/>
              <a:t>students</a:t>
            </a:r>
            <a:r>
              <a:rPr lang="zh-CN" altLang="en-US" sz="1400" dirty="0"/>
              <a:t>表</a:t>
            </a:r>
            <a:r>
              <a:rPr lang="zh-CN" altLang="en-US" sz="1400" dirty="0" smtClean="0"/>
              <a:t>的</a:t>
            </a:r>
            <a:r>
              <a:rPr lang="en-US" altLang="zh-CN" sz="1400" dirty="0" err="1" smtClean="0"/>
              <a:t>Student_name</a:t>
            </a:r>
            <a:r>
              <a:rPr lang="zh-CN" altLang="en-US" sz="1400" dirty="0"/>
              <a:t>列创建索引，若以后按学生姓名</a:t>
            </a:r>
            <a:r>
              <a:rPr lang="zh-CN" altLang="en-US" sz="1400" dirty="0" smtClean="0"/>
              <a:t>查询</a:t>
            </a:r>
            <a:r>
              <a:rPr lang="zh-CN" altLang="en-US" sz="1400" dirty="0"/>
              <a:t>信息时，能够提高查询速度</a:t>
            </a:r>
            <a:endParaRPr lang="en-US" altLang="zh-CN" sz="1400" dirty="0">
              <a:solidFill>
                <a:srgbClr val="000000"/>
              </a:solidFill>
              <a:ea typeface="宋体" pitchFamily="2" charset="-122"/>
            </a:endParaRPr>
          </a:p>
        </p:txBody>
      </p:sp>
      <p:sp>
        <p:nvSpPr>
          <p:cNvPr id="19" name="Text Box 26"/>
          <p:cNvSpPr txBox="1">
            <a:spLocks noChangeArrowheads="1"/>
          </p:cNvSpPr>
          <p:nvPr/>
        </p:nvSpPr>
        <p:spPr bwMode="gray">
          <a:xfrm>
            <a:off x="6287344" y="3482074"/>
            <a:ext cx="1831301" cy="954107"/>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400" dirty="0"/>
              <a:t>使用</a:t>
            </a:r>
            <a:r>
              <a:rPr lang="en-US" altLang="zh-CN" sz="1400" dirty="0"/>
              <a:t>Management Studio</a:t>
            </a:r>
            <a:r>
              <a:rPr lang="zh-CN" altLang="en-US" sz="1400" dirty="0"/>
              <a:t>删除</a:t>
            </a:r>
            <a:r>
              <a:rPr lang="en-US" altLang="zh-CN" sz="1400" dirty="0"/>
              <a:t>Students</a:t>
            </a:r>
            <a:r>
              <a:rPr lang="zh-CN" altLang="en-US" sz="1400" dirty="0"/>
              <a:t>表中的</a:t>
            </a:r>
            <a:r>
              <a:rPr lang="zh-CN" altLang="en-US" sz="1400" dirty="0" smtClean="0"/>
              <a:t>索引</a:t>
            </a:r>
            <a:r>
              <a:rPr lang="en-US" altLang="zh-CN" sz="1400" dirty="0" err="1"/>
              <a:t>IX_student_name</a:t>
            </a:r>
            <a:endParaRPr lang="en-US" altLang="zh-CN" sz="1400" dirty="0">
              <a:solidFill>
                <a:srgbClr val="000000"/>
              </a:solidFill>
              <a:ea typeface="宋体" pitchFamily="2" charset="-122"/>
            </a:endParaRPr>
          </a:p>
        </p:txBody>
      </p:sp>
      <p:cxnSp>
        <p:nvCxnSpPr>
          <p:cNvPr id="78" name="AutoShape 18"/>
          <p:cNvCxnSpPr>
            <a:cxnSpLocks noChangeShapeType="1"/>
            <a:endCxn id="8" idx="1"/>
          </p:cNvCxnSpPr>
          <p:nvPr/>
        </p:nvCxnSpPr>
        <p:spPr bwMode="gray">
          <a:xfrm>
            <a:off x="4951805" y="2699947"/>
            <a:ext cx="1324245" cy="0"/>
          </a:xfrm>
          <a:prstGeom prst="straightConnector1">
            <a:avLst/>
          </a:prstGeom>
          <a:noFill/>
          <a:ln w="12700">
            <a:solidFill>
              <a:srgbClr val="333333"/>
            </a:solidFill>
            <a:round/>
            <a:headEnd type="oval" w="sm" len="sm"/>
            <a:tailEnd type="oval" w="sm" len="sm"/>
          </a:ln>
          <a:effectLst/>
        </p:spPr>
      </p:cxn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63688" y="476672"/>
            <a:ext cx="6000588" cy="487363"/>
          </a:xfrm>
        </p:spPr>
        <p:txBody>
          <a:bodyPr/>
          <a:lstStyle/>
          <a:p>
            <a:r>
              <a:rPr lang="zh-CN" altLang="en-US" sz="2000" dirty="0" smtClean="0">
                <a:latin typeface="+mj-ea"/>
              </a:rPr>
              <a:t>任务</a:t>
            </a:r>
            <a:r>
              <a:rPr lang="en-US" altLang="zh-CN" sz="2000" dirty="0" smtClean="0">
                <a:latin typeface="+mj-ea"/>
              </a:rPr>
              <a:t>1   </a:t>
            </a:r>
            <a:r>
              <a:rPr lang="zh-CN" altLang="en-US" sz="2000" dirty="0" smtClean="0">
                <a:latin typeface="+mj-ea"/>
              </a:rPr>
              <a:t>使用</a:t>
            </a:r>
            <a:r>
              <a:rPr lang="en-US" altLang="zh-CN" sz="2000" dirty="0">
                <a:latin typeface="+mj-ea"/>
              </a:rPr>
              <a:t>Management Studio</a:t>
            </a:r>
            <a:r>
              <a:rPr lang="zh-CN" altLang="en-US" sz="2000" dirty="0">
                <a:latin typeface="+mj-ea"/>
              </a:rPr>
              <a:t>为</a:t>
            </a:r>
            <a:r>
              <a:rPr lang="en-US" altLang="zh-CN" sz="2000" dirty="0">
                <a:latin typeface="+mj-ea"/>
              </a:rPr>
              <a:t>Students</a:t>
            </a:r>
            <a:r>
              <a:rPr lang="zh-CN" altLang="en-US" sz="2000" dirty="0">
                <a:latin typeface="+mj-ea"/>
              </a:rPr>
              <a:t>表的</a:t>
            </a:r>
            <a:br>
              <a:rPr lang="zh-CN" altLang="en-US" sz="2000" dirty="0">
                <a:latin typeface="+mj-ea"/>
              </a:rPr>
            </a:br>
            <a:r>
              <a:rPr lang="en-US" altLang="zh-CN" sz="2000" dirty="0" err="1">
                <a:latin typeface="+mj-ea"/>
              </a:rPr>
              <a:t>Student_id</a:t>
            </a:r>
            <a:r>
              <a:rPr lang="zh-CN" altLang="en-US" sz="2000" dirty="0">
                <a:latin typeface="+mj-ea"/>
              </a:rPr>
              <a:t>列创建索引</a:t>
            </a:r>
            <a:r>
              <a:rPr lang="en-US" altLang="zh-CN" sz="2000" dirty="0" err="1">
                <a:latin typeface="+mj-ea"/>
              </a:rPr>
              <a:t>IX_Student_id</a:t>
            </a:r>
            <a:endParaRPr lang="zh-CN" altLang="en-US" sz="2000" dirty="0">
              <a:latin typeface="+mj-ea"/>
            </a:endParaRPr>
          </a:p>
        </p:txBody>
      </p:sp>
      <p:sp>
        <p:nvSpPr>
          <p:cNvPr id="5" name="灯片编号占位符 4"/>
          <p:cNvSpPr>
            <a:spLocks noGrp="1"/>
          </p:cNvSpPr>
          <p:nvPr>
            <p:ph type="sldNum" sz="quarter" idx="11"/>
          </p:nvPr>
        </p:nvSpPr>
        <p:spPr>
          <a:xfrm>
            <a:off x="4191000" y="6459562"/>
            <a:ext cx="838200" cy="261938"/>
          </a:xfrm>
        </p:spPr>
        <p:txBody>
          <a:bodyPr/>
          <a:lstStyle/>
          <a:p>
            <a:pPr>
              <a:defRPr/>
            </a:pPr>
            <a:fld id="{ADDC11FF-0938-4A23-9A1D-507498284974}" type="slidenum">
              <a:rPr lang="en-US" altLang="zh-CN" smtClean="0"/>
              <a:pPr>
                <a:defRPr/>
              </a:pPr>
              <a:t>9</a:t>
            </a:fld>
            <a:endParaRPr lang="en-US" altLang="zh-CN"/>
          </a:p>
        </p:txBody>
      </p:sp>
      <p:sp>
        <p:nvSpPr>
          <p:cNvPr id="6" name="AutoShape 2"/>
          <p:cNvSpPr>
            <a:spLocks noChangeArrowheads="1"/>
          </p:cNvSpPr>
          <p:nvPr/>
        </p:nvSpPr>
        <p:spPr bwMode="gray">
          <a:xfrm>
            <a:off x="2013939" y="1550680"/>
            <a:ext cx="3422158" cy="1230248"/>
          </a:xfrm>
          <a:prstGeom prst="roundRect">
            <a:avLst>
              <a:gd name="adj" fmla="val 11505"/>
            </a:avLst>
          </a:prstGeom>
          <a:gradFill rotWithShape="1">
            <a:gsLst>
              <a:gs pos="0">
                <a:schemeClr val="accent1"/>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Text Box 3"/>
          <p:cNvSpPr txBox="1">
            <a:spLocks noChangeArrowheads="1"/>
          </p:cNvSpPr>
          <p:nvPr/>
        </p:nvSpPr>
        <p:spPr bwMode="black">
          <a:xfrm>
            <a:off x="2859619" y="1745689"/>
            <a:ext cx="2222544" cy="840230"/>
          </a:xfrm>
          <a:prstGeom prst="rect">
            <a:avLst/>
          </a:prstGeom>
          <a:noFill/>
          <a:ln w="9525" algn="ctr">
            <a:noFill/>
            <a:miter lim="800000"/>
            <a:headEnd/>
            <a:tailEnd/>
          </a:ln>
          <a:effectLst/>
        </p:spPr>
        <p:txBody>
          <a:bodyPr wrap="square">
            <a:spAutoFit/>
          </a:bodyPr>
          <a:lstStyle/>
          <a:p>
            <a:pPr marL="0" indent="0" eaLnBrk="1" hangingPunct="1">
              <a:lnSpc>
                <a:spcPct val="90000"/>
              </a:lnSpc>
              <a:buFont typeface="Wingdings" pitchFamily="2" charset="2"/>
              <a:buNone/>
            </a:pPr>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对象资源管理器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中展开</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数据库</a:t>
            </a:r>
            <a:r>
              <a:rPr lang="zh-CN" altLang="en-US" dirty="0" smtClean="0">
                <a:solidFill>
                  <a:schemeClr val="tx2">
                    <a:lumMod val="50000"/>
                  </a:schemeClr>
                </a:solidFill>
                <a:latin typeface="黑体" pitchFamily="49" charset="-122"/>
                <a:ea typeface="黑体" pitchFamily="49" charset="-122"/>
              </a:rPr>
              <a:t>，再</a:t>
            </a:r>
            <a:r>
              <a:rPr lang="zh-CN" altLang="en-US" dirty="0">
                <a:solidFill>
                  <a:schemeClr val="tx2">
                    <a:lumMod val="50000"/>
                  </a:schemeClr>
                </a:solidFill>
                <a:latin typeface="黑体" pitchFamily="49" charset="-122"/>
                <a:ea typeface="黑体" pitchFamily="49" charset="-122"/>
              </a:rPr>
              <a:t>展开表。</a:t>
            </a:r>
            <a:endParaRPr lang="en-US" altLang="zh-CN" dirty="0">
              <a:solidFill>
                <a:schemeClr val="tx2">
                  <a:lumMod val="50000"/>
                </a:schemeClr>
              </a:solidFill>
              <a:latin typeface="黑体" pitchFamily="49" charset="-122"/>
              <a:ea typeface="黑体" pitchFamily="49" charset="-122"/>
            </a:endParaRPr>
          </a:p>
        </p:txBody>
      </p:sp>
      <p:sp>
        <p:nvSpPr>
          <p:cNvPr id="8" name="AutoShape 4"/>
          <p:cNvSpPr>
            <a:spLocks noChangeArrowheads="1"/>
          </p:cNvSpPr>
          <p:nvPr/>
        </p:nvSpPr>
        <p:spPr bwMode="gray">
          <a:xfrm>
            <a:off x="2322360" y="2053103"/>
            <a:ext cx="501579" cy="331383"/>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9" name="Picture 5" descr="DO_circle001"/>
          <p:cNvPicPr>
            <a:picLocks noChangeAspect="1" noChangeArrowheads="1"/>
          </p:cNvPicPr>
          <p:nvPr/>
        </p:nvPicPr>
        <p:blipFill>
          <a:blip r:embed="rId2" cstate="print"/>
          <a:srcRect/>
          <a:stretch>
            <a:fillRect/>
          </a:stretch>
        </p:blipFill>
        <p:spPr bwMode="auto">
          <a:xfrm>
            <a:off x="971600" y="1550680"/>
            <a:ext cx="1330066" cy="1330066"/>
          </a:xfrm>
          <a:prstGeom prst="rect">
            <a:avLst/>
          </a:prstGeom>
          <a:noFill/>
        </p:spPr>
      </p:pic>
      <p:sp>
        <p:nvSpPr>
          <p:cNvPr id="10" name="Text Box 7"/>
          <p:cNvSpPr txBox="1">
            <a:spLocks noChangeArrowheads="1"/>
          </p:cNvSpPr>
          <p:nvPr/>
        </p:nvSpPr>
        <p:spPr bwMode="black">
          <a:xfrm>
            <a:off x="850322" y="2015658"/>
            <a:ext cx="1570420"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sz="2000" dirty="0" smtClean="0"/>
              <a:t>1</a:t>
            </a:r>
            <a:endParaRPr lang="en-US" altLang="zh-CN" sz="2000" b="1" dirty="0">
              <a:ea typeface="宋体" pitchFamily="2" charset="-122"/>
            </a:endParaRPr>
          </a:p>
        </p:txBody>
      </p:sp>
      <p:sp>
        <p:nvSpPr>
          <p:cNvPr id="11" name="AutoShape 8"/>
          <p:cNvSpPr>
            <a:spLocks noChangeArrowheads="1"/>
          </p:cNvSpPr>
          <p:nvPr/>
        </p:nvSpPr>
        <p:spPr bwMode="gray">
          <a:xfrm>
            <a:off x="1986137" y="2986056"/>
            <a:ext cx="3449960" cy="1258603"/>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12" name="Text Box 9"/>
          <p:cNvSpPr txBox="1">
            <a:spLocks noChangeArrowheads="1"/>
          </p:cNvSpPr>
          <p:nvPr/>
        </p:nvSpPr>
        <p:spPr bwMode="black">
          <a:xfrm>
            <a:off x="2823939" y="3153692"/>
            <a:ext cx="2468142" cy="923330"/>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右键单击</a:t>
            </a:r>
            <a:r>
              <a:rPr lang="en-US" altLang="zh-CN" dirty="0">
                <a:solidFill>
                  <a:schemeClr val="tx2">
                    <a:lumMod val="50000"/>
                  </a:schemeClr>
                </a:solidFill>
                <a:latin typeface="黑体" pitchFamily="49" charset="-122"/>
                <a:ea typeface="黑体" pitchFamily="49" charset="-122"/>
              </a:rPr>
              <a:t>Students</a:t>
            </a:r>
            <a:r>
              <a:rPr lang="zh-CN" altLang="en-US" dirty="0">
                <a:solidFill>
                  <a:schemeClr val="tx2">
                    <a:lumMod val="50000"/>
                  </a:schemeClr>
                </a:solidFill>
                <a:latin typeface="黑体" pitchFamily="49" charset="-122"/>
                <a:ea typeface="黑体" pitchFamily="49" charset="-122"/>
              </a:rPr>
              <a:t>表，在弹出的快捷菜单中</a:t>
            </a:r>
            <a:r>
              <a:rPr lang="zh-CN" altLang="en-US" dirty="0" smtClean="0">
                <a:solidFill>
                  <a:schemeClr val="tx2">
                    <a:lumMod val="50000"/>
                  </a:schemeClr>
                </a:solidFill>
                <a:latin typeface="黑体" pitchFamily="49" charset="-122"/>
                <a:ea typeface="黑体" pitchFamily="49" charset="-122"/>
              </a:rPr>
              <a:t>选择</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修改</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选项。</a:t>
            </a:r>
          </a:p>
        </p:txBody>
      </p:sp>
      <p:sp>
        <p:nvSpPr>
          <p:cNvPr id="13" name="AutoShape 10"/>
          <p:cNvSpPr>
            <a:spLocks noChangeArrowheads="1"/>
          </p:cNvSpPr>
          <p:nvPr/>
        </p:nvSpPr>
        <p:spPr bwMode="gray">
          <a:xfrm>
            <a:off x="2342257" y="3484466"/>
            <a:ext cx="493112" cy="36996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4" name="Picture 11" descr="DP_circle001"/>
          <p:cNvPicPr>
            <a:picLocks noChangeAspect="1" noChangeArrowheads="1"/>
          </p:cNvPicPr>
          <p:nvPr/>
        </p:nvPicPr>
        <p:blipFill>
          <a:blip r:embed="rId3" cstate="print"/>
          <a:srcRect/>
          <a:stretch>
            <a:fillRect/>
          </a:stretch>
        </p:blipFill>
        <p:spPr bwMode="auto">
          <a:xfrm>
            <a:off x="983030" y="2993521"/>
            <a:ext cx="1307205" cy="1307205"/>
          </a:xfrm>
          <a:prstGeom prst="rect">
            <a:avLst/>
          </a:prstGeom>
          <a:noFill/>
        </p:spPr>
      </p:pic>
      <p:sp>
        <p:nvSpPr>
          <p:cNvPr id="15" name="Text Box 12"/>
          <p:cNvSpPr txBox="1">
            <a:spLocks noChangeArrowheads="1"/>
          </p:cNvSpPr>
          <p:nvPr/>
        </p:nvSpPr>
        <p:spPr bwMode="black">
          <a:xfrm>
            <a:off x="861752" y="3469391"/>
            <a:ext cx="1543913"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2</a:t>
            </a:r>
            <a:endParaRPr lang="en-US" altLang="zh-CN" sz="2000" b="1" dirty="0">
              <a:ea typeface="宋体" pitchFamily="2" charset="-122"/>
            </a:endParaRPr>
          </a:p>
        </p:txBody>
      </p:sp>
      <p:sp>
        <p:nvSpPr>
          <p:cNvPr id="16" name="AutoShape 2"/>
          <p:cNvSpPr>
            <a:spLocks noChangeArrowheads="1"/>
          </p:cNvSpPr>
          <p:nvPr/>
        </p:nvSpPr>
        <p:spPr bwMode="gray">
          <a:xfrm>
            <a:off x="2045061" y="4509119"/>
            <a:ext cx="3535052" cy="1409187"/>
          </a:xfrm>
          <a:prstGeom prst="roundRect">
            <a:avLst>
              <a:gd name="adj" fmla="val 11505"/>
            </a:avLst>
          </a:prstGeom>
          <a:gradFill rotWithShape="1">
            <a:gsLst>
              <a:gs pos="0">
                <a:schemeClr val="accent1"/>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17" name="Text Box 3"/>
          <p:cNvSpPr txBox="1">
            <a:spLocks noChangeArrowheads="1"/>
          </p:cNvSpPr>
          <p:nvPr/>
        </p:nvSpPr>
        <p:spPr bwMode="black">
          <a:xfrm>
            <a:off x="2823939" y="4579479"/>
            <a:ext cx="2828181" cy="1338828"/>
          </a:xfrm>
          <a:prstGeom prst="rect">
            <a:avLst/>
          </a:prstGeom>
          <a:noFill/>
          <a:ln w="9525" algn="ctr">
            <a:noFill/>
            <a:miter lim="800000"/>
            <a:headEnd/>
            <a:tailEnd/>
          </a:ln>
          <a:effectLst/>
        </p:spPr>
        <p:txBody>
          <a:bodyPr wrap="square">
            <a:spAutoFit/>
          </a:bodyPr>
          <a:lstStyle/>
          <a:p>
            <a:pPr marL="0" indent="0" eaLnBrk="1" hangingPunct="1">
              <a:lnSpc>
                <a:spcPct val="90000"/>
              </a:lnSpc>
              <a:buFont typeface="Wingdings" pitchFamily="2" charset="2"/>
              <a:buNone/>
            </a:pPr>
            <a:r>
              <a:rPr lang="zh-CN" altLang="en-US" dirty="0">
                <a:solidFill>
                  <a:schemeClr val="tx2">
                    <a:lumMod val="50000"/>
                  </a:schemeClr>
                </a:solidFill>
                <a:latin typeface="黑体" pitchFamily="49" charset="-122"/>
                <a:ea typeface="黑体" pitchFamily="49" charset="-122"/>
              </a:rPr>
              <a:t>单击工具栏上的（管理索引和键）按钮。在</a:t>
            </a:r>
            <a:r>
              <a:rPr lang="zh-CN" altLang="en-US" dirty="0" smtClean="0">
                <a:solidFill>
                  <a:schemeClr val="tx2">
                    <a:lumMod val="50000"/>
                  </a:schemeClr>
                </a:solidFill>
                <a:latin typeface="黑体" pitchFamily="49" charset="-122"/>
                <a:ea typeface="黑体" pitchFamily="49" charset="-122"/>
              </a:rPr>
              <a:t>打开</a:t>
            </a:r>
            <a:r>
              <a:rPr lang="zh-CN" altLang="en-US" dirty="0">
                <a:solidFill>
                  <a:schemeClr val="tx2">
                    <a:lumMod val="50000"/>
                  </a:schemeClr>
                </a:solidFill>
                <a:latin typeface="黑体" pitchFamily="49" charset="-122"/>
                <a:ea typeface="黑体" pitchFamily="49" charset="-122"/>
              </a:rPr>
              <a:t>的“索引</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键”对话框中单击“添加”按钮</a:t>
            </a:r>
            <a:r>
              <a:rPr lang="zh-CN" altLang="en-US" dirty="0" smtClean="0">
                <a:solidFill>
                  <a:schemeClr val="tx2">
                    <a:lumMod val="50000"/>
                  </a:schemeClr>
                </a:solidFill>
                <a:latin typeface="黑体" pitchFamily="49" charset="-122"/>
                <a:ea typeface="黑体" pitchFamily="49" charset="-122"/>
              </a:rPr>
              <a:t>。如</a:t>
            </a:r>
            <a:r>
              <a:rPr lang="zh-CN" altLang="en-US" dirty="0">
                <a:solidFill>
                  <a:schemeClr val="tx2">
                    <a:lumMod val="50000"/>
                  </a:schemeClr>
                </a:solidFill>
                <a:latin typeface="黑体" pitchFamily="49" charset="-122"/>
                <a:ea typeface="黑体" pitchFamily="49" charset="-122"/>
              </a:rPr>
              <a:t>图</a:t>
            </a:r>
            <a:r>
              <a:rPr lang="en-US" altLang="zh-CN" dirty="0">
                <a:solidFill>
                  <a:schemeClr val="tx2">
                    <a:lumMod val="50000"/>
                  </a:schemeClr>
                </a:solidFill>
                <a:latin typeface="黑体" pitchFamily="49" charset="-122"/>
                <a:ea typeface="黑体" pitchFamily="49" charset="-122"/>
              </a:rPr>
              <a:t>7.1</a:t>
            </a:r>
            <a:r>
              <a:rPr lang="zh-CN" altLang="en-US" dirty="0">
                <a:solidFill>
                  <a:schemeClr val="tx2">
                    <a:lumMod val="50000"/>
                  </a:schemeClr>
                </a:solidFill>
                <a:latin typeface="黑体" pitchFamily="49" charset="-122"/>
                <a:ea typeface="黑体" pitchFamily="49" charset="-122"/>
              </a:rPr>
              <a:t>所示。</a:t>
            </a:r>
            <a:endParaRPr lang="en-US" altLang="zh-CN" dirty="0">
              <a:solidFill>
                <a:schemeClr val="tx2">
                  <a:lumMod val="50000"/>
                </a:schemeClr>
              </a:solidFill>
              <a:latin typeface="黑体" pitchFamily="49" charset="-122"/>
              <a:ea typeface="黑体" pitchFamily="49" charset="-122"/>
            </a:endParaRPr>
          </a:p>
        </p:txBody>
      </p:sp>
      <p:sp>
        <p:nvSpPr>
          <p:cNvPr id="18" name="AutoShape 4"/>
          <p:cNvSpPr>
            <a:spLocks noChangeArrowheads="1"/>
          </p:cNvSpPr>
          <p:nvPr/>
        </p:nvSpPr>
        <p:spPr bwMode="gray">
          <a:xfrm>
            <a:off x="2353482" y="5011543"/>
            <a:ext cx="501579" cy="331383"/>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9" name="Picture 5" descr="DO_circle001"/>
          <p:cNvPicPr>
            <a:picLocks noChangeAspect="1" noChangeArrowheads="1"/>
          </p:cNvPicPr>
          <p:nvPr/>
        </p:nvPicPr>
        <p:blipFill>
          <a:blip r:embed="rId2" cstate="print"/>
          <a:srcRect/>
          <a:stretch>
            <a:fillRect/>
          </a:stretch>
        </p:blipFill>
        <p:spPr bwMode="auto">
          <a:xfrm>
            <a:off x="1002722" y="4509120"/>
            <a:ext cx="1330066" cy="1330066"/>
          </a:xfrm>
          <a:prstGeom prst="rect">
            <a:avLst/>
          </a:prstGeom>
          <a:noFill/>
        </p:spPr>
      </p:pic>
      <p:sp>
        <p:nvSpPr>
          <p:cNvPr id="20" name="Text Box 7"/>
          <p:cNvSpPr txBox="1">
            <a:spLocks noChangeArrowheads="1"/>
          </p:cNvSpPr>
          <p:nvPr/>
        </p:nvSpPr>
        <p:spPr bwMode="black">
          <a:xfrm>
            <a:off x="881444" y="4974098"/>
            <a:ext cx="1570420"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3</a:t>
            </a:r>
            <a:endParaRPr lang="en-US" altLang="zh-CN" sz="2000" b="1" dirty="0">
              <a:ea typeface="宋体" pitchFamily="2" charset="-122"/>
            </a:endParaRPr>
          </a:p>
        </p:txBody>
      </p:sp>
      <p:pic>
        <p:nvPicPr>
          <p:cNvPr id="21" name="Picture 4"/>
          <p:cNvPicPr>
            <a:picLocks noGrp="1" noChangeAspect="1" noChangeArrowheads="1"/>
          </p:cNvPicPr>
          <p:nvPr>
            <p:ph sz="half" idx="4294967295"/>
          </p:nvPr>
        </p:nvPicPr>
        <p:blipFill>
          <a:blip r:embed="rId4" cstate="print">
            <a:extLst>
              <a:ext uri="{28A0092B-C50C-407E-A947-70E740481C1C}">
                <a14:useLocalDpi xmlns:a14="http://schemas.microsoft.com/office/drawing/2010/main" xmlns="" val="0"/>
              </a:ext>
            </a:extLst>
          </a:blip>
          <a:srcRect/>
          <a:stretch>
            <a:fillRect/>
          </a:stretch>
        </p:blipFill>
        <p:spPr>
          <a:xfrm>
            <a:off x="5292081" y="1678822"/>
            <a:ext cx="3794911" cy="2629398"/>
          </a:xfrm>
          <a:noFill/>
          <a:ln/>
        </p:spPr>
      </p:pic>
      <p:sp>
        <p:nvSpPr>
          <p:cNvPr id="22" name="Text Box 5"/>
          <p:cNvSpPr txBox="1">
            <a:spLocks noChangeArrowheads="1"/>
          </p:cNvSpPr>
          <p:nvPr/>
        </p:nvSpPr>
        <p:spPr bwMode="auto">
          <a:xfrm>
            <a:off x="6012160" y="4461785"/>
            <a:ext cx="2495190" cy="707886"/>
          </a:xfrm>
          <a:prstGeom prst="rect">
            <a:avLst/>
          </a:prstGeom>
          <a:solidFill>
            <a:schemeClr val="accent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indent="228600" eaLnBrk="0" hangingPunct="0">
              <a:defRPr sz="4800">
                <a:solidFill>
                  <a:schemeClr val="tx1"/>
                </a:solidFill>
                <a:latin typeface="Arial" pitchFamily="34" charset="0"/>
                <a:ea typeface="宋体" pitchFamily="2" charset="-122"/>
              </a:defRPr>
            </a:lvl1pPr>
            <a:lvl2pPr marL="742950" indent="-285750" eaLnBrk="0" hangingPunct="0">
              <a:defRPr sz="4800">
                <a:solidFill>
                  <a:schemeClr val="tx1"/>
                </a:solidFill>
                <a:latin typeface="Arial" pitchFamily="34" charset="0"/>
                <a:ea typeface="宋体" pitchFamily="2" charset="-122"/>
              </a:defRPr>
            </a:lvl2pPr>
            <a:lvl3pPr marL="1143000" indent="-228600" eaLnBrk="0" hangingPunct="0">
              <a:defRPr sz="4800">
                <a:solidFill>
                  <a:schemeClr val="tx1"/>
                </a:solidFill>
                <a:latin typeface="Arial" pitchFamily="34" charset="0"/>
                <a:ea typeface="宋体" pitchFamily="2" charset="-122"/>
              </a:defRPr>
            </a:lvl3pPr>
            <a:lvl4pPr marL="1600200" indent="-228600" eaLnBrk="0" hangingPunct="0">
              <a:defRPr sz="4800">
                <a:solidFill>
                  <a:schemeClr val="tx1"/>
                </a:solidFill>
                <a:latin typeface="Arial" pitchFamily="34" charset="0"/>
                <a:ea typeface="宋体" pitchFamily="2" charset="-122"/>
              </a:defRPr>
            </a:lvl4pPr>
            <a:lvl5pPr marL="2057400" indent="-228600" eaLnBrk="0" hangingPunct="0">
              <a:defRPr sz="48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48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48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48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4800">
                <a:solidFill>
                  <a:schemeClr val="tx1"/>
                </a:solidFill>
                <a:latin typeface="Arial" pitchFamily="34" charset="0"/>
                <a:ea typeface="宋体" pitchFamily="2" charset="-122"/>
              </a:defRPr>
            </a:lvl9pPr>
          </a:lstStyle>
          <a:p>
            <a:pPr algn="ctr" eaLnBrk="1" hangingPunct="1"/>
            <a:r>
              <a:rPr lang="zh-CN" altLang="en-US" sz="2000">
                <a:solidFill>
                  <a:srgbClr val="002060"/>
                </a:solidFill>
                <a:latin typeface="黑体" pitchFamily="49" charset="-122"/>
                <a:ea typeface="黑体" pitchFamily="49" charset="-122"/>
                <a:sym typeface="宋体" pitchFamily="2" charset="-122"/>
              </a:rPr>
              <a:t>图</a:t>
            </a:r>
            <a:r>
              <a:rPr lang="zh-CN" altLang="en-US" sz="2000">
                <a:solidFill>
                  <a:srgbClr val="002060"/>
                </a:solidFill>
                <a:latin typeface="黑体" pitchFamily="49" charset="-122"/>
                <a:ea typeface="黑体" pitchFamily="49" charset="-122"/>
                <a:sym typeface="Times New Roman" pitchFamily="18" charset="0"/>
              </a:rPr>
              <a:t>7.1 </a:t>
            </a:r>
            <a:r>
              <a:rPr lang="zh-CN" altLang="en-US" sz="2000">
                <a:solidFill>
                  <a:srgbClr val="002060"/>
                </a:solidFill>
                <a:latin typeface="黑体" pitchFamily="49" charset="-122"/>
                <a:ea typeface="黑体" pitchFamily="49" charset="-122"/>
                <a:sym typeface="宋体" pitchFamily="2" charset="-122"/>
              </a:rPr>
              <a:t>“索引</a:t>
            </a:r>
            <a:r>
              <a:rPr lang="zh-CN" altLang="en-US" sz="2000">
                <a:solidFill>
                  <a:srgbClr val="002060"/>
                </a:solidFill>
                <a:latin typeface="黑体" pitchFamily="49" charset="-122"/>
                <a:ea typeface="黑体" pitchFamily="49" charset="-122"/>
                <a:sym typeface="Times New Roman" pitchFamily="18" charset="0"/>
              </a:rPr>
              <a:t>/</a:t>
            </a:r>
            <a:r>
              <a:rPr lang="zh-CN" altLang="en-US" sz="2000">
                <a:solidFill>
                  <a:srgbClr val="002060"/>
                </a:solidFill>
                <a:latin typeface="黑体" pitchFamily="49" charset="-122"/>
                <a:ea typeface="黑体" pitchFamily="49" charset="-122"/>
                <a:sym typeface="宋体" pitchFamily="2" charset="-122"/>
              </a:rPr>
              <a:t>键”对话框</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Default Design 2">
      <a:dk1>
        <a:srgbClr val="000000"/>
      </a:dk1>
      <a:lt1>
        <a:srgbClr val="FFFFFF"/>
      </a:lt1>
      <a:dk2>
        <a:srgbClr val="003399"/>
      </a:dk2>
      <a:lt2>
        <a:srgbClr val="C0C0C0"/>
      </a:lt2>
      <a:accent1>
        <a:srgbClr val="5E9CDA"/>
      </a:accent1>
      <a:accent2>
        <a:srgbClr val="93C052"/>
      </a:accent2>
      <a:accent3>
        <a:srgbClr val="FFFFFF"/>
      </a:accent3>
      <a:accent4>
        <a:srgbClr val="000000"/>
      </a:accent4>
      <a:accent5>
        <a:srgbClr val="B6CBEA"/>
      </a:accent5>
      <a:accent6>
        <a:srgbClr val="85AE49"/>
      </a:accent6>
      <a:hlink>
        <a:srgbClr val="FF9933"/>
      </a:hlink>
      <a:folHlink>
        <a:srgbClr val="855ADA"/>
      </a:folHlink>
    </a:clrScheme>
    <a:fontScheme name="沉稳">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142288"/>
        </a:dk2>
        <a:lt2>
          <a:srgbClr val="C0C0C0"/>
        </a:lt2>
        <a:accent1>
          <a:srgbClr val="39998E"/>
        </a:accent1>
        <a:accent2>
          <a:srgbClr val="14CAEE"/>
        </a:accent2>
        <a:accent3>
          <a:srgbClr val="FFFFFF"/>
        </a:accent3>
        <a:accent4>
          <a:srgbClr val="000000"/>
        </a:accent4>
        <a:accent5>
          <a:srgbClr val="AECAC6"/>
        </a:accent5>
        <a:accent6>
          <a:srgbClr val="11B7D8"/>
        </a:accent6>
        <a:hlink>
          <a:srgbClr val="8963E9"/>
        </a:hlink>
        <a:folHlink>
          <a:srgbClr val="3067B8"/>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3399"/>
        </a:dk2>
        <a:lt2>
          <a:srgbClr val="C0C0C0"/>
        </a:lt2>
        <a:accent1>
          <a:srgbClr val="5E9CDA"/>
        </a:accent1>
        <a:accent2>
          <a:srgbClr val="93C052"/>
        </a:accent2>
        <a:accent3>
          <a:srgbClr val="FFFFFF"/>
        </a:accent3>
        <a:accent4>
          <a:srgbClr val="000000"/>
        </a:accent4>
        <a:accent5>
          <a:srgbClr val="B6CBEA"/>
        </a:accent5>
        <a:accent6>
          <a:srgbClr val="85AE49"/>
        </a:accent6>
        <a:hlink>
          <a:srgbClr val="FF9933"/>
        </a:hlink>
        <a:folHlink>
          <a:srgbClr val="855ADA"/>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124458"/>
        </a:dk2>
        <a:lt2>
          <a:srgbClr val="C0C0C0"/>
        </a:lt2>
        <a:accent1>
          <a:srgbClr val="98C13D"/>
        </a:accent1>
        <a:accent2>
          <a:srgbClr val="40BAD2"/>
        </a:accent2>
        <a:accent3>
          <a:srgbClr val="FFFFFF"/>
        </a:accent3>
        <a:accent4>
          <a:srgbClr val="000000"/>
        </a:accent4>
        <a:accent5>
          <a:srgbClr val="CADDAF"/>
        </a:accent5>
        <a:accent6>
          <a:srgbClr val="39A8BE"/>
        </a:accent6>
        <a:hlink>
          <a:srgbClr val="715EE6"/>
        </a:hlink>
        <a:folHlink>
          <a:srgbClr val="238DD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2726</TotalTime>
  <Words>1758</Words>
  <Application>Microsoft Office PowerPoint</Application>
  <PresentationFormat>全屏显示(4:3)</PresentationFormat>
  <Paragraphs>202</Paragraphs>
  <Slides>25</Slides>
  <Notes>0</Notes>
  <HiddenSlides>0</HiddenSlides>
  <MMClips>0</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主题1</vt:lpstr>
      <vt:lpstr>学习情境7        使用索引</vt:lpstr>
      <vt:lpstr>情境描述</vt:lpstr>
      <vt:lpstr>技能目标</vt:lpstr>
      <vt:lpstr>学习情境划分</vt:lpstr>
      <vt:lpstr>学习子情境7.1  创建、管理和使用学生信息表索引</vt:lpstr>
      <vt:lpstr>技能目标</vt:lpstr>
      <vt:lpstr>工作任务</vt:lpstr>
      <vt:lpstr>任务实施</vt:lpstr>
      <vt:lpstr>任务1   使用Management Studio为Students表的 Student_id列创建索引IX_Student_id</vt:lpstr>
      <vt:lpstr>任务1（续）</vt:lpstr>
      <vt:lpstr>任务1（续）</vt:lpstr>
      <vt:lpstr>任务1（续）</vt:lpstr>
      <vt:lpstr>任务1（续）</vt:lpstr>
      <vt:lpstr>任务1（续）</vt:lpstr>
      <vt:lpstr>任务1（续）</vt:lpstr>
      <vt:lpstr>任务2</vt:lpstr>
      <vt:lpstr>任务2（续）</vt:lpstr>
      <vt:lpstr>任务2（续）</vt:lpstr>
      <vt:lpstr>任务2（续）</vt:lpstr>
      <vt:lpstr>技能拓展</vt:lpstr>
      <vt:lpstr>任务3  使用Management Studio删除Students表中的索引IX_student_name</vt:lpstr>
      <vt:lpstr>任务3  （续）</vt:lpstr>
      <vt:lpstr>任务3  （续）</vt:lpstr>
      <vt:lpstr>任务4   使用T-SQL语句删除Students表中的索引IX_student_name</vt:lpstr>
      <vt:lpstr>任务4（续）</vt:lpstr>
    </vt:vector>
  </TitlesOfParts>
  <Company>Lenovo (Beijing) Limited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关系数据库概述</dc:title>
  <dc:creator>Lenovo User</dc:creator>
  <cp:lastModifiedBy>admin</cp:lastModifiedBy>
  <cp:revision>349</cp:revision>
  <dcterms:created xsi:type="dcterms:W3CDTF">2007-10-24T11:33:37Z</dcterms:created>
  <dcterms:modified xsi:type="dcterms:W3CDTF">2012-08-26T09:17:53Z</dcterms:modified>
</cp:coreProperties>
</file>