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0"/>
  </p:notesMasterIdLst>
  <p:sldIdLst>
    <p:sldId id="257" r:id="rId2"/>
    <p:sldId id="278" r:id="rId3"/>
    <p:sldId id="317" r:id="rId4"/>
    <p:sldId id="320" r:id="rId5"/>
    <p:sldId id="318" r:id="rId6"/>
    <p:sldId id="319" r:id="rId7"/>
    <p:sldId id="321" r:id="rId8"/>
    <p:sldId id="322" r:id="rId9"/>
    <p:sldId id="323" r:id="rId10"/>
    <p:sldId id="324" r:id="rId11"/>
    <p:sldId id="325" r:id="rId12"/>
    <p:sldId id="329" r:id="rId13"/>
    <p:sldId id="326" r:id="rId14"/>
    <p:sldId id="327" r:id="rId15"/>
    <p:sldId id="328" r:id="rId16"/>
    <p:sldId id="330" r:id="rId17"/>
    <p:sldId id="279" r:id="rId18"/>
    <p:sldId id="280" r:id="rId19"/>
    <p:sldId id="281" r:id="rId20"/>
    <p:sldId id="282" r:id="rId21"/>
    <p:sldId id="283" r:id="rId22"/>
    <p:sldId id="284" r:id="rId23"/>
    <p:sldId id="285" r:id="rId24"/>
    <p:sldId id="331" r:id="rId25"/>
    <p:sldId id="332" r:id="rId26"/>
    <p:sldId id="286" r:id="rId27"/>
    <p:sldId id="287" r:id="rId28"/>
    <p:sldId id="288" r:id="rId29"/>
    <p:sldId id="289" r:id="rId30"/>
    <p:sldId id="290" r:id="rId31"/>
    <p:sldId id="291" r:id="rId32"/>
    <p:sldId id="292" r:id="rId33"/>
    <p:sldId id="293" r:id="rId34"/>
    <p:sldId id="294" r:id="rId35"/>
    <p:sldId id="295" r:id="rId36"/>
    <p:sldId id="296" r:id="rId37"/>
    <p:sldId id="333" r:id="rId38"/>
    <p:sldId id="334"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5BB6917F-D0FC-4BB1-89C2-C83C425401DF}"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63510-CD96-492A-96AC-CF8B801363CA}"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64589F-6CA3-4364-AC5C-EC14F96F3B0B}" type="slidenum">
              <a:rPr lang="zh-CN" altLang="en-US"/>
              <a:pPr/>
              <a:t>10</a:t>
            </a:fld>
            <a:endParaRPr lang="en-US" altLang="zh-CN"/>
          </a:p>
        </p:txBody>
      </p:sp>
      <p:sp>
        <p:nvSpPr>
          <p:cNvPr id="759810" name="Rectangle 2"/>
          <p:cNvSpPr>
            <a:spLocks noChangeArrowheads="1" noTextEdit="1"/>
          </p:cNvSpPr>
          <p:nvPr>
            <p:ph type="sldImg"/>
          </p:nvPr>
        </p:nvSpPr>
        <p:spPr>
          <a:ln/>
        </p:spPr>
      </p:sp>
      <p:sp>
        <p:nvSpPr>
          <p:cNvPr id="7598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6F0F9A-A517-4B77-BA3E-FBC5389F8274}" type="slidenum">
              <a:rPr lang="zh-CN" altLang="en-US"/>
              <a:pPr/>
              <a:t>11</a:t>
            </a:fld>
            <a:endParaRPr lang="en-US" altLang="zh-CN"/>
          </a:p>
        </p:txBody>
      </p:sp>
      <p:sp>
        <p:nvSpPr>
          <p:cNvPr id="766978" name="Rectangle 2"/>
          <p:cNvSpPr>
            <a:spLocks noChangeArrowheads="1" noTextEdit="1"/>
          </p:cNvSpPr>
          <p:nvPr>
            <p:ph type="sldImg"/>
          </p:nvPr>
        </p:nvSpPr>
        <p:spPr>
          <a:ln/>
        </p:spPr>
      </p:sp>
      <p:sp>
        <p:nvSpPr>
          <p:cNvPr id="7669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ADF42-CA94-481E-8ECA-E33541069B1B}" type="slidenum">
              <a:rPr lang="zh-CN" altLang="en-US"/>
              <a:pPr/>
              <a:t>12</a:t>
            </a:fld>
            <a:endParaRPr lang="en-US" altLang="zh-CN"/>
          </a:p>
        </p:txBody>
      </p:sp>
      <p:sp>
        <p:nvSpPr>
          <p:cNvPr id="768002" name="Rectangle 2"/>
          <p:cNvSpPr>
            <a:spLocks noChangeArrowheads="1" noTextEdit="1"/>
          </p:cNvSpPr>
          <p:nvPr>
            <p:ph type="sldImg"/>
          </p:nvPr>
        </p:nvSpPr>
        <p:spPr>
          <a:ln/>
        </p:spPr>
      </p:sp>
      <p:sp>
        <p:nvSpPr>
          <p:cNvPr id="7680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F549CB-BBE8-4308-845C-F9E381266843}" type="slidenum">
              <a:rPr lang="zh-CN" altLang="en-US"/>
              <a:pPr/>
              <a:t>13</a:t>
            </a:fld>
            <a:endParaRPr lang="en-US" altLang="zh-CN"/>
          </a:p>
        </p:txBody>
      </p:sp>
      <p:sp>
        <p:nvSpPr>
          <p:cNvPr id="769026" name="Rectangle 2"/>
          <p:cNvSpPr>
            <a:spLocks noChangeArrowheads="1" noTextEdit="1"/>
          </p:cNvSpPr>
          <p:nvPr>
            <p:ph type="sldImg"/>
          </p:nvPr>
        </p:nvSpPr>
        <p:spPr>
          <a:ln/>
        </p:spPr>
      </p:sp>
      <p:sp>
        <p:nvSpPr>
          <p:cNvPr id="7690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8CCED0-AF01-44E5-A0C1-41476B19B19B}" type="slidenum">
              <a:rPr lang="zh-CN" altLang="en-US"/>
              <a:pPr/>
              <a:t>14</a:t>
            </a:fld>
            <a:endParaRPr lang="en-US" altLang="zh-CN"/>
          </a:p>
        </p:txBody>
      </p:sp>
      <p:sp>
        <p:nvSpPr>
          <p:cNvPr id="770050" name="Rectangle 2"/>
          <p:cNvSpPr>
            <a:spLocks noChangeArrowheads="1" noTextEdit="1"/>
          </p:cNvSpPr>
          <p:nvPr>
            <p:ph type="sldImg"/>
          </p:nvPr>
        </p:nvSpPr>
        <p:spPr>
          <a:ln/>
        </p:spPr>
      </p:sp>
      <p:sp>
        <p:nvSpPr>
          <p:cNvPr id="7700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D6C8FB-884F-477D-8ACC-48A70EDDF62D}" type="slidenum">
              <a:rPr lang="zh-CN" altLang="en-US"/>
              <a:pPr/>
              <a:t>15</a:t>
            </a:fld>
            <a:endParaRPr lang="en-US" altLang="zh-CN"/>
          </a:p>
        </p:txBody>
      </p:sp>
      <p:sp>
        <p:nvSpPr>
          <p:cNvPr id="771074" name="Rectangle 2"/>
          <p:cNvSpPr>
            <a:spLocks noChangeArrowheads="1" noTextEdit="1"/>
          </p:cNvSpPr>
          <p:nvPr>
            <p:ph type="sldImg"/>
          </p:nvPr>
        </p:nvSpPr>
        <p:spPr>
          <a:ln/>
        </p:spPr>
      </p:sp>
      <p:sp>
        <p:nvSpPr>
          <p:cNvPr id="7710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DEEC02-BBC9-4D39-B2DF-DD642109B315}" type="slidenum">
              <a:rPr lang="zh-CN" altLang="en-US"/>
              <a:pPr/>
              <a:t>16</a:t>
            </a:fld>
            <a:endParaRPr lang="en-US" altLang="zh-CN"/>
          </a:p>
        </p:txBody>
      </p:sp>
      <p:sp>
        <p:nvSpPr>
          <p:cNvPr id="772098" name="Rectangle 2"/>
          <p:cNvSpPr>
            <a:spLocks noChangeArrowheads="1" noTextEdit="1"/>
          </p:cNvSpPr>
          <p:nvPr>
            <p:ph type="sldImg"/>
          </p:nvPr>
        </p:nvSpPr>
        <p:spPr>
          <a:ln/>
        </p:spPr>
      </p:sp>
      <p:sp>
        <p:nvSpPr>
          <p:cNvPr id="7720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B928DA-DAE8-47A2-8243-E74FAD0B7B88}" type="slidenum">
              <a:rPr lang="zh-CN" altLang="en-US"/>
              <a:pPr/>
              <a:t>17</a:t>
            </a:fld>
            <a:endParaRPr lang="en-US" altLang="zh-CN"/>
          </a:p>
        </p:txBody>
      </p:sp>
      <p:sp>
        <p:nvSpPr>
          <p:cNvPr id="667650" name="Rectangle 2"/>
          <p:cNvSpPr>
            <a:spLocks noChangeArrowheads="1" noTextEdit="1"/>
          </p:cNvSpPr>
          <p:nvPr>
            <p:ph type="sldImg"/>
          </p:nvPr>
        </p:nvSpPr>
        <p:spPr>
          <a:ln/>
        </p:spPr>
      </p:sp>
      <p:sp>
        <p:nvSpPr>
          <p:cNvPr id="6676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925B2F-B450-498B-AFB5-5CCBF257CD3B}" type="slidenum">
              <a:rPr lang="zh-CN" altLang="en-US"/>
              <a:pPr/>
              <a:t>18</a:t>
            </a:fld>
            <a:endParaRPr lang="en-US" altLang="zh-CN"/>
          </a:p>
        </p:txBody>
      </p:sp>
      <p:sp>
        <p:nvSpPr>
          <p:cNvPr id="669698" name="Rectangle 2"/>
          <p:cNvSpPr>
            <a:spLocks noChangeArrowheads="1" noTextEdit="1"/>
          </p:cNvSpPr>
          <p:nvPr>
            <p:ph type="sldImg"/>
          </p:nvPr>
        </p:nvSpPr>
        <p:spPr>
          <a:ln/>
        </p:spPr>
      </p:sp>
      <p:sp>
        <p:nvSpPr>
          <p:cNvPr id="6696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E9A52F-2FC9-4AFC-BCF3-540433F5742C}" type="slidenum">
              <a:rPr lang="zh-CN" altLang="en-US"/>
              <a:pPr/>
              <a:t>19</a:t>
            </a:fld>
            <a:endParaRPr lang="en-US" altLang="zh-CN"/>
          </a:p>
        </p:txBody>
      </p:sp>
      <p:sp>
        <p:nvSpPr>
          <p:cNvPr id="671746" name="Rectangle 2"/>
          <p:cNvSpPr>
            <a:spLocks noChangeArrowheads="1" noTextEdit="1"/>
          </p:cNvSpPr>
          <p:nvPr>
            <p:ph type="sldImg"/>
          </p:nvPr>
        </p:nvSpPr>
        <p:spPr>
          <a:ln/>
        </p:spPr>
      </p:sp>
      <p:sp>
        <p:nvSpPr>
          <p:cNvPr id="6717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414A5D-E4FC-4818-AA93-8B52E881D113}"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E82E00-66C8-4D6A-A400-64FDE453F959}" type="slidenum">
              <a:rPr lang="zh-CN" altLang="en-US"/>
              <a:pPr/>
              <a:t>20</a:t>
            </a:fld>
            <a:endParaRPr lang="en-US" altLang="zh-CN"/>
          </a:p>
        </p:txBody>
      </p:sp>
      <p:sp>
        <p:nvSpPr>
          <p:cNvPr id="673794" name="Rectangle 2"/>
          <p:cNvSpPr>
            <a:spLocks noChangeArrowheads="1" noTextEdit="1"/>
          </p:cNvSpPr>
          <p:nvPr>
            <p:ph type="sldImg"/>
          </p:nvPr>
        </p:nvSpPr>
        <p:spPr>
          <a:ln/>
        </p:spPr>
      </p:sp>
      <p:sp>
        <p:nvSpPr>
          <p:cNvPr id="6737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2679C4-D8D9-4B7D-B004-F53C5D70F32D}" type="slidenum">
              <a:rPr lang="zh-CN" altLang="en-US"/>
              <a:pPr/>
              <a:t>21</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2C588-1261-457F-ABFD-7238F02C971E}" type="slidenum">
              <a:rPr lang="zh-CN" altLang="en-US"/>
              <a:pPr/>
              <a:t>22</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AB8EC9-0C9A-4C02-B599-ADE21D60A06A}" type="slidenum">
              <a:rPr lang="zh-CN" altLang="en-US"/>
              <a:pPr/>
              <a:t>23</a:t>
            </a:fld>
            <a:endParaRPr lang="en-US" altLang="zh-CN"/>
          </a:p>
        </p:txBody>
      </p:sp>
      <p:sp>
        <p:nvSpPr>
          <p:cNvPr id="679938" name="Rectangle 2"/>
          <p:cNvSpPr>
            <a:spLocks noChangeArrowheads="1" noTextEdit="1"/>
          </p:cNvSpPr>
          <p:nvPr>
            <p:ph type="sldImg"/>
          </p:nvPr>
        </p:nvSpPr>
        <p:spPr>
          <a:ln/>
        </p:spPr>
      </p:sp>
      <p:sp>
        <p:nvSpPr>
          <p:cNvPr id="6799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14D9BC-3455-4782-AAA0-D65F27F51640}" type="slidenum">
              <a:rPr lang="zh-CN" altLang="en-US"/>
              <a:pPr/>
              <a:t>26</a:t>
            </a:fld>
            <a:endParaRPr lang="en-US" altLang="zh-CN"/>
          </a:p>
        </p:txBody>
      </p:sp>
      <p:sp>
        <p:nvSpPr>
          <p:cNvPr id="681986" name="Rectangle 2"/>
          <p:cNvSpPr>
            <a:spLocks noChangeArrowheads="1" noTextEdit="1"/>
          </p:cNvSpPr>
          <p:nvPr>
            <p:ph type="sldImg"/>
          </p:nvPr>
        </p:nvSpPr>
        <p:spPr>
          <a:ln/>
        </p:spPr>
      </p:sp>
      <p:sp>
        <p:nvSpPr>
          <p:cNvPr id="6819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4E580D-821D-4190-AA7A-453049886D8F}" type="slidenum">
              <a:rPr lang="zh-CN" altLang="en-US"/>
              <a:pPr/>
              <a:t>27</a:t>
            </a:fld>
            <a:endParaRPr lang="en-US" altLang="zh-CN"/>
          </a:p>
        </p:txBody>
      </p:sp>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AD34FB-DBAC-49AE-A608-FC7F3F31623C}" type="slidenum">
              <a:rPr lang="zh-CN" altLang="en-US"/>
              <a:pPr/>
              <a:t>28</a:t>
            </a:fld>
            <a:endParaRPr lang="en-US" altLang="zh-CN"/>
          </a:p>
        </p:txBody>
      </p:sp>
      <p:sp>
        <p:nvSpPr>
          <p:cNvPr id="686082" name="Rectangle 2"/>
          <p:cNvSpPr>
            <a:spLocks noChangeArrowheads="1" noTextEdit="1"/>
          </p:cNvSpPr>
          <p:nvPr>
            <p:ph type="sldImg"/>
          </p:nvPr>
        </p:nvSpPr>
        <p:spPr>
          <a:ln/>
        </p:spPr>
      </p:sp>
      <p:sp>
        <p:nvSpPr>
          <p:cNvPr id="68608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BAB05F-C884-48C1-9728-B9D13C63216D}" type="slidenum">
              <a:rPr lang="zh-CN" altLang="en-US"/>
              <a:pPr/>
              <a:t>29</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29FDA2-9708-4194-A082-1B084AF1569C}" type="slidenum">
              <a:rPr lang="zh-CN" altLang="en-US"/>
              <a:pPr/>
              <a:t>30</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5CDF38-83B7-411A-B543-5BE5AE369942}" type="slidenum">
              <a:rPr lang="zh-CN" altLang="en-US"/>
              <a:pPr/>
              <a:t>31</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491301-9735-4743-AEB4-9F68D53A84EC}" type="slidenum">
              <a:rPr lang="zh-CN" altLang="en-US"/>
              <a:pPr/>
              <a:t>3</a:t>
            </a:fld>
            <a:endParaRPr lang="en-US" altLang="zh-CN"/>
          </a:p>
        </p:txBody>
      </p:sp>
      <p:sp>
        <p:nvSpPr>
          <p:cNvPr id="746498" name="Rectangle 2"/>
          <p:cNvSpPr>
            <a:spLocks noChangeArrowheads="1" noTextEdit="1"/>
          </p:cNvSpPr>
          <p:nvPr>
            <p:ph type="sldImg"/>
          </p:nvPr>
        </p:nvSpPr>
        <p:spPr>
          <a:ln/>
        </p:spPr>
      </p:sp>
      <p:sp>
        <p:nvSpPr>
          <p:cNvPr id="7464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5F851D-6956-4527-919E-02651FDB0CA6}" type="slidenum">
              <a:rPr lang="zh-CN" altLang="en-US"/>
              <a:pPr/>
              <a:t>32</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2CBA23-E1B5-4DDF-9C17-C81C9D889311}" type="slidenum">
              <a:rPr lang="zh-CN" altLang="en-US"/>
              <a:pPr/>
              <a:t>33</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1C68EE-992B-4CCF-804D-BA784F971D82}" type="slidenum">
              <a:rPr lang="zh-CN" altLang="en-US"/>
              <a:pPr/>
              <a:t>34</a:t>
            </a:fld>
            <a:endParaRPr lang="en-US" altLang="zh-CN"/>
          </a:p>
        </p:txBody>
      </p:sp>
      <p:sp>
        <p:nvSpPr>
          <p:cNvPr id="698370" name="Rectangle 2"/>
          <p:cNvSpPr>
            <a:spLocks noChangeArrowheads="1" noTextEdit="1"/>
          </p:cNvSpPr>
          <p:nvPr>
            <p:ph type="sldImg"/>
          </p:nvPr>
        </p:nvSpPr>
        <p:spPr>
          <a:ln/>
        </p:spPr>
      </p:sp>
      <p:sp>
        <p:nvSpPr>
          <p:cNvPr id="69837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E7B684-2EFC-45F8-B174-D5671AB07EB4}" type="slidenum">
              <a:rPr lang="zh-CN" altLang="en-US"/>
              <a:pPr/>
              <a:t>35</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48099E-D27C-460D-BF8A-2ABCEC443685}" type="slidenum">
              <a:rPr lang="zh-CN" altLang="en-US"/>
              <a:pPr/>
              <a:t>36</a:t>
            </a:fld>
            <a:endParaRPr lang="en-US" altLang="zh-CN"/>
          </a:p>
        </p:txBody>
      </p:sp>
      <p:sp>
        <p:nvSpPr>
          <p:cNvPr id="702466" name="Rectangle 2"/>
          <p:cNvSpPr>
            <a:spLocks noChangeArrowheads="1" noTextEdit="1"/>
          </p:cNvSpPr>
          <p:nvPr>
            <p:ph type="sldImg"/>
          </p:nvPr>
        </p:nvSpPr>
        <p:spPr>
          <a:ln/>
        </p:spPr>
      </p:sp>
      <p:sp>
        <p:nvSpPr>
          <p:cNvPr id="70246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4C72AA-9E7A-4F73-A109-0F529A3EDBD6}" type="slidenum">
              <a:rPr lang="zh-CN" altLang="en-US"/>
              <a:pPr/>
              <a:t>39</a:t>
            </a:fld>
            <a:endParaRPr lang="en-US" altLang="zh-CN"/>
          </a:p>
        </p:txBody>
      </p:sp>
      <p:sp>
        <p:nvSpPr>
          <p:cNvPr id="704514" name="Rectangle 2"/>
          <p:cNvSpPr>
            <a:spLocks noChangeArrowheads="1" noTextEdit="1"/>
          </p:cNvSpPr>
          <p:nvPr>
            <p:ph type="sldImg"/>
          </p:nvPr>
        </p:nvSpPr>
        <p:spPr>
          <a:ln/>
        </p:spPr>
      </p:sp>
      <p:sp>
        <p:nvSpPr>
          <p:cNvPr id="70451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7E437A-E431-4ED5-B6AE-2FC43374B217}" type="slidenum">
              <a:rPr lang="zh-CN" altLang="en-US"/>
              <a:pPr/>
              <a:t>40</a:t>
            </a:fld>
            <a:endParaRPr lang="en-US" altLang="zh-CN"/>
          </a:p>
        </p:txBody>
      </p:sp>
      <p:sp>
        <p:nvSpPr>
          <p:cNvPr id="706562" name="Rectangle 2"/>
          <p:cNvSpPr>
            <a:spLocks noChangeArrowheads="1" noTextEdit="1"/>
          </p:cNvSpPr>
          <p:nvPr>
            <p:ph type="sldImg"/>
          </p:nvPr>
        </p:nvSpPr>
        <p:spPr>
          <a:ln/>
        </p:spPr>
      </p:sp>
      <p:sp>
        <p:nvSpPr>
          <p:cNvPr id="70656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A442D7-5108-4023-ACF8-0AC09E0D3523}" type="slidenum">
              <a:rPr lang="zh-CN" altLang="en-US"/>
              <a:pPr/>
              <a:t>41</a:t>
            </a:fld>
            <a:endParaRPr lang="en-US" altLang="zh-CN"/>
          </a:p>
        </p:txBody>
      </p:sp>
      <p:sp>
        <p:nvSpPr>
          <p:cNvPr id="708610" name="Rectangle 2"/>
          <p:cNvSpPr>
            <a:spLocks noChangeArrowheads="1" noTextEdit="1"/>
          </p:cNvSpPr>
          <p:nvPr>
            <p:ph type="sldImg"/>
          </p:nvPr>
        </p:nvSpPr>
        <p:spPr>
          <a:ln/>
        </p:spPr>
      </p:sp>
      <p:sp>
        <p:nvSpPr>
          <p:cNvPr id="70861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840AC0-1F3C-49F9-8BD4-D24D27D2EB11}" type="slidenum">
              <a:rPr lang="zh-CN" altLang="en-US"/>
              <a:pPr/>
              <a:t>42</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0ED87A-F8BF-4AA3-A9B7-C7277A70C93B}" type="slidenum">
              <a:rPr lang="zh-CN" altLang="en-US"/>
              <a:pPr/>
              <a:t>43</a:t>
            </a:fld>
            <a:endParaRPr lang="en-US" altLang="zh-CN"/>
          </a:p>
        </p:txBody>
      </p:sp>
      <p:sp>
        <p:nvSpPr>
          <p:cNvPr id="712706" name="Rectangle 2"/>
          <p:cNvSpPr>
            <a:spLocks noChangeArrowheads="1" noTextEdit="1"/>
          </p:cNvSpPr>
          <p:nvPr>
            <p:ph type="sldImg"/>
          </p:nvPr>
        </p:nvSpPr>
        <p:spPr>
          <a:ln/>
        </p:spPr>
      </p:sp>
      <p:sp>
        <p:nvSpPr>
          <p:cNvPr id="71270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D715C9-95B2-4E32-9597-8DA04BDF52C6}" type="slidenum">
              <a:rPr lang="zh-CN" altLang="en-US"/>
              <a:pPr/>
              <a:t>4</a:t>
            </a:fld>
            <a:endParaRPr lang="en-US" altLang="zh-CN"/>
          </a:p>
        </p:txBody>
      </p:sp>
      <p:sp>
        <p:nvSpPr>
          <p:cNvPr id="751618" name="Rectangle 2"/>
          <p:cNvSpPr>
            <a:spLocks noChangeArrowheads="1" noTextEdit="1"/>
          </p:cNvSpPr>
          <p:nvPr>
            <p:ph type="sldImg"/>
          </p:nvPr>
        </p:nvSpPr>
        <p:spPr>
          <a:ln/>
        </p:spPr>
      </p:sp>
      <p:sp>
        <p:nvSpPr>
          <p:cNvPr id="7516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1B5845-6FA7-4838-B0BC-E2C769782AF9}" type="slidenum">
              <a:rPr lang="zh-CN" altLang="en-US"/>
              <a:pPr/>
              <a:t>44</a:t>
            </a:fld>
            <a:endParaRPr lang="en-US" altLang="zh-CN"/>
          </a:p>
        </p:txBody>
      </p:sp>
      <p:sp>
        <p:nvSpPr>
          <p:cNvPr id="714754" name="Rectangle 2"/>
          <p:cNvSpPr>
            <a:spLocks noChangeArrowheads="1" noTextEdit="1"/>
          </p:cNvSpPr>
          <p:nvPr>
            <p:ph type="sldImg"/>
          </p:nvPr>
        </p:nvSpPr>
        <p:spPr>
          <a:ln/>
        </p:spPr>
      </p:sp>
      <p:sp>
        <p:nvSpPr>
          <p:cNvPr id="71475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55EB92-BCE0-42B1-B970-71BF4D46439C}" type="slidenum">
              <a:rPr lang="zh-CN" altLang="en-US"/>
              <a:pPr/>
              <a:t>45</a:t>
            </a:fld>
            <a:endParaRPr lang="en-US" altLang="zh-CN"/>
          </a:p>
        </p:txBody>
      </p:sp>
      <p:sp>
        <p:nvSpPr>
          <p:cNvPr id="716802" name="Rectangle 2"/>
          <p:cNvSpPr>
            <a:spLocks noChangeArrowheads="1" noTextEdit="1"/>
          </p:cNvSpPr>
          <p:nvPr>
            <p:ph type="sldImg"/>
          </p:nvPr>
        </p:nvSpPr>
        <p:spPr>
          <a:ln/>
        </p:spPr>
      </p:sp>
      <p:sp>
        <p:nvSpPr>
          <p:cNvPr id="71680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7A0519-A103-4DF9-818E-5CAA6A0330C7}" type="slidenum">
              <a:rPr lang="zh-CN" altLang="en-US"/>
              <a:pPr/>
              <a:t>46</a:t>
            </a:fld>
            <a:endParaRPr lang="en-US" altLang="zh-CN"/>
          </a:p>
        </p:txBody>
      </p:sp>
      <p:sp>
        <p:nvSpPr>
          <p:cNvPr id="718850" name="Rectangle 2"/>
          <p:cNvSpPr>
            <a:spLocks noChangeArrowheads="1" noTextEdit="1"/>
          </p:cNvSpPr>
          <p:nvPr>
            <p:ph type="sldImg"/>
          </p:nvPr>
        </p:nvSpPr>
        <p:spPr>
          <a:ln/>
        </p:spPr>
      </p:sp>
      <p:sp>
        <p:nvSpPr>
          <p:cNvPr id="7188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14E927-8E4E-4BDE-9A2E-BD9722AD6E3D}" type="slidenum">
              <a:rPr lang="zh-CN" altLang="en-US"/>
              <a:pPr/>
              <a:t>47</a:t>
            </a:fld>
            <a:endParaRPr lang="en-US" altLang="zh-CN"/>
          </a:p>
        </p:txBody>
      </p:sp>
      <p:sp>
        <p:nvSpPr>
          <p:cNvPr id="720898" name="Rectangle 2"/>
          <p:cNvSpPr>
            <a:spLocks noChangeArrowheads="1" noTextEdit="1"/>
          </p:cNvSpPr>
          <p:nvPr>
            <p:ph type="sldImg"/>
          </p:nvPr>
        </p:nvSpPr>
        <p:spPr>
          <a:ln/>
        </p:spPr>
      </p:sp>
      <p:sp>
        <p:nvSpPr>
          <p:cNvPr id="7208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695A9D-52AA-49D2-AD71-2BC667F589E2}" type="slidenum">
              <a:rPr lang="zh-CN" altLang="en-US"/>
              <a:pPr/>
              <a:t>48</a:t>
            </a:fld>
            <a:endParaRPr lang="en-US" altLang="zh-CN"/>
          </a:p>
        </p:txBody>
      </p:sp>
      <p:sp>
        <p:nvSpPr>
          <p:cNvPr id="722946" name="Rectangle 2"/>
          <p:cNvSpPr>
            <a:spLocks noChangeArrowheads="1" noTextEdit="1"/>
          </p:cNvSpPr>
          <p:nvPr>
            <p:ph type="sldImg"/>
          </p:nvPr>
        </p:nvSpPr>
        <p:spPr>
          <a:ln/>
        </p:spPr>
      </p:sp>
      <p:sp>
        <p:nvSpPr>
          <p:cNvPr id="7229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509FD9-40F7-4542-8B70-1F77419CAA4D}" type="slidenum">
              <a:rPr lang="zh-CN" altLang="en-US"/>
              <a:pPr/>
              <a:t>49</a:t>
            </a:fld>
            <a:endParaRPr lang="en-US" altLang="zh-CN"/>
          </a:p>
        </p:txBody>
      </p:sp>
      <p:sp>
        <p:nvSpPr>
          <p:cNvPr id="724994" name="Rectangle 2"/>
          <p:cNvSpPr>
            <a:spLocks noChangeArrowheads="1" noTextEdit="1"/>
          </p:cNvSpPr>
          <p:nvPr>
            <p:ph type="sldImg"/>
          </p:nvPr>
        </p:nvSpPr>
        <p:spPr>
          <a:ln/>
        </p:spPr>
      </p:sp>
      <p:sp>
        <p:nvSpPr>
          <p:cNvPr id="7249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E176AB-E4D1-4CD0-AF49-1BBFA2627A7B}" type="slidenum">
              <a:rPr lang="zh-CN" altLang="en-US"/>
              <a:pPr/>
              <a:t>50</a:t>
            </a:fld>
            <a:endParaRPr lang="en-US" altLang="zh-CN"/>
          </a:p>
        </p:txBody>
      </p:sp>
      <p:sp>
        <p:nvSpPr>
          <p:cNvPr id="727042" name="Rectangle 2"/>
          <p:cNvSpPr>
            <a:spLocks noChangeArrowheads="1" noTextEdit="1"/>
          </p:cNvSpPr>
          <p:nvPr>
            <p:ph type="sldImg"/>
          </p:nvPr>
        </p:nvSpPr>
        <p:spPr>
          <a:ln/>
        </p:spPr>
      </p:sp>
      <p:sp>
        <p:nvSpPr>
          <p:cNvPr id="7270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DF2E7C-647B-4501-89A4-F8F636F6C1C8}" type="slidenum">
              <a:rPr lang="zh-CN" altLang="en-US"/>
              <a:pPr/>
              <a:t>51</a:t>
            </a:fld>
            <a:endParaRPr lang="en-US" altLang="zh-CN"/>
          </a:p>
        </p:txBody>
      </p:sp>
      <p:sp>
        <p:nvSpPr>
          <p:cNvPr id="729090" name="Rectangle 2"/>
          <p:cNvSpPr>
            <a:spLocks noChangeArrowheads="1" noTextEdit="1"/>
          </p:cNvSpPr>
          <p:nvPr>
            <p:ph type="sldImg"/>
          </p:nvPr>
        </p:nvSpPr>
        <p:spPr>
          <a:ln/>
        </p:spPr>
      </p:sp>
      <p:sp>
        <p:nvSpPr>
          <p:cNvPr id="7290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AA9CF4-FAC7-4D69-A69E-605C68028EC3}" type="slidenum">
              <a:rPr lang="zh-CN" altLang="en-US"/>
              <a:pPr/>
              <a:t>52</a:t>
            </a:fld>
            <a:endParaRPr lang="en-US" altLang="zh-CN"/>
          </a:p>
        </p:txBody>
      </p:sp>
      <p:sp>
        <p:nvSpPr>
          <p:cNvPr id="731138" name="Rectangle 2"/>
          <p:cNvSpPr>
            <a:spLocks noChangeArrowheads="1" noTextEdit="1"/>
          </p:cNvSpPr>
          <p:nvPr>
            <p:ph type="sldImg"/>
          </p:nvPr>
        </p:nvSpPr>
        <p:spPr>
          <a:ln/>
        </p:spPr>
      </p:sp>
      <p:sp>
        <p:nvSpPr>
          <p:cNvPr id="7311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052762-970B-46F6-9FB0-3DCA30C29AD8}" type="slidenum">
              <a:rPr lang="zh-CN" altLang="en-US"/>
              <a:pPr/>
              <a:t>53</a:t>
            </a:fld>
            <a:endParaRPr lang="en-US" altLang="zh-CN"/>
          </a:p>
        </p:txBody>
      </p:sp>
      <p:sp>
        <p:nvSpPr>
          <p:cNvPr id="733186" name="Rectangle 2"/>
          <p:cNvSpPr>
            <a:spLocks noChangeArrowheads="1" noTextEdit="1"/>
          </p:cNvSpPr>
          <p:nvPr>
            <p:ph type="sldImg"/>
          </p:nvPr>
        </p:nvSpPr>
        <p:spPr>
          <a:ln/>
        </p:spPr>
      </p:sp>
      <p:sp>
        <p:nvSpPr>
          <p:cNvPr id="7331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0F5AF8-2363-4124-90F0-08AC9271AB4B}" type="slidenum">
              <a:rPr lang="zh-CN" altLang="en-US"/>
              <a:pPr/>
              <a:t>5</a:t>
            </a:fld>
            <a:endParaRPr lang="en-US" altLang="zh-CN"/>
          </a:p>
        </p:txBody>
      </p:sp>
      <p:sp>
        <p:nvSpPr>
          <p:cNvPr id="747522" name="Rectangle 2"/>
          <p:cNvSpPr>
            <a:spLocks noChangeArrowheads="1" noTextEdit="1"/>
          </p:cNvSpPr>
          <p:nvPr>
            <p:ph type="sldImg"/>
          </p:nvPr>
        </p:nvSpPr>
        <p:spPr>
          <a:ln/>
        </p:spPr>
      </p:sp>
      <p:sp>
        <p:nvSpPr>
          <p:cNvPr id="7475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8010EB-76F9-461B-8FA3-23989A1C42F5}" type="slidenum">
              <a:rPr lang="zh-CN" altLang="en-US"/>
              <a:pPr/>
              <a:t>54</a:t>
            </a:fld>
            <a:endParaRPr lang="en-US" altLang="zh-CN"/>
          </a:p>
        </p:txBody>
      </p:sp>
      <p:sp>
        <p:nvSpPr>
          <p:cNvPr id="735234" name="Rectangle 2"/>
          <p:cNvSpPr>
            <a:spLocks noChangeArrowheads="1" noTextEdit="1"/>
          </p:cNvSpPr>
          <p:nvPr>
            <p:ph type="sldImg"/>
          </p:nvPr>
        </p:nvSpPr>
        <p:spPr>
          <a:ln/>
        </p:spPr>
      </p:sp>
      <p:sp>
        <p:nvSpPr>
          <p:cNvPr id="7352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227A8-1CA2-49A6-8C29-2DE68B596EE7}" type="slidenum">
              <a:rPr lang="zh-CN" altLang="en-US"/>
              <a:pPr/>
              <a:t>55</a:t>
            </a:fld>
            <a:endParaRPr lang="en-US" altLang="zh-CN"/>
          </a:p>
        </p:txBody>
      </p:sp>
      <p:sp>
        <p:nvSpPr>
          <p:cNvPr id="737282" name="Rectangle 2"/>
          <p:cNvSpPr>
            <a:spLocks noChangeArrowheads="1" noTextEdit="1"/>
          </p:cNvSpPr>
          <p:nvPr>
            <p:ph type="sldImg"/>
          </p:nvPr>
        </p:nvSpPr>
        <p:spPr>
          <a:ln/>
        </p:spPr>
      </p:sp>
      <p:sp>
        <p:nvSpPr>
          <p:cNvPr id="73728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15CB4C-11AC-425F-9F78-E7698F5AA41A}" type="slidenum">
              <a:rPr lang="zh-CN" altLang="en-US"/>
              <a:pPr/>
              <a:t>56</a:t>
            </a:fld>
            <a:endParaRPr lang="en-US" altLang="zh-CN"/>
          </a:p>
        </p:txBody>
      </p:sp>
      <p:sp>
        <p:nvSpPr>
          <p:cNvPr id="739330" name="Rectangle 2"/>
          <p:cNvSpPr>
            <a:spLocks noChangeArrowheads="1" noTextEdit="1"/>
          </p:cNvSpPr>
          <p:nvPr>
            <p:ph type="sldImg"/>
          </p:nvPr>
        </p:nvSpPr>
        <p:spPr>
          <a:ln/>
        </p:spPr>
      </p:sp>
      <p:sp>
        <p:nvSpPr>
          <p:cNvPr id="73933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A5B361-CEF8-462B-BD34-A6C91440C3D8}" type="slidenum">
              <a:rPr lang="zh-CN" altLang="en-US"/>
              <a:pPr/>
              <a:t>57</a:t>
            </a:fld>
            <a:endParaRPr lang="en-US" altLang="zh-CN"/>
          </a:p>
        </p:txBody>
      </p:sp>
      <p:sp>
        <p:nvSpPr>
          <p:cNvPr id="741378" name="Rectangle 2"/>
          <p:cNvSpPr>
            <a:spLocks noChangeArrowheads="1" noTextEdit="1"/>
          </p:cNvSpPr>
          <p:nvPr>
            <p:ph type="sldImg"/>
          </p:nvPr>
        </p:nvSpPr>
        <p:spPr>
          <a:ln/>
        </p:spPr>
      </p:sp>
      <p:sp>
        <p:nvSpPr>
          <p:cNvPr id="74137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7D6956-F25E-438B-9C83-50314523F246}" type="slidenum">
              <a:rPr lang="zh-CN" altLang="en-US"/>
              <a:pPr/>
              <a:t>58</a:t>
            </a:fld>
            <a:endParaRPr lang="en-US" altLang="zh-CN"/>
          </a:p>
        </p:txBody>
      </p:sp>
      <p:sp>
        <p:nvSpPr>
          <p:cNvPr id="743426" name="Rectangle 2"/>
          <p:cNvSpPr>
            <a:spLocks noChangeArrowheads="1" noTextEdit="1"/>
          </p:cNvSpPr>
          <p:nvPr>
            <p:ph type="sldImg"/>
          </p:nvPr>
        </p:nvSpPr>
        <p:spPr>
          <a:ln/>
        </p:spPr>
      </p:sp>
      <p:sp>
        <p:nvSpPr>
          <p:cNvPr id="7434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5ADA92-D8D1-4664-B942-CC30617138AD}" type="slidenum">
              <a:rPr lang="zh-CN" altLang="en-US"/>
              <a:pPr/>
              <a:t>6</a:t>
            </a:fld>
            <a:endParaRPr lang="en-US" altLang="zh-CN"/>
          </a:p>
        </p:txBody>
      </p:sp>
      <p:sp>
        <p:nvSpPr>
          <p:cNvPr id="749570" name="Rectangle 2"/>
          <p:cNvSpPr>
            <a:spLocks noChangeArrowheads="1" noTextEdit="1"/>
          </p:cNvSpPr>
          <p:nvPr>
            <p:ph type="sldImg"/>
          </p:nvPr>
        </p:nvSpPr>
        <p:spPr>
          <a:ln/>
        </p:spPr>
      </p:sp>
      <p:sp>
        <p:nvSpPr>
          <p:cNvPr id="7495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C1D51-5022-40A2-864F-21715446E7BF}" type="slidenum">
              <a:rPr lang="zh-CN" altLang="en-US"/>
              <a:pPr/>
              <a:t>7</a:t>
            </a:fld>
            <a:endParaRPr lang="en-US" altLang="zh-CN"/>
          </a:p>
        </p:txBody>
      </p:sp>
      <p:sp>
        <p:nvSpPr>
          <p:cNvPr id="756738" name="Rectangle 2"/>
          <p:cNvSpPr>
            <a:spLocks noChangeArrowheads="1" noTextEdit="1"/>
          </p:cNvSpPr>
          <p:nvPr>
            <p:ph type="sldImg"/>
          </p:nvPr>
        </p:nvSpPr>
        <p:spPr>
          <a:ln/>
        </p:spPr>
      </p:sp>
      <p:sp>
        <p:nvSpPr>
          <p:cNvPr id="7567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04F08B-3F56-4024-8DA0-27D06369500B}" type="slidenum">
              <a:rPr lang="zh-CN" altLang="en-US"/>
              <a:pPr/>
              <a:t>8</a:t>
            </a:fld>
            <a:endParaRPr lang="en-US" altLang="zh-CN"/>
          </a:p>
        </p:txBody>
      </p:sp>
      <p:sp>
        <p:nvSpPr>
          <p:cNvPr id="757762" name="Rectangle 2"/>
          <p:cNvSpPr>
            <a:spLocks noChangeArrowheads="1" noTextEdit="1"/>
          </p:cNvSpPr>
          <p:nvPr>
            <p:ph type="sldImg"/>
          </p:nvPr>
        </p:nvSpPr>
        <p:spPr>
          <a:ln/>
        </p:spPr>
      </p:sp>
      <p:sp>
        <p:nvSpPr>
          <p:cNvPr id="7577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04B18D-DA6D-49BA-A82D-DC38991F7731}" type="slidenum">
              <a:rPr lang="zh-CN" altLang="en-US"/>
              <a:pPr/>
              <a:t>9</a:t>
            </a:fld>
            <a:endParaRPr lang="en-US" altLang="zh-CN"/>
          </a:p>
        </p:txBody>
      </p:sp>
      <p:sp>
        <p:nvSpPr>
          <p:cNvPr id="758786" name="Rectangle 2"/>
          <p:cNvSpPr>
            <a:spLocks noChangeArrowheads="1" noTextEdit="1"/>
          </p:cNvSpPr>
          <p:nvPr>
            <p:ph type="sldImg"/>
          </p:nvPr>
        </p:nvSpPr>
        <p:spPr>
          <a:ln/>
        </p:spPr>
      </p:sp>
      <p:sp>
        <p:nvSpPr>
          <p:cNvPr id="758787"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575D1BAB-4654-4A50-9CC9-0FB03CA802E6}"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5B230F5D-4601-4010-A5D3-291E59F4400C}"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963CFEF9-CC20-4874-A2AB-CB35318506CD}"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362200" y="152400"/>
            <a:ext cx="44958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052513"/>
            <a:ext cx="4027487"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灯片编号占位符 5"/>
          <p:cNvSpPr>
            <a:spLocks noGrp="1"/>
          </p:cNvSpPr>
          <p:nvPr>
            <p:ph type="sldNum" sz="quarter" idx="11"/>
          </p:nvPr>
        </p:nvSpPr>
        <p:spPr>
          <a:xfrm>
            <a:off x="6740525" y="333375"/>
            <a:ext cx="2057400" cy="457200"/>
          </a:xfrm>
        </p:spPr>
        <p:txBody>
          <a:bodyPr/>
          <a:lstStyle>
            <a:lvl1pPr>
              <a:defRPr/>
            </a:lvl1pPr>
          </a:lstStyle>
          <a:p>
            <a:fld id="{B7FCE12D-F779-403E-B9CA-72FEE1B4C605}"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FF0395FA-BEAB-4104-9965-6E1523B939D3}"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18B164E-6166-4589-A960-A60F6C81A6A0}"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AE4EBC1D-D944-47C9-9D47-BC367DA96025}"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1E9BE774-270A-4ECC-A0BC-D987C4AC6958}"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388628BA-EB9B-4951-9664-CFAC30D0DA05}"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27676971-9499-44A4-9D45-ED678CA3DB3B}"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04B497B0-3068-46AB-9A7A-0F741A9A0FB6}"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1B1C5D32-A13A-4CDA-A99F-2F91F27CBF3C}"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8BA4F1D6-715A-441C-97BE-F7541971C700}"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0.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4.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5.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6.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17.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18.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19.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0.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21.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22.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23.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24.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oleObject" Target="../embeddings/oleObject25.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oleObject" Target="../embeddings/oleObject26.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27.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25.vml"/><Relationship Id="rId4" Type="http://schemas.openxmlformats.org/officeDocument/2006/relationships/oleObject" Target="../embeddings/oleObject28.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730B6CD7-F421-4314-81D6-B20C2BDFE38C}"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第六章 现金流量分析</a:t>
            </a:r>
          </a:p>
          <a:p>
            <a:pPr algn="l"/>
            <a:r>
              <a:rPr lang="zh-CN" altLang="en-US" sz="4400" b="1">
                <a:solidFill>
                  <a:schemeClr val="tx2"/>
                </a:solidFill>
                <a:latin typeface="Times New Roman" pitchFamily="18"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B4CF153-558A-46E5-BA76-D15BC847911E}" type="slidenum">
              <a:rPr lang="zh-CN" altLang="en-US"/>
              <a:pPr/>
              <a:t>10</a:t>
            </a:fld>
            <a:endParaRPr lang="en-US" altLang="zh-CN"/>
          </a:p>
        </p:txBody>
      </p:sp>
      <p:sp>
        <p:nvSpPr>
          <p:cNvPr id="755714" name="Rectangle 2"/>
          <p:cNvSpPr>
            <a:spLocks noGrp="1" noChangeArrowheads="1"/>
          </p:cNvSpPr>
          <p:nvPr>
            <p:ph type="title"/>
          </p:nvPr>
        </p:nvSpPr>
        <p:spPr/>
        <p:txBody>
          <a:bodyPr/>
          <a:lstStyle/>
          <a:p>
            <a:r>
              <a:rPr lang="zh-CN" altLang="en-US">
                <a:solidFill>
                  <a:schemeClr val="accent1"/>
                </a:solidFill>
              </a:rPr>
              <a:t>经营活动现金流出的主要项目</a:t>
            </a:r>
          </a:p>
        </p:txBody>
      </p:sp>
      <p:sp>
        <p:nvSpPr>
          <p:cNvPr id="755715" name="Rectangle 3"/>
          <p:cNvSpPr>
            <a:spLocks noGrp="1" noChangeArrowheads="1"/>
          </p:cNvSpPr>
          <p:nvPr>
            <p:ph type="body" idx="1"/>
          </p:nvPr>
        </p:nvSpPr>
        <p:spPr/>
        <p:txBody>
          <a:bodyPr/>
          <a:lstStyle/>
          <a:p>
            <a:r>
              <a:rPr lang="zh-CN" altLang="en-US" dirty="0"/>
              <a:t>（</a:t>
            </a:r>
            <a:r>
              <a:rPr lang="en-US" altLang="zh-CN" dirty="0"/>
              <a:t>3</a:t>
            </a:r>
            <a:r>
              <a:rPr lang="zh-CN" altLang="en-US" dirty="0"/>
              <a:t>）支付的各项税费。反映企业按规定支付的各项税费，包括本期发生并支付的税费，以及本期支付以前各期发生的税费和预交的税金，如支付的教育费附加、印花税、房产税、土地增值税、车船使用税、营业税、增值税、所得税等。不包括本期退回的增值税、所得税。本期退回的增值税、所得税等，在“收到的税费返还”项目中反映</a:t>
            </a:r>
            <a:r>
              <a:rPr lang="zh-CN" altLang="en-US" dirty="0" smtClean="0"/>
              <a:t>。</a:t>
            </a:r>
            <a:endParaRPr lang="en-US" altLang="zh-CN" dirty="0" smtClean="0"/>
          </a:p>
          <a:p>
            <a:endParaRPr lang="zh-CN" altLang="en-US" dirty="0"/>
          </a:p>
          <a:p>
            <a:r>
              <a:rPr lang="zh-CN" altLang="en-US" dirty="0"/>
              <a:t>（</a:t>
            </a:r>
            <a:r>
              <a:rPr lang="en-US" altLang="zh-CN" dirty="0"/>
              <a:t>4</a:t>
            </a:r>
            <a:r>
              <a:rPr lang="zh-CN" altLang="en-US" dirty="0"/>
              <a:t>）支付的其他与经营活动有关的现金。反映企业除上述各项目外，支付的其他与经营活动有关的现金。包括经营租入固定资产支付的租金、租入包装物支付的租金、罚款支出、支付的备用金、差旅费、办公费、保险费、销售费、业务招待费、退还的押金等。其他与经营活动有关的现金，如果金额较大的，应单列项目反映。</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04D034F-6099-4CB5-A234-B679854BA217}" type="slidenum">
              <a:rPr lang="zh-CN" altLang="en-US"/>
              <a:pPr/>
              <a:t>11</a:t>
            </a:fld>
            <a:endParaRPr lang="en-US" altLang="zh-CN"/>
          </a:p>
        </p:txBody>
      </p:sp>
      <p:sp>
        <p:nvSpPr>
          <p:cNvPr id="760834" name="Rectangle 2"/>
          <p:cNvSpPr>
            <a:spLocks noGrp="1" noChangeArrowheads="1"/>
          </p:cNvSpPr>
          <p:nvPr>
            <p:ph type="title"/>
          </p:nvPr>
        </p:nvSpPr>
        <p:spPr/>
        <p:txBody>
          <a:bodyPr/>
          <a:lstStyle/>
          <a:p>
            <a:r>
              <a:rPr lang="zh-CN" altLang="en-US">
                <a:solidFill>
                  <a:schemeClr val="accent1"/>
                </a:solidFill>
              </a:rPr>
              <a:t>投资活动现金流入的主要项目</a:t>
            </a:r>
            <a:r>
              <a:rPr lang="zh-CN" altLang="en-US"/>
              <a:t> </a:t>
            </a:r>
          </a:p>
        </p:txBody>
      </p:sp>
      <p:sp>
        <p:nvSpPr>
          <p:cNvPr id="760835" name="Rectangle 3"/>
          <p:cNvSpPr>
            <a:spLocks noGrp="1" noChangeArrowheads="1"/>
          </p:cNvSpPr>
          <p:nvPr>
            <p:ph type="body" idx="1"/>
          </p:nvPr>
        </p:nvSpPr>
        <p:spPr/>
        <p:txBody>
          <a:bodyPr/>
          <a:lstStyle/>
          <a:p>
            <a:r>
              <a:rPr lang="zh-CN" altLang="en-US" dirty="0"/>
              <a:t>投资活动是指企业长期资产的购建和不包括在现金等价物范围内的投资及其处置活动</a:t>
            </a:r>
            <a:r>
              <a:rPr lang="zh-CN" altLang="en-US" dirty="0" smtClean="0"/>
              <a:t>。</a:t>
            </a:r>
            <a:endParaRPr lang="en-US" altLang="zh-CN" dirty="0" smtClean="0"/>
          </a:p>
          <a:p>
            <a:endParaRPr lang="zh-CN" altLang="en-US" dirty="0"/>
          </a:p>
          <a:p>
            <a:r>
              <a:rPr lang="zh-CN" altLang="en-US" dirty="0"/>
              <a:t>（</a:t>
            </a:r>
            <a:r>
              <a:rPr lang="en-US" altLang="zh-CN" dirty="0"/>
              <a:t>1</a:t>
            </a:r>
            <a:r>
              <a:rPr lang="zh-CN" altLang="en-US" dirty="0"/>
              <a:t>）收回投资收到的现金。反映企业出售、转让或到期收回除现金等价物以外的交易性金融资产、持有至到期投资、可供出售金融资产、长期股权投资、投资性房地产而收到的现金。不包括债权性投资收回的利息、收回的非现金资产，以及处置子公司及其他营业单位收到的现金净额。债权性投资收回的本金在本项目反映，债权性投资收回的利息在“取得投资收益所收到的现金”项目中反映。处置子公司及其他营业单位收到的现金净额单设项目反映。</a:t>
            </a:r>
          </a:p>
          <a:p>
            <a:r>
              <a:rPr lang="zh-CN" altLang="en-US" dirty="0"/>
              <a:t>（</a:t>
            </a:r>
            <a:r>
              <a:rPr lang="en-US" altLang="zh-CN" dirty="0"/>
              <a:t>2</a:t>
            </a:r>
            <a:r>
              <a:rPr lang="zh-CN" altLang="en-US" dirty="0"/>
              <a:t>）取得投资收益所收到的现金。反映企业因股权性投资而分得的现金股利，从子公司、联营企业或合营企业分回利润而收到的现金，因债权性投资而取得的现金利息收入。股票股利不在本项目中反映。包括在现金等价物范围内的债券性投资，其利息收入在本项目中反映。</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B29182F-D6A5-401F-AB5D-E1E92CB5EF8C}" type="slidenum">
              <a:rPr lang="zh-CN" altLang="en-US"/>
              <a:pPr/>
              <a:t>12</a:t>
            </a:fld>
            <a:endParaRPr lang="en-US" altLang="zh-CN"/>
          </a:p>
        </p:txBody>
      </p:sp>
      <p:sp>
        <p:nvSpPr>
          <p:cNvPr id="764930" name="Rectangle 2"/>
          <p:cNvSpPr>
            <a:spLocks noGrp="1" noChangeArrowheads="1"/>
          </p:cNvSpPr>
          <p:nvPr>
            <p:ph type="title"/>
          </p:nvPr>
        </p:nvSpPr>
        <p:spPr/>
        <p:txBody>
          <a:bodyPr/>
          <a:lstStyle/>
          <a:p>
            <a:r>
              <a:rPr lang="zh-CN" altLang="en-US">
                <a:solidFill>
                  <a:schemeClr val="accent1"/>
                </a:solidFill>
              </a:rPr>
              <a:t>投资活动现金流入的主要项目</a:t>
            </a:r>
          </a:p>
        </p:txBody>
      </p:sp>
      <p:sp>
        <p:nvSpPr>
          <p:cNvPr id="764931" name="Rectangle 3"/>
          <p:cNvSpPr>
            <a:spLocks noGrp="1" noChangeArrowheads="1"/>
          </p:cNvSpPr>
          <p:nvPr>
            <p:ph type="body" idx="1"/>
          </p:nvPr>
        </p:nvSpPr>
        <p:spPr/>
        <p:txBody>
          <a:bodyPr/>
          <a:lstStyle/>
          <a:p>
            <a:r>
              <a:rPr lang="zh-CN" altLang="en-US" dirty="0"/>
              <a:t>（</a:t>
            </a:r>
            <a:r>
              <a:rPr lang="en-US" altLang="zh-CN" dirty="0"/>
              <a:t>3</a:t>
            </a:r>
            <a:r>
              <a:rPr lang="zh-CN" altLang="en-US" dirty="0"/>
              <a:t>）处置固定资产、无形资产和其他长期资产收回的现金净额。反映企业在报告期内处置固定资产、无形资产及其他长期资产时因取得价款收入、保险赔偿收入等而收到的现金减去为处置这些资产而支付的有关费用后的净额。如处置固定资产、无形资产和其他长期资产所收回的现金净额为负数，则应作为投资活动产生的现金流量，在“支付的其他与投资活动有关的现金”项目中反映</a:t>
            </a:r>
            <a:r>
              <a:rPr lang="zh-CN" altLang="en-US" dirty="0" smtClean="0"/>
              <a:t>。</a:t>
            </a:r>
            <a:endParaRPr lang="en-US" altLang="zh-CN" dirty="0" smtClean="0"/>
          </a:p>
          <a:p>
            <a:endParaRPr lang="zh-CN" altLang="en-US" dirty="0"/>
          </a:p>
          <a:p>
            <a:r>
              <a:rPr lang="zh-CN" altLang="en-US" dirty="0"/>
              <a:t>（</a:t>
            </a:r>
            <a:r>
              <a:rPr lang="en-US" altLang="zh-CN" dirty="0"/>
              <a:t>4</a:t>
            </a:r>
            <a:r>
              <a:rPr lang="zh-CN" altLang="en-US" dirty="0"/>
              <a:t>）处置子公司及其他营业单位收到的现金净额。反映企业对子公司及其他营业单位处置以后收到的现金净额。处置子公司及其他营业单位收到的现金净额如为负数，则将该金额填列至“支付其他与投资活动有关的现金”项目中</a:t>
            </a:r>
            <a:r>
              <a:rPr lang="zh-CN" altLang="en-US" dirty="0" smtClean="0"/>
              <a:t>。</a:t>
            </a:r>
            <a:endParaRPr lang="en-US" altLang="zh-CN" dirty="0" smtClean="0"/>
          </a:p>
          <a:p>
            <a:endParaRPr lang="zh-CN" altLang="en-US" dirty="0"/>
          </a:p>
          <a:p>
            <a:r>
              <a:rPr lang="zh-CN" altLang="en-US" dirty="0"/>
              <a:t>（</a:t>
            </a:r>
            <a:r>
              <a:rPr lang="en-US" altLang="zh-CN" dirty="0"/>
              <a:t>5</a:t>
            </a:r>
            <a:r>
              <a:rPr lang="zh-CN" altLang="en-US" dirty="0"/>
              <a:t>）收到的其他与投资活动有关的现金。反映企业除上述各项目外，收到的其他与投资活动有关的现金。如收回购买股票和债券时支付的已宣告但尚未领取的现金股利或已到付息期尚未领取的债券利息等。</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9FBF6B1-BF32-4D4B-BBAA-21C751FAC640}" type="slidenum">
              <a:rPr lang="zh-CN" altLang="en-US"/>
              <a:pPr/>
              <a:t>13</a:t>
            </a:fld>
            <a:endParaRPr lang="en-US" altLang="zh-CN"/>
          </a:p>
        </p:txBody>
      </p:sp>
      <p:sp>
        <p:nvSpPr>
          <p:cNvPr id="761858" name="Rectangle 2"/>
          <p:cNvSpPr>
            <a:spLocks noGrp="1" noChangeArrowheads="1"/>
          </p:cNvSpPr>
          <p:nvPr>
            <p:ph type="title"/>
          </p:nvPr>
        </p:nvSpPr>
        <p:spPr/>
        <p:txBody>
          <a:bodyPr/>
          <a:lstStyle/>
          <a:p>
            <a:r>
              <a:rPr lang="zh-CN" altLang="en-US">
                <a:solidFill>
                  <a:schemeClr val="accent1"/>
                </a:solidFill>
              </a:rPr>
              <a:t>投资活动现金流出的主要项目</a:t>
            </a:r>
            <a:r>
              <a:rPr lang="zh-CN" altLang="en-US"/>
              <a:t> </a:t>
            </a:r>
          </a:p>
        </p:txBody>
      </p:sp>
      <p:sp>
        <p:nvSpPr>
          <p:cNvPr id="761859" name="Rectangle 3"/>
          <p:cNvSpPr>
            <a:spLocks noGrp="1" noChangeArrowheads="1"/>
          </p:cNvSpPr>
          <p:nvPr>
            <p:ph type="body" idx="1"/>
          </p:nvPr>
        </p:nvSpPr>
        <p:spPr/>
        <p:txBody>
          <a:bodyPr/>
          <a:lstStyle/>
          <a:p>
            <a:r>
              <a:rPr lang="zh-CN" altLang="en-US" dirty="0"/>
              <a:t>（</a:t>
            </a:r>
            <a:r>
              <a:rPr lang="en-US" altLang="zh-CN" dirty="0"/>
              <a:t>1</a:t>
            </a:r>
            <a:r>
              <a:rPr lang="zh-CN" altLang="en-US" dirty="0"/>
              <a:t>）购建固定资产、无形资产和其他长期资产支付的现金。反映企业购买、建造固定资产，取得无形资产和其他长期资产支付的现金，包括购买机器设备所支付的现金及增值税款、建造工程支付的现金、支付在建工程人员的工资等现金支出。不包括为购建固定资产、无形资产和其他长期资产而发生的借款利息资本化部分，以及融资租入固定资产所支付的租赁费，前者在“分配股利、利润或偿付利息支付的现金”项目中反映，后者在“支付的其他与筹资活动有关的现金”项目中反映，它们都属于筹资活动的现金流出</a:t>
            </a:r>
            <a:r>
              <a:rPr lang="zh-CN" altLang="en-US" dirty="0" smtClean="0"/>
              <a:t>。</a:t>
            </a:r>
            <a:endParaRPr lang="en-US" altLang="zh-CN" dirty="0" smtClean="0"/>
          </a:p>
          <a:p>
            <a:endParaRPr lang="zh-CN" altLang="en-US" dirty="0"/>
          </a:p>
          <a:p>
            <a:r>
              <a:rPr lang="zh-CN" altLang="en-US" dirty="0"/>
              <a:t>（</a:t>
            </a:r>
            <a:r>
              <a:rPr lang="en-US" altLang="zh-CN" dirty="0"/>
              <a:t>2</a:t>
            </a:r>
            <a:r>
              <a:rPr lang="zh-CN" altLang="en-US" dirty="0"/>
              <a:t>）投资支付的现金。反映企业进行权益性投资和债权性投资所支付的现金，包括企业取得的除现金等价物以外的交易性金融资产、持有至到期投资、可供出售金融资产而支付的现金，以及支付的佣金、手续费等交易费用。企业购买债券的价款中含有债券利息的，以及溢价或折价购入的，均按实际支付的金额反映。</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F8228DE-3064-458C-94A8-7BE8F6AF1BA0}" type="slidenum">
              <a:rPr lang="zh-CN" altLang="en-US"/>
              <a:pPr/>
              <a:t>14</a:t>
            </a:fld>
            <a:endParaRPr lang="en-US" altLang="zh-CN"/>
          </a:p>
        </p:txBody>
      </p:sp>
      <p:sp>
        <p:nvSpPr>
          <p:cNvPr id="762882" name="Rectangle 2"/>
          <p:cNvSpPr>
            <a:spLocks noGrp="1" noChangeArrowheads="1"/>
          </p:cNvSpPr>
          <p:nvPr>
            <p:ph type="title"/>
          </p:nvPr>
        </p:nvSpPr>
        <p:spPr/>
        <p:txBody>
          <a:bodyPr/>
          <a:lstStyle/>
          <a:p>
            <a:r>
              <a:rPr lang="zh-CN" altLang="en-US">
                <a:solidFill>
                  <a:schemeClr val="accent1"/>
                </a:solidFill>
              </a:rPr>
              <a:t>投资活动现金流出的主要项目</a:t>
            </a:r>
          </a:p>
        </p:txBody>
      </p:sp>
      <p:sp>
        <p:nvSpPr>
          <p:cNvPr id="762883" name="Rectangle 3"/>
          <p:cNvSpPr>
            <a:spLocks noGrp="1" noChangeArrowheads="1"/>
          </p:cNvSpPr>
          <p:nvPr>
            <p:ph type="body" idx="1"/>
          </p:nvPr>
        </p:nvSpPr>
        <p:spPr/>
        <p:txBody>
          <a:bodyPr/>
          <a:lstStyle/>
          <a:p>
            <a:r>
              <a:rPr lang="zh-CN" altLang="en-US" dirty="0"/>
              <a:t>（</a:t>
            </a:r>
            <a:r>
              <a:rPr lang="en-US" altLang="zh-CN" dirty="0"/>
              <a:t>3</a:t>
            </a:r>
            <a:r>
              <a:rPr lang="zh-CN" altLang="en-US" dirty="0"/>
              <a:t>）取得子公司及其他营业单位支付的现金净额。反映企业为取得子公司及其他营业单位而对外支付的现金净额。净额如为负数，应在“收到其他与投资活动有关的现金”项目中反映</a:t>
            </a:r>
            <a:r>
              <a:rPr lang="zh-CN" altLang="en-US" dirty="0" smtClean="0"/>
              <a:t>。</a:t>
            </a:r>
            <a:endParaRPr lang="en-US" altLang="zh-CN" dirty="0" smtClean="0"/>
          </a:p>
          <a:p>
            <a:endParaRPr lang="zh-CN" altLang="en-US" dirty="0"/>
          </a:p>
          <a:p>
            <a:r>
              <a:rPr lang="zh-CN" altLang="en-US" dirty="0"/>
              <a:t>（</a:t>
            </a:r>
            <a:r>
              <a:rPr lang="en-US" altLang="zh-CN" dirty="0"/>
              <a:t>4</a:t>
            </a:r>
            <a:r>
              <a:rPr lang="zh-CN" altLang="en-US" dirty="0"/>
              <a:t>）支付的其他与投资活动有关的现金。反映企业除上述各项目外，支付的其他与投资活动有关的现金流出。例如购买股票或债券时，实际支付的价款中包含已宣告但尚未领取的现金股利或已到付息期但尚未领取的债券利息等。</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6D45DF8-C068-4D19-868F-E1CC5FDDF21F}" type="slidenum">
              <a:rPr lang="zh-CN" altLang="en-US"/>
              <a:pPr/>
              <a:t>15</a:t>
            </a:fld>
            <a:endParaRPr lang="en-US" altLang="zh-CN"/>
          </a:p>
        </p:txBody>
      </p:sp>
      <p:sp>
        <p:nvSpPr>
          <p:cNvPr id="763906" name="Rectangle 2"/>
          <p:cNvSpPr>
            <a:spLocks noGrp="1" noChangeArrowheads="1"/>
          </p:cNvSpPr>
          <p:nvPr>
            <p:ph type="title"/>
          </p:nvPr>
        </p:nvSpPr>
        <p:spPr/>
        <p:txBody>
          <a:bodyPr/>
          <a:lstStyle/>
          <a:p>
            <a:r>
              <a:rPr lang="zh-CN" altLang="en-US">
                <a:solidFill>
                  <a:schemeClr val="accent1"/>
                </a:solidFill>
              </a:rPr>
              <a:t>筹资活动现金流入的主要项目</a:t>
            </a:r>
            <a:r>
              <a:rPr lang="zh-CN" altLang="en-US"/>
              <a:t> </a:t>
            </a:r>
          </a:p>
        </p:txBody>
      </p:sp>
      <p:sp>
        <p:nvSpPr>
          <p:cNvPr id="763907" name="Rectangle 3"/>
          <p:cNvSpPr>
            <a:spLocks noGrp="1" noChangeArrowheads="1"/>
          </p:cNvSpPr>
          <p:nvPr>
            <p:ph type="body" idx="1"/>
          </p:nvPr>
        </p:nvSpPr>
        <p:spPr/>
        <p:txBody>
          <a:bodyPr/>
          <a:lstStyle/>
          <a:p>
            <a:r>
              <a:rPr lang="zh-CN" altLang="en-US" dirty="0"/>
              <a:t>筹资活动是指导致企业资本及债务规模和构成发生变化的活动。这里所说的资本，包括企业实收资本与资本溢价；所说的债务，包括发行债券，向金融企业借入款项以及偿还债务等</a:t>
            </a:r>
            <a:r>
              <a:rPr lang="zh-CN" altLang="en-US" dirty="0" smtClean="0"/>
              <a:t>。</a:t>
            </a:r>
            <a:endParaRPr lang="en-US" altLang="zh-CN" dirty="0" smtClean="0"/>
          </a:p>
          <a:p>
            <a:endParaRPr lang="zh-CN" altLang="en-US" dirty="0"/>
          </a:p>
          <a:p>
            <a:r>
              <a:rPr lang="zh-CN" altLang="en-US" dirty="0"/>
              <a:t>（</a:t>
            </a:r>
            <a:r>
              <a:rPr lang="en-US" altLang="zh-CN" dirty="0"/>
              <a:t>1</a:t>
            </a:r>
            <a:r>
              <a:rPr lang="zh-CN" altLang="en-US" dirty="0"/>
              <a:t>）吸收投资收到的现金。反映企业以发行股票、债券等方式实际收到的款项净额（发行收入减去支付的佣金等发行费用后的净额）。但发行股票、债券时企业直接支付的审计咨询等费用不在本项目反映，应在“支付的其他与筹资活动有关的现金”反映。</a:t>
            </a:r>
          </a:p>
          <a:p>
            <a:r>
              <a:rPr lang="zh-CN" altLang="en-US" dirty="0"/>
              <a:t>（</a:t>
            </a:r>
            <a:r>
              <a:rPr lang="en-US" altLang="zh-CN" dirty="0"/>
              <a:t>2</a:t>
            </a:r>
            <a:r>
              <a:rPr lang="zh-CN" altLang="en-US" dirty="0"/>
              <a:t>）取得借款收到的现金。反映企业举借各种短期借款、长期借款所收到的现金。</a:t>
            </a:r>
          </a:p>
          <a:p>
            <a:r>
              <a:rPr lang="zh-CN" altLang="en-US" dirty="0"/>
              <a:t>（</a:t>
            </a:r>
            <a:r>
              <a:rPr lang="en-US" altLang="zh-CN" dirty="0"/>
              <a:t>3</a:t>
            </a:r>
            <a:r>
              <a:rPr lang="zh-CN" altLang="en-US" dirty="0"/>
              <a:t>）收到的其他与筹资活动有关的现金。反映企业除上述各项目外，收到的其他与筹资活动有关的现金，如接受捐赠的现金等。如果价值较大的，应单列项目反映。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632C1E9-2161-49CF-9BB5-272F49DB7301}" type="slidenum">
              <a:rPr lang="zh-CN" altLang="en-US"/>
              <a:pPr/>
              <a:t>16</a:t>
            </a:fld>
            <a:endParaRPr lang="en-US" altLang="zh-CN"/>
          </a:p>
        </p:txBody>
      </p:sp>
      <p:sp>
        <p:nvSpPr>
          <p:cNvPr id="765954" name="Rectangle 2"/>
          <p:cNvSpPr>
            <a:spLocks noGrp="1" noChangeArrowheads="1"/>
          </p:cNvSpPr>
          <p:nvPr>
            <p:ph type="title"/>
          </p:nvPr>
        </p:nvSpPr>
        <p:spPr/>
        <p:txBody>
          <a:bodyPr/>
          <a:lstStyle/>
          <a:p>
            <a:r>
              <a:rPr lang="zh-CN" altLang="en-US">
                <a:solidFill>
                  <a:schemeClr val="accent1"/>
                </a:solidFill>
              </a:rPr>
              <a:t>筹资活动现金流出的主要项目</a:t>
            </a:r>
          </a:p>
        </p:txBody>
      </p:sp>
      <p:sp>
        <p:nvSpPr>
          <p:cNvPr id="765955" name="Rectangle 3"/>
          <p:cNvSpPr>
            <a:spLocks noGrp="1" noChangeArrowheads="1"/>
          </p:cNvSpPr>
          <p:nvPr>
            <p:ph type="body" idx="1"/>
          </p:nvPr>
        </p:nvSpPr>
        <p:spPr/>
        <p:txBody>
          <a:bodyPr/>
          <a:lstStyle/>
          <a:p>
            <a:r>
              <a:rPr lang="zh-CN" altLang="en-US" dirty="0"/>
              <a:t>（</a:t>
            </a:r>
            <a:r>
              <a:rPr lang="en-US" altLang="zh-CN" dirty="0"/>
              <a:t>1</a:t>
            </a:r>
            <a:r>
              <a:rPr lang="zh-CN" altLang="en-US" dirty="0"/>
              <a:t>）偿还债务支付的现金。反映企业以现金偿还债务的本金，包括偿还金融企业借款本金，偿付企业到期债券本金。但均不包括偿还的利息。</a:t>
            </a:r>
          </a:p>
          <a:p>
            <a:r>
              <a:rPr lang="zh-CN" altLang="en-US" dirty="0"/>
              <a:t>（</a:t>
            </a:r>
            <a:r>
              <a:rPr lang="en-US" altLang="zh-CN" dirty="0"/>
              <a:t>2</a:t>
            </a:r>
            <a:r>
              <a:rPr lang="zh-CN" altLang="en-US" dirty="0"/>
              <a:t>）分配股利、利润或偿付利息支付的现金。反映企业实际支付的现金股利、支付给其他投资单位的利润或用现金支付的借款利息、债券利息。不同用途的借款，其利息的开支可能在在建工程、财务费用科目中核算，均在本项目中反映</a:t>
            </a:r>
            <a:r>
              <a:rPr lang="zh-CN" altLang="en-US" dirty="0" smtClean="0"/>
              <a:t>。</a:t>
            </a:r>
            <a:endParaRPr lang="en-US" altLang="zh-CN" dirty="0" smtClean="0"/>
          </a:p>
          <a:p>
            <a:endParaRPr lang="zh-CN" altLang="en-US" dirty="0"/>
          </a:p>
          <a:p>
            <a:r>
              <a:rPr lang="zh-CN" altLang="en-US" dirty="0"/>
              <a:t>（</a:t>
            </a:r>
            <a:r>
              <a:rPr lang="en-US" altLang="zh-CN" dirty="0"/>
              <a:t>3</a:t>
            </a:r>
            <a:r>
              <a:rPr lang="zh-CN" altLang="en-US" dirty="0"/>
              <a:t>）支付的其他与筹资活动有关的现金。反映企业除上述各项目外，支付的其他与筹资活动有关的现金。如以发行股票、债券等方式筹集资金而由企业直接支付的审计、咨询等费用，融资租赁所支付的现金、以分期付款方式构建固定资产以后各期支付的现金等。其他与筹资活动有关的现金，如果价值较大的，应单列项目反映。</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77BC05B1-5698-4239-A669-75FD77EF92F7}" type="slidenum">
              <a:rPr lang="zh-CN" altLang="en-US"/>
              <a:pPr/>
              <a:t>17</a:t>
            </a:fld>
            <a:endParaRPr lang="en-US" altLang="zh-CN"/>
          </a:p>
        </p:txBody>
      </p:sp>
      <p:sp>
        <p:nvSpPr>
          <p:cNvPr id="666626" name="Rectangle 2"/>
          <p:cNvSpPr>
            <a:spLocks noGrp="1" noChangeArrowheads="1"/>
          </p:cNvSpPr>
          <p:nvPr>
            <p:ph type="title"/>
          </p:nvPr>
        </p:nvSpPr>
        <p:spPr/>
        <p:txBody>
          <a:bodyPr/>
          <a:lstStyle/>
          <a:p>
            <a:r>
              <a:rPr lang="zh-CN" altLang="en-US" b="1">
                <a:ea typeface="宋体" pitchFamily="2" charset="-122"/>
              </a:rPr>
              <a:t>现金流量表的一般分析</a:t>
            </a:r>
            <a:r>
              <a:rPr lang="zh-CN" altLang="en-US">
                <a:ea typeface="宋体" pitchFamily="2" charset="-122"/>
              </a:rPr>
              <a:t> </a:t>
            </a:r>
          </a:p>
        </p:txBody>
      </p:sp>
      <p:sp>
        <p:nvSpPr>
          <p:cNvPr id="666627" name="Rectangle 3"/>
          <p:cNvSpPr>
            <a:spLocks noGrp="1" noChangeArrowheads="1"/>
          </p:cNvSpPr>
          <p:nvPr>
            <p:ph type="body" idx="1"/>
          </p:nvPr>
        </p:nvSpPr>
        <p:spPr/>
        <p:txBody>
          <a:bodyPr/>
          <a:lstStyle/>
          <a:p>
            <a:pPr>
              <a:lnSpc>
                <a:spcPct val="120000"/>
              </a:lnSpc>
            </a:pPr>
            <a:r>
              <a:rPr lang="zh-CN" altLang="en-US"/>
              <a:t>现金流量表对于企业经营活动收益的反映是以收付实现制为基础的，相对于以权责发生制为基础的利润表来说，可以提供更加准确的企业财务信息。</a:t>
            </a:r>
          </a:p>
          <a:p>
            <a:pPr>
              <a:lnSpc>
                <a:spcPct val="120000"/>
              </a:lnSpc>
            </a:pPr>
            <a:r>
              <a:rPr lang="zh-CN" altLang="en-US"/>
              <a:t>现金流量表的一般分析包括对现金流量的基本评价、现金流量结构分析和现金流量趋势分析三个方面。</a:t>
            </a:r>
          </a:p>
          <a:p>
            <a:pPr>
              <a:lnSpc>
                <a:spcPct val="120000"/>
              </a:lnSpc>
            </a:pPr>
            <a:r>
              <a:rPr lang="zh-CN" altLang="en-US"/>
              <a:t>一、现金流量的基本评价</a:t>
            </a:r>
          </a:p>
          <a:p>
            <a:pPr>
              <a:lnSpc>
                <a:spcPct val="120000"/>
              </a:lnSpc>
            </a:pPr>
            <a:r>
              <a:rPr lang="zh-CN" altLang="en-US"/>
              <a:t>（一）评价企业三类活动的现金流量</a:t>
            </a:r>
          </a:p>
          <a:p>
            <a:pPr>
              <a:lnSpc>
                <a:spcPct val="120000"/>
              </a:lnSpc>
            </a:pPr>
            <a:r>
              <a:rPr lang="zh-CN" altLang="en-US"/>
              <a:t>经营活动产生的现金流量是企业全部现金流量中最重要的组成部分，它反映了企业通过自身的经营活动创造现金的能力。当企业净利润大于零，且经营活动产生现金净流入时，不仅表明该企业具有获利能力，能保证正常运转所需要的资金，而且还能将多余的现金直接用于投资或偿还债务。反之，则说明企业利润的含金量低，获现能力弱，企业若要维持正常经营，只能要么减少投资，要么向外融资。</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D2B1B51-C4BF-4FB0-AA9D-0FD1F3AC3D7D}" type="slidenum">
              <a:rPr lang="zh-CN" altLang="en-US"/>
              <a:pPr/>
              <a:t>18</a:t>
            </a:fld>
            <a:endParaRPr lang="en-US" altLang="zh-CN"/>
          </a:p>
        </p:txBody>
      </p:sp>
      <p:sp>
        <p:nvSpPr>
          <p:cNvPr id="668674" name="Rectangle 2"/>
          <p:cNvSpPr>
            <a:spLocks noGrp="1" noChangeArrowheads="1"/>
          </p:cNvSpPr>
          <p:nvPr>
            <p:ph type="title"/>
          </p:nvPr>
        </p:nvSpPr>
        <p:spPr/>
        <p:txBody>
          <a:bodyPr/>
          <a:lstStyle/>
          <a:p>
            <a:r>
              <a:rPr lang="zh-CN" altLang="en-US" b="1">
                <a:ea typeface="宋体" pitchFamily="2" charset="-122"/>
              </a:rPr>
              <a:t>现金流量表的一般分析</a:t>
            </a:r>
          </a:p>
        </p:txBody>
      </p:sp>
      <p:sp>
        <p:nvSpPr>
          <p:cNvPr id="668675" name="Rectangle 3"/>
          <p:cNvSpPr>
            <a:spLocks noGrp="1" noChangeArrowheads="1"/>
          </p:cNvSpPr>
          <p:nvPr>
            <p:ph type="body" idx="1"/>
          </p:nvPr>
        </p:nvSpPr>
        <p:spPr/>
        <p:txBody>
          <a:bodyPr/>
          <a:lstStyle/>
          <a:p>
            <a:pPr>
              <a:lnSpc>
                <a:spcPct val="125000"/>
              </a:lnSpc>
            </a:pPr>
            <a:r>
              <a:rPr lang="zh-CN" altLang="en-US"/>
              <a:t>对投资活动现金流量的分析应侧重于长期债权与股权投资、固定资产、无形资产和其他长期资产等交易而产生的现金流入与流出。投资活动净减少也有可能是企业正处于成长期，要建造营业用房或需要添置设备所致。此时，如果经营活动现金流量为正数，则可弥补因投资需要产生的现金不足，否则企业则必须向外融资。投资活动现金流量的净增加不见得对企业是有利的事。</a:t>
            </a:r>
          </a:p>
          <a:p>
            <a:pPr>
              <a:lnSpc>
                <a:spcPct val="125000"/>
              </a:lnSpc>
            </a:pPr>
            <a:r>
              <a:rPr lang="zh-CN" altLang="en-US"/>
              <a:t>对筹资活动现金流量的分析应侧重于发行股票、债券、长期借款产生的现金流入和偿还债务本金与利息、分配股利与利润产生的现金流出。要注意的是有的企业为保持良好的股利记录，用募股流入的现金作为股利分配给股东，使筹资活动产生现金流入的同时又产生相应的流出。筹资活动现金净增加或减少，在某种程度上可以反映企业的筹资能力。</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41D1FF3-6548-4194-8C42-B8D0EF774FE2}" type="slidenum">
              <a:rPr lang="zh-CN" altLang="en-US"/>
              <a:pPr/>
              <a:t>19</a:t>
            </a:fld>
            <a:endParaRPr lang="en-US" altLang="zh-CN"/>
          </a:p>
        </p:txBody>
      </p:sp>
      <p:sp>
        <p:nvSpPr>
          <p:cNvPr id="670722" name="Rectangle 2"/>
          <p:cNvSpPr>
            <a:spLocks noGrp="1" noChangeArrowheads="1"/>
          </p:cNvSpPr>
          <p:nvPr>
            <p:ph type="title"/>
          </p:nvPr>
        </p:nvSpPr>
        <p:spPr/>
        <p:txBody>
          <a:bodyPr/>
          <a:lstStyle/>
          <a:p>
            <a:r>
              <a:rPr lang="zh-CN" altLang="en-US" b="1">
                <a:ea typeface="宋体" pitchFamily="2" charset="-122"/>
              </a:rPr>
              <a:t>现金流量表的一般分析</a:t>
            </a:r>
          </a:p>
        </p:txBody>
      </p:sp>
      <p:sp>
        <p:nvSpPr>
          <p:cNvPr id="670723" name="Rectangle 3"/>
          <p:cNvSpPr>
            <a:spLocks noGrp="1" noChangeArrowheads="1"/>
          </p:cNvSpPr>
          <p:nvPr>
            <p:ph type="body" idx="1"/>
          </p:nvPr>
        </p:nvSpPr>
        <p:spPr/>
        <p:txBody>
          <a:bodyPr/>
          <a:lstStyle/>
          <a:p>
            <a:pPr>
              <a:lnSpc>
                <a:spcPct val="130000"/>
              </a:lnSpc>
            </a:pPr>
            <a:r>
              <a:rPr lang="zh-CN" altLang="en-US" dirty="0"/>
              <a:t>由于在会计实务中存在着多种原因使经营活动、投资活动、筹资活动的现金流量增加或减少，因此报表分析者应该针对不同的情况作具体的分析，但分析重点无疑是在经营活动的现金流量上</a:t>
            </a:r>
            <a:r>
              <a:rPr lang="zh-CN" altLang="en-US" dirty="0" smtClean="0"/>
              <a:t>。</a:t>
            </a:r>
            <a:endParaRPr lang="en-US" altLang="zh-CN" dirty="0" smtClean="0"/>
          </a:p>
          <a:p>
            <a:pPr>
              <a:lnSpc>
                <a:spcPct val="130000"/>
              </a:lnSpc>
            </a:pPr>
            <a:endParaRPr lang="zh-CN" altLang="en-US" dirty="0"/>
          </a:p>
          <a:p>
            <a:pPr>
              <a:lnSpc>
                <a:spcPct val="130000"/>
              </a:lnSpc>
            </a:pPr>
            <a:r>
              <a:rPr lang="zh-CN" altLang="en-US" dirty="0"/>
              <a:t>这是因为企业取得现金尽管可以通过收回投资（投资活动）或发行债券或股本（筹资活动）等方式来实现，但债务本金的偿还、利息与股利的支付等，最终还是取决于经营活动净现金流入</a:t>
            </a:r>
            <a:r>
              <a:rPr lang="zh-CN" altLang="en-US" dirty="0" smtClean="0"/>
              <a:t>。</a:t>
            </a:r>
            <a:endParaRPr lang="en-US" altLang="zh-CN" dirty="0" smtClean="0"/>
          </a:p>
          <a:p>
            <a:pPr>
              <a:lnSpc>
                <a:spcPct val="130000"/>
              </a:lnSpc>
            </a:pPr>
            <a:endParaRPr lang="zh-CN" altLang="en-US" dirty="0"/>
          </a:p>
          <a:p>
            <a:pPr>
              <a:lnSpc>
                <a:spcPct val="130000"/>
              </a:lnSpc>
            </a:pPr>
            <a:r>
              <a:rPr lang="zh-CN" altLang="en-US" dirty="0"/>
              <a:t>如果经营活动的净现金流入占总现金流入的比率越高，说明企业的财务基础越稳定，获利能力与对外筹资能力就越强。</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1336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了解现金流量分析的作用；</a:t>
            </a:r>
          </a:p>
          <a:p>
            <a:pPr algn="l">
              <a:lnSpc>
                <a:spcPct val="125000"/>
              </a:lnSpc>
              <a:buClr>
                <a:srgbClr val="FF0066"/>
              </a:buClr>
              <a:buSzPct val="110000"/>
              <a:buFont typeface="Wingdings" pitchFamily="2" charset="2"/>
              <a:buChar char="þ"/>
            </a:pPr>
            <a:r>
              <a:rPr lang="zh-CN" altLang="en-US" sz="2400"/>
              <a:t>熟悉现金流量表的主要项目构成；</a:t>
            </a:r>
          </a:p>
          <a:p>
            <a:pPr algn="l">
              <a:lnSpc>
                <a:spcPct val="125000"/>
              </a:lnSpc>
              <a:buClr>
                <a:srgbClr val="FF0066"/>
              </a:buClr>
              <a:buSzPct val="110000"/>
              <a:buFont typeface="Wingdings" pitchFamily="2" charset="2"/>
              <a:buChar char="þ"/>
            </a:pPr>
            <a:r>
              <a:rPr lang="zh-CN" altLang="en-US" sz="2400"/>
              <a:t>掌握现金流量的结构分析和趋势分析方法；</a:t>
            </a:r>
          </a:p>
          <a:p>
            <a:pPr algn="l">
              <a:lnSpc>
                <a:spcPct val="125000"/>
              </a:lnSpc>
              <a:buClr>
                <a:srgbClr val="FF0066"/>
              </a:buClr>
              <a:buSzPct val="110000"/>
              <a:buFont typeface="Wingdings" pitchFamily="2" charset="2"/>
              <a:buChar char="þ"/>
            </a:pPr>
            <a:r>
              <a:rPr lang="zh-CN" altLang="en-US" sz="2400"/>
              <a:t>掌握主要的现金流量比率指标。</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4"/>
          <p:cNvSpPr>
            <a:spLocks noGrp="1"/>
          </p:cNvSpPr>
          <p:nvPr>
            <p:ph type="sldNum" sz="quarter" idx="11"/>
          </p:nvPr>
        </p:nvSpPr>
        <p:spPr/>
        <p:txBody>
          <a:bodyPr/>
          <a:lstStyle/>
          <a:p>
            <a:fld id="{3D4BA38E-3370-456C-9D89-3E181F35CC64}" type="slidenum">
              <a:rPr lang="zh-CN" altLang="en-US"/>
              <a:pPr/>
              <a:t>20</a:t>
            </a:fld>
            <a:endParaRPr lang="en-US" altLang="zh-CN"/>
          </a:p>
        </p:txBody>
      </p:sp>
      <p:sp>
        <p:nvSpPr>
          <p:cNvPr id="672770" name="Rectangle 2"/>
          <p:cNvSpPr>
            <a:spLocks noGrp="1" noChangeArrowheads="1"/>
          </p:cNvSpPr>
          <p:nvPr>
            <p:ph type="title"/>
          </p:nvPr>
        </p:nvSpPr>
        <p:spPr>
          <a:xfrm>
            <a:off x="2362200" y="152400"/>
            <a:ext cx="5305425" cy="685800"/>
          </a:xfrm>
        </p:spPr>
        <p:txBody>
          <a:bodyPr/>
          <a:lstStyle/>
          <a:p>
            <a:r>
              <a:rPr lang="zh-CN" altLang="en-US" b="1">
                <a:ea typeface="宋体" pitchFamily="2" charset="-122"/>
              </a:rPr>
              <a:t>不同时期企业现金流量变化的规律</a:t>
            </a:r>
            <a:r>
              <a:rPr lang="zh-CN" altLang="en-US">
                <a:ea typeface="宋体" pitchFamily="2" charset="-122"/>
              </a:rPr>
              <a:t> </a:t>
            </a:r>
          </a:p>
        </p:txBody>
      </p:sp>
      <p:sp>
        <p:nvSpPr>
          <p:cNvPr id="672771" name="Rectangle 3"/>
          <p:cNvSpPr>
            <a:spLocks noChangeArrowheads="1"/>
          </p:cNvSpPr>
          <p:nvPr/>
        </p:nvSpPr>
        <p:spPr bwMode="auto">
          <a:xfrm>
            <a:off x="2290763" y="2584450"/>
            <a:ext cx="1570037" cy="0"/>
          </a:xfrm>
          <a:prstGeom prst="rect">
            <a:avLst/>
          </a:prstGeom>
          <a:solidFill>
            <a:srgbClr val="E6E6E6"/>
          </a:solidFill>
          <a:ln w="9525">
            <a:noFill/>
            <a:miter lim="800000"/>
            <a:headEnd/>
            <a:tailEnd/>
          </a:ln>
          <a:effectLst/>
        </p:spPr>
        <p:txBody>
          <a:bodyPr wrap="none">
            <a:spAutoFit/>
          </a:bodyPr>
          <a:lstStyle/>
          <a:p>
            <a:endParaRPr lang="zh-CN" altLang="en-US"/>
          </a:p>
        </p:txBody>
      </p:sp>
      <p:graphicFrame>
        <p:nvGraphicFramePr>
          <p:cNvPr id="672772" name="Group 4"/>
          <p:cNvGraphicFramePr>
            <a:graphicFrameLocks noGrp="1"/>
          </p:cNvGraphicFramePr>
          <p:nvPr/>
        </p:nvGraphicFramePr>
        <p:xfrm>
          <a:off x="827088" y="1196975"/>
          <a:ext cx="7543800" cy="4546601"/>
        </p:xfrm>
        <a:graphic>
          <a:graphicData uri="http://schemas.openxmlformats.org/drawingml/2006/table">
            <a:tbl>
              <a:tblPr/>
              <a:tblGrid>
                <a:gridCol w="2559050"/>
                <a:gridCol w="1662112"/>
                <a:gridCol w="1660525"/>
                <a:gridCol w="1662113"/>
              </a:tblGrid>
              <a:tr h="1262063">
                <a:tc>
                  <a:txBody>
                    <a:bodyPr/>
                    <a:lstStyle/>
                    <a:p>
                      <a:pPr marL="0" marR="0" lvl="0" indent="13335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        发展时期</a:t>
                      </a:r>
                      <a:endParaRPr kumimoji="1" lang="zh-CN" altLang="en-US" sz="1400" b="1" i="0" u="none" strike="noStrike" cap="none" normalizeH="0" baseline="0" smtClean="0">
                        <a:ln>
                          <a:noFill/>
                        </a:ln>
                        <a:solidFill>
                          <a:schemeClr val="bg1"/>
                        </a:solidFill>
                        <a:effectLst/>
                        <a:latin typeface="Times New Roman" pitchFamily="18" charset="0"/>
                        <a:ea typeface="宋体" pitchFamily="2" charset="-122"/>
                        <a:cs typeface="Times New Roman" pitchFamily="18" charset="0"/>
                      </a:endParaRPr>
                    </a:p>
                    <a:p>
                      <a:pPr marL="0" marR="0" lvl="0" indent="133350" algn="l" defTabSz="914400" rtl="0" eaLnBrk="0" fontAlgn="base" latinLnBrk="0" hangingPunct="0">
                        <a:lnSpc>
                          <a:spcPct val="100000"/>
                        </a:lnSpc>
                        <a:spcBef>
                          <a:spcPct val="0"/>
                        </a:spcBef>
                        <a:spcAft>
                          <a:spcPct val="0"/>
                        </a:spcAft>
                        <a:buClrTx/>
                        <a:buSzTx/>
                        <a:buFontTx/>
                        <a:buNone/>
                        <a:tabLst/>
                      </a:pPr>
                      <a:endPar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endParaRPr>
                    </a:p>
                    <a:p>
                      <a:pPr marL="0" marR="0" lvl="0" indent="133350" algn="l" defTabSz="914400" rtl="0" eaLnBrk="0" fontAlgn="base" latinLnBrk="0" hangingPunct="0">
                        <a:lnSpc>
                          <a:spcPct val="100000"/>
                        </a:lnSpc>
                        <a:spcBef>
                          <a:spcPct val="0"/>
                        </a:spcBef>
                        <a:spcAft>
                          <a:spcPct val="0"/>
                        </a:spcAft>
                        <a:buClrTx/>
                        <a:buSzTx/>
                        <a:buFontTx/>
                        <a:buNone/>
                        <a:tabLst/>
                      </a:pPr>
                      <a:endPar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endParaRPr>
                    </a:p>
                    <a:p>
                      <a:pPr marL="0" marR="0" lvl="0" indent="133350" algn="l" defTabSz="914400" rtl="0" eaLnBrk="0" fontAlgn="base" latinLnBrk="0" hangingPunct="0">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项目</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初创与成长期</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成熟期</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衰退期</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7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经营活动现金净流量</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5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投资活动现金净流量</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或＞</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7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筹资活动现金净流量</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或＞</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7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现金净流量合计</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7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净利润</a:t>
                      </a:r>
                      <a:endParaRPr kumimoji="1" lang="zh-CN" altLang="en-US"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或＞</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a:t>
                      </a:r>
                      <a:r>
                        <a:rPr kumimoji="1" lang="en-US" altLang="zh-CN" sz="1400" b="1" i="0" u="none" strike="noStrike" cap="none" normalizeH="0" baseline="0" smtClean="0">
                          <a:ln>
                            <a:noFill/>
                          </a:ln>
                          <a:solidFill>
                            <a:schemeClr val="bg1"/>
                          </a:solidFill>
                          <a:effectLst/>
                          <a:latin typeface="宋体" pitchFamily="2" charset="-122"/>
                          <a:ea typeface="宋体" pitchFamily="2" charset="-122"/>
                          <a:cs typeface="Times New Roman" pitchFamily="18" charset="0"/>
                        </a:rPr>
                        <a:t>0</a:t>
                      </a:r>
                      <a:endParaRPr kumimoji="1" lang="en-US" altLang="zh-CN" sz="1400" b="1" i="0" u="none" strike="noStrike" cap="none" normalizeH="0" baseline="0" smtClean="0">
                        <a:ln>
                          <a:noFill/>
                        </a:ln>
                        <a:solidFill>
                          <a:schemeClr val="bg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
        <p:nvSpPr>
          <p:cNvPr id="672809" name="Line 41"/>
          <p:cNvSpPr>
            <a:spLocks noChangeShapeType="1"/>
          </p:cNvSpPr>
          <p:nvPr/>
        </p:nvSpPr>
        <p:spPr bwMode="auto">
          <a:xfrm>
            <a:off x="827088" y="1196975"/>
            <a:ext cx="2514600" cy="1219200"/>
          </a:xfrm>
          <a:prstGeom prst="line">
            <a:avLst/>
          </a:prstGeom>
          <a:noFill/>
          <a:ln w="9525">
            <a:solidFill>
              <a:schemeClr val="tx1"/>
            </a:solidFill>
            <a:round/>
            <a:headEnd/>
            <a:tailEnd/>
          </a:ln>
          <a:effectLst/>
        </p:spPr>
        <p:txBody>
          <a:bodyPr/>
          <a:lstStyle/>
          <a:p>
            <a:endParaRPr lang="zh-CN" alt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BE2ABD13-8D93-4A43-A667-36C0066A4452}" type="slidenum">
              <a:rPr lang="zh-CN" altLang="en-US"/>
              <a:pPr/>
              <a:t>21</a:t>
            </a:fld>
            <a:endParaRPr lang="en-US" altLang="zh-CN"/>
          </a:p>
        </p:txBody>
      </p:sp>
      <p:sp>
        <p:nvSpPr>
          <p:cNvPr id="674818" name="Rectangle 2"/>
          <p:cNvSpPr>
            <a:spLocks noGrp="1" noChangeArrowheads="1"/>
          </p:cNvSpPr>
          <p:nvPr>
            <p:ph type="title"/>
          </p:nvPr>
        </p:nvSpPr>
        <p:spPr>
          <a:xfrm>
            <a:off x="2362200" y="152400"/>
            <a:ext cx="4946650" cy="685800"/>
          </a:xfrm>
        </p:spPr>
        <p:txBody>
          <a:bodyPr/>
          <a:lstStyle/>
          <a:p>
            <a:r>
              <a:rPr lang="zh-CN" altLang="en-US" b="1">
                <a:ea typeface="宋体" pitchFamily="2" charset="-122"/>
              </a:rPr>
              <a:t>不同时期企业现金流量变化的规律</a:t>
            </a:r>
          </a:p>
        </p:txBody>
      </p:sp>
      <p:sp>
        <p:nvSpPr>
          <p:cNvPr id="674819" name="Rectangle 3"/>
          <p:cNvSpPr>
            <a:spLocks noGrp="1" noChangeArrowheads="1"/>
          </p:cNvSpPr>
          <p:nvPr>
            <p:ph type="body" idx="1"/>
          </p:nvPr>
        </p:nvSpPr>
        <p:spPr/>
        <p:txBody>
          <a:bodyPr/>
          <a:lstStyle/>
          <a:p>
            <a:pPr>
              <a:lnSpc>
                <a:spcPct val="110000"/>
              </a:lnSpc>
            </a:pPr>
            <a:r>
              <a:rPr lang="zh-CN" altLang="en-US" sz="2400"/>
              <a:t>对一家成长型的、极具发展潜力的企业来说，为培育新的利润增长点，扩大投资规模，需要耗用资金，现金净流量很可能是负数。对一个经营连续亏损、已纳入清算或停业计划的企业来说，通过变卖资产很可能使现金流量表描述的现金流量是净增加的。               </a:t>
            </a:r>
          </a:p>
          <a:p>
            <a:pPr>
              <a:lnSpc>
                <a:spcPct val="110000"/>
              </a:lnSpc>
            </a:pPr>
            <a:r>
              <a:rPr lang="zh-CN" altLang="en-US" sz="2400"/>
              <a:t>报表使用者在分析现金流量表时应该结合企业的行业特点、发展前景、市场份额等综合因素，并联系资产负债表和利润表相关项目的增减变动，来分析企业投资活动与筹资活动对现金流量的影响。一般来说，在不同时期企业的现金流量变化是有一定规律可循的。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1A197CE-A7D9-470C-9449-61320BC8EF1D}" type="slidenum">
              <a:rPr lang="zh-CN" altLang="en-US"/>
              <a:pPr/>
              <a:t>22</a:t>
            </a:fld>
            <a:endParaRPr lang="en-US" altLang="zh-CN"/>
          </a:p>
        </p:txBody>
      </p:sp>
      <p:sp>
        <p:nvSpPr>
          <p:cNvPr id="676866" name="Rectangle 2"/>
          <p:cNvSpPr>
            <a:spLocks noGrp="1" noChangeArrowheads="1"/>
          </p:cNvSpPr>
          <p:nvPr>
            <p:ph type="title"/>
          </p:nvPr>
        </p:nvSpPr>
        <p:spPr>
          <a:xfrm>
            <a:off x="2362200" y="152400"/>
            <a:ext cx="5018088" cy="685800"/>
          </a:xfrm>
        </p:spPr>
        <p:txBody>
          <a:bodyPr/>
          <a:lstStyle/>
          <a:p>
            <a:r>
              <a:rPr lang="zh-CN" altLang="en-US" b="1">
                <a:ea typeface="宋体" pitchFamily="2" charset="-122"/>
              </a:rPr>
              <a:t>不同时期企业现金流量变化的规律</a:t>
            </a:r>
          </a:p>
        </p:txBody>
      </p:sp>
      <p:sp>
        <p:nvSpPr>
          <p:cNvPr id="676867" name="Rectangle 3"/>
          <p:cNvSpPr>
            <a:spLocks noGrp="1" noChangeArrowheads="1"/>
          </p:cNvSpPr>
          <p:nvPr>
            <p:ph type="body" idx="1"/>
          </p:nvPr>
        </p:nvSpPr>
        <p:spPr/>
        <p:txBody>
          <a:bodyPr/>
          <a:lstStyle/>
          <a:p>
            <a:pPr>
              <a:lnSpc>
                <a:spcPct val="110000"/>
              </a:lnSpc>
            </a:pPr>
            <a:r>
              <a:rPr lang="en-US" altLang="zh-CN" sz="2400"/>
              <a:t>1</a:t>
            </a:r>
            <a:r>
              <a:rPr lang="zh-CN" altLang="en-US" sz="2400"/>
              <a:t>．在企业的初创和成长时期，经营活动现金净流量和投资活动现金净流量会出现负值，这是因为企业的投资支出较多，且产能还没有完全达到规模经营的水平所致。但由于此阶段企业有较多筹资行为使得其筹资活动现金净流量会为正值，企业处于亏损或微利状态。</a:t>
            </a:r>
          </a:p>
          <a:p>
            <a:pPr>
              <a:lnSpc>
                <a:spcPct val="110000"/>
              </a:lnSpc>
            </a:pPr>
            <a:r>
              <a:rPr lang="en-US" altLang="zh-CN" sz="2400"/>
              <a:t>2</a:t>
            </a:r>
            <a:r>
              <a:rPr lang="zh-CN" altLang="en-US" sz="2400"/>
              <a:t>．当企业进入成熟期时，经营活动现金净流量多为正值，投资活动和筹资活动现金净流量因企业具体情况不同而会出现不同变化，此时企业处于盈利状态。一般情况下，正常企业在经营活动中取得的现金流入足以用于经营活动中所需的现金支出，并有一定的现金净流入量可用于偿还债务或进行投资。</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828AD82-85E2-4CB2-849C-9996FBC38EC8}" type="slidenum">
              <a:rPr lang="zh-CN" altLang="en-US"/>
              <a:pPr/>
              <a:t>23</a:t>
            </a:fld>
            <a:endParaRPr lang="en-US" altLang="zh-CN"/>
          </a:p>
        </p:txBody>
      </p:sp>
      <p:sp>
        <p:nvSpPr>
          <p:cNvPr id="678914" name="Rectangle 2"/>
          <p:cNvSpPr>
            <a:spLocks noGrp="1" noChangeArrowheads="1"/>
          </p:cNvSpPr>
          <p:nvPr>
            <p:ph type="title"/>
          </p:nvPr>
        </p:nvSpPr>
        <p:spPr>
          <a:xfrm>
            <a:off x="2362200" y="152400"/>
            <a:ext cx="4946650" cy="685800"/>
          </a:xfrm>
        </p:spPr>
        <p:txBody>
          <a:bodyPr/>
          <a:lstStyle/>
          <a:p>
            <a:r>
              <a:rPr lang="zh-CN" altLang="en-US" b="1">
                <a:ea typeface="宋体" pitchFamily="2" charset="-122"/>
              </a:rPr>
              <a:t>不同时期企业现金流量变化的规律</a:t>
            </a:r>
          </a:p>
        </p:txBody>
      </p:sp>
      <p:sp>
        <p:nvSpPr>
          <p:cNvPr id="678915" name="Rectangle 3"/>
          <p:cNvSpPr>
            <a:spLocks noGrp="1" noChangeArrowheads="1"/>
          </p:cNvSpPr>
          <p:nvPr>
            <p:ph type="body" idx="1"/>
          </p:nvPr>
        </p:nvSpPr>
        <p:spPr/>
        <p:txBody>
          <a:bodyPr/>
          <a:lstStyle/>
          <a:p>
            <a:pPr>
              <a:lnSpc>
                <a:spcPct val="110000"/>
              </a:lnSpc>
            </a:pPr>
            <a:r>
              <a:rPr lang="zh-CN" altLang="en-US" sz="2400"/>
              <a:t>当企业扩张或改变经营战略而需要长期投资时，一般需要筹集长期资金，包括发行股票或筹集长期借款，如果长期投资有效，就会在将来产生现金流入，不会有较大偿债压力，全部现金净流量也会为正值。 </a:t>
            </a:r>
          </a:p>
          <a:p>
            <a:pPr>
              <a:lnSpc>
                <a:spcPct val="110000"/>
              </a:lnSpc>
            </a:pPr>
            <a:r>
              <a:rPr lang="en-US" altLang="zh-CN" sz="2400"/>
              <a:t>3</a:t>
            </a:r>
            <a:r>
              <a:rPr lang="zh-CN" altLang="en-US" sz="2400"/>
              <a:t>．当企业进入衰退时期时，因企业产品失去竞争力致使销售收入不断减少，经营活动现金净流量出现负值，同时企业的融资能力也受到严重制约，无法获得外部信用，结果筹资活动现金净流量也出现负值，而投资活动现金净流量因企业变卖资产会出现正值，但总的现金净流量仍为负值，此时企业的盈利能力已经极弱甚至完全丧失。</a:t>
            </a:r>
          </a:p>
          <a:p>
            <a:endParaRPr lang="zh-CN" altLang="en-US" sz="240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灯片编号占位符 2"/>
          <p:cNvSpPr>
            <a:spLocks noGrp="1"/>
          </p:cNvSpPr>
          <p:nvPr>
            <p:ph type="sldNum" sz="quarter" idx="11"/>
          </p:nvPr>
        </p:nvSpPr>
        <p:spPr/>
        <p:txBody>
          <a:bodyPr/>
          <a:lstStyle/>
          <a:p>
            <a:fld id="{75A965E8-8865-4934-BB38-5E9E1014A1B9}" type="slidenum">
              <a:rPr lang="zh-CN" altLang="en-US"/>
              <a:pPr/>
              <a:t>24</a:t>
            </a:fld>
            <a:endParaRPr lang="en-US" altLang="zh-CN"/>
          </a:p>
        </p:txBody>
      </p:sp>
      <p:graphicFrame>
        <p:nvGraphicFramePr>
          <p:cNvPr id="773426" name="Group 306"/>
          <p:cNvGraphicFramePr>
            <a:graphicFrameLocks noGrp="1"/>
          </p:cNvGraphicFramePr>
          <p:nvPr/>
        </p:nvGraphicFramePr>
        <p:xfrm>
          <a:off x="468313" y="1052513"/>
          <a:ext cx="8351837" cy="3640455"/>
        </p:xfrm>
        <a:graphic>
          <a:graphicData uri="http://schemas.openxmlformats.org/drawingml/2006/table">
            <a:tbl>
              <a:tblPr/>
              <a:tblGrid>
                <a:gridCol w="673100"/>
                <a:gridCol w="1100137"/>
                <a:gridCol w="1100138"/>
                <a:gridCol w="1033462"/>
                <a:gridCol w="4445000"/>
              </a:tblGrid>
              <a:tr h="552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项目</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经营活动现金净流量</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投资活动现金净流量</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筹资活动现金净流量</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分析结论</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企业经营效果良好。</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企业经营、投资都很见效，现金流量正常。</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企业经营基本良好，正在加大投资力度。</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企业经营活动正常，但投资入不敷出，后续资金。</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企业经营活动存在问题，靠借债维持正常生产。</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企业经营欠佳。</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企业经营和投资均不理想，靠借债维持日常经营和生产规模的。</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现金流量极差，财务出现危机。</a:t>
                      </a:r>
                      <a:endParaRPr kumimoji="1" lang="zh-CN" altLang="en-US" sz="14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73427" name="Text Box 307"/>
          <p:cNvSpPr txBox="1">
            <a:spLocks noChangeArrowheads="1"/>
          </p:cNvSpPr>
          <p:nvPr/>
        </p:nvSpPr>
        <p:spPr bwMode="auto">
          <a:xfrm>
            <a:off x="1763713" y="260350"/>
            <a:ext cx="5616575" cy="457200"/>
          </a:xfrm>
          <a:prstGeom prst="rect">
            <a:avLst/>
          </a:prstGeom>
          <a:noFill/>
          <a:ln w="12700">
            <a:noFill/>
            <a:miter lim="800000"/>
            <a:headEnd/>
            <a:tailEnd/>
          </a:ln>
          <a:effectLst/>
        </p:spPr>
        <p:txBody>
          <a:bodyPr>
            <a:spAutoFit/>
          </a:bodyPr>
          <a:lstStyle/>
          <a:p>
            <a:pPr>
              <a:spcBef>
                <a:spcPct val="50000"/>
              </a:spcBef>
            </a:pPr>
            <a:r>
              <a:rPr lang="zh-CN" altLang="en-US" sz="2400" b="1">
                <a:latin typeface="Times New Roman" pitchFamily="18" charset="0"/>
                <a:ea typeface="宋体" pitchFamily="2" charset="-122"/>
              </a:rPr>
              <a:t>企业三类活动现金净流量综合分析</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2"/>
          <p:cNvSpPr>
            <a:spLocks noGrp="1"/>
          </p:cNvSpPr>
          <p:nvPr>
            <p:ph type="sldNum" sz="quarter" idx="11"/>
          </p:nvPr>
        </p:nvSpPr>
        <p:spPr/>
        <p:txBody>
          <a:bodyPr/>
          <a:lstStyle/>
          <a:p>
            <a:fld id="{AF7E5E2F-3741-447A-9928-A51528AD2924}" type="slidenum">
              <a:rPr lang="zh-CN" altLang="en-US"/>
              <a:pPr/>
              <a:t>25</a:t>
            </a:fld>
            <a:endParaRPr lang="en-US" altLang="zh-CN"/>
          </a:p>
        </p:txBody>
      </p:sp>
      <p:graphicFrame>
        <p:nvGraphicFramePr>
          <p:cNvPr id="774288" name="Group 144"/>
          <p:cNvGraphicFramePr>
            <a:graphicFrameLocks noGrp="1"/>
          </p:cNvGraphicFramePr>
          <p:nvPr/>
        </p:nvGraphicFramePr>
        <p:xfrm>
          <a:off x="971550" y="1341438"/>
          <a:ext cx="7056438" cy="3845243"/>
        </p:xfrm>
        <a:graphic>
          <a:graphicData uri="http://schemas.openxmlformats.org/drawingml/2006/table">
            <a:tbl>
              <a:tblPr/>
              <a:tblGrid>
                <a:gridCol w="833438"/>
                <a:gridCol w="1193800"/>
                <a:gridCol w="1042987"/>
                <a:gridCol w="3986213"/>
              </a:tblGrid>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经营活动</a:t>
                      </a:r>
                      <a:endParaRPr kumimoji="1" lang="zh-CN" altLang="en-US" sz="1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现金净流量</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净利润</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分析结论</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349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企业运营正常，自身能够产生经营现金净流入量，企业实现长期发展所需的资金能够得到保障。</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1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企业虽然亏损，但仍有经营现金净流入量，能够确保生产销售的正常进行，应重点提高产品的盈利能力，如降低成本，提高产品价格，增加销量，实现扭亏为盈。</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7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企业经营现金净流量为负，虽盈利但收益质量不佳，需要外部融资来补充自身的现金不足。企业应加强内部管理，合理利用商业信用，提高盈利获现能力。</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9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企业持续亏损，经营恶化，缺乏造血机能，现金不足，将面临破产清算的危险。</a:t>
                      </a:r>
                      <a:endParaRPr kumimoji="1" lang="zh-CN" altLang="en-US" sz="14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74289" name="Text Box 145"/>
          <p:cNvSpPr txBox="1">
            <a:spLocks noChangeArrowheads="1"/>
          </p:cNvSpPr>
          <p:nvPr/>
        </p:nvSpPr>
        <p:spPr bwMode="auto">
          <a:xfrm>
            <a:off x="1331913" y="333375"/>
            <a:ext cx="6480175" cy="457200"/>
          </a:xfrm>
          <a:prstGeom prst="rect">
            <a:avLst/>
          </a:prstGeom>
          <a:noFill/>
          <a:ln w="12700">
            <a:noFill/>
            <a:miter lim="800000"/>
            <a:headEnd/>
            <a:tailEnd/>
          </a:ln>
          <a:effectLst/>
        </p:spPr>
        <p:txBody>
          <a:bodyPr>
            <a:spAutoFit/>
          </a:bodyPr>
          <a:lstStyle/>
          <a:p>
            <a:pPr>
              <a:spcBef>
                <a:spcPct val="50000"/>
              </a:spcBef>
            </a:pPr>
            <a:r>
              <a:rPr lang="zh-CN" altLang="en-US" sz="2400" b="1">
                <a:latin typeface="Times New Roman" pitchFamily="18" charset="0"/>
                <a:ea typeface="宋体" pitchFamily="2" charset="-122"/>
              </a:rPr>
              <a:t>企业经营活动现金流量与净利润综合分析</a:t>
            </a:r>
            <a:r>
              <a:rPr lang="zh-CN" altLang="en-US"/>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998A1C4-3409-4AA9-AA97-861F01194E38}" type="slidenum">
              <a:rPr lang="zh-CN" altLang="en-US"/>
              <a:pPr/>
              <a:t>26</a:t>
            </a:fld>
            <a:endParaRPr lang="en-US" altLang="zh-CN"/>
          </a:p>
        </p:txBody>
      </p:sp>
      <p:sp>
        <p:nvSpPr>
          <p:cNvPr id="680962" name="Rectangle 2"/>
          <p:cNvSpPr>
            <a:spLocks noGrp="1" noChangeArrowheads="1"/>
          </p:cNvSpPr>
          <p:nvPr>
            <p:ph type="title"/>
          </p:nvPr>
        </p:nvSpPr>
        <p:spPr/>
        <p:txBody>
          <a:bodyPr/>
          <a:lstStyle/>
          <a:p>
            <a:r>
              <a:rPr lang="zh-CN" altLang="en-US" b="1">
                <a:ea typeface="宋体" pitchFamily="2" charset="-122"/>
              </a:rPr>
              <a:t>现金流量的结构分析</a:t>
            </a:r>
            <a:r>
              <a:rPr lang="zh-CN" altLang="en-US">
                <a:ea typeface="宋体" pitchFamily="2" charset="-122"/>
              </a:rPr>
              <a:t> </a:t>
            </a:r>
          </a:p>
        </p:txBody>
      </p:sp>
      <p:sp>
        <p:nvSpPr>
          <p:cNvPr id="680963" name="Rectangle 3"/>
          <p:cNvSpPr>
            <a:spLocks noGrp="1" noChangeArrowheads="1"/>
          </p:cNvSpPr>
          <p:nvPr>
            <p:ph type="body" idx="1"/>
          </p:nvPr>
        </p:nvSpPr>
        <p:spPr/>
        <p:txBody>
          <a:bodyPr/>
          <a:lstStyle/>
          <a:p>
            <a:pPr>
              <a:lnSpc>
                <a:spcPct val="125000"/>
              </a:lnSpc>
            </a:pPr>
            <a:r>
              <a:rPr lang="zh-CN" altLang="en-US"/>
              <a:t>现金流量表的结构分析是指报表使用者为了达到分析企业经营状况和预测企业未来经营现金流量的目的，选择现金流量表中特定项目作为主体，以分析总体构成的一种分析方法。现金流量的结构分析可以分为现金流入、现金支出及现金余额结构分析。</a:t>
            </a:r>
          </a:p>
          <a:p>
            <a:pPr>
              <a:lnSpc>
                <a:spcPct val="125000"/>
              </a:lnSpc>
            </a:pPr>
            <a:r>
              <a:rPr lang="en-US" altLang="zh-CN"/>
              <a:t>1</a:t>
            </a:r>
            <a:r>
              <a:rPr lang="zh-CN" altLang="en-US"/>
              <a:t>．现金流入结构分析</a:t>
            </a:r>
          </a:p>
          <a:p>
            <a:pPr>
              <a:lnSpc>
                <a:spcPct val="125000"/>
              </a:lnSpc>
            </a:pPr>
            <a:r>
              <a:rPr lang="zh-CN" altLang="en-US"/>
              <a:t>现金流入构成是反映企业的各项业务活动现金流入，如经营活动的现金流入、投资活动的现金流入和筹资活动的现金流入等在全部现金流入中的比重以及各项业务活动现金流入中具体项目的构成情况，明确企业的现金究竟来自何方，要增加现金流入主要应在哪些方面采取措施等等。一般来说，经营活动现金流入占现金总流入量比重较大的企业，经营状况好较好，财务风险较低，现金流入结构较为合理。</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BD65D53-1504-4EFD-ACE9-60AC4E92962A}" type="slidenum">
              <a:rPr lang="zh-CN" altLang="en-US"/>
              <a:pPr/>
              <a:t>27</a:t>
            </a:fld>
            <a:endParaRPr lang="en-US" altLang="zh-CN"/>
          </a:p>
        </p:txBody>
      </p:sp>
      <p:sp>
        <p:nvSpPr>
          <p:cNvPr id="683010" name="Rectangle 2"/>
          <p:cNvSpPr>
            <a:spLocks noGrp="1" noChangeArrowheads="1"/>
          </p:cNvSpPr>
          <p:nvPr>
            <p:ph type="title"/>
          </p:nvPr>
        </p:nvSpPr>
        <p:spPr/>
        <p:txBody>
          <a:bodyPr/>
          <a:lstStyle/>
          <a:p>
            <a:r>
              <a:rPr lang="zh-CN" altLang="en-US" b="1">
                <a:ea typeface="宋体" pitchFamily="2" charset="-122"/>
              </a:rPr>
              <a:t>现金流量的结构分析</a:t>
            </a:r>
            <a:r>
              <a:rPr lang="zh-CN" altLang="en-US">
                <a:ea typeface="宋体" pitchFamily="2" charset="-122"/>
              </a:rPr>
              <a:t> </a:t>
            </a:r>
          </a:p>
        </p:txBody>
      </p:sp>
      <p:sp>
        <p:nvSpPr>
          <p:cNvPr id="683011" name="Rectangle 3"/>
          <p:cNvSpPr>
            <a:spLocks noGrp="1" noChangeArrowheads="1"/>
          </p:cNvSpPr>
          <p:nvPr>
            <p:ph type="body" idx="1"/>
          </p:nvPr>
        </p:nvSpPr>
        <p:spPr/>
        <p:txBody>
          <a:bodyPr/>
          <a:lstStyle/>
          <a:p>
            <a:pPr>
              <a:lnSpc>
                <a:spcPct val="130000"/>
              </a:lnSpc>
            </a:pPr>
            <a:r>
              <a:rPr lang="en-US" altLang="zh-CN"/>
              <a:t>2</a:t>
            </a:r>
            <a:r>
              <a:rPr lang="zh-CN" altLang="en-US"/>
              <a:t>．现金支出结构分析</a:t>
            </a:r>
          </a:p>
          <a:p>
            <a:pPr>
              <a:lnSpc>
                <a:spcPct val="130000"/>
              </a:lnSpc>
            </a:pPr>
            <a:r>
              <a:rPr lang="zh-CN" altLang="en-US"/>
              <a:t>现金支出结构分析是指企业的各项现金支出占企业当期全部现金支出的百分比，它具体地反映企业的现金用于哪些业务活动。一般来说，在企业的正常经营活动中，经营活动的现金流出具有一定的稳定性，各期变化差异不是很大，但投资活动和筹资活动现金流出的稳定性较差，甚至带有偶然性，需要具体情况具体分析。</a:t>
            </a:r>
          </a:p>
          <a:p>
            <a:pPr>
              <a:lnSpc>
                <a:spcPct val="130000"/>
              </a:lnSpc>
            </a:pPr>
            <a:r>
              <a:rPr lang="en-US" altLang="zh-CN"/>
              <a:t>3</a:t>
            </a:r>
            <a:r>
              <a:rPr lang="zh-CN" altLang="en-US"/>
              <a:t>．现金净额结构分析</a:t>
            </a:r>
          </a:p>
          <a:p>
            <a:pPr>
              <a:lnSpc>
                <a:spcPct val="130000"/>
              </a:lnSpc>
            </a:pPr>
            <a:r>
              <a:rPr lang="zh-CN" altLang="en-US"/>
              <a:t>现金余额结构分析是指经营活动、投资活动和筹资活动以及汇率变动影响的现金收支净额占全部现金净流量的百分比，它反映企业的现金净流量是如何形成与分布的，可以说明企业现金收支是否平衡及其原因。</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E719A79-60C6-4F3F-B599-BEDACF7CBB7F}" type="slidenum">
              <a:rPr lang="zh-CN" altLang="en-US"/>
              <a:pPr/>
              <a:t>28</a:t>
            </a:fld>
            <a:endParaRPr lang="en-US" altLang="zh-CN"/>
          </a:p>
        </p:txBody>
      </p:sp>
      <p:sp>
        <p:nvSpPr>
          <p:cNvPr id="685058" name="Rectangle 2"/>
          <p:cNvSpPr>
            <a:spLocks noGrp="1" noChangeArrowheads="1"/>
          </p:cNvSpPr>
          <p:nvPr>
            <p:ph type="title"/>
          </p:nvPr>
        </p:nvSpPr>
        <p:spPr/>
        <p:txBody>
          <a:bodyPr/>
          <a:lstStyle/>
          <a:p>
            <a:r>
              <a:rPr lang="zh-CN" altLang="en-US" b="1">
                <a:ea typeface="宋体" pitchFamily="2" charset="-122"/>
              </a:rPr>
              <a:t>现金流量的趋势分析</a:t>
            </a:r>
            <a:r>
              <a:rPr lang="zh-CN" altLang="en-US">
                <a:ea typeface="宋体" pitchFamily="2" charset="-122"/>
              </a:rPr>
              <a:t> </a:t>
            </a:r>
          </a:p>
        </p:txBody>
      </p:sp>
      <p:sp>
        <p:nvSpPr>
          <p:cNvPr id="685059" name="Rectangle 3"/>
          <p:cNvSpPr>
            <a:spLocks noGrp="1" noChangeArrowheads="1"/>
          </p:cNvSpPr>
          <p:nvPr>
            <p:ph type="body" idx="1"/>
          </p:nvPr>
        </p:nvSpPr>
        <p:spPr/>
        <p:txBody>
          <a:bodyPr/>
          <a:lstStyle/>
          <a:p>
            <a:pPr>
              <a:lnSpc>
                <a:spcPct val="130000"/>
              </a:lnSpc>
            </a:pPr>
            <a:r>
              <a:rPr lang="zh-CN" altLang="en-US"/>
              <a:t> 现金流量趋势分析是根据连续数期的现金流量表，动态比较各期有关项目的金额，以揭示现金流量变化趋势的一种分析方法。趋势分析通常是采用编制历年财务报表的方法，即将连续多年的报表并列在一起加以分析，以观察变化趋势。观察连续数期的会计报表，比单看一个报告期的财务报表，能了解到更多的信息和情况，并有利于分析变化的趋势。</a:t>
            </a:r>
          </a:p>
          <a:p>
            <a:pPr>
              <a:lnSpc>
                <a:spcPct val="130000"/>
              </a:lnSpc>
            </a:pPr>
            <a:r>
              <a:rPr lang="zh-CN" altLang="en-US"/>
              <a:t>现金流量的趋势分析常用的方法有：</a:t>
            </a:r>
          </a:p>
          <a:p>
            <a:pPr>
              <a:lnSpc>
                <a:spcPct val="130000"/>
              </a:lnSpc>
            </a:pPr>
            <a:r>
              <a:rPr lang="en-US" altLang="zh-CN"/>
              <a:t>1</a:t>
            </a:r>
            <a:r>
              <a:rPr lang="zh-CN" altLang="en-US"/>
              <a:t>．同一项目的增减额比较分析</a:t>
            </a:r>
          </a:p>
          <a:p>
            <a:pPr>
              <a:lnSpc>
                <a:spcPct val="130000"/>
              </a:lnSpc>
            </a:pPr>
            <a:r>
              <a:rPr lang="zh-CN" altLang="en-US"/>
              <a:t>这种分析方法是通过对现金流量表中相同项目绝对金额的比较、计算，以揭示差异的一种分析方法。其计算公式为：</a:t>
            </a:r>
          </a:p>
          <a:p>
            <a:pPr>
              <a:lnSpc>
                <a:spcPct val="130000"/>
              </a:lnSpc>
              <a:buFont typeface="Wingdings" pitchFamily="2" charset="2"/>
              <a:buNone/>
            </a:pPr>
            <a:r>
              <a:rPr lang="zh-CN" altLang="en-US"/>
              <a:t>项目增减额＝后期数值－前期数值</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75CDD03-8C2F-438A-92B3-856A8A27342C}" type="slidenum">
              <a:rPr lang="zh-CN" altLang="en-US"/>
              <a:pPr/>
              <a:t>29</a:t>
            </a:fld>
            <a:endParaRPr lang="en-US" altLang="zh-CN"/>
          </a:p>
        </p:txBody>
      </p:sp>
      <p:sp>
        <p:nvSpPr>
          <p:cNvPr id="687106" name="Rectangle 2"/>
          <p:cNvSpPr>
            <a:spLocks noGrp="1" noChangeArrowheads="1"/>
          </p:cNvSpPr>
          <p:nvPr>
            <p:ph type="title"/>
          </p:nvPr>
        </p:nvSpPr>
        <p:spPr/>
        <p:txBody>
          <a:bodyPr/>
          <a:lstStyle/>
          <a:p>
            <a:r>
              <a:rPr lang="zh-CN" altLang="en-US" b="1">
                <a:ea typeface="宋体" pitchFamily="2" charset="-122"/>
              </a:rPr>
              <a:t>现金流量的趋势分析</a:t>
            </a:r>
          </a:p>
        </p:txBody>
      </p:sp>
      <p:sp>
        <p:nvSpPr>
          <p:cNvPr id="687107" name="Rectangle 3"/>
          <p:cNvSpPr>
            <a:spLocks noGrp="1" noChangeArrowheads="1"/>
          </p:cNvSpPr>
          <p:nvPr>
            <p:ph type="body" idx="1"/>
          </p:nvPr>
        </p:nvSpPr>
        <p:spPr/>
        <p:txBody>
          <a:bodyPr/>
          <a:lstStyle/>
          <a:p>
            <a:pPr>
              <a:lnSpc>
                <a:spcPct val="130000"/>
              </a:lnSpc>
            </a:pPr>
            <a:r>
              <a:rPr lang="en-US" altLang="zh-CN"/>
              <a:t>2</a:t>
            </a:r>
            <a:r>
              <a:rPr lang="zh-CN" altLang="en-US"/>
              <a:t>．同一项目的趋势百分比分析</a:t>
            </a:r>
          </a:p>
          <a:p>
            <a:pPr>
              <a:lnSpc>
                <a:spcPct val="130000"/>
              </a:lnSpc>
            </a:pPr>
            <a:r>
              <a:rPr lang="zh-CN" altLang="en-US"/>
              <a:t>这种分析方法又分为定基趋势百分比和环比趋势百分比两种。</a:t>
            </a:r>
          </a:p>
          <a:p>
            <a:pPr>
              <a:lnSpc>
                <a:spcPct val="130000"/>
              </a:lnSpc>
            </a:pPr>
            <a:r>
              <a:rPr lang="zh-CN" altLang="en-US"/>
              <a:t>（</a:t>
            </a:r>
            <a:r>
              <a:rPr lang="en-US" altLang="zh-CN"/>
              <a:t>1</a:t>
            </a:r>
            <a:r>
              <a:rPr lang="zh-CN" altLang="en-US"/>
              <a:t>）定基趋势百分比</a:t>
            </a:r>
          </a:p>
          <a:p>
            <a:pPr>
              <a:lnSpc>
                <a:spcPct val="130000"/>
              </a:lnSpc>
            </a:pPr>
            <a:r>
              <a:rPr lang="zh-CN" altLang="en-US"/>
              <a:t>定基趋势百分比是指在连续几期的财务数据中，以某一期的数据作为固定基数，其他各期与之进行比较后，再分别计算各期数值对固定基期的变动情况，以判别各期相对于基期的变化趋势。其计算公式如下：</a:t>
            </a:r>
          </a:p>
          <a:p>
            <a:pPr>
              <a:lnSpc>
                <a:spcPct val="130000"/>
              </a:lnSpc>
              <a:buFont typeface="Wingdings" pitchFamily="2" charset="2"/>
              <a:buNone/>
            </a:pPr>
            <a:r>
              <a:rPr lang="zh-CN" altLang="en-US"/>
              <a:t>定基趋势百分比＝分析期数值</a:t>
            </a:r>
            <a:r>
              <a:rPr lang="en-US" altLang="zh-CN"/>
              <a:t>÷</a:t>
            </a:r>
            <a:r>
              <a:rPr lang="zh-CN" altLang="en-US"/>
              <a:t>固定基期数值</a:t>
            </a:r>
          </a:p>
          <a:p>
            <a:pPr>
              <a:lnSpc>
                <a:spcPct val="130000"/>
              </a:lnSpc>
              <a:buFont typeface="Wingdings" pitchFamily="2" charset="2"/>
              <a:buNone/>
            </a:pPr>
            <a:r>
              <a:rPr lang="zh-CN" altLang="en-US"/>
              <a:t>定基趋势增减百分比＝分析期与基期数值增减额</a:t>
            </a:r>
            <a:r>
              <a:rPr lang="en-US" altLang="zh-CN"/>
              <a:t>÷</a:t>
            </a:r>
            <a:r>
              <a:rPr lang="zh-CN" altLang="en-US"/>
              <a:t>固定基期数值</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195F919-39A5-43A5-9D7E-F3F45B7F2A96}" type="slidenum">
              <a:rPr lang="zh-CN" altLang="en-US"/>
              <a:pPr/>
              <a:t>3</a:t>
            </a:fld>
            <a:endParaRPr lang="en-US" altLang="zh-CN"/>
          </a:p>
        </p:txBody>
      </p:sp>
      <p:sp>
        <p:nvSpPr>
          <p:cNvPr id="744450" name="Rectangle 2"/>
          <p:cNvSpPr>
            <a:spLocks noGrp="1" noChangeArrowheads="1"/>
          </p:cNvSpPr>
          <p:nvPr>
            <p:ph type="title"/>
          </p:nvPr>
        </p:nvSpPr>
        <p:spPr/>
        <p:txBody>
          <a:bodyPr/>
          <a:lstStyle/>
          <a:p>
            <a:r>
              <a:rPr lang="zh-CN" altLang="en-US"/>
              <a:t>现金流量表</a:t>
            </a:r>
          </a:p>
        </p:txBody>
      </p:sp>
      <p:sp>
        <p:nvSpPr>
          <p:cNvPr id="744451" name="Rectangle 3"/>
          <p:cNvSpPr>
            <a:spLocks noGrp="1" noChangeArrowheads="1"/>
          </p:cNvSpPr>
          <p:nvPr>
            <p:ph type="body" idx="1"/>
          </p:nvPr>
        </p:nvSpPr>
        <p:spPr/>
        <p:txBody>
          <a:bodyPr/>
          <a:lstStyle/>
          <a:p>
            <a:r>
              <a:rPr lang="zh-CN" altLang="en-US" dirty="0">
                <a:solidFill>
                  <a:srgbClr val="FF0066"/>
                </a:solidFill>
              </a:rPr>
              <a:t>现金流量表</a:t>
            </a:r>
            <a:r>
              <a:rPr lang="zh-CN" altLang="en-US" dirty="0"/>
              <a:t>是反映企业现金的来源和使用的报表，它按照企业的主要活动</a:t>
            </a:r>
            <a:r>
              <a:rPr lang="en-US" altLang="zh-CN" dirty="0"/>
              <a:t>——</a:t>
            </a:r>
            <a:r>
              <a:rPr lang="zh-CN" altLang="en-US" dirty="0"/>
              <a:t>经营活动、投资活动和筹资活动来反映现金收支。现金流量是某一时期企业现金流入和流出的数量，现金流量信息能够表明企业的经营状况、偿债能力和发展前景，对企业财务分析具有重要作用</a:t>
            </a:r>
            <a:r>
              <a:rPr lang="zh-CN" altLang="en-US" dirty="0" smtClean="0"/>
              <a:t>。</a:t>
            </a:r>
            <a:endParaRPr lang="en-US" altLang="zh-CN" dirty="0" smtClean="0"/>
          </a:p>
          <a:p>
            <a:endParaRPr lang="zh-CN" altLang="en-US" dirty="0"/>
          </a:p>
          <a:p>
            <a:r>
              <a:rPr lang="zh-CN" altLang="en-US" dirty="0"/>
              <a:t>现金流量表中的“现金”，是指库存现金、可以随时用于支付的存款和现金等价物。</a:t>
            </a:r>
          </a:p>
          <a:p>
            <a:r>
              <a:rPr lang="zh-CN" altLang="en-US" dirty="0"/>
              <a:t>根据现金流量表准则及其指南的规定，企业应当根据具体情况，确定现金及现金等价物的范围，一经确定不得随意变更。如果发生变更，应当按照会计政策变更处理。</a:t>
            </a:r>
          </a:p>
          <a:p>
            <a:r>
              <a:rPr lang="zh-CN" altLang="en-US" dirty="0"/>
              <a:t>现金流量是企业现金流动的金额数量，即企业一定时期内现金流入量和流出量的总称。</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8DDAA9A5-BBEB-411E-9EA3-4D7B890E191E}" type="slidenum">
              <a:rPr lang="zh-CN" altLang="en-US"/>
              <a:pPr/>
              <a:t>30</a:t>
            </a:fld>
            <a:endParaRPr lang="en-US" altLang="zh-CN"/>
          </a:p>
        </p:txBody>
      </p:sp>
      <p:sp>
        <p:nvSpPr>
          <p:cNvPr id="689154" name="Rectangle 2"/>
          <p:cNvSpPr>
            <a:spLocks noGrp="1" noChangeArrowheads="1"/>
          </p:cNvSpPr>
          <p:nvPr>
            <p:ph type="title"/>
          </p:nvPr>
        </p:nvSpPr>
        <p:spPr/>
        <p:txBody>
          <a:bodyPr/>
          <a:lstStyle/>
          <a:p>
            <a:r>
              <a:rPr lang="zh-CN" altLang="en-US" b="1">
                <a:ea typeface="宋体" pitchFamily="2" charset="-122"/>
              </a:rPr>
              <a:t>现金流量的趋势分析</a:t>
            </a:r>
          </a:p>
        </p:txBody>
      </p:sp>
      <p:sp>
        <p:nvSpPr>
          <p:cNvPr id="689155" name="Rectangle 3"/>
          <p:cNvSpPr>
            <a:spLocks noGrp="1" noChangeArrowheads="1"/>
          </p:cNvSpPr>
          <p:nvPr>
            <p:ph type="body" idx="1"/>
          </p:nvPr>
        </p:nvSpPr>
        <p:spPr/>
        <p:txBody>
          <a:bodyPr/>
          <a:lstStyle/>
          <a:p>
            <a:r>
              <a:rPr lang="zh-CN" altLang="en-US" sz="2400"/>
              <a:t>（</a:t>
            </a:r>
            <a:r>
              <a:rPr lang="en-US" altLang="zh-CN" sz="2400"/>
              <a:t>2</a:t>
            </a:r>
            <a:r>
              <a:rPr lang="zh-CN" altLang="en-US" sz="2400"/>
              <a:t>）环比趋势百分比</a:t>
            </a:r>
          </a:p>
          <a:p>
            <a:r>
              <a:rPr lang="zh-CN" altLang="en-US" sz="2400"/>
              <a:t>环比趋势百分比是指在连续几期的会计数据中，每一期与上一期比较，分别计算各期的变动情况，计算趋势百分比，以观察每期的增减变动情况并判断发展趋势。其计算公式为：</a:t>
            </a:r>
          </a:p>
          <a:p>
            <a:pPr>
              <a:buFont typeface="Wingdings" pitchFamily="2" charset="2"/>
              <a:buNone/>
            </a:pPr>
            <a:r>
              <a:rPr lang="zh-CN" altLang="en-US" sz="2400"/>
              <a:t>环比趋势百分比＝分析期数值</a:t>
            </a:r>
            <a:r>
              <a:rPr lang="en-US" altLang="zh-CN" sz="2400"/>
              <a:t>÷</a:t>
            </a:r>
            <a:r>
              <a:rPr lang="zh-CN" altLang="en-US" sz="2400"/>
              <a:t>上期数值</a:t>
            </a:r>
          </a:p>
          <a:p>
            <a:pPr>
              <a:buFont typeface="Wingdings" pitchFamily="2" charset="2"/>
              <a:buNone/>
            </a:pPr>
            <a:r>
              <a:rPr lang="zh-CN" altLang="en-US" sz="2400"/>
              <a:t>环比趋势增减百分比＝分析期与上期数值增减额</a:t>
            </a:r>
            <a:r>
              <a:rPr lang="en-US" altLang="zh-CN" sz="2400"/>
              <a:t>÷</a:t>
            </a:r>
            <a:r>
              <a:rPr lang="zh-CN" altLang="en-US" sz="2400"/>
              <a:t>上期数值</a:t>
            </a:r>
          </a:p>
          <a:p>
            <a:r>
              <a:rPr lang="zh-CN" altLang="en-US" sz="2400"/>
              <a:t>在进行趋势分析时，应注意选择合适的基期和分析期，计算口径应保持一致。在分析中，如果发现出现异常数值变动，应重点关注。事实上，这是财务分析中“分析性复核”思想的重要体现。</a:t>
            </a:r>
          </a:p>
          <a:p>
            <a:endParaRPr lang="zh-CN" altLang="en-US" sz="240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7244D55-4824-4AE0-937E-202825F174A7}" type="slidenum">
              <a:rPr lang="zh-CN" altLang="en-US"/>
              <a:pPr/>
              <a:t>31</a:t>
            </a:fld>
            <a:endParaRPr lang="en-US" altLang="zh-CN"/>
          </a:p>
        </p:txBody>
      </p:sp>
      <p:sp>
        <p:nvSpPr>
          <p:cNvPr id="691202" name="Rectangle 2"/>
          <p:cNvSpPr>
            <a:spLocks noGrp="1" noChangeArrowheads="1"/>
          </p:cNvSpPr>
          <p:nvPr>
            <p:ph type="title"/>
          </p:nvPr>
        </p:nvSpPr>
        <p:spPr/>
        <p:txBody>
          <a:bodyPr/>
          <a:lstStyle/>
          <a:p>
            <a:r>
              <a:rPr lang="zh-CN" altLang="en-US" b="1">
                <a:ea typeface="宋体" pitchFamily="2" charset="-122"/>
              </a:rPr>
              <a:t>现金流量比率指标分析</a:t>
            </a:r>
            <a:r>
              <a:rPr lang="zh-CN" altLang="en-US">
                <a:ea typeface="宋体" pitchFamily="2" charset="-122"/>
              </a:rPr>
              <a:t> </a:t>
            </a:r>
          </a:p>
        </p:txBody>
      </p:sp>
      <p:sp>
        <p:nvSpPr>
          <p:cNvPr id="691203" name="Rectangle 3"/>
          <p:cNvSpPr>
            <a:spLocks noGrp="1" noChangeArrowheads="1"/>
          </p:cNvSpPr>
          <p:nvPr>
            <p:ph type="body" idx="1"/>
          </p:nvPr>
        </p:nvSpPr>
        <p:spPr/>
        <p:txBody>
          <a:bodyPr/>
          <a:lstStyle/>
          <a:p>
            <a:r>
              <a:rPr lang="zh-CN" altLang="en-US" sz="2400"/>
              <a:t>现金流量比率指标分析是通过将两个相关会计项目构建成相关财务比率，用以揭示现金流量表中不同项目之间或与资产负债表、利润表的有关项目之间所存在的逻辑关系的一种分析方法。</a:t>
            </a:r>
          </a:p>
          <a:p>
            <a:r>
              <a:rPr lang="zh-CN" altLang="en-US" sz="2400"/>
              <a:t>一、现金偿债能力分析</a:t>
            </a:r>
          </a:p>
          <a:p>
            <a:r>
              <a:rPr lang="zh-CN" altLang="en-US" sz="2400"/>
              <a:t>现金偿债能力分析是现金流量分析中最重要的内容之一，也称为现金流动性分析，常用的指标有：现金债务总额比率、现金流动负债比率、现金到期债务比率、现金利息保障倍数、现金即付比率和负债偿还期。</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FEE9ED9B-4153-4AF0-A958-25E6A26B7E19}" type="slidenum">
              <a:rPr lang="zh-CN" altLang="en-US"/>
              <a:pPr/>
              <a:t>32</a:t>
            </a:fld>
            <a:endParaRPr lang="en-US" altLang="zh-CN"/>
          </a:p>
        </p:txBody>
      </p:sp>
      <p:sp>
        <p:nvSpPr>
          <p:cNvPr id="69325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693251" name="Rectangle 3"/>
          <p:cNvSpPr>
            <a:spLocks noGrp="1" noChangeArrowheads="1"/>
          </p:cNvSpPr>
          <p:nvPr>
            <p:ph type="body" idx="1"/>
          </p:nvPr>
        </p:nvSpPr>
        <p:spPr/>
        <p:txBody>
          <a:bodyPr/>
          <a:lstStyle/>
          <a:p>
            <a:r>
              <a:rPr lang="en-US" altLang="zh-CN" sz="2400" dirty="0"/>
              <a:t>1</a:t>
            </a:r>
            <a:r>
              <a:rPr lang="zh-CN" altLang="en-US" sz="2400" dirty="0"/>
              <a:t>．现金债务总额比率</a:t>
            </a:r>
          </a:p>
          <a:p>
            <a:r>
              <a:rPr lang="zh-CN" altLang="en-US" sz="2400" dirty="0" smtClean="0"/>
              <a:t>是</a:t>
            </a:r>
            <a:r>
              <a:rPr lang="zh-CN" altLang="en-US" sz="2400" dirty="0"/>
              <a:t>以年度经营活动产生的现金净流量与负债总额相比较，表明企业现金流量对其全部债务偿还的满足程度。其计算公式为：</a:t>
            </a:r>
          </a:p>
          <a:p>
            <a:pPr>
              <a:buFont typeface="Wingdings" pitchFamily="2" charset="2"/>
              <a:buNone/>
            </a:pPr>
            <a:endParaRPr lang="zh-CN" altLang="en-US" sz="2400" dirty="0"/>
          </a:p>
          <a:p>
            <a:pPr>
              <a:buFont typeface="Wingdings" pitchFamily="2" charset="2"/>
              <a:buNone/>
            </a:pPr>
            <a:endParaRPr lang="zh-CN" altLang="en-US" sz="2400" dirty="0"/>
          </a:p>
          <a:p>
            <a:endParaRPr lang="zh-CN" altLang="en-US" sz="2400" dirty="0"/>
          </a:p>
          <a:p>
            <a:r>
              <a:rPr lang="zh-CN" altLang="en-US" sz="2400" dirty="0"/>
              <a:t>现金债务总额比率的指标数值越高，说明企业用现金流量偿还债务的能力越强；反之，偿还债务的能力越弱。</a:t>
            </a:r>
          </a:p>
        </p:txBody>
      </p:sp>
      <p:sp>
        <p:nvSpPr>
          <p:cNvPr id="693252"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3253" name="Object 5"/>
          <p:cNvGraphicFramePr>
            <a:graphicFrameLocks noChangeAspect="1"/>
          </p:cNvGraphicFramePr>
          <p:nvPr/>
        </p:nvGraphicFramePr>
        <p:xfrm>
          <a:off x="1403648" y="2492896"/>
          <a:ext cx="6019800" cy="777875"/>
        </p:xfrm>
        <a:graphic>
          <a:graphicData uri="http://schemas.openxmlformats.org/presentationml/2006/ole">
            <p:oleObj spid="_x0000_s693253" r:id="rId4" imgW="3289300" imgH="419100" progId="Equation.3">
              <p:embed/>
            </p:oleObj>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FC08AAF7-46BF-4606-BA41-94A986AC84EE}" type="slidenum">
              <a:rPr lang="zh-CN" altLang="en-US"/>
              <a:pPr/>
              <a:t>33</a:t>
            </a:fld>
            <a:endParaRPr lang="en-US" altLang="zh-CN"/>
          </a:p>
        </p:txBody>
      </p:sp>
      <p:sp>
        <p:nvSpPr>
          <p:cNvPr id="695298"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695299" name="Rectangle 3"/>
          <p:cNvSpPr>
            <a:spLocks noGrp="1" noChangeArrowheads="1"/>
          </p:cNvSpPr>
          <p:nvPr>
            <p:ph type="body" idx="1"/>
          </p:nvPr>
        </p:nvSpPr>
        <p:spPr/>
        <p:txBody>
          <a:bodyPr/>
          <a:lstStyle/>
          <a:p>
            <a:r>
              <a:rPr lang="en-US" altLang="zh-CN" sz="2400"/>
              <a:t>2</a:t>
            </a:r>
            <a:r>
              <a:rPr lang="zh-CN" altLang="en-US" sz="2400"/>
              <a:t>．现金流动负债比率</a:t>
            </a:r>
          </a:p>
          <a:p>
            <a:r>
              <a:rPr lang="zh-CN" altLang="en-US" sz="2400"/>
              <a:t>现金流动负债比率也称流动负债保障率，是以企业当年经营活动产生的现金净流量与流动负债相比较，反映企业用现金流量偿还其流动债务的能力。其计算公式如下：</a:t>
            </a:r>
          </a:p>
          <a:p>
            <a:endParaRPr lang="zh-CN" altLang="en-US" sz="2400"/>
          </a:p>
          <a:p>
            <a:endParaRPr lang="zh-CN" altLang="en-US" sz="2400"/>
          </a:p>
          <a:p>
            <a:endParaRPr lang="zh-CN" altLang="en-US" sz="2400"/>
          </a:p>
          <a:p>
            <a:r>
              <a:rPr lang="zh-CN" altLang="en-US" sz="2400"/>
              <a:t>现金流动负债比率与反映企业短期偿债能力的流动比率有关。该指标数值越高，现金流入对流动负债清偿的保障越强，表明企业的流动性越好；反之，则表明企业的流动性较差。</a:t>
            </a:r>
          </a:p>
        </p:txBody>
      </p:sp>
      <p:sp>
        <p:nvSpPr>
          <p:cNvPr id="695300"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5301" name="Object 5"/>
          <p:cNvGraphicFramePr>
            <a:graphicFrameLocks noChangeAspect="1"/>
          </p:cNvGraphicFramePr>
          <p:nvPr/>
        </p:nvGraphicFramePr>
        <p:xfrm>
          <a:off x="1476375" y="2708275"/>
          <a:ext cx="5867400" cy="757238"/>
        </p:xfrm>
        <a:graphic>
          <a:graphicData uri="http://schemas.openxmlformats.org/presentationml/2006/ole">
            <p:oleObj spid="_x0000_s695301" r:id="rId4" imgW="3289300" imgH="419100" progId="Equation.3">
              <p:embed/>
            </p:oleObj>
          </a:graphicData>
        </a:graphic>
      </p:graphicFrame>
      <p:sp>
        <p:nvSpPr>
          <p:cNvPr id="695302" name="Rectangle 6"/>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1"/>
          </p:nvPr>
        </p:nvSpPr>
        <p:spPr/>
        <p:txBody>
          <a:bodyPr/>
          <a:lstStyle/>
          <a:p>
            <a:fld id="{F8D4A91A-FBDC-4BA9-AE4D-B5FEEF744595}" type="slidenum">
              <a:rPr lang="zh-CN" altLang="en-US"/>
              <a:pPr/>
              <a:t>34</a:t>
            </a:fld>
            <a:endParaRPr lang="en-US" altLang="zh-CN"/>
          </a:p>
        </p:txBody>
      </p:sp>
      <p:sp>
        <p:nvSpPr>
          <p:cNvPr id="697346"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697347" name="Rectangle 3"/>
          <p:cNvSpPr>
            <a:spLocks noGrp="1" noChangeArrowheads="1"/>
          </p:cNvSpPr>
          <p:nvPr>
            <p:ph type="body" sz="half" idx="1"/>
          </p:nvPr>
        </p:nvSpPr>
        <p:spPr>
          <a:xfrm>
            <a:off x="468313" y="1052513"/>
            <a:ext cx="8051800" cy="5040312"/>
          </a:xfrm>
        </p:spPr>
        <p:txBody>
          <a:bodyPr/>
          <a:lstStyle/>
          <a:p>
            <a:r>
              <a:rPr lang="en-US" altLang="zh-CN" sz="2400"/>
              <a:t>3</a:t>
            </a:r>
            <a:r>
              <a:rPr lang="zh-CN" altLang="en-US" sz="2400"/>
              <a:t>．现金到期债务比率</a:t>
            </a:r>
          </a:p>
          <a:p>
            <a:r>
              <a:rPr lang="zh-CN" altLang="en-US" sz="2400"/>
              <a:t>现金到期债务比率也称到期债务偿付率，是企业当年经营活动产生的现金净流量与本期到期债务之比。其中到期债务是指用现金支付的当期到期债务本金和利息。其计算公式如下：</a:t>
            </a:r>
          </a:p>
          <a:p>
            <a:endParaRPr lang="zh-CN" altLang="en-US" sz="2400"/>
          </a:p>
          <a:p>
            <a:endParaRPr lang="zh-CN" altLang="en-US" sz="2400"/>
          </a:p>
          <a:p>
            <a:endParaRPr lang="zh-CN" altLang="en-US" sz="2400"/>
          </a:p>
          <a:p>
            <a:r>
              <a:rPr lang="zh-CN" altLang="en-US" sz="2400"/>
              <a:t>企业的到期债务不仅包括短期债务还包括当期到期的长期债务以及利息。现金到期债务比率值越高，表明企业偿还到期债务的能力越强，反之则越弱。</a:t>
            </a:r>
          </a:p>
          <a:p>
            <a:endParaRPr lang="zh-CN" altLang="en-US" sz="2400"/>
          </a:p>
        </p:txBody>
      </p:sp>
      <p:graphicFrame>
        <p:nvGraphicFramePr>
          <p:cNvPr id="697348" name="Object 4"/>
          <p:cNvGraphicFramePr>
            <a:graphicFrameLocks noChangeAspect="1"/>
          </p:cNvGraphicFramePr>
          <p:nvPr>
            <p:ph sz="half" idx="2"/>
          </p:nvPr>
        </p:nvGraphicFramePr>
        <p:xfrm>
          <a:off x="1619250" y="3068638"/>
          <a:ext cx="5497513" cy="631825"/>
        </p:xfrm>
        <a:graphic>
          <a:graphicData uri="http://schemas.openxmlformats.org/presentationml/2006/ole">
            <p:oleObj spid="_x0000_s697348" r:id="rId4" imgW="3289300" imgH="419100" progId="Equation.3">
              <p:embed/>
            </p:oleObj>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86614BB8-AD41-4AE6-A86E-8730FF875D27}" type="slidenum">
              <a:rPr lang="zh-CN" altLang="en-US"/>
              <a:pPr/>
              <a:t>35</a:t>
            </a:fld>
            <a:endParaRPr lang="en-US" altLang="zh-CN"/>
          </a:p>
        </p:txBody>
      </p:sp>
      <p:sp>
        <p:nvSpPr>
          <p:cNvPr id="69939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699395" name="Rectangle 3"/>
          <p:cNvSpPr>
            <a:spLocks noGrp="1" noChangeArrowheads="1"/>
          </p:cNvSpPr>
          <p:nvPr>
            <p:ph type="body" idx="1"/>
          </p:nvPr>
        </p:nvSpPr>
        <p:spPr>
          <a:xfrm>
            <a:off x="539750" y="981075"/>
            <a:ext cx="8207375" cy="5486400"/>
          </a:xfrm>
        </p:spPr>
        <p:txBody>
          <a:bodyPr/>
          <a:lstStyle/>
          <a:p>
            <a:r>
              <a:rPr lang="en-US" altLang="zh-CN" sz="2400"/>
              <a:t>4</a:t>
            </a:r>
            <a:r>
              <a:rPr lang="zh-CN" altLang="en-US" sz="2400"/>
              <a:t>．现金利息保障倍数</a:t>
            </a:r>
          </a:p>
          <a:p>
            <a:r>
              <a:rPr lang="zh-CN" altLang="en-US" sz="2400"/>
              <a:t>现金利息保障倍数反映企业当期的现金净流量用于偿付利息的能力，它是对利息保障倍数指标的补充。其计算公式如下：</a:t>
            </a:r>
          </a:p>
          <a:p>
            <a:endParaRPr lang="zh-CN" altLang="en-US" sz="2400"/>
          </a:p>
          <a:p>
            <a:endParaRPr lang="zh-CN" altLang="en-US" sz="1000"/>
          </a:p>
          <a:p>
            <a:r>
              <a:rPr lang="zh-CN" altLang="en-US" sz="2400"/>
              <a:t>现金利息保障倍数指标数值越大，偿付利息的能力就越强。</a:t>
            </a:r>
          </a:p>
          <a:p>
            <a:r>
              <a:rPr lang="en-US" altLang="zh-CN" sz="2400"/>
              <a:t>5</a:t>
            </a:r>
            <a:r>
              <a:rPr lang="zh-CN" altLang="en-US" sz="2400"/>
              <a:t>．现金即付比率</a:t>
            </a:r>
          </a:p>
          <a:p>
            <a:r>
              <a:rPr lang="zh-CN" altLang="en-US" sz="2400"/>
              <a:t>现金即付比率反映即期支付最短期（</a:t>
            </a:r>
            <a:r>
              <a:rPr lang="en-US" altLang="zh-CN" sz="2400"/>
              <a:t>6</a:t>
            </a:r>
            <a:r>
              <a:rPr lang="zh-CN" altLang="en-US" sz="2400"/>
              <a:t>个月以下）债务的能力。其计算公式为：</a:t>
            </a:r>
          </a:p>
          <a:p>
            <a:endParaRPr lang="zh-CN" altLang="en-US" sz="2400"/>
          </a:p>
          <a:p>
            <a:endParaRPr lang="zh-CN" altLang="en-US" sz="2400"/>
          </a:p>
          <a:p>
            <a:r>
              <a:rPr lang="zh-CN" altLang="en-US" sz="2400"/>
              <a:t>现金即付比率指标数值越大，偿付最短期债务的能力就越强。</a:t>
            </a:r>
          </a:p>
        </p:txBody>
      </p:sp>
      <p:sp>
        <p:nvSpPr>
          <p:cNvPr id="699396"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9397" name="Object 5"/>
          <p:cNvGraphicFramePr>
            <a:graphicFrameLocks noChangeAspect="1"/>
          </p:cNvGraphicFramePr>
          <p:nvPr/>
        </p:nvGraphicFramePr>
        <p:xfrm>
          <a:off x="1763713" y="2276475"/>
          <a:ext cx="5181600" cy="619125"/>
        </p:xfrm>
        <a:graphic>
          <a:graphicData uri="http://schemas.openxmlformats.org/presentationml/2006/ole">
            <p:oleObj spid="_x0000_s699397" r:id="rId4" imgW="3556000" imgH="419100" progId="Equation.3">
              <p:embed/>
            </p:oleObj>
          </a:graphicData>
        </a:graphic>
      </p:graphicFrame>
      <p:sp>
        <p:nvSpPr>
          <p:cNvPr id="699398" name="Rectangle 6"/>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9399" name="Object 7"/>
          <p:cNvGraphicFramePr>
            <a:graphicFrameLocks noChangeAspect="1"/>
          </p:cNvGraphicFramePr>
          <p:nvPr/>
        </p:nvGraphicFramePr>
        <p:xfrm>
          <a:off x="827088" y="4508500"/>
          <a:ext cx="7467600" cy="603250"/>
        </p:xfrm>
        <a:graphic>
          <a:graphicData uri="http://schemas.openxmlformats.org/presentationml/2006/ole">
            <p:oleObj spid="_x0000_s699399" r:id="rId5" imgW="5270500" imgH="419100" progId="Equation.3">
              <p:embed/>
            </p:oleObj>
          </a:graphicData>
        </a:graphic>
      </p:graphicFrame>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3D79A1D5-5FBE-4D15-925F-6E055B6A69D4}" type="slidenum">
              <a:rPr lang="zh-CN" altLang="en-US"/>
              <a:pPr/>
              <a:t>36</a:t>
            </a:fld>
            <a:endParaRPr lang="en-US" altLang="zh-CN"/>
          </a:p>
        </p:txBody>
      </p:sp>
      <p:sp>
        <p:nvSpPr>
          <p:cNvPr id="701442"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01443" name="Rectangle 3"/>
          <p:cNvSpPr>
            <a:spLocks noGrp="1" noChangeArrowheads="1"/>
          </p:cNvSpPr>
          <p:nvPr>
            <p:ph type="body" idx="1"/>
          </p:nvPr>
        </p:nvSpPr>
        <p:spPr/>
        <p:txBody>
          <a:bodyPr/>
          <a:lstStyle/>
          <a:p>
            <a:r>
              <a:rPr lang="en-US" altLang="zh-CN" sz="2400"/>
              <a:t>6</a:t>
            </a:r>
            <a:r>
              <a:rPr lang="zh-CN" altLang="en-US" sz="2400"/>
              <a:t>．负债偿还期</a:t>
            </a:r>
          </a:p>
          <a:p>
            <a:r>
              <a:rPr lang="zh-CN" altLang="en-US" sz="2400"/>
              <a:t>负债偿还期衡量的是当期经营活动产生的现金净流量用于偿还企业债务的时间，主要包括总负债偿还期和流动负债偿还期等指标，其计算公式如下：</a:t>
            </a:r>
          </a:p>
          <a:p>
            <a:endParaRPr lang="zh-CN" altLang="en-US" sz="2400"/>
          </a:p>
          <a:p>
            <a:endParaRPr lang="zh-CN" altLang="en-US" sz="2400"/>
          </a:p>
          <a:p>
            <a:endParaRPr lang="zh-CN" altLang="en-US" sz="2400"/>
          </a:p>
          <a:p>
            <a:endParaRPr lang="zh-CN" altLang="en-US" sz="2400"/>
          </a:p>
          <a:p>
            <a:endParaRPr lang="zh-CN" altLang="en-US" sz="2400"/>
          </a:p>
          <a:p>
            <a:r>
              <a:rPr lang="zh-CN" altLang="en-US" sz="2400"/>
              <a:t>负债偿还期指标值越大，表明企业偿还债务的时间越长，偿债风险越大；反之，负债偿还期指标值越小，表明企业偿还债务的时间越短，偿债风险越小。</a:t>
            </a:r>
          </a:p>
        </p:txBody>
      </p:sp>
      <p:sp>
        <p:nvSpPr>
          <p:cNvPr id="701444"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1445" name="Object 5"/>
          <p:cNvGraphicFramePr>
            <a:graphicFrameLocks noChangeAspect="1"/>
          </p:cNvGraphicFramePr>
          <p:nvPr/>
        </p:nvGraphicFramePr>
        <p:xfrm>
          <a:off x="1763713" y="2636838"/>
          <a:ext cx="5334000" cy="696912"/>
        </p:xfrm>
        <a:graphic>
          <a:graphicData uri="http://schemas.openxmlformats.org/presentationml/2006/ole">
            <p:oleObj spid="_x0000_s701445" r:id="rId4" imgW="3251200" imgH="419100" progId="Equation.3">
              <p:embed/>
            </p:oleObj>
          </a:graphicData>
        </a:graphic>
      </p:graphicFrame>
      <p:sp>
        <p:nvSpPr>
          <p:cNvPr id="701446" name="Rectangle 6"/>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1447" name="Object 7"/>
          <p:cNvGraphicFramePr>
            <a:graphicFrameLocks noChangeAspect="1"/>
          </p:cNvGraphicFramePr>
          <p:nvPr/>
        </p:nvGraphicFramePr>
        <p:xfrm>
          <a:off x="1763713" y="3500438"/>
          <a:ext cx="5334000" cy="652462"/>
        </p:xfrm>
        <a:graphic>
          <a:graphicData uri="http://schemas.openxmlformats.org/presentationml/2006/ole">
            <p:oleObj spid="_x0000_s701447" r:id="rId5" imgW="3416300" imgH="419100" progId="Equation.3">
              <p:embed/>
            </p:oleObj>
          </a:graphicData>
        </a:graphic>
      </p:graphicFrame>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DE8505E-BDCC-4941-B07D-BE892303FD97}" type="slidenum">
              <a:rPr lang="zh-CN" altLang="en-US"/>
              <a:pPr/>
              <a:t>37</a:t>
            </a:fld>
            <a:endParaRPr lang="en-US" altLang="zh-CN"/>
          </a:p>
        </p:txBody>
      </p:sp>
      <p:sp>
        <p:nvSpPr>
          <p:cNvPr id="77517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75171" name="Rectangle 3"/>
          <p:cNvSpPr>
            <a:spLocks noGrp="1" noChangeArrowheads="1"/>
          </p:cNvSpPr>
          <p:nvPr>
            <p:ph type="body" idx="1"/>
          </p:nvPr>
        </p:nvSpPr>
        <p:spPr/>
        <p:txBody>
          <a:bodyPr/>
          <a:lstStyle/>
          <a:p>
            <a:r>
              <a:rPr lang="en-US" altLang="zh-CN" sz="2400"/>
              <a:t>7. </a:t>
            </a:r>
            <a:r>
              <a:rPr lang="zh-CN" altLang="en-US" sz="2400"/>
              <a:t>采购付现率</a:t>
            </a:r>
          </a:p>
          <a:p>
            <a:r>
              <a:rPr lang="zh-CN" altLang="en-US" sz="2400"/>
              <a:t>采购付现率是企业购买商品、接受劳务支付的现金与营业成本的比值，计算公式为：</a:t>
            </a:r>
          </a:p>
          <a:p>
            <a:endParaRPr lang="zh-CN" altLang="en-US" sz="2400"/>
          </a:p>
          <a:p>
            <a:endParaRPr lang="zh-CN" altLang="en-US" sz="2400"/>
          </a:p>
          <a:p>
            <a:endParaRPr lang="zh-CN" altLang="en-US" sz="2400" b="1"/>
          </a:p>
          <a:p>
            <a:r>
              <a:rPr lang="zh-CN" altLang="en-US" sz="2400" b="1"/>
              <a:t>   </a:t>
            </a:r>
            <a:r>
              <a:rPr lang="zh-CN" altLang="en-US" sz="2400"/>
              <a:t>采购付现率比值越高，说明企业未能在采购活动中取得理想的商业授信，支付现金的压力较大，通常该比值在</a:t>
            </a:r>
            <a:r>
              <a:rPr lang="en-US" altLang="zh-CN" sz="2400"/>
              <a:t>0.5-1.5</a:t>
            </a:r>
            <a:r>
              <a:rPr lang="zh-CN" altLang="en-US" sz="2400"/>
              <a:t>之间较为合适。</a:t>
            </a:r>
          </a:p>
        </p:txBody>
      </p:sp>
      <p:sp>
        <p:nvSpPr>
          <p:cNvPr id="775173" name="Rectangle 5"/>
          <p:cNvSpPr>
            <a:spLocks noChangeArrowheads="1"/>
          </p:cNvSpPr>
          <p:nvPr/>
        </p:nvSpPr>
        <p:spPr bwMode="auto">
          <a:xfrm>
            <a:off x="0" y="326231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75172" name="Object 4"/>
          <p:cNvGraphicFramePr>
            <a:graphicFrameLocks noChangeAspect="1"/>
          </p:cNvGraphicFramePr>
          <p:nvPr/>
        </p:nvGraphicFramePr>
        <p:xfrm>
          <a:off x="1547813" y="2420938"/>
          <a:ext cx="4608512" cy="630237"/>
        </p:xfrm>
        <a:graphic>
          <a:graphicData uri="http://schemas.openxmlformats.org/presentationml/2006/ole">
            <p:oleObj spid="_x0000_s775172" name="公式" r:id="rId3" imgW="3111500" imgH="419100" progId="Equation.3">
              <p:embed/>
            </p:oleObj>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7B58CDC6-2DE8-4F8B-9534-72EE24AA7954}" type="slidenum">
              <a:rPr lang="zh-CN" altLang="en-US"/>
              <a:pPr/>
              <a:t>38</a:t>
            </a:fld>
            <a:endParaRPr lang="en-US" altLang="zh-CN"/>
          </a:p>
        </p:txBody>
      </p:sp>
      <p:sp>
        <p:nvSpPr>
          <p:cNvPr id="77619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76195" name="Rectangle 3"/>
          <p:cNvSpPr>
            <a:spLocks noGrp="1" noChangeArrowheads="1"/>
          </p:cNvSpPr>
          <p:nvPr>
            <p:ph type="body" idx="1"/>
          </p:nvPr>
        </p:nvSpPr>
        <p:spPr/>
        <p:txBody>
          <a:bodyPr/>
          <a:lstStyle/>
          <a:p>
            <a:r>
              <a:rPr lang="en-US" altLang="zh-CN" sz="2400"/>
              <a:t>8. </a:t>
            </a:r>
            <a:r>
              <a:rPr lang="zh-CN" altLang="en-US" sz="2400"/>
              <a:t>现金购销比率</a:t>
            </a:r>
          </a:p>
          <a:p>
            <a:r>
              <a:rPr lang="zh-CN" altLang="en-US" sz="2400"/>
              <a:t>现金购销比率是企业购买商品、接受劳务支付的现金与销售商品、提供劳务收到的现金的比值，其计算公式为：</a:t>
            </a:r>
          </a:p>
          <a:p>
            <a:endParaRPr lang="zh-CN" altLang="en-US" sz="2400"/>
          </a:p>
          <a:p>
            <a:endParaRPr lang="zh-CN" altLang="en-US" sz="2400"/>
          </a:p>
          <a:p>
            <a:endParaRPr lang="zh-CN" altLang="en-US" sz="2400" b="1"/>
          </a:p>
          <a:p>
            <a:r>
              <a:rPr lang="zh-CN" altLang="en-US" sz="2400"/>
              <a:t>事实上，现金购销比率是企业在销售和采购过程中发生的现金收支的比率，与基于企业利润表计算出的销售成本率有一定的对应关系。一般来说，现金购销比率的值应不超过</a:t>
            </a:r>
            <a:r>
              <a:rPr lang="en-US" altLang="zh-CN" sz="2400"/>
              <a:t>1</a:t>
            </a:r>
            <a:r>
              <a:rPr lang="zh-CN" altLang="en-US" sz="2400"/>
              <a:t>为好；同时从企业财务角度来说，该比率低于销售成本率或对企业更为有利。</a:t>
            </a:r>
          </a:p>
        </p:txBody>
      </p:sp>
      <p:sp>
        <p:nvSpPr>
          <p:cNvPr id="776200" name="Rectangle 8"/>
          <p:cNvSpPr>
            <a:spLocks noChangeArrowheads="1"/>
          </p:cNvSpPr>
          <p:nvPr/>
        </p:nvSpPr>
        <p:spPr bwMode="auto">
          <a:xfrm>
            <a:off x="0" y="3262313"/>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76199" name="Object 7"/>
          <p:cNvGraphicFramePr>
            <a:graphicFrameLocks noChangeAspect="1"/>
          </p:cNvGraphicFramePr>
          <p:nvPr/>
        </p:nvGraphicFramePr>
        <p:xfrm>
          <a:off x="1476375" y="2349500"/>
          <a:ext cx="5184775" cy="674688"/>
        </p:xfrm>
        <a:graphic>
          <a:graphicData uri="http://schemas.openxmlformats.org/presentationml/2006/ole">
            <p:oleObj spid="_x0000_s776199" name="公式" r:id="rId3" imgW="3263900" imgH="419100" progId="Equation.3">
              <p:embed/>
            </p:oleObj>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31C752D-770D-455C-B76F-20F16D60C415}" type="slidenum">
              <a:rPr lang="zh-CN" altLang="en-US"/>
              <a:pPr/>
              <a:t>39</a:t>
            </a:fld>
            <a:endParaRPr lang="en-US" altLang="zh-CN"/>
          </a:p>
        </p:txBody>
      </p:sp>
      <p:sp>
        <p:nvSpPr>
          <p:cNvPr id="70349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03491" name="Rectangle 3"/>
          <p:cNvSpPr>
            <a:spLocks noGrp="1" noChangeArrowheads="1"/>
          </p:cNvSpPr>
          <p:nvPr>
            <p:ph type="body" idx="1"/>
          </p:nvPr>
        </p:nvSpPr>
        <p:spPr/>
        <p:txBody>
          <a:bodyPr/>
          <a:lstStyle/>
          <a:p>
            <a:pPr>
              <a:lnSpc>
                <a:spcPct val="120000"/>
              </a:lnSpc>
            </a:pPr>
            <a:r>
              <a:rPr lang="zh-CN" altLang="en-US" sz="2400"/>
              <a:t>二、经营获现能力分析</a:t>
            </a:r>
          </a:p>
          <a:p>
            <a:pPr>
              <a:lnSpc>
                <a:spcPct val="120000"/>
              </a:lnSpc>
            </a:pPr>
            <a:r>
              <a:rPr lang="zh-CN" altLang="en-US" sz="2400"/>
              <a:t>经营获现能力是指企业通过各项生产经营和投资活动获得现金的能力。经营获现能力比率指标的分子项通常是经营活动和投资活动的现金流量或现金流入，分母项则可以分别从三张报表中的有关项目摘取。</a:t>
            </a:r>
          </a:p>
          <a:p>
            <a:pPr>
              <a:lnSpc>
                <a:spcPct val="120000"/>
              </a:lnSpc>
            </a:pPr>
            <a:r>
              <a:rPr lang="zh-CN" altLang="en-US" sz="2400"/>
              <a:t>我们把分母项来自利润表收入和利润项目的获现能力指标称为盈利获现能力指标，把分母项来自资产负债表资产项目的获现能力指标称为投资获现能力指标，把分母项来自现金流量表经营活动现金流有关项目的获现能力指标称为现金获现能力指标。</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07EA0D2-0811-4222-8125-E64B186CFB77}" type="slidenum">
              <a:rPr lang="zh-CN" altLang="en-US"/>
              <a:pPr/>
              <a:t>4</a:t>
            </a:fld>
            <a:endParaRPr lang="en-US" altLang="zh-CN"/>
          </a:p>
        </p:txBody>
      </p:sp>
      <p:sp>
        <p:nvSpPr>
          <p:cNvPr id="750594" name="Rectangle 2"/>
          <p:cNvSpPr>
            <a:spLocks noGrp="1" noChangeArrowheads="1"/>
          </p:cNvSpPr>
          <p:nvPr>
            <p:ph type="title"/>
          </p:nvPr>
        </p:nvSpPr>
        <p:spPr/>
        <p:txBody>
          <a:bodyPr/>
          <a:lstStyle/>
          <a:p>
            <a:r>
              <a:rPr lang="zh-CN" altLang="en-US"/>
              <a:t>现金流量表</a:t>
            </a:r>
          </a:p>
        </p:txBody>
      </p:sp>
      <p:sp>
        <p:nvSpPr>
          <p:cNvPr id="750595" name="Rectangle 3"/>
          <p:cNvSpPr>
            <a:spLocks noGrp="1" noChangeArrowheads="1"/>
          </p:cNvSpPr>
          <p:nvPr>
            <p:ph type="body" idx="1"/>
          </p:nvPr>
        </p:nvSpPr>
        <p:spPr/>
        <p:txBody>
          <a:bodyPr/>
          <a:lstStyle/>
          <a:p>
            <a:r>
              <a:rPr lang="zh-CN" altLang="en-US" dirty="0"/>
              <a:t>在现金流量表中，现金流量被分为三大类：经营活动现金流量、投资活动现金流量和筹资活动现金流量</a:t>
            </a:r>
            <a:r>
              <a:rPr lang="zh-CN" altLang="en-US" dirty="0" smtClean="0"/>
              <a:t>。</a:t>
            </a:r>
            <a:endParaRPr lang="en-US" altLang="zh-CN" dirty="0" smtClean="0"/>
          </a:p>
          <a:p>
            <a:endParaRPr lang="zh-CN" altLang="en-US" dirty="0"/>
          </a:p>
          <a:p>
            <a:r>
              <a:rPr lang="zh-CN" altLang="en-US" dirty="0"/>
              <a:t>经营活动，是指企业直接进行产品生产、商品销售或劳务提供的活动，它们是企业取得净收益的主要交易和事项。</a:t>
            </a:r>
          </a:p>
          <a:p>
            <a:r>
              <a:rPr lang="zh-CN" altLang="en-US" dirty="0"/>
              <a:t>投资活动，是指企业长期资产的购建和不包括现金等价物范围内的投资及其处置活动。</a:t>
            </a:r>
          </a:p>
          <a:p>
            <a:r>
              <a:rPr lang="zh-CN" altLang="en-US" dirty="0"/>
              <a:t>筹资活动，是指导致企业资本及债务规模和构成发生变化的活动。</a:t>
            </a:r>
          </a:p>
          <a:p>
            <a:r>
              <a:rPr lang="zh-CN" altLang="en-US" dirty="0"/>
              <a:t>现金流量表按照经营活动、投资活动和筹资活动进行分类报告，目的是便于报表使用人了解各类活动对企业财务状况的影响，以及估量未来的现金流量。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7FC03022-253C-4D19-B7E8-46D8CCE227CE}" type="slidenum">
              <a:rPr lang="zh-CN" altLang="en-US"/>
              <a:pPr/>
              <a:t>40</a:t>
            </a:fld>
            <a:endParaRPr lang="en-US" altLang="zh-CN"/>
          </a:p>
        </p:txBody>
      </p:sp>
      <p:sp>
        <p:nvSpPr>
          <p:cNvPr id="705538"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05539" name="Rectangle 3"/>
          <p:cNvSpPr>
            <a:spLocks noGrp="1" noChangeArrowheads="1"/>
          </p:cNvSpPr>
          <p:nvPr>
            <p:ph type="body" idx="1"/>
          </p:nvPr>
        </p:nvSpPr>
        <p:spPr/>
        <p:txBody>
          <a:bodyPr/>
          <a:lstStyle/>
          <a:p>
            <a:r>
              <a:rPr lang="zh-CN" altLang="en-US" sz="2400"/>
              <a:t>（一）盈利获现能力指标</a:t>
            </a:r>
          </a:p>
          <a:p>
            <a:r>
              <a:rPr lang="en-US" altLang="zh-CN" sz="2400"/>
              <a:t>1</a:t>
            </a:r>
            <a:r>
              <a:rPr lang="zh-CN" altLang="en-US" sz="2400"/>
              <a:t>．销售现金比率</a:t>
            </a:r>
          </a:p>
          <a:p>
            <a:r>
              <a:rPr lang="zh-CN" altLang="en-US" sz="2400"/>
              <a:t>销售现金比率也称营业收入现金率、每元销售现金净流入、销售现金流量率等，是经营活动现金净流量与销售收入的比率，其计算公式为：</a:t>
            </a:r>
          </a:p>
          <a:p>
            <a:endParaRPr lang="zh-CN" altLang="en-US" sz="2400"/>
          </a:p>
          <a:p>
            <a:endParaRPr lang="zh-CN" altLang="en-US" sz="2400"/>
          </a:p>
          <a:p>
            <a:endParaRPr lang="zh-CN" altLang="en-US" sz="2400"/>
          </a:p>
          <a:p>
            <a:r>
              <a:rPr lang="zh-CN" altLang="en-US" sz="2400"/>
              <a:t>    该指标反映企业每单位销售收入中获得现金净流量的多少，指标数值越高，表明企业通过销售获取现金的能力越强，收益质量越高。</a:t>
            </a:r>
          </a:p>
        </p:txBody>
      </p:sp>
      <p:sp>
        <p:nvSpPr>
          <p:cNvPr id="705540"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5541" name="Object 5"/>
          <p:cNvGraphicFramePr>
            <a:graphicFrameLocks noChangeAspect="1"/>
          </p:cNvGraphicFramePr>
          <p:nvPr/>
        </p:nvGraphicFramePr>
        <p:xfrm>
          <a:off x="2124075" y="3213100"/>
          <a:ext cx="4419600" cy="633413"/>
        </p:xfrm>
        <a:graphic>
          <a:graphicData uri="http://schemas.openxmlformats.org/presentationml/2006/ole">
            <p:oleObj spid="_x0000_s705541" r:id="rId4" imgW="2984500" imgH="419100" progId="Equation.3">
              <p:embed/>
            </p:oleObj>
          </a:graphicData>
        </a:graphic>
      </p:graphicFrame>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C6E374B8-8C80-47B8-AB79-4D6D447261E6}" type="slidenum">
              <a:rPr lang="zh-CN" altLang="en-US"/>
              <a:pPr/>
              <a:t>41</a:t>
            </a:fld>
            <a:endParaRPr lang="en-US" altLang="zh-CN"/>
          </a:p>
        </p:txBody>
      </p:sp>
      <p:sp>
        <p:nvSpPr>
          <p:cNvPr id="707586"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07587" name="Rectangle 3"/>
          <p:cNvSpPr>
            <a:spLocks noGrp="1" noChangeArrowheads="1"/>
          </p:cNvSpPr>
          <p:nvPr>
            <p:ph type="body" idx="1"/>
          </p:nvPr>
        </p:nvSpPr>
        <p:spPr/>
        <p:txBody>
          <a:bodyPr/>
          <a:lstStyle/>
          <a:p>
            <a:pPr>
              <a:lnSpc>
                <a:spcPct val="90000"/>
              </a:lnSpc>
            </a:pPr>
            <a:r>
              <a:rPr lang="en-US" altLang="zh-CN" sz="2400" dirty="0"/>
              <a:t>2</a:t>
            </a:r>
            <a:r>
              <a:rPr lang="zh-CN" altLang="en-US" sz="2400" dirty="0"/>
              <a:t>．现金净利润率</a:t>
            </a:r>
          </a:p>
          <a:p>
            <a:pPr>
              <a:lnSpc>
                <a:spcPct val="90000"/>
              </a:lnSpc>
            </a:pPr>
            <a:r>
              <a:rPr lang="zh-CN" altLang="en-US" sz="2400" dirty="0"/>
              <a:t>现金净</a:t>
            </a:r>
            <a:r>
              <a:rPr lang="zh-CN" altLang="en-US" sz="2400" dirty="0" smtClean="0"/>
              <a:t>利润率是</a:t>
            </a:r>
            <a:r>
              <a:rPr lang="zh-CN" altLang="en-US" sz="2400" dirty="0"/>
              <a:t>经营活动现金净流量与净利润的比率，其计算公式为：</a:t>
            </a:r>
          </a:p>
          <a:p>
            <a:pPr>
              <a:lnSpc>
                <a:spcPct val="90000"/>
              </a:lnSpc>
            </a:pPr>
            <a:endParaRPr lang="zh-CN" altLang="en-US" sz="2400" dirty="0"/>
          </a:p>
          <a:p>
            <a:pPr>
              <a:lnSpc>
                <a:spcPct val="90000"/>
              </a:lnSpc>
            </a:pPr>
            <a:endParaRPr lang="zh-CN" altLang="en-US" sz="2400" dirty="0"/>
          </a:p>
          <a:p>
            <a:pPr>
              <a:lnSpc>
                <a:spcPct val="90000"/>
              </a:lnSpc>
            </a:pPr>
            <a:r>
              <a:rPr lang="zh-CN" altLang="en-US" sz="2400" dirty="0"/>
              <a:t>该指标反映企业在实现净利润的基础上获得经营活动现金净流量的能力，指标数值越高，获现能力越强。</a:t>
            </a:r>
          </a:p>
          <a:p>
            <a:pPr>
              <a:lnSpc>
                <a:spcPct val="90000"/>
              </a:lnSpc>
            </a:pPr>
            <a:r>
              <a:rPr lang="en-US" altLang="zh-CN" sz="2400" dirty="0"/>
              <a:t>3</a:t>
            </a:r>
            <a:r>
              <a:rPr lang="zh-CN" altLang="en-US" sz="2400" dirty="0"/>
              <a:t>．现金营业利润率</a:t>
            </a:r>
          </a:p>
          <a:p>
            <a:pPr>
              <a:lnSpc>
                <a:spcPct val="90000"/>
              </a:lnSpc>
            </a:pPr>
            <a:r>
              <a:rPr lang="zh-CN" altLang="en-US" sz="2400" dirty="0"/>
              <a:t>现金营业利润率也称收益质量比率，是经营活动现金净流量与营业利润的比率，其计算公式为：</a:t>
            </a:r>
          </a:p>
          <a:p>
            <a:pPr>
              <a:lnSpc>
                <a:spcPct val="90000"/>
              </a:lnSpc>
            </a:pPr>
            <a:endParaRPr lang="zh-CN" altLang="en-US" sz="2400" dirty="0"/>
          </a:p>
          <a:p>
            <a:pPr>
              <a:lnSpc>
                <a:spcPct val="90000"/>
              </a:lnSpc>
            </a:pPr>
            <a:endParaRPr lang="zh-CN" altLang="en-US" sz="2400" dirty="0"/>
          </a:p>
          <a:p>
            <a:pPr>
              <a:lnSpc>
                <a:spcPct val="90000"/>
              </a:lnSpc>
            </a:pPr>
            <a:endParaRPr lang="zh-CN" altLang="en-US" sz="2400" dirty="0"/>
          </a:p>
          <a:p>
            <a:pPr>
              <a:lnSpc>
                <a:spcPct val="90000"/>
              </a:lnSpc>
            </a:pPr>
            <a:r>
              <a:rPr lang="zh-CN" altLang="en-US" sz="2400" dirty="0"/>
              <a:t>现金营业利润率反映企业营业利润基础上的获现能力，指标数值越高，获现能力越强。</a:t>
            </a:r>
          </a:p>
        </p:txBody>
      </p:sp>
      <p:sp>
        <p:nvSpPr>
          <p:cNvPr id="707588"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7589" name="Object 5"/>
          <p:cNvGraphicFramePr>
            <a:graphicFrameLocks noChangeAspect="1"/>
          </p:cNvGraphicFramePr>
          <p:nvPr/>
        </p:nvGraphicFramePr>
        <p:xfrm>
          <a:off x="2555776" y="1988840"/>
          <a:ext cx="4038600" cy="546100"/>
        </p:xfrm>
        <a:graphic>
          <a:graphicData uri="http://schemas.openxmlformats.org/presentationml/2006/ole">
            <p:oleObj spid="_x0000_s707589" r:id="rId4" imgW="3136900" imgH="419100" progId="Equation.3">
              <p:embed/>
            </p:oleObj>
          </a:graphicData>
        </a:graphic>
      </p:graphicFrame>
      <p:sp>
        <p:nvSpPr>
          <p:cNvPr id="707590" name="Rectangle 6"/>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7591" name="Object 7"/>
          <p:cNvGraphicFramePr>
            <a:graphicFrameLocks noChangeAspect="1"/>
          </p:cNvGraphicFramePr>
          <p:nvPr/>
        </p:nvGraphicFramePr>
        <p:xfrm>
          <a:off x="1979613" y="4581525"/>
          <a:ext cx="4267200" cy="550863"/>
        </p:xfrm>
        <a:graphic>
          <a:graphicData uri="http://schemas.openxmlformats.org/presentationml/2006/ole">
            <p:oleObj spid="_x0000_s707591" r:id="rId5" imgW="3289300" imgH="419100" progId="Equation.3">
              <p:embed/>
            </p:oleObj>
          </a:graphicData>
        </a:graphic>
      </p:graphicFrame>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1EF450F-1141-4374-ADAC-F33B7E495CA3}" type="slidenum">
              <a:rPr lang="zh-CN" altLang="en-US"/>
              <a:pPr/>
              <a:t>42</a:t>
            </a:fld>
            <a:endParaRPr lang="en-US" altLang="zh-CN"/>
          </a:p>
        </p:txBody>
      </p:sp>
      <p:sp>
        <p:nvSpPr>
          <p:cNvPr id="70963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09635" name="Rectangle 3"/>
          <p:cNvSpPr>
            <a:spLocks noGrp="1" noChangeArrowheads="1"/>
          </p:cNvSpPr>
          <p:nvPr>
            <p:ph type="body" idx="1"/>
          </p:nvPr>
        </p:nvSpPr>
        <p:spPr/>
        <p:txBody>
          <a:bodyPr/>
          <a:lstStyle/>
          <a:p>
            <a:r>
              <a:rPr lang="en-US" altLang="zh-CN" sz="2400"/>
              <a:t>4</a:t>
            </a:r>
            <a:r>
              <a:rPr lang="zh-CN" altLang="en-US" sz="2400"/>
              <a:t>．现金利润总额比率 </a:t>
            </a:r>
          </a:p>
          <a:p>
            <a:r>
              <a:rPr lang="zh-CN" altLang="en-US" sz="2400"/>
              <a:t>现金利润总额比率也称盈利现金比率，是经营活动现金净流量与利润总额的比率，其计算公式为：</a:t>
            </a:r>
          </a:p>
          <a:p>
            <a:endParaRPr lang="zh-CN" altLang="en-US" sz="2400"/>
          </a:p>
          <a:p>
            <a:endParaRPr lang="zh-CN" altLang="en-US" sz="2400"/>
          </a:p>
          <a:p>
            <a:endParaRPr lang="zh-CN" altLang="en-US" sz="2400"/>
          </a:p>
          <a:p>
            <a:endParaRPr lang="zh-CN" altLang="en-US" sz="2400"/>
          </a:p>
          <a:p>
            <a:r>
              <a:rPr lang="zh-CN" altLang="en-US" sz="2400"/>
              <a:t>与上述指标类似，现金利润总额比率反映了在企业利润总额基础上的现金获取能力，指标值越高，企业获现能力就越强。</a:t>
            </a:r>
          </a:p>
        </p:txBody>
      </p:sp>
      <p:sp>
        <p:nvSpPr>
          <p:cNvPr id="709636"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9637" name="Object 5"/>
          <p:cNvGraphicFramePr>
            <a:graphicFrameLocks noChangeAspect="1"/>
          </p:cNvGraphicFramePr>
          <p:nvPr/>
        </p:nvGraphicFramePr>
        <p:xfrm>
          <a:off x="1403350" y="2492375"/>
          <a:ext cx="6096000" cy="787400"/>
        </p:xfrm>
        <a:graphic>
          <a:graphicData uri="http://schemas.openxmlformats.org/presentationml/2006/ole">
            <p:oleObj spid="_x0000_s709637" r:id="rId4" imgW="3289300" imgH="419100" progId="Equation.3">
              <p:embed/>
            </p:oleObj>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239B4B9A-171D-43C5-A322-75ED121D8000}" type="slidenum">
              <a:rPr lang="zh-CN" altLang="en-US"/>
              <a:pPr/>
              <a:t>43</a:t>
            </a:fld>
            <a:endParaRPr lang="en-US" altLang="zh-CN"/>
          </a:p>
        </p:txBody>
      </p:sp>
      <p:sp>
        <p:nvSpPr>
          <p:cNvPr id="711682"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11683" name="Rectangle 3"/>
          <p:cNvSpPr>
            <a:spLocks noGrp="1" noChangeArrowheads="1"/>
          </p:cNvSpPr>
          <p:nvPr>
            <p:ph type="body" idx="1"/>
          </p:nvPr>
        </p:nvSpPr>
        <p:spPr/>
        <p:txBody>
          <a:bodyPr/>
          <a:lstStyle/>
          <a:p>
            <a:r>
              <a:rPr lang="en-US" altLang="zh-CN" sz="2400"/>
              <a:t>5</a:t>
            </a:r>
            <a:r>
              <a:rPr lang="zh-CN" altLang="en-US" sz="2400"/>
              <a:t>．销售质量比率</a:t>
            </a:r>
          </a:p>
          <a:p>
            <a:r>
              <a:rPr lang="zh-CN" altLang="en-US" sz="2400"/>
              <a:t>销售质量比率也称销售收入获现率，是来自销售的现金收入与销售收入的比率，其计算公式为：</a:t>
            </a:r>
          </a:p>
          <a:p>
            <a:endParaRPr lang="zh-CN" altLang="en-US" sz="2400"/>
          </a:p>
          <a:p>
            <a:endParaRPr lang="zh-CN" altLang="en-US" sz="2400"/>
          </a:p>
          <a:p>
            <a:endParaRPr lang="zh-CN" altLang="en-US" sz="2400"/>
          </a:p>
          <a:p>
            <a:endParaRPr lang="zh-CN" altLang="en-US" sz="2400"/>
          </a:p>
          <a:p>
            <a:r>
              <a:rPr lang="zh-CN" altLang="en-US" sz="2400"/>
              <a:t>该指标反映企业在销售收入中实际收到的现金占比情况，指标数值越高，说明企业获取现金的能力越强。但是，并不是说指标数值一定要越大越好，因为稳定的信用赊销政策是企业扩大销售的基础，过分追求获现水平可能反而会导致企业销售减少，市场份额降低。</a:t>
            </a:r>
          </a:p>
        </p:txBody>
      </p:sp>
      <p:sp>
        <p:nvSpPr>
          <p:cNvPr id="711684"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1685" name="Object 5"/>
          <p:cNvGraphicFramePr>
            <a:graphicFrameLocks noChangeAspect="1"/>
          </p:cNvGraphicFramePr>
          <p:nvPr/>
        </p:nvGraphicFramePr>
        <p:xfrm>
          <a:off x="1619250" y="2492375"/>
          <a:ext cx="5867400" cy="835025"/>
        </p:xfrm>
        <a:graphic>
          <a:graphicData uri="http://schemas.openxmlformats.org/presentationml/2006/ole">
            <p:oleObj spid="_x0000_s711685" r:id="rId4" imgW="2984500" imgH="419100" progId="Equation.3">
              <p:embed/>
            </p:oleObj>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D2BCC24-DE1C-4AB9-8248-437D5A832951}" type="slidenum">
              <a:rPr lang="zh-CN" altLang="en-US"/>
              <a:pPr/>
              <a:t>44</a:t>
            </a:fld>
            <a:endParaRPr lang="en-US" altLang="zh-CN"/>
          </a:p>
        </p:txBody>
      </p:sp>
      <p:sp>
        <p:nvSpPr>
          <p:cNvPr id="71373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13731" name="Rectangle 3"/>
          <p:cNvSpPr>
            <a:spLocks noGrp="1" noChangeArrowheads="1"/>
          </p:cNvSpPr>
          <p:nvPr>
            <p:ph type="body" idx="1"/>
          </p:nvPr>
        </p:nvSpPr>
        <p:spPr>
          <a:xfrm>
            <a:off x="468313" y="1052513"/>
            <a:ext cx="8207375" cy="5256212"/>
          </a:xfrm>
        </p:spPr>
        <p:txBody>
          <a:bodyPr/>
          <a:lstStyle/>
          <a:p>
            <a:r>
              <a:rPr lang="en-US" altLang="zh-CN" sz="2200"/>
              <a:t>6</a:t>
            </a:r>
            <a:r>
              <a:rPr lang="zh-CN" altLang="en-US" sz="2200"/>
              <a:t>．投资收益收现比率</a:t>
            </a:r>
          </a:p>
          <a:p>
            <a:r>
              <a:rPr lang="zh-CN" altLang="en-US" sz="2200"/>
              <a:t>投资收益收现比率是来自投资收益的现金流入量与投资收益的比率，其计算公式如下：</a:t>
            </a:r>
          </a:p>
          <a:p>
            <a:endParaRPr lang="zh-CN" altLang="en-US" sz="2200"/>
          </a:p>
          <a:p>
            <a:endParaRPr lang="zh-CN" altLang="en-US" sz="2200"/>
          </a:p>
          <a:p>
            <a:endParaRPr lang="zh-CN" altLang="en-US" sz="2200"/>
          </a:p>
          <a:p>
            <a:pPr algn="just"/>
            <a:r>
              <a:rPr lang="zh-CN" altLang="en-US" sz="2200"/>
              <a:t>该指标分子“来自投资收益现金流入量”包括投资活动现金流量中企业因股权性投资而分得的现金股利，从子公司、联营企业或合营企业分回利润而收到的现金，因债权性投资而取得的现金利息收入。</a:t>
            </a:r>
          </a:p>
          <a:p>
            <a:pPr algn="just"/>
            <a:r>
              <a:rPr lang="zh-CN" altLang="en-US" sz="2200"/>
              <a:t>投资收益收现比率反映了企业账面投资收益所带来的现金流量水平，不仅体现了企业投资活动的创现能力，而且可以反映企业账面投资收益的质量。该指标值越高，说明企业实际获现的投资收益质量越好。</a:t>
            </a:r>
          </a:p>
        </p:txBody>
      </p:sp>
      <p:sp>
        <p:nvSpPr>
          <p:cNvPr id="713732" name="Rectangle 4"/>
          <p:cNvSpPr>
            <a:spLocks noChangeArrowheads="1"/>
          </p:cNvSpPr>
          <p:nvPr/>
        </p:nvSpPr>
        <p:spPr bwMode="auto">
          <a:xfrm>
            <a:off x="0" y="32527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3733" name="Object 5"/>
          <p:cNvGraphicFramePr>
            <a:graphicFrameLocks noChangeAspect="1"/>
          </p:cNvGraphicFramePr>
          <p:nvPr/>
        </p:nvGraphicFramePr>
        <p:xfrm>
          <a:off x="1403350" y="2276475"/>
          <a:ext cx="5715000" cy="695325"/>
        </p:xfrm>
        <a:graphic>
          <a:graphicData uri="http://schemas.openxmlformats.org/presentationml/2006/ole">
            <p:oleObj spid="_x0000_s713733" r:id="rId4" imgW="3581400" imgH="419100" progId="Equation.3">
              <p:embed/>
            </p:oleObj>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0E1AE4F0-4780-4EA6-8103-D91B4399E7D8}" type="slidenum">
              <a:rPr lang="zh-CN" altLang="en-US"/>
              <a:pPr/>
              <a:t>45</a:t>
            </a:fld>
            <a:endParaRPr lang="en-US" altLang="zh-CN"/>
          </a:p>
        </p:txBody>
      </p:sp>
      <p:sp>
        <p:nvSpPr>
          <p:cNvPr id="715778"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15779" name="Rectangle 3"/>
          <p:cNvSpPr>
            <a:spLocks noGrp="1" noChangeArrowheads="1"/>
          </p:cNvSpPr>
          <p:nvPr>
            <p:ph type="body" idx="1"/>
          </p:nvPr>
        </p:nvSpPr>
        <p:spPr/>
        <p:txBody>
          <a:bodyPr/>
          <a:lstStyle/>
          <a:p>
            <a:r>
              <a:rPr lang="zh-CN" altLang="en-US" sz="2400"/>
              <a:t>（二）投资获现能力指标</a:t>
            </a:r>
          </a:p>
          <a:p>
            <a:r>
              <a:rPr lang="en-US" altLang="zh-CN" sz="2400"/>
              <a:t>1</a:t>
            </a:r>
            <a:r>
              <a:rPr lang="zh-CN" altLang="en-US" sz="2400"/>
              <a:t>．总资产净现率</a:t>
            </a:r>
          </a:p>
          <a:p>
            <a:r>
              <a:rPr lang="zh-CN" altLang="en-US" sz="2400"/>
              <a:t>总资产净现率也称总资产现金回收率、现金资产报酬率、总资产经营现金率等，是经营活动现金净流量与平均总资产的比率，其计算公式为：</a:t>
            </a:r>
          </a:p>
          <a:p>
            <a:endParaRPr lang="zh-CN" altLang="en-US" sz="2400"/>
          </a:p>
          <a:p>
            <a:endParaRPr lang="zh-CN" altLang="en-US" sz="2400"/>
          </a:p>
          <a:p>
            <a:endParaRPr lang="zh-CN" altLang="en-US" sz="2400"/>
          </a:p>
          <a:p>
            <a:r>
              <a:rPr lang="zh-CN" altLang="en-US" sz="2400"/>
              <a:t>总资产净现率反映了企业全部投入资产获得经营现金的能力，是投资现金报酬分析的主要指标，指标数值越高，说明企业的投资现金回报越高，获现能力越强。</a:t>
            </a:r>
          </a:p>
        </p:txBody>
      </p:sp>
      <p:sp>
        <p:nvSpPr>
          <p:cNvPr id="715780"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5781" name="Object 5"/>
          <p:cNvGraphicFramePr>
            <a:graphicFrameLocks noChangeAspect="1"/>
          </p:cNvGraphicFramePr>
          <p:nvPr/>
        </p:nvGraphicFramePr>
        <p:xfrm>
          <a:off x="1619250" y="3068638"/>
          <a:ext cx="5029200" cy="717550"/>
        </p:xfrm>
        <a:graphic>
          <a:graphicData uri="http://schemas.openxmlformats.org/presentationml/2006/ole">
            <p:oleObj spid="_x0000_s715781" r:id="rId4" imgW="2971800" imgH="419100" progId="Equation.3">
              <p:embed/>
            </p:oleObj>
          </a:graphicData>
        </a:graphic>
      </p:graphicFrame>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A2EF33D6-918E-45D1-A246-8FE37B71179B}" type="slidenum">
              <a:rPr lang="zh-CN" altLang="en-US"/>
              <a:pPr/>
              <a:t>46</a:t>
            </a:fld>
            <a:endParaRPr lang="en-US" altLang="zh-CN"/>
          </a:p>
        </p:txBody>
      </p:sp>
      <p:sp>
        <p:nvSpPr>
          <p:cNvPr id="717826"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17827" name="Rectangle 3"/>
          <p:cNvSpPr>
            <a:spLocks noGrp="1" noChangeArrowheads="1"/>
          </p:cNvSpPr>
          <p:nvPr>
            <p:ph type="body" idx="1"/>
          </p:nvPr>
        </p:nvSpPr>
        <p:spPr/>
        <p:txBody>
          <a:bodyPr/>
          <a:lstStyle/>
          <a:p>
            <a:r>
              <a:rPr lang="en-US" altLang="zh-CN" sz="2400"/>
              <a:t>2</a:t>
            </a:r>
            <a:r>
              <a:rPr lang="zh-CN" altLang="en-US" sz="2400"/>
              <a:t>．净资产净现率</a:t>
            </a:r>
          </a:p>
          <a:p>
            <a:r>
              <a:rPr lang="zh-CN" altLang="en-US" sz="2400"/>
              <a:t>净资产净现率也称资本金现金流量比率、现金所有者（股东）权益报酬率等，是经营活动现金净流量与平均净资产的比率，其计算公式为：</a:t>
            </a:r>
          </a:p>
          <a:p>
            <a:endParaRPr lang="zh-CN" altLang="en-US" sz="2400"/>
          </a:p>
          <a:p>
            <a:endParaRPr lang="zh-CN" altLang="en-US" sz="2400"/>
          </a:p>
          <a:p>
            <a:endParaRPr lang="zh-CN" altLang="en-US" sz="2400"/>
          </a:p>
          <a:p>
            <a:r>
              <a:rPr lang="zh-CN" altLang="en-US" sz="2400"/>
              <a:t>净资产净现率反映了企业所有者投入资本的现金回报能力，也是投资报酬获现能力的重要指标。该指标数值越大，表明权益投资获现能力就越强。</a:t>
            </a:r>
          </a:p>
        </p:txBody>
      </p:sp>
      <p:sp>
        <p:nvSpPr>
          <p:cNvPr id="717828"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7829" name="Object 5"/>
          <p:cNvGraphicFramePr>
            <a:graphicFrameLocks noChangeAspect="1"/>
          </p:cNvGraphicFramePr>
          <p:nvPr/>
        </p:nvGraphicFramePr>
        <p:xfrm>
          <a:off x="2339975" y="2781300"/>
          <a:ext cx="4267200" cy="606425"/>
        </p:xfrm>
        <a:graphic>
          <a:graphicData uri="http://schemas.openxmlformats.org/presentationml/2006/ole">
            <p:oleObj spid="_x0000_s717829" r:id="rId4" imgW="2984500" imgH="419100" progId="Equation.3">
              <p:embed/>
            </p:oleObj>
          </a:graphicData>
        </a:graphic>
      </p:graphicFrame>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5502D80E-DD98-4D74-9577-E1F82B7CF908}" type="slidenum">
              <a:rPr lang="zh-CN" altLang="en-US"/>
              <a:pPr/>
              <a:t>47</a:t>
            </a:fld>
            <a:endParaRPr lang="en-US" altLang="zh-CN"/>
          </a:p>
        </p:txBody>
      </p:sp>
      <p:sp>
        <p:nvSpPr>
          <p:cNvPr id="71987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19875" name="Rectangle 3"/>
          <p:cNvSpPr>
            <a:spLocks noGrp="1" noChangeArrowheads="1"/>
          </p:cNvSpPr>
          <p:nvPr>
            <p:ph type="body" idx="1"/>
          </p:nvPr>
        </p:nvSpPr>
        <p:spPr/>
        <p:txBody>
          <a:bodyPr/>
          <a:lstStyle/>
          <a:p>
            <a:r>
              <a:rPr lang="zh-CN" altLang="en-US" sz="2400"/>
              <a:t>（三）现金获现能力指标</a:t>
            </a:r>
          </a:p>
          <a:p>
            <a:r>
              <a:rPr lang="en-US" altLang="zh-CN" sz="2400"/>
              <a:t>1</a:t>
            </a:r>
            <a:r>
              <a:rPr lang="zh-CN" altLang="en-US" sz="2400"/>
              <a:t>．经营支出收现率</a:t>
            </a:r>
          </a:p>
          <a:p>
            <a:r>
              <a:rPr lang="zh-CN" altLang="en-US" sz="2400"/>
              <a:t>经营支出收现率是经营活动现金净流量与经营活动现金支出的比率，其计算公式为：</a:t>
            </a:r>
          </a:p>
          <a:p>
            <a:endParaRPr lang="zh-CN" altLang="en-US" sz="2400"/>
          </a:p>
          <a:p>
            <a:endParaRPr lang="zh-CN" altLang="en-US" sz="2400"/>
          </a:p>
          <a:p>
            <a:endParaRPr lang="zh-CN" altLang="en-US" sz="2400"/>
          </a:p>
          <a:p>
            <a:endParaRPr lang="zh-CN" altLang="en-US" sz="900"/>
          </a:p>
          <a:p>
            <a:r>
              <a:rPr lang="zh-CN" altLang="en-US" sz="2400"/>
              <a:t>该指标反映了企业在经营活动中，每单位现金支出能够获取的净现金流量的多少。指标数值越高，说明企业用现金投入获取现金净值的水平越高。</a:t>
            </a:r>
          </a:p>
        </p:txBody>
      </p:sp>
      <p:sp>
        <p:nvSpPr>
          <p:cNvPr id="719876"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19877" name="Object 5"/>
          <p:cNvGraphicFramePr>
            <a:graphicFrameLocks noChangeAspect="1"/>
          </p:cNvGraphicFramePr>
          <p:nvPr/>
        </p:nvGraphicFramePr>
        <p:xfrm>
          <a:off x="1476375" y="2781300"/>
          <a:ext cx="5410200" cy="731838"/>
        </p:xfrm>
        <a:graphic>
          <a:graphicData uri="http://schemas.openxmlformats.org/presentationml/2006/ole">
            <p:oleObj spid="_x0000_s719877" r:id="rId4" imgW="3136900" imgH="419100" progId="Equation.3">
              <p:embed/>
            </p:oleObj>
          </a:graphicData>
        </a:graphic>
      </p:graphicFrame>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379E46D3-3478-4EF5-B387-1DA2C067E0E0}" type="slidenum">
              <a:rPr lang="zh-CN" altLang="en-US"/>
              <a:pPr/>
              <a:t>48</a:t>
            </a:fld>
            <a:endParaRPr lang="en-US" altLang="zh-CN"/>
          </a:p>
        </p:txBody>
      </p:sp>
      <p:sp>
        <p:nvSpPr>
          <p:cNvPr id="721922"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21923" name="Rectangle 3"/>
          <p:cNvSpPr>
            <a:spLocks noGrp="1" noChangeArrowheads="1"/>
          </p:cNvSpPr>
          <p:nvPr>
            <p:ph type="body" idx="1"/>
          </p:nvPr>
        </p:nvSpPr>
        <p:spPr/>
        <p:txBody>
          <a:bodyPr/>
          <a:lstStyle/>
          <a:p>
            <a:r>
              <a:rPr lang="en-US" altLang="zh-CN" sz="2400"/>
              <a:t>2</a:t>
            </a:r>
            <a:r>
              <a:rPr lang="zh-CN" altLang="en-US" sz="2400"/>
              <a:t>．现金净收益比率</a:t>
            </a:r>
          </a:p>
          <a:p>
            <a:r>
              <a:rPr lang="zh-CN" altLang="en-US" sz="2400"/>
              <a:t>现金净收益比率也称现金营运指数，是经营活动现金净流量与经营活动净收益的比率，其计算公式为：</a:t>
            </a:r>
          </a:p>
          <a:p>
            <a:endParaRPr lang="zh-CN" altLang="en-US" sz="2400"/>
          </a:p>
          <a:p>
            <a:endParaRPr lang="zh-CN" altLang="en-US" sz="2400"/>
          </a:p>
          <a:p>
            <a:endParaRPr lang="zh-CN" altLang="en-US" sz="2400"/>
          </a:p>
          <a:p>
            <a:r>
              <a:rPr lang="zh-CN" altLang="en-US" sz="2400"/>
              <a:t>该指标分母项“经营活动净收益”是用净利润减去非经营活动收益，再加上非付现费用后所得到的数值，也就是企业经营应得到的现金。</a:t>
            </a:r>
          </a:p>
          <a:p>
            <a:r>
              <a:rPr lang="zh-CN" altLang="en-US" sz="2400"/>
              <a:t>其中：非经营活动收益</a:t>
            </a:r>
            <a:r>
              <a:rPr lang="en-US" altLang="zh-CN" sz="2400"/>
              <a:t>=</a:t>
            </a:r>
            <a:r>
              <a:rPr lang="zh-CN" altLang="en-US" sz="2400"/>
              <a:t>投资收益</a:t>
            </a:r>
            <a:r>
              <a:rPr lang="en-US" altLang="zh-CN" sz="2400"/>
              <a:t>+</a:t>
            </a:r>
            <a:r>
              <a:rPr lang="zh-CN" altLang="en-US" sz="2400"/>
              <a:t>处置长期资产收益</a:t>
            </a:r>
            <a:r>
              <a:rPr lang="en-US" altLang="zh-CN" sz="2400"/>
              <a:t>–</a:t>
            </a:r>
            <a:r>
              <a:rPr lang="zh-CN" altLang="en-US" sz="2400"/>
              <a:t>固定资产报废损失</a:t>
            </a:r>
            <a:r>
              <a:rPr lang="en-US" altLang="zh-CN" sz="2400"/>
              <a:t>–</a:t>
            </a:r>
            <a:r>
              <a:rPr lang="zh-CN" altLang="en-US" sz="2400"/>
              <a:t>财务费用</a:t>
            </a:r>
          </a:p>
          <a:p>
            <a:pPr>
              <a:buFont typeface="Wingdings" pitchFamily="2" charset="2"/>
              <a:buNone/>
            </a:pPr>
            <a:r>
              <a:rPr lang="zh-CN" altLang="en-US" sz="2400"/>
              <a:t>非付现费用</a:t>
            </a:r>
            <a:r>
              <a:rPr lang="en-US" altLang="zh-CN" sz="2400"/>
              <a:t>=</a:t>
            </a:r>
            <a:r>
              <a:rPr lang="zh-CN" altLang="en-US" sz="2400"/>
              <a:t>固定资产折旧</a:t>
            </a:r>
            <a:r>
              <a:rPr lang="en-US" altLang="zh-CN" sz="2400"/>
              <a:t>+</a:t>
            </a:r>
            <a:r>
              <a:rPr lang="zh-CN" altLang="en-US" sz="2400"/>
              <a:t>无形资产、长期资产摊销</a:t>
            </a:r>
            <a:r>
              <a:rPr lang="en-US" altLang="zh-CN" sz="2400"/>
              <a:t>+</a:t>
            </a:r>
            <a:r>
              <a:rPr lang="zh-CN" altLang="en-US" sz="2400"/>
              <a:t>计提的减值准备</a:t>
            </a:r>
          </a:p>
        </p:txBody>
      </p:sp>
      <p:sp>
        <p:nvSpPr>
          <p:cNvPr id="721924"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1925" name="Object 5"/>
          <p:cNvGraphicFramePr>
            <a:graphicFrameLocks noChangeAspect="1"/>
          </p:cNvGraphicFramePr>
          <p:nvPr/>
        </p:nvGraphicFramePr>
        <p:xfrm>
          <a:off x="1835150" y="2349500"/>
          <a:ext cx="4824413" cy="650875"/>
        </p:xfrm>
        <a:graphic>
          <a:graphicData uri="http://schemas.openxmlformats.org/presentationml/2006/ole">
            <p:oleObj spid="_x0000_s721925" r:id="rId4" imgW="3136900" imgH="419100" progId="Equation.3">
              <p:embed/>
            </p:oleObj>
          </a:graphicData>
        </a:graphic>
      </p:graphicFrame>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4546613-61EC-4A8D-8B9A-0FDF61E03BEA}" type="slidenum">
              <a:rPr lang="zh-CN" altLang="en-US"/>
              <a:pPr/>
              <a:t>49</a:t>
            </a:fld>
            <a:endParaRPr lang="en-US" altLang="zh-CN"/>
          </a:p>
        </p:txBody>
      </p:sp>
      <p:sp>
        <p:nvSpPr>
          <p:cNvPr id="72397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23971" name="Rectangle 3"/>
          <p:cNvSpPr>
            <a:spLocks noGrp="1" noChangeArrowheads="1"/>
          </p:cNvSpPr>
          <p:nvPr>
            <p:ph type="body" idx="1"/>
          </p:nvPr>
        </p:nvSpPr>
        <p:spPr/>
        <p:txBody>
          <a:bodyPr/>
          <a:lstStyle/>
          <a:p>
            <a:r>
              <a:rPr lang="zh-CN" altLang="en-US" sz="2400"/>
              <a:t>现金净收益比率反映经营活动净收益中产生现金净流量的能力。</a:t>
            </a:r>
          </a:p>
          <a:p>
            <a:r>
              <a:rPr lang="zh-CN" altLang="en-US" sz="2400"/>
              <a:t>如果该指标小于</a:t>
            </a:r>
            <a:r>
              <a:rPr lang="en-US" altLang="zh-CN" sz="2400"/>
              <a:t>1</a:t>
            </a:r>
            <a:r>
              <a:rPr lang="zh-CN" altLang="en-US" sz="2400"/>
              <a:t>，说明经营活动现金净流量小于经营活动净收益，其差额已被投入到营运资金中，这表明取得同样的收益需占用更多的营运资金，现金收益质量降低；</a:t>
            </a:r>
          </a:p>
          <a:p>
            <a:r>
              <a:rPr lang="zh-CN" altLang="en-US" sz="2400"/>
              <a:t>反之，指标大于</a:t>
            </a:r>
            <a:r>
              <a:rPr lang="en-US" altLang="zh-CN" sz="2400"/>
              <a:t>1</a:t>
            </a:r>
            <a:r>
              <a:rPr lang="zh-CN" altLang="en-US" sz="2400"/>
              <a:t>，则表明有一部分营运资金被收回加入到经营现金流量中，企业的现金收益质量提高；当指标等于</a:t>
            </a:r>
            <a:r>
              <a:rPr lang="en-US" altLang="zh-CN" sz="2400"/>
              <a:t>1</a:t>
            </a:r>
            <a:r>
              <a:rPr lang="zh-CN" altLang="en-US" sz="2400"/>
              <a:t>时，说明经营所得现金全部实现成为经营活动现金流量。</a:t>
            </a:r>
          </a:p>
          <a:p>
            <a:endParaRPr lang="zh-CN" altLang="en-US" sz="240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379336B9-538D-48F9-8B61-53C105EB26A9}" type="slidenum">
              <a:rPr lang="zh-CN" altLang="en-US"/>
              <a:pPr/>
              <a:t>5</a:t>
            </a:fld>
            <a:endParaRPr lang="en-US" altLang="zh-CN"/>
          </a:p>
        </p:txBody>
      </p:sp>
      <p:sp>
        <p:nvSpPr>
          <p:cNvPr id="745474" name="Rectangle 2"/>
          <p:cNvSpPr>
            <a:spLocks noGrp="1" noChangeArrowheads="1"/>
          </p:cNvSpPr>
          <p:nvPr>
            <p:ph type="title"/>
          </p:nvPr>
        </p:nvSpPr>
        <p:spPr/>
        <p:txBody>
          <a:bodyPr/>
          <a:lstStyle/>
          <a:p>
            <a:r>
              <a:rPr lang="zh-CN" altLang="en-US"/>
              <a:t>现金净流量</a:t>
            </a:r>
          </a:p>
        </p:txBody>
      </p:sp>
      <p:sp>
        <p:nvSpPr>
          <p:cNvPr id="745475" name="Rectangle 3"/>
          <p:cNvSpPr>
            <a:spLocks noGrp="1" noChangeArrowheads="1"/>
          </p:cNvSpPr>
          <p:nvPr>
            <p:ph type="body" idx="1"/>
          </p:nvPr>
        </p:nvSpPr>
        <p:spPr/>
        <p:txBody>
          <a:bodyPr/>
          <a:lstStyle/>
          <a:p>
            <a:pPr>
              <a:lnSpc>
                <a:spcPct val="120000"/>
              </a:lnSpc>
            </a:pPr>
            <a:r>
              <a:rPr lang="zh-CN" altLang="en-US"/>
              <a:t>现金净流量是指现金流入和与现金流出的差额，也叫净现金流量或现金流量净额，其公式为：</a:t>
            </a:r>
          </a:p>
          <a:p>
            <a:pPr>
              <a:lnSpc>
                <a:spcPct val="120000"/>
              </a:lnSpc>
            </a:pPr>
            <a:r>
              <a:rPr lang="zh-CN" altLang="en-US">
                <a:solidFill>
                  <a:srgbClr val="FF0066"/>
                </a:solidFill>
              </a:rPr>
              <a:t>现金净流量</a:t>
            </a:r>
            <a:r>
              <a:rPr lang="en-US" altLang="zh-CN">
                <a:solidFill>
                  <a:srgbClr val="FF0066"/>
                </a:solidFill>
              </a:rPr>
              <a:t>=</a:t>
            </a:r>
            <a:r>
              <a:rPr lang="zh-CN" altLang="en-US">
                <a:solidFill>
                  <a:srgbClr val="FF0066"/>
                </a:solidFill>
              </a:rPr>
              <a:t>现金流入量 －现金流出量</a:t>
            </a:r>
          </a:p>
          <a:p>
            <a:pPr>
              <a:lnSpc>
                <a:spcPct val="120000"/>
              </a:lnSpc>
            </a:pPr>
            <a:r>
              <a:rPr lang="zh-CN" altLang="en-US"/>
              <a:t>现金净流量可能是正数，也可能是负数。如果是正数，则为净流入；如果是负数，则为净流出。现金净流量反映了企业各类活动形成的现金流量的最终结果，即企业在一定时期内，现金流入大于现金流出，还是现金流出大于现金流入。现金净流量是现金流量表反映的一个重要指标，表明现金流量的构成，还可以通过以下公式表示：</a:t>
            </a:r>
          </a:p>
          <a:p>
            <a:pPr>
              <a:lnSpc>
                <a:spcPct val="120000"/>
              </a:lnSpc>
              <a:buFont typeface="Wingdings" pitchFamily="2" charset="2"/>
              <a:buNone/>
            </a:pPr>
            <a:r>
              <a:rPr lang="zh-CN" altLang="en-US">
                <a:solidFill>
                  <a:srgbClr val="FF0066"/>
                </a:solidFill>
              </a:rPr>
              <a:t>现金净流量 </a:t>
            </a:r>
            <a:r>
              <a:rPr lang="en-US" altLang="zh-CN">
                <a:solidFill>
                  <a:srgbClr val="FF0066"/>
                </a:solidFill>
              </a:rPr>
              <a:t>= </a:t>
            </a:r>
            <a:r>
              <a:rPr lang="zh-CN" altLang="en-US">
                <a:solidFill>
                  <a:srgbClr val="FF0066"/>
                </a:solidFill>
              </a:rPr>
              <a:t>经营活动现金净流量 </a:t>
            </a:r>
            <a:r>
              <a:rPr lang="en-US" altLang="zh-CN">
                <a:solidFill>
                  <a:srgbClr val="FF0066"/>
                </a:solidFill>
              </a:rPr>
              <a:t>+ </a:t>
            </a:r>
            <a:r>
              <a:rPr lang="zh-CN" altLang="en-US">
                <a:solidFill>
                  <a:srgbClr val="FF0066"/>
                </a:solidFill>
              </a:rPr>
              <a:t>投资活动现金净流量 </a:t>
            </a:r>
            <a:r>
              <a:rPr lang="en-US" altLang="zh-CN">
                <a:solidFill>
                  <a:srgbClr val="FF0066"/>
                </a:solidFill>
              </a:rPr>
              <a:t>+ </a:t>
            </a:r>
            <a:r>
              <a:rPr lang="zh-CN" altLang="en-US">
                <a:solidFill>
                  <a:srgbClr val="FF0066"/>
                </a:solidFill>
              </a:rPr>
              <a:t>筹资活动现金净流量</a:t>
            </a:r>
            <a:r>
              <a:rPr lang="en-US" altLang="zh-CN">
                <a:solidFill>
                  <a:srgbClr val="FF0066"/>
                </a:solidFill>
              </a:rPr>
              <a:t>=</a:t>
            </a:r>
            <a:r>
              <a:rPr lang="zh-CN" altLang="en-US">
                <a:solidFill>
                  <a:srgbClr val="FF0066"/>
                </a:solidFill>
              </a:rPr>
              <a:t>（经营活动现金流入量－经营活动现金流出量）</a:t>
            </a:r>
            <a:r>
              <a:rPr lang="en-US" altLang="zh-CN">
                <a:solidFill>
                  <a:srgbClr val="FF0066"/>
                </a:solidFill>
              </a:rPr>
              <a:t>+</a:t>
            </a:r>
            <a:r>
              <a:rPr lang="zh-CN" altLang="en-US">
                <a:solidFill>
                  <a:srgbClr val="FF0066"/>
                </a:solidFill>
              </a:rPr>
              <a:t>（投资活动现金流入量－投资活动现金流出量）</a:t>
            </a:r>
            <a:r>
              <a:rPr lang="en-US" altLang="zh-CN">
                <a:solidFill>
                  <a:srgbClr val="FF0066"/>
                </a:solidFill>
              </a:rPr>
              <a:t>+</a:t>
            </a:r>
            <a:r>
              <a:rPr lang="zh-CN" altLang="en-US">
                <a:solidFill>
                  <a:srgbClr val="FF0066"/>
                </a:solidFill>
              </a:rPr>
              <a:t>（筹资活动现金流入量－筹资活动现金流出量）</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5F54EDC9-DC8D-4B3B-B969-F995E4B39487}" type="slidenum">
              <a:rPr lang="zh-CN" altLang="en-US"/>
              <a:pPr/>
              <a:t>50</a:t>
            </a:fld>
            <a:endParaRPr lang="en-US" altLang="zh-CN"/>
          </a:p>
        </p:txBody>
      </p:sp>
      <p:sp>
        <p:nvSpPr>
          <p:cNvPr id="726018"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26019" name="Rectangle 3"/>
          <p:cNvSpPr>
            <a:spLocks noGrp="1" noChangeArrowheads="1"/>
          </p:cNvSpPr>
          <p:nvPr>
            <p:ph type="body" idx="1"/>
          </p:nvPr>
        </p:nvSpPr>
        <p:spPr/>
        <p:txBody>
          <a:bodyPr/>
          <a:lstStyle/>
          <a:p>
            <a:r>
              <a:rPr lang="zh-CN" altLang="en-US" sz="2400"/>
              <a:t>三、现金获利能力分析</a:t>
            </a:r>
          </a:p>
          <a:p>
            <a:r>
              <a:rPr lang="zh-CN" altLang="en-US" sz="2400"/>
              <a:t>现金获利能力分析评价的是企业现金流量与所获得净利润的影响关系，常用的主要指标有：经营现金流量净利率、经营现金流出净利率和现金流量净利率。</a:t>
            </a:r>
          </a:p>
          <a:p>
            <a:r>
              <a:rPr lang="en-US" altLang="zh-CN" sz="2400"/>
              <a:t>1.</a:t>
            </a:r>
            <a:r>
              <a:rPr lang="zh-CN" altLang="en-US" sz="2400"/>
              <a:t>经营现金流量净利率</a:t>
            </a:r>
          </a:p>
          <a:p>
            <a:r>
              <a:rPr lang="zh-CN" altLang="en-US" sz="2400"/>
              <a:t>经营现金流量净利率是净利润与企业经营活动现金净流量的比率。其计算公式如下：</a:t>
            </a:r>
          </a:p>
          <a:p>
            <a:endParaRPr lang="zh-CN" altLang="en-US" sz="2400"/>
          </a:p>
          <a:p>
            <a:endParaRPr lang="zh-CN" altLang="en-US" sz="900"/>
          </a:p>
          <a:p>
            <a:endParaRPr lang="zh-CN" altLang="en-US" sz="2400"/>
          </a:p>
          <a:p>
            <a:r>
              <a:rPr lang="zh-CN" altLang="en-US" sz="2400"/>
              <a:t>经营现金流量净利率反映了企业每单位经营活动现金净流量创造净利润的水平，该指标值越大，表明企业现金获利能力越强。</a:t>
            </a:r>
          </a:p>
        </p:txBody>
      </p:sp>
      <p:sp>
        <p:nvSpPr>
          <p:cNvPr id="726020"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6021" name="Object 5"/>
          <p:cNvGraphicFramePr>
            <a:graphicFrameLocks noChangeAspect="1"/>
          </p:cNvGraphicFramePr>
          <p:nvPr/>
        </p:nvGraphicFramePr>
        <p:xfrm>
          <a:off x="1908175" y="3716338"/>
          <a:ext cx="5181600" cy="630237"/>
        </p:xfrm>
        <a:graphic>
          <a:graphicData uri="http://schemas.openxmlformats.org/presentationml/2006/ole">
            <p:oleObj spid="_x0000_s726021" r:id="rId4" imgW="3441700" imgH="419100" progId="Equation.3">
              <p:embed/>
            </p:oleObj>
          </a:graphicData>
        </a:graphic>
      </p:graphicFrame>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6B665823-B3E6-4677-AC0A-D6590A1FBC04}" type="slidenum">
              <a:rPr lang="zh-CN" altLang="en-US"/>
              <a:pPr/>
              <a:t>51</a:t>
            </a:fld>
            <a:endParaRPr lang="en-US" altLang="zh-CN"/>
          </a:p>
        </p:txBody>
      </p:sp>
      <p:sp>
        <p:nvSpPr>
          <p:cNvPr id="728066"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28067" name="Rectangle 3"/>
          <p:cNvSpPr>
            <a:spLocks noGrp="1" noChangeArrowheads="1"/>
          </p:cNvSpPr>
          <p:nvPr>
            <p:ph type="body" idx="1"/>
          </p:nvPr>
        </p:nvSpPr>
        <p:spPr/>
        <p:txBody>
          <a:bodyPr/>
          <a:lstStyle/>
          <a:p>
            <a:pPr marL="457200" indent="-457200"/>
            <a:r>
              <a:rPr lang="en-US" altLang="zh-CN" sz="2400"/>
              <a:t>2.</a:t>
            </a:r>
            <a:r>
              <a:rPr lang="zh-CN" altLang="en-US" sz="2400"/>
              <a:t>经营现金流出净利率</a:t>
            </a:r>
          </a:p>
          <a:p>
            <a:pPr marL="457200" indent="-457200"/>
            <a:r>
              <a:rPr lang="zh-CN" altLang="en-US" sz="2400"/>
              <a:t>经营现金流出净利率是净利润与企业经营活动现金流出总额的比率。其计算公式如下：</a:t>
            </a:r>
          </a:p>
          <a:p>
            <a:pPr marL="457200" indent="-457200"/>
            <a:endParaRPr lang="zh-CN" altLang="en-US" sz="2400"/>
          </a:p>
          <a:p>
            <a:pPr marL="457200" indent="-457200"/>
            <a:endParaRPr lang="zh-CN" altLang="en-US" sz="2400"/>
          </a:p>
          <a:p>
            <a:pPr marL="457200" indent="-457200"/>
            <a:endParaRPr lang="zh-CN" altLang="en-US" sz="2400"/>
          </a:p>
          <a:p>
            <a:pPr marL="457200" indent="-457200"/>
            <a:r>
              <a:rPr lang="zh-CN" altLang="en-US" sz="2400"/>
              <a:t>经营现金流出净利率反映了企业在经营活动中发生全部现金流出后所实现的净利润的多少，指标值越大，表明企业运用现金的获利能力越强。</a:t>
            </a:r>
          </a:p>
        </p:txBody>
      </p:sp>
      <p:sp>
        <p:nvSpPr>
          <p:cNvPr id="728068"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28069" name="Object 5"/>
          <p:cNvGraphicFramePr>
            <a:graphicFrameLocks noChangeAspect="1"/>
          </p:cNvGraphicFramePr>
          <p:nvPr/>
        </p:nvGraphicFramePr>
        <p:xfrm>
          <a:off x="1692275" y="2349500"/>
          <a:ext cx="5688013" cy="666750"/>
        </p:xfrm>
        <a:graphic>
          <a:graphicData uri="http://schemas.openxmlformats.org/presentationml/2006/ole">
            <p:oleObj spid="_x0000_s728069" r:id="rId4" imgW="3594100" imgH="419100" progId="Equation.3">
              <p:embed/>
            </p:oleObj>
          </a:graphicData>
        </a:graphic>
      </p:graphicFrame>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D8F8C9A6-65BB-4443-87C9-0F5A54497788}" type="slidenum">
              <a:rPr lang="zh-CN" altLang="en-US"/>
              <a:pPr/>
              <a:t>52</a:t>
            </a:fld>
            <a:endParaRPr lang="en-US" altLang="zh-CN"/>
          </a:p>
        </p:txBody>
      </p:sp>
      <p:sp>
        <p:nvSpPr>
          <p:cNvPr id="73011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30115" name="Rectangle 3"/>
          <p:cNvSpPr>
            <a:spLocks noGrp="1" noChangeArrowheads="1"/>
          </p:cNvSpPr>
          <p:nvPr>
            <p:ph type="body" idx="1"/>
          </p:nvPr>
        </p:nvSpPr>
        <p:spPr/>
        <p:txBody>
          <a:bodyPr/>
          <a:lstStyle/>
          <a:p>
            <a:pPr marL="457200" indent="-457200"/>
            <a:r>
              <a:rPr lang="en-US" altLang="zh-CN" sz="2400"/>
              <a:t>3.</a:t>
            </a:r>
            <a:r>
              <a:rPr lang="zh-CN" altLang="en-US" sz="2400"/>
              <a:t>现金流量净利率</a:t>
            </a:r>
          </a:p>
          <a:p>
            <a:pPr marL="457200" indent="-457200"/>
            <a:r>
              <a:rPr lang="zh-CN" altLang="en-US" sz="2400"/>
              <a:t>现金流量净利率是企业净利润与现金及现金等价物净增加额之间的比率。其计算公式如下：</a:t>
            </a:r>
          </a:p>
          <a:p>
            <a:pPr marL="457200" indent="-457200"/>
            <a:endParaRPr lang="zh-CN" altLang="en-US" sz="2400"/>
          </a:p>
          <a:p>
            <a:pPr marL="457200" indent="-457200"/>
            <a:endParaRPr lang="zh-CN" altLang="en-US" sz="2400"/>
          </a:p>
          <a:p>
            <a:pPr marL="457200" indent="-457200"/>
            <a:endParaRPr lang="zh-CN" altLang="en-US" sz="2400"/>
          </a:p>
          <a:p>
            <a:pPr marL="457200" indent="-457200"/>
            <a:r>
              <a:rPr lang="zh-CN" altLang="en-US" sz="2400"/>
              <a:t>现金流量净利率反映了企业每实现单位现金净流量总额所获得的净利润额，获得越多，说明企业的获利效果越好。</a:t>
            </a:r>
          </a:p>
        </p:txBody>
      </p:sp>
      <p:sp>
        <p:nvSpPr>
          <p:cNvPr id="730116"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30117" name="Object 5"/>
          <p:cNvGraphicFramePr>
            <a:graphicFrameLocks noChangeAspect="1"/>
          </p:cNvGraphicFramePr>
          <p:nvPr/>
        </p:nvGraphicFramePr>
        <p:xfrm>
          <a:off x="1258888" y="2420938"/>
          <a:ext cx="6248400" cy="727075"/>
        </p:xfrm>
        <a:graphic>
          <a:graphicData uri="http://schemas.openxmlformats.org/presentationml/2006/ole">
            <p:oleObj spid="_x0000_s730117" r:id="rId4" imgW="3594100" imgH="419100" progId="Equation.3">
              <p:embed/>
            </p:oleObj>
          </a:graphicData>
        </a:graphic>
      </p:graphicFrame>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8125410-42EC-4D6C-AB61-19BA2229EF64}" type="slidenum">
              <a:rPr lang="zh-CN" altLang="en-US"/>
              <a:pPr/>
              <a:t>53</a:t>
            </a:fld>
            <a:endParaRPr lang="en-US" altLang="zh-CN"/>
          </a:p>
        </p:txBody>
      </p:sp>
      <p:sp>
        <p:nvSpPr>
          <p:cNvPr id="732162"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32163" name="Rectangle 3"/>
          <p:cNvSpPr>
            <a:spLocks noGrp="1" noChangeArrowheads="1"/>
          </p:cNvSpPr>
          <p:nvPr>
            <p:ph type="body" idx="1"/>
          </p:nvPr>
        </p:nvSpPr>
        <p:spPr/>
        <p:txBody>
          <a:bodyPr/>
          <a:lstStyle/>
          <a:p>
            <a:r>
              <a:rPr lang="zh-CN" altLang="en-US" sz="2400"/>
              <a:t>四、财务弹性分析</a:t>
            </a:r>
          </a:p>
          <a:p>
            <a:r>
              <a:rPr lang="zh-CN" altLang="en-US" sz="2400"/>
              <a:t>财务弹性是指企业自身产生的现金流量与现金需求之间的适合程度。企业的现金需求，包括用于各项资本性支出、营运资金支出、偿还债务本息、支付股利等。如果企业缺乏足够的资金又不能迅速从外部筹集，那么必然会失去投资机会和盈利空间，给企业带来经营压力。</a:t>
            </a:r>
          </a:p>
          <a:p>
            <a:r>
              <a:rPr lang="en-US" altLang="zh-CN" sz="2400"/>
              <a:t>1</a:t>
            </a:r>
            <a:r>
              <a:rPr lang="zh-CN" altLang="en-US" sz="2400"/>
              <a:t>．现金满足内部需要率</a:t>
            </a:r>
          </a:p>
          <a:p>
            <a:r>
              <a:rPr lang="zh-CN" altLang="en-US" sz="2400"/>
              <a:t>现金满足内部需要率是企业近五年经营活动现金净流量与近五年资本性支出、存货增加和现金股利之和的比值，其计算公式为：</a:t>
            </a:r>
          </a:p>
        </p:txBody>
      </p:sp>
      <p:sp>
        <p:nvSpPr>
          <p:cNvPr id="732164"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32165" name="Object 5"/>
          <p:cNvGraphicFramePr>
            <a:graphicFrameLocks noChangeAspect="1"/>
          </p:cNvGraphicFramePr>
          <p:nvPr/>
        </p:nvGraphicFramePr>
        <p:xfrm>
          <a:off x="755650" y="5013325"/>
          <a:ext cx="7315200" cy="587375"/>
        </p:xfrm>
        <a:graphic>
          <a:graphicData uri="http://schemas.openxmlformats.org/presentationml/2006/ole">
            <p:oleObj spid="_x0000_s732165" r:id="rId4" imgW="5105400" imgH="419100" progId="Equation.3">
              <p:embed/>
            </p:oleObj>
          </a:graphicData>
        </a:graphic>
      </p:graphicFrame>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7EF84DD6-7017-4A46-A3A4-B15F8EB9687E}" type="slidenum">
              <a:rPr lang="zh-CN" altLang="en-US"/>
              <a:pPr/>
              <a:t>54</a:t>
            </a:fld>
            <a:endParaRPr lang="en-US" altLang="zh-CN"/>
          </a:p>
        </p:txBody>
      </p:sp>
      <p:sp>
        <p:nvSpPr>
          <p:cNvPr id="734210"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34211" name="Rectangle 3"/>
          <p:cNvSpPr>
            <a:spLocks noGrp="1" noChangeArrowheads="1"/>
          </p:cNvSpPr>
          <p:nvPr>
            <p:ph type="body" idx="1"/>
          </p:nvPr>
        </p:nvSpPr>
        <p:spPr/>
        <p:txBody>
          <a:bodyPr/>
          <a:lstStyle/>
          <a:p>
            <a:r>
              <a:rPr lang="en-US" altLang="zh-CN" sz="2400" dirty="0" smtClean="0"/>
              <a:t>2</a:t>
            </a:r>
            <a:r>
              <a:rPr lang="zh-CN" altLang="en-US" sz="2400" dirty="0"/>
              <a:t>．现金再投资比率</a:t>
            </a:r>
          </a:p>
          <a:p>
            <a:r>
              <a:rPr lang="zh-CN" altLang="en-US" sz="2400" dirty="0"/>
              <a:t>现金再投资比率，也称资本支出比率、现金流量适合比率，是企业经营活动现金净流量与资本性支出的比值，其计算公式为：</a:t>
            </a:r>
          </a:p>
        </p:txBody>
      </p:sp>
      <p:sp>
        <p:nvSpPr>
          <p:cNvPr id="734212"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34213" name="Object 5"/>
          <p:cNvGraphicFramePr>
            <a:graphicFrameLocks noChangeAspect="1"/>
          </p:cNvGraphicFramePr>
          <p:nvPr/>
        </p:nvGraphicFramePr>
        <p:xfrm>
          <a:off x="2051720" y="2636912"/>
          <a:ext cx="5400600" cy="710119"/>
        </p:xfrm>
        <a:graphic>
          <a:graphicData uri="http://schemas.openxmlformats.org/presentationml/2006/ole">
            <p:oleObj spid="_x0000_s734213" r:id="rId4" imgW="3124200" imgH="419100" progId="Equation.3">
              <p:embed/>
            </p:oleObj>
          </a:graphicData>
        </a:graphic>
      </p:graphicFrame>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0742CA72-163A-4547-9DF0-BDA8862AD35B}" type="slidenum">
              <a:rPr lang="zh-CN" altLang="en-US"/>
              <a:pPr/>
              <a:t>55</a:t>
            </a:fld>
            <a:endParaRPr lang="en-US" altLang="zh-CN"/>
          </a:p>
        </p:txBody>
      </p:sp>
      <p:sp>
        <p:nvSpPr>
          <p:cNvPr id="736258"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36259" name="Rectangle 3"/>
          <p:cNvSpPr>
            <a:spLocks noGrp="1" noChangeArrowheads="1"/>
          </p:cNvSpPr>
          <p:nvPr>
            <p:ph type="body" idx="1"/>
          </p:nvPr>
        </p:nvSpPr>
        <p:spPr/>
        <p:txBody>
          <a:bodyPr/>
          <a:lstStyle/>
          <a:p>
            <a:r>
              <a:rPr lang="zh-CN" altLang="en-US" sz="2400"/>
              <a:t>上式中企业的资本性支出，是指包括购置固定资产、无形资产和其他长期资产的支出。现金再投资比率指标值越大，说明企业现金流量充足，能够满足资本性投资支出的需要；反之，则表明企业的资金不能满足需要，财务稳定性较差。</a:t>
            </a:r>
          </a:p>
          <a:p>
            <a:r>
              <a:rPr lang="en-US" altLang="zh-CN" sz="2400"/>
              <a:t>3</a:t>
            </a:r>
            <a:r>
              <a:rPr lang="zh-CN" altLang="en-US" sz="2400"/>
              <a:t>．现金流量充足率</a:t>
            </a:r>
          </a:p>
          <a:p>
            <a:r>
              <a:rPr lang="zh-CN" altLang="en-US" sz="2400"/>
              <a:t>现金流量充足率是企业经营活动现金净流量与长期负债偿还额、资本性支出及现金股利之和的比值，其计算公式为：</a:t>
            </a:r>
          </a:p>
        </p:txBody>
      </p:sp>
      <p:sp>
        <p:nvSpPr>
          <p:cNvPr id="736260"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36261" name="Object 5"/>
          <p:cNvGraphicFramePr>
            <a:graphicFrameLocks noChangeAspect="1"/>
          </p:cNvGraphicFramePr>
          <p:nvPr/>
        </p:nvGraphicFramePr>
        <p:xfrm>
          <a:off x="971550" y="3933825"/>
          <a:ext cx="7524750" cy="719138"/>
        </p:xfrm>
        <a:graphic>
          <a:graphicData uri="http://schemas.openxmlformats.org/presentationml/2006/ole">
            <p:oleObj spid="_x0000_s736261" r:id="rId4" imgW="4292600" imgH="419100" progId="Equation.3">
              <p:embed/>
            </p:oleObj>
          </a:graphicData>
        </a:graphic>
      </p:graphicFrame>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B276E9F7-827A-4D66-B863-E2DD63DC8793}" type="slidenum">
              <a:rPr lang="zh-CN" altLang="en-US"/>
              <a:pPr/>
              <a:t>56</a:t>
            </a:fld>
            <a:endParaRPr lang="en-US" altLang="zh-CN"/>
          </a:p>
        </p:txBody>
      </p:sp>
      <p:sp>
        <p:nvSpPr>
          <p:cNvPr id="738306"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38307" name="Rectangle 3"/>
          <p:cNvSpPr>
            <a:spLocks noGrp="1" noChangeArrowheads="1"/>
          </p:cNvSpPr>
          <p:nvPr>
            <p:ph type="body" idx="1"/>
          </p:nvPr>
        </p:nvSpPr>
        <p:spPr>
          <a:xfrm>
            <a:off x="468313" y="908050"/>
            <a:ext cx="8207375" cy="5689600"/>
          </a:xfrm>
        </p:spPr>
        <p:txBody>
          <a:bodyPr/>
          <a:lstStyle/>
          <a:p>
            <a:r>
              <a:rPr lang="zh-CN" altLang="en-US" sz="2400" dirty="0"/>
              <a:t>现金流量充足率指标大于或等于</a:t>
            </a:r>
            <a:r>
              <a:rPr lang="en-US" altLang="zh-CN" sz="2400" dirty="0"/>
              <a:t>1</a:t>
            </a:r>
            <a:r>
              <a:rPr lang="zh-CN" altLang="en-US" sz="2400" dirty="0"/>
              <a:t>，说明企业经营能力较好，现金能够满足经营需要；如果比率指标小于</a:t>
            </a:r>
            <a:r>
              <a:rPr lang="en-US" altLang="zh-CN" sz="2400" dirty="0"/>
              <a:t>1</a:t>
            </a:r>
            <a:r>
              <a:rPr lang="zh-CN" altLang="en-US" sz="2400" dirty="0"/>
              <a:t>，说明企业收益质量差，现金不能满足需要</a:t>
            </a:r>
            <a:r>
              <a:rPr lang="zh-CN" altLang="en-US" sz="2400" dirty="0" smtClean="0"/>
              <a:t>。</a:t>
            </a:r>
            <a:endParaRPr lang="en-US" altLang="zh-CN" sz="2400" dirty="0" smtClean="0"/>
          </a:p>
          <a:p>
            <a:endParaRPr lang="zh-CN" altLang="en-US" sz="2400" dirty="0"/>
          </a:p>
          <a:p>
            <a:r>
              <a:rPr lang="en-US" altLang="zh-CN" sz="2400" dirty="0"/>
              <a:t>4</a:t>
            </a:r>
            <a:r>
              <a:rPr lang="zh-CN" altLang="en-US" sz="2400" dirty="0"/>
              <a:t>．固定资产再投资率</a:t>
            </a:r>
          </a:p>
          <a:p>
            <a:r>
              <a:rPr lang="zh-CN" altLang="en-US" sz="2400" dirty="0"/>
              <a:t>固定资产再投资率是企业购置固定资产支出总额与经营活动现金净流量的比值，其计算公式为：</a:t>
            </a:r>
          </a:p>
          <a:p>
            <a:endParaRPr lang="zh-CN" altLang="en-US" sz="800" dirty="0"/>
          </a:p>
          <a:p>
            <a:endParaRPr lang="zh-CN" altLang="en-US" sz="2400" dirty="0"/>
          </a:p>
          <a:p>
            <a:endParaRPr lang="zh-CN" altLang="en-US" sz="2400" dirty="0"/>
          </a:p>
          <a:p>
            <a:r>
              <a:rPr lang="zh-CN" altLang="en-US" sz="2400" dirty="0"/>
              <a:t>固定资产再投资率反映了企业经营活动现金净流量对固定资产投资的保证程度。指标数值越小，说明现金流量的保证越充分；指标数值越大，说明保证程度越弱。</a:t>
            </a:r>
          </a:p>
        </p:txBody>
      </p:sp>
      <p:sp>
        <p:nvSpPr>
          <p:cNvPr id="738308"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38309" name="Object 5"/>
          <p:cNvGraphicFramePr>
            <a:graphicFrameLocks noChangeAspect="1"/>
          </p:cNvGraphicFramePr>
          <p:nvPr/>
        </p:nvGraphicFramePr>
        <p:xfrm>
          <a:off x="1907704" y="3645024"/>
          <a:ext cx="5410200" cy="650875"/>
        </p:xfrm>
        <a:graphic>
          <a:graphicData uri="http://schemas.openxmlformats.org/presentationml/2006/ole">
            <p:oleObj spid="_x0000_s738309" r:id="rId4" imgW="3416300" imgH="419100" progId="Equation.3">
              <p:embed/>
            </p:oleObj>
          </a:graphicData>
        </a:graphic>
      </p:graphicFrame>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B41444EA-03C3-48C6-BCB6-F48EBF2D36AA}" type="slidenum">
              <a:rPr lang="zh-CN" altLang="en-US"/>
              <a:pPr/>
              <a:t>57</a:t>
            </a:fld>
            <a:endParaRPr lang="en-US" altLang="zh-CN"/>
          </a:p>
        </p:txBody>
      </p:sp>
      <p:sp>
        <p:nvSpPr>
          <p:cNvPr id="740354"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40355" name="Rectangle 3"/>
          <p:cNvSpPr>
            <a:spLocks noGrp="1" noChangeArrowheads="1"/>
          </p:cNvSpPr>
          <p:nvPr>
            <p:ph type="body" idx="1"/>
          </p:nvPr>
        </p:nvSpPr>
        <p:spPr/>
        <p:txBody>
          <a:bodyPr/>
          <a:lstStyle/>
          <a:p>
            <a:r>
              <a:rPr lang="en-US" altLang="zh-CN" sz="2400"/>
              <a:t>5</a:t>
            </a:r>
            <a:r>
              <a:rPr lang="zh-CN" altLang="en-US" sz="2400"/>
              <a:t>．投资活动融资比率</a:t>
            </a:r>
          </a:p>
          <a:p>
            <a:r>
              <a:rPr lang="zh-CN" altLang="en-US" sz="2400"/>
              <a:t>投资活动融资比率是企业投资活动现金净流量与经营活动及筹资活动现金净流量之和的比值，但只有当投资活动现金净流量为净流出，而经营活动及筹资活动现金净流量之和为净流入时，该指标才具有分析意义，此时计算结果应取用绝对值数值。其计算公式为：</a:t>
            </a:r>
          </a:p>
          <a:p>
            <a:endParaRPr lang="zh-CN" altLang="en-US" sz="2400"/>
          </a:p>
          <a:p>
            <a:endParaRPr lang="zh-CN" altLang="en-US" sz="2400"/>
          </a:p>
          <a:p>
            <a:endParaRPr lang="zh-CN" altLang="en-US" sz="2400"/>
          </a:p>
          <a:p>
            <a:r>
              <a:rPr lang="zh-CN" altLang="en-US" sz="2400"/>
              <a:t>投资活动融资比率反映了企业经营活动现金净流量和筹资活动现金净流量对投资活动现金净流量的保证程度。指标数值越小，说明对投资活动现金需要的保证越充分；指标数值越大，说明保证程度越弱。</a:t>
            </a:r>
          </a:p>
        </p:txBody>
      </p:sp>
      <p:sp>
        <p:nvSpPr>
          <p:cNvPr id="740356"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40359" name="Rectangle 7"/>
          <p:cNvSpPr>
            <a:spLocks noChangeArrowheads="1"/>
          </p:cNvSpPr>
          <p:nvPr/>
        </p:nvSpPr>
        <p:spPr bwMode="auto">
          <a:xfrm>
            <a:off x="0" y="32480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0358" name="Object 6"/>
          <p:cNvGraphicFramePr>
            <a:graphicFrameLocks noChangeAspect="1"/>
          </p:cNvGraphicFramePr>
          <p:nvPr/>
        </p:nvGraphicFramePr>
        <p:xfrm>
          <a:off x="1258888" y="3357563"/>
          <a:ext cx="6408737" cy="592137"/>
        </p:xfrm>
        <a:graphic>
          <a:graphicData uri="http://schemas.openxmlformats.org/presentationml/2006/ole">
            <p:oleObj spid="_x0000_s740358" name="公式" r:id="rId4" imgW="4826000" imgH="457200" progId="Equation.3">
              <p:embed/>
            </p:oleObj>
          </a:graphicData>
        </a:graphic>
      </p:graphicFrame>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704C5366-B818-4C23-BEF2-1EF574DE3459}" type="slidenum">
              <a:rPr lang="zh-CN" altLang="en-US"/>
              <a:pPr/>
              <a:t>58</a:t>
            </a:fld>
            <a:endParaRPr lang="en-US" altLang="zh-CN"/>
          </a:p>
        </p:txBody>
      </p:sp>
      <p:sp>
        <p:nvSpPr>
          <p:cNvPr id="742402" name="Rectangle 2"/>
          <p:cNvSpPr>
            <a:spLocks noGrp="1" noChangeArrowheads="1"/>
          </p:cNvSpPr>
          <p:nvPr>
            <p:ph type="title"/>
          </p:nvPr>
        </p:nvSpPr>
        <p:spPr/>
        <p:txBody>
          <a:bodyPr/>
          <a:lstStyle/>
          <a:p>
            <a:r>
              <a:rPr lang="zh-CN" altLang="en-US" b="1">
                <a:ea typeface="宋体" pitchFamily="2" charset="-122"/>
              </a:rPr>
              <a:t>现金流量比率指标分析</a:t>
            </a:r>
          </a:p>
        </p:txBody>
      </p:sp>
      <p:sp>
        <p:nvSpPr>
          <p:cNvPr id="742403" name="Rectangle 3"/>
          <p:cNvSpPr>
            <a:spLocks noGrp="1" noChangeArrowheads="1"/>
          </p:cNvSpPr>
          <p:nvPr>
            <p:ph type="body" idx="1"/>
          </p:nvPr>
        </p:nvSpPr>
        <p:spPr/>
        <p:txBody>
          <a:bodyPr/>
          <a:lstStyle/>
          <a:p>
            <a:r>
              <a:rPr lang="en-US" altLang="zh-CN" sz="2400"/>
              <a:t>6</a:t>
            </a:r>
            <a:r>
              <a:rPr lang="zh-CN" altLang="en-US" sz="2400"/>
              <a:t>．现金流量满足投资比率</a:t>
            </a:r>
          </a:p>
          <a:p>
            <a:r>
              <a:rPr lang="zh-CN" altLang="en-US" sz="2400"/>
              <a:t>现金流量满足投资比率是企业经营活动现金净流量与投资活动现金净流量的比值，但只有当经营活动现金净流量为净流入且投资活动现金净流量为净流出时，该指标才具有分析意义，此时计算结果应取用绝对值数值。其计算公式为：</a:t>
            </a:r>
          </a:p>
          <a:p>
            <a:endParaRPr lang="zh-CN" altLang="en-US" sz="2400"/>
          </a:p>
          <a:p>
            <a:endParaRPr lang="zh-CN" altLang="en-US" sz="2400"/>
          </a:p>
          <a:p>
            <a:endParaRPr lang="zh-CN" altLang="en-US" sz="2400"/>
          </a:p>
          <a:p>
            <a:r>
              <a:rPr lang="zh-CN" altLang="en-US" sz="2400"/>
              <a:t>现金流量满足投资比率反映了企业经营活动现金净流量对投资活动现金净流量的保证程度。该指标数值越大，表明保证越充分；反之则反是。</a:t>
            </a:r>
          </a:p>
        </p:txBody>
      </p:sp>
      <p:sp>
        <p:nvSpPr>
          <p:cNvPr id="742404" name="Rectangle 4"/>
          <p:cNvSpPr>
            <a:spLocks noChangeArrowheads="1"/>
          </p:cNvSpPr>
          <p:nvPr/>
        </p:nvSpPr>
        <p:spPr bwMode="auto">
          <a:xfrm>
            <a:off x="0" y="326231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742407" name="Rectangle 7"/>
          <p:cNvSpPr>
            <a:spLocks noChangeArrowheads="1"/>
          </p:cNvSpPr>
          <p:nvPr/>
        </p:nvSpPr>
        <p:spPr bwMode="auto">
          <a:xfrm>
            <a:off x="0" y="32480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42406" name="Object 6"/>
          <p:cNvGraphicFramePr>
            <a:graphicFrameLocks noChangeAspect="1"/>
          </p:cNvGraphicFramePr>
          <p:nvPr/>
        </p:nvGraphicFramePr>
        <p:xfrm>
          <a:off x="1619250" y="3068638"/>
          <a:ext cx="5761038" cy="690562"/>
        </p:xfrm>
        <a:graphic>
          <a:graphicData uri="http://schemas.openxmlformats.org/presentationml/2006/ole">
            <p:oleObj spid="_x0000_s742406" name="公式" r:id="rId4" imgW="3619500" imgH="457200" progId="Equation.3">
              <p:embed/>
            </p:oleObj>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BA5EBDD-9573-46E7-B792-A91BD33FB0DD}" type="slidenum">
              <a:rPr lang="zh-CN" altLang="en-US"/>
              <a:pPr/>
              <a:t>6</a:t>
            </a:fld>
            <a:endParaRPr lang="en-US" altLang="zh-CN"/>
          </a:p>
        </p:txBody>
      </p:sp>
      <p:sp>
        <p:nvSpPr>
          <p:cNvPr id="748546" name="Rectangle 2"/>
          <p:cNvSpPr>
            <a:spLocks noGrp="1" noChangeArrowheads="1"/>
          </p:cNvSpPr>
          <p:nvPr>
            <p:ph type="title"/>
          </p:nvPr>
        </p:nvSpPr>
        <p:spPr/>
        <p:txBody>
          <a:bodyPr/>
          <a:lstStyle/>
          <a:p>
            <a:r>
              <a:rPr lang="zh-CN" altLang="en-US"/>
              <a:t>现金流量表</a:t>
            </a:r>
          </a:p>
        </p:txBody>
      </p:sp>
      <p:sp>
        <p:nvSpPr>
          <p:cNvPr id="748547" name="Rectangle 3"/>
          <p:cNvSpPr>
            <a:spLocks noGrp="1" noChangeArrowheads="1"/>
          </p:cNvSpPr>
          <p:nvPr>
            <p:ph type="body" idx="1"/>
          </p:nvPr>
        </p:nvSpPr>
        <p:spPr/>
        <p:txBody>
          <a:bodyPr/>
          <a:lstStyle/>
          <a:p>
            <a:pPr>
              <a:lnSpc>
                <a:spcPct val="125000"/>
              </a:lnSpc>
            </a:pPr>
            <a:r>
              <a:rPr lang="zh-CN" altLang="en-US" dirty="0"/>
              <a:t>现金流量表是以现金为基础编制的，用以反映企业在一定会计期间内现金和现金等价物流入和流出情况的会计报表。</a:t>
            </a:r>
          </a:p>
          <a:p>
            <a:pPr>
              <a:lnSpc>
                <a:spcPct val="125000"/>
              </a:lnSpc>
            </a:pPr>
            <a:r>
              <a:rPr lang="zh-CN" altLang="en-US" dirty="0"/>
              <a:t>现金流量表是一张动态报表，它关注的是企业现金的流动状况，其内容概括起来主要反映的是三个方面的信息：（</a:t>
            </a:r>
            <a:r>
              <a:rPr lang="en-US" altLang="zh-CN" dirty="0"/>
              <a:t>1</a:t>
            </a:r>
            <a:r>
              <a:rPr lang="zh-CN" altLang="en-US" dirty="0"/>
              <a:t>）本期现金从何而来；（</a:t>
            </a:r>
            <a:r>
              <a:rPr lang="en-US" altLang="zh-CN" dirty="0"/>
              <a:t>2</a:t>
            </a:r>
            <a:r>
              <a:rPr lang="zh-CN" altLang="en-US" dirty="0"/>
              <a:t>）本期现金用于何处；（</a:t>
            </a:r>
            <a:r>
              <a:rPr lang="en-US" altLang="zh-CN" dirty="0"/>
              <a:t>3</a:t>
            </a:r>
            <a:r>
              <a:rPr lang="zh-CN" altLang="en-US" dirty="0"/>
              <a:t>）本期现金余额发生了怎样的变化</a:t>
            </a:r>
            <a:r>
              <a:rPr lang="zh-CN" altLang="en-US" dirty="0" smtClean="0"/>
              <a:t>。</a:t>
            </a:r>
            <a:endParaRPr lang="en-US" altLang="zh-CN" dirty="0" smtClean="0"/>
          </a:p>
          <a:p>
            <a:pPr>
              <a:lnSpc>
                <a:spcPct val="125000"/>
              </a:lnSpc>
            </a:pPr>
            <a:endParaRPr lang="zh-CN" altLang="en-US" dirty="0"/>
          </a:p>
          <a:p>
            <a:pPr>
              <a:lnSpc>
                <a:spcPct val="125000"/>
              </a:lnSpc>
            </a:pPr>
            <a:r>
              <a:rPr lang="zh-CN" altLang="en-US" dirty="0"/>
              <a:t>现金流量表虽然和利润表同属动态报表，但彼此之间又有显著差异。利润表反映的是会计利润，而会计利润和现金流量不同。利润表是以权责发生制为基础编制的，如一笔业务是否确认为收入，不是看现金是否流入企业，而是看权利义务是否转移；而现金流量表则是以收付实现制为基础编制的，一笔业务只要产生现金流动，就必须在现金流量表上反映。</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680BD1B-721C-483E-89E0-6C97873A6CFE}" type="slidenum">
              <a:rPr lang="zh-CN" altLang="en-US"/>
              <a:pPr/>
              <a:t>7</a:t>
            </a:fld>
            <a:endParaRPr lang="en-US" altLang="zh-CN"/>
          </a:p>
        </p:txBody>
      </p:sp>
      <p:sp>
        <p:nvSpPr>
          <p:cNvPr id="752642" name="Rectangle 2"/>
          <p:cNvSpPr>
            <a:spLocks noGrp="1" noChangeArrowheads="1"/>
          </p:cNvSpPr>
          <p:nvPr>
            <p:ph type="title"/>
          </p:nvPr>
        </p:nvSpPr>
        <p:spPr/>
        <p:txBody>
          <a:bodyPr/>
          <a:lstStyle/>
          <a:p>
            <a:r>
              <a:rPr lang="zh-CN" altLang="en-US"/>
              <a:t>现金流量分析的作用 </a:t>
            </a:r>
          </a:p>
        </p:txBody>
      </p:sp>
      <p:sp>
        <p:nvSpPr>
          <p:cNvPr id="752643" name="Rectangle 3"/>
          <p:cNvSpPr>
            <a:spLocks noGrp="1" noChangeArrowheads="1"/>
          </p:cNvSpPr>
          <p:nvPr>
            <p:ph type="body" idx="1"/>
          </p:nvPr>
        </p:nvSpPr>
        <p:spPr/>
        <p:txBody>
          <a:bodyPr/>
          <a:lstStyle/>
          <a:p>
            <a:pPr>
              <a:lnSpc>
                <a:spcPct val="120000"/>
              </a:lnSpc>
            </a:pPr>
            <a:r>
              <a:rPr lang="zh-CN" altLang="en-US" sz="2400"/>
              <a:t>现金流量分析的作用体现在以下几个方面 ：</a:t>
            </a:r>
            <a:endParaRPr lang="en-US" altLang="zh-CN" sz="2400"/>
          </a:p>
          <a:p>
            <a:pPr>
              <a:lnSpc>
                <a:spcPct val="120000"/>
              </a:lnSpc>
            </a:pPr>
            <a:r>
              <a:rPr lang="en-US" altLang="zh-CN" sz="2400"/>
              <a:t>1</a:t>
            </a:r>
            <a:r>
              <a:rPr lang="zh-CN" altLang="en-US" sz="2400"/>
              <a:t>．直接揭示企业当前的偿债能力和支付能力</a:t>
            </a:r>
          </a:p>
          <a:p>
            <a:pPr>
              <a:lnSpc>
                <a:spcPct val="120000"/>
              </a:lnSpc>
            </a:pPr>
            <a:r>
              <a:rPr lang="en-US" altLang="zh-CN" sz="2400"/>
              <a:t>2</a:t>
            </a:r>
            <a:r>
              <a:rPr lang="zh-CN" altLang="en-US" sz="2400"/>
              <a:t>．对企业经营活动、投资活动和筹资活动作出评价</a:t>
            </a:r>
          </a:p>
          <a:p>
            <a:pPr>
              <a:lnSpc>
                <a:spcPct val="120000"/>
              </a:lnSpc>
            </a:pPr>
            <a:r>
              <a:rPr lang="en-US" altLang="zh-CN" sz="2400"/>
              <a:t>3</a:t>
            </a:r>
            <a:r>
              <a:rPr lang="zh-CN" altLang="en-US" sz="2400"/>
              <a:t>．弥补权责发生制的不足，对企业收益质量作出评价</a:t>
            </a:r>
          </a:p>
          <a:p>
            <a:pPr>
              <a:lnSpc>
                <a:spcPct val="120000"/>
              </a:lnSpc>
            </a:pPr>
            <a:r>
              <a:rPr lang="en-US" altLang="zh-CN" sz="2400"/>
              <a:t>4</a:t>
            </a:r>
            <a:r>
              <a:rPr lang="zh-CN" altLang="en-US" sz="2400"/>
              <a:t>．有利于报表使用者预测企业未来的现金流量</a:t>
            </a:r>
          </a:p>
          <a:p>
            <a:pPr>
              <a:lnSpc>
                <a:spcPct val="120000"/>
              </a:lnSpc>
            </a:pPr>
            <a:r>
              <a:rPr lang="en-US" altLang="zh-CN" sz="2400"/>
              <a:t>5</a:t>
            </a:r>
            <a:r>
              <a:rPr lang="zh-CN" altLang="en-US" sz="2400"/>
              <a:t>．防范会计操纵</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0F2B8BF-E198-4F9C-8E2F-CECED070A0DC}" type="slidenum">
              <a:rPr lang="zh-CN" altLang="en-US"/>
              <a:pPr/>
              <a:t>8</a:t>
            </a:fld>
            <a:endParaRPr lang="en-US" altLang="zh-CN"/>
          </a:p>
        </p:txBody>
      </p:sp>
      <p:sp>
        <p:nvSpPr>
          <p:cNvPr id="753666" name="Rectangle 2"/>
          <p:cNvSpPr>
            <a:spLocks noGrp="1" noChangeArrowheads="1"/>
          </p:cNvSpPr>
          <p:nvPr>
            <p:ph type="title"/>
          </p:nvPr>
        </p:nvSpPr>
        <p:spPr/>
        <p:txBody>
          <a:bodyPr/>
          <a:lstStyle/>
          <a:p>
            <a:r>
              <a:rPr lang="zh-CN" altLang="en-US">
                <a:solidFill>
                  <a:schemeClr val="accent1"/>
                </a:solidFill>
              </a:rPr>
              <a:t>经营活动现金流入的主要项目</a:t>
            </a:r>
            <a:r>
              <a:rPr lang="zh-CN" altLang="en-US"/>
              <a:t> </a:t>
            </a:r>
          </a:p>
        </p:txBody>
      </p:sp>
      <p:sp>
        <p:nvSpPr>
          <p:cNvPr id="753667" name="Rectangle 3"/>
          <p:cNvSpPr>
            <a:spLocks noGrp="1" noChangeArrowheads="1"/>
          </p:cNvSpPr>
          <p:nvPr>
            <p:ph type="body" idx="1"/>
          </p:nvPr>
        </p:nvSpPr>
        <p:spPr/>
        <p:txBody>
          <a:bodyPr/>
          <a:lstStyle/>
          <a:p>
            <a:r>
              <a:rPr lang="zh-CN" altLang="en-US" dirty="0"/>
              <a:t>经营活动是指企业投资活动和筹资活动以外的所有交易和事项。包括购买商品、接受劳务、制造产品、广告宣传和推销、交纳税款、销售商品、提供劳务、经营租赁等业务。 </a:t>
            </a:r>
          </a:p>
          <a:p>
            <a:r>
              <a:rPr lang="zh-CN" altLang="en-US" dirty="0"/>
              <a:t>（</a:t>
            </a:r>
            <a:r>
              <a:rPr lang="en-US" altLang="zh-CN" dirty="0"/>
              <a:t>1</a:t>
            </a:r>
            <a:r>
              <a:rPr lang="zh-CN" altLang="en-US" dirty="0"/>
              <a:t>）销售商品、提供劳务收到的现金。反映企业销售商品、提供劳务实际收到的现金，主要包括：收回当期的销售货款和劳务收入款；收回前期销售货款和劳务收入款；预收账款；企业销售材料和代购代销业务收到的现金。其中，由于退货而退给购买单位的款项作为此项目的减少项，不作为现金流出。</a:t>
            </a:r>
          </a:p>
          <a:p>
            <a:r>
              <a:rPr lang="zh-CN" altLang="en-US" dirty="0"/>
              <a:t>（</a:t>
            </a:r>
            <a:r>
              <a:rPr lang="en-US" altLang="zh-CN" dirty="0"/>
              <a:t>2</a:t>
            </a:r>
            <a:r>
              <a:rPr lang="zh-CN" altLang="en-US" dirty="0"/>
              <a:t>）收到的税费返还。反映企业收到返还的各种税费，包括增值税、消费税、营业税、所得税、关税、教育费附加等。</a:t>
            </a:r>
          </a:p>
          <a:p>
            <a:r>
              <a:rPr lang="zh-CN" altLang="en-US" dirty="0"/>
              <a:t>（</a:t>
            </a:r>
            <a:r>
              <a:rPr lang="en-US" altLang="zh-CN" dirty="0"/>
              <a:t>3</a:t>
            </a:r>
            <a:r>
              <a:rPr lang="zh-CN" altLang="en-US" dirty="0"/>
              <a:t>）收到的其他与经营活动有关的现金。反映企业除上述各项目外，收到的其他与经营活动有关的现金。包括经营性租赁收到的租金和出租包装物收到的租金收入、罚款收入、流动资产损失中由个人赔偿的现金收入、除税费返还外的其他政府补助收入等。其他与经营活动有关的现金，如果价值较大的，应单列项目反映。</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BBE341C-5F14-4587-946C-28E7BF3ED557}" type="slidenum">
              <a:rPr lang="zh-CN" altLang="en-US"/>
              <a:pPr/>
              <a:t>9</a:t>
            </a:fld>
            <a:endParaRPr lang="en-US" altLang="zh-CN"/>
          </a:p>
        </p:txBody>
      </p:sp>
      <p:sp>
        <p:nvSpPr>
          <p:cNvPr id="754690" name="Rectangle 2"/>
          <p:cNvSpPr>
            <a:spLocks noGrp="1" noChangeArrowheads="1"/>
          </p:cNvSpPr>
          <p:nvPr>
            <p:ph type="title"/>
          </p:nvPr>
        </p:nvSpPr>
        <p:spPr/>
        <p:txBody>
          <a:bodyPr/>
          <a:lstStyle/>
          <a:p>
            <a:r>
              <a:rPr lang="zh-CN" altLang="en-US">
                <a:solidFill>
                  <a:schemeClr val="accent1"/>
                </a:solidFill>
              </a:rPr>
              <a:t>经营活动现金流出的主要项目</a:t>
            </a:r>
            <a:r>
              <a:rPr lang="zh-CN" altLang="en-US"/>
              <a:t> </a:t>
            </a:r>
          </a:p>
        </p:txBody>
      </p:sp>
      <p:sp>
        <p:nvSpPr>
          <p:cNvPr id="754691" name="Rectangle 3"/>
          <p:cNvSpPr>
            <a:spLocks noGrp="1" noChangeArrowheads="1"/>
          </p:cNvSpPr>
          <p:nvPr>
            <p:ph type="body" idx="1"/>
          </p:nvPr>
        </p:nvSpPr>
        <p:spPr/>
        <p:txBody>
          <a:bodyPr/>
          <a:lstStyle/>
          <a:p>
            <a:r>
              <a:rPr lang="zh-CN" altLang="en-US" dirty="0"/>
              <a:t>（</a:t>
            </a:r>
            <a:r>
              <a:rPr lang="en-US" altLang="zh-CN" dirty="0"/>
              <a:t>1</a:t>
            </a:r>
            <a:r>
              <a:rPr lang="zh-CN" altLang="en-US" dirty="0"/>
              <a:t>）购买商品、接受劳务支付的现金。反映企业购买材料、商品、接受劳务实际支付的现金，主要包括：本期购买商品、接受劳务支付的现金；支付前期的应付账款和应付票据款；预付账款。其中，因所购货物的退回而收到的现金应扣除，不作为现金流入。为购置存货而发生的借款利息资本化部分，应在“分配股利、利润或偿付利息支付的现金”项目中反映</a:t>
            </a:r>
            <a:r>
              <a:rPr lang="zh-CN" altLang="en-US" dirty="0" smtClean="0"/>
              <a:t>。</a:t>
            </a:r>
            <a:endParaRPr lang="en-US" altLang="zh-CN" dirty="0" smtClean="0"/>
          </a:p>
          <a:p>
            <a:endParaRPr lang="zh-CN" altLang="en-US" dirty="0"/>
          </a:p>
          <a:p>
            <a:r>
              <a:rPr lang="zh-CN" altLang="en-US" dirty="0"/>
              <a:t>（</a:t>
            </a:r>
            <a:r>
              <a:rPr lang="en-US" altLang="zh-CN" dirty="0"/>
              <a:t>2</a:t>
            </a:r>
            <a:r>
              <a:rPr lang="zh-CN" altLang="en-US" dirty="0"/>
              <a:t>）支付给职工以及为职工支付的现金。支付给职工的现金包括：工资、奖金以及各种津贴和补贴。为职工支付的现金包括：为职工交纳的医疗、养老、失业、工伤、生育等社会保险基金、补充养老保险、住房公积金等。但本项目不包括企业支付给离退休人员的各项费用和支付给在建工程人员的工资。前者包括在“支付的其他与经营活动有关的现金”中，后者包括在“购建固定资产、无形资产和其他长期资产所支付的现金”中。</a:t>
            </a:r>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2377</TotalTime>
  <Words>7682</Words>
  <Application>Microsoft Office PowerPoint</Application>
  <PresentationFormat>全屏显示(4:3)</PresentationFormat>
  <Paragraphs>544</Paragraphs>
  <Slides>58</Slides>
  <Notes>54</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58</vt:i4>
      </vt:variant>
    </vt:vector>
  </HeadingPairs>
  <TitlesOfParts>
    <vt:vector size="73"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Equation.3</vt:lpstr>
      <vt:lpstr>Microsoft 公式 3.0</vt:lpstr>
      <vt:lpstr>幻灯片 1</vt:lpstr>
      <vt:lpstr>学习目的</vt:lpstr>
      <vt:lpstr>现金流量表</vt:lpstr>
      <vt:lpstr>现金流量表</vt:lpstr>
      <vt:lpstr>现金净流量</vt:lpstr>
      <vt:lpstr>现金流量表</vt:lpstr>
      <vt:lpstr>现金流量分析的作用 </vt:lpstr>
      <vt:lpstr>经营活动现金流入的主要项目 </vt:lpstr>
      <vt:lpstr>经营活动现金流出的主要项目 </vt:lpstr>
      <vt:lpstr>经营活动现金流出的主要项目</vt:lpstr>
      <vt:lpstr>投资活动现金流入的主要项目 </vt:lpstr>
      <vt:lpstr>投资活动现金流入的主要项目</vt:lpstr>
      <vt:lpstr>投资活动现金流出的主要项目 </vt:lpstr>
      <vt:lpstr>投资活动现金流出的主要项目</vt:lpstr>
      <vt:lpstr>筹资活动现金流入的主要项目 </vt:lpstr>
      <vt:lpstr>筹资活动现金流出的主要项目</vt:lpstr>
      <vt:lpstr>现金流量表的一般分析 </vt:lpstr>
      <vt:lpstr>现金流量表的一般分析</vt:lpstr>
      <vt:lpstr>现金流量表的一般分析</vt:lpstr>
      <vt:lpstr>不同时期企业现金流量变化的规律 </vt:lpstr>
      <vt:lpstr>不同时期企业现金流量变化的规律</vt:lpstr>
      <vt:lpstr>不同时期企业现金流量变化的规律</vt:lpstr>
      <vt:lpstr>不同时期企业现金流量变化的规律</vt:lpstr>
      <vt:lpstr>幻灯片 24</vt:lpstr>
      <vt:lpstr>幻灯片 25</vt:lpstr>
      <vt:lpstr>现金流量的结构分析 </vt:lpstr>
      <vt:lpstr>现金流量的结构分析 </vt:lpstr>
      <vt:lpstr>现金流量的趋势分析 </vt:lpstr>
      <vt:lpstr>现金流量的趋势分析</vt:lpstr>
      <vt:lpstr>现金流量的趋势分析</vt:lpstr>
      <vt:lpstr>现金流量比率指标分析 </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lpstr>现金流量比率指标分析</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927</cp:revision>
  <dcterms:created xsi:type="dcterms:W3CDTF">1601-01-01T00:00:00Z</dcterms:created>
  <dcterms:modified xsi:type="dcterms:W3CDTF">2023-02-14T02:37:51Z</dcterms:modified>
</cp:coreProperties>
</file>