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4" r:id="rId3"/>
    <p:sldId id="265" r:id="rId4"/>
    <p:sldId id="266" r:id="rId5"/>
    <p:sldId id="267" r:id="rId6"/>
    <p:sldId id="268" r:id="rId7"/>
    <p:sldId id="269" r:id="rId8"/>
    <p:sldId id="270" r:id="rId9"/>
    <p:sldId id="271"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9/16/2024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本章主要对我国</a:t>
            </a:r>
            <a:r>
              <a:rPr lang="en-US" altLang="zh-CN" sz="2400" dirty="0"/>
              <a:t>70</a:t>
            </a:r>
            <a:r>
              <a:rPr lang="zh-CN" altLang="en-US" sz="2400" dirty="0"/>
              <a:t>年来的财政管理实践及其改革历程进行总结</a:t>
            </a:r>
            <a:r>
              <a:rPr lang="en-US" altLang="zh-CN" sz="2400" dirty="0"/>
              <a:t>,</a:t>
            </a:r>
            <a:r>
              <a:rPr lang="zh-CN" altLang="en-US" sz="2400" dirty="0"/>
              <a:t>为学习财政</a:t>
            </a:r>
            <a:r>
              <a:rPr lang="zh-CN" altLang="en-US" sz="2400" dirty="0" smtClean="0"/>
              <a:t>管理</a:t>
            </a:r>
            <a:r>
              <a:rPr lang="zh-CN" altLang="en-US" sz="2400" dirty="0"/>
              <a:t>提供一个背景。同时</a:t>
            </a:r>
            <a:r>
              <a:rPr lang="en-US" altLang="zh-CN" sz="2400" dirty="0"/>
              <a:t>,</a:t>
            </a:r>
            <a:r>
              <a:rPr lang="zh-CN" altLang="en-US" sz="2400" dirty="0"/>
              <a:t>根据前面所学的知识和国家治理体系和治理能力现代化的</a:t>
            </a:r>
            <a:r>
              <a:rPr lang="zh-CN" altLang="en-US" sz="2400" dirty="0" smtClean="0"/>
              <a:t>要求</a:t>
            </a:r>
            <a:r>
              <a:rPr lang="en-US" altLang="zh-CN" sz="2400" dirty="0"/>
              <a:t>,</a:t>
            </a:r>
            <a:r>
              <a:rPr lang="zh-CN" altLang="en-US" sz="2400" dirty="0"/>
              <a:t>从财政管理手段、财政管理程序、财政管理机构等方面对我国财政管理现状中仍</a:t>
            </a:r>
            <a:r>
              <a:rPr lang="zh-CN" altLang="en-US" sz="2400" dirty="0" smtClean="0"/>
              <a:t>存在</a:t>
            </a:r>
            <a:r>
              <a:rPr lang="zh-CN" altLang="en-US" sz="2400" dirty="0"/>
              <a:t>的一些问题进行剖析</a:t>
            </a:r>
            <a:r>
              <a:rPr lang="en-US" altLang="zh-CN" sz="2400" dirty="0"/>
              <a:t>,</a:t>
            </a:r>
            <a:r>
              <a:rPr lang="zh-CN" altLang="en-US" sz="2400" dirty="0"/>
              <a:t>并对今后需要继续深化改革的领域与方向做一简要分析。</a:t>
            </a:r>
            <a:endParaRPr lang="zh-CN" altLang="en-US" sz="2400" dirty="0"/>
          </a:p>
        </p:txBody>
      </p:sp>
      <p:sp>
        <p:nvSpPr>
          <p:cNvPr id="3" name="文本占位符 2"/>
          <p:cNvSpPr>
            <a:spLocks noGrp="1"/>
          </p:cNvSpPr>
          <p:nvPr>
            <p:ph type="body" idx="1"/>
          </p:nvPr>
        </p:nvSpPr>
        <p:spPr>
          <a:xfrm>
            <a:off x="606668" y="70339"/>
            <a:ext cx="11312615" cy="1447800"/>
          </a:xfrm>
        </p:spPr>
        <p:txBody>
          <a:bodyPr>
            <a:normAutofit fontScale="92500"/>
          </a:bodyPr>
          <a:lstStyle/>
          <a:p>
            <a:pPr algn="ctr"/>
            <a:r>
              <a:rPr lang="zh-CN" altLang="en-US" sz="5400" dirty="0">
                <a:latin typeface="华文新魏" panose="02010800040101010101" pitchFamily="2" charset="-122"/>
                <a:ea typeface="华文新魏" panose="02010800040101010101" pitchFamily="2" charset="-122"/>
              </a:rPr>
              <a:t>第十五</a:t>
            </a:r>
            <a:r>
              <a:rPr lang="zh-CN" altLang="en-US" sz="5400" dirty="0" smtClean="0">
                <a:latin typeface="华文新魏" panose="02010800040101010101" pitchFamily="2" charset="-122"/>
                <a:ea typeface="华文新魏" panose="02010800040101010101" pitchFamily="2" charset="-122"/>
              </a:rPr>
              <a:t>章 我国</a:t>
            </a:r>
            <a:r>
              <a:rPr lang="zh-CN" altLang="en-US" sz="5400" dirty="0">
                <a:latin typeface="华文新魏" panose="02010800040101010101" pitchFamily="2" charset="-122"/>
                <a:ea typeface="华文新魏" panose="02010800040101010101" pitchFamily="2" charset="-122"/>
              </a:rPr>
              <a:t>财政管理制度改革与展望</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15.1</a:t>
            </a:r>
            <a:r>
              <a:rPr lang="zh-CN" altLang="en-US" b="1" kern="100" dirty="0">
                <a:latin typeface="Times New Roman" panose="02020603050405020304" pitchFamily="18" charset="0"/>
              </a:rPr>
              <a:t>我国财政管理制度改革的历程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15.1.1</a:t>
            </a:r>
            <a:r>
              <a:rPr lang="zh-CN" altLang="en-US" sz="2800" dirty="0"/>
              <a:t>改革开放前的财政管理</a:t>
            </a:r>
            <a:endParaRPr lang="en-US" altLang="zh-CN" sz="2800" dirty="0" smtClean="0"/>
          </a:p>
          <a:p>
            <a:pPr marL="971550" lvl="1" indent="-514350">
              <a:buAutoNum type="arabicPeriod"/>
            </a:pPr>
            <a:endParaRPr lang="en-US" altLang="zh-CN" sz="2800" b="1" dirty="0" smtClean="0"/>
          </a:p>
          <a:p>
            <a:pPr marL="971550" lvl="1" indent="-514350">
              <a:buAutoNum type="arabicPeriod"/>
            </a:pPr>
            <a:r>
              <a:rPr lang="zh-CN" altLang="en-US" sz="2800" b="1" dirty="0"/>
              <a:t>国民经济恢复</a:t>
            </a:r>
            <a:r>
              <a:rPr lang="zh-CN" altLang="en-US" sz="2800" b="1" dirty="0" smtClean="0"/>
              <a:t>时期</a:t>
            </a:r>
            <a:endParaRPr lang="en-US" altLang="zh-CN" sz="2800" b="1" dirty="0" smtClean="0"/>
          </a:p>
          <a:p>
            <a:pPr marL="971550" lvl="1" indent="-514350">
              <a:buAutoNum type="arabicPeriod"/>
            </a:pPr>
            <a:r>
              <a:rPr lang="zh-CN" altLang="en-US" sz="2800" b="1" dirty="0"/>
              <a:t>第一个五年计划</a:t>
            </a:r>
            <a:r>
              <a:rPr lang="zh-CN" altLang="en-US" sz="2800" b="1" dirty="0" smtClean="0"/>
              <a:t>时期</a:t>
            </a:r>
            <a:endParaRPr lang="en-US" altLang="zh-CN" sz="2800" b="1" dirty="0" smtClean="0"/>
          </a:p>
          <a:p>
            <a:pPr marL="971550" lvl="1" indent="-514350">
              <a:buAutoNum type="arabicPeriod"/>
            </a:pPr>
            <a:r>
              <a:rPr lang="zh-CN" altLang="en-US" sz="2800" b="1" dirty="0" smtClean="0"/>
              <a:t>“大跃进”</a:t>
            </a:r>
            <a:r>
              <a:rPr lang="zh-CN" altLang="en-US" sz="2800" b="1" dirty="0"/>
              <a:t>时期与经济</a:t>
            </a:r>
            <a:r>
              <a:rPr lang="zh-CN" altLang="en-US" sz="2800" b="1" dirty="0" smtClean="0"/>
              <a:t>调整</a:t>
            </a:r>
            <a:endParaRPr lang="en-US" altLang="zh-CN" sz="2800" b="1" dirty="0" smtClean="0"/>
          </a:p>
          <a:p>
            <a:pPr marL="971550" lvl="1" indent="-514350">
              <a:buAutoNum type="arabicPeriod"/>
            </a:pPr>
            <a:r>
              <a:rPr lang="zh-CN" altLang="en-US" sz="2800" b="1" dirty="0"/>
              <a:t>“文化大革命”</a:t>
            </a:r>
            <a:r>
              <a:rPr lang="zh-CN" altLang="en-US" sz="2800" b="1" dirty="0" smtClean="0"/>
              <a:t>时期</a:t>
            </a:r>
            <a:endParaRPr lang="en-US" altLang="zh-CN" sz="2800" b="1" dirty="0" smtClean="0"/>
          </a:p>
          <a:p>
            <a:pPr marL="971550" lvl="1" indent="-514350">
              <a:buAutoNum type="arabicPeriod"/>
            </a:pPr>
            <a:r>
              <a:rPr lang="zh-CN" altLang="en-US" sz="2800" b="1" dirty="0"/>
              <a:t>小结</a:t>
            </a:r>
            <a:endParaRPr lang="en-US" altLang="zh-CN" sz="2800" b="1" dirty="0"/>
          </a:p>
        </p:txBody>
      </p:sp>
    </p:spTree>
    <p:extLst>
      <p:ext uri="{BB962C8B-B14F-4D97-AF65-F5344CB8AC3E}">
        <p14:creationId xmlns:p14="http://schemas.microsoft.com/office/powerpoint/2010/main" val="928214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15.1</a:t>
            </a:r>
            <a:r>
              <a:rPr lang="zh-CN" altLang="en-US" b="1" kern="100" dirty="0">
                <a:latin typeface="Times New Roman" panose="02020603050405020304" pitchFamily="18" charset="0"/>
              </a:rPr>
              <a:t>我国财政管理制度改革的历程</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15.1.2 </a:t>
            </a:r>
            <a:r>
              <a:rPr lang="zh-CN" altLang="en-US" sz="2800" dirty="0" smtClean="0"/>
              <a:t>改革开放</a:t>
            </a:r>
            <a:r>
              <a:rPr lang="zh-CN" altLang="en-US" sz="2800" dirty="0"/>
              <a:t>后的财政管理改革</a:t>
            </a:r>
            <a:endParaRPr lang="en-US" altLang="zh-CN" sz="2800" b="1" dirty="0" smtClean="0"/>
          </a:p>
          <a:p>
            <a:pPr marL="971550" lvl="1" indent="-514350">
              <a:buAutoNum type="arabicPeriod"/>
            </a:pPr>
            <a:r>
              <a:rPr lang="zh-CN" altLang="en-US" sz="2800" b="1" dirty="0"/>
              <a:t>市场经济初期的财政管理</a:t>
            </a:r>
            <a:r>
              <a:rPr lang="zh-CN" altLang="en-US" sz="2800" b="1" dirty="0" smtClean="0"/>
              <a:t>改革</a:t>
            </a:r>
            <a:endParaRPr lang="en-US" altLang="zh-CN" sz="2800" b="1" dirty="0" smtClean="0"/>
          </a:p>
          <a:p>
            <a:pPr marL="971550" lvl="1" indent="-514350">
              <a:buAutoNum type="arabicPeriod"/>
            </a:pPr>
            <a:r>
              <a:rPr lang="zh-CN" altLang="en-US" sz="2800" b="1" dirty="0"/>
              <a:t>分税制</a:t>
            </a:r>
            <a:r>
              <a:rPr lang="zh-CN" altLang="en-US" sz="2800" b="1" dirty="0" smtClean="0"/>
              <a:t>改革</a:t>
            </a:r>
            <a:endParaRPr lang="en-US" altLang="zh-CN" sz="2800" b="1" dirty="0" smtClean="0"/>
          </a:p>
          <a:p>
            <a:pPr marL="971550" lvl="1" indent="-514350">
              <a:buAutoNum type="arabicPeriod"/>
            </a:pPr>
            <a:r>
              <a:rPr lang="zh-CN" altLang="en-US" sz="2800" b="1" dirty="0"/>
              <a:t>新税制改革及其完善</a:t>
            </a:r>
            <a:endParaRPr lang="en-US" altLang="zh-CN" sz="2800" b="1" dirty="0" smtClean="0"/>
          </a:p>
          <a:p>
            <a:pPr marL="971550" lvl="1" indent="-514350">
              <a:buAutoNum type="arabicPeriod"/>
            </a:pPr>
            <a:r>
              <a:rPr lang="zh-CN" altLang="en-US" sz="2800" b="1" dirty="0"/>
              <a:t>公共财政框架</a:t>
            </a:r>
            <a:r>
              <a:rPr lang="zh-CN" altLang="en-US" sz="2800" b="1" dirty="0" smtClean="0"/>
              <a:t>建立</a:t>
            </a:r>
            <a:endParaRPr lang="en-US" altLang="zh-CN" sz="2800" b="1" dirty="0" smtClean="0"/>
          </a:p>
          <a:p>
            <a:pPr marL="971550" lvl="1" indent="-514350">
              <a:buAutoNum type="arabicPeriod"/>
            </a:pPr>
            <a:r>
              <a:rPr lang="zh-CN" altLang="en-US" sz="2800" b="1" dirty="0"/>
              <a:t>预算管理制度</a:t>
            </a:r>
            <a:r>
              <a:rPr lang="zh-CN" altLang="en-US" sz="2800" b="1" dirty="0" smtClean="0"/>
              <a:t>改革</a:t>
            </a:r>
            <a:endParaRPr lang="en-US" altLang="zh-CN" sz="2800" b="1" dirty="0" smtClean="0"/>
          </a:p>
          <a:p>
            <a:pPr marL="971550" lvl="1" indent="-514350">
              <a:buAutoNum type="arabicPeriod"/>
            </a:pPr>
            <a:r>
              <a:rPr lang="zh-CN" altLang="en-US" sz="2800" b="1" dirty="0"/>
              <a:t>政府债务管理</a:t>
            </a:r>
            <a:r>
              <a:rPr lang="zh-CN" altLang="en-US" sz="2800" b="1" dirty="0" smtClean="0"/>
              <a:t>改革</a:t>
            </a:r>
            <a:endParaRPr lang="en-US" altLang="zh-CN" sz="2800" b="1" dirty="0" smtClean="0"/>
          </a:p>
          <a:p>
            <a:pPr marL="971550" lvl="1" indent="-514350">
              <a:buAutoNum type="arabicPeriod"/>
            </a:pPr>
            <a:r>
              <a:rPr lang="zh-CN" altLang="en-US" sz="2800" b="1" dirty="0" smtClean="0"/>
              <a:t>小结</a:t>
            </a:r>
            <a:endParaRPr lang="en-US" altLang="zh-CN" sz="2800" b="1" dirty="0"/>
          </a:p>
        </p:txBody>
      </p:sp>
    </p:spTree>
    <p:extLst>
      <p:ext uri="{BB962C8B-B14F-4D97-AF65-F5344CB8AC3E}">
        <p14:creationId xmlns:p14="http://schemas.microsoft.com/office/powerpoint/2010/main" val="28997803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15.2 </a:t>
            </a:r>
            <a:r>
              <a:rPr lang="zh-CN" altLang="en-US" b="1" kern="100" dirty="0" smtClean="0">
                <a:latin typeface="Times New Roman" panose="02020603050405020304" pitchFamily="18" charset="0"/>
              </a:rPr>
              <a:t>我国</a:t>
            </a:r>
            <a:r>
              <a:rPr lang="zh-CN" altLang="en-US" b="1" kern="100" dirty="0">
                <a:latin typeface="Times New Roman" panose="02020603050405020304" pitchFamily="18" charset="0"/>
              </a:rPr>
              <a:t>财政管理制度的现状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15.2.1 </a:t>
            </a:r>
            <a:r>
              <a:rPr lang="zh-CN" altLang="en-US" sz="2800" dirty="0" smtClean="0"/>
              <a:t>财政</a:t>
            </a:r>
            <a:r>
              <a:rPr lang="zh-CN" altLang="en-US" sz="2800" dirty="0"/>
              <a:t>管理手段</a:t>
            </a:r>
            <a:endParaRPr lang="en-US" altLang="zh-CN" sz="2800" b="1" dirty="0" smtClean="0"/>
          </a:p>
          <a:p>
            <a:pPr marL="971550" lvl="1" indent="-514350">
              <a:buAutoNum type="arabicPeriod"/>
            </a:pPr>
            <a:r>
              <a:rPr lang="zh-CN" altLang="en-US" sz="2800" b="1" dirty="0"/>
              <a:t>经济</a:t>
            </a:r>
            <a:r>
              <a:rPr lang="zh-CN" altLang="en-US" sz="2800" b="1" dirty="0" smtClean="0"/>
              <a:t>手段</a:t>
            </a:r>
            <a:endParaRPr lang="en-US" altLang="zh-CN" sz="2800" b="1" dirty="0" smtClean="0"/>
          </a:p>
          <a:p>
            <a:pPr marL="971550" lvl="1" indent="-514350">
              <a:buAutoNum type="arabicPeriod"/>
            </a:pPr>
            <a:r>
              <a:rPr lang="zh-CN" altLang="en-US" sz="2800" b="1" dirty="0"/>
              <a:t>法律</a:t>
            </a:r>
            <a:r>
              <a:rPr lang="zh-CN" altLang="en-US" sz="2800" b="1" dirty="0" smtClean="0"/>
              <a:t>手段</a:t>
            </a:r>
            <a:endParaRPr lang="en-US" altLang="zh-CN" sz="2800" b="1" dirty="0" smtClean="0"/>
          </a:p>
          <a:p>
            <a:pPr marL="971550" lvl="1" indent="-514350">
              <a:buAutoNum type="arabicPeriod"/>
            </a:pPr>
            <a:r>
              <a:rPr lang="zh-CN" altLang="en-US" sz="2800" b="1" dirty="0"/>
              <a:t>行政</a:t>
            </a:r>
            <a:r>
              <a:rPr lang="zh-CN" altLang="en-US" sz="2800" b="1" dirty="0" smtClean="0"/>
              <a:t>手段</a:t>
            </a:r>
            <a:endParaRPr lang="en-US" altLang="zh-CN" sz="2800" b="1" dirty="0"/>
          </a:p>
        </p:txBody>
      </p:sp>
    </p:spTree>
    <p:extLst>
      <p:ext uri="{BB962C8B-B14F-4D97-AF65-F5344CB8AC3E}">
        <p14:creationId xmlns:p14="http://schemas.microsoft.com/office/powerpoint/2010/main" val="20893342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15.2 </a:t>
            </a:r>
            <a:r>
              <a:rPr lang="zh-CN" altLang="en-US" b="1" kern="100" dirty="0" smtClean="0">
                <a:latin typeface="Times New Roman" panose="02020603050405020304" pitchFamily="18" charset="0"/>
              </a:rPr>
              <a:t>我国</a:t>
            </a:r>
            <a:r>
              <a:rPr lang="zh-CN" altLang="en-US" b="1" kern="100" dirty="0">
                <a:latin typeface="Times New Roman" panose="02020603050405020304" pitchFamily="18" charset="0"/>
              </a:rPr>
              <a:t>财政管理制度的现状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15.2.2 </a:t>
            </a:r>
            <a:r>
              <a:rPr lang="zh-CN" altLang="en-US" sz="2800" dirty="0" smtClean="0"/>
              <a:t>财政管理程序</a:t>
            </a:r>
            <a:endParaRPr lang="en-US" altLang="zh-CN" sz="2800" b="1" dirty="0" smtClean="0"/>
          </a:p>
          <a:p>
            <a:pPr marL="971550" lvl="1" indent="-514350">
              <a:buAutoNum type="arabicPeriod"/>
            </a:pPr>
            <a:r>
              <a:rPr lang="zh-CN" altLang="en-US" sz="2800" b="1" dirty="0"/>
              <a:t>政府预算</a:t>
            </a:r>
            <a:r>
              <a:rPr lang="zh-CN" altLang="en-US" sz="2800" b="1" dirty="0" smtClean="0"/>
              <a:t>流程</a:t>
            </a:r>
            <a:endParaRPr lang="en-US" altLang="zh-CN" sz="2800" b="1" dirty="0" smtClean="0"/>
          </a:p>
          <a:p>
            <a:pPr marL="971550" lvl="1" indent="-514350">
              <a:buAutoNum type="arabicPeriod"/>
            </a:pPr>
            <a:r>
              <a:rPr lang="zh-CN" altLang="en-US" sz="2800" b="1" dirty="0"/>
              <a:t>我国预算</a:t>
            </a:r>
            <a:r>
              <a:rPr lang="zh-CN" altLang="en-US" sz="2800" b="1" dirty="0" smtClean="0"/>
              <a:t>周期</a:t>
            </a:r>
            <a:endParaRPr lang="en-US" altLang="zh-CN" sz="2800" b="1" dirty="0" smtClean="0"/>
          </a:p>
          <a:p>
            <a:pPr marL="971550" lvl="1" indent="-514350">
              <a:buAutoNum type="arabicPeriod"/>
            </a:pPr>
            <a:r>
              <a:rPr lang="zh-CN" altLang="en-US" sz="2800" b="1" dirty="0" smtClean="0"/>
              <a:t>行政手段</a:t>
            </a:r>
            <a:endParaRPr lang="en-US" altLang="zh-CN" sz="2800" b="1" dirty="0"/>
          </a:p>
        </p:txBody>
      </p:sp>
    </p:spTree>
    <p:extLst>
      <p:ext uri="{BB962C8B-B14F-4D97-AF65-F5344CB8AC3E}">
        <p14:creationId xmlns:p14="http://schemas.microsoft.com/office/powerpoint/2010/main" val="2863165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15.2 </a:t>
            </a:r>
            <a:r>
              <a:rPr lang="zh-CN" altLang="en-US" b="1" kern="100" dirty="0" smtClean="0">
                <a:latin typeface="Times New Roman" panose="02020603050405020304" pitchFamily="18" charset="0"/>
              </a:rPr>
              <a:t>我国</a:t>
            </a:r>
            <a:r>
              <a:rPr lang="zh-CN" altLang="en-US" b="1" kern="100" dirty="0">
                <a:latin typeface="Times New Roman" panose="02020603050405020304" pitchFamily="18" charset="0"/>
              </a:rPr>
              <a:t>财政管理制度的现状</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15.2.3 </a:t>
            </a:r>
            <a:r>
              <a:rPr lang="zh-CN" altLang="en-US" sz="2800" dirty="0" smtClean="0"/>
              <a:t>财政管理机构</a:t>
            </a:r>
            <a:endParaRPr lang="en-US" altLang="zh-CN" sz="2800" dirty="0" smtClean="0"/>
          </a:p>
          <a:p>
            <a:pPr marL="457200" lvl="1" indent="0">
              <a:buNone/>
            </a:pPr>
            <a:r>
              <a:rPr lang="en-US" altLang="zh-CN" sz="2800" b="1" dirty="0" smtClean="0"/>
              <a:t>1.</a:t>
            </a:r>
            <a:r>
              <a:rPr lang="zh-CN" altLang="en-US" sz="2800" b="1" dirty="0"/>
              <a:t>立法机构</a:t>
            </a:r>
          </a:p>
          <a:p>
            <a:pPr marL="457200" lvl="1" indent="0">
              <a:buNone/>
            </a:pPr>
            <a:r>
              <a:rPr lang="en-US" altLang="zh-CN" sz="2800" b="1" dirty="0" smtClean="0"/>
              <a:t>2.</a:t>
            </a:r>
            <a:r>
              <a:rPr lang="zh-CN" altLang="en-US" sz="2800" b="1" dirty="0"/>
              <a:t>决策</a:t>
            </a:r>
            <a:r>
              <a:rPr lang="zh-CN" altLang="en-US" sz="2800" b="1" dirty="0" smtClean="0"/>
              <a:t>机构</a:t>
            </a:r>
            <a:endParaRPr lang="en-US" altLang="zh-CN" sz="2800" b="1" dirty="0" smtClean="0"/>
          </a:p>
          <a:p>
            <a:pPr marL="457200" lvl="1" indent="0">
              <a:buNone/>
            </a:pPr>
            <a:r>
              <a:rPr lang="en-US" altLang="zh-CN" sz="2800" b="1" dirty="0" smtClean="0"/>
              <a:t>3.</a:t>
            </a:r>
            <a:r>
              <a:rPr lang="zh-CN" altLang="en-US" sz="2800" b="1" dirty="0" smtClean="0"/>
              <a:t>执行机构</a:t>
            </a:r>
            <a:endParaRPr lang="en-US" altLang="zh-CN" sz="2800" b="1" dirty="0" smtClean="0"/>
          </a:p>
          <a:p>
            <a:pPr marL="457200" lvl="1" indent="0">
              <a:buNone/>
            </a:pPr>
            <a:r>
              <a:rPr lang="en-US" altLang="zh-CN" sz="2800" b="1" dirty="0" smtClean="0"/>
              <a:t>4.</a:t>
            </a:r>
            <a:r>
              <a:rPr lang="zh-CN" altLang="en-US" sz="2800" b="1" dirty="0"/>
              <a:t>监督</a:t>
            </a:r>
            <a:r>
              <a:rPr lang="zh-CN" altLang="en-US" sz="2800" b="1" dirty="0" smtClean="0"/>
              <a:t>机构</a:t>
            </a:r>
            <a:endParaRPr lang="en-US" altLang="zh-CN" sz="2800" b="1" dirty="0" smtClean="0"/>
          </a:p>
        </p:txBody>
      </p:sp>
    </p:spTree>
    <p:extLst>
      <p:ext uri="{BB962C8B-B14F-4D97-AF65-F5344CB8AC3E}">
        <p14:creationId xmlns:p14="http://schemas.microsoft.com/office/powerpoint/2010/main" val="553622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15.3 </a:t>
            </a:r>
            <a:r>
              <a:rPr lang="zh-CN" altLang="en-US" b="1" kern="100" dirty="0" smtClean="0">
                <a:latin typeface="Times New Roman" panose="02020603050405020304" pitchFamily="18" charset="0"/>
              </a:rPr>
              <a:t>我国</a:t>
            </a:r>
            <a:r>
              <a:rPr lang="zh-CN" altLang="en-US" b="1" kern="100" dirty="0">
                <a:latin typeface="Times New Roman" panose="02020603050405020304" pitchFamily="18" charset="0"/>
              </a:rPr>
              <a:t>财政管理制度改革展望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15.3.1</a:t>
            </a:r>
            <a:r>
              <a:rPr lang="zh-CN" altLang="en-US" sz="2800" dirty="0"/>
              <a:t>我国财政管理制度存在的问题</a:t>
            </a:r>
            <a:endParaRPr lang="en-US" altLang="zh-CN" sz="2800" dirty="0" smtClean="0"/>
          </a:p>
          <a:p>
            <a:pPr marL="457200" lvl="1" indent="0">
              <a:buNone/>
            </a:pPr>
            <a:r>
              <a:rPr lang="en-US" altLang="zh-CN" sz="2800" b="1" dirty="0" smtClean="0"/>
              <a:t>1.</a:t>
            </a:r>
            <a:r>
              <a:rPr lang="zh-CN" altLang="en-US" sz="2800" b="1" dirty="0"/>
              <a:t>财政收入管理存在的</a:t>
            </a:r>
            <a:r>
              <a:rPr lang="zh-CN" altLang="en-US" sz="2800" b="1" dirty="0" smtClean="0"/>
              <a:t>问题</a:t>
            </a:r>
            <a:endParaRPr lang="en-US" altLang="zh-CN" sz="2800" b="1" dirty="0" smtClean="0"/>
          </a:p>
          <a:p>
            <a:pPr marL="457200" lvl="1" indent="0">
              <a:buNone/>
            </a:pPr>
            <a:r>
              <a:rPr lang="en-US" altLang="zh-CN" sz="2800" b="1" dirty="0" smtClean="0"/>
              <a:t>2.</a:t>
            </a:r>
            <a:r>
              <a:rPr lang="zh-CN" altLang="en-US" sz="2800" b="1" dirty="0"/>
              <a:t>财政支出结构存在的</a:t>
            </a:r>
            <a:r>
              <a:rPr lang="zh-CN" altLang="en-US" sz="2800" b="1" dirty="0" smtClean="0"/>
              <a:t>问题</a:t>
            </a:r>
            <a:endParaRPr lang="en-US" altLang="zh-CN" sz="2800" b="1" dirty="0" smtClean="0"/>
          </a:p>
          <a:p>
            <a:pPr marL="457200" lvl="1" indent="0">
              <a:buNone/>
            </a:pPr>
            <a:r>
              <a:rPr lang="en-US" altLang="zh-CN" sz="2800" b="1" dirty="0" smtClean="0"/>
              <a:t>3.</a:t>
            </a:r>
            <a:r>
              <a:rPr lang="zh-CN" altLang="en-US" sz="2800" b="1" dirty="0"/>
              <a:t>预算绩效管理存在的</a:t>
            </a:r>
            <a:r>
              <a:rPr lang="zh-CN" altLang="en-US" sz="2800" b="1" dirty="0" smtClean="0"/>
              <a:t>问题</a:t>
            </a:r>
            <a:endParaRPr lang="en-US" altLang="zh-CN" sz="2800" b="1" dirty="0" smtClean="0"/>
          </a:p>
          <a:p>
            <a:pPr marL="457200" lvl="1" indent="0">
              <a:buNone/>
            </a:pPr>
            <a:r>
              <a:rPr lang="en-US" altLang="zh-CN" sz="2800" b="1" dirty="0" smtClean="0"/>
              <a:t>4.</a:t>
            </a:r>
            <a:r>
              <a:rPr lang="zh-CN" altLang="en-US" sz="2800" b="1" dirty="0"/>
              <a:t>地方债务管理存在的问题</a:t>
            </a:r>
            <a:endParaRPr lang="en-US" altLang="zh-CN" sz="2800" b="1" dirty="0" smtClean="0"/>
          </a:p>
        </p:txBody>
      </p:sp>
    </p:spTree>
    <p:extLst>
      <p:ext uri="{BB962C8B-B14F-4D97-AF65-F5344CB8AC3E}">
        <p14:creationId xmlns:p14="http://schemas.microsoft.com/office/powerpoint/2010/main" val="15323349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15.3 </a:t>
            </a:r>
            <a:r>
              <a:rPr lang="zh-CN" altLang="en-US" b="1" kern="100" dirty="0" smtClean="0">
                <a:latin typeface="Times New Roman" panose="02020603050405020304" pitchFamily="18" charset="0"/>
              </a:rPr>
              <a:t>我国</a:t>
            </a:r>
            <a:r>
              <a:rPr lang="zh-CN" altLang="en-US" b="1" kern="100" dirty="0">
                <a:latin typeface="Times New Roman" panose="02020603050405020304" pitchFamily="18" charset="0"/>
              </a:rPr>
              <a:t>财政管理制度改革展望</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15.3.2</a:t>
            </a:r>
            <a:r>
              <a:rPr lang="zh-CN" altLang="en-US" sz="2800" dirty="0"/>
              <a:t>对我国财政管理制度改革的展望</a:t>
            </a:r>
            <a:endParaRPr lang="en-US" altLang="zh-CN" sz="2800" dirty="0" smtClean="0"/>
          </a:p>
          <a:p>
            <a:pPr marL="457200" lvl="1" indent="0">
              <a:buNone/>
            </a:pPr>
            <a:r>
              <a:rPr lang="zh-CN" altLang="en-US" sz="2800" b="1" dirty="0" smtClean="0"/>
              <a:t>      我国</a:t>
            </a:r>
            <a:r>
              <a:rPr lang="zh-CN" altLang="en-US" sz="2800" b="1" dirty="0"/>
              <a:t>发展的内部条件和外部环境正在发生深刻复杂变化</a:t>
            </a:r>
            <a:r>
              <a:rPr lang="zh-CN" altLang="en-US" sz="2800" b="1" dirty="0" smtClean="0"/>
              <a:t>。世界</a:t>
            </a:r>
            <a:r>
              <a:rPr lang="zh-CN" altLang="en-US" sz="2800" b="1" dirty="0"/>
              <a:t>经济增速</a:t>
            </a:r>
            <a:r>
              <a:rPr lang="zh-CN" altLang="en-US" sz="2800" b="1" dirty="0" smtClean="0"/>
              <a:t>放缓</a:t>
            </a:r>
            <a:r>
              <a:rPr lang="en-US" altLang="zh-CN" sz="2800" b="1" dirty="0"/>
              <a:t>;</a:t>
            </a:r>
            <a:r>
              <a:rPr lang="zh-CN" altLang="en-US" sz="2800" b="1" dirty="0"/>
              <a:t>贫富差距日益拉大</a:t>
            </a:r>
            <a:r>
              <a:rPr lang="en-US" altLang="zh-CN" sz="2800" b="1" dirty="0"/>
              <a:t>,</a:t>
            </a:r>
            <a:r>
              <a:rPr lang="zh-CN" altLang="en-US" sz="2800" b="1" dirty="0"/>
              <a:t>一些国家和地区民粹主义兴起</a:t>
            </a:r>
            <a:r>
              <a:rPr lang="en-US" altLang="zh-CN" sz="2800" b="1" dirty="0"/>
              <a:t>;</a:t>
            </a:r>
            <a:r>
              <a:rPr lang="zh-CN" altLang="en-US" sz="2800" b="1" dirty="0"/>
              <a:t>某些发达经济体掀起了逆</a:t>
            </a:r>
            <a:r>
              <a:rPr lang="zh-CN" altLang="en-US" sz="2800" b="1" dirty="0" smtClean="0"/>
              <a:t>全球化</a:t>
            </a:r>
            <a:r>
              <a:rPr lang="zh-CN" altLang="en-US" sz="2800" b="1" dirty="0"/>
              <a:t>的浪潮</a:t>
            </a:r>
            <a:r>
              <a:rPr lang="en-US" altLang="zh-CN" sz="2800" b="1" dirty="0"/>
              <a:t>,</a:t>
            </a:r>
            <a:r>
              <a:rPr lang="zh-CN" altLang="en-US" sz="2800" b="1" dirty="0"/>
              <a:t>世界局势复杂多变。国内经济增速持续下滑</a:t>
            </a:r>
            <a:r>
              <a:rPr lang="en-US" altLang="zh-CN" sz="2800" b="1" dirty="0"/>
              <a:t>,</a:t>
            </a:r>
            <a:r>
              <a:rPr lang="zh-CN" altLang="en-US" sz="2800" b="1" dirty="0"/>
              <a:t>结构性问题依旧突出</a:t>
            </a:r>
            <a:r>
              <a:rPr lang="en-US" altLang="zh-CN" sz="2800" b="1" dirty="0"/>
              <a:t>,</a:t>
            </a:r>
            <a:r>
              <a:rPr lang="zh-CN" altLang="en-US" sz="2800" b="1" dirty="0"/>
              <a:t>财政</a:t>
            </a:r>
            <a:r>
              <a:rPr lang="zh-CN" altLang="en-US" sz="2800" b="1" dirty="0" smtClean="0"/>
              <a:t>风险</a:t>
            </a:r>
            <a:r>
              <a:rPr lang="zh-CN" altLang="en-US" sz="2800" b="1" dirty="0"/>
              <a:t>如债务风险和系统性金融风险不容小觑。国际形势日益严峻</a:t>
            </a:r>
            <a:r>
              <a:rPr lang="en-US" altLang="zh-CN" sz="2800" b="1" dirty="0"/>
              <a:t>,</a:t>
            </a:r>
            <a:r>
              <a:rPr lang="zh-CN" altLang="en-US" sz="2800" b="1" dirty="0"/>
              <a:t>国内外风险挑战</a:t>
            </a:r>
            <a:r>
              <a:rPr lang="zh-CN" altLang="en-US" sz="2800" b="1" dirty="0" smtClean="0"/>
              <a:t>显著上升</a:t>
            </a:r>
            <a:r>
              <a:rPr lang="en-US" altLang="zh-CN" sz="2800" b="1" dirty="0"/>
              <a:t>,</a:t>
            </a:r>
            <a:r>
              <a:rPr lang="zh-CN" altLang="en-US" sz="2800" b="1" dirty="0"/>
              <a:t>面对这百年未有之大变局</a:t>
            </a:r>
            <a:r>
              <a:rPr lang="en-US" altLang="zh-CN" sz="2800" b="1" dirty="0"/>
              <a:t>,</a:t>
            </a:r>
            <a:r>
              <a:rPr lang="zh-CN" altLang="en-US" sz="2800" b="1" dirty="0"/>
              <a:t>我国的财政管理制度应该更加积极有为</a:t>
            </a:r>
            <a:r>
              <a:rPr lang="en-US" altLang="zh-CN" sz="2800" b="1" dirty="0"/>
              <a:t>,</a:t>
            </a:r>
            <a:r>
              <a:rPr lang="zh-CN" altLang="en-US" sz="2800" b="1" dirty="0"/>
              <a:t>注重改革</a:t>
            </a:r>
            <a:r>
              <a:rPr lang="zh-CN" altLang="en-US" sz="2800" b="1" dirty="0" smtClean="0"/>
              <a:t>质量</a:t>
            </a:r>
            <a:r>
              <a:rPr lang="zh-CN" altLang="en-US" sz="2800" b="1" dirty="0"/>
              <a:t>和效果</a:t>
            </a:r>
            <a:r>
              <a:rPr lang="en-US" altLang="zh-CN" sz="2800" b="1" dirty="0"/>
              <a:t>,</a:t>
            </a:r>
            <a:r>
              <a:rPr lang="zh-CN" altLang="en-US" sz="2800" b="1" dirty="0"/>
              <a:t>为国家经济发展和民生改善提供支持。</a:t>
            </a:r>
            <a:endParaRPr lang="en-US" altLang="zh-CN" sz="2800" b="1" dirty="0" smtClean="0"/>
          </a:p>
        </p:txBody>
      </p:sp>
    </p:spTree>
    <p:extLst>
      <p:ext uri="{BB962C8B-B14F-4D97-AF65-F5344CB8AC3E}">
        <p14:creationId xmlns:p14="http://schemas.microsoft.com/office/powerpoint/2010/main" val="2905341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fontScale="90000"/>
          </a:bodyPr>
          <a:lstStyle/>
          <a:p>
            <a:pPr>
              <a:lnSpc>
                <a:spcPct val="150000"/>
              </a:lnSpc>
            </a:pPr>
            <a:r>
              <a:rPr lang="zh-CN" altLang="en-US" sz="2400" dirty="0"/>
              <a:t>从</a:t>
            </a:r>
            <a:r>
              <a:rPr lang="en-US" altLang="zh-CN" sz="2400" dirty="0"/>
              <a:t>1949</a:t>
            </a:r>
            <a:r>
              <a:rPr lang="zh-CN" altLang="en-US" sz="2400" dirty="0"/>
              <a:t>年新中国成立至今</a:t>
            </a:r>
            <a:r>
              <a:rPr lang="en-US" altLang="zh-CN" sz="2400" dirty="0"/>
              <a:t>,</a:t>
            </a:r>
            <a:r>
              <a:rPr lang="zh-CN" altLang="en-US" sz="2400" dirty="0"/>
              <a:t>已有</a:t>
            </a:r>
            <a:r>
              <a:rPr lang="en-US" altLang="zh-CN" sz="2400" dirty="0"/>
              <a:t>70</a:t>
            </a:r>
            <a:r>
              <a:rPr lang="zh-CN" altLang="en-US" sz="2400" dirty="0"/>
              <a:t>余年</a:t>
            </a:r>
            <a:r>
              <a:rPr lang="en-US" altLang="zh-CN" sz="2400" dirty="0"/>
              <a:t>,</a:t>
            </a:r>
            <a:r>
              <a:rPr lang="zh-CN" altLang="en-US" sz="2400" dirty="0"/>
              <a:t>这是中国人民从计划经济逐步走向市场经济</a:t>
            </a:r>
            <a:r>
              <a:rPr lang="en-US" altLang="zh-CN" sz="2400" dirty="0"/>
              <a:t>,</a:t>
            </a:r>
            <a:r>
              <a:rPr lang="zh-CN" altLang="en-US" sz="2400" dirty="0"/>
              <a:t>探索社</a:t>
            </a:r>
            <a:br>
              <a:rPr lang="zh-CN" altLang="en-US" sz="2400" dirty="0"/>
            </a:br>
            <a:r>
              <a:rPr lang="zh-CN" altLang="en-US" sz="2400" dirty="0"/>
              <a:t>会主义市场体制和建设现代化强国的历程。回顾我国</a:t>
            </a:r>
            <a:r>
              <a:rPr lang="en-US" altLang="zh-CN" sz="2400" dirty="0"/>
              <a:t>70</a:t>
            </a:r>
            <a:r>
              <a:rPr lang="zh-CN" altLang="en-US" sz="2400" dirty="0"/>
              <a:t>多年来的财政管理实践及其改革历程</a:t>
            </a:r>
            <a:r>
              <a:rPr lang="en-US" altLang="zh-CN" sz="2400" dirty="0"/>
              <a:t>,</a:t>
            </a:r>
            <a:r>
              <a:rPr lang="zh-CN" altLang="en-US" sz="2400" dirty="0" smtClean="0"/>
              <a:t>其间</a:t>
            </a:r>
            <a:r>
              <a:rPr lang="zh-CN" altLang="en-US" sz="2400" dirty="0"/>
              <a:t>虽有曲折</a:t>
            </a:r>
            <a:r>
              <a:rPr lang="en-US" altLang="zh-CN" sz="2400" dirty="0"/>
              <a:t>,</a:t>
            </a:r>
            <a:r>
              <a:rPr lang="zh-CN" altLang="en-US" sz="2400" dirty="0"/>
              <a:t>但我们也看到</a:t>
            </a:r>
            <a:r>
              <a:rPr lang="en-US" altLang="zh-CN" sz="2400" dirty="0"/>
              <a:t>,</a:t>
            </a:r>
            <a:r>
              <a:rPr lang="zh-CN" altLang="en-US" sz="2400" dirty="0"/>
              <a:t>社会主义中国的财政管理功能与作用始终强大。在迈向市场经济、</a:t>
            </a:r>
            <a:r>
              <a:rPr lang="zh-CN" altLang="en-US" sz="2400" dirty="0" smtClean="0"/>
              <a:t>走向</a:t>
            </a:r>
            <a:r>
              <a:rPr lang="zh-CN" altLang="en-US" sz="2400" dirty="0"/>
              <a:t>财政现代化的征程中</a:t>
            </a:r>
            <a:r>
              <a:rPr lang="en-US" altLang="zh-CN" sz="2400" dirty="0"/>
              <a:t>,</a:t>
            </a:r>
            <a:r>
              <a:rPr lang="zh-CN" altLang="en-US" sz="2400" dirty="0"/>
              <a:t>在进入中国特色社会主义新时代的历史背景下</a:t>
            </a:r>
            <a:r>
              <a:rPr lang="en-US" altLang="zh-CN" sz="2400" dirty="0"/>
              <a:t>,</a:t>
            </a:r>
            <a:r>
              <a:rPr lang="zh-CN" altLang="en-US" sz="2400" dirty="0"/>
              <a:t>财政的定位越来越明晰</a:t>
            </a:r>
            <a:r>
              <a:rPr lang="en-US" altLang="zh-CN" sz="2400" dirty="0" smtClean="0"/>
              <a:t>,</a:t>
            </a:r>
            <a:r>
              <a:rPr lang="zh-CN" altLang="en-US" sz="2400" dirty="0" smtClean="0"/>
              <a:t>财政</a:t>
            </a:r>
            <a:r>
              <a:rPr lang="zh-CN" altLang="en-US" sz="2400" dirty="0"/>
              <a:t>管理所发挥的作用越来越强大。面对严峻复杂的国际形势、艰巨繁重的国内改革发展稳定</a:t>
            </a:r>
            <a:r>
              <a:rPr lang="zh-CN" altLang="en-US" sz="2400" dirty="0" smtClean="0"/>
              <a:t>任务</a:t>
            </a:r>
            <a:r>
              <a:rPr lang="en-US" altLang="zh-CN" sz="2400" dirty="0"/>
              <a:t>,</a:t>
            </a:r>
            <a:r>
              <a:rPr lang="zh-CN" altLang="en-US" sz="2400" dirty="0"/>
              <a:t>我国的财政管理应该在中国共产党的领导下</a:t>
            </a:r>
            <a:r>
              <a:rPr lang="en-US" altLang="zh-CN" sz="2400" dirty="0"/>
              <a:t>,</a:t>
            </a:r>
            <a:r>
              <a:rPr lang="zh-CN" altLang="en-US" sz="2400" dirty="0"/>
              <a:t>更加积极有为</a:t>
            </a:r>
            <a:r>
              <a:rPr lang="en-US" altLang="zh-CN" sz="2400" dirty="0"/>
              <a:t>,</a:t>
            </a:r>
            <a:r>
              <a:rPr lang="zh-CN" altLang="en-US" sz="2400" dirty="0"/>
              <a:t>继续深化改革</a:t>
            </a:r>
            <a:r>
              <a:rPr lang="en-US" altLang="zh-CN" sz="2400" dirty="0"/>
              <a:t>,</a:t>
            </a:r>
            <a:r>
              <a:rPr lang="zh-CN" altLang="en-US" sz="2400" dirty="0"/>
              <a:t>推动经济高质量</a:t>
            </a:r>
            <a:r>
              <a:rPr lang="zh-CN" altLang="en-US" sz="2400" dirty="0" smtClean="0"/>
              <a:t>发展</a:t>
            </a:r>
            <a:r>
              <a:rPr lang="en-US" altLang="zh-CN" sz="2400" dirty="0"/>
              <a:t>;</a:t>
            </a:r>
            <a:r>
              <a:rPr lang="zh-CN" altLang="en-US" sz="2400" dirty="0"/>
              <a:t>推动国家治理体系和治理能力现代化水平进一步提升</a:t>
            </a:r>
            <a:r>
              <a:rPr lang="en-US" altLang="zh-CN" sz="2400" dirty="0"/>
              <a:t>;</a:t>
            </a:r>
            <a:r>
              <a:rPr lang="zh-CN" altLang="en-US" sz="2400" dirty="0"/>
              <a:t>为全面建设社会主义现代化国家</a:t>
            </a:r>
            <a:r>
              <a:rPr lang="zh-CN" altLang="en-US" sz="2400"/>
              <a:t>、</a:t>
            </a:r>
            <a:r>
              <a:rPr lang="zh-CN" altLang="en-US" sz="2400" smtClean="0"/>
              <a:t>实现中华民族</a:t>
            </a:r>
            <a:r>
              <a:rPr lang="zh-CN" altLang="en-US" sz="2400" dirty="0"/>
              <a:t>伟大复兴的中国梦增光添彩</a:t>
            </a:r>
            <a:r>
              <a:rPr lang="en-US" altLang="zh-CN" sz="2400" dirty="0"/>
              <a:t>!</a:t>
            </a:r>
            <a:endParaRPr lang="zh-CN" altLang="en-US" sz="2400" dirty="0"/>
          </a:p>
        </p:txBody>
      </p:sp>
      <p:sp>
        <p:nvSpPr>
          <p:cNvPr id="3" name="文本占位符 2"/>
          <p:cNvSpPr>
            <a:spLocks noGrp="1"/>
          </p:cNvSpPr>
          <p:nvPr>
            <p:ph type="body" idx="1"/>
          </p:nvPr>
        </p:nvSpPr>
        <p:spPr>
          <a:xfrm>
            <a:off x="606668" y="70339"/>
            <a:ext cx="11312615"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23184708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6216</TotalTime>
  <Words>585</Words>
  <Application>Microsoft Office PowerPoint</Application>
  <PresentationFormat>宽屏</PresentationFormat>
  <Paragraphs>46</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华文新魏</vt:lpstr>
      <vt:lpstr>宋体</vt:lpstr>
      <vt:lpstr>Arial</vt:lpstr>
      <vt:lpstr>Calibri</vt:lpstr>
      <vt:lpstr>Calibri Light</vt:lpstr>
      <vt:lpstr>Times New Roman</vt:lpstr>
      <vt:lpstr>天体</vt:lpstr>
      <vt:lpstr>本章主要对我国70年来的财政管理实践及其改革历程进行总结,为学习财政管理提供一个背景。同时,根据前面所学的知识和国家治理体系和治理能力现代化的要求,从财政管理手段、财政管理程序、财政管理机构等方面对我国财政管理现状中仍存在的一些问题进行剖析,并对今后需要继续深化改革的领域与方向做一简要分析。</vt:lpstr>
      <vt:lpstr>15.1我国财政管理制度改革的历程</vt:lpstr>
      <vt:lpstr>15.1我国财政管理制度改革的历程</vt:lpstr>
      <vt:lpstr>15.2 我国财政管理制度的现状</vt:lpstr>
      <vt:lpstr>15.2 我国财政管理制度的现状</vt:lpstr>
      <vt:lpstr>15.2 我国财政管理制度的现状</vt:lpstr>
      <vt:lpstr>15.3 我国财政管理制度改革展望</vt:lpstr>
      <vt:lpstr>15.3 我国财政管理制度改革展望</vt:lpstr>
      <vt:lpstr>从1949年新中国成立至今,已有70余年,这是中国人民从计划经济逐步走向市场经济,探索社 会主义市场体制和建设现代化强国的历程。回顾我国70多年来的财政管理实践及其改革历程,其间虽有曲折,但我们也看到,社会主义中国的财政管理功能与作用始终强大。在迈向市场经济、走向财政现代化的征程中,在进入中国特色社会主义新时代的历史背景下,财政的定位越来越明晰,财政管理所发挥的作用越来越强大。面对严峻复杂的国际形势、艰巨繁重的国内改革发展稳定任务,我国的财政管理应该在中国共产党的领导下,更加积极有为,继续深化改革,推动经济高质量发展;推动国家治理体系和治理能力现代化水平进一步提升;为全面建设社会主义现代化国家、实现中华民族伟大复兴的中国梦增光添彩!</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206</cp:revision>
  <dcterms:created xsi:type="dcterms:W3CDTF">2024-09-02T02:45:44Z</dcterms:created>
  <dcterms:modified xsi:type="dcterms:W3CDTF">2024-09-15T16:18:32Z</dcterms:modified>
</cp:coreProperties>
</file>