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51"/>
  </p:notesMasterIdLst>
  <p:handoutMasterIdLst>
    <p:handoutMasterId r:id="rId52"/>
  </p:handoutMasterIdLst>
  <p:sldIdLst>
    <p:sldId id="344" r:id="rId2"/>
    <p:sldId id="345" r:id="rId3"/>
    <p:sldId id="346" r:id="rId4"/>
    <p:sldId id="343" r:id="rId5"/>
    <p:sldId id="347" r:id="rId6"/>
    <p:sldId id="348" r:id="rId7"/>
    <p:sldId id="349" r:id="rId8"/>
    <p:sldId id="358" r:id="rId9"/>
    <p:sldId id="350" r:id="rId10"/>
    <p:sldId id="351" r:id="rId11"/>
    <p:sldId id="354" r:id="rId12"/>
    <p:sldId id="359" r:id="rId13"/>
    <p:sldId id="463" r:id="rId14"/>
    <p:sldId id="464" r:id="rId15"/>
    <p:sldId id="465" r:id="rId16"/>
    <p:sldId id="466" r:id="rId17"/>
    <p:sldId id="467" r:id="rId18"/>
    <p:sldId id="357" r:id="rId19"/>
    <p:sldId id="468" r:id="rId20"/>
    <p:sldId id="470" r:id="rId21"/>
    <p:sldId id="471" r:id="rId22"/>
    <p:sldId id="472" r:id="rId23"/>
    <p:sldId id="473" r:id="rId24"/>
    <p:sldId id="424" r:id="rId25"/>
    <p:sldId id="425" r:id="rId26"/>
    <p:sldId id="426" r:id="rId27"/>
    <p:sldId id="427" r:id="rId28"/>
    <p:sldId id="428" r:id="rId29"/>
    <p:sldId id="429" r:id="rId30"/>
    <p:sldId id="430" r:id="rId31"/>
    <p:sldId id="431" r:id="rId32"/>
    <p:sldId id="474" r:id="rId33"/>
    <p:sldId id="432" r:id="rId34"/>
    <p:sldId id="433" r:id="rId35"/>
    <p:sldId id="434" r:id="rId36"/>
    <p:sldId id="475" r:id="rId37"/>
    <p:sldId id="476" r:id="rId38"/>
    <p:sldId id="477" r:id="rId39"/>
    <p:sldId id="436" r:id="rId40"/>
    <p:sldId id="437" r:id="rId41"/>
    <p:sldId id="478" r:id="rId42"/>
    <p:sldId id="479" r:id="rId43"/>
    <p:sldId id="438" r:id="rId44"/>
    <p:sldId id="480" r:id="rId45"/>
    <p:sldId id="481" r:id="rId46"/>
    <p:sldId id="447" r:id="rId47"/>
    <p:sldId id="448" r:id="rId48"/>
    <p:sldId id="449" r:id="rId49"/>
    <p:sldId id="482" r:id="rId5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5E9"/>
    <a:srgbClr val="BBA3EB"/>
    <a:srgbClr val="CCFFCC"/>
    <a:srgbClr val="D3C4F2"/>
    <a:srgbClr val="EBFFEB"/>
    <a:srgbClr val="FFFFFF"/>
    <a:srgbClr val="CCFF99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74" autoAdjust="0"/>
    <p:restoredTop sz="99503" autoAdjust="0"/>
  </p:normalViewPr>
  <p:slideViewPr>
    <p:cSldViewPr>
      <p:cViewPr varScale="1">
        <p:scale>
          <a:sx n="70" d="100"/>
          <a:sy n="70" d="100"/>
        </p:scale>
        <p:origin x="-124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8DF83-54F1-4381-817F-744C1CA30C59}" type="datetimeFigureOut">
              <a:rPr lang="zh-CN" altLang="en-US" smtClean="0"/>
              <a:pPr/>
              <a:t>2012/8/26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4E61D1-E440-42CA-97FF-423B24F2BA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96741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宋体" pitchFamily="2" charset="-122"/>
              </a:defRPr>
            </a:lvl1pPr>
          </a:lstStyle>
          <a:p>
            <a:pPr>
              <a:defRPr/>
            </a:pPr>
            <a:fld id="{8D3E2896-2279-4A1A-BDE5-9E38F47EC2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3557096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8"/>
          <p:cNvSpPr>
            <a:spLocks noChangeArrowheads="1"/>
          </p:cNvSpPr>
          <p:nvPr/>
        </p:nvSpPr>
        <p:spPr bwMode="gray">
          <a:xfrm>
            <a:off x="684213" y="333375"/>
            <a:ext cx="5905500" cy="5761038"/>
          </a:xfrm>
          <a:prstGeom prst="ellipse">
            <a:avLst/>
          </a:prstGeom>
          <a:gradFill rotWithShape="1">
            <a:gsLst>
              <a:gs pos="0">
                <a:schemeClr val="bg2">
                  <a:alpha val="48000"/>
                </a:schemeClr>
              </a:gs>
              <a:gs pos="100000">
                <a:schemeClr val="bg2">
                  <a:gamma/>
                  <a:tint val="0"/>
                  <a:invGamma/>
                  <a:alpha val="8000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Rectangle 39"/>
          <p:cNvSpPr>
            <a:spLocks noChangeArrowheads="1"/>
          </p:cNvSpPr>
          <p:nvPr/>
        </p:nvSpPr>
        <p:spPr bwMode="ltGray">
          <a:xfrm>
            <a:off x="0" y="4437063"/>
            <a:ext cx="9144000" cy="17287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Oval 40"/>
          <p:cNvSpPr>
            <a:spLocks noChangeArrowheads="1"/>
          </p:cNvSpPr>
          <p:nvPr/>
        </p:nvSpPr>
        <p:spPr bwMode="gray">
          <a:xfrm>
            <a:off x="971550" y="1628775"/>
            <a:ext cx="3529013" cy="3671888"/>
          </a:xfrm>
          <a:prstGeom prst="ellipse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5400000" scaled="1"/>
            <a:tileRect/>
          </a:gradFill>
          <a:ln w="38100">
            <a:solidFill>
              <a:schemeClr val="bg1"/>
            </a:solidFill>
            <a:round/>
            <a:headEnd/>
            <a:tailEnd/>
          </a:ln>
          <a:effectLst>
            <a:outerShdw dist="89803" dir="2700000" algn="ctr" rotWithShape="0">
              <a:srgbClr val="000000">
                <a:alpha val="19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Oval 43"/>
          <p:cNvSpPr>
            <a:spLocks noChangeArrowheads="1"/>
          </p:cNvSpPr>
          <p:nvPr/>
        </p:nvSpPr>
        <p:spPr bwMode="gray">
          <a:xfrm>
            <a:off x="4211638" y="2636838"/>
            <a:ext cx="1223962" cy="1223962"/>
          </a:xfrm>
          <a:prstGeom prst="ellipse">
            <a:avLst/>
          </a:prstGeom>
          <a:solidFill>
            <a:srgbClr val="1BABE5">
              <a:alpha val="10001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67200" y="1219200"/>
            <a:ext cx="4495800" cy="1752600"/>
          </a:xfrm>
        </p:spPr>
        <p:txBody>
          <a:bodyPr/>
          <a:lstStyle>
            <a:lvl1pPr algn="r">
              <a:defRPr sz="4000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altLang="zh-CN" dirty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581400" y="6400800"/>
            <a:ext cx="2209800" cy="24447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9111" y="2606052"/>
            <a:ext cx="2487133" cy="248713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4231" y="668151"/>
            <a:ext cx="840636" cy="84063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0265">
            <a:off x="768979" y="1819255"/>
            <a:ext cx="1361677" cy="1361676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1029" y="3497579"/>
            <a:ext cx="2002971" cy="1260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7"/>
          <p:cNvSpPr/>
          <p:nvPr userDrawn="1"/>
        </p:nvSpPr>
        <p:spPr>
          <a:xfrm>
            <a:off x="3926404" y="3715482"/>
            <a:ext cx="16081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SQL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4BC87-2322-4537-B8F4-9FE8877466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57975" y="609600"/>
            <a:ext cx="2066925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48375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5C661A-7D1A-4102-8EAC-6DEB98011C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563888" y="6237312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188CDA5-8121-490B-936B-8AEA9D57C91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C11FF-0938-4A23-9A1D-5074982849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97145-69DA-4605-B420-C8A1E119E8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576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7250" y="1676400"/>
            <a:ext cx="40576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C5B2C9-A724-4804-8D38-B5614D11BF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CC5D-FEF4-43F2-A1CC-A8E8F64150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FA83A-FAA8-4821-ACE4-B661B604A7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B5166D-255D-4ECC-A1CA-4D53688093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F3F0FD-4A76-480B-9749-BB70B8C1FF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31E9C-1170-47C5-A336-4231CAB38C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Oval 105"/>
          <p:cNvSpPr>
            <a:spLocks noChangeArrowheads="1"/>
          </p:cNvSpPr>
          <p:nvPr/>
        </p:nvSpPr>
        <p:spPr bwMode="gray">
          <a:xfrm>
            <a:off x="179388" y="0"/>
            <a:ext cx="6804025" cy="6858000"/>
          </a:xfrm>
          <a:prstGeom prst="ellipse">
            <a:avLst/>
          </a:prstGeom>
          <a:gradFill rotWithShape="1">
            <a:gsLst>
              <a:gs pos="0">
                <a:schemeClr val="bg2">
                  <a:alpha val="44000"/>
                </a:schemeClr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30" name="Rectangle 106"/>
          <p:cNvSpPr>
            <a:spLocks noChangeArrowheads="1"/>
          </p:cNvSpPr>
          <p:nvPr/>
        </p:nvSpPr>
        <p:spPr bwMode="gray">
          <a:xfrm>
            <a:off x="0" y="0"/>
            <a:ext cx="9144000" cy="11969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76400"/>
            <a:ext cx="82677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altLang="zh-CN" dirty="0" smtClean="0"/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191000" y="6534150"/>
            <a:ext cx="838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>
                <a:ea typeface="宋体" pitchFamily="2" charset="-122"/>
              </a:defRPr>
            </a:lvl1pPr>
          </a:lstStyle>
          <a:p>
            <a:pPr>
              <a:defRPr/>
            </a:pPr>
            <a:fld id="{89606887-116E-4E0E-9425-0268C18C08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2555776" y="362374"/>
            <a:ext cx="4931693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11483">
            <a:off x="7877992" y="-11113"/>
            <a:ext cx="1219200" cy="121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48175">
            <a:off x="-113771" y="-104643"/>
            <a:ext cx="1920415" cy="19204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493" y="541725"/>
            <a:ext cx="1037818" cy="103781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7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11760" y="980728"/>
            <a:ext cx="6262670" cy="1066792"/>
          </a:xfrm>
        </p:spPr>
        <p:txBody>
          <a:bodyPr/>
          <a:lstStyle/>
          <a:p>
            <a:r>
              <a:rPr lang="zh-CN" altLang="en-US" sz="280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学习情境</a:t>
            </a:r>
            <a:r>
              <a:rPr lang="zh-CN" altLang="zh-CN" sz="280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2  </a:t>
            </a:r>
            <a:r>
              <a:rPr lang="zh-CN" altLang="en-US" sz="280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安装与启动数据库环境</a:t>
            </a:r>
            <a:endParaRPr lang="zh-CN" altLang="en-US" sz="32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294967295"/>
          </p:nvPr>
        </p:nvSpPr>
        <p:spPr>
          <a:xfrm>
            <a:off x="381000" y="6400800"/>
            <a:ext cx="2133600" cy="244475"/>
          </a:xfrm>
        </p:spPr>
        <p:txBody>
          <a:bodyPr/>
          <a:lstStyle/>
          <a:p>
            <a:pPr>
              <a:defRPr/>
            </a:pPr>
            <a:fld id="{433BAFD5-2CE7-40F6-9B0C-8A7B47FEC7CD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2   </a:t>
            </a:r>
            <a:r>
              <a:rPr lang="zh-CN" altLang="en-US" sz="2400" dirty="0" smtClean="0">
                <a:solidFill>
                  <a:srgbClr val="FFFFFF"/>
                </a:solidFill>
                <a:latin typeface="+mn-ea"/>
                <a:ea typeface="+mn-ea"/>
              </a:rPr>
              <a:t>了解</a:t>
            </a:r>
            <a:r>
              <a:rPr lang="zh-CN" altLang="zh-CN" sz="2400" dirty="0">
                <a:solidFill>
                  <a:srgbClr val="FFFFFF"/>
                </a:solidFill>
                <a:latin typeface="+mn-ea"/>
                <a:ea typeface="+mn-ea"/>
              </a:rPr>
              <a:t>SQL Server 2005 </a:t>
            </a:r>
            <a:r>
              <a:rPr lang="zh-CN" altLang="en-US" sz="2400" dirty="0">
                <a:solidFill>
                  <a:srgbClr val="FFFFFF"/>
                </a:solidFill>
                <a:latin typeface="+mn-ea"/>
                <a:ea typeface="+mn-ea"/>
              </a:rPr>
              <a:t>标准版的系统需求</a:t>
            </a:r>
            <a:endParaRPr lang="zh-CN" altLang="en-US" sz="2400" dirty="0">
              <a:latin typeface="+mn-ea"/>
              <a:ea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91000" y="6459562"/>
            <a:ext cx="838200" cy="261938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2006070" y="1894908"/>
            <a:ext cx="6459564" cy="97699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2506778" y="2171306"/>
            <a:ext cx="225328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了解硬件要求</a:t>
            </a:r>
            <a:endParaRPr lang="en-US" altLang="zh-CN" b="1" dirty="0">
              <a:ea typeface="宋体" pitchFamily="2" charset="-122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1889396" y="2202458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9073" y="1738538"/>
            <a:ext cx="1298892" cy="1298892"/>
          </a:xfrm>
          <a:prstGeom prst="rect">
            <a:avLst/>
          </a:prstGeom>
          <a:noFill/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black">
          <a:xfrm>
            <a:off x="503494" y="2183348"/>
            <a:ext cx="167005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sz="2000" dirty="0" smtClean="0"/>
              <a:t>1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1990838" y="3356992"/>
            <a:ext cx="6757626" cy="2448271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black">
          <a:xfrm>
            <a:off x="2458638" y="3468721"/>
            <a:ext cx="5785770" cy="219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了解操作系统要求。只要是目前使用中的    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windows产品，标准版都可以安装，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不过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对于目前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兴起的windows7系统，需要到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微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软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网站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下载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相应的补丁方可安装。</a:t>
            </a: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gray">
          <a:xfrm>
            <a:off x="1889396" y="4376984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4" name="Picture 11" descr="DP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630" y="3875303"/>
            <a:ext cx="1346208" cy="1346208"/>
          </a:xfrm>
          <a:prstGeom prst="rect">
            <a:avLst/>
          </a:prstGeom>
          <a:noFill/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black">
          <a:xfrm>
            <a:off x="530352" y="4367429"/>
            <a:ext cx="167005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2</a:t>
            </a:r>
            <a:endParaRPr lang="en-US" altLang="zh-CN" sz="2000" b="1" dirty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3 </a:t>
            </a:r>
            <a:r>
              <a:rPr lang="en-US" altLang="zh-CN" dirty="0" smtClean="0"/>
              <a:t>  </a:t>
            </a:r>
            <a:r>
              <a:rPr lang="zh-CN" altLang="en-US" dirty="0" smtClean="0"/>
              <a:t>安装</a:t>
            </a:r>
            <a:r>
              <a:rPr lang="en-US" altLang="zh-CN" dirty="0"/>
              <a:t>SQL Server 2005</a:t>
            </a:r>
            <a:endParaRPr lang="zh-CN" altLang="en-US" dirty="0"/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357290" y="2390182"/>
            <a:ext cx="6605610" cy="45719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1357290" y="1500174"/>
            <a:ext cx="657229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/>
              <a:t>步骤</a:t>
            </a:r>
            <a:r>
              <a:rPr lang="en-US" dirty="0" smtClean="0"/>
              <a:t>1   </a:t>
            </a:r>
            <a:r>
              <a:rPr lang="zh-CN" altLang="en-US" dirty="0" smtClean="0"/>
              <a:t>将</a:t>
            </a:r>
            <a:r>
              <a:rPr lang="en-US" altLang="zh-CN" dirty="0"/>
              <a:t>SQL Server 2005 </a:t>
            </a:r>
            <a:r>
              <a:rPr lang="zh-CN" altLang="en-US" dirty="0"/>
              <a:t>光盘插入光驱。自动启</a:t>
            </a:r>
          </a:p>
          <a:p>
            <a:pPr eaLnBrk="0" hangingPunct="0"/>
            <a:r>
              <a:rPr lang="zh-CN" altLang="en-US" dirty="0"/>
              <a:t>      </a:t>
            </a:r>
            <a:r>
              <a:rPr lang="zh-CN" altLang="en-US" dirty="0" smtClean="0"/>
              <a:t>       </a:t>
            </a:r>
            <a:r>
              <a:rPr lang="zh-CN" altLang="en-US" dirty="0"/>
              <a:t>动后，单击</a:t>
            </a:r>
            <a:r>
              <a:rPr lang="en-US" altLang="zh-CN" dirty="0"/>
              <a:t>【</a:t>
            </a:r>
            <a:r>
              <a:rPr lang="zh-CN" altLang="en-US" dirty="0"/>
              <a:t>服务器组件、工具、联机丛书</a:t>
            </a:r>
          </a:p>
          <a:p>
            <a:pPr eaLnBrk="0" hangingPunct="0"/>
            <a:r>
              <a:rPr lang="zh-CN" altLang="en-US" dirty="0"/>
              <a:t>       </a:t>
            </a:r>
            <a:r>
              <a:rPr lang="zh-CN" altLang="en-US" dirty="0" smtClean="0"/>
              <a:t>      和</a:t>
            </a:r>
            <a:r>
              <a:rPr lang="zh-CN" altLang="en-US" dirty="0"/>
              <a:t>示例</a:t>
            </a:r>
            <a:r>
              <a:rPr lang="en-US" altLang="zh-CN" dirty="0"/>
              <a:t>】</a:t>
            </a:r>
            <a:r>
              <a:rPr lang="zh-CN" altLang="en-US" dirty="0"/>
              <a:t>选项。</a:t>
            </a:r>
          </a:p>
        </p:txBody>
      </p: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1357290" y="2494942"/>
            <a:ext cx="657229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/>
              <a:t>步骤</a:t>
            </a:r>
            <a:r>
              <a:rPr lang="en-US" altLang="zh-CN" dirty="0" smtClean="0"/>
              <a:t>2   </a:t>
            </a:r>
            <a:r>
              <a:rPr lang="zh-CN" altLang="en-US" dirty="0" smtClean="0"/>
              <a:t>在</a:t>
            </a:r>
            <a:r>
              <a:rPr lang="en-US" altLang="zh-CN" dirty="0"/>
              <a:t>【</a:t>
            </a:r>
            <a:r>
              <a:rPr lang="zh-CN" altLang="en-US" dirty="0"/>
              <a:t>最终用户许可协议</a:t>
            </a:r>
            <a:r>
              <a:rPr lang="en-US" altLang="zh-CN" dirty="0"/>
              <a:t>】</a:t>
            </a:r>
            <a:r>
              <a:rPr lang="zh-CN" altLang="en-US" dirty="0"/>
              <a:t>页上，阅读许可协</a:t>
            </a:r>
          </a:p>
          <a:p>
            <a:pPr eaLnBrk="0" hangingPunct="0"/>
            <a:r>
              <a:rPr lang="zh-CN" altLang="en-US" dirty="0"/>
              <a:t>     </a:t>
            </a:r>
            <a:r>
              <a:rPr lang="zh-CN" altLang="en-US" dirty="0" smtClean="0"/>
              <a:t>       </a:t>
            </a:r>
            <a:r>
              <a:rPr lang="zh-CN" altLang="en-US" dirty="0"/>
              <a:t>议，选中</a:t>
            </a:r>
            <a:r>
              <a:rPr lang="en-US" altLang="zh-CN" dirty="0"/>
              <a:t>【</a:t>
            </a:r>
            <a:r>
              <a:rPr lang="zh-CN" altLang="en-US" dirty="0"/>
              <a:t>接受许可条款和条件</a:t>
            </a:r>
            <a:r>
              <a:rPr lang="en-US" altLang="zh-CN" dirty="0"/>
              <a:t>】</a:t>
            </a:r>
            <a:r>
              <a:rPr lang="zh-CN" altLang="en-US" dirty="0"/>
              <a:t>复选框，</a:t>
            </a:r>
          </a:p>
          <a:p>
            <a:pPr eaLnBrk="0" hangingPunct="0"/>
            <a:r>
              <a:rPr lang="zh-CN" altLang="en-US" dirty="0"/>
              <a:t>    </a:t>
            </a:r>
            <a:r>
              <a:rPr lang="zh-CN" altLang="en-US" dirty="0" smtClean="0"/>
              <a:t>        </a:t>
            </a:r>
            <a:r>
              <a:rPr lang="zh-CN" altLang="en-US" dirty="0"/>
              <a:t>再单击</a:t>
            </a:r>
            <a:r>
              <a:rPr lang="en-US" altLang="zh-CN" dirty="0"/>
              <a:t>【</a:t>
            </a:r>
            <a:r>
              <a:rPr lang="zh-CN" altLang="en-US" dirty="0"/>
              <a:t>下一步</a:t>
            </a:r>
            <a:r>
              <a:rPr lang="en-US" altLang="zh-CN" dirty="0"/>
              <a:t>】</a:t>
            </a:r>
            <a:r>
              <a:rPr lang="zh-CN" altLang="en-US" dirty="0"/>
              <a:t>。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30706" y="3537901"/>
            <a:ext cx="4894728" cy="3009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3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V="1">
            <a:off x="1297952" y="2609323"/>
            <a:ext cx="6631634" cy="27587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1357290" y="1880234"/>
            <a:ext cx="65722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/>
              <a:t>步骤</a:t>
            </a:r>
            <a:r>
              <a:rPr lang="en-US" altLang="zh-CN" dirty="0" smtClean="0"/>
              <a:t>3   </a:t>
            </a:r>
            <a:r>
              <a:rPr lang="zh-CN" altLang="en-US" dirty="0" smtClean="0"/>
              <a:t>在</a:t>
            </a:r>
            <a:r>
              <a:rPr lang="en-US" altLang="zh-CN" dirty="0"/>
              <a:t>【</a:t>
            </a:r>
            <a:r>
              <a:rPr lang="zh-CN" altLang="en-US" dirty="0"/>
              <a:t>安装必备组件</a:t>
            </a:r>
            <a:r>
              <a:rPr lang="en-US" altLang="zh-CN" dirty="0"/>
              <a:t>】</a:t>
            </a:r>
            <a:r>
              <a:rPr lang="zh-CN" altLang="en-US" dirty="0"/>
              <a:t>页上，当成功安装所需组</a:t>
            </a:r>
          </a:p>
          <a:p>
            <a:pPr eaLnBrk="0" hangingPunct="0"/>
            <a:r>
              <a:rPr lang="zh-CN" altLang="en-US" dirty="0"/>
              <a:t>      </a:t>
            </a:r>
            <a:r>
              <a:rPr lang="zh-CN" altLang="en-US" dirty="0" smtClean="0"/>
              <a:t>      </a:t>
            </a:r>
            <a:r>
              <a:rPr lang="zh-CN" altLang="en-US" dirty="0"/>
              <a:t>件后出现如图</a:t>
            </a:r>
            <a:r>
              <a:rPr lang="en-US" altLang="zh-CN" dirty="0"/>
              <a:t>2.3</a:t>
            </a:r>
            <a:r>
              <a:rPr lang="zh-CN" altLang="en-US" dirty="0"/>
              <a:t>所示的界面，单击</a:t>
            </a:r>
            <a:r>
              <a:rPr lang="en-US" altLang="zh-CN" dirty="0"/>
              <a:t>【</a:t>
            </a:r>
            <a:r>
              <a:rPr lang="zh-CN" altLang="en-US" dirty="0"/>
              <a:t>下一步</a:t>
            </a:r>
            <a:r>
              <a:rPr lang="en-US" altLang="zh-CN" dirty="0"/>
              <a:t>】</a:t>
            </a:r>
            <a:endParaRPr lang="en-US" altLang="zh-CN" dirty="0">
              <a:solidFill>
                <a:srgbClr val="000000"/>
              </a:solidFill>
              <a:latin typeface="Verdana" pitchFamily="34" charset="0"/>
              <a:ea typeface="宋体" pitchFamily="2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7" y="2813175"/>
            <a:ext cx="6165899" cy="3753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3 </a:t>
            </a:r>
            <a:r>
              <a:rPr lang="en-US" altLang="zh-CN" dirty="0" smtClean="0"/>
              <a:t>  </a:t>
            </a:r>
            <a:r>
              <a:rPr lang="zh-CN" altLang="en-US" dirty="0" smtClean="0"/>
              <a:t>安装</a:t>
            </a:r>
            <a:r>
              <a:rPr lang="en-US" altLang="zh-CN" dirty="0"/>
              <a:t>SQL Server 2005</a:t>
            </a:r>
            <a:endParaRPr lang="zh-CN" altLang="en-US" dirty="0"/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357290" y="2212683"/>
            <a:ext cx="6605610" cy="45719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1357290" y="1500174"/>
            <a:ext cx="65722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/>
              <a:t>步骤</a:t>
            </a:r>
            <a:r>
              <a:rPr lang="en-US" dirty="0" smtClean="0"/>
              <a:t>4   </a:t>
            </a:r>
            <a:r>
              <a:rPr lang="zh-CN" altLang="en-US" dirty="0" smtClean="0"/>
              <a:t>在 </a:t>
            </a:r>
            <a:r>
              <a:rPr lang="en-US" altLang="zh-CN" dirty="0"/>
              <a:t>SQL Server</a:t>
            </a:r>
            <a:r>
              <a:rPr lang="zh-CN" altLang="en-US" dirty="0"/>
              <a:t>安装向导的</a:t>
            </a:r>
            <a:r>
              <a:rPr lang="en-US" altLang="zh-CN" dirty="0"/>
              <a:t>【</a:t>
            </a:r>
            <a:r>
              <a:rPr lang="zh-CN" altLang="en-US" dirty="0"/>
              <a:t>欢迎</a:t>
            </a:r>
            <a:r>
              <a:rPr lang="en-US" altLang="zh-CN" dirty="0"/>
              <a:t>】</a:t>
            </a:r>
            <a:r>
              <a:rPr lang="zh-CN" altLang="en-US" dirty="0"/>
              <a:t>页上，单击</a:t>
            </a:r>
          </a:p>
          <a:p>
            <a:pPr eaLnBrk="0" hangingPunct="0"/>
            <a:r>
              <a:rPr lang="zh-CN" altLang="en-US" dirty="0"/>
              <a:t>      </a:t>
            </a:r>
            <a:r>
              <a:rPr lang="zh-CN" altLang="en-US" dirty="0" smtClean="0"/>
              <a:t>     </a:t>
            </a:r>
            <a:r>
              <a:rPr lang="en-US" altLang="zh-CN" dirty="0"/>
              <a:t>【</a:t>
            </a:r>
            <a:r>
              <a:rPr lang="zh-CN" altLang="en-US" dirty="0"/>
              <a:t>下一步</a:t>
            </a:r>
            <a:r>
              <a:rPr lang="en-US" altLang="zh-CN" dirty="0"/>
              <a:t>】</a:t>
            </a:r>
            <a:r>
              <a:rPr lang="zh-CN" altLang="en-US" dirty="0"/>
              <a:t>继续安装。界面如图</a:t>
            </a:r>
            <a:r>
              <a:rPr lang="en-US" altLang="zh-CN" dirty="0"/>
              <a:t>2.4</a:t>
            </a:r>
            <a:r>
              <a:rPr lang="zh-CN" altLang="en-US" dirty="0"/>
              <a:t>所示</a:t>
            </a:r>
          </a:p>
        </p:txBody>
      </p: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1393276" y="2258402"/>
            <a:ext cx="65722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/>
              <a:t>步骤</a:t>
            </a:r>
            <a:r>
              <a:rPr lang="en-US" altLang="zh-CN" dirty="0" smtClean="0"/>
              <a:t>5   </a:t>
            </a:r>
            <a:r>
              <a:rPr lang="zh-CN" altLang="en-US" dirty="0" smtClean="0"/>
              <a:t>在</a:t>
            </a:r>
            <a:r>
              <a:rPr lang="zh-CN" altLang="en-US" dirty="0"/>
              <a:t>如图</a:t>
            </a:r>
            <a:r>
              <a:rPr lang="en-US" altLang="zh-CN" dirty="0"/>
              <a:t>2.5</a:t>
            </a:r>
            <a:r>
              <a:rPr lang="zh-CN" altLang="en-US" dirty="0"/>
              <a:t>所示</a:t>
            </a:r>
            <a:r>
              <a:rPr lang="en-US" altLang="zh-CN" dirty="0"/>
              <a:t>【</a:t>
            </a:r>
            <a:r>
              <a:rPr lang="zh-CN" altLang="en-US" dirty="0"/>
              <a:t>系统配置检查</a:t>
            </a:r>
            <a:r>
              <a:rPr lang="en-US" altLang="zh-CN" dirty="0"/>
              <a:t>】</a:t>
            </a:r>
            <a:r>
              <a:rPr lang="zh-CN" altLang="en-US" dirty="0"/>
              <a:t>页上，检查系统</a:t>
            </a:r>
          </a:p>
          <a:p>
            <a:pPr eaLnBrk="0" hangingPunct="0"/>
            <a:r>
              <a:rPr lang="zh-CN" altLang="en-US" dirty="0"/>
              <a:t>      </a:t>
            </a:r>
            <a:r>
              <a:rPr lang="zh-CN" altLang="en-US" dirty="0" smtClean="0"/>
              <a:t>      </a:t>
            </a:r>
            <a:r>
              <a:rPr lang="zh-CN" altLang="en-US" dirty="0"/>
              <a:t>是否满足安装的最低要求（如果有错则不能继续    </a:t>
            </a:r>
          </a:p>
          <a:p>
            <a:pPr eaLnBrk="0" hangingPunct="0"/>
            <a:r>
              <a:rPr lang="zh-CN" altLang="en-US" dirty="0"/>
              <a:t>      </a:t>
            </a:r>
            <a:r>
              <a:rPr lang="zh-CN" altLang="en-US" dirty="0" smtClean="0"/>
              <a:t>      </a:t>
            </a:r>
            <a:r>
              <a:rPr lang="zh-CN" altLang="en-US" dirty="0"/>
              <a:t>安装）。检查完成之后，若没有错误提示，单击</a:t>
            </a:r>
          </a:p>
          <a:p>
            <a:pPr eaLnBrk="0" hangingPunct="0"/>
            <a:r>
              <a:rPr lang="zh-CN" altLang="en-US" dirty="0"/>
              <a:t>      </a:t>
            </a:r>
            <a:r>
              <a:rPr lang="zh-CN" altLang="en-US" dirty="0" smtClean="0"/>
              <a:t>     </a:t>
            </a:r>
            <a:r>
              <a:rPr lang="en-US" altLang="zh-CN" dirty="0" smtClean="0"/>
              <a:t>【</a:t>
            </a:r>
            <a:r>
              <a:rPr lang="zh-CN" altLang="en-US" dirty="0"/>
              <a:t>下一步</a:t>
            </a:r>
            <a:r>
              <a:rPr lang="en-US" altLang="zh-CN" dirty="0"/>
              <a:t>】</a:t>
            </a:r>
            <a:r>
              <a:rPr lang="zh-CN" altLang="en-US" dirty="0"/>
              <a:t>继续执行安装程序。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573015"/>
            <a:ext cx="3888432" cy="293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4802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3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V="1">
            <a:off x="1297952" y="2609323"/>
            <a:ext cx="6631634" cy="27587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1357290" y="1880234"/>
            <a:ext cx="65722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/>
              <a:t>步骤</a:t>
            </a:r>
            <a:r>
              <a:rPr lang="en-US" altLang="zh-CN" dirty="0" smtClean="0"/>
              <a:t>6   </a:t>
            </a:r>
            <a:r>
              <a:rPr lang="zh-CN" altLang="en-US" dirty="0" smtClean="0"/>
              <a:t>在</a:t>
            </a:r>
            <a:r>
              <a:rPr lang="en-US" altLang="zh-CN" dirty="0"/>
              <a:t>【</a:t>
            </a:r>
            <a:r>
              <a:rPr lang="zh-CN" altLang="en-US" dirty="0"/>
              <a:t>注册信息</a:t>
            </a:r>
            <a:r>
              <a:rPr lang="en-US" altLang="zh-CN" dirty="0"/>
              <a:t>】</a:t>
            </a:r>
            <a:r>
              <a:rPr lang="zh-CN" altLang="en-US" dirty="0"/>
              <a:t>页上填写注册信息，如图</a:t>
            </a:r>
            <a:r>
              <a:rPr lang="en-US" altLang="zh-CN" dirty="0"/>
              <a:t>2.6</a:t>
            </a:r>
            <a:r>
              <a:rPr lang="zh-CN" altLang="en-US" dirty="0"/>
              <a:t>所</a:t>
            </a:r>
          </a:p>
          <a:p>
            <a:pPr eaLnBrk="0" hangingPunct="0"/>
            <a:r>
              <a:rPr lang="zh-CN" altLang="en-US" dirty="0"/>
              <a:t>      </a:t>
            </a:r>
            <a:r>
              <a:rPr lang="zh-CN" altLang="en-US" dirty="0" smtClean="0"/>
              <a:t>      </a:t>
            </a:r>
            <a:r>
              <a:rPr lang="zh-CN" altLang="en-US" dirty="0"/>
              <a:t>示，单击</a:t>
            </a:r>
            <a:r>
              <a:rPr lang="en-US" altLang="zh-CN" dirty="0"/>
              <a:t>【</a:t>
            </a:r>
            <a:r>
              <a:rPr lang="zh-CN" altLang="en-US" dirty="0"/>
              <a:t>下一步</a:t>
            </a:r>
            <a:r>
              <a:rPr lang="en-US" altLang="zh-CN" dirty="0"/>
              <a:t>】</a:t>
            </a:r>
            <a:endParaRPr lang="en-US" altLang="zh-CN" dirty="0">
              <a:solidFill>
                <a:srgbClr val="000000"/>
              </a:solidFill>
              <a:latin typeface="Verdana" pitchFamily="34" charset="0"/>
              <a:ea typeface="宋体" pitchFamily="2" charset="-122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844166"/>
            <a:ext cx="5112568" cy="3695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8767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3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15</a:t>
            </a:fld>
            <a:endParaRPr lang="en-US" altLang="zh-CN"/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V="1">
            <a:off x="1430960" y="3024538"/>
            <a:ext cx="5733328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30960" y="2081114"/>
            <a:ext cx="610242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dirty="0">
                <a:latin typeface="黑体" pitchFamily="49" charset="-122"/>
                <a:ea typeface="黑体" pitchFamily="49" charset="-122"/>
              </a:rPr>
              <a:t>步骤7：在如图2.7所示【要安装的组件】界面页上包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dirty="0">
                <a:latin typeface="黑体" pitchFamily="49" charset="-122"/>
                <a:ea typeface="黑体" pitchFamily="49" charset="-122"/>
              </a:rPr>
              <a:t>       含许多组件，每个组件提供特定的服务。</a:t>
            </a:r>
          </a:p>
        </p:txBody>
      </p:sp>
      <p:sp>
        <p:nvSpPr>
          <p:cNvPr id="8" name="矩形 7"/>
          <p:cNvSpPr/>
          <p:nvPr/>
        </p:nvSpPr>
        <p:spPr>
          <a:xfrm>
            <a:off x="1430960" y="3338772"/>
            <a:ext cx="6804756" cy="169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dirty="0">
                <a:latin typeface="黑体" pitchFamily="49" charset="-122"/>
                <a:ea typeface="黑体" pitchFamily="49" charset="-122"/>
              </a:rPr>
              <a:t>选择【SQL Server Database Services】组件。</a:t>
            </a:r>
          </a:p>
          <a:p>
            <a:pPr>
              <a:buFont typeface="Wingdings" pitchFamily="2" charset="2"/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该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组件用于存储、查询、处理数据和保证数据安全的核</a:t>
            </a:r>
          </a:p>
          <a:p>
            <a:pPr>
              <a:buFont typeface="Wingdings" pitchFamily="2" charset="2"/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心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服务，所以该组件是必选服务。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zh-CN" altLang="en-US" dirty="0">
              <a:latin typeface="黑体" pitchFamily="49" charset="-122"/>
              <a:ea typeface="黑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选择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【Integration Services】组件。由于数据的</a:t>
            </a:r>
          </a:p>
          <a:p>
            <a:pPr>
              <a:buFont typeface="Wingdings" pitchFamily="2" charset="2"/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导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入导出需要该组件的服务，所以要选择该组件。</a:t>
            </a:r>
          </a:p>
        </p:txBody>
      </p:sp>
    </p:spTree>
    <p:extLst>
      <p:ext uri="{BB962C8B-B14F-4D97-AF65-F5344CB8AC3E}">
        <p14:creationId xmlns:p14="http://schemas.microsoft.com/office/powerpoint/2010/main" xmlns="" val="212650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3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>
            <a:off x="1430960" y="3281442"/>
            <a:ext cx="5733328" cy="5733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30960" y="1916832"/>
            <a:ext cx="57333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dirty="0">
                <a:latin typeface="黑体" pitchFamily="49" charset="-122"/>
                <a:ea typeface="黑体" pitchFamily="49" charset="-122"/>
              </a:rPr>
              <a:t>选择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工作站组件、联机丛书和开发工具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组</a:t>
            </a:r>
          </a:p>
          <a:p>
            <a:pPr>
              <a:buFont typeface="Wingdings" pitchFamily="2" charset="2"/>
              <a:buNone/>
            </a:pPr>
            <a:r>
              <a:rPr lang="zh-CN" altLang="en-US" dirty="0">
                <a:latin typeface="黑体" pitchFamily="49" charset="-122"/>
                <a:ea typeface="黑体" pitchFamily="49" charset="-122"/>
              </a:rPr>
              <a:t>件。前两个组件都是提供服务的服务器端组件，工作</a:t>
            </a:r>
          </a:p>
          <a:p>
            <a:pPr>
              <a:buFont typeface="Wingdings" pitchFamily="2" charset="2"/>
              <a:buNone/>
            </a:pPr>
            <a:r>
              <a:rPr lang="zh-CN" altLang="en-US" dirty="0">
                <a:latin typeface="黑体" pitchFamily="49" charset="-122"/>
                <a:ea typeface="黑体" pitchFamily="49" charset="-122"/>
              </a:rPr>
              <a:t>站组件指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SQL Server Management Studio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等微软提供</a:t>
            </a:r>
          </a:p>
          <a:p>
            <a:pPr>
              <a:buFont typeface="Wingdings" pitchFamily="2" charset="2"/>
              <a:buNone/>
            </a:pPr>
            <a:r>
              <a:rPr lang="zh-CN" altLang="en-US" dirty="0">
                <a:latin typeface="黑体" pitchFamily="49" charset="-122"/>
                <a:ea typeface="黑体" pitchFamily="49" charset="-122"/>
              </a:rPr>
              <a:t>的供使用者使用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数据库的用户界面。</a:t>
            </a:r>
          </a:p>
        </p:txBody>
      </p:sp>
      <p:sp>
        <p:nvSpPr>
          <p:cNvPr id="8" name="矩形 7"/>
          <p:cNvSpPr/>
          <p:nvPr/>
        </p:nvSpPr>
        <p:spPr>
          <a:xfrm>
            <a:off x="1430960" y="3501008"/>
            <a:ext cx="57333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联机丛书是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SQL Server 2005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的核心文档，</a:t>
            </a:r>
          </a:p>
          <a:p>
            <a:pPr>
              <a:buFont typeface="Wingdings" pitchFamily="2" charset="2"/>
              <a:buNone/>
            </a:pPr>
            <a:r>
              <a:rPr lang="zh-CN" altLang="en-US" dirty="0">
                <a:latin typeface="黑体" pitchFamily="49" charset="-122"/>
                <a:ea typeface="黑体" pitchFamily="49" charset="-122"/>
              </a:rPr>
              <a:t>从中可以获得大量的使用帮助和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SQL Server 2005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的</a:t>
            </a:r>
          </a:p>
          <a:p>
            <a:pPr>
              <a:buFont typeface="Wingdings" pitchFamily="2" charset="2"/>
              <a:buNone/>
            </a:pPr>
            <a:r>
              <a:rPr lang="zh-CN" altLang="en-US" dirty="0">
                <a:latin typeface="黑体" pitchFamily="49" charset="-122"/>
                <a:ea typeface="黑体" pitchFamily="49" charset="-122"/>
              </a:rPr>
              <a:t>相关知识。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6469" y="4221087"/>
            <a:ext cx="3429907" cy="2504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1025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3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V="1">
            <a:off x="2051720" y="4052791"/>
            <a:ext cx="5636205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41413" y="1617059"/>
            <a:ext cx="65006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dirty="0"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：单击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高级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按钮，进入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功能选择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界面进行自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定   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义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安装，如图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2.8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所示，展开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文档、示例和示例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数据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库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，可见默认情况下不安装示例数据库。单击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示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例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数据库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左侧的按钮，展开菜单项，如图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2.9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所示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，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从中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选择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将整个功能安装到本地硬盘上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。结果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如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图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2.10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所示。单击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文档、示例和示例数据库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可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见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示例数据库的默认安装路径，单击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浏览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按钮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可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以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修改其安装路径。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>
            <a:lum bright="-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4544271" y="3717033"/>
            <a:ext cx="3844153" cy="2839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3253" y="4437112"/>
            <a:ext cx="2488668" cy="981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2132539" y="5733256"/>
            <a:ext cx="195598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sz="1600" b="1" dirty="0">
                <a:latin typeface="黑体" pitchFamily="49" charset="-122"/>
                <a:ea typeface="黑体" pitchFamily="49" charset="-122"/>
              </a:rPr>
              <a:t>功能安装方式选项</a:t>
            </a:r>
          </a:p>
        </p:txBody>
      </p:sp>
    </p:spTree>
    <p:extLst>
      <p:ext uri="{BB962C8B-B14F-4D97-AF65-F5344CB8AC3E}">
        <p14:creationId xmlns:p14="http://schemas.microsoft.com/office/powerpoint/2010/main" xmlns="" val="312803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3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1663080" y="1556792"/>
            <a:ext cx="6251529" cy="457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3347864" y="6134774"/>
            <a:ext cx="272415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zh-CN" altLang="zh-CN" sz="1600" b="1">
                <a:latin typeface="黑体" pitchFamily="49" charset="-122"/>
                <a:ea typeface="黑体" pitchFamily="49" charset="-122"/>
              </a:rPr>
              <a:t> </a:t>
            </a:r>
            <a:r>
              <a:rPr lang="zh-CN" sz="1600" b="1">
                <a:latin typeface="黑体" pitchFamily="49" charset="-122"/>
                <a:ea typeface="黑体" pitchFamily="49" charset="-122"/>
              </a:rPr>
              <a:t>示例数据库的默认安装路径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3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19</a:t>
            </a:fld>
            <a:endParaRPr lang="en-US" altLang="zh-CN"/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>
            <a:off x="1430960" y="3281442"/>
            <a:ext cx="5733328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81300" y="1844824"/>
            <a:ext cx="62373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dirty="0"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：单击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下一步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。在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实例名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页上，需要选择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安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装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的是默认实例还是特定实例（后者是由安装者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命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名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的实例）。界面如图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2.11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所示。选择默认实例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，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下一步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416006"/>
            <a:ext cx="4075747" cy="3119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6009356" y="5085184"/>
            <a:ext cx="230986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zh-CN" altLang="zh-CN" sz="1600" b="1" dirty="0" smtClean="0">
                <a:latin typeface="黑体" pitchFamily="49" charset="-122"/>
                <a:ea typeface="黑体" pitchFamily="49" charset="-122"/>
              </a:rPr>
              <a:t>SQL </a:t>
            </a:r>
            <a:r>
              <a:rPr lang="zh-CN" altLang="zh-CN" sz="1600" b="1" dirty="0">
                <a:latin typeface="黑体" pitchFamily="49" charset="-122"/>
                <a:ea typeface="黑体" pitchFamily="49" charset="-122"/>
              </a:rPr>
              <a:t>Server 2005</a:t>
            </a:r>
            <a:r>
              <a:rPr lang="zh-CN" sz="1600" b="1" dirty="0">
                <a:latin typeface="黑体" pitchFamily="49" charset="-122"/>
                <a:ea typeface="黑体" pitchFamily="49" charset="-122"/>
              </a:rPr>
              <a:t>指定或命名实例名界面</a:t>
            </a:r>
          </a:p>
        </p:txBody>
      </p:sp>
    </p:spTree>
    <p:extLst>
      <p:ext uri="{BB962C8B-B14F-4D97-AF65-F5344CB8AC3E}">
        <p14:creationId xmlns:p14="http://schemas.microsoft.com/office/powerpoint/2010/main" xmlns="" val="67856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情境描述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2071670" y="1916832"/>
            <a:ext cx="6510097" cy="3816423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2904535" y="2214554"/>
            <a:ext cx="5677232" cy="3170099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dashDot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zh-CN" sz="2000" b="0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</a:rPr>
              <a:t>学校现计划将学生数据利用计算机进行信息化管理，以提高学生管理工作的效率。利用数据库技术将学生管理工作中的所有相关数据组织在一起，存放在计算机上，还能够为学校所有和学生工作有关的工作人员所共享。小尼一直在学校教务处从事学生数据的日常管理工作，所以学校安排小尼来负责实现学校学生数据管理的信息化</a:t>
            </a:r>
            <a:r>
              <a:rPr lang="zh-CN" altLang="zh-CN" sz="2000" b="0" dirty="0" smtClean="0">
                <a:solidFill>
                  <a:schemeClr val="tx2">
                    <a:lumMod val="50000"/>
                  </a:schemeClr>
                </a:solidFill>
                <a:ea typeface="黑体" pitchFamily="49" charset="-122"/>
              </a:rPr>
              <a:t>。</a:t>
            </a:r>
            <a:r>
              <a:rPr lang="zh-CN" altLang="zh-CN" sz="2000" b="0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</a:rPr>
              <a:t>小尼要做的首要的工作就是选择并购置一款数据库软件，安装到计算机上，并尽快熟悉使用该软件来进行学生数据的管理和维护</a:t>
            </a:r>
            <a:r>
              <a:rPr lang="zh-CN" altLang="zh-CN" sz="2000" b="0" dirty="0" smtClean="0">
                <a:solidFill>
                  <a:schemeClr val="tx2">
                    <a:lumMod val="50000"/>
                  </a:schemeClr>
                </a:solidFill>
                <a:ea typeface="黑体" pitchFamily="49" charset="-122"/>
              </a:rPr>
              <a:t>。</a:t>
            </a:r>
            <a:endParaRPr lang="zh-CN" altLang="zh-CN" sz="2000" b="0" dirty="0">
              <a:solidFill>
                <a:schemeClr val="tx2">
                  <a:lumMod val="50000"/>
                </a:schemeClr>
              </a:solidFill>
              <a:ea typeface="黑体" pitchFamily="49" charset="-122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2535485" y="3606063"/>
            <a:ext cx="352654" cy="274471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446" y="2955188"/>
            <a:ext cx="1688828" cy="1688828"/>
          </a:xfrm>
          <a:prstGeom prst="rect">
            <a:avLst/>
          </a:prstGeom>
          <a:noFill/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black">
          <a:xfrm>
            <a:off x="1038448" y="3572723"/>
            <a:ext cx="124142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 smtClean="0"/>
              <a:t>情境描述</a:t>
            </a:r>
            <a:endParaRPr lang="en-US" altLang="zh-CN" sz="2000" b="1" dirty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3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20</a:t>
            </a:fld>
            <a:endParaRPr lang="en-US" altLang="zh-CN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gray">
          <a:xfrm>
            <a:off x="683569" y="1556792"/>
            <a:ext cx="4968552" cy="258532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/>
              <a:t>步骤</a:t>
            </a:r>
            <a:r>
              <a:rPr lang="en-US" altLang="zh-CN" dirty="0"/>
              <a:t>10</a:t>
            </a:r>
            <a:r>
              <a:rPr lang="zh-CN" altLang="en-US" dirty="0"/>
              <a:t>：在</a:t>
            </a:r>
            <a:r>
              <a:rPr lang="en-US" altLang="zh-CN" dirty="0"/>
              <a:t>【</a:t>
            </a:r>
            <a:r>
              <a:rPr lang="zh-CN" altLang="en-US" dirty="0"/>
              <a:t>服务帐户</a:t>
            </a:r>
            <a:r>
              <a:rPr lang="en-US" altLang="zh-CN" dirty="0"/>
              <a:t>】</a:t>
            </a:r>
            <a:r>
              <a:rPr lang="zh-CN" altLang="en-US" dirty="0"/>
              <a:t>页上</a:t>
            </a:r>
            <a:r>
              <a:rPr lang="en-US" altLang="zh-CN" dirty="0"/>
              <a:t>,</a:t>
            </a:r>
            <a:r>
              <a:rPr lang="zh-CN" altLang="en-US" dirty="0"/>
              <a:t>为</a:t>
            </a:r>
            <a:r>
              <a:rPr lang="en-US" altLang="zh-CN" dirty="0"/>
              <a:t>SQL Server</a:t>
            </a:r>
            <a:r>
              <a:rPr lang="zh-CN" altLang="en-US" dirty="0"/>
              <a:t>服务帐户</a:t>
            </a:r>
            <a:r>
              <a:rPr lang="zh-CN" altLang="en-US" dirty="0" smtClean="0"/>
              <a:t>指定</a:t>
            </a:r>
            <a:r>
              <a:rPr lang="zh-CN" altLang="en-US" dirty="0"/>
              <a:t>用户名、密码和域名。根据需要可以让所有</a:t>
            </a:r>
            <a:r>
              <a:rPr lang="zh-CN" altLang="en-US" dirty="0" smtClean="0"/>
              <a:t>服务</a:t>
            </a:r>
            <a:r>
              <a:rPr lang="zh-CN" altLang="en-US" dirty="0"/>
              <a:t>都使用一个帐户，也可以为各个服务指定</a:t>
            </a:r>
            <a:r>
              <a:rPr lang="zh-CN" altLang="en-US" dirty="0" smtClean="0"/>
              <a:t>单独的</a:t>
            </a:r>
            <a:r>
              <a:rPr lang="zh-CN" altLang="en-US" dirty="0"/>
              <a:t>帐户。选择</a:t>
            </a:r>
            <a:r>
              <a:rPr lang="en-US" altLang="zh-CN" dirty="0"/>
              <a:t>【</a:t>
            </a:r>
            <a:r>
              <a:rPr lang="zh-CN" altLang="en-US" dirty="0"/>
              <a:t>使用内置系统账户</a:t>
            </a:r>
            <a:r>
              <a:rPr lang="en-US" altLang="zh-CN" dirty="0"/>
              <a:t>】</a:t>
            </a:r>
            <a:r>
              <a:rPr lang="zh-CN" altLang="en-US" dirty="0"/>
              <a:t>，在右边</a:t>
            </a:r>
            <a:r>
              <a:rPr lang="zh-CN" altLang="en-US" dirty="0" smtClean="0"/>
              <a:t>的下</a:t>
            </a:r>
            <a:r>
              <a:rPr lang="zh-CN" altLang="en-US" dirty="0"/>
              <a:t>拉列表中选中</a:t>
            </a:r>
            <a:r>
              <a:rPr lang="en-US" altLang="zh-CN" dirty="0"/>
              <a:t>【</a:t>
            </a:r>
            <a:r>
              <a:rPr lang="zh-CN" altLang="en-US" dirty="0"/>
              <a:t>本地系统</a:t>
            </a:r>
            <a:r>
              <a:rPr lang="en-US" altLang="zh-CN" dirty="0"/>
              <a:t>】</a:t>
            </a:r>
            <a:r>
              <a:rPr lang="zh-CN" altLang="en-US" dirty="0"/>
              <a:t>，单击</a:t>
            </a:r>
            <a:r>
              <a:rPr lang="en-US" altLang="zh-CN" dirty="0"/>
              <a:t>【</a:t>
            </a:r>
            <a:r>
              <a:rPr lang="zh-CN" altLang="en-US" dirty="0"/>
              <a:t>下一步</a:t>
            </a:r>
            <a:r>
              <a:rPr lang="en-US" altLang="zh-CN" dirty="0"/>
              <a:t>】</a:t>
            </a:r>
            <a:r>
              <a:rPr lang="zh-CN" altLang="en-US" dirty="0"/>
              <a:t>。 </a:t>
            </a: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gray">
          <a:xfrm>
            <a:off x="707849" y="4322918"/>
            <a:ext cx="4481809" cy="17543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/>
              <a:t>步骤</a:t>
            </a:r>
            <a:r>
              <a:rPr lang="en-US" altLang="zh-CN" dirty="0"/>
              <a:t>11</a:t>
            </a:r>
            <a:r>
              <a:rPr lang="zh-CN" altLang="en-US" dirty="0"/>
              <a:t>：在</a:t>
            </a:r>
            <a:r>
              <a:rPr lang="en-US" altLang="zh-CN" dirty="0"/>
              <a:t>【</a:t>
            </a:r>
            <a:r>
              <a:rPr lang="zh-CN" altLang="en-US" dirty="0"/>
              <a:t>身份验证模式</a:t>
            </a:r>
            <a:r>
              <a:rPr lang="en-US" altLang="zh-CN" dirty="0"/>
              <a:t>】</a:t>
            </a:r>
            <a:r>
              <a:rPr lang="zh-CN" altLang="en-US" dirty="0"/>
              <a:t>页上，选择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dirty="0"/>
              <a:t>       </a:t>
            </a:r>
            <a:r>
              <a:rPr lang="en-US" altLang="zh-CN" dirty="0"/>
              <a:t>【Windows</a:t>
            </a:r>
            <a:r>
              <a:rPr lang="zh-CN" altLang="en-US" dirty="0"/>
              <a:t>身份验证模式</a:t>
            </a:r>
            <a:r>
              <a:rPr lang="en-US" altLang="zh-CN" dirty="0"/>
              <a:t>】</a:t>
            </a:r>
            <a:r>
              <a:rPr lang="zh-CN" altLang="en-US" dirty="0"/>
              <a:t>作为</a:t>
            </a:r>
            <a:r>
              <a:rPr lang="zh-CN" altLang="en-US" dirty="0" smtClean="0"/>
              <a:t>连接   </a:t>
            </a:r>
            <a:endParaRPr lang="en-US" altLang="zh-CN" dirty="0" smtClean="0"/>
          </a:p>
          <a:p>
            <a:pPr eaLnBrk="0" hangingPunct="0">
              <a:lnSpc>
                <a:spcPct val="150000"/>
              </a:lnSpc>
            </a:pPr>
            <a:r>
              <a:rPr lang="en-US" altLang="zh-CN" dirty="0"/>
              <a:t> </a:t>
            </a:r>
            <a:r>
              <a:rPr lang="en-US" altLang="zh-CN" dirty="0" smtClean="0"/>
              <a:t>       SQL </a:t>
            </a:r>
            <a:r>
              <a:rPr lang="en-US" altLang="zh-CN" dirty="0"/>
              <a:t>Server</a:t>
            </a:r>
            <a:r>
              <a:rPr lang="zh-CN" altLang="en-US" dirty="0" smtClean="0"/>
              <a:t>的身份</a:t>
            </a:r>
            <a:r>
              <a:rPr lang="zh-CN" altLang="en-US" dirty="0"/>
              <a:t>验证模式。</a:t>
            </a:r>
            <a:r>
              <a:rPr lang="zh-CN" altLang="en-US" dirty="0" smtClean="0"/>
              <a:t>单击</a:t>
            </a:r>
            <a:endParaRPr lang="en-US" altLang="zh-CN" dirty="0" smtClean="0"/>
          </a:p>
          <a:p>
            <a:pPr eaLnBrk="0" hangingPunct="0">
              <a:lnSpc>
                <a:spcPct val="150000"/>
              </a:lnSpc>
            </a:pPr>
            <a:r>
              <a:rPr lang="en-US" altLang="zh-CN" dirty="0"/>
              <a:t> </a:t>
            </a:r>
            <a:r>
              <a:rPr lang="en-US" altLang="zh-CN" dirty="0" smtClean="0"/>
              <a:t>      【</a:t>
            </a:r>
            <a:r>
              <a:rPr lang="zh-CN" altLang="en-US" dirty="0" smtClean="0"/>
              <a:t>下 一</a:t>
            </a:r>
            <a:r>
              <a:rPr lang="zh-CN" altLang="en-US" dirty="0"/>
              <a:t>步</a:t>
            </a:r>
            <a:r>
              <a:rPr lang="en-US" altLang="zh-CN" dirty="0"/>
              <a:t>】</a:t>
            </a:r>
            <a:r>
              <a:rPr lang="zh-CN" altLang="en-US" dirty="0"/>
              <a:t>。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5652120" y="1528574"/>
            <a:ext cx="2728953" cy="252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5664315" y="4142115"/>
            <a:ext cx="2741983" cy="253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" name="Line 18"/>
          <p:cNvSpPr>
            <a:spLocks noChangeShapeType="1"/>
          </p:cNvSpPr>
          <p:nvPr/>
        </p:nvSpPr>
        <p:spPr bwMode="auto">
          <a:xfrm flipV="1">
            <a:off x="707849" y="4269551"/>
            <a:ext cx="4722114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492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3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21</a:t>
            </a:fld>
            <a:endParaRPr lang="en-US" altLang="zh-CN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gray">
          <a:xfrm>
            <a:off x="827584" y="1916832"/>
            <a:ext cx="4680520" cy="13388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/>
              <a:t>步骤</a:t>
            </a:r>
            <a:r>
              <a:rPr lang="en-US" altLang="zh-CN" dirty="0"/>
              <a:t>12</a:t>
            </a:r>
            <a:r>
              <a:rPr lang="zh-CN" altLang="en-US" dirty="0"/>
              <a:t>：在</a:t>
            </a:r>
            <a:r>
              <a:rPr lang="en-US" altLang="zh-CN" dirty="0"/>
              <a:t>【</a:t>
            </a:r>
            <a:r>
              <a:rPr lang="zh-CN" altLang="en-US" dirty="0"/>
              <a:t>排序规则设置</a:t>
            </a:r>
            <a:r>
              <a:rPr lang="en-US" altLang="zh-CN" dirty="0"/>
              <a:t>】</a:t>
            </a:r>
            <a:r>
              <a:rPr lang="zh-CN" altLang="en-US" dirty="0"/>
              <a:t>页上，指定</a:t>
            </a:r>
            <a:r>
              <a:rPr lang="en-US" altLang="zh-CN" dirty="0"/>
              <a:t>SQL Server</a:t>
            </a:r>
            <a:r>
              <a:rPr lang="zh-CN" altLang="en-US" dirty="0"/>
              <a:t>实例 </a:t>
            </a:r>
            <a:r>
              <a:rPr lang="zh-CN" altLang="en-US" dirty="0" smtClean="0"/>
              <a:t>的</a:t>
            </a:r>
            <a:r>
              <a:rPr lang="zh-CN" altLang="en-US" dirty="0"/>
              <a:t>排序规则。如图</a:t>
            </a:r>
            <a:r>
              <a:rPr lang="en-US" altLang="zh-CN" dirty="0"/>
              <a:t>2.14</a:t>
            </a:r>
            <a:r>
              <a:rPr lang="zh-CN" altLang="en-US" dirty="0"/>
              <a:t>所示，在此使用默认值。 </a:t>
            </a:r>
            <a:r>
              <a:rPr lang="zh-CN" altLang="en-US" dirty="0" smtClean="0"/>
              <a:t>单击</a:t>
            </a:r>
            <a:r>
              <a:rPr lang="en-US" altLang="zh-CN" dirty="0"/>
              <a:t>【</a:t>
            </a:r>
            <a:r>
              <a:rPr lang="zh-CN" altLang="en-US" dirty="0"/>
              <a:t>下一步</a:t>
            </a:r>
            <a:r>
              <a:rPr lang="en-US" altLang="zh-CN" dirty="0"/>
              <a:t>】</a:t>
            </a:r>
            <a:r>
              <a:rPr lang="zh-CN" altLang="en-US" dirty="0"/>
              <a:t>。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5652120" y="1340768"/>
            <a:ext cx="3168352" cy="302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547664" y="4365104"/>
            <a:ext cx="55446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步骤</a:t>
            </a:r>
            <a:r>
              <a:rPr lang="en-US" altLang="zh-CN" dirty="0"/>
              <a:t>13</a:t>
            </a:r>
            <a:r>
              <a:rPr lang="zh-CN" altLang="en-US" dirty="0"/>
              <a:t>：在</a:t>
            </a:r>
            <a:r>
              <a:rPr lang="en-US" altLang="zh-CN" dirty="0"/>
              <a:t>【</a:t>
            </a:r>
            <a:r>
              <a:rPr lang="zh-CN" altLang="en-US" dirty="0"/>
              <a:t>错误和使用情况报告设置</a:t>
            </a:r>
            <a:r>
              <a:rPr lang="en-US" altLang="zh-CN" dirty="0"/>
              <a:t>】</a:t>
            </a:r>
            <a:r>
              <a:rPr lang="zh-CN" altLang="en-US" dirty="0"/>
              <a:t>页上，</a:t>
            </a:r>
            <a:r>
              <a:rPr lang="zh-CN" altLang="en-US" dirty="0" smtClean="0"/>
              <a:t>可以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   </a:t>
            </a:r>
            <a:r>
              <a:rPr lang="zh-CN" altLang="en-US" dirty="0" smtClean="0"/>
              <a:t>选择</a:t>
            </a:r>
            <a:r>
              <a:rPr lang="zh-CN" altLang="en-US" dirty="0"/>
              <a:t>错误和使用情况报告发送方式，此处</a:t>
            </a:r>
            <a:r>
              <a:rPr lang="zh-CN" altLang="en-US" dirty="0" smtClean="0"/>
              <a:t>清 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   </a:t>
            </a:r>
            <a:r>
              <a:rPr lang="zh-CN" altLang="en-US" dirty="0" smtClean="0"/>
              <a:t>除</a:t>
            </a:r>
            <a:r>
              <a:rPr lang="zh-CN" altLang="en-US" dirty="0"/>
              <a:t>复选框以禁用错误报告。单击</a:t>
            </a:r>
            <a:r>
              <a:rPr lang="en-US" altLang="zh-CN" dirty="0"/>
              <a:t>【</a:t>
            </a:r>
            <a:r>
              <a:rPr lang="zh-CN" altLang="en-US" dirty="0"/>
              <a:t>下一步</a:t>
            </a:r>
            <a:r>
              <a:rPr lang="en-US" altLang="zh-CN" dirty="0" smtClean="0"/>
              <a:t>】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   </a:t>
            </a:r>
            <a:r>
              <a:rPr lang="zh-CN" altLang="en-US" dirty="0" smtClean="0"/>
              <a:t>继续</a:t>
            </a:r>
            <a:r>
              <a:rPr lang="zh-CN" altLang="en-US" dirty="0"/>
              <a:t>安装。</a:t>
            </a:r>
          </a:p>
        </p:txBody>
      </p:sp>
      <p:sp>
        <p:nvSpPr>
          <p:cNvPr id="11" name="Line 18"/>
          <p:cNvSpPr>
            <a:spLocks noChangeShapeType="1"/>
          </p:cNvSpPr>
          <p:nvPr/>
        </p:nvSpPr>
        <p:spPr bwMode="auto">
          <a:xfrm flipV="1">
            <a:off x="467544" y="3861048"/>
            <a:ext cx="5040560" cy="78087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084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3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22</a:t>
            </a:fld>
            <a:endParaRPr lang="en-US" altLang="zh-CN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gray">
          <a:xfrm>
            <a:off x="827584" y="1772816"/>
            <a:ext cx="4506089" cy="13388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/>
              <a:t>步骤</a:t>
            </a:r>
            <a:r>
              <a:rPr lang="en-US" altLang="zh-CN" dirty="0"/>
              <a:t>14</a:t>
            </a:r>
            <a:r>
              <a:rPr lang="zh-CN" altLang="en-US" dirty="0"/>
              <a:t>：在</a:t>
            </a:r>
            <a:r>
              <a:rPr lang="en-US" altLang="zh-CN" dirty="0"/>
              <a:t>【</a:t>
            </a:r>
            <a:r>
              <a:rPr lang="zh-CN" altLang="en-US" dirty="0"/>
              <a:t>准备安装</a:t>
            </a:r>
            <a:r>
              <a:rPr lang="en-US" altLang="zh-CN" dirty="0"/>
              <a:t>】</a:t>
            </a:r>
            <a:r>
              <a:rPr lang="zh-CN" altLang="en-US" dirty="0"/>
              <a:t>页上，提示要安装的</a:t>
            </a:r>
            <a:r>
              <a:rPr lang="en-US" altLang="zh-CN" dirty="0"/>
              <a:t>SQL Server</a:t>
            </a:r>
            <a:r>
              <a:rPr lang="zh-CN" altLang="en-US" dirty="0"/>
              <a:t>组件。界面如图</a:t>
            </a:r>
            <a:r>
              <a:rPr lang="en-US" altLang="zh-CN" dirty="0"/>
              <a:t>2.15</a:t>
            </a:r>
            <a:r>
              <a:rPr lang="zh-CN" altLang="en-US" dirty="0"/>
              <a:t>所示。单击</a:t>
            </a:r>
            <a:r>
              <a:rPr lang="en-US" altLang="zh-CN" dirty="0"/>
              <a:t>【</a:t>
            </a:r>
            <a:r>
              <a:rPr lang="zh-CN" altLang="en-US" dirty="0"/>
              <a:t>安装</a:t>
            </a:r>
            <a:r>
              <a:rPr lang="en-US" altLang="zh-CN" dirty="0"/>
              <a:t>】</a:t>
            </a:r>
            <a:r>
              <a:rPr lang="zh-CN" altLang="en-US" dirty="0"/>
              <a:t>继续安装。</a:t>
            </a: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gray">
          <a:xfrm>
            <a:off x="926939" y="4520661"/>
            <a:ext cx="4307378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/>
              <a:t>步骤</a:t>
            </a:r>
            <a:r>
              <a:rPr lang="en-US" altLang="zh-CN" dirty="0"/>
              <a:t>15</a:t>
            </a:r>
            <a:r>
              <a:rPr lang="zh-CN" altLang="en-US" dirty="0"/>
              <a:t>：在</a:t>
            </a:r>
            <a:r>
              <a:rPr lang="en-US" altLang="zh-CN" dirty="0"/>
              <a:t>【</a:t>
            </a:r>
            <a:r>
              <a:rPr lang="zh-CN" altLang="en-US" dirty="0"/>
              <a:t>安装进度</a:t>
            </a:r>
            <a:r>
              <a:rPr lang="en-US" altLang="zh-CN" dirty="0"/>
              <a:t>】</a:t>
            </a:r>
            <a:r>
              <a:rPr lang="zh-CN" altLang="en-US" dirty="0"/>
              <a:t>页上，可以在安装过程中监 </a:t>
            </a:r>
            <a:r>
              <a:rPr lang="zh-CN" altLang="en-US" dirty="0" smtClean="0"/>
              <a:t>视</a:t>
            </a:r>
            <a:r>
              <a:rPr lang="zh-CN" altLang="en-US" dirty="0"/>
              <a:t>安装进度。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2700" y="1412776"/>
            <a:ext cx="3007732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3673" y="4221088"/>
            <a:ext cx="3126759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Line 18"/>
          <p:cNvSpPr>
            <a:spLocks noChangeShapeType="1"/>
          </p:cNvSpPr>
          <p:nvPr/>
        </p:nvSpPr>
        <p:spPr bwMode="auto">
          <a:xfrm flipV="1">
            <a:off x="683568" y="3789040"/>
            <a:ext cx="4550749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54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3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23</a:t>
            </a:fld>
            <a:endParaRPr lang="en-US" altLang="zh-CN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gray">
          <a:xfrm>
            <a:off x="827585" y="1772816"/>
            <a:ext cx="4248471" cy="2169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/>
              <a:t>步骤</a:t>
            </a:r>
            <a:r>
              <a:rPr lang="en-US" altLang="zh-CN" dirty="0"/>
              <a:t>16</a:t>
            </a:r>
            <a:r>
              <a:rPr lang="zh-CN" altLang="en-US" dirty="0"/>
              <a:t>：当所选组件安装完成后，单击</a:t>
            </a:r>
            <a:r>
              <a:rPr lang="en-US" altLang="zh-CN" dirty="0"/>
              <a:t>【</a:t>
            </a:r>
            <a:r>
              <a:rPr lang="zh-CN" altLang="en-US" dirty="0"/>
              <a:t>下一步</a:t>
            </a:r>
            <a:r>
              <a:rPr lang="en-US" altLang="zh-CN" dirty="0"/>
              <a:t>】</a:t>
            </a:r>
            <a:r>
              <a:rPr lang="zh-CN" altLang="en-US" dirty="0"/>
              <a:t>，</a:t>
            </a:r>
            <a:r>
              <a:rPr lang="zh-CN" altLang="en-US" dirty="0" smtClean="0"/>
              <a:t>出现</a:t>
            </a:r>
            <a:r>
              <a:rPr lang="en-US" altLang="zh-CN" dirty="0" smtClean="0"/>
              <a:t>【</a:t>
            </a:r>
            <a:r>
              <a:rPr lang="zh-CN" altLang="en-US" dirty="0"/>
              <a:t>完成 </a:t>
            </a:r>
            <a:r>
              <a:rPr lang="en-US" altLang="zh-CN" dirty="0"/>
              <a:t>Microsoft SQL Server</a:t>
            </a:r>
            <a:r>
              <a:rPr lang="zh-CN" altLang="en-US" dirty="0"/>
              <a:t>安装</a:t>
            </a:r>
            <a:r>
              <a:rPr lang="en-US" altLang="zh-CN" dirty="0"/>
              <a:t>】</a:t>
            </a:r>
            <a:r>
              <a:rPr lang="zh-CN" altLang="en-US" dirty="0"/>
              <a:t>界面。</a:t>
            </a:r>
          </a:p>
          <a:p>
            <a:pPr eaLnBrk="0" hangingPunct="0">
              <a:lnSpc>
                <a:spcPct val="150000"/>
              </a:lnSpc>
            </a:pPr>
            <a:endParaRPr lang="zh-CN" altLang="en-US" dirty="0"/>
          </a:p>
          <a:p>
            <a:pPr eaLnBrk="0" hangingPunct="0">
              <a:lnSpc>
                <a:spcPct val="150000"/>
              </a:lnSpc>
            </a:pPr>
            <a:r>
              <a:rPr lang="zh-CN" altLang="en-US" dirty="0"/>
              <a:t>步骤</a:t>
            </a:r>
            <a:r>
              <a:rPr lang="en-US" altLang="zh-CN" dirty="0"/>
              <a:t>17</a:t>
            </a:r>
            <a:r>
              <a:rPr lang="zh-CN" altLang="en-US" dirty="0"/>
              <a:t>：单击</a:t>
            </a:r>
            <a:r>
              <a:rPr lang="en-US" altLang="zh-CN" dirty="0"/>
              <a:t>【</a:t>
            </a:r>
            <a:r>
              <a:rPr lang="zh-CN" altLang="en-US" dirty="0"/>
              <a:t>完成</a:t>
            </a:r>
            <a:r>
              <a:rPr lang="en-US" altLang="zh-CN" dirty="0"/>
              <a:t>】</a:t>
            </a:r>
            <a:r>
              <a:rPr lang="zh-CN" altLang="en-US" dirty="0"/>
              <a:t>，结束安装。</a:t>
            </a: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gray">
          <a:xfrm>
            <a:off x="914780" y="4221088"/>
            <a:ext cx="4089268" cy="17543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/>
              <a:t>步骤</a:t>
            </a:r>
            <a:r>
              <a:rPr lang="en-US" altLang="zh-CN" dirty="0"/>
              <a:t>18</a:t>
            </a:r>
            <a:r>
              <a:rPr lang="zh-CN" altLang="en-US" dirty="0"/>
              <a:t>：在</a:t>
            </a:r>
            <a:r>
              <a:rPr lang="en-US" altLang="zh-CN" dirty="0"/>
              <a:t>【</a:t>
            </a:r>
            <a:r>
              <a:rPr lang="zh-CN" altLang="en-US" dirty="0"/>
              <a:t>开始</a:t>
            </a:r>
            <a:r>
              <a:rPr lang="en-US" altLang="zh-CN" dirty="0"/>
              <a:t>】</a:t>
            </a:r>
            <a:r>
              <a:rPr lang="zh-CN" altLang="en-US" dirty="0"/>
              <a:t>菜单中，依次指向</a:t>
            </a:r>
            <a:r>
              <a:rPr lang="en-US" altLang="zh-CN" dirty="0"/>
              <a:t>【</a:t>
            </a:r>
            <a:r>
              <a:rPr lang="zh-CN" altLang="en-US" dirty="0"/>
              <a:t>程序</a:t>
            </a:r>
            <a:r>
              <a:rPr lang="en-US" altLang="zh-CN" dirty="0"/>
              <a:t>】|【Microsoft SQL Server 2005】</a:t>
            </a:r>
            <a:r>
              <a:rPr lang="zh-CN" altLang="en-US" dirty="0"/>
              <a:t>，可以看到正确安装</a:t>
            </a:r>
            <a:r>
              <a:rPr lang="en-US" altLang="zh-CN" dirty="0"/>
              <a:t>Microsoft SQL Server 2005</a:t>
            </a:r>
            <a:r>
              <a:rPr lang="zh-CN" altLang="en-US" dirty="0"/>
              <a:t>之后的程序组。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1929" y="1340767"/>
            <a:ext cx="3488036" cy="302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5174" y="4437112"/>
            <a:ext cx="3414791" cy="1562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Line 18"/>
          <p:cNvSpPr>
            <a:spLocks noChangeShapeType="1"/>
          </p:cNvSpPr>
          <p:nvPr/>
        </p:nvSpPr>
        <p:spPr bwMode="auto">
          <a:xfrm flipV="1">
            <a:off x="683568" y="3252776"/>
            <a:ext cx="453859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674476" y="4140765"/>
            <a:ext cx="4547682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54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43042" y="609600"/>
            <a:ext cx="7000924" cy="487363"/>
          </a:xfrm>
        </p:spPr>
        <p:txBody>
          <a:bodyPr/>
          <a:lstStyle/>
          <a:p>
            <a:r>
              <a:rPr lang="zh-CN" altLang="zh-CN" sz="2400" dirty="0">
                <a:latin typeface="黑体" pitchFamily="49" charset="-122"/>
              </a:rPr>
              <a:t>学习子情境2.2  熟悉SQL Server 2005的</a:t>
            </a:r>
            <a:br>
              <a:rPr lang="zh-CN" altLang="zh-CN" sz="2400" dirty="0">
                <a:latin typeface="黑体" pitchFamily="49" charset="-122"/>
              </a:rPr>
            </a:br>
            <a:r>
              <a:rPr lang="zh-CN" altLang="zh-CN" sz="2400" dirty="0">
                <a:latin typeface="黑体" pitchFamily="49" charset="-122"/>
              </a:rPr>
              <a:t>工作</a:t>
            </a:r>
            <a:r>
              <a:rPr lang="zh-CN" altLang="zh-CN" sz="2400" dirty="0" smtClean="0">
                <a:latin typeface="黑体" pitchFamily="49" charset="-122"/>
              </a:rPr>
              <a:t>界面</a:t>
            </a:r>
            <a:endParaRPr lang="zh-CN" altLang="en-US" sz="2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24</a:t>
            </a:fld>
            <a:endParaRPr lang="en-US" altLang="zh-CN"/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2495292" y="1679635"/>
            <a:ext cx="4286280" cy="571503"/>
            <a:chOff x="3964" y="2071"/>
            <a:chExt cx="1484" cy="330"/>
          </a:xfrm>
        </p:grpSpPr>
        <p:sp>
          <p:nvSpPr>
            <p:cNvPr id="7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23"/>
          <p:cNvSpPr>
            <a:spLocks noChangeArrowheads="1"/>
          </p:cNvSpPr>
          <p:nvPr/>
        </p:nvSpPr>
        <p:spPr bwMode="ltGray">
          <a:xfrm>
            <a:off x="750067" y="2611044"/>
            <a:ext cx="7500990" cy="287006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38129" y="2636912"/>
            <a:ext cx="7143800" cy="2802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小尼今后的学生数据处理工作，都要在</a:t>
            </a:r>
            <a:r>
              <a:rPr lang="en-US" altLang="zh-CN" sz="2000" dirty="0">
                <a:solidFill>
                  <a:schemeClr val="bg1"/>
                </a:solidFill>
              </a:rPr>
              <a:t>SQL Server2005</a:t>
            </a:r>
            <a:r>
              <a:rPr lang="zh-CN" altLang="en-US" sz="2000" dirty="0">
                <a:solidFill>
                  <a:schemeClr val="bg1"/>
                </a:solidFill>
              </a:rPr>
              <a:t>提供的工作界面，即</a:t>
            </a:r>
            <a:r>
              <a:rPr lang="en-US" altLang="zh-CN" sz="2000" dirty="0">
                <a:solidFill>
                  <a:schemeClr val="bg1"/>
                </a:solidFill>
              </a:rPr>
              <a:t>SQL Server</a:t>
            </a:r>
            <a:r>
              <a:rPr lang="zh-CN" altLang="en-US" sz="2000" dirty="0">
                <a:solidFill>
                  <a:schemeClr val="bg1"/>
                </a:solidFill>
              </a:rPr>
              <a:t>的客户端工具</a:t>
            </a:r>
            <a:r>
              <a:rPr lang="en-US" altLang="zh-CN" sz="2000" dirty="0">
                <a:solidFill>
                  <a:schemeClr val="bg1"/>
                </a:solidFill>
              </a:rPr>
              <a:t>SQL Server Management Studio</a:t>
            </a:r>
            <a:r>
              <a:rPr lang="zh-CN" altLang="en-US" sz="2000" dirty="0">
                <a:solidFill>
                  <a:schemeClr val="bg1"/>
                </a:solidFill>
              </a:rPr>
              <a:t>中进行。在开始工作前小尼要先启动此界面，组织该界面窗口布局，编辑执行数据库命令，当使用数据库工作中遇到问题要使用</a:t>
            </a:r>
            <a:r>
              <a:rPr lang="en-US" altLang="zh-CN" sz="2000" dirty="0">
                <a:solidFill>
                  <a:schemeClr val="bg1"/>
                </a:solidFill>
              </a:rPr>
              <a:t>SQL Server</a:t>
            </a:r>
            <a:r>
              <a:rPr lang="zh-CN" altLang="en-US" sz="2000" dirty="0">
                <a:solidFill>
                  <a:schemeClr val="bg1"/>
                </a:solidFill>
              </a:rPr>
              <a:t>提供的帮助文档或在线帮助来寻找解决办法。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66730" y="1751079"/>
            <a:ext cx="3857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bg1"/>
                </a:solidFill>
              </a:rPr>
              <a:t>  情 境 描 述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技能目标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25</a:t>
            </a:fld>
            <a:endParaRPr lang="en-US" altLang="zh-CN"/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gray">
          <a:xfrm>
            <a:off x="2143108" y="2400312"/>
            <a:ext cx="2743200" cy="2743200"/>
          </a:xfrm>
          <a:prstGeom prst="ellipse">
            <a:avLst/>
          </a:prstGeom>
          <a:solidFill>
            <a:srgbClr val="FFFFFF">
              <a:alpha val="8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gray">
          <a:xfrm>
            <a:off x="3286108" y="2914662"/>
            <a:ext cx="1619250" cy="1619250"/>
          </a:xfrm>
          <a:prstGeom prst="ellipse">
            <a:avLst/>
          </a:prstGeom>
          <a:solidFill>
            <a:srgbClr val="DCDCDC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gray">
          <a:xfrm>
            <a:off x="4772012" y="3824279"/>
            <a:ext cx="152400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gray">
          <a:xfrm>
            <a:off x="3362308" y="2552712"/>
            <a:ext cx="91440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gray">
          <a:xfrm>
            <a:off x="3924283" y="3305187"/>
            <a:ext cx="895350" cy="895350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2543158" y="1676412"/>
            <a:ext cx="1146175" cy="1374775"/>
            <a:chOff x="2064" y="1008"/>
            <a:chExt cx="722" cy="866"/>
          </a:xfrm>
        </p:grpSpPr>
        <p:sp>
          <p:nvSpPr>
            <p:cNvPr id="16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4" name="Group 13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0" name="Picture 1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31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2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15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17" name="Group 18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40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6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20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21" name="Group 29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26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" name="Group 34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2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" name="Rectangle 39"/>
            <p:cNvSpPr>
              <a:spLocks noChangeArrowheads="1"/>
            </p:cNvSpPr>
            <p:nvPr/>
          </p:nvSpPr>
          <p:spPr bwMode="gray">
            <a:xfrm>
              <a:off x="2335" y="1272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34" name="Group 40"/>
          <p:cNvGrpSpPr>
            <a:grpSpLocks/>
          </p:cNvGrpSpPr>
          <p:nvPr/>
        </p:nvGrpSpPr>
        <p:grpSpPr bwMode="auto">
          <a:xfrm>
            <a:off x="5272078" y="3395651"/>
            <a:ext cx="1146175" cy="1374775"/>
            <a:chOff x="2064" y="1008"/>
            <a:chExt cx="722" cy="866"/>
          </a:xfrm>
        </p:grpSpPr>
        <p:sp>
          <p:nvSpPr>
            <p:cNvPr id="45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5" name="Group 42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59" name="Picture 4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60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61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44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46" name="Group 47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69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7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65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9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50" name="Group 58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55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" name="Group 63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51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8" name="Rectangle 68"/>
            <p:cNvSpPr>
              <a:spLocks noChangeArrowheads="1"/>
            </p:cNvSpPr>
            <p:nvPr/>
          </p:nvSpPr>
          <p:spPr bwMode="gray">
            <a:xfrm>
              <a:off x="2343" y="1307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3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50" name="Group 156"/>
          <p:cNvGrpSpPr>
            <a:grpSpLocks/>
          </p:cNvGrpSpPr>
          <p:nvPr/>
        </p:nvGrpSpPr>
        <p:grpSpPr bwMode="auto">
          <a:xfrm rot="4976862" flipH="1">
            <a:off x="4111608" y="3479812"/>
            <a:ext cx="673100" cy="647700"/>
            <a:chOff x="1944" y="1111"/>
            <a:chExt cx="204" cy="196"/>
          </a:xfrm>
        </p:grpSpPr>
        <p:pic>
          <p:nvPicPr>
            <p:cNvPr id="161" name="Picture 157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</p:spPr>
        </p:pic>
        <p:sp>
          <p:nvSpPr>
            <p:cNvPr id="162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>
                    <a:alpha val="50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51" name="Group 159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160" name="Group 160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72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3" name="Group 165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68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4" name="Arc 170"/>
            <p:cNvSpPr>
              <a:spLocks/>
            </p:cNvSpPr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65" name="Picture 171" descr="light_shadow1"/>
            <p:cNvPicPr>
              <a:picLocks noChangeAspect="1" noChangeArrowheads="1"/>
            </p:cNvPicPr>
            <p:nvPr/>
          </p:nvPicPr>
          <p:blipFill>
            <a:blip r:embed="rId5" cstate="print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</p:spPr>
        </p:pic>
      </p:grpSp>
      <p:sp>
        <p:nvSpPr>
          <p:cNvPr id="178" name="AutoShape 174"/>
          <p:cNvSpPr>
            <a:spLocks/>
          </p:cNvSpPr>
          <p:nvPr/>
        </p:nvSpPr>
        <p:spPr bwMode="auto">
          <a:xfrm>
            <a:off x="251520" y="3970723"/>
            <a:ext cx="1571636" cy="1279792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4843"/>
              <a:gd name="adj5" fmla="val 24991"/>
              <a:gd name="adj6" fmla="val 143823"/>
            </a:avLst>
          </a:prstGeom>
          <a:noFill/>
          <a:ln w="9525">
            <a:solidFill>
              <a:schemeClr val="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algn="r" eaLnBrk="0" hangingPunct="0"/>
            <a:r>
              <a:rPr lang="en-US" altLang="zh-CN" dirty="0" smtClean="0">
                <a:solidFill>
                  <a:srgbClr val="000000"/>
                </a:solidFill>
              </a:rPr>
              <a:t>5.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学会使用SQL Server提供的帮助</a:t>
            </a:r>
            <a:r>
              <a:rPr lang="zh-CN" altLang="zh-CN" dirty="0" smtClean="0">
                <a:latin typeface="黑体" pitchFamily="49" charset="-122"/>
                <a:ea typeface="黑体" pitchFamily="49" charset="-122"/>
              </a:rPr>
              <a:t>解决问题</a:t>
            </a:r>
            <a:endParaRPr lang="zh-CN" altLang="en-US" sz="1400" dirty="0" smtClean="0"/>
          </a:p>
          <a:p>
            <a:pPr eaLnBrk="0" hangingPunct="0"/>
            <a:endParaRPr lang="en-US" altLang="zh-CN" sz="14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79" name="AutoShape 175"/>
          <p:cNvSpPr>
            <a:spLocks/>
          </p:cNvSpPr>
          <p:nvPr/>
        </p:nvSpPr>
        <p:spPr bwMode="auto">
          <a:xfrm>
            <a:off x="6886604" y="3895717"/>
            <a:ext cx="1828800" cy="800099"/>
          </a:xfrm>
          <a:prstGeom prst="accentCallout2">
            <a:avLst>
              <a:gd name="adj1" fmla="val 27865"/>
              <a:gd name="adj2" fmla="val -4246"/>
              <a:gd name="adj3" fmla="val -16579"/>
              <a:gd name="adj4" fmla="val -19269"/>
              <a:gd name="adj5" fmla="val 10263"/>
              <a:gd name="adj6" fmla="val -46092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eaLnBrk="0" hangingPunct="0"/>
            <a:r>
              <a:rPr lang="en-US" altLang="zh-CN" dirty="0" smtClean="0">
                <a:solidFill>
                  <a:srgbClr val="000000"/>
                </a:solidFill>
              </a:rPr>
              <a:t>3.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学会灵活使用SQL Server Management Studio界面</a:t>
            </a:r>
          </a:p>
          <a:p>
            <a:pPr lvl="0" eaLnBrk="0" hangingPunct="0"/>
            <a:endParaRPr lang="zh-CN" altLang="en-US" dirty="0" smtClean="0"/>
          </a:p>
        </p:txBody>
      </p:sp>
      <p:grpSp>
        <p:nvGrpSpPr>
          <p:cNvPr id="86" name="Group 40"/>
          <p:cNvGrpSpPr>
            <a:grpSpLocks/>
          </p:cNvGrpSpPr>
          <p:nvPr/>
        </p:nvGrpSpPr>
        <p:grpSpPr bwMode="auto">
          <a:xfrm>
            <a:off x="4718041" y="1930412"/>
            <a:ext cx="1146175" cy="1374775"/>
            <a:chOff x="2064" y="1008"/>
            <a:chExt cx="722" cy="866"/>
          </a:xfrm>
        </p:grpSpPr>
        <p:sp>
          <p:nvSpPr>
            <p:cNvPr id="87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88" name="Group 42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101" name="Picture 4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102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03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104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105" name="Group 47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111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6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107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89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91" name="Group 58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97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" name="Group 63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93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0" name="Rectangle 68"/>
            <p:cNvSpPr>
              <a:spLocks noChangeArrowheads="1"/>
            </p:cNvSpPr>
            <p:nvPr/>
          </p:nvSpPr>
          <p:spPr bwMode="gray">
            <a:xfrm>
              <a:off x="2343" y="1307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15" name="Group 40"/>
          <p:cNvGrpSpPr>
            <a:grpSpLocks/>
          </p:cNvGrpSpPr>
          <p:nvPr/>
        </p:nvGrpSpPr>
        <p:grpSpPr bwMode="auto">
          <a:xfrm>
            <a:off x="3011216" y="4799911"/>
            <a:ext cx="1146175" cy="1374775"/>
            <a:chOff x="2064" y="1008"/>
            <a:chExt cx="722" cy="866"/>
          </a:xfrm>
        </p:grpSpPr>
        <p:sp>
          <p:nvSpPr>
            <p:cNvPr id="116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17" name="Group 42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130" name="Picture 4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131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32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133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134" name="Group 47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140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5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136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18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120" name="Group 58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26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1" name="Group 63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22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19" name="Rectangle 68"/>
            <p:cNvSpPr>
              <a:spLocks noChangeArrowheads="1"/>
            </p:cNvSpPr>
            <p:nvPr/>
          </p:nvSpPr>
          <p:spPr bwMode="gray">
            <a:xfrm>
              <a:off x="2343" y="1307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4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44" name="Group 11"/>
          <p:cNvGrpSpPr>
            <a:grpSpLocks/>
          </p:cNvGrpSpPr>
          <p:nvPr/>
        </p:nvGrpSpPr>
        <p:grpSpPr bwMode="auto">
          <a:xfrm>
            <a:off x="2028567" y="3577023"/>
            <a:ext cx="1146175" cy="1374775"/>
            <a:chOff x="2064" y="1008"/>
            <a:chExt cx="722" cy="866"/>
          </a:xfrm>
        </p:grpSpPr>
        <p:sp>
          <p:nvSpPr>
            <p:cNvPr id="145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46" name="Group 13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167" name="Picture 1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176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77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180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181" name="Group 18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187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2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183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47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149" name="Group 29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57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2" name="Group 34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53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48" name="Rectangle 39"/>
            <p:cNvSpPr>
              <a:spLocks noChangeArrowheads="1"/>
            </p:cNvSpPr>
            <p:nvPr/>
          </p:nvSpPr>
          <p:spPr bwMode="gray">
            <a:xfrm>
              <a:off x="2335" y="1272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5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sp>
        <p:nvSpPr>
          <p:cNvPr id="191" name="Line 4"/>
          <p:cNvSpPr>
            <a:spLocks noChangeShapeType="1"/>
          </p:cNvSpPr>
          <p:nvPr/>
        </p:nvSpPr>
        <p:spPr bwMode="gray">
          <a:xfrm flipV="1">
            <a:off x="4611860" y="2765480"/>
            <a:ext cx="488599" cy="77873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2" name="Line 4"/>
          <p:cNvSpPr>
            <a:spLocks noChangeShapeType="1"/>
          </p:cNvSpPr>
          <p:nvPr/>
        </p:nvSpPr>
        <p:spPr bwMode="gray">
          <a:xfrm flipV="1">
            <a:off x="3056577" y="3887434"/>
            <a:ext cx="1133792" cy="1869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3" name="Line 4"/>
          <p:cNvSpPr>
            <a:spLocks noChangeShapeType="1"/>
          </p:cNvSpPr>
          <p:nvPr/>
        </p:nvSpPr>
        <p:spPr bwMode="gray">
          <a:xfrm flipV="1">
            <a:off x="4049960" y="4038172"/>
            <a:ext cx="387581" cy="110533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" name="AutoShape 175"/>
          <p:cNvSpPr>
            <a:spLocks/>
          </p:cNvSpPr>
          <p:nvPr/>
        </p:nvSpPr>
        <p:spPr bwMode="auto">
          <a:xfrm>
            <a:off x="6401854" y="2027445"/>
            <a:ext cx="2313549" cy="800099"/>
          </a:xfrm>
          <a:prstGeom prst="accentCallout2">
            <a:avLst>
              <a:gd name="adj1" fmla="val 27865"/>
              <a:gd name="adj2" fmla="val -4246"/>
              <a:gd name="adj3" fmla="val -16579"/>
              <a:gd name="adj4" fmla="val -19269"/>
              <a:gd name="adj5" fmla="val 10263"/>
              <a:gd name="adj6" fmla="val -46092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eaLnBrk="1" hangingPunct="1"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</a:rPr>
              <a:t>.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熟悉SQL Server Management Studio的界面布局</a:t>
            </a:r>
          </a:p>
        </p:txBody>
      </p:sp>
      <p:sp>
        <p:nvSpPr>
          <p:cNvPr id="195" name="AutoShape 174"/>
          <p:cNvSpPr>
            <a:spLocks/>
          </p:cNvSpPr>
          <p:nvPr/>
        </p:nvSpPr>
        <p:spPr bwMode="auto">
          <a:xfrm>
            <a:off x="646753" y="1718971"/>
            <a:ext cx="1733078" cy="1020690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4843"/>
              <a:gd name="adj5" fmla="val 55066"/>
              <a:gd name="adj6" fmla="val 121896"/>
            </a:avLst>
          </a:prstGeom>
          <a:noFill/>
          <a:ln w="9525">
            <a:solidFill>
              <a:schemeClr val="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algn="r" eaLnBrk="0" hangingPunct="0"/>
            <a:r>
              <a:rPr lang="en-US" altLang="zh-CN" dirty="0">
                <a:solidFill>
                  <a:srgbClr val="000000"/>
                </a:solidFill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</a:rPr>
              <a:t>.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学会建立客户端到服务器端的</a:t>
            </a:r>
            <a:r>
              <a:rPr lang="zh-CN" altLang="zh-CN" dirty="0" smtClean="0">
                <a:latin typeface="黑体" pitchFamily="49" charset="-122"/>
                <a:ea typeface="黑体" pitchFamily="49" charset="-122"/>
              </a:rPr>
              <a:t>连接</a:t>
            </a:r>
            <a:endParaRPr lang="zh-CN" altLang="en-US" dirty="0" smtClean="0"/>
          </a:p>
          <a:p>
            <a:pPr eaLnBrk="0" hangingPunct="0"/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196" name="AutoShape 175"/>
          <p:cNvSpPr>
            <a:spLocks/>
          </p:cNvSpPr>
          <p:nvPr/>
        </p:nvSpPr>
        <p:spPr bwMode="auto">
          <a:xfrm>
            <a:off x="4876255" y="5324943"/>
            <a:ext cx="2244499" cy="800099"/>
          </a:xfrm>
          <a:prstGeom prst="accentCallout2">
            <a:avLst>
              <a:gd name="adj1" fmla="val 27865"/>
              <a:gd name="adj2" fmla="val -4246"/>
              <a:gd name="adj3" fmla="val -16579"/>
              <a:gd name="adj4" fmla="val -19269"/>
              <a:gd name="adj5" fmla="val 10263"/>
              <a:gd name="adj6" fmla="val -46092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eaLnBrk="1" hangingPunct="1">
              <a:lnSpc>
                <a:spcPct val="150000"/>
              </a:lnSpc>
            </a:pPr>
            <a:r>
              <a:rPr lang="en-US" altLang="zh-CN" dirty="0" smtClean="0">
                <a:solidFill>
                  <a:srgbClr val="000000"/>
                </a:solidFill>
              </a:rPr>
              <a:t>4.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学会使用查询编辑器编辑、执行T-SQL命令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工作任务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26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857356" y="2143116"/>
            <a:ext cx="5715040" cy="3643338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25" y="1160"/>
              <a:ext cx="269" cy="236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black">
          <a:xfrm>
            <a:off x="2214546" y="2571744"/>
            <a:ext cx="5086370" cy="24006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square">
            <a:spAutoFit/>
            <a:flatTx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启动</a:t>
            </a:r>
            <a:r>
              <a:rPr lang="en-US" altLang="zh-CN" sz="2000" b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Microsoft SQL Server Management Studio</a:t>
            </a:r>
            <a:r>
              <a:rPr lang="zh-CN" altLang="en-US" sz="2000" b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，建立客户端到服务器端的连接，改变</a:t>
            </a:r>
            <a:r>
              <a:rPr lang="en-US" altLang="zh-CN" sz="2000" b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Management Studio</a:t>
            </a:r>
            <a:r>
              <a:rPr lang="zh-CN" altLang="en-US" sz="2000" b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的界面布局，使用查询编辑器编辑执行一段命令，使用</a:t>
            </a:r>
            <a:r>
              <a:rPr lang="en-US" altLang="zh-CN" sz="2000" b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sz="2000" b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帮助。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任务实施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27</a:t>
            </a:fld>
            <a:endParaRPr lang="en-US" altLang="zh-CN"/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gray">
          <a:xfrm>
            <a:off x="967116" y="1975360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7" name="AutoShape 14"/>
          <p:cNvSpPr>
            <a:spLocks noChangeArrowheads="1"/>
          </p:cNvSpPr>
          <p:nvPr/>
        </p:nvSpPr>
        <p:spPr bwMode="gray">
          <a:xfrm>
            <a:off x="2427628" y="1975360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gray">
          <a:xfrm>
            <a:off x="3927826" y="1975360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cxnSp>
        <p:nvCxnSpPr>
          <p:cNvPr id="10" name="AutoShape 17"/>
          <p:cNvCxnSpPr>
            <a:cxnSpLocks noChangeShapeType="1"/>
            <a:stCxn id="6" idx="3"/>
            <a:endCxn id="7" idx="1"/>
          </p:cNvCxnSpPr>
          <p:nvPr/>
        </p:nvCxnSpPr>
        <p:spPr bwMode="gray">
          <a:xfrm>
            <a:off x="2264102" y="2586188"/>
            <a:ext cx="163526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cxnSp>
        <p:nvCxnSpPr>
          <p:cNvPr id="11" name="AutoShape 18"/>
          <p:cNvCxnSpPr>
            <a:cxnSpLocks noChangeShapeType="1"/>
            <a:stCxn id="7" idx="3"/>
            <a:endCxn id="8" idx="1"/>
          </p:cNvCxnSpPr>
          <p:nvPr/>
        </p:nvCxnSpPr>
        <p:spPr bwMode="gray">
          <a:xfrm>
            <a:off x="3724614" y="2586188"/>
            <a:ext cx="203212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1126748" y="2421470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1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black">
          <a:xfrm>
            <a:off x="2595197" y="2421470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FFFFFF"/>
                </a:solidFill>
              </a:rPr>
              <a:t>任务</a:t>
            </a:r>
            <a:r>
              <a:rPr lang="en-US" altLang="zh-CN" dirty="0" smtClean="0">
                <a:solidFill>
                  <a:srgbClr val="FFFFFF"/>
                </a:solidFill>
              </a:rPr>
              <a:t>2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black">
          <a:xfrm>
            <a:off x="4114445" y="2421470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gray">
          <a:xfrm>
            <a:off x="967116" y="3197015"/>
            <a:ext cx="1536186" cy="23083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dirty="0">
                <a:latin typeface="黑体" pitchFamily="49" charset="-122"/>
                <a:ea typeface="黑体" pitchFamily="49" charset="-122"/>
              </a:rPr>
              <a:t>启动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Microsoft SQL Server 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Management    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Studio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，建立客户端到服务器端的连接。 </a:t>
            </a: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gray">
          <a:xfrm>
            <a:off x="2503302" y="3235029"/>
            <a:ext cx="1419517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dirty="0">
                <a:latin typeface="黑体" pitchFamily="49" charset="-122"/>
                <a:ea typeface="黑体" pitchFamily="49" charset="-122"/>
              </a:rPr>
              <a:t>调整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Management Studio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的界面布局</a:t>
            </a:r>
            <a:endParaRPr lang="en-US" altLang="zh-CN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gray">
          <a:xfrm>
            <a:off x="3906049" y="3252605"/>
            <a:ext cx="1403532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dirty="0">
                <a:latin typeface="黑体" pitchFamily="49" charset="-122"/>
                <a:ea typeface="黑体" pitchFamily="49" charset="-122"/>
              </a:rPr>
              <a:t>使用查询编辑器编辑、执行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命令</a:t>
            </a: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gray">
          <a:xfrm>
            <a:off x="5633716" y="2421470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4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cxnSp>
        <p:nvCxnSpPr>
          <p:cNvPr id="22" name="AutoShape 18"/>
          <p:cNvCxnSpPr>
            <a:cxnSpLocks noChangeShapeType="1"/>
          </p:cNvCxnSpPr>
          <p:nvPr/>
        </p:nvCxnSpPr>
        <p:spPr bwMode="gray">
          <a:xfrm>
            <a:off x="5236023" y="2606136"/>
            <a:ext cx="231506" cy="1588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23" name="Text Box 26"/>
          <p:cNvSpPr txBox="1">
            <a:spLocks noChangeArrowheads="1"/>
          </p:cNvSpPr>
          <p:nvPr/>
        </p:nvSpPr>
        <p:spPr bwMode="gray">
          <a:xfrm>
            <a:off x="5489487" y="3252605"/>
            <a:ext cx="1403532" cy="14773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zh-CN" dirty="0">
                <a:latin typeface="黑体" pitchFamily="49" charset="-122"/>
              </a:rPr>
              <a:t>使用SQL Serve帮助，获取使用SQL Server的信息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" name="AutoShape 13"/>
          <p:cNvSpPr>
            <a:spLocks noChangeArrowheads="1"/>
          </p:cNvSpPr>
          <p:nvPr/>
        </p:nvSpPr>
        <p:spPr bwMode="gray">
          <a:xfrm>
            <a:off x="7008772" y="1996896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gray">
          <a:xfrm>
            <a:off x="7152881" y="2423058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5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cxnSp>
        <p:nvCxnSpPr>
          <p:cNvPr id="30" name="AutoShape 18"/>
          <p:cNvCxnSpPr>
            <a:cxnSpLocks noChangeShapeType="1"/>
          </p:cNvCxnSpPr>
          <p:nvPr/>
        </p:nvCxnSpPr>
        <p:spPr bwMode="gray">
          <a:xfrm>
            <a:off x="6777266" y="2606136"/>
            <a:ext cx="231506" cy="1588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33" name="AutoShape 15"/>
          <p:cNvSpPr>
            <a:spLocks noChangeArrowheads="1"/>
          </p:cNvSpPr>
          <p:nvPr/>
        </p:nvSpPr>
        <p:spPr bwMode="gray">
          <a:xfrm>
            <a:off x="5501579" y="2013374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34" name="Text Box 20"/>
          <p:cNvSpPr txBox="1">
            <a:spLocks noChangeArrowheads="1"/>
          </p:cNvSpPr>
          <p:nvPr/>
        </p:nvSpPr>
        <p:spPr bwMode="gray">
          <a:xfrm>
            <a:off x="5645688" y="2449364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4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35" name="Text Box 26"/>
          <p:cNvSpPr txBox="1">
            <a:spLocks noChangeArrowheads="1"/>
          </p:cNvSpPr>
          <p:nvPr/>
        </p:nvSpPr>
        <p:spPr bwMode="gray">
          <a:xfrm>
            <a:off x="6955499" y="3252605"/>
            <a:ext cx="1403532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zh-CN" dirty="0">
                <a:latin typeface="黑体" pitchFamily="49" charset="-122"/>
              </a:rPr>
              <a:t>重新建立客户端到服务器的连接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任务</a:t>
            </a:r>
            <a:r>
              <a:rPr lang="en-US" sz="2800" dirty="0" smtClean="0"/>
              <a:t>1</a:t>
            </a:r>
            <a:r>
              <a:rPr lang="zh-CN" altLang="zh-CN" sz="2800" dirty="0">
                <a:latin typeface="黑体" pitchFamily="49" charset="-122"/>
              </a:rPr>
              <a:t>启动Microsoft SQL Server Management Studio</a:t>
            </a:r>
            <a:endParaRPr lang="zh-CN" altLang="en-US" sz="2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28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879567" y="1866055"/>
            <a:ext cx="6082792" cy="1134317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995330" y="2081004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659243" y="2165682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28662" y="2125050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145768" y="1971548"/>
            <a:ext cx="5635117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开始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菜单中，依次指向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程序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】|  【Microsoft SQL Server 2005】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，然后单击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【SQL Server Management Studio】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2771800" y="3140968"/>
            <a:ext cx="4536504" cy="3259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751690" y="1340768"/>
            <a:ext cx="6796889" cy="220828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703788" y="2200811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426489" y="2297769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637120" y="2244857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dirty="0" smtClean="0">
                <a:solidFill>
                  <a:srgbClr val="000000"/>
                </a:solidFill>
              </a:rPr>
              <a:t>2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1891716" y="1379231"/>
            <a:ext cx="6512848" cy="2169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连接到服务器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对话框中，键入要登录的服务器的名称（登录本地机，安装时使用默认实例，服务器名称即本机的计算机名）；选择身份验证方式，此处使用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windows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身份验证登录。单击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连接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按钮，连接到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服务器，启动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 Management Studio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主界面。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2568"/>
          <a:stretch/>
        </p:blipFill>
        <p:spPr bwMode="auto">
          <a:xfrm>
            <a:off x="2267744" y="3717032"/>
            <a:ext cx="5400600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29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技能目标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6" name="AutoShape 29"/>
          <p:cNvSpPr>
            <a:spLocks noChangeArrowheads="1"/>
          </p:cNvSpPr>
          <p:nvPr/>
        </p:nvSpPr>
        <p:spPr bwMode="auto">
          <a:xfrm>
            <a:off x="4795834" y="2814603"/>
            <a:ext cx="4019550" cy="2752731"/>
          </a:xfrm>
          <a:prstGeom prst="roundRect">
            <a:avLst>
              <a:gd name="adj" fmla="val 5208"/>
            </a:avLst>
          </a:prstGeom>
          <a:solidFill>
            <a:srgbClr val="FCFCFC">
              <a:alpha val="70000"/>
            </a:srgbClr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gray">
          <a:xfrm flipH="1">
            <a:off x="3262300" y="2165305"/>
            <a:ext cx="995363" cy="835025"/>
          </a:xfrm>
          <a:prstGeom prst="curvedRightArrow">
            <a:avLst>
              <a:gd name="adj1" fmla="val 16542"/>
              <a:gd name="adj2" fmla="val 38977"/>
              <a:gd name="adj3" fmla="val 33846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gray">
          <a:xfrm>
            <a:off x="1047722" y="2201817"/>
            <a:ext cx="995362" cy="835025"/>
          </a:xfrm>
          <a:prstGeom prst="curvedRightArrow">
            <a:avLst>
              <a:gd name="adj1" fmla="val 19583"/>
              <a:gd name="adj2" fmla="val 44676"/>
              <a:gd name="adj3" fmla="val 33652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23"/>
          <p:cNvSpPr>
            <a:spLocks/>
          </p:cNvSpPr>
          <p:nvPr/>
        </p:nvSpPr>
        <p:spPr bwMode="blackWhite">
          <a:xfrm>
            <a:off x="4867272" y="4149704"/>
            <a:ext cx="3900487" cy="522287"/>
          </a:xfrm>
          <a:prstGeom prst="callout2">
            <a:avLst>
              <a:gd name="adj1" fmla="val 24316"/>
              <a:gd name="adj2" fmla="val -1954"/>
              <a:gd name="adj3" fmla="val 21884"/>
              <a:gd name="adj4" fmla="val -11843"/>
              <a:gd name="adj5" fmla="val 105473"/>
              <a:gd name="adj6" fmla="val -26293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eaLnBrk="0" hangingPunct="0"/>
            <a:r>
              <a:rPr lang="zh-CN" altLang="en-US" dirty="0">
                <a:solidFill>
                  <a:schemeClr val="folHlink"/>
                </a:solidFill>
              </a:rPr>
              <a:t>学会启动</a:t>
            </a:r>
            <a:r>
              <a:rPr lang="en-US" altLang="zh-CN" dirty="0">
                <a:solidFill>
                  <a:schemeClr val="folHlink"/>
                </a:solidFill>
              </a:rPr>
              <a:t>SQL Server Management Studio</a:t>
            </a:r>
          </a:p>
        </p:txBody>
      </p:sp>
      <p:sp>
        <p:nvSpPr>
          <p:cNvPr id="29" name="AutoShape 24"/>
          <p:cNvSpPr>
            <a:spLocks/>
          </p:cNvSpPr>
          <p:nvPr/>
        </p:nvSpPr>
        <p:spPr bwMode="blackWhite">
          <a:xfrm>
            <a:off x="4859334" y="5079985"/>
            <a:ext cx="3865563" cy="449262"/>
          </a:xfrm>
          <a:prstGeom prst="callout2">
            <a:avLst>
              <a:gd name="adj1" fmla="val 25440"/>
              <a:gd name="adj2" fmla="val -1972"/>
              <a:gd name="adj3" fmla="val 25440"/>
              <a:gd name="adj4" fmla="val -13551"/>
              <a:gd name="adj5" fmla="val 79504"/>
              <a:gd name="adj6" fmla="val -24519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eaLnBrk="0" hangingPunct="0"/>
            <a:r>
              <a:rPr lang="zh-CN" altLang="en-US" dirty="0">
                <a:solidFill>
                  <a:schemeClr val="hlink"/>
                </a:solidFill>
              </a:rPr>
              <a:t>学会使用</a:t>
            </a:r>
            <a:r>
              <a:rPr lang="en-US" altLang="zh-CN" dirty="0">
                <a:solidFill>
                  <a:schemeClr val="hlink"/>
                </a:solidFill>
              </a:rPr>
              <a:t>SQL Server Management Studio</a:t>
            </a:r>
          </a:p>
        </p:txBody>
      </p:sp>
      <p:sp>
        <p:nvSpPr>
          <p:cNvPr id="31" name="AutoShape 26"/>
          <p:cNvSpPr>
            <a:spLocks noChangeArrowheads="1"/>
          </p:cNvSpPr>
          <p:nvPr/>
        </p:nvSpPr>
        <p:spPr bwMode="ltGray">
          <a:xfrm rot="-544120">
            <a:off x="694800" y="3593070"/>
            <a:ext cx="393700" cy="2108789"/>
          </a:xfrm>
          <a:prstGeom prst="upArrow">
            <a:avLst>
              <a:gd name="adj1" fmla="val 50194"/>
              <a:gd name="adj2" fmla="val 74947"/>
            </a:avLst>
          </a:prstGeom>
          <a:gradFill rotWithShape="1">
            <a:gsLst>
              <a:gs pos="0">
                <a:schemeClr val="accent2"/>
              </a:gs>
              <a:gs pos="100000">
                <a:srgbClr val="FCFCFC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Rectangle 27"/>
          <p:cNvSpPr>
            <a:spLocks noChangeArrowheads="1"/>
          </p:cNvSpPr>
          <p:nvPr/>
        </p:nvSpPr>
        <p:spPr bwMode="gray">
          <a:xfrm>
            <a:off x="280984" y="5854672"/>
            <a:ext cx="1565275" cy="434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Description of the products</a:t>
            </a:r>
          </a:p>
        </p:txBody>
      </p:sp>
      <p:sp>
        <p:nvSpPr>
          <p:cNvPr id="42" name="AutoShape 22"/>
          <p:cNvSpPr>
            <a:spLocks/>
          </p:cNvSpPr>
          <p:nvPr/>
        </p:nvSpPr>
        <p:spPr bwMode="blackWhite">
          <a:xfrm>
            <a:off x="4905374" y="2922189"/>
            <a:ext cx="3862385" cy="642942"/>
          </a:xfrm>
          <a:prstGeom prst="callout2">
            <a:avLst>
              <a:gd name="adj1" fmla="val 22153"/>
              <a:gd name="adj2" fmla="val -1944"/>
              <a:gd name="adj3" fmla="val 22153"/>
              <a:gd name="adj4" fmla="val -12162"/>
              <a:gd name="adj5" fmla="val 172309"/>
              <a:gd name="adj6" fmla="val -24200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eaLnBrk="0" hangingPunct="0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学会安装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SQL Server 2005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了解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SQL </a:t>
            </a:r>
            <a:r>
              <a:rPr lang="en-US" altLang="zh-CN" dirty="0" smtClean="0">
                <a:solidFill>
                  <a:schemeClr val="tx2">
                    <a:lumMod val="75000"/>
                  </a:schemeClr>
                </a:solidFill>
              </a:rPr>
              <a:t>Server2005</a:t>
            </a: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</a:rPr>
              <a:t>的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服务器端组件和</a:t>
            </a: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</a:rPr>
              <a:t>客户</a:t>
            </a:r>
            <a:endParaRPr lang="en-US" altLang="zh-CN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0" hangingPunct="0"/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</a:rPr>
              <a:t>端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组件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1139822" y="3579785"/>
            <a:ext cx="3003550" cy="2771774"/>
            <a:chOff x="1163638" y="3336926"/>
            <a:chExt cx="3003550" cy="2771774"/>
          </a:xfrm>
        </p:grpSpPr>
        <p:grpSp>
          <p:nvGrpSpPr>
            <p:cNvPr id="11" name="Group 6"/>
            <p:cNvGrpSpPr>
              <a:grpSpLocks/>
            </p:cNvGrpSpPr>
            <p:nvPr/>
          </p:nvGrpSpPr>
          <p:grpSpPr bwMode="auto">
            <a:xfrm>
              <a:off x="1338448" y="4525850"/>
              <a:ext cx="2706373" cy="1582850"/>
              <a:chOff x="1082" y="2355"/>
              <a:chExt cx="3406" cy="1993"/>
            </a:xfrm>
          </p:grpSpPr>
          <p:sp>
            <p:nvSpPr>
              <p:cNvPr id="24" name="Freeform 7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/>
                <a:ahLst/>
                <a:cxnLst>
                  <a:cxn ang="0">
                    <a:pos x="51" y="367"/>
                  </a:cxn>
                  <a:cxn ang="0">
                    <a:pos x="1323" y="1322"/>
                  </a:cxn>
                  <a:cxn ang="0">
                    <a:pos x="1323" y="974"/>
                  </a:cxn>
                  <a:cxn ang="0">
                    <a:pos x="0" y="0"/>
                  </a:cxn>
                  <a:cxn ang="0">
                    <a:pos x="51" y="367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" name="Freeform 8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/>
                <a:ahLst/>
                <a:cxnLst>
                  <a:cxn ang="0">
                    <a:pos x="0" y="1070"/>
                  </a:cxn>
                  <a:cxn ang="0">
                    <a:pos x="2083" y="0"/>
                  </a:cxn>
                  <a:cxn ang="0">
                    <a:pos x="2045" y="355"/>
                  </a:cxn>
                  <a:cxn ang="0">
                    <a:pos x="7" y="1418"/>
                  </a:cxn>
                  <a:cxn ang="0">
                    <a:pos x="0" y="1070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" name="Freeform 9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/>
                <a:ahLst/>
                <a:cxnLst>
                  <a:cxn ang="0">
                    <a:pos x="1323" y="1639"/>
                  </a:cxn>
                  <a:cxn ang="0">
                    <a:pos x="0" y="671"/>
                  </a:cxn>
                  <a:cxn ang="0">
                    <a:pos x="1969" y="0"/>
                  </a:cxn>
                  <a:cxn ang="0">
                    <a:pos x="3406" y="569"/>
                  </a:cxn>
                  <a:cxn ang="0">
                    <a:pos x="1323" y="163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969696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3" name="Freeform 13"/>
            <p:cNvSpPr>
              <a:spLocks/>
            </p:cNvSpPr>
            <p:nvPr/>
          </p:nvSpPr>
          <p:spPr bwMode="gray">
            <a:xfrm>
              <a:off x="1280443" y="4139073"/>
              <a:ext cx="2803313" cy="1301702"/>
            </a:xfrm>
            <a:custGeom>
              <a:avLst/>
              <a:gdLst/>
              <a:ahLst/>
              <a:cxnLst>
                <a:cxn ang="0">
                  <a:pos x="1323" y="1639"/>
                </a:cxn>
                <a:cxn ang="0">
                  <a:pos x="0" y="671"/>
                </a:cxn>
                <a:cxn ang="0">
                  <a:pos x="1969" y="0"/>
                </a:cxn>
                <a:cxn ang="0">
                  <a:pos x="3406" y="569"/>
                </a:cxn>
                <a:cxn ang="0">
                  <a:pos x="1323" y="1639"/>
                </a:cxn>
              </a:cxnLst>
              <a:rect l="0" t="0" r="r" b="b"/>
              <a:pathLst>
                <a:path w="3406" h="1639">
                  <a:moveTo>
                    <a:pt x="1323" y="1639"/>
                  </a:moveTo>
                  <a:lnTo>
                    <a:pt x="0" y="671"/>
                  </a:lnTo>
                  <a:lnTo>
                    <a:pt x="1969" y="0"/>
                  </a:lnTo>
                  <a:lnTo>
                    <a:pt x="3406" y="569"/>
                  </a:lnTo>
                  <a:lnTo>
                    <a:pt x="1323" y="1639"/>
                  </a:lnTo>
                  <a:close/>
                </a:path>
              </a:pathLst>
            </a:custGeom>
            <a:solidFill>
              <a:srgbClr val="B4B4B4"/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3" name="Group 14"/>
            <p:cNvGrpSpPr>
              <a:grpSpLocks/>
            </p:cNvGrpSpPr>
            <p:nvPr/>
          </p:nvGrpSpPr>
          <p:grpSpPr bwMode="auto">
            <a:xfrm>
              <a:off x="1221643" y="3738793"/>
              <a:ext cx="2902637" cy="1582850"/>
              <a:chOff x="1082" y="2355"/>
              <a:chExt cx="3406" cy="1993"/>
            </a:xfrm>
          </p:grpSpPr>
          <p:sp>
            <p:nvSpPr>
              <p:cNvPr id="18" name="Freeform 15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/>
                <a:ahLst/>
                <a:cxnLst>
                  <a:cxn ang="0">
                    <a:pos x="51" y="367"/>
                  </a:cxn>
                  <a:cxn ang="0">
                    <a:pos x="1323" y="1322"/>
                  </a:cxn>
                  <a:cxn ang="0">
                    <a:pos x="1323" y="974"/>
                  </a:cxn>
                  <a:cxn ang="0">
                    <a:pos x="0" y="0"/>
                  </a:cxn>
                  <a:cxn ang="0">
                    <a:pos x="51" y="367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C0C0C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/>
                <a:ahLst/>
                <a:cxnLst>
                  <a:cxn ang="0">
                    <a:pos x="0" y="1070"/>
                  </a:cxn>
                  <a:cxn ang="0">
                    <a:pos x="2083" y="0"/>
                  </a:cxn>
                  <a:cxn ang="0">
                    <a:pos x="2045" y="355"/>
                  </a:cxn>
                  <a:cxn ang="0">
                    <a:pos x="7" y="1418"/>
                  </a:cxn>
                  <a:cxn ang="0">
                    <a:pos x="0" y="1070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/>
                <a:ahLst/>
                <a:cxnLst>
                  <a:cxn ang="0">
                    <a:pos x="1323" y="1639"/>
                  </a:cxn>
                  <a:cxn ang="0">
                    <a:pos x="0" y="671"/>
                  </a:cxn>
                  <a:cxn ang="0">
                    <a:pos x="1969" y="0"/>
                  </a:cxn>
                  <a:cxn ang="0">
                    <a:pos x="3406" y="569"/>
                  </a:cxn>
                  <a:cxn ang="0">
                    <a:pos x="1323" y="163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DDDDDD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" name="Freeform 21"/>
            <p:cNvSpPr>
              <a:spLocks/>
            </p:cNvSpPr>
            <p:nvPr/>
          </p:nvSpPr>
          <p:spPr bwMode="gray">
            <a:xfrm>
              <a:off x="1163638" y="3336926"/>
              <a:ext cx="3003550" cy="1301702"/>
            </a:xfrm>
            <a:custGeom>
              <a:avLst/>
              <a:gdLst/>
              <a:ahLst/>
              <a:cxnLst>
                <a:cxn ang="0">
                  <a:pos x="1323" y="1639"/>
                </a:cxn>
                <a:cxn ang="0">
                  <a:pos x="0" y="671"/>
                </a:cxn>
                <a:cxn ang="0">
                  <a:pos x="1969" y="0"/>
                </a:cxn>
                <a:cxn ang="0">
                  <a:pos x="3406" y="569"/>
                </a:cxn>
                <a:cxn ang="0">
                  <a:pos x="1323" y="1639"/>
                </a:cxn>
              </a:cxnLst>
              <a:rect l="0" t="0" r="r" b="b"/>
              <a:pathLst>
                <a:path w="3406" h="1639">
                  <a:moveTo>
                    <a:pt x="1323" y="1639"/>
                  </a:moveTo>
                  <a:lnTo>
                    <a:pt x="0" y="671"/>
                  </a:lnTo>
                  <a:lnTo>
                    <a:pt x="1969" y="0"/>
                  </a:lnTo>
                  <a:lnTo>
                    <a:pt x="3406" y="569"/>
                  </a:lnTo>
                  <a:lnTo>
                    <a:pt x="1323" y="1639"/>
                  </a:lnTo>
                  <a:close/>
                </a:path>
              </a:pathLst>
            </a:custGeom>
            <a:gradFill rotWithShape="1">
              <a:gsLst>
                <a:gs pos="0">
                  <a:srgbClr val="F8F8F8">
                    <a:gamma/>
                    <a:shade val="86275"/>
                    <a:invGamma/>
                  </a:srgbClr>
                </a:gs>
                <a:gs pos="100000">
                  <a:srgbClr val="F8F8F8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116006" y="3171793"/>
            <a:ext cx="3003550" cy="1582850"/>
            <a:chOff x="1139822" y="2928934"/>
            <a:chExt cx="3003550" cy="1582850"/>
          </a:xfrm>
        </p:grpSpPr>
        <p:sp>
          <p:nvSpPr>
            <p:cNvPr id="35" name="Freeform 19"/>
            <p:cNvSpPr>
              <a:spLocks/>
            </p:cNvSpPr>
            <p:nvPr/>
          </p:nvSpPr>
          <p:spPr bwMode="gray">
            <a:xfrm>
              <a:off x="1139822" y="3461845"/>
              <a:ext cx="1179903" cy="1049939"/>
            </a:xfrm>
            <a:custGeom>
              <a:avLst/>
              <a:gdLst/>
              <a:ahLst/>
              <a:cxnLst>
                <a:cxn ang="0">
                  <a:pos x="51" y="367"/>
                </a:cxn>
                <a:cxn ang="0">
                  <a:pos x="1323" y="1322"/>
                </a:cxn>
                <a:cxn ang="0">
                  <a:pos x="1323" y="974"/>
                </a:cxn>
                <a:cxn ang="0">
                  <a:pos x="0" y="0"/>
                </a:cxn>
                <a:cxn ang="0">
                  <a:pos x="51" y="367"/>
                </a:cxn>
              </a:cxnLst>
              <a:rect l="0" t="0" r="r" b="b"/>
              <a:pathLst>
                <a:path w="1323" h="1322">
                  <a:moveTo>
                    <a:pt x="51" y="367"/>
                  </a:moveTo>
                  <a:lnTo>
                    <a:pt x="1323" y="1322"/>
                  </a:lnTo>
                  <a:lnTo>
                    <a:pt x="1323" y="974"/>
                  </a:lnTo>
                  <a:lnTo>
                    <a:pt x="0" y="0"/>
                  </a:lnTo>
                  <a:lnTo>
                    <a:pt x="51" y="367"/>
                  </a:lnTo>
                  <a:close/>
                </a:path>
              </a:pathLst>
            </a:custGeom>
            <a:solidFill>
              <a:srgbClr val="DDDDDD"/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gray">
            <a:xfrm>
              <a:off x="2306497" y="3380836"/>
              <a:ext cx="1836875" cy="1126182"/>
            </a:xfrm>
            <a:custGeom>
              <a:avLst/>
              <a:gdLst/>
              <a:ahLst/>
              <a:cxnLst>
                <a:cxn ang="0">
                  <a:pos x="0" y="1070"/>
                </a:cxn>
                <a:cxn ang="0">
                  <a:pos x="2083" y="0"/>
                </a:cxn>
                <a:cxn ang="0">
                  <a:pos x="2045" y="355"/>
                </a:cxn>
                <a:cxn ang="0">
                  <a:pos x="7" y="1418"/>
                </a:cxn>
                <a:cxn ang="0">
                  <a:pos x="0" y="1070"/>
                </a:cxn>
              </a:cxnLst>
              <a:rect l="0" t="0" r="r" b="b"/>
              <a:pathLst>
                <a:path w="2083" h="1418">
                  <a:moveTo>
                    <a:pt x="0" y="1070"/>
                  </a:moveTo>
                  <a:lnTo>
                    <a:pt x="2083" y="0"/>
                  </a:lnTo>
                  <a:lnTo>
                    <a:pt x="2045" y="355"/>
                  </a:lnTo>
                  <a:lnTo>
                    <a:pt x="7" y="1418"/>
                  </a:lnTo>
                  <a:lnTo>
                    <a:pt x="0" y="107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gray">
            <a:xfrm>
              <a:off x="1139822" y="2928934"/>
              <a:ext cx="3003550" cy="1301702"/>
            </a:xfrm>
            <a:custGeom>
              <a:avLst/>
              <a:gdLst/>
              <a:ahLst/>
              <a:cxnLst>
                <a:cxn ang="0">
                  <a:pos x="1323" y="1639"/>
                </a:cxn>
                <a:cxn ang="0">
                  <a:pos x="0" y="671"/>
                </a:cxn>
                <a:cxn ang="0">
                  <a:pos x="1969" y="0"/>
                </a:cxn>
                <a:cxn ang="0">
                  <a:pos x="3406" y="569"/>
                </a:cxn>
                <a:cxn ang="0">
                  <a:pos x="1323" y="1639"/>
                </a:cxn>
              </a:cxnLst>
              <a:rect l="0" t="0" r="r" b="b"/>
              <a:pathLst>
                <a:path w="3406" h="1639">
                  <a:moveTo>
                    <a:pt x="1323" y="1639"/>
                  </a:moveTo>
                  <a:lnTo>
                    <a:pt x="0" y="671"/>
                  </a:lnTo>
                  <a:lnTo>
                    <a:pt x="1969" y="0"/>
                  </a:lnTo>
                  <a:lnTo>
                    <a:pt x="3406" y="569"/>
                  </a:lnTo>
                  <a:lnTo>
                    <a:pt x="1323" y="1639"/>
                  </a:lnTo>
                  <a:close/>
                </a:path>
              </a:pathLst>
            </a:custGeom>
            <a:gradFill rotWithShape="1">
              <a:gsLst>
                <a:gs pos="0">
                  <a:srgbClr val="F8F8F8">
                    <a:gamma/>
                    <a:shade val="86275"/>
                    <a:invGamma/>
                  </a:srgbClr>
                </a:gs>
                <a:gs pos="100000">
                  <a:srgbClr val="F8F8F8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 rot="21396019">
            <a:off x="2078997" y="1025838"/>
            <a:ext cx="1072833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20000" spc="50" dirty="0">
                <a:ln w="11430"/>
                <a:solidFill>
                  <a:srgbClr val="FFC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zh-CN" altLang="en-US" sz="20000" b="1" cap="none" spc="50" dirty="0">
              <a:ln w="11430"/>
              <a:solidFill>
                <a:srgbClr val="FFC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1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30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928662" y="2080369"/>
            <a:ext cx="7387753" cy="2788792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995330" y="2158150"/>
            <a:ext cx="7177070" cy="258532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</a:rPr>
              <a:t>SQL Server Management Studio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</a:rPr>
              <a:t>是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</a:rPr>
              <a:t>SQL 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Server 2005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</a:rPr>
              <a:t>提供的一种集成的管理平台，它提供了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用于数据库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</a:rPr>
              <a:t>管理的图形工具和功能丰富的开发环境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。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Management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</a:rPr>
              <a:t>Studio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</a:rPr>
              <a:t>是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</a:rPr>
              <a:t>SQL Server 2005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</a:rPr>
              <a:t>最重要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、最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</a:rPr>
              <a:t>常用的管理工具，所有的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</a:rPr>
              <a:t>SQL Server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</a:rPr>
              <a:t>对象的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建立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</a:rPr>
              <a:t>与管理都可以通过它来完成。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</a:rPr>
              <a:t>SQL Server 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Management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</a:rPr>
              <a:t>Studio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</a:rPr>
              <a:t>的工具组件包括已注册的服务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</a:rPr>
              <a:t>器、对象资源管理器、查询编辑器、摘要页和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文档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</a:rPr>
              <a:t>窗口等。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1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31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863590" y="1772082"/>
            <a:ext cx="7416824" cy="1569926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1079612" y="1901848"/>
            <a:ext cx="7056786" cy="13111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默认情况下，Management Studio启动后将显示两个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组件窗口：【文档】窗口和【对象资源管理器】窗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口。</a:t>
            </a:r>
            <a:endParaRPr lang="zh-CN" altLang="en-US" sz="2400" b="0" kern="0" dirty="0">
              <a:solidFill>
                <a:srgbClr val="132767"/>
              </a:solidFill>
              <a:latin typeface="Times New Roman"/>
              <a:ea typeface="宋体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919942" y="3717035"/>
            <a:ext cx="7396475" cy="180020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15615" y="3795370"/>
            <a:ext cx="7252459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400" b="0" kern="0" dirty="0">
                <a:solidFill>
                  <a:srgbClr val="132767"/>
                </a:solidFill>
                <a:latin typeface="Times New Roman"/>
                <a:ea typeface="宋体"/>
              </a:rPr>
              <a:t>★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【文档】窗口是Management Studio中的最大部</a:t>
            </a:r>
          </a:p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分，包含查询编辑器和浏览器窗口，默认情况下，将</a:t>
            </a:r>
          </a:p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显示对象资源管理器中对象的【摘要】页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400" b="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1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32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865296" y="1772815"/>
            <a:ext cx="7091080" cy="4041569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1008022" y="1751734"/>
            <a:ext cx="6923619" cy="40626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0" dirty="0">
                <a:solidFill>
                  <a:srgbClr val="132767"/>
                </a:solidFill>
              </a:rPr>
              <a:t>★</a:t>
            </a: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【对象资源管理器】窗口是服务器中所有</a:t>
            </a:r>
            <a:r>
              <a:rPr lang="zh-CN" altLang="en-US" sz="2400" b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数据库</a:t>
            </a: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对象的树视图，并具有可用于管理这些对象</a:t>
            </a:r>
            <a:r>
              <a:rPr lang="zh-CN" altLang="en-US" sz="2400" b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的用户</a:t>
            </a: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界面，用户可以通过该窗口操作数据库、</a:t>
            </a:r>
            <a:r>
              <a:rPr lang="zh-CN" altLang="en-US" sz="2400" b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表等</a:t>
            </a: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数据库对象，创建登录用户和授权，进行</a:t>
            </a:r>
            <a:r>
              <a:rPr lang="zh-CN" altLang="en-US" sz="2400" b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数据库</a:t>
            </a: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的备份、复制等操作。该窗口包括与其连接</a:t>
            </a:r>
            <a:r>
              <a:rPr lang="zh-CN" altLang="en-US" sz="2400" b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的所有</a:t>
            </a: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服务器的信息，打开 Management Studio时</a:t>
            </a:r>
            <a:r>
              <a:rPr lang="zh-CN" altLang="en-US" sz="2400" b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，系统</a:t>
            </a: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会提示将【对象资源管理器】连接到上次</a:t>
            </a:r>
            <a:r>
              <a:rPr lang="zh-CN" altLang="en-US" sz="2400" b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使用</a:t>
            </a: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的设置。</a:t>
            </a:r>
          </a:p>
        </p:txBody>
      </p:sp>
    </p:spTree>
    <p:extLst>
      <p:ext uri="{BB962C8B-B14F-4D97-AF65-F5344CB8AC3E}">
        <p14:creationId xmlns:p14="http://schemas.microsoft.com/office/powerpoint/2010/main" xmlns="" val="358827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任务</a:t>
            </a:r>
            <a:r>
              <a:rPr lang="en-US" sz="2800" dirty="0" smtClean="0"/>
              <a:t>2</a:t>
            </a:r>
            <a:r>
              <a:rPr lang="zh-CN" altLang="zh-CN" sz="2800" dirty="0">
                <a:latin typeface="黑体" pitchFamily="49" charset="-122"/>
              </a:rPr>
              <a:t>调整Management Studio的界面布局</a:t>
            </a:r>
            <a:endParaRPr lang="zh-CN" altLang="en-US" sz="2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33</a:t>
            </a:fld>
            <a:endParaRPr lang="en-US" altLang="zh-CN"/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785786" y="2143116"/>
            <a:ext cx="928695" cy="428628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2000232" y="1714488"/>
            <a:ext cx="5929353" cy="13573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just"/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black">
          <a:xfrm>
            <a:off x="842954" y="2152646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1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2143107" y="1785926"/>
            <a:ext cx="5786477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Management Studio启动后，默认显示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【对象资源管理器】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和【文档】窗口的【摘要】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页两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个组件窗口。单击【对象资源管理器】右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上角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的按钮，【对象资源管理器】随即关闭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black">
          <a:xfrm>
            <a:off x="854048" y="5310198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2790105" y="3352036"/>
            <a:ext cx="4538464" cy="2950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2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34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714348" y="2143116"/>
            <a:ext cx="928695" cy="428628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1928795" y="1714488"/>
            <a:ext cx="3286148" cy="142648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just"/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black">
          <a:xfrm>
            <a:off x="771516" y="2152646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2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2071670" y="1785926"/>
            <a:ext cx="3000396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视图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菜单上，单击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对象资源管理器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对象资源管理器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窗口又出现在原来的位置。</a:t>
            </a:r>
          </a:p>
        </p:txBody>
      </p: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714373" y="4214818"/>
            <a:ext cx="992170" cy="428628"/>
            <a:chOff x="4320" y="1152"/>
            <a:chExt cx="414" cy="402"/>
          </a:xfrm>
        </p:grpSpPr>
        <p:sp>
          <p:nvSpPr>
            <p:cNvPr id="13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Rectangle 16"/>
          <p:cNvSpPr>
            <a:spLocks noChangeArrowheads="1"/>
          </p:cNvSpPr>
          <p:nvPr/>
        </p:nvSpPr>
        <p:spPr bwMode="black">
          <a:xfrm>
            <a:off x="815948" y="4238628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1992296" y="3929066"/>
            <a:ext cx="3222646" cy="166017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2143108" y="4000503"/>
            <a:ext cx="3059307" cy="14773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对象资源管理器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窗口的标题栏右上角的图钉按钮，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对象资源管理器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将被隐藏（最小化）到屏幕的左侧。</a:t>
            </a: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852936"/>
            <a:ext cx="3456305" cy="2431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2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35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902848" y="2073211"/>
            <a:ext cx="928695" cy="428628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1982465" y="1615922"/>
            <a:ext cx="3286148" cy="14530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just"/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black">
          <a:xfrm>
            <a:off x="963842" y="2102859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dirty="0" smtClean="0">
                <a:solidFill>
                  <a:srgbClr val="FFFFFF"/>
                </a:solidFill>
              </a:rPr>
              <a:t>4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2125340" y="1687360"/>
            <a:ext cx="3000396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将鼠标移动到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对象资源管理器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标题栏上， 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对象资源管理器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在其原来的位置上展开。</a:t>
            </a:r>
          </a:p>
        </p:txBody>
      </p: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839373" y="3897977"/>
            <a:ext cx="992170" cy="428628"/>
            <a:chOff x="4320" y="1152"/>
            <a:chExt cx="414" cy="402"/>
          </a:xfrm>
        </p:grpSpPr>
        <p:sp>
          <p:nvSpPr>
            <p:cNvPr id="13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Rectangle 16"/>
          <p:cNvSpPr>
            <a:spLocks noChangeArrowheads="1"/>
          </p:cNvSpPr>
          <p:nvPr/>
        </p:nvSpPr>
        <p:spPr bwMode="black">
          <a:xfrm>
            <a:off x="1006482" y="3921787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5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2049315" y="3501007"/>
            <a:ext cx="3222646" cy="129614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134557" y="3650626"/>
            <a:ext cx="30521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在如图所示界面上，再次单击图钉按钮，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对象资源管理器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又驻留回原来的位置。</a:t>
            </a: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5480375" y="2780928"/>
            <a:ext cx="3471218" cy="2504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/>
              <a:t>任务</a:t>
            </a:r>
            <a:r>
              <a:rPr lang="en-US" altLang="zh-CN" sz="2800" dirty="0"/>
              <a:t>2 </a:t>
            </a:r>
            <a:r>
              <a:rPr lang="zh-CN" altLang="en-US" sz="2800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36</a:t>
            </a:fld>
            <a:endParaRPr lang="en-US" altLang="zh-CN"/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785786" y="2143116"/>
            <a:ext cx="928695" cy="428628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2000232" y="1714488"/>
            <a:ext cx="5929353" cy="13573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just"/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black">
          <a:xfrm>
            <a:off x="842954" y="2152646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6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2143107" y="1785926"/>
            <a:ext cx="5786477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对象资源管理器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窗口右上角的按钮，在弹出的快捷菜单上选择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浮动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命令，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对象资源管理器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窗口就浮动在主界面上，然后将其拖到屏幕中央，并拖大窗口。</a:t>
            </a:r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black">
          <a:xfrm>
            <a:off x="854048" y="5310198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2719549" y="3271537"/>
            <a:ext cx="462578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902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/>
              <a:t>任务</a:t>
            </a:r>
            <a:r>
              <a:rPr lang="en-US" altLang="zh-CN" sz="2800" dirty="0"/>
              <a:t>2 </a:t>
            </a:r>
            <a:r>
              <a:rPr lang="zh-CN" altLang="en-US" sz="2800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37</a:t>
            </a:fld>
            <a:endParaRPr lang="en-US" altLang="zh-CN"/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785786" y="2143116"/>
            <a:ext cx="928695" cy="428628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2039465" y="1507989"/>
            <a:ext cx="5929353" cy="17543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just"/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black">
          <a:xfrm>
            <a:off x="842954" y="2152646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7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2115123" y="1507989"/>
            <a:ext cx="5786477" cy="17543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右键单击【对象资源管理器】窗口，在弹出的快捷菜单上选择【可停靠】命令，然后拖动【对象资源管理器】窗口，这时屏幕上出现上下左右四组蓝色控制点（还有一个中间区域的控制点），如图所示，将鼠标移至左控制点上，松开鼠标，【对象资源管理器】窗口就回到界面左侧，即原来的位置上。</a:t>
            </a:r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black">
          <a:xfrm>
            <a:off x="854048" y="5310198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2267743" y="3526043"/>
            <a:ext cx="3960441" cy="2927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6660232" y="5079365"/>
            <a:ext cx="150044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zh-CN" sz="1600" b="1" dirty="0">
                <a:ea typeface="黑体" pitchFamily="49" charset="-122"/>
              </a:rPr>
              <a:t>浮动的</a:t>
            </a:r>
            <a:r>
              <a:rPr lang="zh-CN" altLang="zh-CN" sz="1600" b="1" dirty="0">
                <a:ea typeface="黑体" pitchFamily="49" charset="-122"/>
              </a:rPr>
              <a:t>【</a:t>
            </a:r>
            <a:r>
              <a:rPr lang="zh-CN" sz="1600" b="1" dirty="0">
                <a:ea typeface="黑体" pitchFamily="49" charset="-122"/>
              </a:rPr>
              <a:t>对象资源管理器</a:t>
            </a:r>
            <a:r>
              <a:rPr lang="zh-CN" altLang="zh-CN" sz="1600" b="1" dirty="0">
                <a:ea typeface="黑体" pitchFamily="49" charset="-122"/>
              </a:rPr>
              <a:t>】</a:t>
            </a:r>
            <a:r>
              <a:rPr lang="zh-CN" sz="1600" b="1" dirty="0">
                <a:ea typeface="黑体" pitchFamily="49" charset="-122"/>
              </a:rPr>
              <a:t>窗口停靠过程</a:t>
            </a:r>
          </a:p>
        </p:txBody>
      </p:sp>
    </p:spTree>
    <p:extLst>
      <p:ext uri="{BB962C8B-B14F-4D97-AF65-F5344CB8AC3E}">
        <p14:creationId xmlns:p14="http://schemas.microsoft.com/office/powerpoint/2010/main" xmlns="" val="108902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2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38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877081" y="1933873"/>
            <a:ext cx="928695" cy="428628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2123728" y="4077072"/>
            <a:ext cx="5764856" cy="115212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kern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如果没有显示所需的组件窗口，则从</a:t>
            </a:r>
            <a:r>
              <a:rPr lang="zh-CN" altLang="zh-CN" kern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kern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视图</a:t>
            </a:r>
            <a:r>
              <a:rPr lang="zh-CN" altLang="zh-CN" kern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kern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菜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kern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单中选择相应的选项即可。</a:t>
            </a: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2123728" y="1977371"/>
            <a:ext cx="5764856" cy="162061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kern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不熟悉</a:t>
            </a:r>
            <a:r>
              <a:rPr lang="zh-CN" altLang="zh-CN" kern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 Management Studio</a:t>
            </a:r>
            <a:r>
              <a:rPr lang="zh-CN" altLang="en-US" kern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的话，可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kern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能会因疏忽而关闭或隐藏窗口，可以在</a:t>
            </a:r>
            <a:r>
              <a:rPr lang="zh-CN" altLang="zh-CN" kern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kern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</a:t>
            </a:r>
            <a:r>
              <a:rPr lang="zh-CN" altLang="zh-CN" kern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kern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菜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kern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单上单击</a:t>
            </a:r>
            <a:r>
              <a:rPr lang="zh-CN" altLang="zh-CN" kern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kern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重置窗口布局</a:t>
            </a:r>
            <a:r>
              <a:rPr lang="zh-CN" altLang="zh-CN" kern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kern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，将窗口还原到原始位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kern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置。</a:t>
            </a:r>
          </a:p>
        </p:txBody>
      </p:sp>
      <p:sp>
        <p:nvSpPr>
          <p:cNvPr id="12" name="矩形 11"/>
          <p:cNvSpPr/>
          <p:nvPr/>
        </p:nvSpPr>
        <p:spPr>
          <a:xfrm>
            <a:off x="877081" y="1977371"/>
            <a:ext cx="877163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zh-CN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注意：</a:t>
            </a:r>
          </a:p>
        </p:txBody>
      </p:sp>
    </p:spTree>
    <p:extLst>
      <p:ext uri="{BB962C8B-B14F-4D97-AF65-F5344CB8AC3E}">
        <p14:creationId xmlns:p14="http://schemas.microsoft.com/office/powerpoint/2010/main" xmlns="" val="401013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任务</a:t>
            </a:r>
            <a:r>
              <a:rPr lang="en-US" sz="2800" dirty="0" smtClean="0"/>
              <a:t>3    </a:t>
            </a:r>
            <a:r>
              <a:rPr lang="zh-CN" altLang="zh-CN" sz="2800" dirty="0" smtClean="0">
                <a:latin typeface="黑体" pitchFamily="49" charset="-122"/>
              </a:rPr>
              <a:t>使用</a:t>
            </a:r>
            <a:r>
              <a:rPr lang="zh-CN" altLang="zh-CN" sz="2800" dirty="0">
                <a:latin typeface="黑体" pitchFamily="49" charset="-122"/>
              </a:rPr>
              <a:t>查询编辑器编辑、执行T-SQL命令</a:t>
            </a:r>
            <a:endParaRPr lang="zh-CN" altLang="en-US" sz="2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39</a:t>
            </a:fld>
            <a:endParaRPr lang="en-US" altLang="zh-CN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gray">
          <a:xfrm rot="5400000">
            <a:off x="2197397" y="190301"/>
            <a:ext cx="2253150" cy="4944327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gray">
          <a:xfrm>
            <a:off x="2357422" y="1617463"/>
            <a:ext cx="3596631" cy="2169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标准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工具栏上的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，打开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编辑器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工具栏、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菜单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摘要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页位置，以选项卡形式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打开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查询编辑器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窗格。</a:t>
            </a:r>
          </a:p>
        </p:txBody>
      </p:sp>
      <p:pic>
        <p:nvPicPr>
          <p:cNvPr id="8" name="Picture 9" descr="RY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1864" y="2202309"/>
            <a:ext cx="1000131" cy="1000131"/>
          </a:xfrm>
          <a:prstGeom prst="rect">
            <a:avLst/>
          </a:prstGeom>
          <a:noFill/>
        </p:spPr>
      </p:pic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1016001" y="2630937"/>
            <a:ext cx="890370" cy="2862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dirty="0" smtClean="0">
                <a:solidFill>
                  <a:srgbClr val="D13F11"/>
                </a:solidFill>
              </a:rPr>
              <a:t>步骤</a:t>
            </a:r>
            <a:r>
              <a:rPr lang="en-US" altLang="zh-CN" dirty="0" smtClean="0">
                <a:solidFill>
                  <a:srgbClr val="D13F11"/>
                </a:solidFill>
              </a:rPr>
              <a:t>1</a:t>
            </a:r>
            <a:endParaRPr lang="en-US" altLang="zh-CN" b="1" dirty="0">
              <a:solidFill>
                <a:srgbClr val="D13F11"/>
              </a:solidFill>
              <a:ea typeface="宋体" pitchFamily="2" charset="-122"/>
            </a:endParaRPr>
          </a:p>
        </p:txBody>
      </p:sp>
      <p:pic>
        <p:nvPicPr>
          <p:cNvPr id="10" name="Picture 17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979474" y="2538741"/>
            <a:ext cx="401908" cy="353988"/>
          </a:xfrm>
          <a:prstGeom prst="rect">
            <a:avLst/>
          </a:prstGeom>
          <a:noFill/>
        </p:spPr>
      </p:pic>
      <p:sp>
        <p:nvSpPr>
          <p:cNvPr id="11" name="AutoShape 7"/>
          <p:cNvSpPr>
            <a:spLocks noChangeArrowheads="1"/>
          </p:cNvSpPr>
          <p:nvPr/>
        </p:nvSpPr>
        <p:spPr bwMode="gray">
          <a:xfrm rot="5400000">
            <a:off x="2740840" y="2340278"/>
            <a:ext cx="1174486" cy="4936106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2670486" y="4497970"/>
            <a:ext cx="3125650" cy="5355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在【查询编辑器】代码窗格中，键入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下面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的T-SQL语句。</a:t>
            </a:r>
          </a:p>
        </p:txBody>
      </p:sp>
      <p:pic>
        <p:nvPicPr>
          <p:cNvPr id="13" name="Picture 9" descr="RY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422" y="4290743"/>
            <a:ext cx="1027123" cy="1027123"/>
          </a:xfrm>
          <a:prstGeom prst="rect">
            <a:avLst/>
          </a:prstGeom>
          <a:noFill/>
        </p:spPr>
      </p:pic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1084559" y="4700731"/>
            <a:ext cx="914400" cy="30957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sz="2000" dirty="0" smtClean="0">
                <a:solidFill>
                  <a:srgbClr val="D13F11"/>
                </a:solidFill>
              </a:rPr>
              <a:t>步骤</a:t>
            </a:r>
            <a:r>
              <a:rPr lang="en-US" altLang="zh-CN" sz="2000" dirty="0" smtClean="0">
                <a:solidFill>
                  <a:srgbClr val="D13F11"/>
                </a:solidFill>
              </a:rPr>
              <a:t>2</a:t>
            </a:r>
            <a:endParaRPr lang="en-US" altLang="zh-CN" sz="2000" b="1" dirty="0">
              <a:solidFill>
                <a:srgbClr val="D13F11"/>
              </a:solidFill>
              <a:ea typeface="宋体" pitchFamily="2" charset="-122"/>
            </a:endParaRPr>
          </a:p>
        </p:txBody>
      </p:sp>
      <p:pic>
        <p:nvPicPr>
          <p:cNvPr id="15" name="Picture 17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217253" y="4680477"/>
            <a:ext cx="412750" cy="363537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5954053" y="1386903"/>
            <a:ext cx="3020715" cy="2255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7497" y="3789040"/>
            <a:ext cx="2630488" cy="2687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pitchFamily="2" charset="-122"/>
              </a:rPr>
              <a:t>学习情境划分</a:t>
            </a:r>
            <a:endParaRPr lang="en-US" altLang="zh-CN" dirty="0">
              <a:ea typeface="宋体" pitchFamily="2" charset="-122"/>
            </a:endParaRPr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857224" y="3121036"/>
            <a:ext cx="2071702" cy="1379534"/>
            <a:chOff x="3964" y="2071"/>
            <a:chExt cx="1484" cy="330"/>
          </a:xfrm>
        </p:grpSpPr>
        <p:sp>
          <p:nvSpPr>
            <p:cNvPr id="85001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02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5950480" y="3121036"/>
            <a:ext cx="2237018" cy="1308096"/>
            <a:chOff x="3964" y="2071"/>
            <a:chExt cx="1484" cy="330"/>
          </a:xfrm>
        </p:grpSpPr>
        <p:sp>
          <p:nvSpPr>
            <p:cNvPr id="85004" name="AutoShape 12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05" name="AutoShape 13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3714750" y="1852632"/>
            <a:ext cx="1597025" cy="536575"/>
            <a:chOff x="3964" y="2071"/>
            <a:chExt cx="1484" cy="330"/>
          </a:xfrm>
        </p:grpSpPr>
        <p:sp>
          <p:nvSpPr>
            <p:cNvPr id="85013" name="AutoShape 21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14" name="AutoShape 22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cxnSp>
        <p:nvCxnSpPr>
          <p:cNvPr id="85018" name="AutoShape 26"/>
          <p:cNvCxnSpPr>
            <a:cxnSpLocks noChangeShapeType="1"/>
          </p:cNvCxnSpPr>
          <p:nvPr/>
        </p:nvCxnSpPr>
        <p:spPr bwMode="black">
          <a:xfrm rot="16200000">
            <a:off x="2897187" y="1506549"/>
            <a:ext cx="708025" cy="25209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85019" name="AutoShape 27"/>
          <p:cNvCxnSpPr>
            <a:cxnSpLocks noChangeShapeType="1"/>
          </p:cNvCxnSpPr>
          <p:nvPr/>
        </p:nvCxnSpPr>
        <p:spPr bwMode="black">
          <a:xfrm rot="5400000" flipH="1">
            <a:off x="5419725" y="1504961"/>
            <a:ext cx="708025" cy="25241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sp>
        <p:nvSpPr>
          <p:cNvPr id="85020" name="Text Box 28"/>
          <p:cNvSpPr txBox="1">
            <a:spLocks noChangeArrowheads="1"/>
          </p:cNvSpPr>
          <p:nvPr/>
        </p:nvSpPr>
        <p:spPr bwMode="black">
          <a:xfrm>
            <a:off x="3929058" y="1933594"/>
            <a:ext cx="113347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学习情境</a:t>
            </a:r>
            <a:endParaRPr lang="en-US" altLang="zh-CN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5022" name="Text Box 30"/>
          <p:cNvSpPr txBox="1">
            <a:spLocks noChangeArrowheads="1"/>
          </p:cNvSpPr>
          <p:nvPr/>
        </p:nvSpPr>
        <p:spPr bwMode="black">
          <a:xfrm>
            <a:off x="6028600" y="3286124"/>
            <a:ext cx="2186738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学习子情境 </a:t>
            </a:r>
            <a:r>
              <a:rPr lang="en-US" dirty="0" smtClean="0">
                <a:solidFill>
                  <a:schemeClr val="bg1"/>
                </a:solidFill>
              </a:rPr>
              <a:t>2.2 </a:t>
            </a:r>
          </a:p>
          <a:p>
            <a:pPr>
              <a:spcBef>
                <a:spcPts val="1200"/>
              </a:spcBef>
            </a:pPr>
            <a:r>
              <a:rPr lang="zh-CN" altLang="en-US" dirty="0">
                <a:solidFill>
                  <a:schemeClr val="bg1"/>
                </a:solidFill>
              </a:rPr>
              <a:t>熟悉</a:t>
            </a:r>
            <a:r>
              <a:rPr lang="en-US" altLang="zh-CN" dirty="0">
                <a:solidFill>
                  <a:schemeClr val="bg1"/>
                </a:solidFill>
              </a:rPr>
              <a:t>SQL Server 2005</a:t>
            </a:r>
            <a:r>
              <a:rPr lang="zh-CN" altLang="en-US" dirty="0">
                <a:solidFill>
                  <a:schemeClr val="bg1"/>
                </a:solidFill>
              </a:rPr>
              <a:t>的工作界面</a:t>
            </a:r>
          </a:p>
        </p:txBody>
      </p:sp>
      <p:sp>
        <p:nvSpPr>
          <p:cNvPr id="44" name="Text Box 34"/>
          <p:cNvSpPr txBox="1">
            <a:spLocks noChangeArrowheads="1"/>
          </p:cNvSpPr>
          <p:nvPr/>
        </p:nvSpPr>
        <p:spPr bwMode="black">
          <a:xfrm>
            <a:off x="928662" y="3295865"/>
            <a:ext cx="1857388" cy="10618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bg1"/>
                </a:solidFill>
              </a:rPr>
              <a:t>学习子情境 </a:t>
            </a:r>
            <a:r>
              <a:rPr lang="en-US" dirty="0" smtClean="0">
                <a:solidFill>
                  <a:schemeClr val="bg1"/>
                </a:solidFill>
              </a:rPr>
              <a:t>2.1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</a:rPr>
              <a:t>安装</a:t>
            </a:r>
            <a:r>
              <a:rPr lang="en-US" altLang="zh-CN" dirty="0">
                <a:solidFill>
                  <a:schemeClr val="bg1"/>
                </a:solidFill>
              </a:rPr>
              <a:t>SQL Server2005</a:t>
            </a:r>
            <a:endParaRPr lang="en-US" altLang="zh-CN" b="1" dirty="0">
              <a:solidFill>
                <a:schemeClr val="bg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3  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40</a:t>
            </a:fld>
            <a:endParaRPr lang="en-US" altLang="zh-CN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gray">
          <a:xfrm rot="5400000">
            <a:off x="3843288" y="-1514552"/>
            <a:ext cx="1243110" cy="7358114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gray">
          <a:xfrm>
            <a:off x="2357422" y="1542950"/>
            <a:ext cx="5786477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单击第1行，单击【SQL编辑器】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工具栏上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的【注释选中行】按钮，将此行设为注释行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。注释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是为了增加代码的可读性，对下一行的代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码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做出解释的，注释是不会被作为代码执行的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。同理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，将第3行和第5行设为注释行。 </a:t>
            </a:r>
          </a:p>
        </p:txBody>
      </p:sp>
      <p:pic>
        <p:nvPicPr>
          <p:cNvPr id="8" name="Picture 9" descr="RY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1864" y="1643050"/>
            <a:ext cx="1000131" cy="1000131"/>
          </a:xfrm>
          <a:prstGeom prst="rect">
            <a:avLst/>
          </a:prstGeom>
          <a:noFill/>
        </p:spPr>
      </p:pic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1016001" y="2071678"/>
            <a:ext cx="890370" cy="2862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dirty="0" smtClean="0">
                <a:solidFill>
                  <a:srgbClr val="D13F11"/>
                </a:solidFill>
              </a:rPr>
              <a:t>步骤</a:t>
            </a:r>
            <a:r>
              <a:rPr lang="en-US" altLang="zh-CN" dirty="0" smtClean="0">
                <a:solidFill>
                  <a:srgbClr val="D13F11"/>
                </a:solidFill>
              </a:rPr>
              <a:t>3</a:t>
            </a:r>
            <a:endParaRPr lang="en-US" altLang="zh-CN" b="1" dirty="0">
              <a:solidFill>
                <a:srgbClr val="D13F11"/>
              </a:solidFill>
              <a:ea typeface="宋体" pitchFamily="2" charset="-122"/>
            </a:endParaRPr>
          </a:p>
        </p:txBody>
      </p:sp>
      <p:pic>
        <p:nvPicPr>
          <p:cNvPr id="10" name="Picture 17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979474" y="1979482"/>
            <a:ext cx="401908" cy="353988"/>
          </a:xfrm>
          <a:prstGeom prst="rect">
            <a:avLst/>
          </a:prstGeom>
          <a:noFill/>
        </p:spPr>
      </p:pic>
      <p:sp>
        <p:nvSpPr>
          <p:cNvPr id="11" name="AutoShape 7"/>
          <p:cNvSpPr>
            <a:spLocks noChangeArrowheads="1"/>
          </p:cNvSpPr>
          <p:nvPr/>
        </p:nvSpPr>
        <p:spPr bwMode="gray">
          <a:xfrm rot="5400000">
            <a:off x="2140830" y="2172526"/>
            <a:ext cx="1940222" cy="4650310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2500298" y="3599004"/>
            <a:ext cx="2786082" cy="17543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选中第7-10行的代码，单击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【查询编辑】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工具栏上的【增加缩进】按钮两次；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选中第11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-12行的代码，单击【查询编辑】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工具栏的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【增加缩进】按钮一次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Picture 9" descr="RY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3110" y="3714889"/>
            <a:ext cx="1027123" cy="1027123"/>
          </a:xfrm>
          <a:prstGeom prst="rect">
            <a:avLst/>
          </a:prstGeom>
          <a:noFill/>
        </p:spPr>
      </p:pic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1057247" y="4124877"/>
            <a:ext cx="914400" cy="30957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sz="2000" dirty="0" smtClean="0">
                <a:solidFill>
                  <a:srgbClr val="D13F11"/>
                </a:solidFill>
              </a:rPr>
              <a:t>步骤</a:t>
            </a:r>
            <a:r>
              <a:rPr lang="en-US" altLang="zh-CN" sz="2000" dirty="0" smtClean="0">
                <a:solidFill>
                  <a:srgbClr val="D13F11"/>
                </a:solidFill>
              </a:rPr>
              <a:t>4</a:t>
            </a:r>
            <a:endParaRPr lang="en-US" altLang="zh-CN" sz="2000" b="1" dirty="0">
              <a:solidFill>
                <a:srgbClr val="D13F11"/>
              </a:solidFill>
              <a:ea typeface="宋体" pitchFamily="2" charset="-122"/>
            </a:endParaRPr>
          </a:p>
        </p:txBody>
      </p:sp>
      <p:pic>
        <p:nvPicPr>
          <p:cNvPr id="15" name="Picture 17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047064" y="4052239"/>
            <a:ext cx="412750" cy="363537"/>
          </a:xfrm>
          <a:prstGeom prst="rect">
            <a:avLst/>
          </a:prstGeom>
          <a:noFill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0597" b="6768"/>
          <a:stretch/>
        </p:blipFill>
        <p:spPr bwMode="auto">
          <a:xfrm>
            <a:off x="5580112" y="3347719"/>
            <a:ext cx="3420474" cy="2164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/>
              <a:t>任务</a:t>
            </a:r>
            <a:r>
              <a:rPr lang="en-US" altLang="zh-CN" sz="2800" dirty="0"/>
              <a:t>3   </a:t>
            </a:r>
            <a:r>
              <a:rPr lang="zh-CN" altLang="en-US" sz="2800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41</a:t>
            </a:fld>
            <a:endParaRPr lang="en-US" altLang="zh-CN"/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black">
          <a:xfrm>
            <a:off x="854048" y="5310198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gray">
          <a:xfrm rot="5400000">
            <a:off x="3888433" y="-1375339"/>
            <a:ext cx="1386796" cy="7358114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9" name="Picture 9" descr="RY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8003" y="1803653"/>
            <a:ext cx="1000131" cy="1000131"/>
          </a:xfrm>
          <a:prstGeom prst="rect">
            <a:avLst/>
          </a:prstGeom>
          <a:noFill/>
        </p:spPr>
      </p:pic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1132140" y="2232281"/>
            <a:ext cx="890370" cy="2862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dirty="0" smtClean="0">
                <a:solidFill>
                  <a:srgbClr val="D13F11"/>
                </a:solidFill>
              </a:rPr>
              <a:t>步骤</a:t>
            </a:r>
            <a:r>
              <a:rPr lang="en-US" altLang="zh-CN" dirty="0" smtClean="0">
                <a:solidFill>
                  <a:srgbClr val="D13F11"/>
                </a:solidFill>
              </a:rPr>
              <a:t>5</a:t>
            </a:r>
            <a:endParaRPr lang="en-US" altLang="zh-CN" b="1" dirty="0">
              <a:solidFill>
                <a:srgbClr val="D13F11"/>
              </a:solidFill>
              <a:ea typeface="宋体" pitchFamily="2" charset="-122"/>
            </a:endParaRPr>
          </a:p>
        </p:txBody>
      </p:sp>
      <p:pic>
        <p:nvPicPr>
          <p:cNvPr id="21" name="Picture 17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095613" y="2140085"/>
            <a:ext cx="401908" cy="353988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450986" y="1703553"/>
            <a:ext cx="58143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单击【查询编辑】工具栏上的按钮，执行本段代码。执行完毕后，在【查询编辑器】窗口的下方，出现【消息】框，其中有红色的提示，说明查询没有被执行，原因是Student数据库找不到（因为Student数据库还</a:t>
            </a:r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没有建</a:t>
            </a:r>
            <a:r>
              <a:rPr lang="zh-CN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）。 </a:t>
            </a:r>
            <a:endParaRPr lang="zh-CN" alt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5672" y="3284984"/>
            <a:ext cx="4872318" cy="2643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2270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3   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42</a:t>
            </a:fld>
            <a:endParaRPr lang="en-US" altLang="zh-CN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gray">
          <a:xfrm rot="5400000">
            <a:off x="2735796" y="-63388"/>
            <a:ext cx="3960440" cy="7632848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vert270" wrap="none" anchor="ctr"/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注意</a:t>
            </a:r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zh-CN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1．在执行代码时，可以直接单击按钮，这样所有命令依次执行；也</a:t>
            </a:r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可以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选中</a:t>
            </a:r>
            <a:r>
              <a:rPr lang="zh-CN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一条语句或相邻的几条语句，再单击按钮，这样只执行选中的命令</a:t>
            </a:r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endParaRPr lang="zh-CN" altLang="zh-CN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2．单击【查询编辑器】窗口中的任意位置，按下Shift+Alt+Enter</a:t>
            </a:r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组合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键</a:t>
            </a:r>
            <a:r>
              <a:rPr lang="zh-CN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，【查询编辑器】窗口可以在全屏显示模式和常规显示模式之间</a:t>
            </a:r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进行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切换</a:t>
            </a:r>
            <a:r>
              <a:rPr lang="zh-CN" altLang="zh-CN" b="0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b="0" dirty="0" smtClean="0">
              <a:latin typeface="黑体" pitchFamily="49" charset="-122"/>
              <a:ea typeface="黑体" pitchFamily="49" charset="-122"/>
            </a:endParaRPr>
          </a:p>
          <a:p>
            <a:pPr eaLnBrk="1" hangingPunct="1"/>
            <a:endParaRPr lang="en-US" altLang="zh-CN" b="0" dirty="0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3．可以同时打开多个查询编辑器窗口，默认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显示为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选项卡。在多个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同时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工作时，单击窗口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标题可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在窗口间切换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146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3  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43</a:t>
            </a:fld>
            <a:endParaRPr lang="en-US" altLang="zh-CN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gray">
          <a:xfrm rot="5400000">
            <a:off x="3805092" y="-1171205"/>
            <a:ext cx="1658464" cy="7286676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gray">
          <a:xfrm>
            <a:off x="2562623" y="1685538"/>
            <a:ext cx="5715039" cy="161582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单击【标准】工具栏上的【保存】按钮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，打开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【另存文件为】界面，选择存储路径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，文件名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“使用查询编辑器”，保存类型默认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为 “SQL文件”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（*﹒sql），再单击【保存】按钮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。编辑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好的SQL语句就可以被保留下来以供再使用。</a:t>
            </a:r>
          </a:p>
        </p:txBody>
      </p:sp>
      <p:pic>
        <p:nvPicPr>
          <p:cNvPr id="8" name="Picture 9" descr="RY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7064" y="1872605"/>
            <a:ext cx="1000131" cy="1000131"/>
          </a:xfrm>
          <a:prstGeom prst="rect">
            <a:avLst/>
          </a:prstGeom>
          <a:noFill/>
        </p:spPr>
      </p:pic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1221201" y="2301233"/>
            <a:ext cx="890370" cy="2862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dirty="0" smtClean="0">
                <a:solidFill>
                  <a:srgbClr val="D13F11"/>
                </a:solidFill>
              </a:rPr>
              <a:t>步骤</a:t>
            </a:r>
            <a:r>
              <a:rPr lang="en-US" altLang="zh-CN" dirty="0" smtClean="0">
                <a:solidFill>
                  <a:srgbClr val="D13F11"/>
                </a:solidFill>
              </a:rPr>
              <a:t>6</a:t>
            </a:r>
            <a:endParaRPr lang="en-US" altLang="zh-CN" b="1" dirty="0">
              <a:solidFill>
                <a:srgbClr val="D13F11"/>
              </a:solidFill>
              <a:ea typeface="宋体" pitchFamily="2" charset="-122"/>
            </a:endParaRPr>
          </a:p>
        </p:txBody>
      </p:sp>
      <p:pic>
        <p:nvPicPr>
          <p:cNvPr id="10" name="Picture 17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184674" y="2209037"/>
            <a:ext cx="401908" cy="353988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2385628" y="3489257"/>
            <a:ext cx="4990972" cy="2995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3  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44</a:t>
            </a:fld>
            <a:endParaRPr lang="en-US" altLang="zh-CN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gray">
          <a:xfrm rot="5400000">
            <a:off x="3898062" y="-1174028"/>
            <a:ext cx="1493954" cy="7140598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gray">
          <a:xfrm>
            <a:off x="2466018" y="1759333"/>
            <a:ext cx="5715039" cy="127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标准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工具栏上的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打开文件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按钮，打开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打开文件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界面，找到文件“使用查询编辑器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打开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按钮，这样在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摘要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页位置，以选项卡形式打开选定的查询文件。</a:t>
            </a:r>
          </a:p>
        </p:txBody>
      </p:sp>
      <p:pic>
        <p:nvPicPr>
          <p:cNvPr id="8" name="Picture 9" descr="RY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4740" y="1714488"/>
            <a:ext cx="1000131" cy="1000131"/>
          </a:xfrm>
          <a:prstGeom prst="rect">
            <a:avLst/>
          </a:prstGeom>
          <a:noFill/>
        </p:spPr>
      </p:pic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1158877" y="2143116"/>
            <a:ext cx="890370" cy="2862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dirty="0" smtClean="0">
                <a:solidFill>
                  <a:srgbClr val="D13F11"/>
                </a:solidFill>
              </a:rPr>
              <a:t>步骤</a:t>
            </a:r>
            <a:r>
              <a:rPr lang="en-US" altLang="zh-CN" dirty="0" smtClean="0">
                <a:solidFill>
                  <a:srgbClr val="D13F11"/>
                </a:solidFill>
              </a:rPr>
              <a:t>7</a:t>
            </a:r>
            <a:endParaRPr lang="en-US" altLang="zh-CN" b="1" dirty="0">
              <a:solidFill>
                <a:srgbClr val="D13F11"/>
              </a:solidFill>
              <a:ea typeface="宋体" pitchFamily="2" charset="-122"/>
            </a:endParaRPr>
          </a:p>
        </p:txBody>
      </p:sp>
      <p:pic>
        <p:nvPicPr>
          <p:cNvPr id="10" name="Picture 17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122350" y="2050920"/>
            <a:ext cx="401908" cy="353988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2146309" y="3284984"/>
            <a:ext cx="5089987" cy="3029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428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3   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45</a:t>
            </a:fld>
            <a:endParaRPr lang="en-US" altLang="zh-CN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gray">
          <a:xfrm rot="5400000">
            <a:off x="2735796" y="80628"/>
            <a:ext cx="3816424" cy="7488832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vert270" wrap="none" anchor="ctr"/>
          <a:lstStyle/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知识总结：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endParaRPr lang="zh-CN" altLang="zh-CN" sz="2400" b="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查询编辑器</a:t>
            </a:r>
            <a:r>
              <a:rPr lang="zh-CN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窗口是数据库管理员或开发人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员编辑执行</a:t>
            </a:r>
            <a:r>
              <a:rPr lang="zh-CN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语句的工具。</a:t>
            </a:r>
            <a:r>
              <a:rPr lang="zh-CN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是使用</a:t>
            </a:r>
            <a:r>
              <a:rPr lang="zh-CN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Server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的核心，与</a:t>
            </a:r>
            <a:r>
              <a:rPr lang="zh-CN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实例通信的所有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应用程序都是通过将</a:t>
            </a:r>
            <a:r>
              <a:rPr lang="zh-CN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语句发送到服务器运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行（不管应用程序的用户界面如何），来实现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使用</a:t>
            </a:r>
            <a:r>
              <a:rPr lang="zh-CN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及其数据的。</a:t>
            </a:r>
          </a:p>
        </p:txBody>
      </p:sp>
    </p:spTree>
    <p:extLst>
      <p:ext uri="{BB962C8B-B14F-4D97-AF65-F5344CB8AC3E}">
        <p14:creationId xmlns:p14="http://schemas.microsoft.com/office/powerpoint/2010/main" xmlns="" val="138201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2800" dirty="0">
                <a:latin typeface="黑体" pitchFamily="49" charset="-122"/>
              </a:rPr>
              <a:t>任务4   使用SQL Serve帮助，获取使用SQL Server的信息</a:t>
            </a:r>
            <a:endParaRPr lang="zh-CN" altLang="en-US" sz="2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46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879567" y="1556791"/>
            <a:ext cx="6082792" cy="1036389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995330" y="1777235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659243" y="1861913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CFFCC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28662" y="1821281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327242" y="1654870"/>
            <a:ext cx="5635117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在开始菜单下SQL Server2005的程序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组中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，选择【SQL Server联机丛书】，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打开【Microsoft Document Explorer】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，来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获取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所需的SQL Server的信息。</a:t>
            </a:r>
          </a:p>
        </p:txBody>
      </p: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928662" y="3645024"/>
            <a:ext cx="3322712" cy="134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691952" y="5733256"/>
            <a:ext cx="3962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zh-CN" altLang="zh-CN" sz="2000" dirty="0"/>
              <a:t>【SQL Server</a:t>
            </a:r>
            <a:r>
              <a:rPr lang="zh-CN" sz="2000" dirty="0"/>
              <a:t>联机丛书</a:t>
            </a:r>
            <a:r>
              <a:rPr lang="zh-CN" altLang="zh-CN" sz="2000" dirty="0"/>
              <a:t>】</a:t>
            </a:r>
            <a:r>
              <a:rPr lang="zh-CN" sz="2000" dirty="0"/>
              <a:t>选项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4654352" y="2852936"/>
            <a:ext cx="3950096" cy="2761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5510152" y="5614660"/>
            <a:ext cx="29271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zh-CN" altLang="zh-CN" b="1" dirty="0">
                <a:latin typeface="黑体" pitchFamily="49" charset="-122"/>
                <a:ea typeface="黑体" pitchFamily="49" charset="-122"/>
              </a:rPr>
              <a:t>Microsoft Document Explorer</a:t>
            </a:r>
            <a:r>
              <a:rPr lang="zh-CN" b="1" dirty="0">
                <a:latin typeface="黑体" pitchFamily="49" charset="-122"/>
                <a:ea typeface="黑体" pitchFamily="49" charset="-122"/>
              </a:rPr>
              <a:t>窗口界面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4   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47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879567" y="1357298"/>
            <a:ext cx="6082792" cy="107157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995330" y="1652376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659243" y="1737054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00B05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28662" y="1696422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2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255804" y="1436081"/>
            <a:ext cx="5530906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设置联机选项，使得当通过联机丛书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无法检索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到相关内容时，可以在线搜索所有MSDNOnline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，并且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着重于SQL Server的社区站点。设置联机选项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的方法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如下：</a:t>
            </a:r>
            <a:endParaRPr lang="en-US" altLang="zh-CN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" name="AutoShape 4"/>
          <p:cNvSpPr>
            <a:spLocks noChangeArrowheads="1"/>
          </p:cNvSpPr>
          <p:nvPr/>
        </p:nvSpPr>
        <p:spPr bwMode="gray">
          <a:xfrm>
            <a:off x="611560" y="2636912"/>
            <a:ext cx="6290934" cy="187220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在Management Studio的【工具】菜单上，</a:t>
            </a:r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单击【选项】，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zh-CN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【选项】对话框中，依次展开</a:t>
            </a:r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【环境】</a:t>
            </a:r>
            <a:r>
              <a:rPr lang="zh-CN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|【帮助】，再</a:t>
            </a:r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击</a:t>
            </a:r>
            <a:r>
              <a:rPr lang="zh-CN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【联机】；在</a:t>
            </a:r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【当载入帮助内容时】</a:t>
            </a:r>
            <a:r>
              <a:rPr lang="zh-CN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区域中，选择</a:t>
            </a:r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【先在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本地尝试，然后再联机尝试】</a:t>
            </a:r>
            <a:r>
              <a:rPr lang="zh-CN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；使用</a:t>
            </a:r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【搜索这些提供程序】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框</a:t>
            </a:r>
            <a:r>
              <a:rPr lang="zh-CN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中的</a:t>
            </a:r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【上移】</a:t>
            </a:r>
            <a:r>
              <a:rPr lang="zh-CN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和【下移】箭头，按提供程序确定结果的</a:t>
            </a:r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优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先顺序</a:t>
            </a:r>
            <a:r>
              <a:rPr lang="zh-CN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。设置好后单击【确定】按钮。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5129" y="4293096"/>
            <a:ext cx="3827311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76950" y="620688"/>
            <a:ext cx="6019800" cy="487363"/>
          </a:xfrm>
        </p:spPr>
        <p:txBody>
          <a:bodyPr/>
          <a:lstStyle/>
          <a:p>
            <a:r>
              <a:rPr lang="zh-CN" altLang="zh-CN" dirty="0">
                <a:latin typeface="黑体" pitchFamily="49" charset="-122"/>
              </a:rPr>
              <a:t>任务5  重新建立客户端到服务器的连接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48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879567" y="1785926"/>
            <a:ext cx="6082792" cy="961793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995330" y="2081004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659243" y="2165682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28662" y="2125050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312101" y="1781515"/>
            <a:ext cx="5316592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右键单击【对象资源管理器】下的【服务器】节点，从快捷菜单中选择【断开连接】，断开客户端到服务器的连接。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1856568" y="2996952"/>
            <a:ext cx="6082792" cy="961793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972331" y="3292030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rc 13"/>
          <p:cNvSpPr>
            <a:spLocks/>
          </p:cNvSpPr>
          <p:nvPr/>
        </p:nvSpPr>
        <p:spPr bwMode="gray">
          <a:xfrm rot="15937656">
            <a:off x="1636244" y="3376708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905663" y="3336076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2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299108" y="3136439"/>
            <a:ext cx="5316592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对象资源管理器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的工具栏上，单击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连接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按钮，弹出下拉菜单，选择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数据库引擎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gray">
          <a:xfrm>
            <a:off x="1856568" y="4221088"/>
            <a:ext cx="6082792" cy="961793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972331" y="4516166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rc 13"/>
          <p:cNvSpPr>
            <a:spLocks/>
          </p:cNvSpPr>
          <p:nvPr/>
        </p:nvSpPr>
        <p:spPr bwMode="gray">
          <a:xfrm rot="15937656">
            <a:off x="1636244" y="4600844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gray">
          <a:xfrm>
            <a:off x="905663" y="4560212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3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black">
          <a:xfrm>
            <a:off x="2312101" y="4360575"/>
            <a:ext cx="5316592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打开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连接到服务器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对话框，单击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连接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按钮，重新建立客户端到服务器的连接。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76950" y="620688"/>
            <a:ext cx="6019800" cy="487363"/>
          </a:xfrm>
        </p:spPr>
        <p:txBody>
          <a:bodyPr/>
          <a:lstStyle/>
          <a:p>
            <a:r>
              <a:rPr lang="zh-CN" altLang="zh-CN" dirty="0">
                <a:latin typeface="黑体" pitchFamily="49" charset="-122"/>
              </a:rPr>
              <a:t>任务5  </a:t>
            </a:r>
            <a:r>
              <a:rPr lang="en-US" altLang="zh-CN" dirty="0" smtClean="0">
                <a:latin typeface="黑体" pitchFamily="49" charset="-122"/>
              </a:rPr>
              <a:t>(</a:t>
            </a:r>
            <a:r>
              <a:rPr lang="zh-CN" altLang="en-US" dirty="0" smtClean="0">
                <a:latin typeface="黑体" pitchFamily="49" charset="-122"/>
              </a:rPr>
              <a:t>续</a:t>
            </a:r>
            <a:r>
              <a:rPr lang="en-US" altLang="zh-CN" dirty="0" smtClean="0">
                <a:latin typeface="黑体" pitchFamily="49" charset="-122"/>
              </a:rPr>
              <a:t>)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49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385846" y="1756062"/>
            <a:ext cx="6930570" cy="2176994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Microsoft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 2005是美国微软公司于2005年推出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数据库产品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。为广大用户在电子商务、信息技术和数据管理等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方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面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提供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了完整的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数据库解决方案。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Microsoft SQL Server 2005是分布式的关系型数据库管理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系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统，具有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客户机/服务器体系结构，采用了一种称为Transact 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的SQL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语言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在客户机和服务器之间传递客户机的请求和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服务器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处理结果。</a:t>
            </a:r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069761" y="2584390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1430110" y="4149080"/>
            <a:ext cx="6886306" cy="1389271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r>
              <a:rPr lang="zh-CN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安装和启动数据库是使用数据库的起点。本学习情境主要讲述</a:t>
            </a:r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了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</a:t>
            </a:r>
            <a:r>
              <a:rPr lang="zh-CN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Server2005的安装、使用SQL Server客户端工具SQL </a:t>
            </a:r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Server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Management Studio建立客户端到服务器端的连接以及该工具</a:t>
            </a:r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界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面的</a:t>
            </a:r>
            <a:r>
              <a:rPr lang="zh-CN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使用等内容。</a:t>
            </a:r>
          </a:p>
        </p:txBody>
      </p:sp>
      <p:sp>
        <p:nvSpPr>
          <p:cNvPr id="13" name="Arc 13"/>
          <p:cNvSpPr>
            <a:spLocks/>
          </p:cNvSpPr>
          <p:nvPr/>
        </p:nvSpPr>
        <p:spPr bwMode="gray">
          <a:xfrm rot="15937656">
            <a:off x="1086702" y="4695303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878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43042" y="609600"/>
            <a:ext cx="7000924" cy="487363"/>
          </a:xfrm>
        </p:spPr>
        <p:txBody>
          <a:bodyPr/>
          <a:lstStyle/>
          <a:p>
            <a:r>
              <a:rPr lang="zh-CN" altLang="en-US" sz="2500" dirty="0" smtClean="0"/>
              <a:t>学习子情境 </a:t>
            </a:r>
            <a:r>
              <a:rPr lang="en-US" altLang="zh-CN" sz="2500" dirty="0"/>
              <a:t>2.1 </a:t>
            </a:r>
            <a:r>
              <a:rPr lang="en-US" altLang="zh-CN" sz="2500" dirty="0" smtClean="0"/>
              <a:t>   </a:t>
            </a:r>
            <a:r>
              <a:rPr lang="zh-CN" altLang="en-US" sz="2500" dirty="0" smtClean="0"/>
              <a:t>安装</a:t>
            </a:r>
            <a:r>
              <a:rPr lang="en-US" sz="2500" dirty="0"/>
              <a:t>SQL Server2005</a:t>
            </a:r>
            <a:endParaRPr lang="zh-CN" altLang="en-US" sz="25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2500298" y="1643044"/>
            <a:ext cx="4286280" cy="571503"/>
            <a:chOff x="3964" y="2071"/>
            <a:chExt cx="1484" cy="330"/>
          </a:xfrm>
        </p:grpSpPr>
        <p:sp>
          <p:nvSpPr>
            <p:cNvPr id="7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23"/>
          <p:cNvSpPr>
            <a:spLocks noChangeArrowheads="1"/>
          </p:cNvSpPr>
          <p:nvPr/>
        </p:nvSpPr>
        <p:spPr bwMode="ltGray">
          <a:xfrm>
            <a:off x="1357290" y="2571744"/>
            <a:ext cx="6500858" cy="2729464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9064" y="2785633"/>
            <a:ext cx="6181288" cy="2197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安装数据库系统是使用数据库进行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数据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lvl="0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信息化管理之前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必须做的事情，是使用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</a:t>
            </a:r>
            <a:endParaRPr lang="en-US" altLang="zh-CN" sz="2400" b="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lvl="0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据库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的开始。由于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微软的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操作系统平台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和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lvl="0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软件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界面是办公室工作人员最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熟悉的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小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lvl="0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尼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决定选择微软的数据库产品</a:t>
            </a:r>
            <a:r>
              <a:rPr lang="zh-CN" altLang="zh-CN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</a:t>
            </a:r>
            <a:r>
              <a:rPr lang="en-US" altLang="zh-CN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L</a:t>
            </a:r>
            <a:r>
              <a:rPr lang="zh-CN" altLang="zh-CN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Server2005</a:t>
            </a:r>
            <a:endParaRPr lang="zh-CN" altLang="en-US" sz="2400" b="0" kern="0" dirty="0">
              <a:solidFill>
                <a:srgbClr val="13276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71736" y="1714488"/>
            <a:ext cx="3857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bg1"/>
                </a:solidFill>
              </a:rPr>
              <a:t>  情 境 描 述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技能目标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gray">
          <a:xfrm>
            <a:off x="2800352" y="2362223"/>
            <a:ext cx="2743200" cy="2743200"/>
          </a:xfrm>
          <a:prstGeom prst="ellipse">
            <a:avLst/>
          </a:prstGeom>
          <a:solidFill>
            <a:srgbClr val="FFFFFF">
              <a:alpha val="8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gray">
          <a:xfrm>
            <a:off x="3943352" y="2876573"/>
            <a:ext cx="1619250" cy="1619250"/>
          </a:xfrm>
          <a:prstGeom prst="ellipse">
            <a:avLst/>
          </a:prstGeom>
          <a:solidFill>
            <a:srgbClr val="DCDCDC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gray">
          <a:xfrm>
            <a:off x="4019552" y="2514623"/>
            <a:ext cx="91440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gray">
          <a:xfrm>
            <a:off x="5314952" y="3962423"/>
            <a:ext cx="228600" cy="152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gray">
          <a:xfrm>
            <a:off x="4581527" y="3267098"/>
            <a:ext cx="895350" cy="895350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5" name="Group 11"/>
          <p:cNvGrpSpPr>
            <a:grpSpLocks/>
          </p:cNvGrpSpPr>
          <p:nvPr/>
        </p:nvGrpSpPr>
        <p:grpSpPr bwMode="auto">
          <a:xfrm>
            <a:off x="3200402" y="1638323"/>
            <a:ext cx="1146175" cy="1374775"/>
            <a:chOff x="2064" y="1008"/>
            <a:chExt cx="722" cy="866"/>
          </a:xfrm>
        </p:grpSpPr>
        <p:sp>
          <p:nvSpPr>
            <p:cNvPr id="16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7" name="Group 13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0" name="Picture 1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31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2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33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34" name="Group 18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40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5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6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8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20" name="Group 29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26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" name="Group 34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2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" name="Rectangle 39"/>
            <p:cNvSpPr>
              <a:spLocks noChangeArrowheads="1"/>
            </p:cNvSpPr>
            <p:nvPr/>
          </p:nvSpPr>
          <p:spPr bwMode="gray">
            <a:xfrm>
              <a:off x="2335" y="1272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02" name="Group 98"/>
          <p:cNvGrpSpPr>
            <a:grpSpLocks/>
          </p:cNvGrpSpPr>
          <p:nvPr/>
        </p:nvGrpSpPr>
        <p:grpSpPr bwMode="auto">
          <a:xfrm>
            <a:off x="5473702" y="3810023"/>
            <a:ext cx="1146175" cy="1374775"/>
            <a:chOff x="2064" y="1008"/>
            <a:chExt cx="722" cy="866"/>
          </a:xfrm>
        </p:grpSpPr>
        <p:sp>
          <p:nvSpPr>
            <p:cNvPr id="103" name="Oval 99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04" name="Group 100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117" name="Picture 101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118" name="Oval 102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19" name="Picture 103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120" name="Group 104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121" name="Group 105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127" name="AutoShape 106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AutoShape 107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AutoShape 108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AutoShape 109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2" name="Group 110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123" name="AutoShape 111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" name="AutoShape 112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" name="AutoShape 113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" name="AutoShape 114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05" name="Group 115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107" name="Group 116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13" name="AutoShape 11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AutoShape 11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AutoShape 11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AutoShape 12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8" name="Group 121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09" name="AutoShape 12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AutoShape 12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AutoShape 12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AutoShape 12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06" name="Rectangle 126"/>
            <p:cNvSpPr>
              <a:spLocks noChangeArrowheads="1"/>
            </p:cNvSpPr>
            <p:nvPr/>
          </p:nvSpPr>
          <p:spPr bwMode="gray">
            <a:xfrm>
              <a:off x="2343" y="1272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dirty="0">
                  <a:solidFill>
                    <a:srgbClr val="000000"/>
                  </a:solidFill>
                </a:rPr>
                <a:t>2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60" name="Group 156"/>
          <p:cNvGrpSpPr>
            <a:grpSpLocks/>
          </p:cNvGrpSpPr>
          <p:nvPr/>
        </p:nvGrpSpPr>
        <p:grpSpPr bwMode="auto">
          <a:xfrm rot="4976862" flipH="1">
            <a:off x="4768852" y="3441723"/>
            <a:ext cx="673100" cy="647700"/>
            <a:chOff x="1944" y="1111"/>
            <a:chExt cx="204" cy="196"/>
          </a:xfrm>
        </p:grpSpPr>
        <p:pic>
          <p:nvPicPr>
            <p:cNvPr id="161" name="Picture 157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</p:spPr>
        </p:pic>
        <p:sp>
          <p:nvSpPr>
            <p:cNvPr id="162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>
                    <a:alpha val="50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3" name="Group 159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166" name="Group 160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72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7" name="Group 165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68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4" name="Arc 170"/>
            <p:cNvSpPr>
              <a:spLocks/>
            </p:cNvSpPr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65" name="Picture 171" descr="light_shadow1"/>
            <p:cNvPicPr>
              <a:picLocks noChangeAspect="1" noChangeArrowheads="1"/>
            </p:cNvPicPr>
            <p:nvPr/>
          </p:nvPicPr>
          <p:blipFill>
            <a:blip r:embed="rId5" cstate="print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</p:spPr>
        </p:pic>
      </p:grpSp>
      <p:sp>
        <p:nvSpPr>
          <p:cNvPr id="177" name="AutoShape 173"/>
          <p:cNvSpPr>
            <a:spLocks/>
          </p:cNvSpPr>
          <p:nvPr/>
        </p:nvSpPr>
        <p:spPr bwMode="auto">
          <a:xfrm>
            <a:off x="7158040" y="3875110"/>
            <a:ext cx="1878456" cy="392113"/>
          </a:xfrm>
          <a:prstGeom prst="accentCallout2">
            <a:avLst>
              <a:gd name="adj1" fmla="val 29148"/>
              <a:gd name="adj2" fmla="val -5046"/>
              <a:gd name="adj3" fmla="val 29148"/>
              <a:gd name="adj4" fmla="val -5046"/>
              <a:gd name="adj5" fmla="val 112551"/>
              <a:gd name="adj6" fmla="val -59833"/>
            </a:avLst>
          </a:prstGeom>
          <a:noFill/>
          <a:ln w="9525">
            <a:solidFill>
              <a:schemeClr val="bg2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lvl="0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0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了解服务器端组件和客户端组件</a:t>
            </a:r>
          </a:p>
        </p:txBody>
      </p:sp>
      <p:sp>
        <p:nvSpPr>
          <p:cNvPr id="178" name="AutoShape 174"/>
          <p:cNvSpPr>
            <a:spLocks/>
          </p:cNvSpPr>
          <p:nvPr/>
        </p:nvSpPr>
        <p:spPr bwMode="auto">
          <a:xfrm>
            <a:off x="1115616" y="2911143"/>
            <a:ext cx="1828752" cy="434975"/>
          </a:xfrm>
          <a:prstGeom prst="accentCallout2">
            <a:avLst>
              <a:gd name="adj1" fmla="val 26278"/>
              <a:gd name="adj2" fmla="val 104782"/>
              <a:gd name="adj3" fmla="val 29370"/>
              <a:gd name="adj4" fmla="val 122196"/>
              <a:gd name="adj5" fmla="val -77671"/>
              <a:gd name="adj6" fmla="val 144118"/>
            </a:avLst>
          </a:prstGeom>
          <a:noFill/>
          <a:ln w="9525">
            <a:solidFill>
              <a:schemeClr val="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lvl="0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0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学会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安装</a:t>
            </a:r>
            <a:r>
              <a:rPr lang="zh-CN" altLang="zh-CN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Server 2005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工作任务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2097751" y="2273919"/>
            <a:ext cx="5434292" cy="3236394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25" y="1160"/>
              <a:ext cx="269" cy="236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black">
          <a:xfrm>
            <a:off x="2271712" y="2724150"/>
            <a:ext cx="5086370" cy="219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square">
            <a:spAutoFit/>
            <a:flatTx/>
          </a:bodyPr>
          <a:lstStyle/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从</a:t>
            </a:r>
            <a:r>
              <a:rPr lang="zh-CN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Server2005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的各种版本中，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选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择要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安装的版本。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了解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要安装版本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系统需求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，安装</a:t>
            </a:r>
            <a:r>
              <a:rPr lang="zh-CN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Server2005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数据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库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任务实施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gray">
          <a:xfrm>
            <a:off x="1111224" y="1758684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7" name="AutoShape 14"/>
          <p:cNvSpPr>
            <a:spLocks noChangeArrowheads="1"/>
          </p:cNvSpPr>
          <p:nvPr/>
        </p:nvSpPr>
        <p:spPr bwMode="gray">
          <a:xfrm>
            <a:off x="2571736" y="1758684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gray">
          <a:xfrm>
            <a:off x="4071934" y="1758684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9" name="AutoShape 16"/>
          <p:cNvSpPr>
            <a:spLocks noChangeArrowheads="1"/>
          </p:cNvSpPr>
          <p:nvPr/>
        </p:nvSpPr>
        <p:spPr bwMode="gray">
          <a:xfrm>
            <a:off x="5572132" y="1758684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cxnSp>
        <p:nvCxnSpPr>
          <p:cNvPr id="10" name="AutoShape 17"/>
          <p:cNvCxnSpPr>
            <a:cxnSpLocks noChangeShapeType="1"/>
            <a:stCxn id="6" idx="3"/>
            <a:endCxn id="7" idx="1"/>
          </p:cNvCxnSpPr>
          <p:nvPr/>
        </p:nvCxnSpPr>
        <p:spPr bwMode="gray">
          <a:xfrm>
            <a:off x="2154211" y="2280178"/>
            <a:ext cx="417525" cy="1588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cxnSp>
        <p:nvCxnSpPr>
          <p:cNvPr id="11" name="AutoShape 18"/>
          <p:cNvCxnSpPr>
            <a:cxnSpLocks noChangeShapeType="1"/>
            <a:stCxn id="7" idx="3"/>
            <a:endCxn id="8" idx="1"/>
          </p:cNvCxnSpPr>
          <p:nvPr/>
        </p:nvCxnSpPr>
        <p:spPr bwMode="gray">
          <a:xfrm>
            <a:off x="3614723" y="2280178"/>
            <a:ext cx="457211" cy="1588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cxnSp>
        <p:nvCxnSpPr>
          <p:cNvPr id="12" name="AutoShape 19"/>
          <p:cNvCxnSpPr>
            <a:cxnSpLocks noChangeShapeType="1"/>
            <a:stCxn id="8" idx="3"/>
            <a:endCxn id="9" idx="1"/>
          </p:cNvCxnSpPr>
          <p:nvPr/>
        </p:nvCxnSpPr>
        <p:spPr bwMode="gray">
          <a:xfrm>
            <a:off x="5114921" y="2280178"/>
            <a:ext cx="457211" cy="1588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1214413" y="2084122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sz="1600" b="1" dirty="0" smtClean="0">
                <a:solidFill>
                  <a:srgbClr val="FFFFFF"/>
                </a:solidFill>
                <a:ea typeface="宋体" pitchFamily="2" charset="-122"/>
              </a:rPr>
              <a:t>1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black">
          <a:xfrm>
            <a:off x="2682862" y="2084122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 smtClean="0">
                <a:solidFill>
                  <a:srgbClr val="FFFFFF"/>
                </a:solidFill>
              </a:rPr>
              <a:t>任务</a:t>
            </a:r>
            <a:r>
              <a:rPr lang="en-US" altLang="zh-CN" sz="1600" dirty="0" smtClean="0">
                <a:solidFill>
                  <a:srgbClr val="FFFFFF"/>
                </a:solidFill>
              </a:rPr>
              <a:t>2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black">
          <a:xfrm>
            <a:off x="4202110" y="2084122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sz="1600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6" name="Text Box 23"/>
          <p:cNvSpPr txBox="1">
            <a:spLocks noChangeArrowheads="1"/>
          </p:cNvSpPr>
          <p:nvPr/>
        </p:nvSpPr>
        <p:spPr bwMode="black">
          <a:xfrm>
            <a:off x="5711833" y="2084122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sz="1600" b="1" dirty="0" smtClean="0">
                <a:solidFill>
                  <a:srgbClr val="FFFFFF"/>
                </a:solidFill>
                <a:ea typeface="宋体" pitchFamily="2" charset="-122"/>
              </a:rPr>
              <a:t>4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gray">
          <a:xfrm>
            <a:off x="785786" y="2963597"/>
            <a:ext cx="1614488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了解</a:t>
            </a:r>
            <a:r>
              <a:rPr lang="zh-CN" altLang="zh-CN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Server 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版本</a:t>
            </a:r>
            <a:endParaRPr lang="en-US" altLang="zh-CN" sz="12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gray">
          <a:xfrm>
            <a:off x="2428860" y="2986751"/>
            <a:ext cx="1428760" cy="163121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了解</a:t>
            </a:r>
            <a:r>
              <a:rPr lang="zh-CN" altLang="zh-CN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Server 2005 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标准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版的系统需求</a:t>
            </a:r>
            <a:endParaRPr lang="en-US" altLang="zh-CN" sz="12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gray">
          <a:xfrm>
            <a:off x="3857620" y="2986751"/>
            <a:ext cx="1614487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安装</a:t>
            </a:r>
            <a:r>
              <a:rPr lang="zh-CN" altLang="zh-CN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Server 2005</a:t>
            </a:r>
            <a:endParaRPr lang="en-US" altLang="zh-CN" sz="12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0" name="Text Box 27"/>
          <p:cNvSpPr txBox="1">
            <a:spLocks noChangeArrowheads="1"/>
          </p:cNvSpPr>
          <p:nvPr/>
        </p:nvSpPr>
        <p:spPr bwMode="gray">
          <a:xfrm>
            <a:off x="7193933" y="2963597"/>
            <a:ext cx="1555402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重新建立客户端到服务器的连接</a:t>
            </a:r>
            <a:endParaRPr lang="en-US" altLang="zh-CN" sz="12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37" name="AutoShape 16"/>
          <p:cNvSpPr>
            <a:spLocks noChangeArrowheads="1"/>
          </p:cNvSpPr>
          <p:nvPr/>
        </p:nvSpPr>
        <p:spPr bwMode="gray">
          <a:xfrm>
            <a:off x="7072330" y="1758684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38" name="Text Box 23"/>
          <p:cNvSpPr txBox="1">
            <a:spLocks noChangeArrowheads="1"/>
          </p:cNvSpPr>
          <p:nvPr/>
        </p:nvSpPr>
        <p:spPr bwMode="black">
          <a:xfrm>
            <a:off x="7212031" y="2084122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sz="1600" b="1" dirty="0" smtClean="0">
                <a:solidFill>
                  <a:srgbClr val="FFFFFF"/>
                </a:solidFill>
                <a:ea typeface="宋体" pitchFamily="2" charset="-122"/>
              </a:rPr>
              <a:t>5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cxnSp>
        <p:nvCxnSpPr>
          <p:cNvPr id="39" name="AutoShape 19"/>
          <p:cNvCxnSpPr>
            <a:cxnSpLocks noChangeShapeType="1"/>
            <a:stCxn id="9" idx="3"/>
            <a:endCxn id="37" idx="1"/>
          </p:cNvCxnSpPr>
          <p:nvPr/>
        </p:nvCxnSpPr>
        <p:spPr bwMode="gray">
          <a:xfrm>
            <a:off x="6615119" y="2280178"/>
            <a:ext cx="457211" cy="1588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115" name="Text Box 27"/>
          <p:cNvSpPr txBox="1">
            <a:spLocks noChangeArrowheads="1"/>
          </p:cNvSpPr>
          <p:nvPr/>
        </p:nvSpPr>
        <p:spPr bwMode="gray">
          <a:xfrm>
            <a:off x="5472107" y="2986751"/>
            <a:ext cx="1854213" cy="15206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6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●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使用</a:t>
            </a:r>
            <a:r>
              <a:rPr lang="zh-CN" altLang="zh-CN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Serve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帮助，获取使用</a:t>
            </a:r>
            <a:r>
              <a:rPr lang="zh-CN" altLang="zh-CN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</a:t>
            </a:r>
            <a:r>
              <a:rPr lang="en-US" altLang="zh-CN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zh-CN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Server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57400" y="609600"/>
            <a:ext cx="5526867" cy="487363"/>
          </a:xfrm>
        </p:spPr>
        <p:txBody>
          <a:bodyPr/>
          <a:lstStyle/>
          <a:p>
            <a:r>
              <a:rPr lang="zh-CN" altLang="en-US" sz="2400" dirty="0" smtClean="0"/>
              <a:t>任务</a:t>
            </a:r>
            <a:r>
              <a:rPr lang="en-US" sz="2400" dirty="0" smtClean="0"/>
              <a:t>1       </a:t>
            </a:r>
            <a:r>
              <a:rPr lang="zh-CN" altLang="zh-CN" sz="2400" dirty="0" smtClean="0">
                <a:latin typeface="黑体" pitchFamily="49" charset="-122"/>
              </a:rPr>
              <a:t>了解</a:t>
            </a:r>
            <a:r>
              <a:rPr lang="zh-CN" altLang="zh-CN" sz="2400" dirty="0">
                <a:latin typeface="黑体" pitchFamily="49" charset="-122"/>
              </a:rPr>
              <a:t>SQL Server </a:t>
            </a:r>
            <a:r>
              <a:rPr lang="zh-CN" altLang="zh-CN" sz="2400" dirty="0" smtClean="0">
                <a:latin typeface="黑体" pitchFamily="49" charset="-122"/>
              </a:rPr>
              <a:t>版本</a:t>
            </a:r>
            <a:r>
              <a:rPr lang="en-US" altLang="zh-CN" sz="2400" dirty="0" smtClean="0">
                <a:latin typeface="黑体" pitchFamily="49" charset="-122"/>
              </a:rPr>
              <a:t>   </a:t>
            </a:r>
            <a:endParaRPr lang="zh-CN" altLang="en-US" sz="2400" dirty="0"/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733777" y="5326869"/>
            <a:ext cx="6798663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gray">
          <a:xfrm>
            <a:off x="1629452" y="1484783"/>
            <a:ext cx="7187255" cy="3528393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black">
          <a:xfrm>
            <a:off x="1725410" y="1558872"/>
            <a:ext cx="7335036" cy="33424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为了更好的满足每一个客户的需求，Microsoft</a:t>
            </a:r>
          </a:p>
          <a:p>
            <a:pPr marL="449263" lvl="0" indent="-449263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Server 2005系统提供了5个不同的版本，包括：</a:t>
            </a:r>
          </a:p>
          <a:p>
            <a:pPr marL="449263" lvl="0" indent="-449263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Server 2005 Enterprise Edition（企业版）</a:t>
            </a:r>
          </a:p>
          <a:p>
            <a:pPr marL="449263" lvl="0" indent="-449263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Server 2005 Standard Edition(标准版)</a:t>
            </a:r>
          </a:p>
          <a:p>
            <a:pPr marL="449263" lvl="0" indent="-449263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Server 2005 Workgroup Edition(工作组版)</a:t>
            </a:r>
          </a:p>
          <a:p>
            <a:pPr marL="449263" lvl="0" indent="-449263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Server 2005 Developer Edition(开发版)</a:t>
            </a:r>
          </a:p>
          <a:p>
            <a:pPr marL="449263" lvl="0" indent="-449263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Server 2005 Express Edition(快递版)</a:t>
            </a:r>
          </a:p>
        </p:txBody>
      </p:sp>
      <p:sp>
        <p:nvSpPr>
          <p:cNvPr id="23" name="AutoShape 4"/>
          <p:cNvSpPr>
            <a:spLocks noChangeArrowheads="1"/>
          </p:cNvSpPr>
          <p:nvPr/>
        </p:nvSpPr>
        <p:spPr bwMode="gray">
          <a:xfrm>
            <a:off x="1467077" y="2922479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4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293" y="2393895"/>
            <a:ext cx="1323137" cy="1323137"/>
          </a:xfrm>
          <a:prstGeom prst="rect">
            <a:avLst/>
          </a:prstGeom>
          <a:noFill/>
        </p:spPr>
      </p:pic>
      <p:sp>
        <p:nvSpPr>
          <p:cNvPr id="25" name="Text Box 7"/>
          <p:cNvSpPr txBox="1">
            <a:spLocks noChangeArrowheads="1"/>
          </p:cNvSpPr>
          <p:nvPr/>
        </p:nvSpPr>
        <p:spPr bwMode="black">
          <a:xfrm>
            <a:off x="61457" y="2922479"/>
            <a:ext cx="167005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1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31" name="AutoShape 2"/>
          <p:cNvSpPr>
            <a:spLocks noChangeArrowheads="1"/>
          </p:cNvSpPr>
          <p:nvPr/>
        </p:nvSpPr>
        <p:spPr bwMode="gray">
          <a:xfrm>
            <a:off x="1731507" y="5661248"/>
            <a:ext cx="6800933" cy="72008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Text Box 3"/>
          <p:cNvSpPr txBox="1">
            <a:spLocks noChangeArrowheads="1"/>
          </p:cNvSpPr>
          <p:nvPr/>
        </p:nvSpPr>
        <p:spPr bwMode="black">
          <a:xfrm>
            <a:off x="2153489" y="5801058"/>
            <a:ext cx="649902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选择购买SQL Server 2005 Standard 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Edition</a:t>
            </a:r>
            <a:endParaRPr lang="en-US" altLang="zh-CN" b="1" dirty="0">
              <a:ea typeface="宋体" pitchFamily="2" charset="-122"/>
            </a:endParaRPr>
          </a:p>
        </p:txBody>
      </p:sp>
      <p:sp>
        <p:nvSpPr>
          <p:cNvPr id="33" name="AutoShape 4"/>
          <p:cNvSpPr>
            <a:spLocks noChangeArrowheads="1"/>
          </p:cNvSpPr>
          <p:nvPr/>
        </p:nvSpPr>
        <p:spPr bwMode="gray">
          <a:xfrm>
            <a:off x="1620089" y="5841390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4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329" y="5300810"/>
            <a:ext cx="1414448" cy="1414448"/>
          </a:xfrm>
          <a:prstGeom prst="rect">
            <a:avLst/>
          </a:prstGeom>
          <a:noFill/>
        </p:spPr>
      </p:pic>
      <p:sp>
        <p:nvSpPr>
          <p:cNvPr id="35" name="Text Box 7"/>
          <p:cNvSpPr txBox="1">
            <a:spLocks noChangeArrowheads="1"/>
          </p:cNvSpPr>
          <p:nvPr/>
        </p:nvSpPr>
        <p:spPr bwMode="black">
          <a:xfrm>
            <a:off x="182803" y="5829394"/>
            <a:ext cx="167005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2</a:t>
            </a:r>
            <a:endParaRPr lang="en-US" altLang="zh-CN" sz="2000" b="1" dirty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Default Design 2">
      <a:dk1>
        <a:srgbClr val="000000"/>
      </a:dk1>
      <a:lt1>
        <a:srgbClr val="FFFFFF"/>
      </a:lt1>
      <a:dk2>
        <a:srgbClr val="003399"/>
      </a:dk2>
      <a:lt2>
        <a:srgbClr val="C0C0C0"/>
      </a:lt2>
      <a:accent1>
        <a:srgbClr val="5E9CDA"/>
      </a:accent1>
      <a:accent2>
        <a:srgbClr val="93C052"/>
      </a:accent2>
      <a:accent3>
        <a:srgbClr val="FFFFFF"/>
      </a:accent3>
      <a:accent4>
        <a:srgbClr val="000000"/>
      </a:accent4>
      <a:accent5>
        <a:srgbClr val="B6CBEA"/>
      </a:accent5>
      <a:accent6>
        <a:srgbClr val="85AE49"/>
      </a:accent6>
      <a:hlink>
        <a:srgbClr val="FF9933"/>
      </a:hlink>
      <a:folHlink>
        <a:srgbClr val="855ADA"/>
      </a:folHlink>
    </a:clrScheme>
    <a:fontScheme name="沉稳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142288"/>
        </a:dk2>
        <a:lt2>
          <a:srgbClr val="C0C0C0"/>
        </a:lt2>
        <a:accent1>
          <a:srgbClr val="39998E"/>
        </a:accent1>
        <a:accent2>
          <a:srgbClr val="14CAEE"/>
        </a:accent2>
        <a:accent3>
          <a:srgbClr val="FFFFFF"/>
        </a:accent3>
        <a:accent4>
          <a:srgbClr val="000000"/>
        </a:accent4>
        <a:accent5>
          <a:srgbClr val="AECAC6"/>
        </a:accent5>
        <a:accent6>
          <a:srgbClr val="11B7D8"/>
        </a:accent6>
        <a:hlink>
          <a:srgbClr val="8963E9"/>
        </a:hlink>
        <a:folHlink>
          <a:srgbClr val="3067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5E9CDA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6CBEA"/>
        </a:accent5>
        <a:accent6>
          <a:srgbClr val="85AE49"/>
        </a:accent6>
        <a:hlink>
          <a:srgbClr val="FF9933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124458"/>
        </a:dk2>
        <a:lt2>
          <a:srgbClr val="C0C0C0"/>
        </a:lt2>
        <a:accent1>
          <a:srgbClr val="98C13D"/>
        </a:accent1>
        <a:accent2>
          <a:srgbClr val="40BAD2"/>
        </a:accent2>
        <a:accent3>
          <a:srgbClr val="FFFFFF"/>
        </a:accent3>
        <a:accent4>
          <a:srgbClr val="000000"/>
        </a:accent4>
        <a:accent5>
          <a:srgbClr val="CADDAF"/>
        </a:accent5>
        <a:accent6>
          <a:srgbClr val="39A8BE"/>
        </a:accent6>
        <a:hlink>
          <a:srgbClr val="715EE6"/>
        </a:hlink>
        <a:folHlink>
          <a:srgbClr val="238DD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2564</TotalTime>
  <Words>3384</Words>
  <Application>Microsoft Office PowerPoint</Application>
  <PresentationFormat>全屏显示(4:3)</PresentationFormat>
  <Paragraphs>335</Paragraphs>
  <Slides>49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0" baseType="lpstr">
      <vt:lpstr>主题1</vt:lpstr>
      <vt:lpstr>学习情境2  安装与启动数据库环境</vt:lpstr>
      <vt:lpstr>情境描述</vt:lpstr>
      <vt:lpstr>技能目标</vt:lpstr>
      <vt:lpstr>学习情境划分</vt:lpstr>
      <vt:lpstr>学习子情境 2.1    安装SQL Server2005</vt:lpstr>
      <vt:lpstr>技能目标</vt:lpstr>
      <vt:lpstr>工作任务</vt:lpstr>
      <vt:lpstr>任务实施</vt:lpstr>
      <vt:lpstr>任务1       了解SQL Server 版本   </vt:lpstr>
      <vt:lpstr>任务2   了解SQL Server 2005 标准版的系统需求</vt:lpstr>
      <vt:lpstr>任务3   安装SQL Server 2005</vt:lpstr>
      <vt:lpstr>任务3（续）</vt:lpstr>
      <vt:lpstr>任务3   安装SQL Server 2005</vt:lpstr>
      <vt:lpstr>任务3（续）</vt:lpstr>
      <vt:lpstr>任务3（续）</vt:lpstr>
      <vt:lpstr>任务3（续）</vt:lpstr>
      <vt:lpstr>任务3（续）</vt:lpstr>
      <vt:lpstr>任务3（续）</vt:lpstr>
      <vt:lpstr>任务3（续）</vt:lpstr>
      <vt:lpstr>任务3（续）</vt:lpstr>
      <vt:lpstr>任务3（续）</vt:lpstr>
      <vt:lpstr>任务3（续）</vt:lpstr>
      <vt:lpstr>任务3（续）</vt:lpstr>
      <vt:lpstr>学习子情境2.2  熟悉SQL Server 2005的 工作界面</vt:lpstr>
      <vt:lpstr>技能目标</vt:lpstr>
      <vt:lpstr>工作任务</vt:lpstr>
      <vt:lpstr>任务实施</vt:lpstr>
      <vt:lpstr>任务1启动Microsoft SQL Server Management Studio</vt:lpstr>
      <vt:lpstr>任务1（续）</vt:lpstr>
      <vt:lpstr>任务1 （续）</vt:lpstr>
      <vt:lpstr>任务1 （续）</vt:lpstr>
      <vt:lpstr>任务1 （续）</vt:lpstr>
      <vt:lpstr>任务2调整Management Studio的界面布局</vt:lpstr>
      <vt:lpstr>任务2 （续）</vt:lpstr>
      <vt:lpstr>任务2 （续）</vt:lpstr>
      <vt:lpstr>任务2 （续）</vt:lpstr>
      <vt:lpstr>任务2 （续）</vt:lpstr>
      <vt:lpstr>任务2 （续）</vt:lpstr>
      <vt:lpstr>任务3    使用查询编辑器编辑、执行T-SQL命令</vt:lpstr>
      <vt:lpstr>任务3   （续）</vt:lpstr>
      <vt:lpstr>任务3   （续）</vt:lpstr>
      <vt:lpstr>任务3   （续）</vt:lpstr>
      <vt:lpstr>任务3   （续）</vt:lpstr>
      <vt:lpstr>任务3   （续）</vt:lpstr>
      <vt:lpstr>任务3   （续）</vt:lpstr>
      <vt:lpstr>任务4   使用SQL Serve帮助，获取使用SQL Server的信息</vt:lpstr>
      <vt:lpstr>任务4   （续）</vt:lpstr>
      <vt:lpstr>任务5  重新建立客户端到服务器的连接</vt:lpstr>
      <vt:lpstr>任务5  (续)</vt:lpstr>
    </vt:vector>
  </TitlesOfParts>
  <Company>Lenovo (Beijing) Limited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 关系数据库概述</dc:title>
  <dc:creator>Lenovo User</dc:creator>
  <cp:lastModifiedBy>admin</cp:lastModifiedBy>
  <cp:revision>353</cp:revision>
  <dcterms:created xsi:type="dcterms:W3CDTF">2007-10-24T11:33:37Z</dcterms:created>
  <dcterms:modified xsi:type="dcterms:W3CDTF">2012-08-26T09:16:36Z</dcterms:modified>
</cp:coreProperties>
</file>