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tags/tag408.xml" ContentType="application/vnd.openxmlformats-officedocument.presentationml.tags+xml"/>
  <Override PartName="/ppt/tags/tag409.xml" ContentType="application/vnd.openxmlformats-officedocument.presentationml.tags+xml"/>
  <Override PartName="/ppt/tags/tag410.xml" ContentType="application/vnd.openxmlformats-officedocument.presentationml.tags+xml"/>
  <Override PartName="/ppt/tags/tag411.xml" ContentType="application/vnd.openxmlformats-officedocument.presentationml.tags+xml"/>
  <Override PartName="/ppt/tags/tag412.xml" ContentType="application/vnd.openxmlformats-officedocument.presentationml.tags+xml"/>
  <Override PartName="/ppt/tags/tag413.xml" ContentType="application/vnd.openxmlformats-officedocument.presentationml.tags+xml"/>
  <Override PartName="/ppt/tags/tag414.xml" ContentType="application/vnd.openxmlformats-officedocument.presentationml.tags+xml"/>
  <Override PartName="/ppt/tags/tag415.xml" ContentType="application/vnd.openxmlformats-officedocument.presentationml.tags+xml"/>
  <Override PartName="/ppt/tags/tag416.xml" ContentType="application/vnd.openxmlformats-officedocument.presentationml.tags+xml"/>
  <Override PartName="/ppt/tags/tag417.xml" ContentType="application/vnd.openxmlformats-officedocument.presentationml.tags+xml"/>
  <Override PartName="/ppt/tags/tag418.xml" ContentType="application/vnd.openxmlformats-officedocument.presentationml.tags+xml"/>
  <Override PartName="/ppt/tags/tag419.xml" ContentType="application/vnd.openxmlformats-officedocument.presentationml.tags+xml"/>
  <Override PartName="/ppt/tags/tag420.xml" ContentType="application/vnd.openxmlformats-officedocument.presentationml.tags+xml"/>
  <Override PartName="/ppt/tags/tag421.xml" ContentType="application/vnd.openxmlformats-officedocument.presentationml.tags+xml"/>
  <Override PartName="/ppt/tags/tag422.xml" ContentType="application/vnd.openxmlformats-officedocument.presentationml.tags+xml"/>
  <Override PartName="/ppt/tags/tag423.xml" ContentType="application/vnd.openxmlformats-officedocument.presentationml.tags+xml"/>
  <Override PartName="/ppt/tags/tag424.xml" ContentType="application/vnd.openxmlformats-officedocument.presentationml.tags+xml"/>
  <Override PartName="/ppt/tags/tag425.xml" ContentType="application/vnd.openxmlformats-officedocument.presentationml.tags+xml"/>
  <Override PartName="/ppt/tags/tag426.xml" ContentType="application/vnd.openxmlformats-officedocument.presentationml.tags+xml"/>
  <Override PartName="/ppt/tags/tag427.xml" ContentType="application/vnd.openxmlformats-officedocument.presentationml.tags+xml"/>
  <Override PartName="/ppt/tags/tag428.xml" ContentType="application/vnd.openxmlformats-officedocument.presentationml.tags+xml"/>
  <Override PartName="/ppt/tags/tag429.xml" ContentType="application/vnd.openxmlformats-officedocument.presentationml.tags+xml"/>
  <Override PartName="/ppt/tags/tag430.xml" ContentType="application/vnd.openxmlformats-officedocument.presentationml.tags+xml"/>
  <Override PartName="/ppt/tags/tag431.xml" ContentType="application/vnd.openxmlformats-officedocument.presentationml.tags+xml"/>
  <Override PartName="/ppt/tags/tag432.xml" ContentType="application/vnd.openxmlformats-officedocument.presentationml.tags+xml"/>
  <Override PartName="/ppt/tags/tag433.xml" ContentType="application/vnd.openxmlformats-officedocument.presentationml.tags+xml"/>
  <Override PartName="/ppt/tags/tag434.xml" ContentType="application/vnd.openxmlformats-officedocument.presentationml.tags+xml"/>
  <Override PartName="/ppt/tags/tag435.xml" ContentType="application/vnd.openxmlformats-officedocument.presentationml.tags+xml"/>
  <Override PartName="/ppt/tags/tag436.xml" ContentType="application/vnd.openxmlformats-officedocument.presentationml.tags+xml"/>
  <Override PartName="/ppt/tags/tag437.xml" ContentType="application/vnd.openxmlformats-officedocument.presentationml.tags+xml"/>
  <Override PartName="/ppt/tags/tag438.xml" ContentType="application/vnd.openxmlformats-officedocument.presentationml.tags+xml"/>
  <Override PartName="/ppt/tags/tag439.xml" ContentType="application/vnd.openxmlformats-officedocument.presentationml.tags+xml"/>
  <Override PartName="/ppt/tags/tag440.xml" ContentType="application/vnd.openxmlformats-officedocument.presentationml.tags+xml"/>
  <Override PartName="/ppt/tags/tag441.xml" ContentType="application/vnd.openxmlformats-officedocument.presentationml.tags+xml"/>
  <Override PartName="/ppt/tags/tag442.xml" ContentType="application/vnd.openxmlformats-officedocument.presentationml.tags+xml"/>
  <Override PartName="/ppt/tags/tag443.xml" ContentType="application/vnd.openxmlformats-officedocument.presentationml.tags+xml"/>
  <Override PartName="/ppt/tags/tag444.xml" ContentType="application/vnd.openxmlformats-officedocument.presentationml.tags+xml"/>
  <Override PartName="/ppt/tags/tag445.xml" ContentType="application/vnd.openxmlformats-officedocument.presentationml.tags+xml"/>
  <Override PartName="/ppt/tags/tag446.xml" ContentType="application/vnd.openxmlformats-officedocument.presentationml.tags+xml"/>
  <Override PartName="/ppt/tags/tag447.xml" ContentType="application/vnd.openxmlformats-officedocument.presentationml.tags+xml"/>
  <Override PartName="/ppt/tags/tag448.xml" ContentType="application/vnd.openxmlformats-officedocument.presentationml.tags+xml"/>
  <Override PartName="/ppt/tags/tag449.xml" ContentType="application/vnd.openxmlformats-officedocument.presentationml.tags+xml"/>
  <Override PartName="/ppt/tags/tag450.xml" ContentType="application/vnd.openxmlformats-officedocument.presentationml.tags+xml"/>
  <Override PartName="/ppt/tags/tag451.xml" ContentType="application/vnd.openxmlformats-officedocument.presentationml.tags+xml"/>
  <Override PartName="/ppt/tags/tag452.xml" ContentType="application/vnd.openxmlformats-officedocument.presentationml.tags+xml"/>
  <Override PartName="/ppt/tags/tag453.xml" ContentType="application/vnd.openxmlformats-officedocument.presentationml.tags+xml"/>
  <Override PartName="/ppt/tags/tag454.xml" ContentType="application/vnd.openxmlformats-officedocument.presentationml.tags+xml"/>
  <Override PartName="/ppt/tags/tag455.xml" ContentType="application/vnd.openxmlformats-officedocument.presentationml.tags+xml"/>
  <Override PartName="/ppt/tags/tag456.xml" ContentType="application/vnd.openxmlformats-officedocument.presentationml.tags+xml"/>
  <Override PartName="/ppt/tags/tag457.xml" ContentType="application/vnd.openxmlformats-officedocument.presentationml.tags+xml"/>
  <Override PartName="/ppt/tags/tag458.xml" ContentType="application/vnd.openxmlformats-officedocument.presentationml.tags+xml"/>
  <Override PartName="/ppt/tags/tag459.xml" ContentType="application/vnd.openxmlformats-officedocument.presentationml.tags+xml"/>
  <Override PartName="/ppt/tags/tag460.xml" ContentType="application/vnd.openxmlformats-officedocument.presentationml.tags+xml"/>
  <Override PartName="/ppt/tags/tag461.xml" ContentType="application/vnd.openxmlformats-officedocument.presentationml.tags+xml"/>
  <Override PartName="/ppt/tags/tag462.xml" ContentType="application/vnd.openxmlformats-officedocument.presentationml.tags+xml"/>
  <Override PartName="/ppt/tags/tag463.xml" ContentType="application/vnd.openxmlformats-officedocument.presentationml.tags+xml"/>
  <Override PartName="/ppt/tags/tag464.xml" ContentType="application/vnd.openxmlformats-officedocument.presentationml.tags+xml"/>
  <Override PartName="/ppt/tags/tag465.xml" ContentType="application/vnd.openxmlformats-officedocument.presentationml.tags+xml"/>
  <Override PartName="/ppt/tags/tag466.xml" ContentType="application/vnd.openxmlformats-officedocument.presentationml.tags+xml"/>
  <Override PartName="/ppt/tags/tag467.xml" ContentType="application/vnd.openxmlformats-officedocument.presentationml.tags+xml"/>
  <Override PartName="/ppt/tags/tag468.xml" ContentType="application/vnd.openxmlformats-officedocument.presentationml.tags+xml"/>
  <Override PartName="/ppt/tags/tag469.xml" ContentType="application/vnd.openxmlformats-officedocument.presentationml.tags+xml"/>
  <Override PartName="/ppt/tags/tag470.xml" ContentType="application/vnd.openxmlformats-officedocument.presentationml.tags+xml"/>
  <Override PartName="/ppt/tags/tag471.xml" ContentType="application/vnd.openxmlformats-officedocument.presentationml.tags+xml"/>
  <Override PartName="/ppt/tags/tag472.xml" ContentType="application/vnd.openxmlformats-officedocument.presentationml.tags+xml"/>
  <Override PartName="/ppt/tags/tag473.xml" ContentType="application/vnd.openxmlformats-officedocument.presentationml.tags+xml"/>
  <Override PartName="/ppt/tags/tag474.xml" ContentType="application/vnd.openxmlformats-officedocument.presentationml.tags+xml"/>
  <Override PartName="/ppt/tags/tag475.xml" ContentType="application/vnd.openxmlformats-officedocument.presentationml.tags+xml"/>
  <Override PartName="/ppt/tags/tag476.xml" ContentType="application/vnd.openxmlformats-officedocument.presentationml.tags+xml"/>
  <Override PartName="/ppt/tags/tag477.xml" ContentType="application/vnd.openxmlformats-officedocument.presentationml.tags+xml"/>
  <Override PartName="/ppt/tags/tag478.xml" ContentType="application/vnd.openxmlformats-officedocument.presentationml.tags+xml"/>
  <Override PartName="/ppt/tags/tag479.xml" ContentType="application/vnd.openxmlformats-officedocument.presentationml.tags+xml"/>
  <Override PartName="/ppt/tags/tag480.xml" ContentType="application/vnd.openxmlformats-officedocument.presentationml.tags+xml"/>
  <Override PartName="/ppt/tags/tag481.xml" ContentType="application/vnd.openxmlformats-officedocument.presentationml.tags+xml"/>
  <Override PartName="/ppt/tags/tag482.xml" ContentType="application/vnd.openxmlformats-officedocument.presentationml.tags+xml"/>
  <Override PartName="/ppt/tags/tag483.xml" ContentType="application/vnd.openxmlformats-officedocument.presentationml.tags+xml"/>
  <Override PartName="/ppt/tags/tag484.xml" ContentType="application/vnd.openxmlformats-officedocument.presentationml.tags+xml"/>
  <Override PartName="/ppt/tags/tag485.xml" ContentType="application/vnd.openxmlformats-officedocument.presentationml.tags+xml"/>
  <Override PartName="/ppt/tags/tag486.xml" ContentType="application/vnd.openxmlformats-officedocument.presentationml.tags+xml"/>
  <Override PartName="/ppt/tags/tag487.xml" ContentType="application/vnd.openxmlformats-officedocument.presentationml.tags+xml"/>
  <Override PartName="/ppt/tags/tag488.xml" ContentType="application/vnd.openxmlformats-officedocument.presentationml.tags+xml"/>
  <Override PartName="/ppt/tags/tag489.xml" ContentType="application/vnd.openxmlformats-officedocument.presentationml.tags+xml"/>
  <Override PartName="/ppt/tags/tag490.xml" ContentType="application/vnd.openxmlformats-officedocument.presentationml.tags+xml"/>
  <Override PartName="/ppt/tags/tag491.xml" ContentType="application/vnd.openxmlformats-officedocument.presentationml.tags+xml"/>
  <Override PartName="/ppt/tags/tag492.xml" ContentType="application/vnd.openxmlformats-officedocument.presentationml.tags+xml"/>
  <Override PartName="/ppt/tags/tag493.xml" ContentType="application/vnd.openxmlformats-officedocument.presentationml.tags+xml"/>
  <Override PartName="/ppt/tags/tag494.xml" ContentType="application/vnd.openxmlformats-officedocument.presentationml.tags+xml"/>
  <Override PartName="/ppt/tags/tag495.xml" ContentType="application/vnd.openxmlformats-officedocument.presentationml.tags+xml"/>
  <Override PartName="/ppt/tags/tag496.xml" ContentType="application/vnd.openxmlformats-officedocument.presentationml.tags+xml"/>
  <Override PartName="/ppt/tags/tag497.xml" ContentType="application/vnd.openxmlformats-officedocument.presentationml.tags+xml"/>
  <Override PartName="/ppt/tags/tag498.xml" ContentType="application/vnd.openxmlformats-officedocument.presentationml.tags+xml"/>
  <Override PartName="/ppt/tags/tag499.xml" ContentType="application/vnd.openxmlformats-officedocument.presentationml.tags+xml"/>
  <Override PartName="/ppt/tags/tag500.xml" ContentType="application/vnd.openxmlformats-officedocument.presentationml.tags+xml"/>
  <Override PartName="/ppt/tags/tag501.xml" ContentType="application/vnd.openxmlformats-officedocument.presentationml.tags+xml"/>
  <Override PartName="/ppt/tags/tag502.xml" ContentType="application/vnd.openxmlformats-officedocument.presentationml.tags+xml"/>
  <Override PartName="/ppt/tags/tag503.xml" ContentType="application/vnd.openxmlformats-officedocument.presentationml.tags+xml"/>
  <Override PartName="/ppt/tags/tag504.xml" ContentType="application/vnd.openxmlformats-officedocument.presentationml.tags+xml"/>
  <Override PartName="/ppt/tags/tag505.xml" ContentType="application/vnd.openxmlformats-officedocument.presentationml.tags+xml"/>
  <Override PartName="/ppt/tags/tag506.xml" ContentType="application/vnd.openxmlformats-officedocument.presentationml.tags+xml"/>
  <Override PartName="/ppt/tags/tag507.xml" ContentType="application/vnd.openxmlformats-officedocument.presentationml.tags+xml"/>
  <Override PartName="/ppt/tags/tag508.xml" ContentType="application/vnd.openxmlformats-officedocument.presentationml.tags+xml"/>
  <Override PartName="/ppt/tags/tag509.xml" ContentType="application/vnd.openxmlformats-officedocument.presentationml.tags+xml"/>
  <Override PartName="/ppt/tags/tag510.xml" ContentType="application/vnd.openxmlformats-officedocument.presentationml.tags+xml"/>
  <Override PartName="/ppt/tags/tag511.xml" ContentType="application/vnd.openxmlformats-officedocument.presentationml.tags+xml"/>
  <Override PartName="/ppt/tags/tag512.xml" ContentType="application/vnd.openxmlformats-officedocument.presentationml.tags+xml"/>
  <Override PartName="/ppt/tags/tag513.xml" ContentType="application/vnd.openxmlformats-officedocument.presentationml.tags+xml"/>
  <Override PartName="/ppt/tags/tag514.xml" ContentType="application/vnd.openxmlformats-officedocument.presentationml.tags+xml"/>
  <Override PartName="/ppt/tags/tag515.xml" ContentType="application/vnd.openxmlformats-officedocument.presentationml.tags+xml"/>
  <Override PartName="/ppt/tags/tag516.xml" ContentType="application/vnd.openxmlformats-officedocument.presentationml.tags+xml"/>
  <Override PartName="/ppt/tags/tag517.xml" ContentType="application/vnd.openxmlformats-officedocument.presentationml.tags+xml"/>
  <Override PartName="/ppt/tags/tag518.xml" ContentType="application/vnd.openxmlformats-officedocument.presentationml.tags+xml"/>
  <Override PartName="/ppt/tags/tag519.xml" ContentType="application/vnd.openxmlformats-officedocument.presentationml.tags+xml"/>
  <Override PartName="/ppt/tags/tag520.xml" ContentType="application/vnd.openxmlformats-officedocument.presentationml.tags+xml"/>
  <Override PartName="/ppt/tags/tag521.xml" ContentType="application/vnd.openxmlformats-officedocument.presentationml.tags+xml"/>
  <Override PartName="/ppt/tags/tag522.xml" ContentType="application/vnd.openxmlformats-officedocument.presentationml.tags+xml"/>
  <Override PartName="/ppt/tags/tag523.xml" ContentType="application/vnd.openxmlformats-officedocument.presentationml.tags+xml"/>
  <Override PartName="/ppt/tags/tag524.xml" ContentType="application/vnd.openxmlformats-officedocument.presentationml.tags+xml"/>
  <Override PartName="/ppt/tags/tag525.xml" ContentType="application/vnd.openxmlformats-officedocument.presentationml.tags+xml"/>
  <Override PartName="/ppt/tags/tag526.xml" ContentType="application/vnd.openxmlformats-officedocument.presentationml.tags+xml"/>
  <Override PartName="/ppt/tags/tag527.xml" ContentType="application/vnd.openxmlformats-officedocument.presentationml.tags+xml"/>
  <Override PartName="/ppt/tags/tag528.xml" ContentType="application/vnd.openxmlformats-officedocument.presentationml.tags+xml"/>
  <Override PartName="/ppt/tags/tag529.xml" ContentType="application/vnd.openxmlformats-officedocument.presentationml.tags+xml"/>
  <Override PartName="/ppt/tags/tag530.xml" ContentType="application/vnd.openxmlformats-officedocument.presentationml.tags+xml"/>
  <Override PartName="/ppt/tags/tag531.xml" ContentType="application/vnd.openxmlformats-officedocument.presentationml.tags+xml"/>
  <Override PartName="/ppt/tags/tag532.xml" ContentType="application/vnd.openxmlformats-officedocument.presentationml.tags+xml"/>
  <Override PartName="/ppt/tags/tag533.xml" ContentType="application/vnd.openxmlformats-officedocument.presentationml.tags+xml"/>
  <Override PartName="/ppt/tags/tag534.xml" ContentType="application/vnd.openxmlformats-officedocument.presentationml.tags+xml"/>
  <Override PartName="/ppt/tags/tag535.xml" ContentType="application/vnd.openxmlformats-officedocument.presentationml.tags+xml"/>
  <Override PartName="/ppt/tags/tag536.xml" ContentType="application/vnd.openxmlformats-officedocument.presentationml.tags+xml"/>
  <Override PartName="/ppt/tags/tag537.xml" ContentType="application/vnd.openxmlformats-officedocument.presentationml.tags+xml"/>
  <Override PartName="/ppt/tags/tag538.xml" ContentType="application/vnd.openxmlformats-officedocument.presentationml.tags+xml"/>
  <Override PartName="/ppt/tags/tag539.xml" ContentType="application/vnd.openxmlformats-officedocument.presentationml.tags+xml"/>
  <Override PartName="/ppt/tags/tag540.xml" ContentType="application/vnd.openxmlformats-officedocument.presentationml.tags+xml"/>
  <Override PartName="/ppt/tags/tag541.xml" ContentType="application/vnd.openxmlformats-officedocument.presentationml.tags+xml"/>
  <Override PartName="/ppt/tags/tag542.xml" ContentType="application/vnd.openxmlformats-officedocument.presentationml.tags+xml"/>
  <Override PartName="/ppt/tags/tag543.xml" ContentType="application/vnd.openxmlformats-officedocument.presentationml.tags+xml"/>
  <Override PartName="/ppt/tags/tag544.xml" ContentType="application/vnd.openxmlformats-officedocument.presentationml.tags+xml"/>
  <Override PartName="/ppt/tags/tag545.xml" ContentType="application/vnd.openxmlformats-officedocument.presentationml.tags+xml"/>
  <Override PartName="/ppt/tags/tag546.xml" ContentType="application/vnd.openxmlformats-officedocument.presentationml.tags+xml"/>
  <Override PartName="/ppt/tags/tag547.xml" ContentType="application/vnd.openxmlformats-officedocument.presentationml.tags+xml"/>
  <Override PartName="/ppt/tags/tag548.xml" ContentType="application/vnd.openxmlformats-officedocument.presentationml.tags+xml"/>
  <Override PartName="/ppt/tags/tag549.xml" ContentType="application/vnd.openxmlformats-officedocument.presentationml.tags+xml"/>
  <Override PartName="/ppt/tags/tag550.xml" ContentType="application/vnd.openxmlformats-officedocument.presentationml.tags+xml"/>
  <Override PartName="/ppt/tags/tag551.xml" ContentType="application/vnd.openxmlformats-officedocument.presentationml.tags+xml"/>
  <Override PartName="/ppt/tags/tag552.xml" ContentType="application/vnd.openxmlformats-officedocument.presentationml.tags+xml"/>
  <Override PartName="/ppt/tags/tag553.xml" ContentType="application/vnd.openxmlformats-officedocument.presentationml.tags+xml"/>
  <Override PartName="/ppt/tags/tag554.xml" ContentType="application/vnd.openxmlformats-officedocument.presentationml.tags+xml"/>
  <Override PartName="/ppt/tags/tag555.xml" ContentType="application/vnd.openxmlformats-officedocument.presentationml.tags+xml"/>
  <Override PartName="/ppt/tags/tag556.xml" ContentType="application/vnd.openxmlformats-officedocument.presentationml.tags+xml"/>
  <Override PartName="/ppt/tags/tag557.xml" ContentType="application/vnd.openxmlformats-officedocument.presentationml.tags+xml"/>
  <Override PartName="/ppt/tags/tag558.xml" ContentType="application/vnd.openxmlformats-officedocument.presentationml.tags+xml"/>
  <Override PartName="/ppt/tags/tag559.xml" ContentType="application/vnd.openxmlformats-officedocument.presentationml.tags+xml"/>
  <Override PartName="/ppt/tags/tag560.xml" ContentType="application/vnd.openxmlformats-officedocument.presentationml.tags+xml"/>
  <Override PartName="/ppt/tags/tag561.xml" ContentType="application/vnd.openxmlformats-officedocument.presentationml.tags+xml"/>
  <Override PartName="/ppt/tags/tag562.xml" ContentType="application/vnd.openxmlformats-officedocument.presentationml.tags+xml"/>
  <Override PartName="/ppt/tags/tag563.xml" ContentType="application/vnd.openxmlformats-officedocument.presentationml.tags+xml"/>
  <Override PartName="/ppt/tags/tag564.xml" ContentType="application/vnd.openxmlformats-officedocument.presentationml.tags+xml"/>
  <Override PartName="/ppt/tags/tag565.xml" ContentType="application/vnd.openxmlformats-officedocument.presentationml.tags+xml"/>
  <Override PartName="/ppt/tags/tag566.xml" ContentType="application/vnd.openxmlformats-officedocument.presentationml.tags+xml"/>
  <Override PartName="/ppt/tags/tag567.xml" ContentType="application/vnd.openxmlformats-officedocument.presentationml.tags+xml"/>
  <Override PartName="/ppt/tags/tag568.xml" ContentType="application/vnd.openxmlformats-officedocument.presentationml.tags+xml"/>
  <Override PartName="/ppt/tags/tag569.xml" ContentType="application/vnd.openxmlformats-officedocument.presentationml.tags+xml"/>
  <Override PartName="/ppt/tags/tag570.xml" ContentType="application/vnd.openxmlformats-officedocument.presentationml.tags+xml"/>
  <Override PartName="/ppt/tags/tag571.xml" ContentType="application/vnd.openxmlformats-officedocument.presentationml.tags+xml"/>
  <Override PartName="/ppt/tags/tag572.xml" ContentType="application/vnd.openxmlformats-officedocument.presentationml.tags+xml"/>
  <Override PartName="/ppt/tags/tag573.xml" ContentType="application/vnd.openxmlformats-officedocument.presentationml.tags+xml"/>
  <Override PartName="/ppt/tags/tag574.xml" ContentType="application/vnd.openxmlformats-officedocument.presentationml.tags+xml"/>
  <Override PartName="/ppt/tags/tag575.xml" ContentType="application/vnd.openxmlformats-officedocument.presentationml.tags+xml"/>
  <Override PartName="/ppt/tags/tag576.xml" ContentType="application/vnd.openxmlformats-officedocument.presentationml.tags+xml"/>
  <Override PartName="/ppt/tags/tag577.xml" ContentType="application/vnd.openxmlformats-officedocument.presentationml.tags+xml"/>
  <Override PartName="/ppt/tags/tag578.xml" ContentType="application/vnd.openxmlformats-officedocument.presentationml.tags+xml"/>
  <Override PartName="/ppt/tags/tag579.xml" ContentType="application/vnd.openxmlformats-officedocument.presentationml.tags+xml"/>
  <Override PartName="/ppt/tags/tag580.xml" ContentType="application/vnd.openxmlformats-officedocument.presentationml.tags+xml"/>
  <Override PartName="/ppt/tags/tag581.xml" ContentType="application/vnd.openxmlformats-officedocument.presentationml.tags+xml"/>
  <Override PartName="/ppt/tags/tag582.xml" ContentType="application/vnd.openxmlformats-officedocument.presentationml.tags+xml"/>
  <Override PartName="/ppt/tags/tag583.xml" ContentType="application/vnd.openxmlformats-officedocument.presentationml.tags+xml"/>
  <Override PartName="/ppt/tags/tag584.xml" ContentType="application/vnd.openxmlformats-officedocument.presentationml.tags+xml"/>
  <Override PartName="/ppt/tags/tag585.xml" ContentType="application/vnd.openxmlformats-officedocument.presentationml.tags+xml"/>
  <Override PartName="/ppt/tags/tag586.xml" ContentType="application/vnd.openxmlformats-officedocument.presentationml.tags+xml"/>
  <Override PartName="/ppt/tags/tag587.xml" ContentType="application/vnd.openxmlformats-officedocument.presentationml.tags+xml"/>
  <Override PartName="/ppt/tags/tag588.xml" ContentType="application/vnd.openxmlformats-officedocument.presentationml.tags+xml"/>
  <Override PartName="/ppt/tags/tag589.xml" ContentType="application/vnd.openxmlformats-officedocument.presentationml.tags+xml"/>
  <Override PartName="/ppt/tags/tag590.xml" ContentType="application/vnd.openxmlformats-officedocument.presentationml.tags+xml"/>
  <Override PartName="/ppt/tags/tag591.xml" ContentType="application/vnd.openxmlformats-officedocument.presentationml.tags+xml"/>
  <Override PartName="/ppt/tags/tag592.xml" ContentType="application/vnd.openxmlformats-officedocument.presentationml.tags+xml"/>
  <Override PartName="/ppt/tags/tag593.xml" ContentType="application/vnd.openxmlformats-officedocument.presentationml.tags+xml"/>
  <Override PartName="/ppt/tags/tag594.xml" ContentType="application/vnd.openxmlformats-officedocument.presentationml.tags+xml"/>
  <Override PartName="/ppt/tags/tag595.xml" ContentType="application/vnd.openxmlformats-officedocument.presentationml.tags+xml"/>
  <Override PartName="/ppt/tags/tag596.xml" ContentType="application/vnd.openxmlformats-officedocument.presentationml.tags+xml"/>
  <Override PartName="/ppt/tags/tag597.xml" ContentType="application/vnd.openxmlformats-officedocument.presentationml.tags+xml"/>
  <Override PartName="/ppt/tags/tag598.xml" ContentType="application/vnd.openxmlformats-officedocument.presentationml.tags+xml"/>
  <Override PartName="/ppt/tags/tag599.xml" ContentType="application/vnd.openxmlformats-officedocument.presentationml.tags+xml"/>
  <Override PartName="/ppt/tags/tag600.xml" ContentType="application/vnd.openxmlformats-officedocument.presentationml.tags+xml"/>
  <Override PartName="/ppt/tags/tag601.xml" ContentType="application/vnd.openxmlformats-officedocument.presentationml.tags+xml"/>
  <Override PartName="/ppt/tags/tag602.xml" ContentType="application/vnd.openxmlformats-officedocument.presentationml.tags+xml"/>
  <Override PartName="/ppt/tags/tag603.xml" ContentType="application/vnd.openxmlformats-officedocument.presentationml.tags+xml"/>
  <Override PartName="/ppt/tags/tag604.xml" ContentType="application/vnd.openxmlformats-officedocument.presentationml.tags+xml"/>
  <Override PartName="/ppt/tags/tag605.xml" ContentType="application/vnd.openxmlformats-officedocument.presentationml.tags+xml"/>
  <Override PartName="/ppt/tags/tag606.xml" ContentType="application/vnd.openxmlformats-officedocument.presentationml.tags+xml"/>
  <Override PartName="/ppt/tags/tag607.xml" ContentType="application/vnd.openxmlformats-officedocument.presentationml.tags+xml"/>
  <Override PartName="/ppt/tags/tag608.xml" ContentType="application/vnd.openxmlformats-officedocument.presentationml.tags+xml"/>
  <Override PartName="/ppt/tags/tag609.xml" ContentType="application/vnd.openxmlformats-officedocument.presentationml.tags+xml"/>
  <Override PartName="/ppt/tags/tag610.xml" ContentType="application/vnd.openxmlformats-officedocument.presentationml.tags+xml"/>
  <Override PartName="/ppt/tags/tag611.xml" ContentType="application/vnd.openxmlformats-officedocument.presentationml.tags+xml"/>
  <Override PartName="/ppt/tags/tag612.xml" ContentType="application/vnd.openxmlformats-officedocument.presentationml.tags+xml"/>
  <Override PartName="/ppt/tags/tag613.xml" ContentType="application/vnd.openxmlformats-officedocument.presentationml.tags+xml"/>
  <Override PartName="/ppt/tags/tag614.xml" ContentType="application/vnd.openxmlformats-officedocument.presentationml.tags+xml"/>
  <Override PartName="/ppt/tags/tag615.xml" ContentType="application/vnd.openxmlformats-officedocument.presentationml.tags+xml"/>
  <Override PartName="/ppt/tags/tag616.xml" ContentType="application/vnd.openxmlformats-officedocument.presentationml.tags+xml"/>
  <Override PartName="/ppt/tags/tag617.xml" ContentType="application/vnd.openxmlformats-officedocument.presentationml.tags+xml"/>
  <Override PartName="/ppt/tags/tag618.xml" ContentType="application/vnd.openxmlformats-officedocument.presentationml.tags+xml"/>
  <Override PartName="/ppt/tags/tag619.xml" ContentType="application/vnd.openxmlformats-officedocument.presentationml.tags+xml"/>
  <Override PartName="/ppt/tags/tag620.xml" ContentType="application/vnd.openxmlformats-officedocument.presentationml.tags+xml"/>
  <Override PartName="/ppt/tags/tag621.xml" ContentType="application/vnd.openxmlformats-officedocument.presentationml.tags+xml"/>
  <Override PartName="/ppt/tags/tag622.xml" ContentType="application/vnd.openxmlformats-officedocument.presentationml.tags+xml"/>
  <Override PartName="/ppt/tags/tag623.xml" ContentType="application/vnd.openxmlformats-officedocument.presentationml.tags+xml"/>
  <Override PartName="/ppt/tags/tag624.xml" ContentType="application/vnd.openxmlformats-officedocument.presentationml.tags+xml"/>
  <Override PartName="/ppt/tags/tag625.xml" ContentType="application/vnd.openxmlformats-officedocument.presentationml.tags+xml"/>
  <Override PartName="/ppt/tags/tag626.xml" ContentType="application/vnd.openxmlformats-officedocument.presentationml.tags+xml"/>
  <Override PartName="/ppt/tags/tag627.xml" ContentType="application/vnd.openxmlformats-officedocument.presentationml.tags+xml"/>
  <Override PartName="/ppt/tags/tag628.xml" ContentType="application/vnd.openxmlformats-officedocument.presentationml.tags+xml"/>
  <Override PartName="/ppt/tags/tag629.xml" ContentType="application/vnd.openxmlformats-officedocument.presentationml.tags+xml"/>
  <Override PartName="/ppt/tags/tag630.xml" ContentType="application/vnd.openxmlformats-officedocument.presentationml.tags+xml"/>
  <Override PartName="/ppt/tags/tag631.xml" ContentType="application/vnd.openxmlformats-officedocument.presentationml.tags+xml"/>
  <Override PartName="/ppt/tags/tag632.xml" ContentType="application/vnd.openxmlformats-officedocument.presentationml.tags+xml"/>
  <Override PartName="/ppt/tags/tag633.xml" ContentType="application/vnd.openxmlformats-officedocument.presentationml.tags+xml"/>
  <Override PartName="/ppt/tags/tag634.xml" ContentType="application/vnd.openxmlformats-officedocument.presentationml.tags+xml"/>
  <Override PartName="/ppt/tags/tag635.xml" ContentType="application/vnd.openxmlformats-officedocument.presentationml.tags+xml"/>
  <Override PartName="/ppt/tags/tag636.xml" ContentType="application/vnd.openxmlformats-officedocument.presentationml.tags+xml"/>
  <Override PartName="/ppt/tags/tag637.xml" ContentType="application/vnd.openxmlformats-officedocument.presentationml.tags+xml"/>
  <Override PartName="/ppt/tags/tag638.xml" ContentType="application/vnd.openxmlformats-officedocument.presentationml.tags+xml"/>
  <Override PartName="/ppt/tags/tag639.xml" ContentType="application/vnd.openxmlformats-officedocument.presentationml.tags+xml"/>
  <Override PartName="/ppt/tags/tag640.xml" ContentType="application/vnd.openxmlformats-officedocument.presentationml.tags+xml"/>
  <Override PartName="/ppt/tags/tag641.xml" ContentType="application/vnd.openxmlformats-officedocument.presentationml.tags+xml"/>
  <Override PartName="/ppt/tags/tag642.xml" ContentType="application/vnd.openxmlformats-officedocument.presentationml.tags+xml"/>
  <Override PartName="/ppt/tags/tag643.xml" ContentType="application/vnd.openxmlformats-officedocument.presentationml.tags+xml"/>
  <Override PartName="/ppt/tags/tag644.xml" ContentType="application/vnd.openxmlformats-officedocument.presentationml.tags+xml"/>
  <Override PartName="/ppt/tags/tag645.xml" ContentType="application/vnd.openxmlformats-officedocument.presentationml.tags+xml"/>
  <Override PartName="/ppt/tags/tag646.xml" ContentType="application/vnd.openxmlformats-officedocument.presentationml.tags+xml"/>
  <Override PartName="/ppt/tags/tag647.xml" ContentType="application/vnd.openxmlformats-officedocument.presentationml.tags+xml"/>
  <Override PartName="/ppt/tags/tag648.xml" ContentType="application/vnd.openxmlformats-officedocument.presentationml.tags+xml"/>
  <Override PartName="/ppt/tags/tag649.xml" ContentType="application/vnd.openxmlformats-officedocument.presentationml.tags+xml"/>
  <Override PartName="/ppt/tags/tag650.xml" ContentType="application/vnd.openxmlformats-officedocument.presentationml.tags+xml"/>
  <Override PartName="/ppt/tags/tag651.xml" ContentType="application/vnd.openxmlformats-officedocument.presentationml.tags+xml"/>
  <Override PartName="/ppt/tags/tag652.xml" ContentType="application/vnd.openxmlformats-officedocument.presentationml.tags+xml"/>
  <Override PartName="/ppt/tags/tag653.xml" ContentType="application/vnd.openxmlformats-officedocument.presentationml.tags+xml"/>
  <Override PartName="/ppt/tags/tag654.xml" ContentType="application/vnd.openxmlformats-officedocument.presentationml.tags+xml"/>
  <Override PartName="/ppt/tags/tag655.xml" ContentType="application/vnd.openxmlformats-officedocument.presentationml.tags+xml"/>
  <Override PartName="/ppt/tags/tag656.xml" ContentType="application/vnd.openxmlformats-officedocument.presentationml.tags+xml"/>
  <Override PartName="/ppt/tags/tag657.xml" ContentType="application/vnd.openxmlformats-officedocument.presentationml.tags+xml"/>
  <Override PartName="/ppt/tags/tag658.xml" ContentType="application/vnd.openxmlformats-officedocument.presentationml.tags+xml"/>
  <Override PartName="/ppt/tags/tag659.xml" ContentType="application/vnd.openxmlformats-officedocument.presentationml.tags+xml"/>
  <Override PartName="/ppt/tags/tag660.xml" ContentType="application/vnd.openxmlformats-officedocument.presentationml.tags+xml"/>
  <Override PartName="/ppt/tags/tag661.xml" ContentType="application/vnd.openxmlformats-officedocument.presentationml.tags+xml"/>
  <Override PartName="/ppt/tags/tag662.xml" ContentType="application/vnd.openxmlformats-officedocument.presentationml.tags+xml"/>
  <Override PartName="/ppt/tags/tag663.xml" ContentType="application/vnd.openxmlformats-officedocument.presentationml.tags+xml"/>
  <Override PartName="/ppt/tags/tag664.xml" ContentType="application/vnd.openxmlformats-officedocument.presentationml.tags+xml"/>
  <Override PartName="/ppt/tags/tag665.xml" ContentType="application/vnd.openxmlformats-officedocument.presentationml.tags+xml"/>
  <Override PartName="/ppt/tags/tag666.xml" ContentType="application/vnd.openxmlformats-officedocument.presentationml.tags+xml"/>
  <Override PartName="/ppt/tags/tag667.xml" ContentType="application/vnd.openxmlformats-officedocument.presentationml.tags+xml"/>
  <Override PartName="/ppt/tags/tag668.xml" ContentType="application/vnd.openxmlformats-officedocument.presentationml.tags+xml"/>
  <Override PartName="/ppt/tags/tag669.xml" ContentType="application/vnd.openxmlformats-officedocument.presentationml.tags+xml"/>
  <Override PartName="/ppt/tags/tag670.xml" ContentType="application/vnd.openxmlformats-officedocument.presentationml.tags+xml"/>
  <Override PartName="/ppt/tags/tag671.xml" ContentType="application/vnd.openxmlformats-officedocument.presentationml.tags+xml"/>
  <Override PartName="/ppt/tags/tag672.xml" ContentType="application/vnd.openxmlformats-officedocument.presentationml.tags+xml"/>
  <Override PartName="/ppt/tags/tag673.xml" ContentType="application/vnd.openxmlformats-officedocument.presentationml.tags+xml"/>
  <Override PartName="/ppt/tags/tag674.xml" ContentType="application/vnd.openxmlformats-officedocument.presentationml.tags+xml"/>
  <Override PartName="/ppt/tags/tag675.xml" ContentType="application/vnd.openxmlformats-officedocument.presentationml.tags+xml"/>
  <Override PartName="/ppt/tags/tag676.xml" ContentType="application/vnd.openxmlformats-officedocument.presentationml.tags+xml"/>
  <Override PartName="/ppt/tags/tag677.xml" ContentType="application/vnd.openxmlformats-officedocument.presentationml.tags+xml"/>
  <Override PartName="/ppt/tags/tag678.xml" ContentType="application/vnd.openxmlformats-officedocument.presentationml.tags+xml"/>
  <Override PartName="/ppt/tags/tag679.xml" ContentType="application/vnd.openxmlformats-officedocument.presentationml.tags+xml"/>
  <Override PartName="/ppt/tags/tag680.xml" ContentType="application/vnd.openxmlformats-officedocument.presentationml.tags+xml"/>
  <Override PartName="/ppt/tags/tag681.xml" ContentType="application/vnd.openxmlformats-officedocument.presentationml.tags+xml"/>
  <Override PartName="/ppt/tags/tag682.xml" ContentType="application/vnd.openxmlformats-officedocument.presentationml.tags+xml"/>
  <Override PartName="/ppt/tags/tag683.xml" ContentType="application/vnd.openxmlformats-officedocument.presentationml.tags+xml"/>
  <Override PartName="/ppt/tags/tag684.xml" ContentType="application/vnd.openxmlformats-officedocument.presentationml.tags+xml"/>
  <Override PartName="/ppt/tags/tag685.xml" ContentType="application/vnd.openxmlformats-officedocument.presentationml.tags+xml"/>
  <Override PartName="/ppt/tags/tag686.xml" ContentType="application/vnd.openxmlformats-officedocument.presentationml.tags+xml"/>
  <Override PartName="/ppt/tags/tag687.xml" ContentType="application/vnd.openxmlformats-officedocument.presentationml.tags+xml"/>
  <Override PartName="/ppt/tags/tag688.xml" ContentType="application/vnd.openxmlformats-officedocument.presentationml.tags+xml"/>
  <Override PartName="/ppt/tags/tag689.xml" ContentType="application/vnd.openxmlformats-officedocument.presentationml.tags+xml"/>
  <Override PartName="/ppt/tags/tag690.xml" ContentType="application/vnd.openxmlformats-officedocument.presentationml.tags+xml"/>
  <Override PartName="/ppt/tags/tag691.xml" ContentType="application/vnd.openxmlformats-officedocument.presentationml.tags+xml"/>
  <Override PartName="/ppt/tags/tag692.xml" ContentType="application/vnd.openxmlformats-officedocument.presentationml.tags+xml"/>
  <Override PartName="/ppt/tags/tag693.xml" ContentType="application/vnd.openxmlformats-officedocument.presentationml.tags+xml"/>
  <Override PartName="/ppt/tags/tag694.xml" ContentType="application/vnd.openxmlformats-officedocument.presentationml.tags+xml"/>
  <Override PartName="/ppt/tags/tag695.xml" ContentType="application/vnd.openxmlformats-officedocument.presentationml.tags+xml"/>
  <Override PartName="/ppt/tags/tag696.xml" ContentType="application/vnd.openxmlformats-officedocument.presentationml.tags+xml"/>
  <Override PartName="/ppt/tags/tag697.xml" ContentType="application/vnd.openxmlformats-officedocument.presentationml.tags+xml"/>
  <Override PartName="/ppt/tags/tag698.xml" ContentType="application/vnd.openxmlformats-officedocument.presentationml.tags+xml"/>
  <Override PartName="/ppt/tags/tag699.xml" ContentType="application/vnd.openxmlformats-officedocument.presentationml.tags+xml"/>
  <Override PartName="/ppt/tags/tag700.xml" ContentType="application/vnd.openxmlformats-officedocument.presentationml.tags+xml"/>
  <Override PartName="/ppt/tags/tag701.xml" ContentType="application/vnd.openxmlformats-officedocument.presentationml.tags+xml"/>
  <Override PartName="/ppt/tags/tag702.xml" ContentType="application/vnd.openxmlformats-officedocument.presentationml.tags+xml"/>
  <Override PartName="/ppt/tags/tag703.xml" ContentType="application/vnd.openxmlformats-officedocument.presentationml.tags+xml"/>
  <Override PartName="/ppt/tags/tag704.xml" ContentType="application/vnd.openxmlformats-officedocument.presentationml.tags+xml"/>
  <Override PartName="/ppt/tags/tag705.xml" ContentType="application/vnd.openxmlformats-officedocument.presentationml.tags+xml"/>
  <Override PartName="/ppt/tags/tag706.xml" ContentType="application/vnd.openxmlformats-officedocument.presentationml.tags+xml"/>
  <Override PartName="/ppt/tags/tag707.xml" ContentType="application/vnd.openxmlformats-officedocument.presentationml.tags+xml"/>
  <Override PartName="/ppt/tags/tag708.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4" r:id="rId2"/>
  </p:sldMasterIdLst>
  <p:notesMasterIdLst>
    <p:notesMasterId r:id="rId101"/>
  </p:notesMasterIdLst>
  <p:sldIdLst>
    <p:sldId id="1285" r:id="rId3"/>
    <p:sldId id="1286" r:id="rId4"/>
    <p:sldId id="1320" r:id="rId5"/>
    <p:sldId id="1321" r:id="rId6"/>
    <p:sldId id="1322" r:id="rId7"/>
    <p:sldId id="1323" r:id="rId8"/>
    <p:sldId id="1324" r:id="rId9"/>
    <p:sldId id="1325" r:id="rId10"/>
    <p:sldId id="1326" r:id="rId11"/>
    <p:sldId id="1327" r:id="rId12"/>
    <p:sldId id="1328" r:id="rId13"/>
    <p:sldId id="1329" r:id="rId14"/>
    <p:sldId id="1330" r:id="rId15"/>
    <p:sldId id="1331" r:id="rId16"/>
    <p:sldId id="1332" r:id="rId17"/>
    <p:sldId id="1447" r:id="rId18"/>
    <p:sldId id="1335" r:id="rId19"/>
    <p:sldId id="1336" r:id="rId20"/>
    <p:sldId id="1448" r:id="rId21"/>
    <p:sldId id="1450" r:id="rId22"/>
    <p:sldId id="1339" r:id="rId23"/>
    <p:sldId id="1451" r:id="rId24"/>
    <p:sldId id="1449" r:id="rId25"/>
    <p:sldId id="1452" r:id="rId26"/>
    <p:sldId id="1453" r:id="rId27"/>
    <p:sldId id="1454" r:id="rId28"/>
    <p:sldId id="1455" r:id="rId29"/>
    <p:sldId id="1456" r:id="rId30"/>
    <p:sldId id="1457" r:id="rId31"/>
    <p:sldId id="1458" r:id="rId32"/>
    <p:sldId id="1459" r:id="rId33"/>
    <p:sldId id="1460" r:id="rId34"/>
    <p:sldId id="1461" r:id="rId35"/>
    <p:sldId id="1463" r:id="rId36"/>
    <p:sldId id="1464" r:id="rId37"/>
    <p:sldId id="1465" r:id="rId38"/>
    <p:sldId id="1466" r:id="rId39"/>
    <p:sldId id="1467" r:id="rId40"/>
    <p:sldId id="1468" r:id="rId41"/>
    <p:sldId id="1469" r:id="rId42"/>
    <p:sldId id="1470" r:id="rId43"/>
    <p:sldId id="1471" r:id="rId44"/>
    <p:sldId id="1472" r:id="rId45"/>
    <p:sldId id="1473" r:id="rId46"/>
    <p:sldId id="1474" r:id="rId47"/>
    <p:sldId id="1475" r:id="rId48"/>
    <p:sldId id="1476" r:id="rId49"/>
    <p:sldId id="1484" r:id="rId50"/>
    <p:sldId id="1477" r:id="rId51"/>
    <p:sldId id="1478" r:id="rId52"/>
    <p:sldId id="1485" r:id="rId53"/>
    <p:sldId id="1479" r:id="rId54"/>
    <p:sldId id="1480" r:id="rId55"/>
    <p:sldId id="1481" r:id="rId56"/>
    <p:sldId id="1486" r:id="rId57"/>
    <p:sldId id="1488" r:id="rId58"/>
    <p:sldId id="1482" r:id="rId59"/>
    <p:sldId id="1483" r:id="rId60"/>
    <p:sldId id="1487" r:id="rId61"/>
    <p:sldId id="1489" r:id="rId62"/>
    <p:sldId id="1491" r:id="rId63"/>
    <p:sldId id="1492" r:id="rId64"/>
    <p:sldId id="1493" r:id="rId65"/>
    <p:sldId id="1494" r:id="rId66"/>
    <p:sldId id="1495" r:id="rId67"/>
    <p:sldId id="1496" r:id="rId68"/>
    <p:sldId id="1498" r:id="rId69"/>
    <p:sldId id="1499" r:id="rId70"/>
    <p:sldId id="1500" r:id="rId71"/>
    <p:sldId id="1501" r:id="rId72"/>
    <p:sldId id="1497" r:id="rId73"/>
    <p:sldId id="1502" r:id="rId74"/>
    <p:sldId id="1503" r:id="rId75"/>
    <p:sldId id="1504" r:id="rId76"/>
    <p:sldId id="1505" r:id="rId77"/>
    <p:sldId id="1506" r:id="rId78"/>
    <p:sldId id="1507" r:id="rId79"/>
    <p:sldId id="1508" r:id="rId80"/>
    <p:sldId id="1509" r:id="rId81"/>
    <p:sldId id="1510" r:id="rId82"/>
    <p:sldId id="1511" r:id="rId83"/>
    <p:sldId id="1512" r:id="rId84"/>
    <p:sldId id="1513" r:id="rId85"/>
    <p:sldId id="1514" r:id="rId86"/>
    <p:sldId id="1515" r:id="rId87"/>
    <p:sldId id="1517" r:id="rId88"/>
    <p:sldId id="1518" r:id="rId89"/>
    <p:sldId id="1516" r:id="rId90"/>
    <p:sldId id="1519" r:id="rId91"/>
    <p:sldId id="1520" r:id="rId92"/>
    <p:sldId id="1521" r:id="rId93"/>
    <p:sldId id="1522" r:id="rId94"/>
    <p:sldId id="1523" r:id="rId95"/>
    <p:sldId id="1524" r:id="rId96"/>
    <p:sldId id="1525" r:id="rId97"/>
    <p:sldId id="1526" r:id="rId98"/>
    <p:sldId id="1527" r:id="rId99"/>
    <p:sldId id="1131" r:id="rId100"/>
  </p:sldIdLst>
  <p:sldSz cx="9144000" cy="5143500" type="screen16x9"/>
  <p:notesSz cx="7104063" cy="10234613"/>
  <p:custDataLst>
    <p:tags r:id="rId102"/>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5BB9FF"/>
    <a:srgbClr val="0C72EE"/>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28" autoAdjust="0"/>
    <p:restoredTop sz="99423" autoAdjust="0"/>
  </p:normalViewPr>
  <p:slideViewPr>
    <p:cSldViewPr snapToGrid="0">
      <p:cViewPr varScale="1">
        <p:scale>
          <a:sx n="84" d="100"/>
          <a:sy n="84" d="100"/>
        </p:scale>
        <p:origin x="-954" y="-90"/>
      </p:cViewPr>
      <p:guideLst>
        <p:guide orient="horz" pos="1620"/>
        <p:guide orient="horz" pos="2981"/>
        <p:guide orient="horz" pos="708"/>
        <p:guide pos="2883"/>
        <p:guide pos="157"/>
        <p:guide pos="5606"/>
        <p:guide pos="2265"/>
      </p:guideLst>
    </p:cSldViewPr>
  </p:slideViewPr>
  <p:outlineViewPr>
    <p:cViewPr>
      <p:scale>
        <a:sx n="33" d="100"/>
        <a:sy n="33" d="100"/>
      </p:scale>
      <p:origin x="0" y="39522"/>
    </p:cViewPr>
  </p:outlineViewPr>
  <p:notesTextViewPr>
    <p:cViewPr>
      <p:scale>
        <a:sx n="1" d="1"/>
        <a:sy n="1" d="1"/>
      </p:scale>
      <p:origin x="0" y="0"/>
    </p:cViewPr>
  </p:notesTextViewPr>
  <p:sorterViewPr>
    <p:cViewPr>
      <p:scale>
        <a:sx n="100" d="100"/>
        <a:sy n="100" d="100"/>
      </p:scale>
      <p:origin x="0" y="17550"/>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tags" Target="tags/tag1.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98</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1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3" Type="http://schemas.openxmlformats.org/officeDocument/2006/relationships/tags" Target="../tags/tag75.xml"/><Relationship Id="rId7" Type="http://schemas.openxmlformats.org/officeDocument/2006/relationships/slideLayout" Target="../slideLayouts/slideLayout17.xml"/><Relationship Id="rId2" Type="http://schemas.openxmlformats.org/officeDocument/2006/relationships/tags" Target="../tags/tag74.xml"/><Relationship Id="rId1" Type="http://schemas.openxmlformats.org/officeDocument/2006/relationships/tags" Target="../tags/tag73.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s>
</file>

<file path=ppt/slides/_rels/slide11.xml.rels><?xml version="1.0" encoding="UTF-8" standalone="yes"?>
<Relationships xmlns="http://schemas.openxmlformats.org/package/2006/relationships"><Relationship Id="rId3" Type="http://schemas.openxmlformats.org/officeDocument/2006/relationships/tags" Target="../tags/tag81.xml"/><Relationship Id="rId7" Type="http://schemas.openxmlformats.org/officeDocument/2006/relationships/slideLayout" Target="../slideLayouts/slideLayout17.xml"/><Relationship Id="rId2" Type="http://schemas.openxmlformats.org/officeDocument/2006/relationships/tags" Target="../tags/tag80.xml"/><Relationship Id="rId1" Type="http://schemas.openxmlformats.org/officeDocument/2006/relationships/tags" Target="../tags/tag79.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s>
</file>

<file path=ppt/slides/_rels/slide12.xml.rels><?xml version="1.0" encoding="UTF-8" standalone="yes"?>
<Relationships xmlns="http://schemas.openxmlformats.org/package/2006/relationships"><Relationship Id="rId3" Type="http://schemas.openxmlformats.org/officeDocument/2006/relationships/tags" Target="../tags/tag87.xml"/><Relationship Id="rId7" Type="http://schemas.openxmlformats.org/officeDocument/2006/relationships/slideLayout" Target="../slideLayouts/slideLayout17.xml"/><Relationship Id="rId2" Type="http://schemas.openxmlformats.org/officeDocument/2006/relationships/tags" Target="../tags/tag86.xml"/><Relationship Id="rId1" Type="http://schemas.openxmlformats.org/officeDocument/2006/relationships/tags" Target="../tags/tag85.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s>
</file>

<file path=ppt/slides/_rels/slide13.xml.rels><?xml version="1.0" encoding="UTF-8" standalone="yes"?>
<Relationships xmlns="http://schemas.openxmlformats.org/package/2006/relationships"><Relationship Id="rId3" Type="http://schemas.openxmlformats.org/officeDocument/2006/relationships/tags" Target="../tags/tag93.xml"/><Relationship Id="rId7" Type="http://schemas.openxmlformats.org/officeDocument/2006/relationships/slideLayout" Target="../slideLayouts/slideLayout17.xml"/><Relationship Id="rId2" Type="http://schemas.openxmlformats.org/officeDocument/2006/relationships/tags" Target="../tags/tag92.xml"/><Relationship Id="rId1" Type="http://schemas.openxmlformats.org/officeDocument/2006/relationships/tags" Target="../tags/tag91.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s>
</file>

<file path=ppt/slides/_rels/slide14.xml.rels><?xml version="1.0" encoding="UTF-8" standalone="yes"?>
<Relationships xmlns="http://schemas.openxmlformats.org/package/2006/relationships"><Relationship Id="rId3" Type="http://schemas.openxmlformats.org/officeDocument/2006/relationships/tags" Target="../tags/tag99.xml"/><Relationship Id="rId7" Type="http://schemas.openxmlformats.org/officeDocument/2006/relationships/slideLayout" Target="../slideLayouts/slideLayout17.xml"/><Relationship Id="rId2" Type="http://schemas.openxmlformats.org/officeDocument/2006/relationships/tags" Target="../tags/tag98.xml"/><Relationship Id="rId1" Type="http://schemas.openxmlformats.org/officeDocument/2006/relationships/tags" Target="../tags/tag97.xml"/><Relationship Id="rId6" Type="http://schemas.openxmlformats.org/officeDocument/2006/relationships/tags" Target="../tags/tag102.xml"/><Relationship Id="rId5" Type="http://schemas.openxmlformats.org/officeDocument/2006/relationships/tags" Target="../tags/tag101.xml"/><Relationship Id="rId4" Type="http://schemas.openxmlformats.org/officeDocument/2006/relationships/tags" Target="../tags/tag100.xml"/></Relationships>
</file>

<file path=ppt/slides/_rels/slide15.xml.rels><?xml version="1.0" encoding="UTF-8" standalone="yes"?>
<Relationships xmlns="http://schemas.openxmlformats.org/package/2006/relationships"><Relationship Id="rId3" Type="http://schemas.openxmlformats.org/officeDocument/2006/relationships/tags" Target="../tags/tag105.xml"/><Relationship Id="rId7" Type="http://schemas.openxmlformats.org/officeDocument/2006/relationships/slideLayout" Target="../slideLayouts/slideLayout17.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tags" Target="../tags/tag108.xml"/><Relationship Id="rId5" Type="http://schemas.openxmlformats.org/officeDocument/2006/relationships/tags" Target="../tags/tag107.xml"/><Relationship Id="rId4" Type="http://schemas.openxmlformats.org/officeDocument/2006/relationships/tags" Target="../tags/tag106.xml"/></Relationships>
</file>

<file path=ppt/slides/_rels/slide16.xml.rels><?xml version="1.0" encoding="UTF-8" standalone="yes"?>
<Relationships xmlns="http://schemas.openxmlformats.org/package/2006/relationships"><Relationship Id="rId8" Type="http://schemas.openxmlformats.org/officeDocument/2006/relationships/tags" Target="../tags/tag116.xml"/><Relationship Id="rId3" Type="http://schemas.openxmlformats.org/officeDocument/2006/relationships/tags" Target="../tags/tag111.xml"/><Relationship Id="rId7" Type="http://schemas.openxmlformats.org/officeDocument/2006/relationships/tags" Target="../tags/tag115.xml"/><Relationship Id="rId2" Type="http://schemas.openxmlformats.org/officeDocument/2006/relationships/tags" Target="../tags/tag110.xml"/><Relationship Id="rId1" Type="http://schemas.openxmlformats.org/officeDocument/2006/relationships/tags" Target="../tags/tag109.xml"/><Relationship Id="rId6" Type="http://schemas.openxmlformats.org/officeDocument/2006/relationships/tags" Target="../tags/tag114.xml"/><Relationship Id="rId5" Type="http://schemas.openxmlformats.org/officeDocument/2006/relationships/tags" Target="../tags/tag113.xml"/><Relationship Id="rId4" Type="http://schemas.openxmlformats.org/officeDocument/2006/relationships/tags" Target="../tags/tag112.xml"/><Relationship Id="rId9"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tags" Target="../tags/tag119.xml"/><Relationship Id="rId7" Type="http://schemas.openxmlformats.org/officeDocument/2006/relationships/slideLayout" Target="../slideLayouts/slideLayout17.xml"/><Relationship Id="rId2" Type="http://schemas.openxmlformats.org/officeDocument/2006/relationships/tags" Target="../tags/tag118.xml"/><Relationship Id="rId1" Type="http://schemas.openxmlformats.org/officeDocument/2006/relationships/tags" Target="../tags/tag117.xml"/><Relationship Id="rId6" Type="http://schemas.openxmlformats.org/officeDocument/2006/relationships/tags" Target="../tags/tag122.xml"/><Relationship Id="rId5" Type="http://schemas.openxmlformats.org/officeDocument/2006/relationships/tags" Target="../tags/tag121.xml"/><Relationship Id="rId4" Type="http://schemas.openxmlformats.org/officeDocument/2006/relationships/tags" Target="../tags/tag120.xml"/></Relationships>
</file>

<file path=ppt/slides/_rels/slide18.xml.rels><?xml version="1.0" encoding="UTF-8" standalone="yes"?>
<Relationships xmlns="http://schemas.openxmlformats.org/package/2006/relationships"><Relationship Id="rId3" Type="http://schemas.openxmlformats.org/officeDocument/2006/relationships/tags" Target="../tags/tag125.xml"/><Relationship Id="rId7" Type="http://schemas.openxmlformats.org/officeDocument/2006/relationships/slideLayout" Target="../slideLayouts/slideLayout17.xml"/><Relationship Id="rId2" Type="http://schemas.openxmlformats.org/officeDocument/2006/relationships/tags" Target="../tags/tag124.xml"/><Relationship Id="rId1" Type="http://schemas.openxmlformats.org/officeDocument/2006/relationships/tags" Target="../tags/tag123.xml"/><Relationship Id="rId6" Type="http://schemas.openxmlformats.org/officeDocument/2006/relationships/tags" Target="../tags/tag128.xml"/><Relationship Id="rId5" Type="http://schemas.openxmlformats.org/officeDocument/2006/relationships/tags" Target="../tags/tag127.xml"/><Relationship Id="rId4" Type="http://schemas.openxmlformats.org/officeDocument/2006/relationships/tags" Target="../tags/tag126.xml"/></Relationships>
</file>

<file path=ppt/slides/_rels/slide19.xml.rels><?xml version="1.0" encoding="UTF-8" standalone="yes"?>
<Relationships xmlns="http://schemas.openxmlformats.org/package/2006/relationships"><Relationship Id="rId8" Type="http://schemas.openxmlformats.org/officeDocument/2006/relationships/tags" Target="../tags/tag136.xml"/><Relationship Id="rId3" Type="http://schemas.openxmlformats.org/officeDocument/2006/relationships/tags" Target="../tags/tag131.xml"/><Relationship Id="rId7" Type="http://schemas.openxmlformats.org/officeDocument/2006/relationships/tags" Target="../tags/tag135.xml"/><Relationship Id="rId2" Type="http://schemas.openxmlformats.org/officeDocument/2006/relationships/tags" Target="../tags/tag130.xml"/><Relationship Id="rId1" Type="http://schemas.openxmlformats.org/officeDocument/2006/relationships/tags" Target="../tags/tag129.xml"/><Relationship Id="rId6" Type="http://schemas.openxmlformats.org/officeDocument/2006/relationships/tags" Target="../tags/tag134.xml"/><Relationship Id="rId5" Type="http://schemas.openxmlformats.org/officeDocument/2006/relationships/tags" Target="../tags/tag133.xml"/><Relationship Id="rId4" Type="http://schemas.openxmlformats.org/officeDocument/2006/relationships/tags" Target="../tags/tag132.xml"/><Relationship Id="rId9"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slideLayout" Target="../slideLayouts/slideLayout17.xml"/><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tags" Target="../tags/tag21.xml"/><Relationship Id="rId5" Type="http://schemas.openxmlformats.org/officeDocument/2006/relationships/tags" Target="../tags/tag20.xml"/><Relationship Id="rId4" Type="http://schemas.openxmlformats.org/officeDocument/2006/relationships/tags" Target="../tags/tag19.xml"/></Relationships>
</file>

<file path=ppt/slides/_rels/slide20.xml.rels><?xml version="1.0" encoding="UTF-8" standalone="yes"?>
<Relationships xmlns="http://schemas.openxmlformats.org/package/2006/relationships"><Relationship Id="rId3" Type="http://schemas.openxmlformats.org/officeDocument/2006/relationships/tags" Target="../tags/tag139.xml"/><Relationship Id="rId7" Type="http://schemas.openxmlformats.org/officeDocument/2006/relationships/slideLayout" Target="../slideLayouts/slideLayout17.xml"/><Relationship Id="rId2" Type="http://schemas.openxmlformats.org/officeDocument/2006/relationships/tags" Target="../tags/tag138.xml"/><Relationship Id="rId1" Type="http://schemas.openxmlformats.org/officeDocument/2006/relationships/tags" Target="../tags/tag137.xml"/><Relationship Id="rId6" Type="http://schemas.openxmlformats.org/officeDocument/2006/relationships/tags" Target="../tags/tag142.xml"/><Relationship Id="rId5" Type="http://schemas.openxmlformats.org/officeDocument/2006/relationships/tags" Target="../tags/tag141.xml"/><Relationship Id="rId4" Type="http://schemas.openxmlformats.org/officeDocument/2006/relationships/tags" Target="../tags/tag140.xml"/></Relationships>
</file>

<file path=ppt/slides/_rels/slide21.xml.rels><?xml version="1.0" encoding="UTF-8" standalone="yes"?>
<Relationships xmlns="http://schemas.openxmlformats.org/package/2006/relationships"><Relationship Id="rId3" Type="http://schemas.openxmlformats.org/officeDocument/2006/relationships/tags" Target="../tags/tag145.xml"/><Relationship Id="rId7" Type="http://schemas.openxmlformats.org/officeDocument/2006/relationships/slideLayout" Target="../slideLayouts/slideLayout17.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tags" Target="../tags/tag148.xml"/><Relationship Id="rId5" Type="http://schemas.openxmlformats.org/officeDocument/2006/relationships/tags" Target="../tags/tag147.xml"/><Relationship Id="rId4" Type="http://schemas.openxmlformats.org/officeDocument/2006/relationships/tags" Target="../tags/tag146.xml"/></Relationships>
</file>

<file path=ppt/slides/_rels/slide22.xml.rels><?xml version="1.0" encoding="UTF-8" standalone="yes"?>
<Relationships xmlns="http://schemas.openxmlformats.org/package/2006/relationships"><Relationship Id="rId8" Type="http://schemas.openxmlformats.org/officeDocument/2006/relationships/tags" Target="../tags/tag156.xml"/><Relationship Id="rId3" Type="http://schemas.openxmlformats.org/officeDocument/2006/relationships/tags" Target="../tags/tag151.xml"/><Relationship Id="rId7" Type="http://schemas.openxmlformats.org/officeDocument/2006/relationships/tags" Target="../tags/tag155.xml"/><Relationship Id="rId2" Type="http://schemas.openxmlformats.org/officeDocument/2006/relationships/tags" Target="../tags/tag150.xml"/><Relationship Id="rId1" Type="http://schemas.openxmlformats.org/officeDocument/2006/relationships/tags" Target="../tags/tag149.xml"/><Relationship Id="rId6" Type="http://schemas.openxmlformats.org/officeDocument/2006/relationships/tags" Target="../tags/tag154.xml"/><Relationship Id="rId5" Type="http://schemas.openxmlformats.org/officeDocument/2006/relationships/tags" Target="../tags/tag153.xml"/><Relationship Id="rId4" Type="http://schemas.openxmlformats.org/officeDocument/2006/relationships/tags" Target="../tags/tag152.xml"/><Relationship Id="rId9"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8" Type="http://schemas.openxmlformats.org/officeDocument/2006/relationships/tags" Target="../tags/tag164.xml"/><Relationship Id="rId3" Type="http://schemas.openxmlformats.org/officeDocument/2006/relationships/tags" Target="../tags/tag159.xml"/><Relationship Id="rId7" Type="http://schemas.openxmlformats.org/officeDocument/2006/relationships/tags" Target="../tags/tag163.xml"/><Relationship Id="rId2" Type="http://schemas.openxmlformats.org/officeDocument/2006/relationships/tags" Target="../tags/tag158.xml"/><Relationship Id="rId1" Type="http://schemas.openxmlformats.org/officeDocument/2006/relationships/tags" Target="../tags/tag157.xml"/><Relationship Id="rId6" Type="http://schemas.openxmlformats.org/officeDocument/2006/relationships/tags" Target="../tags/tag162.xml"/><Relationship Id="rId5" Type="http://schemas.openxmlformats.org/officeDocument/2006/relationships/tags" Target="../tags/tag161.xml"/><Relationship Id="rId4" Type="http://schemas.openxmlformats.org/officeDocument/2006/relationships/tags" Target="../tags/tag160.xml"/><Relationship Id="rId9"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3" Type="http://schemas.openxmlformats.org/officeDocument/2006/relationships/tags" Target="../tags/tag167.xml"/><Relationship Id="rId7" Type="http://schemas.openxmlformats.org/officeDocument/2006/relationships/slideLayout" Target="../slideLayouts/slideLayout17.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tags" Target="../tags/tag170.xml"/><Relationship Id="rId5" Type="http://schemas.openxmlformats.org/officeDocument/2006/relationships/tags" Target="../tags/tag169.xml"/><Relationship Id="rId4" Type="http://schemas.openxmlformats.org/officeDocument/2006/relationships/tags" Target="../tags/tag168.xml"/></Relationships>
</file>

<file path=ppt/slides/_rels/slide25.xml.rels><?xml version="1.0" encoding="UTF-8" standalone="yes"?>
<Relationships xmlns="http://schemas.openxmlformats.org/package/2006/relationships"><Relationship Id="rId8" Type="http://schemas.openxmlformats.org/officeDocument/2006/relationships/tags" Target="../tags/tag178.xml"/><Relationship Id="rId3" Type="http://schemas.openxmlformats.org/officeDocument/2006/relationships/tags" Target="../tags/tag173.xml"/><Relationship Id="rId7" Type="http://schemas.openxmlformats.org/officeDocument/2006/relationships/tags" Target="../tags/tag177.xml"/><Relationship Id="rId2" Type="http://schemas.openxmlformats.org/officeDocument/2006/relationships/tags" Target="../tags/tag172.xml"/><Relationship Id="rId1" Type="http://schemas.openxmlformats.org/officeDocument/2006/relationships/tags" Target="../tags/tag171.xml"/><Relationship Id="rId6" Type="http://schemas.openxmlformats.org/officeDocument/2006/relationships/tags" Target="../tags/tag176.xml"/><Relationship Id="rId5" Type="http://schemas.openxmlformats.org/officeDocument/2006/relationships/tags" Target="../tags/tag175.xml"/><Relationship Id="rId4" Type="http://schemas.openxmlformats.org/officeDocument/2006/relationships/tags" Target="../tags/tag174.xml"/><Relationship Id="rId9"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3" Type="http://schemas.openxmlformats.org/officeDocument/2006/relationships/tags" Target="../tags/tag181.xml"/><Relationship Id="rId7" Type="http://schemas.openxmlformats.org/officeDocument/2006/relationships/slideLayout" Target="../slideLayouts/slideLayout17.xml"/><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tags" Target="../tags/tag184.xml"/><Relationship Id="rId5" Type="http://schemas.openxmlformats.org/officeDocument/2006/relationships/tags" Target="../tags/tag183.xml"/><Relationship Id="rId4" Type="http://schemas.openxmlformats.org/officeDocument/2006/relationships/tags" Target="../tags/tag182.xml"/></Relationships>
</file>

<file path=ppt/slides/_rels/slide27.xml.rels><?xml version="1.0" encoding="UTF-8" standalone="yes"?>
<Relationships xmlns="http://schemas.openxmlformats.org/package/2006/relationships"><Relationship Id="rId3" Type="http://schemas.openxmlformats.org/officeDocument/2006/relationships/tags" Target="../tags/tag187.xml"/><Relationship Id="rId7" Type="http://schemas.openxmlformats.org/officeDocument/2006/relationships/slideLayout" Target="../slideLayouts/slideLayout17.xml"/><Relationship Id="rId2" Type="http://schemas.openxmlformats.org/officeDocument/2006/relationships/tags" Target="../tags/tag186.xml"/><Relationship Id="rId1" Type="http://schemas.openxmlformats.org/officeDocument/2006/relationships/tags" Target="../tags/tag185.xml"/><Relationship Id="rId6" Type="http://schemas.openxmlformats.org/officeDocument/2006/relationships/tags" Target="../tags/tag190.xml"/><Relationship Id="rId5" Type="http://schemas.openxmlformats.org/officeDocument/2006/relationships/tags" Target="../tags/tag189.xml"/><Relationship Id="rId4" Type="http://schemas.openxmlformats.org/officeDocument/2006/relationships/tags" Target="../tags/tag188.xml"/></Relationships>
</file>

<file path=ppt/slides/_rels/slide28.xml.rels><?xml version="1.0" encoding="UTF-8" standalone="yes"?>
<Relationships xmlns="http://schemas.openxmlformats.org/package/2006/relationships"><Relationship Id="rId3" Type="http://schemas.openxmlformats.org/officeDocument/2006/relationships/tags" Target="../tags/tag193.xml"/><Relationship Id="rId7" Type="http://schemas.openxmlformats.org/officeDocument/2006/relationships/slideLayout" Target="../slideLayouts/slideLayout17.xml"/><Relationship Id="rId2" Type="http://schemas.openxmlformats.org/officeDocument/2006/relationships/tags" Target="../tags/tag192.xml"/><Relationship Id="rId1" Type="http://schemas.openxmlformats.org/officeDocument/2006/relationships/tags" Target="../tags/tag191.xml"/><Relationship Id="rId6" Type="http://schemas.openxmlformats.org/officeDocument/2006/relationships/tags" Target="../tags/tag196.xml"/><Relationship Id="rId5" Type="http://schemas.openxmlformats.org/officeDocument/2006/relationships/tags" Target="../tags/tag195.xml"/><Relationship Id="rId4" Type="http://schemas.openxmlformats.org/officeDocument/2006/relationships/tags" Target="../tags/tag194.xml"/></Relationships>
</file>

<file path=ppt/slides/_rels/slide29.xml.rels><?xml version="1.0" encoding="UTF-8" standalone="yes"?>
<Relationships xmlns="http://schemas.openxmlformats.org/package/2006/relationships"><Relationship Id="rId3" Type="http://schemas.openxmlformats.org/officeDocument/2006/relationships/tags" Target="../tags/tag199.xml"/><Relationship Id="rId7" Type="http://schemas.openxmlformats.org/officeDocument/2006/relationships/slideLayout" Target="../slideLayouts/slideLayout17.xml"/><Relationship Id="rId2" Type="http://schemas.openxmlformats.org/officeDocument/2006/relationships/tags" Target="../tags/tag198.xml"/><Relationship Id="rId1" Type="http://schemas.openxmlformats.org/officeDocument/2006/relationships/tags" Target="../tags/tag197.xml"/><Relationship Id="rId6" Type="http://schemas.openxmlformats.org/officeDocument/2006/relationships/tags" Target="../tags/tag202.xml"/><Relationship Id="rId5" Type="http://schemas.openxmlformats.org/officeDocument/2006/relationships/tags" Target="../tags/tag201.xml"/><Relationship Id="rId4" Type="http://schemas.openxmlformats.org/officeDocument/2006/relationships/tags" Target="../tags/tag200.xml"/></Relationships>
</file>

<file path=ppt/slides/_rels/slide3.xml.rels><?xml version="1.0" encoding="UTF-8" standalone="yes"?>
<Relationships xmlns="http://schemas.openxmlformats.org/package/2006/relationships"><Relationship Id="rId8" Type="http://schemas.openxmlformats.org/officeDocument/2006/relationships/tags" Target="../tags/tag29.xml"/><Relationship Id="rId13" Type="http://schemas.openxmlformats.org/officeDocument/2006/relationships/tags" Target="../tags/tag34.xml"/><Relationship Id="rId3" Type="http://schemas.openxmlformats.org/officeDocument/2006/relationships/tags" Target="../tags/tag24.xml"/><Relationship Id="rId7" Type="http://schemas.openxmlformats.org/officeDocument/2006/relationships/tags" Target="../tags/tag28.xml"/><Relationship Id="rId12" Type="http://schemas.openxmlformats.org/officeDocument/2006/relationships/tags" Target="../tags/tag33.xml"/><Relationship Id="rId2" Type="http://schemas.openxmlformats.org/officeDocument/2006/relationships/tags" Target="../tags/tag23.xml"/><Relationship Id="rId16" Type="http://schemas.openxmlformats.org/officeDocument/2006/relationships/slideLayout" Target="../slideLayouts/slideLayout17.xml"/><Relationship Id="rId1" Type="http://schemas.openxmlformats.org/officeDocument/2006/relationships/tags" Target="../tags/tag22.xml"/><Relationship Id="rId6" Type="http://schemas.openxmlformats.org/officeDocument/2006/relationships/tags" Target="../tags/tag27.xml"/><Relationship Id="rId11" Type="http://schemas.openxmlformats.org/officeDocument/2006/relationships/tags" Target="../tags/tag32.xml"/><Relationship Id="rId5" Type="http://schemas.openxmlformats.org/officeDocument/2006/relationships/tags" Target="../tags/tag26.xml"/><Relationship Id="rId15" Type="http://schemas.openxmlformats.org/officeDocument/2006/relationships/tags" Target="../tags/tag36.xml"/><Relationship Id="rId10" Type="http://schemas.openxmlformats.org/officeDocument/2006/relationships/tags" Target="../tags/tag31.xml"/><Relationship Id="rId4" Type="http://schemas.openxmlformats.org/officeDocument/2006/relationships/tags" Target="../tags/tag25.xml"/><Relationship Id="rId9" Type="http://schemas.openxmlformats.org/officeDocument/2006/relationships/tags" Target="../tags/tag30.xml"/><Relationship Id="rId14" Type="http://schemas.openxmlformats.org/officeDocument/2006/relationships/tags" Target="../tags/tag35.xml"/></Relationships>
</file>

<file path=ppt/slides/_rels/slide30.xml.rels><?xml version="1.0" encoding="UTF-8" standalone="yes"?>
<Relationships xmlns="http://schemas.openxmlformats.org/package/2006/relationships"><Relationship Id="rId3" Type="http://schemas.openxmlformats.org/officeDocument/2006/relationships/tags" Target="../tags/tag205.xml"/><Relationship Id="rId7" Type="http://schemas.openxmlformats.org/officeDocument/2006/relationships/slideLayout" Target="../slideLayouts/slideLayout17.xml"/><Relationship Id="rId2" Type="http://schemas.openxmlformats.org/officeDocument/2006/relationships/tags" Target="../tags/tag204.xml"/><Relationship Id="rId1" Type="http://schemas.openxmlformats.org/officeDocument/2006/relationships/tags" Target="../tags/tag203.xml"/><Relationship Id="rId6" Type="http://schemas.openxmlformats.org/officeDocument/2006/relationships/tags" Target="../tags/tag208.xml"/><Relationship Id="rId5" Type="http://schemas.openxmlformats.org/officeDocument/2006/relationships/tags" Target="../tags/tag207.xml"/><Relationship Id="rId4" Type="http://schemas.openxmlformats.org/officeDocument/2006/relationships/tags" Target="../tags/tag206.xml"/></Relationships>
</file>

<file path=ppt/slides/_rels/slide31.xml.rels><?xml version="1.0" encoding="UTF-8" standalone="yes"?>
<Relationships xmlns="http://schemas.openxmlformats.org/package/2006/relationships"><Relationship Id="rId3" Type="http://schemas.openxmlformats.org/officeDocument/2006/relationships/tags" Target="../tags/tag211.xml"/><Relationship Id="rId7" Type="http://schemas.openxmlformats.org/officeDocument/2006/relationships/slideLayout" Target="../slideLayouts/slideLayout17.xml"/><Relationship Id="rId2" Type="http://schemas.openxmlformats.org/officeDocument/2006/relationships/tags" Target="../tags/tag210.xml"/><Relationship Id="rId1" Type="http://schemas.openxmlformats.org/officeDocument/2006/relationships/tags" Target="../tags/tag209.xml"/><Relationship Id="rId6" Type="http://schemas.openxmlformats.org/officeDocument/2006/relationships/tags" Target="../tags/tag214.xml"/><Relationship Id="rId5" Type="http://schemas.openxmlformats.org/officeDocument/2006/relationships/tags" Target="../tags/tag213.xml"/><Relationship Id="rId4" Type="http://schemas.openxmlformats.org/officeDocument/2006/relationships/tags" Target="../tags/tag212.xml"/></Relationships>
</file>

<file path=ppt/slides/_rels/slide32.xml.rels><?xml version="1.0" encoding="UTF-8" standalone="yes"?>
<Relationships xmlns="http://schemas.openxmlformats.org/package/2006/relationships"><Relationship Id="rId3" Type="http://schemas.openxmlformats.org/officeDocument/2006/relationships/tags" Target="../tags/tag217.xml"/><Relationship Id="rId7" Type="http://schemas.openxmlformats.org/officeDocument/2006/relationships/slideLayout" Target="../slideLayouts/slideLayout17.xml"/><Relationship Id="rId2" Type="http://schemas.openxmlformats.org/officeDocument/2006/relationships/tags" Target="../tags/tag216.xml"/><Relationship Id="rId1" Type="http://schemas.openxmlformats.org/officeDocument/2006/relationships/tags" Target="../tags/tag215.xml"/><Relationship Id="rId6" Type="http://schemas.openxmlformats.org/officeDocument/2006/relationships/tags" Target="../tags/tag220.xml"/><Relationship Id="rId5" Type="http://schemas.openxmlformats.org/officeDocument/2006/relationships/tags" Target="../tags/tag219.xml"/><Relationship Id="rId4" Type="http://schemas.openxmlformats.org/officeDocument/2006/relationships/tags" Target="../tags/tag218.xml"/></Relationships>
</file>

<file path=ppt/slides/_rels/slide33.xml.rels><?xml version="1.0" encoding="UTF-8" standalone="yes"?>
<Relationships xmlns="http://schemas.openxmlformats.org/package/2006/relationships"><Relationship Id="rId3" Type="http://schemas.openxmlformats.org/officeDocument/2006/relationships/tags" Target="../tags/tag223.xml"/><Relationship Id="rId7" Type="http://schemas.openxmlformats.org/officeDocument/2006/relationships/slideLayout" Target="../slideLayouts/slideLayout17.xml"/><Relationship Id="rId2" Type="http://schemas.openxmlformats.org/officeDocument/2006/relationships/tags" Target="../tags/tag222.xml"/><Relationship Id="rId1" Type="http://schemas.openxmlformats.org/officeDocument/2006/relationships/tags" Target="../tags/tag221.xml"/><Relationship Id="rId6" Type="http://schemas.openxmlformats.org/officeDocument/2006/relationships/tags" Target="../tags/tag226.xml"/><Relationship Id="rId5" Type="http://schemas.openxmlformats.org/officeDocument/2006/relationships/tags" Target="../tags/tag225.xml"/><Relationship Id="rId4" Type="http://schemas.openxmlformats.org/officeDocument/2006/relationships/tags" Target="../tags/tag224.xml"/></Relationships>
</file>

<file path=ppt/slides/_rels/slide34.xml.rels><?xml version="1.0" encoding="UTF-8" standalone="yes"?>
<Relationships xmlns="http://schemas.openxmlformats.org/package/2006/relationships"><Relationship Id="rId8" Type="http://schemas.openxmlformats.org/officeDocument/2006/relationships/tags" Target="../tags/tag234.xml"/><Relationship Id="rId3" Type="http://schemas.openxmlformats.org/officeDocument/2006/relationships/tags" Target="../tags/tag229.xml"/><Relationship Id="rId7" Type="http://schemas.openxmlformats.org/officeDocument/2006/relationships/tags" Target="../tags/tag233.xml"/><Relationship Id="rId2" Type="http://schemas.openxmlformats.org/officeDocument/2006/relationships/tags" Target="../tags/tag228.xml"/><Relationship Id="rId1" Type="http://schemas.openxmlformats.org/officeDocument/2006/relationships/tags" Target="../tags/tag227.xml"/><Relationship Id="rId6" Type="http://schemas.openxmlformats.org/officeDocument/2006/relationships/tags" Target="../tags/tag232.xml"/><Relationship Id="rId5" Type="http://schemas.openxmlformats.org/officeDocument/2006/relationships/tags" Target="../tags/tag231.xml"/><Relationship Id="rId4" Type="http://schemas.openxmlformats.org/officeDocument/2006/relationships/tags" Target="../tags/tag230.xml"/><Relationship Id="rId9"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8" Type="http://schemas.openxmlformats.org/officeDocument/2006/relationships/tags" Target="../tags/tag242.xml"/><Relationship Id="rId3" Type="http://schemas.openxmlformats.org/officeDocument/2006/relationships/tags" Target="../tags/tag237.xml"/><Relationship Id="rId7" Type="http://schemas.openxmlformats.org/officeDocument/2006/relationships/tags" Target="../tags/tag241.xml"/><Relationship Id="rId2" Type="http://schemas.openxmlformats.org/officeDocument/2006/relationships/tags" Target="../tags/tag236.xml"/><Relationship Id="rId1" Type="http://schemas.openxmlformats.org/officeDocument/2006/relationships/tags" Target="../tags/tag235.xml"/><Relationship Id="rId6" Type="http://schemas.openxmlformats.org/officeDocument/2006/relationships/tags" Target="../tags/tag240.xml"/><Relationship Id="rId11" Type="http://schemas.openxmlformats.org/officeDocument/2006/relationships/slideLayout" Target="../slideLayouts/slideLayout17.xml"/><Relationship Id="rId5" Type="http://schemas.openxmlformats.org/officeDocument/2006/relationships/tags" Target="../tags/tag239.xml"/><Relationship Id="rId10" Type="http://schemas.openxmlformats.org/officeDocument/2006/relationships/tags" Target="../tags/tag244.xml"/><Relationship Id="rId4" Type="http://schemas.openxmlformats.org/officeDocument/2006/relationships/tags" Target="../tags/tag238.xml"/><Relationship Id="rId9" Type="http://schemas.openxmlformats.org/officeDocument/2006/relationships/tags" Target="../tags/tag243.xml"/></Relationships>
</file>

<file path=ppt/slides/_rels/slide36.xml.rels><?xml version="1.0" encoding="UTF-8" standalone="yes"?>
<Relationships xmlns="http://schemas.openxmlformats.org/package/2006/relationships"><Relationship Id="rId8" Type="http://schemas.openxmlformats.org/officeDocument/2006/relationships/tags" Target="../tags/tag252.xml"/><Relationship Id="rId3" Type="http://schemas.openxmlformats.org/officeDocument/2006/relationships/tags" Target="../tags/tag247.xml"/><Relationship Id="rId7" Type="http://schemas.openxmlformats.org/officeDocument/2006/relationships/tags" Target="../tags/tag251.xml"/><Relationship Id="rId2" Type="http://schemas.openxmlformats.org/officeDocument/2006/relationships/tags" Target="../tags/tag246.xml"/><Relationship Id="rId1" Type="http://schemas.openxmlformats.org/officeDocument/2006/relationships/tags" Target="../tags/tag245.xml"/><Relationship Id="rId6" Type="http://schemas.openxmlformats.org/officeDocument/2006/relationships/tags" Target="../tags/tag250.xml"/><Relationship Id="rId5" Type="http://schemas.openxmlformats.org/officeDocument/2006/relationships/tags" Target="../tags/tag249.xml"/><Relationship Id="rId4" Type="http://schemas.openxmlformats.org/officeDocument/2006/relationships/tags" Target="../tags/tag248.xml"/><Relationship Id="rId9"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8" Type="http://schemas.openxmlformats.org/officeDocument/2006/relationships/tags" Target="../tags/tag260.xml"/><Relationship Id="rId3" Type="http://schemas.openxmlformats.org/officeDocument/2006/relationships/tags" Target="../tags/tag255.xml"/><Relationship Id="rId7" Type="http://schemas.openxmlformats.org/officeDocument/2006/relationships/tags" Target="../tags/tag259.xml"/><Relationship Id="rId2" Type="http://schemas.openxmlformats.org/officeDocument/2006/relationships/tags" Target="../tags/tag254.xml"/><Relationship Id="rId1" Type="http://schemas.openxmlformats.org/officeDocument/2006/relationships/tags" Target="../tags/tag253.xml"/><Relationship Id="rId6" Type="http://schemas.openxmlformats.org/officeDocument/2006/relationships/tags" Target="../tags/tag258.xml"/><Relationship Id="rId5" Type="http://schemas.openxmlformats.org/officeDocument/2006/relationships/tags" Target="../tags/tag257.xml"/><Relationship Id="rId4" Type="http://schemas.openxmlformats.org/officeDocument/2006/relationships/tags" Target="../tags/tag256.xml"/><Relationship Id="rId9"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8" Type="http://schemas.openxmlformats.org/officeDocument/2006/relationships/tags" Target="../tags/tag268.xml"/><Relationship Id="rId3" Type="http://schemas.openxmlformats.org/officeDocument/2006/relationships/tags" Target="../tags/tag263.xml"/><Relationship Id="rId7" Type="http://schemas.openxmlformats.org/officeDocument/2006/relationships/tags" Target="../tags/tag267.xml"/><Relationship Id="rId2" Type="http://schemas.openxmlformats.org/officeDocument/2006/relationships/tags" Target="../tags/tag262.xml"/><Relationship Id="rId1" Type="http://schemas.openxmlformats.org/officeDocument/2006/relationships/tags" Target="../tags/tag261.xml"/><Relationship Id="rId6" Type="http://schemas.openxmlformats.org/officeDocument/2006/relationships/tags" Target="../tags/tag266.xml"/><Relationship Id="rId11" Type="http://schemas.openxmlformats.org/officeDocument/2006/relationships/slideLayout" Target="../slideLayouts/slideLayout17.xml"/><Relationship Id="rId5" Type="http://schemas.openxmlformats.org/officeDocument/2006/relationships/tags" Target="../tags/tag265.xml"/><Relationship Id="rId10" Type="http://schemas.openxmlformats.org/officeDocument/2006/relationships/tags" Target="../tags/tag270.xml"/><Relationship Id="rId4" Type="http://schemas.openxmlformats.org/officeDocument/2006/relationships/tags" Target="../tags/tag264.xml"/><Relationship Id="rId9" Type="http://schemas.openxmlformats.org/officeDocument/2006/relationships/tags" Target="../tags/tag269.xml"/></Relationships>
</file>

<file path=ppt/slides/_rels/slide39.xml.rels><?xml version="1.0" encoding="UTF-8" standalone="yes"?>
<Relationships xmlns="http://schemas.openxmlformats.org/package/2006/relationships"><Relationship Id="rId8" Type="http://schemas.openxmlformats.org/officeDocument/2006/relationships/tags" Target="../tags/tag278.xml"/><Relationship Id="rId3" Type="http://schemas.openxmlformats.org/officeDocument/2006/relationships/tags" Target="../tags/tag273.xml"/><Relationship Id="rId7" Type="http://schemas.openxmlformats.org/officeDocument/2006/relationships/tags" Target="../tags/tag277.xml"/><Relationship Id="rId2" Type="http://schemas.openxmlformats.org/officeDocument/2006/relationships/tags" Target="../tags/tag272.xml"/><Relationship Id="rId1" Type="http://schemas.openxmlformats.org/officeDocument/2006/relationships/tags" Target="../tags/tag271.xml"/><Relationship Id="rId6" Type="http://schemas.openxmlformats.org/officeDocument/2006/relationships/tags" Target="../tags/tag276.xml"/><Relationship Id="rId5" Type="http://schemas.openxmlformats.org/officeDocument/2006/relationships/tags" Target="../tags/tag275.xml"/><Relationship Id="rId4" Type="http://schemas.openxmlformats.org/officeDocument/2006/relationships/tags" Target="../tags/tag274.xml"/><Relationship Id="rId9"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tags" Target="../tags/tag39.xml"/><Relationship Id="rId7" Type="http://schemas.openxmlformats.org/officeDocument/2006/relationships/slideLayout" Target="../slideLayouts/slideLayout17.xml"/><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s>
</file>

<file path=ppt/slides/_rels/slide40.xml.rels><?xml version="1.0" encoding="UTF-8" standalone="yes"?>
<Relationships xmlns="http://schemas.openxmlformats.org/package/2006/relationships"><Relationship Id="rId3" Type="http://schemas.openxmlformats.org/officeDocument/2006/relationships/tags" Target="../tags/tag281.xml"/><Relationship Id="rId7" Type="http://schemas.openxmlformats.org/officeDocument/2006/relationships/slideLayout" Target="../slideLayouts/slideLayout17.xml"/><Relationship Id="rId2" Type="http://schemas.openxmlformats.org/officeDocument/2006/relationships/tags" Target="../tags/tag280.xml"/><Relationship Id="rId1" Type="http://schemas.openxmlformats.org/officeDocument/2006/relationships/tags" Target="../tags/tag279.xml"/><Relationship Id="rId6" Type="http://schemas.openxmlformats.org/officeDocument/2006/relationships/tags" Target="../tags/tag284.xml"/><Relationship Id="rId5" Type="http://schemas.openxmlformats.org/officeDocument/2006/relationships/tags" Target="../tags/tag283.xml"/><Relationship Id="rId4" Type="http://schemas.openxmlformats.org/officeDocument/2006/relationships/tags" Target="../tags/tag282.xml"/></Relationships>
</file>

<file path=ppt/slides/_rels/slide41.xml.rels><?xml version="1.0" encoding="UTF-8" standalone="yes"?>
<Relationships xmlns="http://schemas.openxmlformats.org/package/2006/relationships"><Relationship Id="rId8" Type="http://schemas.openxmlformats.org/officeDocument/2006/relationships/tags" Target="../tags/tag292.xml"/><Relationship Id="rId3" Type="http://schemas.openxmlformats.org/officeDocument/2006/relationships/tags" Target="../tags/tag287.xml"/><Relationship Id="rId7" Type="http://schemas.openxmlformats.org/officeDocument/2006/relationships/tags" Target="../tags/tag291.xml"/><Relationship Id="rId2" Type="http://schemas.openxmlformats.org/officeDocument/2006/relationships/tags" Target="../tags/tag286.xml"/><Relationship Id="rId1" Type="http://schemas.openxmlformats.org/officeDocument/2006/relationships/tags" Target="../tags/tag285.xml"/><Relationship Id="rId6" Type="http://schemas.openxmlformats.org/officeDocument/2006/relationships/tags" Target="../tags/tag290.xml"/><Relationship Id="rId5" Type="http://schemas.openxmlformats.org/officeDocument/2006/relationships/tags" Target="../tags/tag289.xml"/><Relationship Id="rId4" Type="http://schemas.openxmlformats.org/officeDocument/2006/relationships/tags" Target="../tags/tag288.xml"/><Relationship Id="rId9" Type="http://schemas.openxmlformats.org/officeDocument/2006/relationships/slideLayout" Target="../slideLayouts/slideLayout17.xml"/></Relationships>
</file>

<file path=ppt/slides/_rels/slide42.xml.rels><?xml version="1.0" encoding="UTF-8" standalone="yes"?>
<Relationships xmlns="http://schemas.openxmlformats.org/package/2006/relationships"><Relationship Id="rId8" Type="http://schemas.openxmlformats.org/officeDocument/2006/relationships/tags" Target="../tags/tag300.xml"/><Relationship Id="rId3" Type="http://schemas.openxmlformats.org/officeDocument/2006/relationships/tags" Target="../tags/tag295.xml"/><Relationship Id="rId7" Type="http://schemas.openxmlformats.org/officeDocument/2006/relationships/tags" Target="../tags/tag299.xml"/><Relationship Id="rId2" Type="http://schemas.openxmlformats.org/officeDocument/2006/relationships/tags" Target="../tags/tag294.xml"/><Relationship Id="rId1" Type="http://schemas.openxmlformats.org/officeDocument/2006/relationships/tags" Target="../tags/tag293.xml"/><Relationship Id="rId6" Type="http://schemas.openxmlformats.org/officeDocument/2006/relationships/tags" Target="../tags/tag298.xml"/><Relationship Id="rId11" Type="http://schemas.openxmlformats.org/officeDocument/2006/relationships/slideLayout" Target="../slideLayouts/slideLayout17.xml"/><Relationship Id="rId5" Type="http://schemas.openxmlformats.org/officeDocument/2006/relationships/tags" Target="../tags/tag297.xml"/><Relationship Id="rId10" Type="http://schemas.openxmlformats.org/officeDocument/2006/relationships/tags" Target="../tags/tag302.xml"/><Relationship Id="rId4" Type="http://schemas.openxmlformats.org/officeDocument/2006/relationships/tags" Target="../tags/tag296.xml"/><Relationship Id="rId9" Type="http://schemas.openxmlformats.org/officeDocument/2006/relationships/tags" Target="../tags/tag301.xml"/></Relationships>
</file>

<file path=ppt/slides/_rels/slide43.xml.rels><?xml version="1.0" encoding="UTF-8" standalone="yes"?>
<Relationships xmlns="http://schemas.openxmlformats.org/package/2006/relationships"><Relationship Id="rId3" Type="http://schemas.openxmlformats.org/officeDocument/2006/relationships/tags" Target="../tags/tag305.xml"/><Relationship Id="rId7" Type="http://schemas.openxmlformats.org/officeDocument/2006/relationships/slideLayout" Target="../slideLayouts/slideLayout17.xml"/><Relationship Id="rId2" Type="http://schemas.openxmlformats.org/officeDocument/2006/relationships/tags" Target="../tags/tag304.xml"/><Relationship Id="rId1" Type="http://schemas.openxmlformats.org/officeDocument/2006/relationships/tags" Target="../tags/tag303.xml"/><Relationship Id="rId6" Type="http://schemas.openxmlformats.org/officeDocument/2006/relationships/tags" Target="../tags/tag308.xml"/><Relationship Id="rId5" Type="http://schemas.openxmlformats.org/officeDocument/2006/relationships/tags" Target="../tags/tag307.xml"/><Relationship Id="rId4" Type="http://schemas.openxmlformats.org/officeDocument/2006/relationships/tags" Target="../tags/tag306.xml"/></Relationships>
</file>

<file path=ppt/slides/_rels/slide44.xml.rels><?xml version="1.0" encoding="UTF-8" standalone="yes"?>
<Relationships xmlns="http://schemas.openxmlformats.org/package/2006/relationships"><Relationship Id="rId3" Type="http://schemas.openxmlformats.org/officeDocument/2006/relationships/tags" Target="../tags/tag311.xml"/><Relationship Id="rId7" Type="http://schemas.openxmlformats.org/officeDocument/2006/relationships/slideLayout" Target="../slideLayouts/slideLayout17.xml"/><Relationship Id="rId2" Type="http://schemas.openxmlformats.org/officeDocument/2006/relationships/tags" Target="../tags/tag310.xml"/><Relationship Id="rId1" Type="http://schemas.openxmlformats.org/officeDocument/2006/relationships/tags" Target="../tags/tag309.xml"/><Relationship Id="rId6" Type="http://schemas.openxmlformats.org/officeDocument/2006/relationships/tags" Target="../tags/tag314.xml"/><Relationship Id="rId5" Type="http://schemas.openxmlformats.org/officeDocument/2006/relationships/tags" Target="../tags/tag313.xml"/><Relationship Id="rId4" Type="http://schemas.openxmlformats.org/officeDocument/2006/relationships/tags" Target="../tags/tag312.xml"/></Relationships>
</file>

<file path=ppt/slides/_rels/slide45.xml.rels><?xml version="1.0" encoding="UTF-8" standalone="yes"?>
<Relationships xmlns="http://schemas.openxmlformats.org/package/2006/relationships"><Relationship Id="rId3" Type="http://schemas.openxmlformats.org/officeDocument/2006/relationships/tags" Target="../tags/tag317.xml"/><Relationship Id="rId7" Type="http://schemas.openxmlformats.org/officeDocument/2006/relationships/slideLayout" Target="../slideLayouts/slideLayout17.xml"/><Relationship Id="rId2" Type="http://schemas.openxmlformats.org/officeDocument/2006/relationships/tags" Target="../tags/tag316.xml"/><Relationship Id="rId1" Type="http://schemas.openxmlformats.org/officeDocument/2006/relationships/tags" Target="../tags/tag315.xml"/><Relationship Id="rId6" Type="http://schemas.openxmlformats.org/officeDocument/2006/relationships/tags" Target="../tags/tag320.xml"/><Relationship Id="rId5" Type="http://schemas.openxmlformats.org/officeDocument/2006/relationships/tags" Target="../tags/tag319.xml"/><Relationship Id="rId4" Type="http://schemas.openxmlformats.org/officeDocument/2006/relationships/tags" Target="../tags/tag318.xml"/></Relationships>
</file>

<file path=ppt/slides/_rels/slide46.xml.rels><?xml version="1.0" encoding="UTF-8" standalone="yes"?>
<Relationships xmlns="http://schemas.openxmlformats.org/package/2006/relationships"><Relationship Id="rId3" Type="http://schemas.openxmlformats.org/officeDocument/2006/relationships/tags" Target="../tags/tag323.xml"/><Relationship Id="rId7" Type="http://schemas.openxmlformats.org/officeDocument/2006/relationships/slideLayout" Target="../slideLayouts/slideLayout17.xml"/><Relationship Id="rId2" Type="http://schemas.openxmlformats.org/officeDocument/2006/relationships/tags" Target="../tags/tag322.xml"/><Relationship Id="rId1" Type="http://schemas.openxmlformats.org/officeDocument/2006/relationships/tags" Target="../tags/tag321.xml"/><Relationship Id="rId6" Type="http://schemas.openxmlformats.org/officeDocument/2006/relationships/tags" Target="../tags/tag326.xml"/><Relationship Id="rId5" Type="http://schemas.openxmlformats.org/officeDocument/2006/relationships/tags" Target="../tags/tag325.xml"/><Relationship Id="rId4" Type="http://schemas.openxmlformats.org/officeDocument/2006/relationships/tags" Target="../tags/tag324.xml"/></Relationships>
</file>

<file path=ppt/slides/_rels/slide47.xml.rels><?xml version="1.0" encoding="UTF-8" standalone="yes"?>
<Relationships xmlns="http://schemas.openxmlformats.org/package/2006/relationships"><Relationship Id="rId3" Type="http://schemas.openxmlformats.org/officeDocument/2006/relationships/tags" Target="../tags/tag329.xml"/><Relationship Id="rId7" Type="http://schemas.openxmlformats.org/officeDocument/2006/relationships/slideLayout" Target="../slideLayouts/slideLayout17.xml"/><Relationship Id="rId2" Type="http://schemas.openxmlformats.org/officeDocument/2006/relationships/tags" Target="../tags/tag328.xml"/><Relationship Id="rId1" Type="http://schemas.openxmlformats.org/officeDocument/2006/relationships/tags" Target="../tags/tag327.xml"/><Relationship Id="rId6" Type="http://schemas.openxmlformats.org/officeDocument/2006/relationships/tags" Target="../tags/tag332.xml"/><Relationship Id="rId5" Type="http://schemas.openxmlformats.org/officeDocument/2006/relationships/tags" Target="../tags/tag331.xml"/><Relationship Id="rId4" Type="http://schemas.openxmlformats.org/officeDocument/2006/relationships/tags" Target="../tags/tag330.xml"/></Relationships>
</file>

<file path=ppt/slides/_rels/slide48.xml.rels><?xml version="1.0" encoding="UTF-8" standalone="yes"?>
<Relationships xmlns="http://schemas.openxmlformats.org/package/2006/relationships"><Relationship Id="rId8" Type="http://schemas.openxmlformats.org/officeDocument/2006/relationships/tags" Target="../tags/tag340.xml"/><Relationship Id="rId3" Type="http://schemas.openxmlformats.org/officeDocument/2006/relationships/tags" Target="../tags/tag335.xml"/><Relationship Id="rId7" Type="http://schemas.openxmlformats.org/officeDocument/2006/relationships/tags" Target="../tags/tag339.xml"/><Relationship Id="rId2" Type="http://schemas.openxmlformats.org/officeDocument/2006/relationships/tags" Target="../tags/tag334.xml"/><Relationship Id="rId1" Type="http://schemas.openxmlformats.org/officeDocument/2006/relationships/tags" Target="../tags/tag333.xml"/><Relationship Id="rId6" Type="http://schemas.openxmlformats.org/officeDocument/2006/relationships/tags" Target="../tags/tag338.xml"/><Relationship Id="rId5" Type="http://schemas.openxmlformats.org/officeDocument/2006/relationships/tags" Target="../tags/tag337.xml"/><Relationship Id="rId4" Type="http://schemas.openxmlformats.org/officeDocument/2006/relationships/tags" Target="../tags/tag336.xml"/><Relationship Id="rId9"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3" Type="http://schemas.openxmlformats.org/officeDocument/2006/relationships/tags" Target="../tags/tag343.xml"/><Relationship Id="rId7" Type="http://schemas.openxmlformats.org/officeDocument/2006/relationships/slideLayout" Target="../slideLayouts/slideLayout17.xml"/><Relationship Id="rId2" Type="http://schemas.openxmlformats.org/officeDocument/2006/relationships/tags" Target="../tags/tag342.xml"/><Relationship Id="rId1" Type="http://schemas.openxmlformats.org/officeDocument/2006/relationships/tags" Target="../tags/tag341.xml"/><Relationship Id="rId6" Type="http://schemas.openxmlformats.org/officeDocument/2006/relationships/tags" Target="../tags/tag346.xml"/><Relationship Id="rId5" Type="http://schemas.openxmlformats.org/officeDocument/2006/relationships/tags" Target="../tags/tag345.xml"/><Relationship Id="rId4" Type="http://schemas.openxmlformats.org/officeDocument/2006/relationships/tags" Target="../tags/tag344.xml"/></Relationships>
</file>

<file path=ppt/slides/_rels/slide5.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Layout" Target="../slideLayouts/slideLayout17.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s/_rels/slide5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tags" Target="../tags/tag349.xml"/><Relationship Id="rId7" Type="http://schemas.openxmlformats.org/officeDocument/2006/relationships/slideLayout" Target="../slideLayouts/slideLayout17.xml"/><Relationship Id="rId2" Type="http://schemas.openxmlformats.org/officeDocument/2006/relationships/tags" Target="../tags/tag348.xml"/><Relationship Id="rId1" Type="http://schemas.openxmlformats.org/officeDocument/2006/relationships/tags" Target="../tags/tag347.xml"/><Relationship Id="rId6" Type="http://schemas.openxmlformats.org/officeDocument/2006/relationships/tags" Target="../tags/tag352.xml"/><Relationship Id="rId5" Type="http://schemas.openxmlformats.org/officeDocument/2006/relationships/tags" Target="../tags/tag351.xml"/><Relationship Id="rId4" Type="http://schemas.openxmlformats.org/officeDocument/2006/relationships/tags" Target="../tags/tag350.xml"/></Relationships>
</file>

<file path=ppt/slides/_rels/slide51.xml.rels><?xml version="1.0" encoding="UTF-8" standalone="yes"?>
<Relationships xmlns="http://schemas.openxmlformats.org/package/2006/relationships"><Relationship Id="rId8" Type="http://schemas.openxmlformats.org/officeDocument/2006/relationships/tags" Target="../tags/tag360.xml"/><Relationship Id="rId3" Type="http://schemas.openxmlformats.org/officeDocument/2006/relationships/tags" Target="../tags/tag355.xml"/><Relationship Id="rId7" Type="http://schemas.openxmlformats.org/officeDocument/2006/relationships/tags" Target="../tags/tag359.xml"/><Relationship Id="rId2" Type="http://schemas.openxmlformats.org/officeDocument/2006/relationships/tags" Target="../tags/tag354.xml"/><Relationship Id="rId1" Type="http://schemas.openxmlformats.org/officeDocument/2006/relationships/tags" Target="../tags/tag353.xml"/><Relationship Id="rId6" Type="http://schemas.openxmlformats.org/officeDocument/2006/relationships/tags" Target="../tags/tag358.xml"/><Relationship Id="rId5" Type="http://schemas.openxmlformats.org/officeDocument/2006/relationships/tags" Target="../tags/tag357.xml"/><Relationship Id="rId4" Type="http://schemas.openxmlformats.org/officeDocument/2006/relationships/tags" Target="../tags/tag356.xml"/><Relationship Id="rId9" Type="http://schemas.openxmlformats.org/officeDocument/2006/relationships/slideLayout" Target="../slideLayouts/slideLayout17.xml"/></Relationships>
</file>

<file path=ppt/slides/_rels/slide5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tags" Target="../tags/tag363.xml"/><Relationship Id="rId7" Type="http://schemas.openxmlformats.org/officeDocument/2006/relationships/slideLayout" Target="../slideLayouts/slideLayout17.xml"/><Relationship Id="rId2" Type="http://schemas.openxmlformats.org/officeDocument/2006/relationships/tags" Target="../tags/tag362.xml"/><Relationship Id="rId1" Type="http://schemas.openxmlformats.org/officeDocument/2006/relationships/tags" Target="../tags/tag361.xml"/><Relationship Id="rId6" Type="http://schemas.openxmlformats.org/officeDocument/2006/relationships/tags" Target="../tags/tag366.xml"/><Relationship Id="rId5" Type="http://schemas.openxmlformats.org/officeDocument/2006/relationships/tags" Target="../tags/tag365.xml"/><Relationship Id="rId4" Type="http://schemas.openxmlformats.org/officeDocument/2006/relationships/tags" Target="../tags/tag364.xml"/></Relationships>
</file>

<file path=ppt/slides/_rels/slide53.xml.rels><?xml version="1.0" encoding="UTF-8" standalone="yes"?>
<Relationships xmlns="http://schemas.openxmlformats.org/package/2006/relationships"><Relationship Id="rId3" Type="http://schemas.openxmlformats.org/officeDocument/2006/relationships/tags" Target="../tags/tag369.xml"/><Relationship Id="rId7" Type="http://schemas.openxmlformats.org/officeDocument/2006/relationships/slideLayout" Target="../slideLayouts/slideLayout17.xml"/><Relationship Id="rId2" Type="http://schemas.openxmlformats.org/officeDocument/2006/relationships/tags" Target="../tags/tag368.xml"/><Relationship Id="rId1" Type="http://schemas.openxmlformats.org/officeDocument/2006/relationships/tags" Target="../tags/tag367.xml"/><Relationship Id="rId6" Type="http://schemas.openxmlformats.org/officeDocument/2006/relationships/tags" Target="../tags/tag372.xml"/><Relationship Id="rId5" Type="http://schemas.openxmlformats.org/officeDocument/2006/relationships/tags" Target="../tags/tag371.xml"/><Relationship Id="rId4" Type="http://schemas.openxmlformats.org/officeDocument/2006/relationships/tags" Target="../tags/tag370.xml"/></Relationships>
</file>

<file path=ppt/slides/_rels/slide54.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tags" Target="../tags/tag375.xml"/><Relationship Id="rId7" Type="http://schemas.openxmlformats.org/officeDocument/2006/relationships/slideLayout" Target="../slideLayouts/slideLayout17.xml"/><Relationship Id="rId2" Type="http://schemas.openxmlformats.org/officeDocument/2006/relationships/tags" Target="../tags/tag374.xml"/><Relationship Id="rId1" Type="http://schemas.openxmlformats.org/officeDocument/2006/relationships/tags" Target="../tags/tag373.xml"/><Relationship Id="rId6" Type="http://schemas.openxmlformats.org/officeDocument/2006/relationships/tags" Target="../tags/tag378.xml"/><Relationship Id="rId5" Type="http://schemas.openxmlformats.org/officeDocument/2006/relationships/tags" Target="../tags/tag377.xml"/><Relationship Id="rId4" Type="http://schemas.openxmlformats.org/officeDocument/2006/relationships/tags" Target="../tags/tag376.xml"/></Relationships>
</file>

<file path=ppt/slides/_rels/slide55.xml.rels><?xml version="1.0" encoding="UTF-8" standalone="yes"?>
<Relationships xmlns="http://schemas.openxmlformats.org/package/2006/relationships"><Relationship Id="rId8" Type="http://schemas.openxmlformats.org/officeDocument/2006/relationships/tags" Target="../tags/tag386.xml"/><Relationship Id="rId3" Type="http://schemas.openxmlformats.org/officeDocument/2006/relationships/tags" Target="../tags/tag381.xml"/><Relationship Id="rId7" Type="http://schemas.openxmlformats.org/officeDocument/2006/relationships/tags" Target="../tags/tag385.xml"/><Relationship Id="rId2" Type="http://schemas.openxmlformats.org/officeDocument/2006/relationships/tags" Target="../tags/tag380.xml"/><Relationship Id="rId1" Type="http://schemas.openxmlformats.org/officeDocument/2006/relationships/tags" Target="../tags/tag379.xml"/><Relationship Id="rId6" Type="http://schemas.openxmlformats.org/officeDocument/2006/relationships/tags" Target="../tags/tag384.xml"/><Relationship Id="rId5" Type="http://schemas.openxmlformats.org/officeDocument/2006/relationships/tags" Target="../tags/tag383.xml"/><Relationship Id="rId4" Type="http://schemas.openxmlformats.org/officeDocument/2006/relationships/tags" Target="../tags/tag382.xml"/><Relationship Id="rId9" Type="http://schemas.openxmlformats.org/officeDocument/2006/relationships/slideLayout" Target="../slideLayouts/slideLayout17.xml"/></Relationships>
</file>

<file path=ppt/slides/_rels/slide56.xml.rels><?xml version="1.0" encoding="UTF-8" standalone="yes"?>
<Relationships xmlns="http://schemas.openxmlformats.org/package/2006/relationships"><Relationship Id="rId3" Type="http://schemas.openxmlformats.org/officeDocument/2006/relationships/tags" Target="../tags/tag389.xml"/><Relationship Id="rId7" Type="http://schemas.openxmlformats.org/officeDocument/2006/relationships/slideLayout" Target="../slideLayouts/slideLayout17.xml"/><Relationship Id="rId2" Type="http://schemas.openxmlformats.org/officeDocument/2006/relationships/tags" Target="../tags/tag388.xml"/><Relationship Id="rId1" Type="http://schemas.openxmlformats.org/officeDocument/2006/relationships/tags" Target="../tags/tag387.xml"/><Relationship Id="rId6" Type="http://schemas.openxmlformats.org/officeDocument/2006/relationships/tags" Target="../tags/tag392.xml"/><Relationship Id="rId5" Type="http://schemas.openxmlformats.org/officeDocument/2006/relationships/tags" Target="../tags/tag391.xml"/><Relationship Id="rId4" Type="http://schemas.openxmlformats.org/officeDocument/2006/relationships/tags" Target="../tags/tag390.xml"/></Relationships>
</file>

<file path=ppt/slides/_rels/slide57.xml.rels><?xml version="1.0" encoding="UTF-8" standalone="yes"?>
<Relationships xmlns="http://schemas.openxmlformats.org/package/2006/relationships"><Relationship Id="rId3" Type="http://schemas.openxmlformats.org/officeDocument/2006/relationships/tags" Target="../tags/tag395.xml"/><Relationship Id="rId7" Type="http://schemas.openxmlformats.org/officeDocument/2006/relationships/slideLayout" Target="../slideLayouts/slideLayout17.xml"/><Relationship Id="rId2" Type="http://schemas.openxmlformats.org/officeDocument/2006/relationships/tags" Target="../tags/tag394.xml"/><Relationship Id="rId1" Type="http://schemas.openxmlformats.org/officeDocument/2006/relationships/tags" Target="../tags/tag393.xml"/><Relationship Id="rId6" Type="http://schemas.openxmlformats.org/officeDocument/2006/relationships/tags" Target="../tags/tag398.xml"/><Relationship Id="rId5" Type="http://schemas.openxmlformats.org/officeDocument/2006/relationships/tags" Target="../tags/tag397.xml"/><Relationship Id="rId4" Type="http://schemas.openxmlformats.org/officeDocument/2006/relationships/tags" Target="../tags/tag396.xml"/></Relationships>
</file>

<file path=ppt/slides/_rels/slide58.xml.rels><?xml version="1.0" encoding="UTF-8" standalone="yes"?>
<Relationships xmlns="http://schemas.openxmlformats.org/package/2006/relationships"><Relationship Id="rId3" Type="http://schemas.openxmlformats.org/officeDocument/2006/relationships/tags" Target="../tags/tag401.xml"/><Relationship Id="rId7" Type="http://schemas.openxmlformats.org/officeDocument/2006/relationships/slideLayout" Target="../slideLayouts/slideLayout17.xml"/><Relationship Id="rId2" Type="http://schemas.openxmlformats.org/officeDocument/2006/relationships/tags" Target="../tags/tag400.xml"/><Relationship Id="rId1" Type="http://schemas.openxmlformats.org/officeDocument/2006/relationships/tags" Target="../tags/tag399.xml"/><Relationship Id="rId6" Type="http://schemas.openxmlformats.org/officeDocument/2006/relationships/tags" Target="../tags/tag404.xml"/><Relationship Id="rId5" Type="http://schemas.openxmlformats.org/officeDocument/2006/relationships/tags" Target="../tags/tag403.xml"/><Relationship Id="rId4" Type="http://schemas.openxmlformats.org/officeDocument/2006/relationships/tags" Target="../tags/tag402.xml"/></Relationships>
</file>

<file path=ppt/slides/_rels/slide59.xml.rels><?xml version="1.0" encoding="UTF-8" standalone="yes"?>
<Relationships xmlns="http://schemas.openxmlformats.org/package/2006/relationships"><Relationship Id="rId8" Type="http://schemas.openxmlformats.org/officeDocument/2006/relationships/tags" Target="../tags/tag412.xml"/><Relationship Id="rId3" Type="http://schemas.openxmlformats.org/officeDocument/2006/relationships/tags" Target="../tags/tag407.xml"/><Relationship Id="rId7" Type="http://schemas.openxmlformats.org/officeDocument/2006/relationships/tags" Target="../tags/tag411.xml"/><Relationship Id="rId2" Type="http://schemas.openxmlformats.org/officeDocument/2006/relationships/tags" Target="../tags/tag406.xml"/><Relationship Id="rId1" Type="http://schemas.openxmlformats.org/officeDocument/2006/relationships/tags" Target="../tags/tag405.xml"/><Relationship Id="rId6" Type="http://schemas.openxmlformats.org/officeDocument/2006/relationships/tags" Target="../tags/tag410.xml"/><Relationship Id="rId5" Type="http://schemas.openxmlformats.org/officeDocument/2006/relationships/tags" Target="../tags/tag409.xml"/><Relationship Id="rId4" Type="http://schemas.openxmlformats.org/officeDocument/2006/relationships/tags" Target="../tags/tag408.xml"/><Relationship Id="rId9"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3" Type="http://schemas.openxmlformats.org/officeDocument/2006/relationships/tags" Target="../tags/tag51.xml"/><Relationship Id="rId7" Type="http://schemas.openxmlformats.org/officeDocument/2006/relationships/slideLayout" Target="../slideLayouts/slideLayout17.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5" Type="http://schemas.openxmlformats.org/officeDocument/2006/relationships/tags" Target="../tags/tag53.xml"/><Relationship Id="rId4" Type="http://schemas.openxmlformats.org/officeDocument/2006/relationships/tags" Target="../tags/tag52.xml"/></Relationships>
</file>

<file path=ppt/slides/_rels/slide6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tags" Target="../tags/tag415.xml"/><Relationship Id="rId7" Type="http://schemas.openxmlformats.org/officeDocument/2006/relationships/slideLayout" Target="../slideLayouts/slideLayout17.xml"/><Relationship Id="rId2" Type="http://schemas.openxmlformats.org/officeDocument/2006/relationships/tags" Target="../tags/tag414.xml"/><Relationship Id="rId1" Type="http://schemas.openxmlformats.org/officeDocument/2006/relationships/tags" Target="../tags/tag413.xml"/><Relationship Id="rId6" Type="http://schemas.openxmlformats.org/officeDocument/2006/relationships/tags" Target="../tags/tag418.xml"/><Relationship Id="rId5" Type="http://schemas.openxmlformats.org/officeDocument/2006/relationships/tags" Target="../tags/tag417.xml"/><Relationship Id="rId4" Type="http://schemas.openxmlformats.org/officeDocument/2006/relationships/tags" Target="../tags/tag416.xml"/></Relationships>
</file>

<file path=ppt/slides/_rels/slide6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421.xml"/><Relationship Id="rId7" Type="http://schemas.openxmlformats.org/officeDocument/2006/relationships/slideLayout" Target="../slideLayouts/slideLayout17.xml"/><Relationship Id="rId2" Type="http://schemas.openxmlformats.org/officeDocument/2006/relationships/tags" Target="../tags/tag420.xml"/><Relationship Id="rId1" Type="http://schemas.openxmlformats.org/officeDocument/2006/relationships/tags" Target="../tags/tag419.xml"/><Relationship Id="rId6" Type="http://schemas.openxmlformats.org/officeDocument/2006/relationships/tags" Target="../tags/tag424.xml"/><Relationship Id="rId5" Type="http://schemas.openxmlformats.org/officeDocument/2006/relationships/tags" Target="../tags/tag423.xml"/><Relationship Id="rId4" Type="http://schemas.openxmlformats.org/officeDocument/2006/relationships/tags" Target="../tags/tag422.xml"/><Relationship Id="rId9" Type="http://schemas.openxmlformats.org/officeDocument/2006/relationships/image" Target="NULL" TargetMode="External"/></Relationships>
</file>

<file path=ppt/slides/_rels/slide62.xml.rels><?xml version="1.0" encoding="UTF-8" standalone="yes"?>
<Relationships xmlns="http://schemas.openxmlformats.org/package/2006/relationships"><Relationship Id="rId8" Type="http://schemas.openxmlformats.org/officeDocument/2006/relationships/tags" Target="../tags/tag432.xml"/><Relationship Id="rId3" Type="http://schemas.openxmlformats.org/officeDocument/2006/relationships/tags" Target="../tags/tag427.xml"/><Relationship Id="rId7" Type="http://schemas.openxmlformats.org/officeDocument/2006/relationships/tags" Target="../tags/tag431.xml"/><Relationship Id="rId2" Type="http://schemas.openxmlformats.org/officeDocument/2006/relationships/tags" Target="../tags/tag426.xml"/><Relationship Id="rId1" Type="http://schemas.openxmlformats.org/officeDocument/2006/relationships/tags" Target="../tags/tag425.xml"/><Relationship Id="rId6" Type="http://schemas.openxmlformats.org/officeDocument/2006/relationships/tags" Target="../tags/tag430.xml"/><Relationship Id="rId5" Type="http://schemas.openxmlformats.org/officeDocument/2006/relationships/tags" Target="../tags/tag429.xml"/><Relationship Id="rId4" Type="http://schemas.openxmlformats.org/officeDocument/2006/relationships/tags" Target="../tags/tag428.xml"/><Relationship Id="rId9" Type="http://schemas.openxmlformats.org/officeDocument/2006/relationships/slideLayout" Target="../slideLayouts/slideLayout17.xml"/></Relationships>
</file>

<file path=ppt/slides/_rels/slide63.xml.rels><?xml version="1.0" encoding="UTF-8" standalone="yes"?>
<Relationships xmlns="http://schemas.openxmlformats.org/package/2006/relationships"><Relationship Id="rId3" Type="http://schemas.openxmlformats.org/officeDocument/2006/relationships/tags" Target="../tags/tag435.xml"/><Relationship Id="rId7" Type="http://schemas.openxmlformats.org/officeDocument/2006/relationships/slideLayout" Target="../slideLayouts/slideLayout17.xml"/><Relationship Id="rId2" Type="http://schemas.openxmlformats.org/officeDocument/2006/relationships/tags" Target="../tags/tag434.xml"/><Relationship Id="rId1" Type="http://schemas.openxmlformats.org/officeDocument/2006/relationships/tags" Target="../tags/tag433.xml"/><Relationship Id="rId6" Type="http://schemas.openxmlformats.org/officeDocument/2006/relationships/tags" Target="../tags/tag438.xml"/><Relationship Id="rId5" Type="http://schemas.openxmlformats.org/officeDocument/2006/relationships/tags" Target="../tags/tag437.xml"/><Relationship Id="rId4" Type="http://schemas.openxmlformats.org/officeDocument/2006/relationships/tags" Target="../tags/tag436.xml"/></Relationships>
</file>

<file path=ppt/slides/_rels/slide64.xml.rels><?xml version="1.0" encoding="UTF-8" standalone="yes"?>
<Relationships xmlns="http://schemas.openxmlformats.org/package/2006/relationships"><Relationship Id="rId3" Type="http://schemas.openxmlformats.org/officeDocument/2006/relationships/tags" Target="../tags/tag441.xml"/><Relationship Id="rId7" Type="http://schemas.openxmlformats.org/officeDocument/2006/relationships/slideLayout" Target="../slideLayouts/slideLayout17.xml"/><Relationship Id="rId2" Type="http://schemas.openxmlformats.org/officeDocument/2006/relationships/tags" Target="../tags/tag440.xml"/><Relationship Id="rId1" Type="http://schemas.openxmlformats.org/officeDocument/2006/relationships/tags" Target="../tags/tag439.xml"/><Relationship Id="rId6" Type="http://schemas.openxmlformats.org/officeDocument/2006/relationships/tags" Target="../tags/tag444.xml"/><Relationship Id="rId5" Type="http://schemas.openxmlformats.org/officeDocument/2006/relationships/tags" Target="../tags/tag443.xml"/><Relationship Id="rId4" Type="http://schemas.openxmlformats.org/officeDocument/2006/relationships/tags" Target="../tags/tag442.xml"/></Relationships>
</file>

<file path=ppt/slides/_rels/slide65.xml.rels><?xml version="1.0" encoding="UTF-8" standalone="yes"?>
<Relationships xmlns="http://schemas.openxmlformats.org/package/2006/relationships"><Relationship Id="rId3" Type="http://schemas.openxmlformats.org/officeDocument/2006/relationships/tags" Target="../tags/tag447.xml"/><Relationship Id="rId7" Type="http://schemas.openxmlformats.org/officeDocument/2006/relationships/slideLayout" Target="../slideLayouts/slideLayout17.xml"/><Relationship Id="rId2" Type="http://schemas.openxmlformats.org/officeDocument/2006/relationships/tags" Target="../tags/tag446.xml"/><Relationship Id="rId1" Type="http://schemas.openxmlformats.org/officeDocument/2006/relationships/tags" Target="../tags/tag445.xml"/><Relationship Id="rId6" Type="http://schemas.openxmlformats.org/officeDocument/2006/relationships/tags" Target="../tags/tag450.xml"/><Relationship Id="rId5" Type="http://schemas.openxmlformats.org/officeDocument/2006/relationships/tags" Target="../tags/tag449.xml"/><Relationship Id="rId4" Type="http://schemas.openxmlformats.org/officeDocument/2006/relationships/tags" Target="../tags/tag448.xml"/></Relationships>
</file>

<file path=ppt/slides/_rels/slide66.xml.rels><?xml version="1.0" encoding="UTF-8" standalone="yes"?>
<Relationships xmlns="http://schemas.openxmlformats.org/package/2006/relationships"><Relationship Id="rId3" Type="http://schemas.openxmlformats.org/officeDocument/2006/relationships/tags" Target="../tags/tag453.xml"/><Relationship Id="rId7" Type="http://schemas.openxmlformats.org/officeDocument/2006/relationships/slideLayout" Target="../slideLayouts/slideLayout17.xml"/><Relationship Id="rId2" Type="http://schemas.openxmlformats.org/officeDocument/2006/relationships/tags" Target="../tags/tag452.xml"/><Relationship Id="rId1" Type="http://schemas.openxmlformats.org/officeDocument/2006/relationships/tags" Target="../tags/tag451.xml"/><Relationship Id="rId6" Type="http://schemas.openxmlformats.org/officeDocument/2006/relationships/tags" Target="../tags/tag456.xml"/><Relationship Id="rId5" Type="http://schemas.openxmlformats.org/officeDocument/2006/relationships/tags" Target="../tags/tag455.xml"/><Relationship Id="rId4" Type="http://schemas.openxmlformats.org/officeDocument/2006/relationships/tags" Target="../tags/tag454.xml"/></Relationships>
</file>

<file path=ppt/slides/_rels/slide67.xml.rels><?xml version="1.0" encoding="UTF-8" standalone="yes"?>
<Relationships xmlns="http://schemas.openxmlformats.org/package/2006/relationships"><Relationship Id="rId8" Type="http://schemas.openxmlformats.org/officeDocument/2006/relationships/tags" Target="../tags/tag464.xml"/><Relationship Id="rId3" Type="http://schemas.openxmlformats.org/officeDocument/2006/relationships/tags" Target="../tags/tag459.xml"/><Relationship Id="rId7" Type="http://schemas.openxmlformats.org/officeDocument/2006/relationships/tags" Target="../tags/tag463.xml"/><Relationship Id="rId2" Type="http://schemas.openxmlformats.org/officeDocument/2006/relationships/tags" Target="../tags/tag458.xml"/><Relationship Id="rId1" Type="http://schemas.openxmlformats.org/officeDocument/2006/relationships/tags" Target="../tags/tag457.xml"/><Relationship Id="rId6" Type="http://schemas.openxmlformats.org/officeDocument/2006/relationships/tags" Target="../tags/tag462.xml"/><Relationship Id="rId5" Type="http://schemas.openxmlformats.org/officeDocument/2006/relationships/tags" Target="../tags/tag461.xml"/><Relationship Id="rId4" Type="http://schemas.openxmlformats.org/officeDocument/2006/relationships/tags" Target="../tags/tag460.xml"/><Relationship Id="rId9" Type="http://schemas.openxmlformats.org/officeDocument/2006/relationships/slideLayout" Target="../slideLayouts/slideLayout17.xml"/></Relationships>
</file>

<file path=ppt/slides/_rels/slide68.xml.rels><?xml version="1.0" encoding="UTF-8" standalone="yes"?>
<Relationships xmlns="http://schemas.openxmlformats.org/package/2006/relationships"><Relationship Id="rId8" Type="http://schemas.openxmlformats.org/officeDocument/2006/relationships/tags" Target="../tags/tag472.xml"/><Relationship Id="rId3" Type="http://schemas.openxmlformats.org/officeDocument/2006/relationships/tags" Target="../tags/tag467.xml"/><Relationship Id="rId7" Type="http://schemas.openxmlformats.org/officeDocument/2006/relationships/tags" Target="../tags/tag471.xml"/><Relationship Id="rId2" Type="http://schemas.openxmlformats.org/officeDocument/2006/relationships/tags" Target="../tags/tag466.xml"/><Relationship Id="rId1" Type="http://schemas.openxmlformats.org/officeDocument/2006/relationships/tags" Target="../tags/tag465.xml"/><Relationship Id="rId6" Type="http://schemas.openxmlformats.org/officeDocument/2006/relationships/tags" Target="../tags/tag470.xml"/><Relationship Id="rId5" Type="http://schemas.openxmlformats.org/officeDocument/2006/relationships/tags" Target="../tags/tag469.xml"/><Relationship Id="rId4" Type="http://schemas.openxmlformats.org/officeDocument/2006/relationships/tags" Target="../tags/tag468.xml"/><Relationship Id="rId9" Type="http://schemas.openxmlformats.org/officeDocument/2006/relationships/slideLayout" Target="../slideLayouts/slideLayout17.xml"/></Relationships>
</file>

<file path=ppt/slides/_rels/slide69.xml.rels><?xml version="1.0" encoding="UTF-8" standalone="yes"?>
<Relationships xmlns="http://schemas.openxmlformats.org/package/2006/relationships"><Relationship Id="rId8" Type="http://schemas.openxmlformats.org/officeDocument/2006/relationships/tags" Target="../tags/tag480.xml"/><Relationship Id="rId3" Type="http://schemas.openxmlformats.org/officeDocument/2006/relationships/tags" Target="../tags/tag475.xml"/><Relationship Id="rId7" Type="http://schemas.openxmlformats.org/officeDocument/2006/relationships/tags" Target="../tags/tag479.xml"/><Relationship Id="rId2" Type="http://schemas.openxmlformats.org/officeDocument/2006/relationships/tags" Target="../tags/tag474.xml"/><Relationship Id="rId1" Type="http://schemas.openxmlformats.org/officeDocument/2006/relationships/tags" Target="../tags/tag473.xml"/><Relationship Id="rId6" Type="http://schemas.openxmlformats.org/officeDocument/2006/relationships/tags" Target="../tags/tag478.xml"/><Relationship Id="rId5" Type="http://schemas.openxmlformats.org/officeDocument/2006/relationships/tags" Target="../tags/tag477.xml"/><Relationship Id="rId4" Type="http://schemas.openxmlformats.org/officeDocument/2006/relationships/tags" Target="../tags/tag476.xml"/><Relationship Id="rId9"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tags" Target="../tags/tag57.xml"/><Relationship Id="rId7" Type="http://schemas.openxmlformats.org/officeDocument/2006/relationships/slideLayout" Target="../slideLayouts/slideLayout17.xml"/><Relationship Id="rId2" Type="http://schemas.openxmlformats.org/officeDocument/2006/relationships/tags" Target="../tags/tag56.xml"/><Relationship Id="rId1" Type="http://schemas.openxmlformats.org/officeDocument/2006/relationships/tags" Target="../tags/tag55.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s>
</file>

<file path=ppt/slides/_rels/slide70.xml.rels><?xml version="1.0" encoding="UTF-8" standalone="yes"?>
<Relationships xmlns="http://schemas.openxmlformats.org/package/2006/relationships"><Relationship Id="rId8" Type="http://schemas.openxmlformats.org/officeDocument/2006/relationships/tags" Target="../tags/tag488.xml"/><Relationship Id="rId3" Type="http://schemas.openxmlformats.org/officeDocument/2006/relationships/tags" Target="../tags/tag483.xml"/><Relationship Id="rId7" Type="http://schemas.openxmlformats.org/officeDocument/2006/relationships/tags" Target="../tags/tag487.xml"/><Relationship Id="rId2" Type="http://schemas.openxmlformats.org/officeDocument/2006/relationships/tags" Target="../tags/tag482.xml"/><Relationship Id="rId1" Type="http://schemas.openxmlformats.org/officeDocument/2006/relationships/tags" Target="../tags/tag481.xml"/><Relationship Id="rId6" Type="http://schemas.openxmlformats.org/officeDocument/2006/relationships/tags" Target="../tags/tag486.xml"/><Relationship Id="rId11" Type="http://schemas.openxmlformats.org/officeDocument/2006/relationships/slideLayout" Target="../slideLayouts/slideLayout17.xml"/><Relationship Id="rId5" Type="http://schemas.openxmlformats.org/officeDocument/2006/relationships/tags" Target="../tags/tag485.xml"/><Relationship Id="rId10" Type="http://schemas.openxmlformats.org/officeDocument/2006/relationships/tags" Target="../tags/tag490.xml"/><Relationship Id="rId4" Type="http://schemas.openxmlformats.org/officeDocument/2006/relationships/tags" Target="../tags/tag484.xml"/><Relationship Id="rId9" Type="http://schemas.openxmlformats.org/officeDocument/2006/relationships/tags" Target="../tags/tag489.xml"/></Relationships>
</file>

<file path=ppt/slides/_rels/slide71.xml.rels><?xml version="1.0" encoding="UTF-8" standalone="yes"?>
<Relationships xmlns="http://schemas.openxmlformats.org/package/2006/relationships"><Relationship Id="rId3" Type="http://schemas.openxmlformats.org/officeDocument/2006/relationships/tags" Target="../tags/tag493.xml"/><Relationship Id="rId7" Type="http://schemas.openxmlformats.org/officeDocument/2006/relationships/slideLayout" Target="../slideLayouts/slideLayout17.xml"/><Relationship Id="rId2" Type="http://schemas.openxmlformats.org/officeDocument/2006/relationships/tags" Target="../tags/tag492.xml"/><Relationship Id="rId1" Type="http://schemas.openxmlformats.org/officeDocument/2006/relationships/tags" Target="../tags/tag491.xml"/><Relationship Id="rId6" Type="http://schemas.openxmlformats.org/officeDocument/2006/relationships/tags" Target="../tags/tag496.xml"/><Relationship Id="rId5" Type="http://schemas.openxmlformats.org/officeDocument/2006/relationships/tags" Target="../tags/tag495.xml"/><Relationship Id="rId4" Type="http://schemas.openxmlformats.org/officeDocument/2006/relationships/tags" Target="../tags/tag494.xml"/></Relationships>
</file>

<file path=ppt/slides/_rels/slide72.xml.rels><?xml version="1.0" encoding="UTF-8" standalone="yes"?>
<Relationships xmlns="http://schemas.openxmlformats.org/package/2006/relationships"><Relationship Id="rId8" Type="http://schemas.openxmlformats.org/officeDocument/2006/relationships/tags" Target="../tags/tag504.xml"/><Relationship Id="rId3" Type="http://schemas.openxmlformats.org/officeDocument/2006/relationships/tags" Target="../tags/tag499.xml"/><Relationship Id="rId7" Type="http://schemas.openxmlformats.org/officeDocument/2006/relationships/tags" Target="../tags/tag503.xml"/><Relationship Id="rId2" Type="http://schemas.openxmlformats.org/officeDocument/2006/relationships/tags" Target="../tags/tag498.xml"/><Relationship Id="rId1" Type="http://schemas.openxmlformats.org/officeDocument/2006/relationships/tags" Target="../tags/tag497.xml"/><Relationship Id="rId6" Type="http://schemas.openxmlformats.org/officeDocument/2006/relationships/tags" Target="../tags/tag502.xml"/><Relationship Id="rId5" Type="http://schemas.openxmlformats.org/officeDocument/2006/relationships/tags" Target="../tags/tag501.xml"/><Relationship Id="rId4" Type="http://schemas.openxmlformats.org/officeDocument/2006/relationships/tags" Target="../tags/tag500.xml"/><Relationship Id="rId9" Type="http://schemas.openxmlformats.org/officeDocument/2006/relationships/slideLayout" Target="../slideLayouts/slideLayout17.xml"/></Relationships>
</file>

<file path=ppt/slides/_rels/slide73.xml.rels><?xml version="1.0" encoding="UTF-8" standalone="yes"?>
<Relationships xmlns="http://schemas.openxmlformats.org/package/2006/relationships"><Relationship Id="rId3" Type="http://schemas.openxmlformats.org/officeDocument/2006/relationships/tags" Target="../tags/tag507.xml"/><Relationship Id="rId7" Type="http://schemas.openxmlformats.org/officeDocument/2006/relationships/slideLayout" Target="../slideLayouts/slideLayout17.xml"/><Relationship Id="rId2" Type="http://schemas.openxmlformats.org/officeDocument/2006/relationships/tags" Target="../tags/tag506.xml"/><Relationship Id="rId1" Type="http://schemas.openxmlformats.org/officeDocument/2006/relationships/tags" Target="../tags/tag505.xml"/><Relationship Id="rId6" Type="http://schemas.openxmlformats.org/officeDocument/2006/relationships/tags" Target="../tags/tag510.xml"/><Relationship Id="rId5" Type="http://schemas.openxmlformats.org/officeDocument/2006/relationships/tags" Target="../tags/tag509.xml"/><Relationship Id="rId4" Type="http://schemas.openxmlformats.org/officeDocument/2006/relationships/tags" Target="../tags/tag508.xml"/></Relationships>
</file>

<file path=ppt/slides/_rels/slide74.xml.rels><?xml version="1.0" encoding="UTF-8" standalone="yes"?>
<Relationships xmlns="http://schemas.openxmlformats.org/package/2006/relationships"><Relationship Id="rId3" Type="http://schemas.openxmlformats.org/officeDocument/2006/relationships/tags" Target="../tags/tag513.xml"/><Relationship Id="rId7" Type="http://schemas.openxmlformats.org/officeDocument/2006/relationships/slideLayout" Target="../slideLayouts/slideLayout17.xml"/><Relationship Id="rId2" Type="http://schemas.openxmlformats.org/officeDocument/2006/relationships/tags" Target="../tags/tag512.xml"/><Relationship Id="rId1" Type="http://schemas.openxmlformats.org/officeDocument/2006/relationships/tags" Target="../tags/tag511.xml"/><Relationship Id="rId6" Type="http://schemas.openxmlformats.org/officeDocument/2006/relationships/tags" Target="../tags/tag516.xml"/><Relationship Id="rId5" Type="http://schemas.openxmlformats.org/officeDocument/2006/relationships/tags" Target="../tags/tag515.xml"/><Relationship Id="rId4" Type="http://schemas.openxmlformats.org/officeDocument/2006/relationships/tags" Target="../tags/tag514.xml"/></Relationships>
</file>

<file path=ppt/slides/_rels/slide75.xml.rels><?xml version="1.0" encoding="UTF-8" standalone="yes"?>
<Relationships xmlns="http://schemas.openxmlformats.org/package/2006/relationships"><Relationship Id="rId8" Type="http://schemas.openxmlformats.org/officeDocument/2006/relationships/tags" Target="../tags/tag524.xml"/><Relationship Id="rId13" Type="http://schemas.openxmlformats.org/officeDocument/2006/relationships/tags" Target="../tags/tag529.xml"/><Relationship Id="rId18" Type="http://schemas.openxmlformats.org/officeDocument/2006/relationships/slideLayout" Target="../slideLayouts/slideLayout17.xml"/><Relationship Id="rId3" Type="http://schemas.openxmlformats.org/officeDocument/2006/relationships/tags" Target="../tags/tag519.xml"/><Relationship Id="rId7" Type="http://schemas.openxmlformats.org/officeDocument/2006/relationships/tags" Target="../tags/tag523.xml"/><Relationship Id="rId12" Type="http://schemas.openxmlformats.org/officeDocument/2006/relationships/tags" Target="../tags/tag528.xml"/><Relationship Id="rId17" Type="http://schemas.openxmlformats.org/officeDocument/2006/relationships/tags" Target="../tags/tag533.xml"/><Relationship Id="rId2" Type="http://schemas.openxmlformats.org/officeDocument/2006/relationships/tags" Target="../tags/tag518.xml"/><Relationship Id="rId16" Type="http://schemas.openxmlformats.org/officeDocument/2006/relationships/tags" Target="../tags/tag532.xml"/><Relationship Id="rId1" Type="http://schemas.openxmlformats.org/officeDocument/2006/relationships/tags" Target="../tags/tag517.xml"/><Relationship Id="rId6" Type="http://schemas.openxmlformats.org/officeDocument/2006/relationships/tags" Target="../tags/tag522.xml"/><Relationship Id="rId11" Type="http://schemas.openxmlformats.org/officeDocument/2006/relationships/tags" Target="../tags/tag527.xml"/><Relationship Id="rId5" Type="http://schemas.openxmlformats.org/officeDocument/2006/relationships/tags" Target="../tags/tag521.xml"/><Relationship Id="rId15" Type="http://schemas.openxmlformats.org/officeDocument/2006/relationships/tags" Target="../tags/tag531.xml"/><Relationship Id="rId10" Type="http://schemas.openxmlformats.org/officeDocument/2006/relationships/tags" Target="../tags/tag526.xml"/><Relationship Id="rId4" Type="http://schemas.openxmlformats.org/officeDocument/2006/relationships/tags" Target="../tags/tag520.xml"/><Relationship Id="rId9" Type="http://schemas.openxmlformats.org/officeDocument/2006/relationships/tags" Target="../tags/tag525.xml"/><Relationship Id="rId14" Type="http://schemas.openxmlformats.org/officeDocument/2006/relationships/tags" Target="../tags/tag530.xml"/></Relationships>
</file>

<file path=ppt/slides/_rels/slide76.xml.rels><?xml version="1.0" encoding="UTF-8" standalone="yes"?>
<Relationships xmlns="http://schemas.openxmlformats.org/package/2006/relationships"><Relationship Id="rId3" Type="http://schemas.openxmlformats.org/officeDocument/2006/relationships/tags" Target="../tags/tag536.xml"/><Relationship Id="rId7" Type="http://schemas.openxmlformats.org/officeDocument/2006/relationships/slideLayout" Target="../slideLayouts/slideLayout17.xml"/><Relationship Id="rId2" Type="http://schemas.openxmlformats.org/officeDocument/2006/relationships/tags" Target="../tags/tag535.xml"/><Relationship Id="rId1" Type="http://schemas.openxmlformats.org/officeDocument/2006/relationships/tags" Target="../tags/tag534.xml"/><Relationship Id="rId6" Type="http://schemas.openxmlformats.org/officeDocument/2006/relationships/tags" Target="../tags/tag539.xml"/><Relationship Id="rId5" Type="http://schemas.openxmlformats.org/officeDocument/2006/relationships/tags" Target="../tags/tag538.xml"/><Relationship Id="rId4" Type="http://schemas.openxmlformats.org/officeDocument/2006/relationships/tags" Target="../tags/tag537.xml"/></Relationships>
</file>

<file path=ppt/slides/_rels/slide77.xml.rels><?xml version="1.0" encoding="UTF-8" standalone="yes"?>
<Relationships xmlns="http://schemas.openxmlformats.org/package/2006/relationships"><Relationship Id="rId3" Type="http://schemas.openxmlformats.org/officeDocument/2006/relationships/tags" Target="../tags/tag542.xml"/><Relationship Id="rId7" Type="http://schemas.openxmlformats.org/officeDocument/2006/relationships/slideLayout" Target="../slideLayouts/slideLayout17.xml"/><Relationship Id="rId2" Type="http://schemas.openxmlformats.org/officeDocument/2006/relationships/tags" Target="../tags/tag541.xml"/><Relationship Id="rId1" Type="http://schemas.openxmlformats.org/officeDocument/2006/relationships/tags" Target="../tags/tag540.xml"/><Relationship Id="rId6" Type="http://schemas.openxmlformats.org/officeDocument/2006/relationships/tags" Target="../tags/tag545.xml"/><Relationship Id="rId5" Type="http://schemas.openxmlformats.org/officeDocument/2006/relationships/tags" Target="../tags/tag544.xml"/><Relationship Id="rId4" Type="http://schemas.openxmlformats.org/officeDocument/2006/relationships/tags" Target="../tags/tag543.xml"/></Relationships>
</file>

<file path=ppt/slides/_rels/slide78.xml.rels><?xml version="1.0" encoding="UTF-8" standalone="yes"?>
<Relationships xmlns="http://schemas.openxmlformats.org/package/2006/relationships"><Relationship Id="rId3" Type="http://schemas.openxmlformats.org/officeDocument/2006/relationships/tags" Target="../tags/tag548.xml"/><Relationship Id="rId7" Type="http://schemas.openxmlformats.org/officeDocument/2006/relationships/slideLayout" Target="../slideLayouts/slideLayout17.xml"/><Relationship Id="rId2" Type="http://schemas.openxmlformats.org/officeDocument/2006/relationships/tags" Target="../tags/tag547.xml"/><Relationship Id="rId1" Type="http://schemas.openxmlformats.org/officeDocument/2006/relationships/tags" Target="../tags/tag546.xml"/><Relationship Id="rId6" Type="http://schemas.openxmlformats.org/officeDocument/2006/relationships/tags" Target="../tags/tag551.xml"/><Relationship Id="rId5" Type="http://schemas.openxmlformats.org/officeDocument/2006/relationships/tags" Target="../tags/tag550.xml"/><Relationship Id="rId4" Type="http://schemas.openxmlformats.org/officeDocument/2006/relationships/tags" Target="../tags/tag549.xml"/></Relationships>
</file>

<file path=ppt/slides/_rels/slide79.xml.rels><?xml version="1.0" encoding="UTF-8" standalone="yes"?>
<Relationships xmlns="http://schemas.openxmlformats.org/package/2006/relationships"><Relationship Id="rId8" Type="http://schemas.openxmlformats.org/officeDocument/2006/relationships/tags" Target="../tags/tag559.xml"/><Relationship Id="rId3" Type="http://schemas.openxmlformats.org/officeDocument/2006/relationships/tags" Target="../tags/tag554.xml"/><Relationship Id="rId7" Type="http://schemas.openxmlformats.org/officeDocument/2006/relationships/tags" Target="../tags/tag558.xml"/><Relationship Id="rId2" Type="http://schemas.openxmlformats.org/officeDocument/2006/relationships/tags" Target="../tags/tag553.xml"/><Relationship Id="rId1" Type="http://schemas.openxmlformats.org/officeDocument/2006/relationships/tags" Target="../tags/tag552.xml"/><Relationship Id="rId6" Type="http://schemas.openxmlformats.org/officeDocument/2006/relationships/tags" Target="../tags/tag557.xml"/><Relationship Id="rId5" Type="http://schemas.openxmlformats.org/officeDocument/2006/relationships/tags" Target="../tags/tag556.xml"/><Relationship Id="rId4" Type="http://schemas.openxmlformats.org/officeDocument/2006/relationships/tags" Target="../tags/tag555.xml"/><Relationship Id="rId9"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tags" Target="../tags/tag63.xml"/><Relationship Id="rId7" Type="http://schemas.openxmlformats.org/officeDocument/2006/relationships/slideLayout" Target="../slideLayouts/slideLayout17.xml"/><Relationship Id="rId2" Type="http://schemas.openxmlformats.org/officeDocument/2006/relationships/tags" Target="../tags/tag62.xml"/><Relationship Id="rId1" Type="http://schemas.openxmlformats.org/officeDocument/2006/relationships/tags" Target="../tags/tag61.xml"/><Relationship Id="rId6" Type="http://schemas.openxmlformats.org/officeDocument/2006/relationships/tags" Target="../tags/tag66.xml"/><Relationship Id="rId5" Type="http://schemas.openxmlformats.org/officeDocument/2006/relationships/tags" Target="../tags/tag65.xml"/><Relationship Id="rId4" Type="http://schemas.openxmlformats.org/officeDocument/2006/relationships/tags" Target="../tags/tag64.xml"/></Relationships>
</file>

<file path=ppt/slides/_rels/slide80.xml.rels><?xml version="1.0" encoding="UTF-8" standalone="yes"?>
<Relationships xmlns="http://schemas.openxmlformats.org/package/2006/relationships"><Relationship Id="rId3" Type="http://schemas.openxmlformats.org/officeDocument/2006/relationships/tags" Target="../tags/tag562.xml"/><Relationship Id="rId7" Type="http://schemas.openxmlformats.org/officeDocument/2006/relationships/slideLayout" Target="../slideLayouts/slideLayout17.xml"/><Relationship Id="rId2" Type="http://schemas.openxmlformats.org/officeDocument/2006/relationships/tags" Target="../tags/tag561.xml"/><Relationship Id="rId1" Type="http://schemas.openxmlformats.org/officeDocument/2006/relationships/tags" Target="../tags/tag560.xml"/><Relationship Id="rId6" Type="http://schemas.openxmlformats.org/officeDocument/2006/relationships/tags" Target="../tags/tag565.xml"/><Relationship Id="rId5" Type="http://schemas.openxmlformats.org/officeDocument/2006/relationships/tags" Target="../tags/tag564.xml"/><Relationship Id="rId4" Type="http://schemas.openxmlformats.org/officeDocument/2006/relationships/tags" Target="../tags/tag563.xml"/></Relationships>
</file>

<file path=ppt/slides/_rels/slide81.xml.rels><?xml version="1.0" encoding="UTF-8" standalone="yes"?>
<Relationships xmlns="http://schemas.openxmlformats.org/package/2006/relationships"><Relationship Id="rId3" Type="http://schemas.openxmlformats.org/officeDocument/2006/relationships/tags" Target="../tags/tag568.xml"/><Relationship Id="rId7" Type="http://schemas.openxmlformats.org/officeDocument/2006/relationships/slideLayout" Target="../slideLayouts/slideLayout17.xml"/><Relationship Id="rId2" Type="http://schemas.openxmlformats.org/officeDocument/2006/relationships/tags" Target="../tags/tag567.xml"/><Relationship Id="rId1" Type="http://schemas.openxmlformats.org/officeDocument/2006/relationships/tags" Target="../tags/tag566.xml"/><Relationship Id="rId6" Type="http://schemas.openxmlformats.org/officeDocument/2006/relationships/tags" Target="../tags/tag571.xml"/><Relationship Id="rId5" Type="http://schemas.openxmlformats.org/officeDocument/2006/relationships/tags" Target="../tags/tag570.xml"/><Relationship Id="rId4" Type="http://schemas.openxmlformats.org/officeDocument/2006/relationships/tags" Target="../tags/tag569.xml"/></Relationships>
</file>

<file path=ppt/slides/_rels/slide82.xml.rels><?xml version="1.0" encoding="UTF-8" standalone="yes"?>
<Relationships xmlns="http://schemas.openxmlformats.org/package/2006/relationships"><Relationship Id="rId8" Type="http://schemas.openxmlformats.org/officeDocument/2006/relationships/tags" Target="../tags/tag579.xml"/><Relationship Id="rId13" Type="http://schemas.openxmlformats.org/officeDocument/2006/relationships/tags" Target="../tags/tag584.xml"/><Relationship Id="rId18" Type="http://schemas.openxmlformats.org/officeDocument/2006/relationships/tags" Target="../tags/tag589.xml"/><Relationship Id="rId3" Type="http://schemas.openxmlformats.org/officeDocument/2006/relationships/tags" Target="../tags/tag574.xml"/><Relationship Id="rId7" Type="http://schemas.openxmlformats.org/officeDocument/2006/relationships/tags" Target="../tags/tag578.xml"/><Relationship Id="rId12" Type="http://schemas.openxmlformats.org/officeDocument/2006/relationships/tags" Target="../tags/tag583.xml"/><Relationship Id="rId17" Type="http://schemas.openxmlformats.org/officeDocument/2006/relationships/tags" Target="../tags/tag588.xml"/><Relationship Id="rId2" Type="http://schemas.openxmlformats.org/officeDocument/2006/relationships/tags" Target="../tags/tag573.xml"/><Relationship Id="rId16" Type="http://schemas.openxmlformats.org/officeDocument/2006/relationships/tags" Target="../tags/tag587.xml"/><Relationship Id="rId1" Type="http://schemas.openxmlformats.org/officeDocument/2006/relationships/tags" Target="../tags/tag572.xml"/><Relationship Id="rId6" Type="http://schemas.openxmlformats.org/officeDocument/2006/relationships/tags" Target="../tags/tag577.xml"/><Relationship Id="rId11" Type="http://schemas.openxmlformats.org/officeDocument/2006/relationships/tags" Target="../tags/tag582.xml"/><Relationship Id="rId5" Type="http://schemas.openxmlformats.org/officeDocument/2006/relationships/tags" Target="../tags/tag576.xml"/><Relationship Id="rId15" Type="http://schemas.openxmlformats.org/officeDocument/2006/relationships/tags" Target="../tags/tag586.xml"/><Relationship Id="rId10" Type="http://schemas.openxmlformats.org/officeDocument/2006/relationships/tags" Target="../tags/tag581.xml"/><Relationship Id="rId19" Type="http://schemas.openxmlformats.org/officeDocument/2006/relationships/slideLayout" Target="../slideLayouts/slideLayout17.xml"/><Relationship Id="rId4" Type="http://schemas.openxmlformats.org/officeDocument/2006/relationships/tags" Target="../tags/tag575.xml"/><Relationship Id="rId9" Type="http://schemas.openxmlformats.org/officeDocument/2006/relationships/tags" Target="../tags/tag580.xml"/><Relationship Id="rId14" Type="http://schemas.openxmlformats.org/officeDocument/2006/relationships/tags" Target="../tags/tag585.xml"/></Relationships>
</file>

<file path=ppt/slides/_rels/slide83.xml.rels><?xml version="1.0" encoding="UTF-8" standalone="yes"?>
<Relationships xmlns="http://schemas.openxmlformats.org/package/2006/relationships"><Relationship Id="rId8" Type="http://schemas.openxmlformats.org/officeDocument/2006/relationships/tags" Target="../tags/tag597.xml"/><Relationship Id="rId13" Type="http://schemas.openxmlformats.org/officeDocument/2006/relationships/tags" Target="../tags/tag602.xml"/><Relationship Id="rId3" Type="http://schemas.openxmlformats.org/officeDocument/2006/relationships/tags" Target="../tags/tag592.xml"/><Relationship Id="rId7" Type="http://schemas.openxmlformats.org/officeDocument/2006/relationships/tags" Target="../tags/tag596.xml"/><Relationship Id="rId12" Type="http://schemas.openxmlformats.org/officeDocument/2006/relationships/tags" Target="../tags/tag601.xml"/><Relationship Id="rId2" Type="http://schemas.openxmlformats.org/officeDocument/2006/relationships/tags" Target="../tags/tag591.xml"/><Relationship Id="rId1" Type="http://schemas.openxmlformats.org/officeDocument/2006/relationships/tags" Target="../tags/tag590.xml"/><Relationship Id="rId6" Type="http://schemas.openxmlformats.org/officeDocument/2006/relationships/tags" Target="../tags/tag595.xml"/><Relationship Id="rId11" Type="http://schemas.openxmlformats.org/officeDocument/2006/relationships/tags" Target="../tags/tag600.xml"/><Relationship Id="rId5" Type="http://schemas.openxmlformats.org/officeDocument/2006/relationships/tags" Target="../tags/tag594.xml"/><Relationship Id="rId10" Type="http://schemas.openxmlformats.org/officeDocument/2006/relationships/tags" Target="../tags/tag599.xml"/><Relationship Id="rId4" Type="http://schemas.openxmlformats.org/officeDocument/2006/relationships/tags" Target="../tags/tag593.xml"/><Relationship Id="rId9" Type="http://schemas.openxmlformats.org/officeDocument/2006/relationships/tags" Target="../tags/tag598.xml"/><Relationship Id="rId14" Type="http://schemas.openxmlformats.org/officeDocument/2006/relationships/slideLayout" Target="../slideLayouts/slideLayout17.xml"/></Relationships>
</file>

<file path=ppt/slides/_rels/slide84.xml.rels><?xml version="1.0" encoding="UTF-8" standalone="yes"?>
<Relationships xmlns="http://schemas.openxmlformats.org/package/2006/relationships"><Relationship Id="rId8" Type="http://schemas.openxmlformats.org/officeDocument/2006/relationships/tags" Target="../tags/tag610.xml"/><Relationship Id="rId13" Type="http://schemas.openxmlformats.org/officeDocument/2006/relationships/tags" Target="../tags/tag615.xml"/><Relationship Id="rId3" Type="http://schemas.openxmlformats.org/officeDocument/2006/relationships/tags" Target="../tags/tag605.xml"/><Relationship Id="rId7" Type="http://schemas.openxmlformats.org/officeDocument/2006/relationships/tags" Target="../tags/tag609.xml"/><Relationship Id="rId12" Type="http://schemas.openxmlformats.org/officeDocument/2006/relationships/tags" Target="../tags/tag614.xml"/><Relationship Id="rId2" Type="http://schemas.openxmlformats.org/officeDocument/2006/relationships/tags" Target="../tags/tag604.xml"/><Relationship Id="rId1" Type="http://schemas.openxmlformats.org/officeDocument/2006/relationships/tags" Target="../tags/tag603.xml"/><Relationship Id="rId6" Type="http://schemas.openxmlformats.org/officeDocument/2006/relationships/tags" Target="../tags/tag608.xml"/><Relationship Id="rId11" Type="http://schemas.openxmlformats.org/officeDocument/2006/relationships/tags" Target="../tags/tag613.xml"/><Relationship Id="rId5" Type="http://schemas.openxmlformats.org/officeDocument/2006/relationships/tags" Target="../tags/tag607.xml"/><Relationship Id="rId15" Type="http://schemas.openxmlformats.org/officeDocument/2006/relationships/slideLayout" Target="../slideLayouts/slideLayout17.xml"/><Relationship Id="rId10" Type="http://schemas.openxmlformats.org/officeDocument/2006/relationships/tags" Target="../tags/tag612.xml"/><Relationship Id="rId4" Type="http://schemas.openxmlformats.org/officeDocument/2006/relationships/tags" Target="../tags/tag606.xml"/><Relationship Id="rId9" Type="http://schemas.openxmlformats.org/officeDocument/2006/relationships/tags" Target="../tags/tag611.xml"/><Relationship Id="rId14" Type="http://schemas.openxmlformats.org/officeDocument/2006/relationships/tags" Target="../tags/tag616.xml"/></Relationships>
</file>

<file path=ppt/slides/_rels/slide85.xml.rels><?xml version="1.0" encoding="UTF-8" standalone="yes"?>
<Relationships xmlns="http://schemas.openxmlformats.org/package/2006/relationships"><Relationship Id="rId3" Type="http://schemas.openxmlformats.org/officeDocument/2006/relationships/tags" Target="../tags/tag619.xml"/><Relationship Id="rId7" Type="http://schemas.openxmlformats.org/officeDocument/2006/relationships/slideLayout" Target="../slideLayouts/slideLayout17.xml"/><Relationship Id="rId2" Type="http://schemas.openxmlformats.org/officeDocument/2006/relationships/tags" Target="../tags/tag618.xml"/><Relationship Id="rId1" Type="http://schemas.openxmlformats.org/officeDocument/2006/relationships/tags" Target="../tags/tag617.xml"/><Relationship Id="rId6" Type="http://schemas.openxmlformats.org/officeDocument/2006/relationships/tags" Target="../tags/tag622.xml"/><Relationship Id="rId5" Type="http://schemas.openxmlformats.org/officeDocument/2006/relationships/tags" Target="../tags/tag621.xml"/><Relationship Id="rId4" Type="http://schemas.openxmlformats.org/officeDocument/2006/relationships/tags" Target="../tags/tag620.xml"/></Relationships>
</file>

<file path=ppt/slides/_rels/slide86.xml.rels><?xml version="1.0" encoding="UTF-8" standalone="yes"?>
<Relationships xmlns="http://schemas.openxmlformats.org/package/2006/relationships"><Relationship Id="rId8" Type="http://schemas.openxmlformats.org/officeDocument/2006/relationships/tags" Target="../tags/tag630.xml"/><Relationship Id="rId3" Type="http://schemas.openxmlformats.org/officeDocument/2006/relationships/tags" Target="../tags/tag625.xml"/><Relationship Id="rId7" Type="http://schemas.openxmlformats.org/officeDocument/2006/relationships/tags" Target="../tags/tag629.xml"/><Relationship Id="rId2" Type="http://schemas.openxmlformats.org/officeDocument/2006/relationships/tags" Target="../tags/tag624.xml"/><Relationship Id="rId1" Type="http://schemas.openxmlformats.org/officeDocument/2006/relationships/tags" Target="../tags/tag623.xml"/><Relationship Id="rId6" Type="http://schemas.openxmlformats.org/officeDocument/2006/relationships/tags" Target="../tags/tag628.xml"/><Relationship Id="rId5" Type="http://schemas.openxmlformats.org/officeDocument/2006/relationships/tags" Target="../tags/tag627.xml"/><Relationship Id="rId4" Type="http://schemas.openxmlformats.org/officeDocument/2006/relationships/tags" Target="../tags/tag626.xml"/><Relationship Id="rId9" Type="http://schemas.openxmlformats.org/officeDocument/2006/relationships/slideLayout" Target="../slideLayouts/slideLayout17.xml"/></Relationships>
</file>

<file path=ppt/slides/_rels/slide87.xml.rels><?xml version="1.0" encoding="UTF-8" standalone="yes"?>
<Relationships xmlns="http://schemas.openxmlformats.org/package/2006/relationships"><Relationship Id="rId3" Type="http://schemas.openxmlformats.org/officeDocument/2006/relationships/tags" Target="../tags/tag633.xml"/><Relationship Id="rId7" Type="http://schemas.openxmlformats.org/officeDocument/2006/relationships/slideLayout" Target="../slideLayouts/slideLayout17.xml"/><Relationship Id="rId2" Type="http://schemas.openxmlformats.org/officeDocument/2006/relationships/tags" Target="../tags/tag632.xml"/><Relationship Id="rId1" Type="http://schemas.openxmlformats.org/officeDocument/2006/relationships/tags" Target="../tags/tag631.xml"/><Relationship Id="rId6" Type="http://schemas.openxmlformats.org/officeDocument/2006/relationships/tags" Target="../tags/tag636.xml"/><Relationship Id="rId5" Type="http://schemas.openxmlformats.org/officeDocument/2006/relationships/tags" Target="../tags/tag635.xml"/><Relationship Id="rId4" Type="http://schemas.openxmlformats.org/officeDocument/2006/relationships/tags" Target="../tags/tag634.xml"/></Relationships>
</file>

<file path=ppt/slides/_rels/slide88.xml.rels><?xml version="1.0" encoding="UTF-8" standalone="yes"?>
<Relationships xmlns="http://schemas.openxmlformats.org/package/2006/relationships"><Relationship Id="rId3" Type="http://schemas.openxmlformats.org/officeDocument/2006/relationships/tags" Target="../tags/tag639.xml"/><Relationship Id="rId7" Type="http://schemas.openxmlformats.org/officeDocument/2006/relationships/slideLayout" Target="../slideLayouts/slideLayout17.xml"/><Relationship Id="rId2" Type="http://schemas.openxmlformats.org/officeDocument/2006/relationships/tags" Target="../tags/tag638.xml"/><Relationship Id="rId1" Type="http://schemas.openxmlformats.org/officeDocument/2006/relationships/tags" Target="../tags/tag637.xml"/><Relationship Id="rId6" Type="http://schemas.openxmlformats.org/officeDocument/2006/relationships/tags" Target="../tags/tag642.xml"/><Relationship Id="rId5" Type="http://schemas.openxmlformats.org/officeDocument/2006/relationships/tags" Target="../tags/tag641.xml"/><Relationship Id="rId4" Type="http://schemas.openxmlformats.org/officeDocument/2006/relationships/tags" Target="../tags/tag640.xml"/></Relationships>
</file>

<file path=ppt/slides/_rels/slide89.xml.rels><?xml version="1.0" encoding="UTF-8" standalone="yes"?>
<Relationships xmlns="http://schemas.openxmlformats.org/package/2006/relationships"><Relationship Id="rId8" Type="http://schemas.openxmlformats.org/officeDocument/2006/relationships/tags" Target="../tags/tag650.xml"/><Relationship Id="rId3" Type="http://schemas.openxmlformats.org/officeDocument/2006/relationships/tags" Target="../tags/tag645.xml"/><Relationship Id="rId7" Type="http://schemas.openxmlformats.org/officeDocument/2006/relationships/tags" Target="../tags/tag649.xml"/><Relationship Id="rId2" Type="http://schemas.openxmlformats.org/officeDocument/2006/relationships/tags" Target="../tags/tag644.xml"/><Relationship Id="rId1" Type="http://schemas.openxmlformats.org/officeDocument/2006/relationships/tags" Target="../tags/tag643.xml"/><Relationship Id="rId6" Type="http://schemas.openxmlformats.org/officeDocument/2006/relationships/tags" Target="../tags/tag648.xml"/><Relationship Id="rId5" Type="http://schemas.openxmlformats.org/officeDocument/2006/relationships/tags" Target="../tags/tag647.xml"/><Relationship Id="rId4" Type="http://schemas.openxmlformats.org/officeDocument/2006/relationships/tags" Target="../tags/tag646.xml"/><Relationship Id="rId9"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3" Type="http://schemas.openxmlformats.org/officeDocument/2006/relationships/tags" Target="../tags/tag69.xml"/><Relationship Id="rId7" Type="http://schemas.openxmlformats.org/officeDocument/2006/relationships/slideLayout" Target="../slideLayouts/slideLayout17.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s>
</file>

<file path=ppt/slides/_rels/slide90.xml.rels><?xml version="1.0" encoding="UTF-8" standalone="yes"?>
<Relationships xmlns="http://schemas.openxmlformats.org/package/2006/relationships"><Relationship Id="rId3" Type="http://schemas.openxmlformats.org/officeDocument/2006/relationships/tags" Target="../tags/tag653.xml"/><Relationship Id="rId7" Type="http://schemas.openxmlformats.org/officeDocument/2006/relationships/slideLayout" Target="../slideLayouts/slideLayout17.xml"/><Relationship Id="rId2" Type="http://schemas.openxmlformats.org/officeDocument/2006/relationships/tags" Target="../tags/tag652.xml"/><Relationship Id="rId1" Type="http://schemas.openxmlformats.org/officeDocument/2006/relationships/tags" Target="../tags/tag651.xml"/><Relationship Id="rId6" Type="http://schemas.openxmlformats.org/officeDocument/2006/relationships/tags" Target="../tags/tag656.xml"/><Relationship Id="rId5" Type="http://schemas.openxmlformats.org/officeDocument/2006/relationships/tags" Target="../tags/tag655.xml"/><Relationship Id="rId4" Type="http://schemas.openxmlformats.org/officeDocument/2006/relationships/tags" Target="../tags/tag654.xml"/></Relationships>
</file>

<file path=ppt/slides/_rels/slide91.xml.rels><?xml version="1.0" encoding="UTF-8" standalone="yes"?>
<Relationships xmlns="http://schemas.openxmlformats.org/package/2006/relationships"><Relationship Id="rId8" Type="http://schemas.openxmlformats.org/officeDocument/2006/relationships/tags" Target="../tags/tag664.xml"/><Relationship Id="rId3" Type="http://schemas.openxmlformats.org/officeDocument/2006/relationships/tags" Target="../tags/tag659.xml"/><Relationship Id="rId7" Type="http://schemas.openxmlformats.org/officeDocument/2006/relationships/tags" Target="../tags/tag663.xml"/><Relationship Id="rId2" Type="http://schemas.openxmlformats.org/officeDocument/2006/relationships/tags" Target="../tags/tag658.xml"/><Relationship Id="rId1" Type="http://schemas.openxmlformats.org/officeDocument/2006/relationships/tags" Target="../tags/tag657.xml"/><Relationship Id="rId6" Type="http://schemas.openxmlformats.org/officeDocument/2006/relationships/tags" Target="../tags/tag662.xml"/><Relationship Id="rId5" Type="http://schemas.openxmlformats.org/officeDocument/2006/relationships/tags" Target="../tags/tag661.xml"/><Relationship Id="rId4" Type="http://schemas.openxmlformats.org/officeDocument/2006/relationships/tags" Target="../tags/tag660.xml"/><Relationship Id="rId9" Type="http://schemas.openxmlformats.org/officeDocument/2006/relationships/slideLayout" Target="../slideLayouts/slideLayout17.xml"/></Relationships>
</file>

<file path=ppt/slides/_rels/slide9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667.xml"/><Relationship Id="rId7" Type="http://schemas.openxmlformats.org/officeDocument/2006/relationships/tags" Target="../tags/tag671.xml"/><Relationship Id="rId2" Type="http://schemas.openxmlformats.org/officeDocument/2006/relationships/tags" Target="../tags/tag666.xml"/><Relationship Id="rId1" Type="http://schemas.openxmlformats.org/officeDocument/2006/relationships/tags" Target="../tags/tag665.xml"/><Relationship Id="rId6" Type="http://schemas.openxmlformats.org/officeDocument/2006/relationships/tags" Target="../tags/tag670.xml"/><Relationship Id="rId5" Type="http://schemas.openxmlformats.org/officeDocument/2006/relationships/tags" Target="../tags/tag669.xml"/><Relationship Id="rId4" Type="http://schemas.openxmlformats.org/officeDocument/2006/relationships/tags" Target="../tags/tag668.xml"/></Relationships>
</file>

<file path=ppt/slides/_rels/slide9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674.xml"/><Relationship Id="rId7" Type="http://schemas.openxmlformats.org/officeDocument/2006/relationships/tags" Target="../tags/tag678.xml"/><Relationship Id="rId2" Type="http://schemas.openxmlformats.org/officeDocument/2006/relationships/tags" Target="../tags/tag673.xml"/><Relationship Id="rId1" Type="http://schemas.openxmlformats.org/officeDocument/2006/relationships/tags" Target="../tags/tag672.xml"/><Relationship Id="rId6" Type="http://schemas.openxmlformats.org/officeDocument/2006/relationships/tags" Target="../tags/tag677.xml"/><Relationship Id="rId5" Type="http://schemas.openxmlformats.org/officeDocument/2006/relationships/tags" Target="../tags/tag676.xml"/><Relationship Id="rId4" Type="http://schemas.openxmlformats.org/officeDocument/2006/relationships/tags" Target="../tags/tag675.xml"/></Relationships>
</file>

<file path=ppt/slides/_rels/slide94.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681.xml"/><Relationship Id="rId7" Type="http://schemas.openxmlformats.org/officeDocument/2006/relationships/tags" Target="../tags/tag685.xml"/><Relationship Id="rId2" Type="http://schemas.openxmlformats.org/officeDocument/2006/relationships/tags" Target="../tags/tag680.xml"/><Relationship Id="rId1" Type="http://schemas.openxmlformats.org/officeDocument/2006/relationships/tags" Target="../tags/tag679.xml"/><Relationship Id="rId6" Type="http://schemas.openxmlformats.org/officeDocument/2006/relationships/tags" Target="../tags/tag684.xml"/><Relationship Id="rId5" Type="http://schemas.openxmlformats.org/officeDocument/2006/relationships/tags" Target="../tags/tag683.xml"/><Relationship Id="rId4" Type="http://schemas.openxmlformats.org/officeDocument/2006/relationships/tags" Target="../tags/tag682.xml"/></Relationships>
</file>

<file path=ppt/slides/_rels/slide95.xml.rels><?xml version="1.0" encoding="UTF-8" standalone="yes"?>
<Relationships xmlns="http://schemas.openxmlformats.org/package/2006/relationships"><Relationship Id="rId8" Type="http://schemas.openxmlformats.org/officeDocument/2006/relationships/tags" Target="../tags/tag693.xml"/><Relationship Id="rId3" Type="http://schemas.openxmlformats.org/officeDocument/2006/relationships/tags" Target="../tags/tag688.xml"/><Relationship Id="rId7" Type="http://schemas.openxmlformats.org/officeDocument/2006/relationships/tags" Target="../tags/tag692.xml"/><Relationship Id="rId2" Type="http://schemas.openxmlformats.org/officeDocument/2006/relationships/tags" Target="../tags/tag687.xml"/><Relationship Id="rId1" Type="http://schemas.openxmlformats.org/officeDocument/2006/relationships/tags" Target="../tags/tag686.xml"/><Relationship Id="rId6" Type="http://schemas.openxmlformats.org/officeDocument/2006/relationships/tags" Target="../tags/tag691.xml"/><Relationship Id="rId5" Type="http://schemas.openxmlformats.org/officeDocument/2006/relationships/tags" Target="../tags/tag690.xml"/><Relationship Id="rId4" Type="http://schemas.openxmlformats.org/officeDocument/2006/relationships/tags" Target="../tags/tag689.xml"/><Relationship Id="rId9" Type="http://schemas.openxmlformats.org/officeDocument/2006/relationships/slideLayout" Target="../slideLayouts/slideLayout17.xml"/></Relationships>
</file>

<file path=ppt/slides/_rels/slide9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tags" Target="../tags/tag696.xml"/><Relationship Id="rId7" Type="http://schemas.openxmlformats.org/officeDocument/2006/relationships/slideLayout" Target="../slideLayouts/slideLayout17.xml"/><Relationship Id="rId2" Type="http://schemas.openxmlformats.org/officeDocument/2006/relationships/tags" Target="../tags/tag695.xml"/><Relationship Id="rId1" Type="http://schemas.openxmlformats.org/officeDocument/2006/relationships/tags" Target="../tags/tag694.xml"/><Relationship Id="rId6" Type="http://schemas.openxmlformats.org/officeDocument/2006/relationships/tags" Target="../tags/tag699.xml"/><Relationship Id="rId5" Type="http://schemas.openxmlformats.org/officeDocument/2006/relationships/tags" Target="../tags/tag698.xml"/><Relationship Id="rId4" Type="http://schemas.openxmlformats.org/officeDocument/2006/relationships/tags" Target="../tags/tag697.xml"/><Relationship Id="rId9" Type="http://schemas.openxmlformats.org/officeDocument/2006/relationships/image" Target="NULL" TargetMode="External"/></Relationships>
</file>

<file path=ppt/slides/_rels/slide97.xml.rels><?xml version="1.0" encoding="UTF-8" standalone="yes"?>
<Relationships xmlns="http://schemas.openxmlformats.org/package/2006/relationships"><Relationship Id="rId8" Type="http://schemas.openxmlformats.org/officeDocument/2006/relationships/tags" Target="../tags/tag707.xml"/><Relationship Id="rId3" Type="http://schemas.openxmlformats.org/officeDocument/2006/relationships/tags" Target="../tags/tag702.xml"/><Relationship Id="rId7" Type="http://schemas.openxmlformats.org/officeDocument/2006/relationships/tags" Target="../tags/tag706.xml"/><Relationship Id="rId2" Type="http://schemas.openxmlformats.org/officeDocument/2006/relationships/tags" Target="../tags/tag701.xml"/><Relationship Id="rId1" Type="http://schemas.openxmlformats.org/officeDocument/2006/relationships/tags" Target="../tags/tag700.xml"/><Relationship Id="rId6" Type="http://schemas.openxmlformats.org/officeDocument/2006/relationships/tags" Target="../tags/tag705.xml"/><Relationship Id="rId5" Type="http://schemas.openxmlformats.org/officeDocument/2006/relationships/tags" Target="../tags/tag704.xml"/><Relationship Id="rId4" Type="http://schemas.openxmlformats.org/officeDocument/2006/relationships/tags" Target="../tags/tag703.xml"/><Relationship Id="rId9" Type="http://schemas.openxmlformats.org/officeDocument/2006/relationships/slideLayout" Target="../slideLayouts/slideLayout17.xml"/></Relationships>
</file>

<file path=ppt/slides/_rels/slide98.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70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spcBef>
                <a:spcPct val="20000"/>
              </a:spcBef>
              <a:buFont typeface="Arial" charset="0"/>
              <a:buNone/>
            </a:pPr>
            <a:r>
              <a:rPr lang="en-US" altLang="zh-CN" sz="8600" b="1" dirty="0" smtClean="0">
                <a:solidFill>
                  <a:srgbClr val="084CA1"/>
                </a:solidFill>
                <a:latin typeface="Arial" charset="0"/>
                <a:cs typeface="Arial" charset="0"/>
              </a:rPr>
              <a:t>05</a:t>
            </a:r>
            <a:endParaRPr lang="en-US" altLang="zh-CN" sz="8600" b="1" dirty="0">
              <a:solidFill>
                <a:srgbClr val="084CA1"/>
              </a:solidFill>
              <a:latin typeface="Arial" charset="0"/>
              <a:cs typeface="Arial" charset="0"/>
            </a:endParaRPr>
          </a:p>
        </p:txBody>
      </p:sp>
      <p:sp>
        <p:nvSpPr>
          <p:cNvPr id="3075" name="文本框 16"/>
          <p:cNvSpPr txBox="1">
            <a:spLocks noChangeArrowheads="1"/>
          </p:cNvSpPr>
          <p:nvPr>
            <p:custDataLst>
              <p:tags r:id="rId3"/>
            </p:custDataLst>
          </p:nvPr>
        </p:nvSpPr>
        <p:spPr bwMode="auto">
          <a:xfrm>
            <a:off x="1627919" y="2411128"/>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defPPr>
              <a:defRPr lang="zh-CN"/>
            </a:defPPr>
            <a:lvl1pPr>
              <a:defRPr sz="4400" b="1">
                <a:solidFill>
                  <a:srgbClr val="084CA1"/>
                </a:solidFill>
                <a:latin typeface="微软雅黑" pitchFamily="34" charset="-122"/>
                <a:ea typeface="微软雅黑" pitchFamily="34" charset="-122"/>
                <a:cs typeface="Arial" charset="0"/>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dirty="0" smtClean="0">
                <a:sym typeface="Microsoft YaHei"/>
              </a:rPr>
              <a:t>固定资产</a:t>
            </a:r>
            <a:endParaRPr lang="zh-CN" altLang="en-US" dirty="0">
              <a:sym typeface="Microsoft YaHei"/>
            </a:endParaRP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25760077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844353"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固定资产核算设置的会计科目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18" name="直接连接符 17"/>
          <p:cNvCxnSpPr/>
          <p:nvPr/>
        </p:nvCxnSpPr>
        <p:spPr>
          <a:xfrm>
            <a:off x="161167" y="1595365"/>
            <a:ext cx="5500010" cy="0"/>
          </a:xfrm>
          <a:prstGeom prst="line">
            <a:avLst/>
          </a:prstGeom>
          <a:noFill/>
          <a:ln w="6350" cap="flat" cmpd="sng" algn="ctr">
            <a:solidFill>
              <a:srgbClr val="000000"/>
            </a:solidFill>
            <a:prstDash val="solid"/>
            <a:miter lim="800000"/>
          </a:ln>
          <a:effectLst/>
        </p:spPr>
      </p:cxnSp>
      <p:cxnSp>
        <p:nvCxnSpPr>
          <p:cNvPr id="19" name="直接连接符 18"/>
          <p:cNvCxnSpPr/>
          <p:nvPr/>
        </p:nvCxnSpPr>
        <p:spPr>
          <a:xfrm>
            <a:off x="2973383" y="1606073"/>
            <a:ext cx="0" cy="3262810"/>
          </a:xfrm>
          <a:prstGeom prst="line">
            <a:avLst/>
          </a:prstGeom>
          <a:noFill/>
          <a:ln w="6350" cap="flat" cmpd="sng" algn="ctr">
            <a:solidFill>
              <a:srgbClr val="000000"/>
            </a:solidFill>
            <a:prstDash val="solid"/>
            <a:miter lim="800000"/>
          </a:ln>
          <a:effectLst/>
        </p:spPr>
      </p:cxnSp>
      <p:sp>
        <p:nvSpPr>
          <p:cNvPr id="20" name="文本框 19"/>
          <p:cNvSpPr txBox="1"/>
          <p:nvPr/>
        </p:nvSpPr>
        <p:spPr>
          <a:xfrm>
            <a:off x="1793170" y="1193613"/>
            <a:ext cx="2363192"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固定资产清理</a:t>
            </a:r>
            <a:endPar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cxnSp>
        <p:nvCxnSpPr>
          <p:cNvPr id="30" name="直接连接符 29"/>
          <p:cNvCxnSpPr/>
          <p:nvPr/>
        </p:nvCxnSpPr>
        <p:spPr>
          <a:xfrm>
            <a:off x="161167" y="3281813"/>
            <a:ext cx="5500010" cy="0"/>
          </a:xfrm>
          <a:prstGeom prst="line">
            <a:avLst/>
          </a:prstGeom>
          <a:noFill/>
          <a:ln w="6350" cap="flat" cmpd="sng" algn="ctr">
            <a:solidFill>
              <a:srgbClr val="000000"/>
            </a:solidFill>
            <a:prstDash val="solid"/>
            <a:miter lim="800000"/>
          </a:ln>
          <a:effectLst/>
        </p:spPr>
      </p:cxnSp>
      <p:sp>
        <p:nvSpPr>
          <p:cNvPr id="31" name="文本框 25"/>
          <p:cNvSpPr txBox="1"/>
          <p:nvPr/>
        </p:nvSpPr>
        <p:spPr>
          <a:xfrm>
            <a:off x="161167" y="3434334"/>
            <a:ext cx="2750004" cy="923330"/>
          </a:xfrm>
          <a:prstGeom prst="rect">
            <a:avLst/>
          </a:prstGeom>
          <a:noFill/>
        </p:spPr>
        <p:txBody>
          <a:bodyPr wrap="square" rtlCol="0">
            <a:spAutoFit/>
          </a:bodyPr>
          <a:lstStyle/>
          <a:p>
            <a:pPr lvl="0">
              <a:lnSpc>
                <a:spcPct val="150000"/>
              </a:lnSpc>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期末余额：</a:t>
            </a:r>
            <a:r>
              <a:rPr lang="zh-CN" altLang="zh-CN" sz="1800" dirty="0">
                <a:latin typeface="微软雅黑" pitchFamily="34" charset="-122"/>
                <a:ea typeface="微软雅黑" pitchFamily="34" charset="-122"/>
              </a:rPr>
              <a:t>尚未清理完毕的固定资产清理净损失</a:t>
            </a:r>
            <a:endParaRPr lang="zh-CN" altLang="en-US" sz="1800" dirty="0">
              <a:latin typeface="微软雅黑" pitchFamily="34" charset="-122"/>
              <a:ea typeface="微软雅黑" pitchFamily="34" charset="-122"/>
            </a:endParaRPr>
          </a:p>
        </p:txBody>
      </p:sp>
      <p:sp>
        <p:nvSpPr>
          <p:cNvPr id="33" name="TextBox 32"/>
          <p:cNvSpPr txBox="1"/>
          <p:nvPr/>
        </p:nvSpPr>
        <p:spPr>
          <a:xfrm>
            <a:off x="251675" y="1219680"/>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34" name="TextBox 33"/>
          <p:cNvSpPr txBox="1"/>
          <p:nvPr/>
        </p:nvSpPr>
        <p:spPr>
          <a:xfrm>
            <a:off x="4633680" y="1217679"/>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36" name="圆角矩形 35"/>
          <p:cNvSpPr/>
          <p:nvPr/>
        </p:nvSpPr>
        <p:spPr>
          <a:xfrm>
            <a:off x="5708680" y="2452573"/>
            <a:ext cx="3387820" cy="2490942"/>
          </a:xfrm>
          <a:prstGeom prst="roundRect">
            <a:avLst>
              <a:gd name="adj" fmla="val 3178"/>
            </a:avLst>
          </a:prstGeom>
          <a:solidFill>
            <a:srgbClr val="084CA1"/>
          </a:solidFill>
          <a:ln w="12700" cap="flat" cmpd="sng" algn="ctr">
            <a:solidFill>
              <a:srgbClr val="066DCA">
                <a:shade val="50000"/>
              </a:srgbClr>
            </a:solidFill>
            <a:prstDash val="solid"/>
            <a:miter lim="800000"/>
          </a:ln>
          <a:effectLst/>
        </p:spPr>
        <p:txBody>
          <a:bodyPr rtlCol="0" anchor="ctr"/>
          <a:lstStyle/>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sym typeface="+mn-ea"/>
              </a:rPr>
              <a:t>资产类</a:t>
            </a: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mn-ea"/>
              </a:rPr>
              <a:t>账户</a:t>
            </a:r>
          </a:p>
          <a:p>
            <a:pPr marL="285750" lvl="0" indent="-285750" algn="just" defTabSz="914400">
              <a:lnSpc>
                <a:spcPct val="150000"/>
              </a:lnSpc>
              <a:buFont typeface="Wingdings" panose="05000000000000000000" charset="0"/>
              <a:buChar cha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mn-ea"/>
              </a:rPr>
              <a:t>清理结束后，清理净损益分别转入“</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sym typeface="+mn-ea"/>
              </a:rPr>
              <a:t>营业外收入</a:t>
            </a: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mn-ea"/>
              </a:rPr>
              <a:t>”和“</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sym typeface="+mn-ea"/>
              </a:rPr>
              <a:t>营业外支出</a:t>
            </a: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mn-ea"/>
              </a:rPr>
              <a:t>”</a:t>
            </a: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mn-ea"/>
              </a:rPr>
              <a:t>帐户，结转后</a:t>
            </a:r>
            <a:r>
              <a:rPr lang="zh-CN" altLang="en-US" sz="1800" b="1" kern="0" dirty="0">
                <a:solidFill>
                  <a:srgbClr val="FFFFFF"/>
                </a:solidFill>
                <a:latin typeface="微软雅黑" pitchFamily="34" charset="-122"/>
                <a:ea typeface="微软雅黑" pitchFamily="34" charset="-122"/>
                <a:sym typeface="+mn-ea"/>
              </a:rPr>
              <a:t>，</a:t>
            </a:r>
            <a:r>
              <a:rPr lang="zh-CN" altLang="zh-CN" sz="1800" b="1" kern="0" dirty="0">
                <a:solidFill>
                  <a:srgbClr val="FFFFFF"/>
                </a:solidFill>
                <a:latin typeface="微软雅黑" pitchFamily="34" charset="-122"/>
                <a:ea typeface="微软雅黑" pitchFamily="34" charset="-122"/>
              </a:rPr>
              <a:t>账户无余额</a:t>
            </a:r>
            <a:r>
              <a:rPr lang="zh-CN" altLang="en-US" sz="1800" b="1" kern="0" dirty="0">
                <a:solidFill>
                  <a:srgbClr val="FFFFFF"/>
                </a:solidFill>
                <a:latin typeface="微软雅黑" pitchFamily="34" charset="-122"/>
                <a:ea typeface="微软雅黑" pitchFamily="34" charset="-122"/>
                <a:sym typeface="+mn-ea"/>
              </a:rPr>
              <a:t>。</a:t>
            </a:r>
            <a:endParaRPr lang="zh-CN" altLang="en-US" sz="1800" b="1" kern="0" dirty="0">
              <a:solidFill>
                <a:srgbClr val="FFFFFF"/>
              </a:solidFill>
              <a:latin typeface="微软雅黑" pitchFamily="34" charset="-122"/>
              <a:ea typeface="微软雅黑" pitchFamily="34" charset="-122"/>
            </a:endParaRPr>
          </a:p>
        </p:txBody>
      </p:sp>
      <p:sp>
        <p:nvSpPr>
          <p:cNvPr id="37" name="文本框 16"/>
          <p:cNvSpPr txBox="1"/>
          <p:nvPr/>
        </p:nvSpPr>
        <p:spPr>
          <a:xfrm>
            <a:off x="251674" y="1783158"/>
            <a:ext cx="2659497" cy="1338828"/>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①</a:t>
            </a:r>
            <a:r>
              <a:rPr lang="zh-CN" altLang="zh-CN" sz="1800" dirty="0">
                <a:latin typeface="微软雅黑" pitchFamily="34" charset="-122"/>
                <a:ea typeface="微软雅黑" pitchFamily="34" charset="-122"/>
              </a:rPr>
              <a:t>转出的固定资产价值、清理过程中应支付的相关税费及其他费用</a:t>
            </a:r>
            <a:endParaRPr lang="zh-CN" altLang="en-US" sz="1800" dirty="0">
              <a:latin typeface="微软雅黑" pitchFamily="34" charset="-122"/>
              <a:ea typeface="微软雅黑" pitchFamily="34" charset="-122"/>
            </a:endParaRPr>
          </a:p>
        </p:txBody>
      </p:sp>
      <p:sp>
        <p:nvSpPr>
          <p:cNvPr id="38" name="文本框 17"/>
          <p:cNvSpPr txBox="1"/>
          <p:nvPr/>
        </p:nvSpPr>
        <p:spPr>
          <a:xfrm>
            <a:off x="3057891" y="1783158"/>
            <a:ext cx="2650789" cy="1338828"/>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②</a:t>
            </a:r>
            <a:r>
              <a:rPr lang="zh-CN" altLang="zh-CN" sz="1800" dirty="0">
                <a:latin typeface="微软雅黑" pitchFamily="34" charset="-122"/>
                <a:ea typeface="微软雅黑" pitchFamily="34" charset="-122"/>
              </a:rPr>
              <a:t>处置固定资产的价款、残料、变价收入和应由保险公司赔偿的损失</a:t>
            </a:r>
            <a:endParaRPr lang="zh-CN" altLang="en-US" sz="1800" dirty="0">
              <a:latin typeface="微软雅黑" pitchFamily="34" charset="-122"/>
              <a:ea typeface="微软雅黑" pitchFamily="34" charset="-122"/>
            </a:endParaRPr>
          </a:p>
        </p:txBody>
      </p:sp>
      <p:sp>
        <p:nvSpPr>
          <p:cNvPr id="44" name="文本框 25"/>
          <p:cNvSpPr txBox="1"/>
          <p:nvPr/>
        </p:nvSpPr>
        <p:spPr>
          <a:xfrm>
            <a:off x="3008283" y="3434334"/>
            <a:ext cx="2750004" cy="923330"/>
          </a:xfrm>
          <a:prstGeom prst="rect">
            <a:avLst/>
          </a:prstGeom>
          <a:noFill/>
        </p:spPr>
        <p:txBody>
          <a:bodyPr wrap="square" rtlCol="0">
            <a:spAutoFit/>
          </a:bodyPr>
          <a:lstStyle/>
          <a:p>
            <a:pPr lvl="0">
              <a:lnSpc>
                <a:spcPct val="150000"/>
              </a:lnSpc>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期末余额：</a:t>
            </a:r>
            <a:r>
              <a:rPr lang="zh-CN" altLang="zh-CN" sz="1800" dirty="0">
                <a:latin typeface="微软雅黑" pitchFamily="34" charset="-122"/>
                <a:ea typeface="微软雅黑" pitchFamily="34" charset="-122"/>
              </a:rPr>
              <a:t>尚未清理完毕的固定资产清理</a:t>
            </a:r>
            <a:r>
              <a:rPr lang="zh-CN" altLang="zh-CN" sz="1800" dirty="0" smtClean="0">
                <a:latin typeface="微软雅黑" pitchFamily="34" charset="-122"/>
                <a:ea typeface="微软雅黑" pitchFamily="34" charset="-122"/>
              </a:rPr>
              <a:t>净</a:t>
            </a:r>
            <a:r>
              <a:rPr lang="zh-CN" altLang="en-US" sz="1800" dirty="0" smtClean="0">
                <a:latin typeface="微软雅黑" pitchFamily="34" charset="-122"/>
                <a:ea typeface="微软雅黑" pitchFamily="34" charset="-122"/>
              </a:rPr>
              <a:t>收益</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7421343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的入账价值</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1" name="TextBox 20"/>
          <p:cNvSpPr txBox="1"/>
          <p:nvPr/>
        </p:nvSpPr>
        <p:spPr>
          <a:xfrm>
            <a:off x="805485" y="1274525"/>
            <a:ext cx="7870971" cy="133882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固定资产应当按成本计价</a:t>
            </a:r>
            <a:r>
              <a:rPr kumimoji="0" lang="zh-CN"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入账</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成本</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：企业购建某项固定资产达到</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预定可使用状态</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前所发生的一切</a:t>
            </a:r>
            <a:endPar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合理、必要的支出</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2" name="文本框 19"/>
          <p:cNvSpPr txBox="1"/>
          <p:nvPr/>
        </p:nvSpPr>
        <p:spPr>
          <a:xfrm>
            <a:off x="1624322" y="2735272"/>
            <a:ext cx="6975475" cy="1754326"/>
          </a:xfrm>
          <a:prstGeom prst="rect">
            <a:avLst/>
          </a:prstGeom>
          <a:solidFill>
            <a:schemeClr val="accent1">
              <a:lumMod val="60000"/>
              <a:lumOff val="40000"/>
            </a:schemeClr>
          </a:solidFill>
        </p:spPr>
        <p:txBody>
          <a:bodyPr wrap="square" rtlCol="0">
            <a:spAutoFit/>
          </a:bodyPr>
          <a:lstStyle/>
          <a:p>
            <a:pPr marL="342900" indent="-342900">
              <a:lnSpc>
                <a:spcPct val="150000"/>
              </a:lnSpc>
              <a:buFont typeface="+mj-ea"/>
              <a:buAutoNum type="circleNumDbPlain"/>
            </a:pPr>
            <a:r>
              <a:rPr lang="zh-CN" altLang="en-US" sz="1800" dirty="0">
                <a:latin typeface="微软雅黑" pitchFamily="34" charset="-122"/>
                <a:ea typeface="微软雅黑" pitchFamily="34" charset="-122"/>
                <a:sym typeface="+mn-ea"/>
              </a:rPr>
              <a:t>固定资产实体建造包括安装工作已全部完成或实质完成</a:t>
            </a:r>
            <a:r>
              <a:rPr lang="en-US" altLang="zh-CN" sz="1800" dirty="0">
                <a:latin typeface="微软雅黑" pitchFamily="34" charset="-122"/>
                <a:ea typeface="微软雅黑" pitchFamily="34" charset="-122"/>
                <a:sym typeface="+mn-ea"/>
              </a:rPr>
              <a:t>;</a:t>
            </a:r>
          </a:p>
          <a:p>
            <a:pPr marL="342900" indent="-342900">
              <a:lnSpc>
                <a:spcPct val="150000"/>
              </a:lnSpc>
              <a:buFont typeface="+mj-ea"/>
              <a:buAutoNum type="circleNumDbPlain"/>
            </a:pPr>
            <a:r>
              <a:rPr lang="zh-CN" altLang="en-US" sz="1800" dirty="0">
                <a:latin typeface="微软雅黑" pitchFamily="34" charset="-122"/>
                <a:ea typeface="微软雅黑" pitchFamily="34" charset="-122"/>
                <a:sym typeface="+mn-ea"/>
              </a:rPr>
              <a:t>购建的固定资产与设计要求或合同要求相符合或基本符合，即使有个别不相符，也不影响正常使用</a:t>
            </a:r>
            <a:r>
              <a:rPr lang="en-US" altLang="zh-CN" sz="1800" dirty="0">
                <a:latin typeface="微软雅黑" pitchFamily="34" charset="-122"/>
                <a:ea typeface="微软雅黑" pitchFamily="34" charset="-122"/>
                <a:sym typeface="+mn-ea"/>
              </a:rPr>
              <a:t>;</a:t>
            </a:r>
          </a:p>
          <a:p>
            <a:pPr marL="342900" indent="-342900">
              <a:lnSpc>
                <a:spcPct val="150000"/>
              </a:lnSpc>
              <a:buFont typeface="+mj-ea"/>
              <a:buAutoNum type="circleNumDbPlain"/>
            </a:pPr>
            <a:r>
              <a:rPr lang="zh-CN" altLang="en-US" sz="1800" dirty="0">
                <a:latin typeface="微软雅黑" pitchFamily="34" charset="-122"/>
                <a:ea typeface="微软雅黑" pitchFamily="34" charset="-122"/>
                <a:sym typeface="+mn-ea"/>
              </a:rPr>
              <a:t>继续发生在所购建固定资产上的支出金额很少或几乎不再发生。</a:t>
            </a:r>
          </a:p>
        </p:txBody>
      </p:sp>
      <p:cxnSp>
        <p:nvCxnSpPr>
          <p:cNvPr id="23" name="直接连接符 22"/>
          <p:cNvCxnSpPr/>
          <p:nvPr/>
        </p:nvCxnSpPr>
        <p:spPr>
          <a:xfrm>
            <a:off x="4355976" y="2205355"/>
            <a:ext cx="1512168" cy="0"/>
          </a:xfrm>
          <a:prstGeom prst="line">
            <a:avLst/>
          </a:prstGeom>
          <a:noFill/>
          <a:ln w="19050" cap="flat" cmpd="sng" algn="ctr">
            <a:solidFill>
              <a:srgbClr val="C00000"/>
            </a:solidFill>
            <a:prstDash val="dash"/>
          </a:ln>
          <a:effectLst/>
        </p:spPr>
      </p:cxnSp>
      <p:cxnSp>
        <p:nvCxnSpPr>
          <p:cNvPr id="24" name="直接箭头连接符 23"/>
          <p:cNvCxnSpPr/>
          <p:nvPr/>
        </p:nvCxnSpPr>
        <p:spPr>
          <a:xfrm>
            <a:off x="5146667" y="2219960"/>
            <a:ext cx="0" cy="542771"/>
          </a:xfrm>
          <a:prstGeom prst="straightConnector1">
            <a:avLst/>
          </a:prstGeom>
          <a:noFill/>
          <a:ln w="19050" cap="flat" cmpd="sng" algn="ctr">
            <a:solidFill>
              <a:srgbClr val="C00000"/>
            </a:solidFill>
            <a:prstDash val="dash"/>
            <a:tailEnd type="arrow"/>
          </a:ln>
          <a:effectLst/>
        </p:spPr>
      </p:cxnSp>
    </p:spTree>
    <p:custDataLst>
      <p:tags r:id="rId1"/>
    </p:custDataLst>
    <p:extLst>
      <p:ext uri="{BB962C8B-B14F-4D97-AF65-F5344CB8AC3E}">
        <p14:creationId xmlns:p14="http://schemas.microsoft.com/office/powerpoint/2010/main" val="10332951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的入账价值</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TextBox 11"/>
          <p:cNvSpPr txBox="1"/>
          <p:nvPr/>
        </p:nvSpPr>
        <p:spPr>
          <a:xfrm>
            <a:off x="805485" y="1274525"/>
            <a:ext cx="7870971" cy="133882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固定资产应当按成本计价</a:t>
            </a:r>
            <a:r>
              <a:rPr kumimoji="0" lang="zh-CN"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入账</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成本</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：企业购建某项固定资产达到</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预定可使用状态</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前所发生的一切</a:t>
            </a:r>
            <a:endPar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合理、必要的支出</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13" name="直接连接符 12"/>
          <p:cNvCxnSpPr/>
          <p:nvPr/>
        </p:nvCxnSpPr>
        <p:spPr>
          <a:xfrm flipV="1">
            <a:off x="828981" y="2571750"/>
            <a:ext cx="1870811" cy="26998"/>
          </a:xfrm>
          <a:prstGeom prst="line">
            <a:avLst/>
          </a:prstGeom>
          <a:noFill/>
          <a:ln w="19050" cap="flat" cmpd="sng" algn="ctr">
            <a:solidFill>
              <a:srgbClr val="C00000"/>
            </a:solidFill>
            <a:prstDash val="dash"/>
          </a:ln>
          <a:effectLst/>
        </p:spPr>
      </p:cxnSp>
      <p:cxnSp>
        <p:nvCxnSpPr>
          <p:cNvPr id="14" name="直接箭头连接符 13"/>
          <p:cNvCxnSpPr/>
          <p:nvPr/>
        </p:nvCxnSpPr>
        <p:spPr>
          <a:xfrm>
            <a:off x="1774333" y="2613353"/>
            <a:ext cx="0" cy="542771"/>
          </a:xfrm>
          <a:prstGeom prst="straightConnector1">
            <a:avLst/>
          </a:prstGeom>
          <a:noFill/>
          <a:ln w="19050" cap="flat" cmpd="sng" algn="ctr">
            <a:solidFill>
              <a:srgbClr val="C00000"/>
            </a:solidFill>
            <a:prstDash val="dash"/>
            <a:tailEnd type="arrow"/>
          </a:ln>
          <a:effectLst/>
        </p:spPr>
      </p:cxnSp>
      <p:sp>
        <p:nvSpPr>
          <p:cNvPr id="15" name="矩形 14"/>
          <p:cNvSpPr/>
          <p:nvPr/>
        </p:nvSpPr>
        <p:spPr>
          <a:xfrm>
            <a:off x="838134" y="3172005"/>
            <a:ext cx="7046234" cy="1289905"/>
          </a:xfrm>
          <a:prstGeom prst="rect">
            <a:avLst/>
          </a:prstGeom>
          <a:solidFill>
            <a:schemeClr val="accent1">
              <a:lumMod val="60000"/>
              <a:lumOff val="40000"/>
            </a:schemeClr>
          </a:solidFill>
        </p:spPr>
        <p:txBody>
          <a:bodyPr wrap="square" rtlCol="0">
            <a:spAutoFit/>
          </a:bodyPr>
          <a:lstStyle/>
          <a:p>
            <a:pPr marL="342900" indent="-342900">
              <a:lnSpc>
                <a:spcPct val="150000"/>
              </a:lnSpc>
              <a:buFont typeface="+mj-ea"/>
              <a:buAutoNum type="circleNumDbPlain"/>
            </a:pPr>
            <a:r>
              <a:rPr lang="zh-CN" altLang="zh-CN" sz="1800" dirty="0">
                <a:latin typeface="微软雅黑" pitchFamily="34" charset="-122"/>
                <a:ea typeface="微软雅黑" pitchFamily="34" charset="-122"/>
              </a:rPr>
              <a:t>直接发生的价款、运杂费、包装费和安装成本</a:t>
            </a:r>
            <a:r>
              <a:rPr lang="zh-CN" altLang="zh-CN" sz="1800" dirty="0" smtClean="0">
                <a:latin typeface="微软雅黑" pitchFamily="34" charset="-122"/>
                <a:ea typeface="微软雅黑" pitchFamily="34" charset="-122"/>
              </a:rPr>
              <a:t>等</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marL="342900" indent="-342900">
              <a:lnSpc>
                <a:spcPct val="150000"/>
              </a:lnSpc>
              <a:buFont typeface="+mj-ea"/>
              <a:buAutoNum type="circleNumDbPlain"/>
            </a:pPr>
            <a:r>
              <a:rPr lang="zh-CN" altLang="zh-CN" sz="1800" dirty="0" smtClean="0">
                <a:latin typeface="微软雅黑" pitchFamily="34" charset="-122"/>
                <a:ea typeface="微软雅黑" pitchFamily="34" charset="-122"/>
              </a:rPr>
              <a:t>间接</a:t>
            </a:r>
            <a:r>
              <a:rPr lang="zh-CN" altLang="zh-CN" sz="1800" dirty="0">
                <a:latin typeface="微软雅黑" pitchFamily="34" charset="-122"/>
                <a:ea typeface="微软雅黑" pitchFamily="34" charset="-122"/>
              </a:rPr>
              <a:t>发生的其他一些费用，如应承担的借款利息、外币借款折算差额以及应分摊的其他间接费用。</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1158729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的入账价值</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6" name="AutoShape 3"/>
          <p:cNvSpPr>
            <a:spLocks noChangeArrowheads="1"/>
          </p:cNvSpPr>
          <p:nvPr/>
        </p:nvSpPr>
        <p:spPr bwMode="auto">
          <a:xfrm>
            <a:off x="920773" y="1692796"/>
            <a:ext cx="2362200" cy="547688"/>
          </a:xfrm>
          <a:prstGeom prst="homePlate">
            <a:avLst>
              <a:gd name="adj" fmla="val 64696"/>
            </a:avLst>
          </a:prstGeom>
          <a:solidFill>
            <a:srgbClr val="084CA1"/>
          </a:solidFill>
          <a:ln w="9525">
            <a:solidFill>
              <a:srgbClr val="EEECE1"/>
            </a:solidFill>
            <a:miter lim="800000"/>
            <a:headEnd/>
            <a:tailEnd/>
          </a:ln>
          <a:effectLst>
            <a:outerShdw dist="35921" dir="2700000" algn="ctr" rotWithShape="0">
              <a:srgbClr val="EEECE1"/>
            </a:outerShdw>
          </a:effectLst>
        </p:spPr>
        <p:txBody>
          <a:bodyPr anchor="ctr"/>
          <a:lstStyle/>
          <a:p>
            <a:pPr marL="0" marR="0" lvl="0" indent="0" algn="ctr" defTabSz="914400" eaLnBrk="1" fontAlgn="auto" latinLnBrk="0" hangingPunct="1">
              <a:lnSpc>
                <a:spcPct val="100000"/>
              </a:lnSpc>
              <a:spcBef>
                <a:spcPct val="70000"/>
              </a:spcBef>
              <a:spcAft>
                <a:spcPct val="10000"/>
              </a:spcAft>
              <a:buClr>
                <a:srgbClr val="4F81BD"/>
              </a:buClr>
              <a:buSzPct val="50000"/>
              <a:buFont typeface="Monotype Sorts" pitchFamily="2" charset="2"/>
              <a:buNone/>
              <a:tabLst/>
              <a:defRPr/>
            </a:pPr>
            <a:r>
              <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外购固定资产成本</a:t>
            </a:r>
            <a:endParaRPr kumimoji="0" lang="en-US" altLang="zh-CN"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7" name="AutoShape 4"/>
          <p:cNvSpPr>
            <a:spLocks noChangeArrowheads="1"/>
          </p:cNvSpPr>
          <p:nvPr/>
        </p:nvSpPr>
        <p:spPr bwMode="auto">
          <a:xfrm>
            <a:off x="920772" y="2849015"/>
            <a:ext cx="2362200" cy="547687"/>
          </a:xfrm>
          <a:prstGeom prst="homePlate">
            <a:avLst>
              <a:gd name="adj" fmla="val 64696"/>
            </a:avLst>
          </a:prstGeom>
          <a:solidFill>
            <a:srgbClr val="084CA1"/>
          </a:solidFill>
          <a:ln w="9525">
            <a:solidFill>
              <a:srgbClr val="EEECE1"/>
            </a:solidFill>
            <a:miter lim="800000"/>
            <a:headEnd/>
            <a:tailEnd/>
          </a:ln>
          <a:effectLst>
            <a:outerShdw dist="35921" dir="2700000" algn="ctr" rotWithShape="0">
              <a:srgbClr val="EEECE1"/>
            </a:outerShdw>
          </a:effectLst>
        </p:spPr>
        <p:txBody>
          <a:bodyPr anchor="ctr"/>
          <a:lstStyle/>
          <a:p>
            <a:pPr marL="0" marR="0" lvl="0" indent="0" algn="ctr" defTabSz="914400" eaLnBrk="1" fontAlgn="auto" latinLnBrk="0" hangingPunct="1">
              <a:lnSpc>
                <a:spcPct val="100000"/>
              </a:lnSpc>
              <a:spcBef>
                <a:spcPct val="70000"/>
              </a:spcBef>
              <a:spcAft>
                <a:spcPct val="10000"/>
              </a:spcAft>
              <a:buClr>
                <a:srgbClr val="4F81BD"/>
              </a:buClr>
              <a:buSzPct val="50000"/>
              <a:buFont typeface="Monotype Sorts" pitchFamily="2" charset="2"/>
              <a:buNone/>
              <a:tabLst/>
              <a:defRPr/>
            </a:pPr>
            <a:r>
              <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自建固定资产成本</a:t>
            </a: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8" name="AutoShape 5"/>
          <p:cNvSpPr>
            <a:spLocks noChangeArrowheads="1"/>
          </p:cNvSpPr>
          <p:nvPr/>
        </p:nvSpPr>
        <p:spPr bwMode="auto">
          <a:xfrm>
            <a:off x="920772" y="4035946"/>
            <a:ext cx="2362200" cy="547688"/>
          </a:xfrm>
          <a:prstGeom prst="homePlate">
            <a:avLst>
              <a:gd name="adj" fmla="val 64696"/>
            </a:avLst>
          </a:prstGeom>
          <a:solidFill>
            <a:srgbClr val="084CA1"/>
          </a:solidFill>
          <a:ln w="9525">
            <a:solidFill>
              <a:srgbClr val="EEECE1"/>
            </a:solidFill>
            <a:miter lim="800000"/>
            <a:headEnd/>
            <a:tailEnd/>
          </a:ln>
          <a:effectLst>
            <a:outerShdw dist="35921" dir="2700000" algn="ctr" rotWithShape="0">
              <a:srgbClr val="EEECE1"/>
            </a:outerShdw>
          </a:effectLst>
        </p:spPr>
        <p:txBody>
          <a:bodyPr anchor="ctr"/>
          <a:lstStyle/>
          <a:p>
            <a:pPr marL="0" marR="0" lvl="0" indent="0" algn="ctr" defTabSz="914400" eaLnBrk="1" fontAlgn="auto" latinLnBrk="0" hangingPunct="1">
              <a:lnSpc>
                <a:spcPct val="100000"/>
              </a:lnSpc>
              <a:spcBef>
                <a:spcPct val="70000"/>
              </a:spcBef>
              <a:spcAft>
                <a:spcPct val="10000"/>
              </a:spcAft>
              <a:buClr>
                <a:srgbClr val="4F81BD"/>
              </a:buClr>
              <a:buSzPct val="50000"/>
              <a:buFont typeface="Monotype Sorts" pitchFamily="2" charset="2"/>
              <a:buNone/>
              <a:tabLst/>
              <a:defRPr/>
            </a:pPr>
            <a:r>
              <a:rPr kumimoji="0" lang="zh-CN" altLang="en-US" sz="18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rPr>
              <a:t>投资者投入固定资产成本</a:t>
            </a:r>
            <a:endParaRPr kumimoji="0" lang="zh-CN" altLang="en-US" sz="1800" b="0" i="0" u="none" strike="noStrike" kern="0" cap="none" spc="0" normalizeH="0" baseline="0" noProof="0" dirty="0">
              <a:ln>
                <a:noFill/>
              </a:ln>
              <a:solidFill>
                <a:schemeClr val="bg1"/>
              </a:solidFill>
              <a:effectLst/>
              <a:uLnTx/>
              <a:uFillTx/>
              <a:latin typeface="微软雅黑" pitchFamily="34" charset="-122"/>
              <a:ea typeface="微软雅黑" pitchFamily="34" charset="-122"/>
            </a:endParaRPr>
          </a:p>
        </p:txBody>
      </p:sp>
      <p:sp>
        <p:nvSpPr>
          <p:cNvPr id="19" name="Rectangle 6"/>
          <p:cNvSpPr>
            <a:spLocks noChangeArrowheads="1"/>
          </p:cNvSpPr>
          <p:nvPr/>
        </p:nvSpPr>
        <p:spPr bwMode="auto">
          <a:xfrm>
            <a:off x="3311549" y="1635646"/>
            <a:ext cx="5359574" cy="669608"/>
          </a:xfrm>
          <a:prstGeom prst="rect">
            <a:avLst/>
          </a:prstGeom>
          <a:solidFill>
            <a:schemeClr val="accent1">
              <a:lumMod val="60000"/>
              <a:lumOff val="40000"/>
            </a:schemeClr>
          </a:solidFill>
          <a:ln>
            <a:noFill/>
          </a:ln>
          <a:effectLst>
            <a:prstShdw prst="shdw17" dist="17961" dir="2700000">
              <a:srgbClr val="6B6B99"/>
            </a:prstShdw>
          </a:effectLst>
        </p:spPr>
        <p:txBody>
          <a:bodyPr wrap="none" anchor="ctr"/>
          <a:lstStyle/>
          <a:p>
            <a:pPr>
              <a:lnSpc>
                <a:spcPts val="2800"/>
              </a:lnSpc>
              <a:buClr>
                <a:schemeClr val="accent1"/>
              </a:buClr>
              <a:buSzPct val="50000"/>
              <a:buFont typeface="Monotype Sorts" pitchFamily="2" charset="2"/>
              <a:buNone/>
            </a:pPr>
            <a:r>
              <a:rPr lang="zh-CN" altLang="en-US" sz="1800" dirty="0" smtClean="0">
                <a:latin typeface="微软雅黑" pitchFamily="34" charset="-122"/>
                <a:ea typeface="微软雅黑" pitchFamily="34" charset="-122"/>
              </a:rPr>
              <a:t>购买价款、相关税费、相关运输费、装卸费、安装费、</a:t>
            </a:r>
            <a:endParaRPr lang="en-US" altLang="zh-CN" sz="1800" dirty="0" smtClean="0">
              <a:latin typeface="微软雅黑" pitchFamily="34" charset="-122"/>
              <a:ea typeface="微软雅黑" pitchFamily="34" charset="-122"/>
            </a:endParaRPr>
          </a:p>
          <a:p>
            <a:pPr>
              <a:lnSpc>
                <a:spcPts val="2800"/>
              </a:lnSpc>
              <a:buClr>
                <a:schemeClr val="accent1"/>
              </a:buClr>
              <a:buSzPct val="50000"/>
              <a:buFont typeface="Monotype Sorts" pitchFamily="2" charset="2"/>
              <a:buNone/>
            </a:pPr>
            <a:r>
              <a:rPr lang="zh-CN" altLang="en-US" sz="1800" dirty="0" smtClean="0">
                <a:latin typeface="微软雅黑" pitchFamily="34" charset="-122"/>
                <a:ea typeface="微软雅黑" pitchFamily="34" charset="-122"/>
              </a:rPr>
              <a:t>专业人士服务费等</a:t>
            </a:r>
            <a:endParaRPr lang="zh-CN" altLang="en-US" sz="1800" dirty="0">
              <a:latin typeface="微软雅黑" pitchFamily="34" charset="-122"/>
              <a:ea typeface="微软雅黑" pitchFamily="34" charset="-122"/>
            </a:endParaRPr>
          </a:p>
        </p:txBody>
      </p:sp>
      <p:sp>
        <p:nvSpPr>
          <p:cNvPr id="20" name="Rectangle 8"/>
          <p:cNvSpPr>
            <a:spLocks noChangeArrowheads="1"/>
          </p:cNvSpPr>
          <p:nvPr/>
        </p:nvSpPr>
        <p:spPr bwMode="auto">
          <a:xfrm>
            <a:off x="3311549" y="2783015"/>
            <a:ext cx="5359574" cy="669607"/>
          </a:xfrm>
          <a:prstGeom prst="rect">
            <a:avLst/>
          </a:prstGeom>
          <a:solidFill>
            <a:schemeClr val="accent1">
              <a:lumMod val="60000"/>
              <a:lumOff val="40000"/>
            </a:schemeClr>
          </a:solidFill>
          <a:ln>
            <a:noFill/>
          </a:ln>
          <a:effectLst>
            <a:prstShdw prst="shdw17" dist="17961" dir="2700000">
              <a:srgbClr val="6B6B99"/>
            </a:prstShdw>
          </a:effectLst>
        </p:spPr>
        <p:txBody>
          <a:bodyPr wrap="none" anchor="ctr"/>
          <a:lstStyle/>
          <a:p>
            <a:pPr>
              <a:lnSpc>
                <a:spcPts val="2800"/>
              </a:lnSpc>
              <a:buClr>
                <a:schemeClr val="accent1"/>
              </a:buClr>
              <a:buSzPct val="50000"/>
              <a:buFont typeface="Monotype Sorts" pitchFamily="2" charset="2"/>
              <a:buNone/>
            </a:pPr>
            <a:r>
              <a:rPr lang="zh-CN" altLang="en-US" sz="1800" dirty="0" smtClean="0">
                <a:latin typeface="微软雅黑" pitchFamily="34" charset="-122"/>
                <a:ea typeface="微软雅黑" pitchFamily="34" charset="-122"/>
              </a:rPr>
              <a:t>自建过程中实际发生的支出额：耗费的材料、人工</a:t>
            </a:r>
            <a:endParaRPr lang="en-US" altLang="zh-CN" sz="1800" dirty="0" smtClean="0">
              <a:latin typeface="微软雅黑" pitchFamily="34" charset="-122"/>
              <a:ea typeface="微软雅黑" pitchFamily="34" charset="-122"/>
            </a:endParaRPr>
          </a:p>
          <a:p>
            <a:pPr>
              <a:lnSpc>
                <a:spcPts val="2800"/>
              </a:lnSpc>
              <a:buClr>
                <a:schemeClr val="accent1"/>
              </a:buClr>
              <a:buSzPct val="50000"/>
              <a:buFont typeface="Monotype Sorts" pitchFamily="2" charset="2"/>
              <a:buNone/>
            </a:pPr>
            <a:r>
              <a:rPr lang="zh-CN" altLang="en-US" sz="1800" dirty="0" smtClean="0">
                <a:latin typeface="微软雅黑" pitchFamily="34" charset="-122"/>
                <a:ea typeface="微软雅黑" pitchFamily="34" charset="-122"/>
              </a:rPr>
              <a:t>工资以及为建造固定资产而发生的借款利息支出等</a:t>
            </a:r>
            <a:endParaRPr lang="zh-CN" altLang="en-US" sz="1800" dirty="0">
              <a:latin typeface="微软雅黑" pitchFamily="34" charset="-122"/>
              <a:ea typeface="微软雅黑" pitchFamily="34" charset="-122"/>
            </a:endParaRPr>
          </a:p>
        </p:txBody>
      </p:sp>
      <p:sp>
        <p:nvSpPr>
          <p:cNvPr id="21" name="Rectangle 9"/>
          <p:cNvSpPr>
            <a:spLocks noChangeArrowheads="1"/>
          </p:cNvSpPr>
          <p:nvPr/>
        </p:nvSpPr>
        <p:spPr bwMode="auto">
          <a:xfrm>
            <a:off x="3311549" y="3982129"/>
            <a:ext cx="5359574" cy="669608"/>
          </a:xfrm>
          <a:prstGeom prst="rect">
            <a:avLst/>
          </a:prstGeom>
          <a:solidFill>
            <a:schemeClr val="accent1">
              <a:lumMod val="60000"/>
              <a:lumOff val="40000"/>
            </a:schemeClr>
          </a:solidFill>
          <a:ln>
            <a:noFill/>
          </a:ln>
          <a:effectLst>
            <a:prstShdw prst="shdw17" dist="17961" dir="2700000">
              <a:srgbClr val="6B6B99"/>
            </a:prstShdw>
          </a:effectLst>
        </p:spPr>
        <p:txBody>
          <a:bodyPr wrap="none" anchor="ctr"/>
          <a:lstStyle/>
          <a:p>
            <a:pPr>
              <a:spcBef>
                <a:spcPts val="600"/>
              </a:spcBef>
              <a:spcAft>
                <a:spcPct val="10000"/>
              </a:spcAft>
              <a:buClr>
                <a:schemeClr val="accent1"/>
              </a:buClr>
              <a:buSzPct val="50000"/>
              <a:buFont typeface="Monotype Sorts" pitchFamily="2" charset="2"/>
              <a:buNone/>
            </a:pPr>
            <a:r>
              <a:rPr lang="zh-CN" altLang="en-US" sz="1800" dirty="0" smtClean="0">
                <a:latin typeface="微软雅黑" pitchFamily="34" charset="-122"/>
                <a:ea typeface="微软雅黑" pitchFamily="34" charset="-122"/>
              </a:rPr>
              <a:t>按照投资合同或协议约定的价值确定</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1392169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的入账价值</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椭圆 13"/>
          <p:cNvSpPr/>
          <p:nvPr/>
        </p:nvSpPr>
        <p:spPr>
          <a:xfrm>
            <a:off x="35496" y="2283718"/>
            <a:ext cx="2008377" cy="936104"/>
          </a:xfrm>
          <a:prstGeom prst="ellipse">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接受捐赠的固定资产</a:t>
            </a:r>
            <a:endParaRPr kumimoji="0" lang="zh-CN" altLang="en-US" sz="1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cxnSp>
        <p:nvCxnSpPr>
          <p:cNvPr id="15" name="直接连接符 14"/>
          <p:cNvCxnSpPr>
            <a:stCxn id="14" idx="7"/>
          </p:cNvCxnSpPr>
          <p:nvPr/>
        </p:nvCxnSpPr>
        <p:spPr>
          <a:xfrm flipV="1">
            <a:off x="1749753" y="2067694"/>
            <a:ext cx="445984" cy="353113"/>
          </a:xfrm>
          <a:prstGeom prst="line">
            <a:avLst/>
          </a:prstGeom>
          <a:noFill/>
          <a:ln w="19050" cap="flat" cmpd="sng" algn="ctr">
            <a:solidFill>
              <a:srgbClr val="C00000"/>
            </a:solidFill>
            <a:prstDash val="dash"/>
          </a:ln>
          <a:effectLst/>
        </p:spPr>
      </p:cxnSp>
      <p:cxnSp>
        <p:nvCxnSpPr>
          <p:cNvPr id="22" name="直接连接符 21"/>
          <p:cNvCxnSpPr>
            <a:endCxn id="24" idx="1"/>
          </p:cNvCxnSpPr>
          <p:nvPr/>
        </p:nvCxnSpPr>
        <p:spPr>
          <a:xfrm flipV="1">
            <a:off x="2195737" y="2057302"/>
            <a:ext cx="2592287" cy="10395"/>
          </a:xfrm>
          <a:prstGeom prst="line">
            <a:avLst/>
          </a:prstGeom>
          <a:noFill/>
          <a:ln w="19050" cap="flat" cmpd="sng" algn="ctr">
            <a:solidFill>
              <a:srgbClr val="C00000"/>
            </a:solidFill>
            <a:prstDash val="dash"/>
          </a:ln>
          <a:effectLst/>
        </p:spPr>
      </p:cxnSp>
      <p:sp>
        <p:nvSpPr>
          <p:cNvPr id="23" name="矩形 22"/>
          <p:cNvSpPr/>
          <p:nvPr/>
        </p:nvSpPr>
        <p:spPr>
          <a:xfrm>
            <a:off x="2195737" y="1635646"/>
            <a:ext cx="249299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捐赠方提供了有关凭据</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4" name="圆角矩形 23"/>
          <p:cNvSpPr/>
          <p:nvPr/>
        </p:nvSpPr>
        <p:spPr>
          <a:xfrm>
            <a:off x="4788024" y="1852990"/>
            <a:ext cx="3216295" cy="408623"/>
          </a:xfrm>
          <a:prstGeom prst="roundRect">
            <a:avLst/>
          </a:prstGeom>
          <a:ln w="19050">
            <a:solidFill>
              <a:srgbClr val="C0000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凭据上标明的</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金额</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相</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关税费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25" name="直接连接符 24"/>
          <p:cNvCxnSpPr>
            <a:stCxn id="14" idx="6"/>
          </p:cNvCxnSpPr>
          <p:nvPr/>
        </p:nvCxnSpPr>
        <p:spPr>
          <a:xfrm>
            <a:off x="2043873" y="2751770"/>
            <a:ext cx="2744151" cy="15492"/>
          </a:xfrm>
          <a:prstGeom prst="line">
            <a:avLst/>
          </a:prstGeom>
          <a:noFill/>
          <a:ln w="19050" cap="flat" cmpd="sng" algn="ctr">
            <a:solidFill>
              <a:srgbClr val="C00000"/>
            </a:solidFill>
            <a:prstDash val="dash"/>
          </a:ln>
          <a:effectLst/>
        </p:spPr>
      </p:cxnSp>
      <p:sp>
        <p:nvSpPr>
          <p:cNvPr id="26" name="矩形 25"/>
          <p:cNvSpPr/>
          <p:nvPr/>
        </p:nvSpPr>
        <p:spPr>
          <a:xfrm>
            <a:off x="2195737" y="2335212"/>
            <a:ext cx="2492990"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捐赠</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方</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未</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提供有关</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凭据</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27" name="直接连接符 26"/>
          <p:cNvCxnSpPr/>
          <p:nvPr/>
        </p:nvCxnSpPr>
        <p:spPr>
          <a:xfrm flipH="1" flipV="1">
            <a:off x="2178820" y="2751771"/>
            <a:ext cx="1150" cy="1431537"/>
          </a:xfrm>
          <a:prstGeom prst="line">
            <a:avLst/>
          </a:prstGeom>
          <a:noFill/>
          <a:ln w="19050" cap="flat" cmpd="sng" algn="ctr">
            <a:solidFill>
              <a:srgbClr val="C00000"/>
            </a:solidFill>
            <a:prstDash val="dash"/>
          </a:ln>
          <a:effectLst/>
        </p:spPr>
      </p:cxnSp>
      <p:cxnSp>
        <p:nvCxnSpPr>
          <p:cNvPr id="28" name="直接连接符 27"/>
          <p:cNvCxnSpPr>
            <a:endCxn id="32" idx="1"/>
          </p:cNvCxnSpPr>
          <p:nvPr/>
        </p:nvCxnSpPr>
        <p:spPr>
          <a:xfrm flipV="1">
            <a:off x="2180704" y="3415821"/>
            <a:ext cx="3666725" cy="13078"/>
          </a:xfrm>
          <a:prstGeom prst="line">
            <a:avLst/>
          </a:prstGeom>
          <a:noFill/>
          <a:ln w="19050" cap="flat" cmpd="sng" algn="ctr">
            <a:solidFill>
              <a:srgbClr val="C00000"/>
            </a:solidFill>
            <a:prstDash val="dash"/>
          </a:ln>
          <a:effectLst/>
        </p:spPr>
      </p:cxnSp>
      <p:sp>
        <p:nvSpPr>
          <p:cNvPr id="29" name="矩形 28"/>
          <p:cNvSpPr/>
          <p:nvPr/>
        </p:nvSpPr>
        <p:spPr>
          <a:xfrm>
            <a:off x="2212088" y="2992203"/>
            <a:ext cx="3647152"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同类或类似固定资产存在活跃市场</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30" name="直接连接符 29"/>
          <p:cNvCxnSpPr>
            <a:endCxn id="33" idx="1"/>
          </p:cNvCxnSpPr>
          <p:nvPr/>
        </p:nvCxnSpPr>
        <p:spPr>
          <a:xfrm flipV="1">
            <a:off x="2179970" y="4163860"/>
            <a:ext cx="3924614" cy="19448"/>
          </a:xfrm>
          <a:prstGeom prst="line">
            <a:avLst/>
          </a:prstGeom>
          <a:noFill/>
          <a:ln w="19050" cap="flat" cmpd="sng" algn="ctr">
            <a:solidFill>
              <a:srgbClr val="C00000"/>
            </a:solidFill>
            <a:prstDash val="dash"/>
          </a:ln>
          <a:effectLst/>
        </p:spPr>
      </p:cxnSp>
      <p:sp>
        <p:nvSpPr>
          <p:cNvPr id="31" name="矩形 30"/>
          <p:cNvSpPr/>
          <p:nvPr/>
        </p:nvSpPr>
        <p:spPr>
          <a:xfrm>
            <a:off x="2207904" y="3727164"/>
            <a:ext cx="3877985" cy="369332"/>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同类或类似</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固定资产</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不</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存在</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活跃市场</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2" name="圆角矩形 31"/>
          <p:cNvSpPr/>
          <p:nvPr/>
        </p:nvSpPr>
        <p:spPr>
          <a:xfrm>
            <a:off x="5847429" y="3211509"/>
            <a:ext cx="3216295" cy="408623"/>
          </a:xfrm>
          <a:prstGeom prst="roundRect">
            <a:avLst/>
          </a:prstGeom>
          <a:ln w="19050">
            <a:solidFill>
              <a:srgbClr val="C0000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市场价格估计</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金额</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相</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关税费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3" name="圆角矩形 32"/>
          <p:cNvSpPr/>
          <p:nvPr/>
        </p:nvSpPr>
        <p:spPr>
          <a:xfrm>
            <a:off x="6104584" y="3959548"/>
            <a:ext cx="2517100" cy="408623"/>
          </a:xfrm>
          <a:prstGeom prst="roundRect">
            <a:avLst/>
          </a:prstGeom>
          <a:ln w="19050">
            <a:solidFill>
              <a:srgbClr val="C00000"/>
            </a:solid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预计未来现金流量现值</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695541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68002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购入不需要安装的机器设备等动产</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34" name="组合 33"/>
          <p:cNvGrpSpPr/>
          <p:nvPr/>
        </p:nvGrpSpPr>
        <p:grpSpPr>
          <a:xfrm>
            <a:off x="254000" y="1329438"/>
            <a:ext cx="1794946" cy="1779955"/>
            <a:chOff x="1715" y="4363"/>
            <a:chExt cx="3628" cy="3490"/>
          </a:xfrm>
        </p:grpSpPr>
        <p:sp>
          <p:nvSpPr>
            <p:cNvPr id="35" name="椭圆 34"/>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6"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7" name="椭圆 36"/>
          <p:cNvSpPr/>
          <p:nvPr/>
        </p:nvSpPr>
        <p:spPr>
          <a:xfrm>
            <a:off x="2565462" y="1328418"/>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1</a:t>
            </a:r>
          </a:p>
        </p:txBody>
      </p:sp>
      <p:sp>
        <p:nvSpPr>
          <p:cNvPr id="38" name="椭圆 37"/>
          <p:cNvSpPr/>
          <p:nvPr/>
        </p:nvSpPr>
        <p:spPr>
          <a:xfrm>
            <a:off x="2565462" y="2443313"/>
            <a:ext cx="468526" cy="433003"/>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a:ln>
                  <a:noFill/>
                </a:ln>
                <a:solidFill>
                  <a:srgbClr val="FFFFFF"/>
                </a:solidFill>
                <a:effectLst/>
                <a:uLnTx/>
                <a:uFillTx/>
                <a:latin typeface="微软雅黑" pitchFamily="34" charset="-122"/>
                <a:ea typeface="微软雅黑" pitchFamily="34" charset="-122"/>
              </a:rPr>
              <a:t>2</a:t>
            </a:r>
          </a:p>
        </p:txBody>
      </p:sp>
      <p:sp>
        <p:nvSpPr>
          <p:cNvPr id="39" name="文本框 13"/>
          <p:cNvSpPr txBox="1"/>
          <p:nvPr/>
        </p:nvSpPr>
        <p:spPr>
          <a:xfrm>
            <a:off x="3068126" y="1668089"/>
            <a:ext cx="5312109" cy="50783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实际支付的归属该项固定资产的各项</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实际成本</a:t>
            </a:r>
          </a:p>
        </p:txBody>
      </p:sp>
      <p:sp>
        <p:nvSpPr>
          <p:cNvPr id="40" name="文本框 14"/>
          <p:cNvSpPr txBox="1"/>
          <p:nvPr/>
        </p:nvSpPr>
        <p:spPr>
          <a:xfrm>
            <a:off x="3068126" y="1223865"/>
            <a:ext cx="3380613" cy="55399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计量</a:t>
            </a:r>
          </a:p>
        </p:txBody>
      </p:sp>
      <p:sp>
        <p:nvSpPr>
          <p:cNvPr id="41" name="文本框 18"/>
          <p:cNvSpPr txBox="1"/>
          <p:nvPr/>
        </p:nvSpPr>
        <p:spPr>
          <a:xfrm>
            <a:off x="3068126" y="2769213"/>
            <a:ext cx="5312604" cy="133882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借：固定资产</a:t>
            </a: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应交税</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费</a:t>
            </a:r>
            <a:r>
              <a:rPr kumimoji="0" lang="en-US" altLang="zh-CN"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应交增值税（进项税额）</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      </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贷：银行存款</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应付账款</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应付票据</a:t>
            </a:r>
          </a:p>
        </p:txBody>
      </p:sp>
      <p:sp>
        <p:nvSpPr>
          <p:cNvPr id="42" name="文本框 19"/>
          <p:cNvSpPr txBox="1"/>
          <p:nvPr/>
        </p:nvSpPr>
        <p:spPr>
          <a:xfrm>
            <a:off x="3068126" y="2324989"/>
            <a:ext cx="3380613" cy="55399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a:ln>
                  <a:noFill/>
                </a:ln>
                <a:solidFill>
                  <a:srgbClr val="084CA1"/>
                </a:solidFill>
                <a:effectLst/>
                <a:uLnTx/>
                <a:uFillTx/>
                <a:latin typeface="微软雅黑" pitchFamily="34" charset="-122"/>
                <a:ea typeface="微软雅黑" pitchFamily="34" charset="-122"/>
              </a:rPr>
              <a:t>核算</a:t>
            </a:r>
          </a:p>
        </p:txBody>
      </p:sp>
    </p:spTree>
    <p:custDataLst>
      <p:tags r:id="rId1"/>
    </p:custDataLst>
    <p:extLst>
      <p:ext uri="{BB962C8B-B14F-4D97-AF65-F5344CB8AC3E}">
        <p14:creationId xmlns:p14="http://schemas.microsoft.com/office/powerpoint/2010/main" val="10623754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8" name="矩形 17"/>
          <p:cNvSpPr/>
          <p:nvPr>
            <p:custDataLst>
              <p:tags r:id="rId7"/>
            </p:custDataLst>
          </p:nvPr>
        </p:nvSpPr>
        <p:spPr>
          <a:xfrm>
            <a:off x="761418" y="1132113"/>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9" name="矩形 18"/>
          <p:cNvSpPr/>
          <p:nvPr>
            <p:custDataLst>
              <p:tags r:id="rId8"/>
            </p:custDataLst>
          </p:nvPr>
        </p:nvSpPr>
        <p:spPr>
          <a:xfrm>
            <a:off x="684976" y="3080957"/>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0" name="矩形 19"/>
          <p:cNvSpPr/>
          <p:nvPr/>
        </p:nvSpPr>
        <p:spPr>
          <a:xfrm>
            <a:off x="761416" y="1192581"/>
            <a:ext cx="7767951" cy="188769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zh-CN" sz="1800" b="1" dirty="0">
                <a:solidFill>
                  <a:srgbClr val="084CA1"/>
                </a:solidFill>
                <a:latin typeface="微软雅黑" pitchFamily="34" charset="-122"/>
                <a:ea typeface="微软雅黑" pitchFamily="34" charset="-122"/>
              </a:rPr>
              <a:t>不需要安装的固定资产</a:t>
            </a:r>
            <a:r>
              <a:rPr lang="en-US" altLang="zh-CN" sz="1800" b="1" dirty="0" smtClean="0">
                <a:solidFill>
                  <a:srgbClr val="084CA1"/>
                </a:solidFill>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甲</a:t>
            </a:r>
            <a:r>
              <a:rPr lang="zh-CN" altLang="zh-CN" sz="1800" dirty="0">
                <a:latin typeface="微软雅黑" pitchFamily="34" charset="-122"/>
                <a:ea typeface="微软雅黑" pitchFamily="34" charset="-122"/>
              </a:rPr>
              <a:t>公司为增值税一般纳税人，</a:t>
            </a:r>
            <a:r>
              <a:rPr lang="en-US" altLang="zh-CN" sz="1800" dirty="0">
                <a:latin typeface="微软雅黑" pitchFamily="34" charset="-122"/>
                <a:ea typeface="微软雅黑" pitchFamily="34" charset="-122"/>
              </a:rPr>
              <a:t>2018</a:t>
            </a:r>
            <a:r>
              <a:rPr lang="zh-CN" altLang="zh-CN" sz="1800" dirty="0" smtClean="0">
                <a:latin typeface="微软雅黑" pitchFamily="34" charset="-122"/>
                <a:ea typeface="微软雅黑" pitchFamily="34" charset="-122"/>
              </a:rPr>
              <a:t>年</a:t>
            </a:r>
            <a:r>
              <a:rPr lang="en-US" altLang="zh-CN" sz="1800" dirty="0" smtClean="0">
                <a:latin typeface="微软雅黑" pitchFamily="34" charset="-122"/>
                <a:ea typeface="微软雅黑" pitchFamily="34" charset="-122"/>
              </a:rPr>
              <a:t>5</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日，购入一台不需安装的生产用设备，取得的增值税专用发票上注明价款</a:t>
            </a:r>
            <a:r>
              <a:rPr lang="zh-CN" altLang="zh-CN" sz="1800" dirty="0" smtClean="0">
                <a:latin typeface="微软雅黑" pitchFamily="34" charset="-122"/>
                <a:ea typeface="微软雅黑" pitchFamily="34" charset="-122"/>
              </a:rPr>
              <a:t>为</a:t>
            </a:r>
            <a:endParaRPr lang="en-US" altLang="zh-CN" sz="1800" dirty="0" smtClean="0">
              <a:latin typeface="微软雅黑" pitchFamily="34" charset="-122"/>
              <a:ea typeface="微软雅黑" pitchFamily="34" charset="-122"/>
            </a:endParaRPr>
          </a:p>
          <a:p>
            <a:pPr>
              <a:lnSpc>
                <a:spcPts val="2800"/>
              </a:lnSpc>
            </a:pPr>
            <a:r>
              <a:rPr lang="en-US" altLang="zh-CN" sz="1800" dirty="0" smtClean="0">
                <a:latin typeface="微软雅黑" pitchFamily="34" charset="-122"/>
                <a:ea typeface="微软雅黑" pitchFamily="34" charset="-122"/>
              </a:rPr>
              <a:t>100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元，增值税税额</a:t>
            </a:r>
            <a:r>
              <a:rPr lang="zh-CN" altLang="zh-CN" sz="1800" dirty="0" smtClean="0">
                <a:latin typeface="微软雅黑" pitchFamily="34" charset="-122"/>
                <a:ea typeface="微软雅黑" pitchFamily="34" charset="-122"/>
              </a:rPr>
              <a:t>为</a:t>
            </a:r>
            <a:r>
              <a:rPr lang="en-US" altLang="zh-CN" sz="1800" dirty="0" smtClean="0">
                <a:latin typeface="微软雅黑" pitchFamily="34" charset="-122"/>
                <a:ea typeface="微软雅黑" pitchFamily="34" charset="-122"/>
              </a:rPr>
              <a:t>16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元。支付运输费并取得增值税专用发票，发票上注明运输费为</a:t>
            </a:r>
            <a:r>
              <a:rPr lang="en-US" altLang="zh-CN" sz="1800" dirty="0">
                <a:latin typeface="微软雅黑" pitchFamily="34" charset="-122"/>
                <a:ea typeface="微软雅黑" pitchFamily="34" charset="-122"/>
              </a:rPr>
              <a:t>10 000</a:t>
            </a:r>
            <a:r>
              <a:rPr lang="zh-CN" altLang="zh-CN" sz="1800" dirty="0">
                <a:latin typeface="微软雅黑" pitchFamily="34" charset="-122"/>
                <a:ea typeface="微软雅黑" pitchFamily="34" charset="-122"/>
              </a:rPr>
              <a:t>元，增值税税额为</a:t>
            </a:r>
            <a:r>
              <a:rPr lang="en-US" altLang="zh-CN" sz="1800" dirty="0">
                <a:latin typeface="微软雅黑" pitchFamily="34" charset="-122"/>
                <a:ea typeface="微软雅黑" pitchFamily="34" charset="-122"/>
              </a:rPr>
              <a:t>1 </a:t>
            </a:r>
            <a:r>
              <a:rPr lang="en-US" altLang="zh-CN" sz="1800" dirty="0" smtClean="0">
                <a:latin typeface="微软雅黑" pitchFamily="34" charset="-122"/>
                <a:ea typeface="微软雅黑" pitchFamily="34" charset="-122"/>
              </a:rPr>
              <a:t>000</a:t>
            </a:r>
            <a:r>
              <a:rPr lang="zh-CN" altLang="zh-CN" sz="1800" dirty="0">
                <a:latin typeface="微软雅黑" pitchFamily="34" charset="-122"/>
                <a:ea typeface="微软雅黑" pitchFamily="34" charset="-122"/>
              </a:rPr>
              <a:t>元。设备已验收入库，全部款项以银行存款</a:t>
            </a:r>
            <a:r>
              <a:rPr lang="zh-CN" altLang="zh-CN" sz="1800" dirty="0" smtClean="0">
                <a:latin typeface="微软雅黑" pitchFamily="34" charset="-122"/>
                <a:ea typeface="微软雅黑" pitchFamily="34" charset="-122"/>
              </a:rPr>
              <a:t>支付</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21" name="矩形 20"/>
          <p:cNvSpPr/>
          <p:nvPr/>
        </p:nvSpPr>
        <p:spPr>
          <a:xfrm>
            <a:off x="762323" y="3280813"/>
            <a:ext cx="7767044" cy="1289905"/>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借：固定资产</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110 000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应交税费——应交增值税（进项税额）</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17 </a:t>
            </a:r>
            <a:r>
              <a:rPr lang="en-US" altLang="zh-CN" sz="1800" dirty="0">
                <a:latin typeface="微软雅黑" pitchFamily="34" charset="-122"/>
                <a:ea typeface="微软雅黑" pitchFamily="34" charset="-122"/>
              </a:rPr>
              <a:t>0</a:t>
            </a:r>
            <a:r>
              <a:rPr lang="en-US" altLang="zh-CN" sz="1800" dirty="0" smtClean="0">
                <a:latin typeface="微软雅黑" pitchFamily="34" charset="-122"/>
                <a:ea typeface="微软雅黑" pitchFamily="34" charset="-122"/>
              </a:rPr>
              <a:t>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127 </a:t>
            </a:r>
            <a:r>
              <a:rPr lang="en-US" altLang="zh-CN" sz="1800" dirty="0">
                <a:latin typeface="微软雅黑" pitchFamily="34" charset="-122"/>
                <a:ea typeface="微软雅黑" pitchFamily="34" charset="-122"/>
              </a:rPr>
              <a:t>0</a:t>
            </a:r>
            <a:r>
              <a:rPr lang="en-US" altLang="zh-CN" sz="1800" dirty="0" smtClean="0">
                <a:latin typeface="微软雅黑" pitchFamily="34" charset="-122"/>
                <a:ea typeface="微软雅黑" pitchFamily="34" charset="-122"/>
              </a:rPr>
              <a:t>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4919416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2" name="组合 11"/>
          <p:cNvGrpSpPr/>
          <p:nvPr/>
        </p:nvGrpSpPr>
        <p:grpSpPr>
          <a:xfrm>
            <a:off x="349000" y="1333470"/>
            <a:ext cx="1760598" cy="1690207"/>
            <a:chOff x="1715" y="4363"/>
            <a:chExt cx="3628" cy="3490"/>
          </a:xfrm>
        </p:grpSpPr>
        <p:sp>
          <p:nvSpPr>
            <p:cNvPr id="17" name="椭圆 16"/>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9" name="椭圆 18"/>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0" name="文本框 18"/>
          <p:cNvSpPr txBox="1"/>
          <p:nvPr/>
        </p:nvSpPr>
        <p:spPr>
          <a:xfrm>
            <a:off x="3030661" y="1662910"/>
            <a:ext cx="5210944" cy="3416320"/>
          </a:xfrm>
          <a:prstGeom prst="rect">
            <a:avLst/>
          </a:prstGeom>
          <a:noFill/>
        </p:spPr>
        <p:txBody>
          <a:bodyPr wrap="square" rtlCol="0">
            <a:spAutoFit/>
          </a:bodyPr>
          <a:lstStyle/>
          <a:p>
            <a:pPr defTabSz="914400">
              <a:lnSpc>
                <a:spcPct val="150000"/>
              </a:lnSpc>
            </a:pP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en-US" altLang="zh-CN"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1</a:t>
            </a:r>
            <a:r>
              <a:rPr lang="zh-CN" altLang="en-US" sz="1800" b="1" kern="0" dirty="0">
                <a:solidFill>
                  <a:sysClr val="windowText" lastClr="000000"/>
                </a:solidFill>
                <a:latin typeface="微软雅黑" pitchFamily="34" charset="-122"/>
                <a:ea typeface="微软雅黑" pitchFamily="34" charset="-122"/>
              </a:rPr>
              <a:t>）</a:t>
            </a:r>
            <a:r>
              <a:rPr lang="zh-CN" altLang="zh-CN" sz="1800" b="1" kern="0" dirty="0">
                <a:solidFill>
                  <a:sysClr val="windowText" lastClr="000000"/>
                </a:solidFill>
                <a:latin typeface="微软雅黑" pitchFamily="34" charset="-122"/>
                <a:ea typeface="微软雅黑" pitchFamily="34" charset="-122"/>
              </a:rPr>
              <a:t>购入时：</a:t>
            </a:r>
          </a:p>
          <a:p>
            <a:pPr defTabSz="914400">
              <a:lnSpc>
                <a:spcPct val="150000"/>
              </a:lnSpc>
            </a:pPr>
            <a:r>
              <a:rPr lang="zh-CN" altLang="zh-CN" sz="1800" kern="0" dirty="0">
                <a:solidFill>
                  <a:sysClr val="windowText" lastClr="000000"/>
                </a:solidFill>
                <a:latin typeface="微软雅黑" pitchFamily="34" charset="-122"/>
                <a:ea typeface="微软雅黑" pitchFamily="34" charset="-122"/>
              </a:rPr>
              <a:t>借：在建工程</a:t>
            </a:r>
          </a:p>
          <a:p>
            <a:pPr defTabSz="914400">
              <a:lnSpc>
                <a:spcPct val="150000"/>
              </a:lnSpc>
            </a:pPr>
            <a:r>
              <a:rPr lang="zh-CN" altLang="zh-CN" sz="1800" kern="0" dirty="0">
                <a:solidFill>
                  <a:sysClr val="windowText" lastClr="000000"/>
                </a:solidFill>
                <a:latin typeface="微软雅黑" pitchFamily="34" charset="-122"/>
                <a:ea typeface="微软雅黑" pitchFamily="34" charset="-122"/>
              </a:rPr>
              <a:t>　　应交税费</a:t>
            </a:r>
            <a:r>
              <a:rPr lang="en-US" altLang="zh-CN" sz="1800" kern="0" dirty="0">
                <a:solidFill>
                  <a:sysClr val="windowText" lastClr="000000"/>
                </a:solidFill>
                <a:latin typeface="微软雅黑" pitchFamily="34" charset="-122"/>
                <a:ea typeface="微软雅黑" pitchFamily="34" charset="-122"/>
              </a:rPr>
              <a:t>——</a:t>
            </a:r>
            <a:r>
              <a:rPr lang="zh-CN" altLang="zh-CN" sz="1800" kern="0" dirty="0">
                <a:solidFill>
                  <a:sysClr val="windowText" lastClr="000000"/>
                </a:solidFill>
                <a:latin typeface="微软雅黑" pitchFamily="34" charset="-122"/>
                <a:ea typeface="微软雅黑" pitchFamily="34" charset="-122"/>
              </a:rPr>
              <a:t>应交增值税（进项税额）</a:t>
            </a:r>
          </a:p>
          <a:p>
            <a:pPr defTabSz="914400">
              <a:lnSpc>
                <a:spcPct val="150000"/>
              </a:lnSpc>
            </a:pPr>
            <a:r>
              <a:rPr lang="zh-CN" altLang="zh-CN" sz="1800" kern="0" dirty="0">
                <a:solidFill>
                  <a:sysClr val="windowText" lastClr="000000"/>
                </a:solidFill>
                <a:latin typeface="微软雅黑" pitchFamily="34" charset="-122"/>
                <a:ea typeface="微软雅黑" pitchFamily="34" charset="-122"/>
              </a:rPr>
              <a:t>　　贷：银行存款</a:t>
            </a:r>
          </a:p>
          <a:p>
            <a:pPr defTabSz="914400">
              <a:lnSpc>
                <a:spcPct val="150000"/>
              </a:lnSpc>
            </a:pPr>
            <a:r>
              <a:rPr lang="zh-CN" altLang="en-US" sz="1800" b="1" kern="0" dirty="0">
                <a:solidFill>
                  <a:sysClr val="windowText" lastClr="000000"/>
                </a:solidFill>
                <a:latin typeface="微软雅黑" pitchFamily="34" charset="-122"/>
                <a:ea typeface="微软雅黑" pitchFamily="34" charset="-122"/>
              </a:rPr>
              <a:t>（</a:t>
            </a:r>
            <a:r>
              <a:rPr lang="en-US" altLang="zh-CN" sz="1800" b="1" kern="0" dirty="0">
                <a:solidFill>
                  <a:sysClr val="windowText" lastClr="000000"/>
                </a:solidFill>
                <a:latin typeface="微软雅黑" pitchFamily="34" charset="-122"/>
                <a:ea typeface="微软雅黑" pitchFamily="34" charset="-122"/>
              </a:rPr>
              <a:t>2</a:t>
            </a:r>
            <a:r>
              <a:rPr lang="zh-CN" altLang="en-US" sz="1800" b="1" kern="0" dirty="0">
                <a:solidFill>
                  <a:sysClr val="windowText" lastClr="000000"/>
                </a:solidFill>
                <a:latin typeface="微软雅黑" pitchFamily="34" charset="-122"/>
                <a:ea typeface="微软雅黑" pitchFamily="34" charset="-122"/>
              </a:rPr>
              <a:t>）</a:t>
            </a:r>
            <a:r>
              <a:rPr lang="zh-CN" altLang="zh-CN" sz="1800" b="1" kern="0" dirty="0">
                <a:solidFill>
                  <a:sysClr val="windowText" lastClr="000000"/>
                </a:solidFill>
                <a:latin typeface="微软雅黑" pitchFamily="34" charset="-122"/>
                <a:ea typeface="微软雅黑" pitchFamily="34" charset="-122"/>
              </a:rPr>
              <a:t>支付安装费用等时：</a:t>
            </a:r>
          </a:p>
          <a:p>
            <a:pPr defTabSz="914400">
              <a:lnSpc>
                <a:spcPct val="150000"/>
              </a:lnSpc>
            </a:pPr>
            <a:r>
              <a:rPr lang="zh-CN" altLang="zh-CN" sz="1800" kern="0" dirty="0">
                <a:solidFill>
                  <a:sysClr val="windowText" lastClr="000000"/>
                </a:solidFill>
                <a:latin typeface="微软雅黑" pitchFamily="34" charset="-122"/>
                <a:ea typeface="微软雅黑" pitchFamily="34" charset="-122"/>
              </a:rPr>
              <a:t>借：在建工程</a:t>
            </a:r>
          </a:p>
          <a:p>
            <a:pPr defTabSz="914400">
              <a:lnSpc>
                <a:spcPct val="150000"/>
              </a:lnSpc>
            </a:pPr>
            <a:r>
              <a:rPr lang="en-US" altLang="zh-CN" sz="1800" kern="0" dirty="0">
                <a:solidFill>
                  <a:sysClr val="windowText" lastClr="000000"/>
                </a:solidFill>
                <a:latin typeface="微软雅黑" pitchFamily="34" charset="-122"/>
                <a:ea typeface="微软雅黑" pitchFamily="34" charset="-122"/>
              </a:rPr>
              <a:t>  </a:t>
            </a:r>
            <a:r>
              <a:rPr lang="en-US" altLang="zh-CN" sz="1800" kern="0" dirty="0" smtClean="0">
                <a:solidFill>
                  <a:sysClr val="windowText" lastClr="000000"/>
                </a:solidFill>
                <a:latin typeface="微软雅黑" pitchFamily="34" charset="-122"/>
                <a:ea typeface="微软雅黑" pitchFamily="34" charset="-122"/>
              </a:rPr>
              <a:t>     </a:t>
            </a:r>
            <a:r>
              <a:rPr lang="zh-CN" altLang="zh-CN" sz="1800" kern="0" dirty="0">
                <a:solidFill>
                  <a:sysClr val="windowText" lastClr="000000"/>
                </a:solidFill>
                <a:latin typeface="微软雅黑" pitchFamily="34" charset="-122"/>
                <a:ea typeface="微软雅黑" pitchFamily="34" charset="-122"/>
              </a:rPr>
              <a:t>应交税费</a:t>
            </a:r>
            <a:r>
              <a:rPr lang="en-US" altLang="zh-CN" sz="1800" kern="0" dirty="0">
                <a:solidFill>
                  <a:sysClr val="windowText" lastClr="000000"/>
                </a:solidFill>
                <a:latin typeface="微软雅黑" pitchFamily="34" charset="-122"/>
                <a:ea typeface="微软雅黑" pitchFamily="34" charset="-122"/>
              </a:rPr>
              <a:t>——</a:t>
            </a:r>
            <a:r>
              <a:rPr lang="zh-CN" altLang="zh-CN" sz="1800" kern="0" dirty="0">
                <a:solidFill>
                  <a:sysClr val="windowText" lastClr="000000"/>
                </a:solidFill>
                <a:latin typeface="微软雅黑" pitchFamily="34" charset="-122"/>
                <a:ea typeface="微软雅黑" pitchFamily="34" charset="-122"/>
              </a:rPr>
              <a:t>应交增值税（进项税额）</a:t>
            </a:r>
          </a:p>
          <a:p>
            <a:pPr defTabSz="914400">
              <a:lnSpc>
                <a:spcPct val="150000"/>
              </a:lnSpc>
            </a:pPr>
            <a:r>
              <a:rPr lang="zh-CN" altLang="zh-CN" sz="1800" kern="0" dirty="0">
                <a:solidFill>
                  <a:sysClr val="windowText" lastClr="000000"/>
                </a:solidFill>
                <a:latin typeface="微软雅黑" pitchFamily="34" charset="-122"/>
                <a:ea typeface="微软雅黑" pitchFamily="34" charset="-122"/>
              </a:rPr>
              <a:t>　　贷：银行存款</a:t>
            </a:r>
          </a:p>
        </p:txBody>
      </p:sp>
      <p:sp>
        <p:nvSpPr>
          <p:cNvPr id="21" name="文本框 19"/>
          <p:cNvSpPr txBox="1"/>
          <p:nvPr/>
        </p:nvSpPr>
        <p:spPr>
          <a:xfrm>
            <a:off x="3031146" y="1222081"/>
            <a:ext cx="3315923" cy="49962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核算</a:t>
            </a:r>
          </a:p>
        </p:txBody>
      </p:sp>
      <p:sp>
        <p:nvSpPr>
          <p:cNvPr id="23" name="矩形 22"/>
          <p:cNvSpPr/>
          <p:nvPr/>
        </p:nvSpPr>
        <p:spPr>
          <a:xfrm>
            <a:off x="1421258" y="649144"/>
            <a:ext cx="68002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zh-CN" sz="1800" b="1" dirty="0" smtClean="0">
                <a:solidFill>
                  <a:srgbClr val="084CA1"/>
                </a:solidFill>
                <a:ea typeface="微软雅黑"/>
                <a:cs typeface="+mn-ea"/>
              </a:rPr>
              <a:t>购</a:t>
            </a:r>
            <a:r>
              <a:rPr lang="zh-CN" altLang="zh-CN" sz="1800" b="1" dirty="0">
                <a:solidFill>
                  <a:srgbClr val="084CA1"/>
                </a:solidFill>
                <a:ea typeface="微软雅黑"/>
                <a:cs typeface="+mn-ea"/>
              </a:rPr>
              <a:t>入需要安装的机器设备等动产</a:t>
            </a:r>
          </a:p>
        </p:txBody>
      </p:sp>
    </p:spTree>
    <p:custDataLst>
      <p:tags r:id="rId1"/>
    </p:custDataLst>
    <p:extLst>
      <p:ext uri="{BB962C8B-B14F-4D97-AF65-F5344CB8AC3E}">
        <p14:creationId xmlns:p14="http://schemas.microsoft.com/office/powerpoint/2010/main" val="20551781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5894595"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en-US" sz="1800" b="1" dirty="0">
                <a:solidFill>
                  <a:srgbClr val="084CA1"/>
                </a:solidFill>
                <a:ea typeface="微软雅黑"/>
                <a:cs typeface="+mn-ea"/>
                <a:sym typeface="+mn-lt"/>
              </a:rPr>
              <a:t>购入需要安装的固定资产</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2" name="组合 11"/>
          <p:cNvGrpSpPr/>
          <p:nvPr/>
        </p:nvGrpSpPr>
        <p:grpSpPr>
          <a:xfrm>
            <a:off x="349000" y="1333470"/>
            <a:ext cx="1760598" cy="1690207"/>
            <a:chOff x="1715" y="4363"/>
            <a:chExt cx="3628" cy="3490"/>
          </a:xfrm>
        </p:grpSpPr>
        <p:sp>
          <p:nvSpPr>
            <p:cNvPr id="17" name="椭圆 16"/>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9" name="椭圆 18"/>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0" name="文本框 18"/>
          <p:cNvSpPr txBox="1"/>
          <p:nvPr/>
        </p:nvSpPr>
        <p:spPr>
          <a:xfrm>
            <a:off x="3030661" y="1662910"/>
            <a:ext cx="5210944" cy="2585323"/>
          </a:xfrm>
          <a:prstGeom prst="rect">
            <a:avLst/>
          </a:prstGeom>
          <a:noFill/>
        </p:spPr>
        <p:txBody>
          <a:bodyPr wrap="square" rtlCol="0">
            <a:spAutoFit/>
          </a:bodyPr>
          <a:lstStyle/>
          <a:p>
            <a:pPr defTabSz="914400">
              <a:lnSpc>
                <a:spcPct val="150000"/>
              </a:lnSpc>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lang="en-US" altLang="zh-CN" sz="1800" b="1" kern="0" dirty="0">
                <a:solidFill>
                  <a:sysClr val="windowText" lastClr="000000"/>
                </a:solidFill>
                <a:latin typeface="微软雅黑" pitchFamily="34" charset="-122"/>
                <a:ea typeface="微软雅黑" pitchFamily="34" charset="-122"/>
              </a:rPr>
              <a:t>3</a:t>
            </a:r>
            <a:r>
              <a:rPr lang="zh-CN" altLang="en-US" sz="1800" b="1" kern="0" dirty="0">
                <a:solidFill>
                  <a:sysClr val="windowText" lastClr="000000"/>
                </a:solidFill>
                <a:latin typeface="微软雅黑" pitchFamily="34" charset="-122"/>
                <a:ea typeface="微软雅黑" pitchFamily="34" charset="-122"/>
              </a:rPr>
              <a:t>）</a:t>
            </a:r>
            <a:r>
              <a:rPr lang="zh-CN" altLang="zh-CN" sz="1800" b="1" kern="0" dirty="0">
                <a:solidFill>
                  <a:sysClr val="windowText" lastClr="000000"/>
                </a:solidFill>
                <a:latin typeface="微软雅黑" pitchFamily="34" charset="-122"/>
                <a:ea typeface="微软雅黑" pitchFamily="34" charset="-122"/>
              </a:rPr>
              <a:t>耗用本单位的材料或人工时：</a:t>
            </a:r>
          </a:p>
          <a:p>
            <a:pPr defTabSz="914400">
              <a:lnSpc>
                <a:spcPct val="150000"/>
              </a:lnSpc>
            </a:pPr>
            <a:r>
              <a:rPr lang="en-US" altLang="zh-CN" sz="1800" kern="0" dirty="0">
                <a:solidFill>
                  <a:sysClr val="windowText" lastClr="000000"/>
                </a:solidFill>
                <a:latin typeface="微软雅黑" pitchFamily="34" charset="-122"/>
                <a:ea typeface="微软雅黑" pitchFamily="34" charset="-122"/>
              </a:rPr>
              <a:t>  </a:t>
            </a:r>
            <a:r>
              <a:rPr lang="zh-CN" altLang="zh-CN" sz="1800" kern="0" dirty="0">
                <a:solidFill>
                  <a:sysClr val="windowText" lastClr="000000"/>
                </a:solidFill>
                <a:latin typeface="微软雅黑" pitchFamily="34" charset="-122"/>
                <a:ea typeface="微软雅黑" pitchFamily="34" charset="-122"/>
              </a:rPr>
              <a:t>借：在建工程</a:t>
            </a:r>
          </a:p>
          <a:p>
            <a:pPr defTabSz="914400">
              <a:lnSpc>
                <a:spcPct val="150000"/>
              </a:lnSpc>
            </a:pPr>
            <a:r>
              <a:rPr lang="en-US" altLang="zh-CN" sz="1800" kern="0" dirty="0">
                <a:solidFill>
                  <a:sysClr val="windowText" lastClr="000000"/>
                </a:solidFill>
                <a:latin typeface="微软雅黑" pitchFamily="34" charset="-122"/>
                <a:ea typeface="微软雅黑" pitchFamily="34" charset="-122"/>
              </a:rPr>
              <a:t>      </a:t>
            </a:r>
            <a:r>
              <a:rPr lang="zh-CN" altLang="zh-CN" sz="1800" kern="0" dirty="0">
                <a:solidFill>
                  <a:sysClr val="windowText" lastClr="000000"/>
                </a:solidFill>
                <a:latin typeface="微软雅黑" pitchFamily="34" charset="-122"/>
                <a:ea typeface="微软雅黑" pitchFamily="34" charset="-122"/>
              </a:rPr>
              <a:t>贷：原材料、应付职工薪酬等</a:t>
            </a:r>
          </a:p>
          <a:p>
            <a:pPr defTabSz="914400">
              <a:lnSpc>
                <a:spcPct val="150000"/>
              </a:lnSpc>
            </a:pPr>
            <a:r>
              <a:rPr lang="zh-CN" altLang="en-US" sz="1800" b="1" kern="0" dirty="0">
                <a:solidFill>
                  <a:sysClr val="windowText" lastClr="000000"/>
                </a:solidFill>
                <a:latin typeface="微软雅黑" pitchFamily="34" charset="-122"/>
                <a:ea typeface="微软雅黑" pitchFamily="34" charset="-122"/>
              </a:rPr>
              <a:t>（</a:t>
            </a:r>
            <a:r>
              <a:rPr lang="en-US" altLang="zh-CN" sz="1800" b="1" kern="0" dirty="0">
                <a:solidFill>
                  <a:sysClr val="windowText" lastClr="000000"/>
                </a:solidFill>
                <a:latin typeface="微软雅黑" pitchFamily="34" charset="-122"/>
                <a:ea typeface="微软雅黑" pitchFamily="34" charset="-122"/>
              </a:rPr>
              <a:t>4</a:t>
            </a:r>
            <a:r>
              <a:rPr lang="zh-CN" altLang="en-US" sz="1800" b="1" kern="0" dirty="0">
                <a:solidFill>
                  <a:sysClr val="windowText" lastClr="000000"/>
                </a:solidFill>
                <a:latin typeface="微软雅黑" pitchFamily="34" charset="-122"/>
                <a:ea typeface="微软雅黑" pitchFamily="34" charset="-122"/>
              </a:rPr>
              <a:t>）</a:t>
            </a:r>
            <a:r>
              <a:rPr lang="zh-CN" altLang="zh-CN" sz="1800" b="1" kern="0" dirty="0">
                <a:solidFill>
                  <a:sysClr val="windowText" lastClr="000000"/>
                </a:solidFill>
                <a:latin typeface="微软雅黑" pitchFamily="34" charset="-122"/>
                <a:ea typeface="微软雅黑" pitchFamily="34" charset="-122"/>
              </a:rPr>
              <a:t>安装完毕达到预定可使用状态时：</a:t>
            </a:r>
          </a:p>
          <a:p>
            <a:pPr defTabSz="914400">
              <a:lnSpc>
                <a:spcPct val="150000"/>
              </a:lnSpc>
            </a:pPr>
            <a:r>
              <a:rPr lang="zh-CN" altLang="zh-CN" sz="1800" kern="0" dirty="0">
                <a:solidFill>
                  <a:sysClr val="windowText" lastClr="000000"/>
                </a:solidFill>
                <a:latin typeface="微软雅黑" pitchFamily="34" charset="-122"/>
                <a:ea typeface="微软雅黑" pitchFamily="34" charset="-122"/>
              </a:rPr>
              <a:t>借：固定资产</a:t>
            </a:r>
          </a:p>
          <a:p>
            <a:pPr defTabSz="914400">
              <a:lnSpc>
                <a:spcPct val="150000"/>
              </a:lnSpc>
            </a:pPr>
            <a:r>
              <a:rPr lang="zh-CN" altLang="zh-CN" sz="1800" kern="0" dirty="0">
                <a:solidFill>
                  <a:sysClr val="windowText" lastClr="000000"/>
                </a:solidFill>
                <a:latin typeface="微软雅黑" pitchFamily="34" charset="-122"/>
                <a:ea typeface="微软雅黑" pitchFamily="34" charset="-122"/>
              </a:rPr>
              <a:t>　　贷：在建工程</a:t>
            </a:r>
          </a:p>
        </p:txBody>
      </p:sp>
      <p:sp>
        <p:nvSpPr>
          <p:cNvPr id="21" name="文本框 19"/>
          <p:cNvSpPr txBox="1"/>
          <p:nvPr/>
        </p:nvSpPr>
        <p:spPr>
          <a:xfrm>
            <a:off x="3031146" y="1222081"/>
            <a:ext cx="3315923" cy="49962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核算</a:t>
            </a:r>
          </a:p>
        </p:txBody>
      </p:sp>
    </p:spTree>
    <p:custDataLst>
      <p:tags r:id="rId1"/>
    </p:custDataLst>
    <p:extLst>
      <p:ext uri="{BB962C8B-B14F-4D97-AF65-F5344CB8AC3E}">
        <p14:creationId xmlns:p14="http://schemas.microsoft.com/office/powerpoint/2010/main" val="6771654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32113"/>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3080957"/>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5484" y="1192581"/>
            <a:ext cx="7767951" cy="188769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zh-CN" sz="1800" b="1" dirty="0" smtClean="0">
                <a:solidFill>
                  <a:srgbClr val="084CA1"/>
                </a:solidFill>
                <a:latin typeface="微软雅黑" pitchFamily="34" charset="-122"/>
                <a:ea typeface="微软雅黑" pitchFamily="34" charset="-122"/>
              </a:rPr>
              <a:t>需要安装的固定资产</a:t>
            </a:r>
            <a:r>
              <a:rPr lang="en-US" altLang="zh-CN" sz="1800" b="1" dirty="0" smtClean="0">
                <a:solidFill>
                  <a:srgbClr val="084CA1"/>
                </a:solidFill>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smtClean="0">
                <a:latin typeface="微软雅黑" pitchFamily="34" charset="-122"/>
                <a:ea typeface="微软雅黑" pitchFamily="34" charset="-122"/>
              </a:rPr>
              <a:t>年</a:t>
            </a:r>
            <a:r>
              <a:rPr lang="en-US" altLang="zh-CN" sz="1800" dirty="0">
                <a:latin typeface="微软雅黑" pitchFamily="34" charset="-122"/>
                <a:ea typeface="微软雅黑" pitchFamily="34" charset="-122"/>
              </a:rPr>
              <a:t>5</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日，甲公司购入一台需要安装的生产用设备，取得的增值税专用发票上注明的价款为</a:t>
            </a:r>
            <a:r>
              <a:rPr lang="en-US" altLang="zh-CN" sz="1800" dirty="0">
                <a:latin typeface="微软雅黑" pitchFamily="34" charset="-122"/>
                <a:ea typeface="微软雅黑" pitchFamily="34" charset="-122"/>
              </a:rPr>
              <a:t>2 000 000</a:t>
            </a:r>
            <a:r>
              <a:rPr lang="zh-CN" altLang="zh-CN" sz="1800" dirty="0">
                <a:latin typeface="微软雅黑" pitchFamily="34" charset="-122"/>
                <a:ea typeface="微软雅黑" pitchFamily="34" charset="-122"/>
              </a:rPr>
              <a:t>元，增值税税额为</a:t>
            </a:r>
            <a:r>
              <a:rPr lang="en-US" altLang="zh-CN" sz="1800" dirty="0" smtClean="0">
                <a:latin typeface="微软雅黑" pitchFamily="34" charset="-122"/>
                <a:ea typeface="微软雅黑" pitchFamily="34" charset="-122"/>
              </a:rPr>
              <a:t>320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元；支付保险费并取得增值税专用发票，发票上注明保险费为</a:t>
            </a:r>
            <a:r>
              <a:rPr lang="en-US" altLang="zh-CN" sz="1800" dirty="0">
                <a:latin typeface="微软雅黑" pitchFamily="34" charset="-122"/>
                <a:ea typeface="微软雅黑" pitchFamily="34" charset="-122"/>
              </a:rPr>
              <a:t>30 000</a:t>
            </a:r>
            <a:r>
              <a:rPr lang="zh-CN" altLang="zh-CN" sz="1800" dirty="0">
                <a:latin typeface="微软雅黑" pitchFamily="34" charset="-122"/>
                <a:ea typeface="微软雅黑" pitchFamily="34" charset="-122"/>
              </a:rPr>
              <a:t>元，增值税税额为</a:t>
            </a:r>
            <a:r>
              <a:rPr lang="en-US" altLang="zh-CN" sz="1800" dirty="0">
                <a:latin typeface="微软雅黑" pitchFamily="34" charset="-122"/>
                <a:ea typeface="微软雅黑" pitchFamily="34" charset="-122"/>
              </a:rPr>
              <a:t>1 800</a:t>
            </a:r>
            <a:r>
              <a:rPr lang="zh-CN" altLang="zh-CN" sz="1800" dirty="0">
                <a:latin typeface="微软雅黑" pitchFamily="34" charset="-122"/>
                <a:ea typeface="微软雅黑" pitchFamily="34" charset="-122"/>
              </a:rPr>
              <a:t>元。另支付安装费取得增值税专用发票，注明安装费</a:t>
            </a:r>
            <a:r>
              <a:rPr lang="en-US" altLang="zh-CN" sz="1800" dirty="0">
                <a:latin typeface="微软雅黑" pitchFamily="34" charset="-122"/>
                <a:ea typeface="微软雅黑" pitchFamily="34" charset="-122"/>
              </a:rPr>
              <a:t>40 000</a:t>
            </a:r>
            <a:r>
              <a:rPr lang="zh-CN" altLang="zh-CN" sz="1800" dirty="0">
                <a:latin typeface="微软雅黑" pitchFamily="34" charset="-122"/>
                <a:ea typeface="微软雅黑" pitchFamily="34" charset="-122"/>
              </a:rPr>
              <a:t>元，增值税税额为</a:t>
            </a:r>
            <a:r>
              <a:rPr lang="en-US" altLang="zh-CN" sz="1800" dirty="0">
                <a:latin typeface="微软雅黑" pitchFamily="34" charset="-122"/>
                <a:ea typeface="微软雅黑" pitchFamily="34" charset="-122"/>
              </a:rPr>
              <a:t>4 </a:t>
            </a:r>
            <a:r>
              <a:rPr lang="en-US" altLang="zh-CN" sz="1800" dirty="0" smtClean="0">
                <a:latin typeface="微软雅黑" pitchFamily="34" charset="-122"/>
                <a:ea typeface="微软雅黑" pitchFamily="34" charset="-122"/>
              </a:rPr>
              <a:t>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15" name="矩形 14"/>
          <p:cNvSpPr/>
          <p:nvPr/>
        </p:nvSpPr>
        <p:spPr>
          <a:xfrm>
            <a:off x="806391" y="3280813"/>
            <a:ext cx="7767044" cy="1528624"/>
          </a:xfrm>
          <a:prstGeom prst="rect">
            <a:avLst/>
          </a:prstGeom>
        </p:spPr>
        <p:txBody>
          <a:bodyPr wrap="square">
            <a:spAutoFit/>
          </a:bodyPr>
          <a:lstStyle/>
          <a:p>
            <a:pPr>
              <a:lnSpc>
                <a:spcPts val="28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）购入支付价款、保险费时：</a:t>
            </a:r>
          </a:p>
          <a:p>
            <a:pPr>
              <a:lnSpc>
                <a:spcPts val="2800"/>
              </a:lnSpc>
            </a:pPr>
            <a:r>
              <a:rPr lang="zh-CN" altLang="zh-CN" sz="1800" dirty="0">
                <a:latin typeface="微软雅黑" pitchFamily="34" charset="-122"/>
                <a:ea typeface="微软雅黑" pitchFamily="34" charset="-122"/>
              </a:rPr>
              <a:t>借：在建工程</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2 030 000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交税费——应交增值税（进项税额）</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321 </a:t>
            </a:r>
            <a:r>
              <a:rPr lang="en-US" altLang="zh-CN" sz="1800" dirty="0">
                <a:latin typeface="微软雅黑" pitchFamily="34" charset="-122"/>
                <a:ea typeface="微软雅黑" pitchFamily="34" charset="-122"/>
              </a:rPr>
              <a:t>800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 </a:t>
            </a:r>
            <a:r>
              <a:rPr lang="en-US" altLang="zh-CN" sz="1800" dirty="0" smtClean="0">
                <a:latin typeface="微软雅黑" pitchFamily="34" charset="-122"/>
                <a:ea typeface="微软雅黑" pitchFamily="34" charset="-122"/>
              </a:rPr>
              <a:t>351 </a:t>
            </a:r>
            <a:r>
              <a:rPr lang="en-US" altLang="zh-CN" sz="1800" dirty="0">
                <a:latin typeface="微软雅黑" pitchFamily="34" charset="-122"/>
                <a:ea typeface="微软雅黑" pitchFamily="34" charset="-122"/>
              </a:rPr>
              <a:t>800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1348510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1305197" cy="352515"/>
          </a:xfrm>
          <a:prstGeom prst="rect">
            <a:avLst/>
          </a:prstGeom>
        </p:spPr>
        <p:txBody>
          <a:bodyPr wrap="none" lIns="74787" tIns="37393" rIns="74787" bIns="37393">
            <a:spAutoFit/>
          </a:bodyPr>
          <a:lstStyle/>
          <a:p>
            <a:r>
              <a:rPr lang="zh-CN" altLang="en-US" sz="1800" b="1" dirty="0">
                <a:solidFill>
                  <a:srgbClr val="084CA1"/>
                </a:solidFill>
                <a:ea typeface="微软雅黑"/>
                <a:cs typeface="+mn-ea"/>
                <a:sym typeface="+mn-lt"/>
              </a:rPr>
              <a:t>（一</a:t>
            </a:r>
            <a:r>
              <a:rPr lang="zh-CN" altLang="en-US" sz="1800" b="1" dirty="0" smtClean="0">
                <a:solidFill>
                  <a:srgbClr val="084CA1"/>
                </a:solidFill>
                <a:ea typeface="微软雅黑"/>
                <a:cs typeface="+mn-ea"/>
                <a:sym typeface="+mn-lt"/>
              </a:rPr>
              <a:t>）概念</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9" name="矩形 8"/>
          <p:cNvSpPr/>
          <p:nvPr/>
        </p:nvSpPr>
        <p:spPr>
          <a:xfrm>
            <a:off x="805485" y="1635646"/>
            <a:ext cx="7582939" cy="1338828"/>
          </a:xfrm>
          <a:prstGeom prst="rect">
            <a:avLst/>
          </a:prstGeom>
        </p:spPr>
        <p:txBody>
          <a:bodyPr wrap="square">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固定资产</a:t>
            </a: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为生产商品、提供劳务、出租或经营管理而持有的</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，使用寿命</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超过一个会计年度</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的</a:t>
            </a:r>
            <a:r>
              <a:rPr kumimoji="0" lang="zh-CN" altLang="zh-CN"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有形资产</a:t>
            </a:r>
            <a:r>
              <a:rPr kumimoji="0" lang="zh-CN"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。具体包括房屋、建筑物、机器、机械、运输工具以及其他与生产经营活动有关的设备、器具、工具等。</a:t>
            </a:r>
          </a:p>
        </p:txBody>
      </p:sp>
      <p:cxnSp>
        <p:nvCxnSpPr>
          <p:cNvPr id="10" name="直接连接符 9"/>
          <p:cNvCxnSpPr/>
          <p:nvPr/>
        </p:nvCxnSpPr>
        <p:spPr>
          <a:xfrm>
            <a:off x="2011473" y="2139702"/>
            <a:ext cx="5080807" cy="0"/>
          </a:xfrm>
          <a:prstGeom prst="line">
            <a:avLst/>
          </a:prstGeom>
          <a:noFill/>
          <a:ln w="19050" cap="flat" cmpd="sng" algn="ctr">
            <a:solidFill>
              <a:srgbClr val="C00000"/>
            </a:solidFill>
            <a:prstDash val="dash"/>
          </a:ln>
          <a:effectLst/>
        </p:spPr>
      </p:cxnSp>
      <p:cxnSp>
        <p:nvCxnSpPr>
          <p:cNvPr id="11" name="直接连接符 10"/>
          <p:cNvCxnSpPr/>
          <p:nvPr/>
        </p:nvCxnSpPr>
        <p:spPr>
          <a:xfrm>
            <a:off x="806391" y="2571750"/>
            <a:ext cx="1893401" cy="0"/>
          </a:xfrm>
          <a:prstGeom prst="line">
            <a:avLst/>
          </a:prstGeom>
          <a:noFill/>
          <a:ln w="19050" cap="flat" cmpd="sng" algn="ctr">
            <a:solidFill>
              <a:srgbClr val="C00000"/>
            </a:solidFill>
            <a:prstDash val="dash"/>
          </a:ln>
          <a:effectLst/>
        </p:spPr>
      </p:cxnSp>
      <p:cxnSp>
        <p:nvCxnSpPr>
          <p:cNvPr id="12" name="直接连接符 11"/>
          <p:cNvCxnSpPr/>
          <p:nvPr/>
        </p:nvCxnSpPr>
        <p:spPr>
          <a:xfrm>
            <a:off x="2987824" y="2571750"/>
            <a:ext cx="967967" cy="0"/>
          </a:xfrm>
          <a:prstGeom prst="line">
            <a:avLst/>
          </a:prstGeom>
          <a:noFill/>
          <a:ln w="19050" cap="flat" cmpd="sng" algn="ctr">
            <a:solidFill>
              <a:srgbClr val="C00000"/>
            </a:solidFill>
            <a:prstDash val="dash"/>
          </a:ln>
          <a:effectLst/>
        </p:spPr>
      </p:cxnSp>
      <p:cxnSp>
        <p:nvCxnSpPr>
          <p:cNvPr id="13" name="直接箭头连接符 12"/>
          <p:cNvCxnSpPr>
            <a:endCxn id="14" idx="0"/>
          </p:cNvCxnSpPr>
          <p:nvPr/>
        </p:nvCxnSpPr>
        <p:spPr>
          <a:xfrm>
            <a:off x="7164288" y="2139702"/>
            <a:ext cx="3237" cy="1405805"/>
          </a:xfrm>
          <a:prstGeom prst="straightConnector1">
            <a:avLst/>
          </a:prstGeom>
          <a:noFill/>
          <a:ln w="19050" cap="flat" cmpd="sng" algn="ctr">
            <a:solidFill>
              <a:srgbClr val="C00000"/>
            </a:solidFill>
            <a:prstDash val="dash"/>
            <a:tailEnd type="arrow"/>
          </a:ln>
          <a:effectLst/>
        </p:spPr>
      </p:cxnSp>
      <p:sp>
        <p:nvSpPr>
          <p:cNvPr id="14" name="椭圆 13"/>
          <p:cNvSpPr/>
          <p:nvPr/>
        </p:nvSpPr>
        <p:spPr>
          <a:xfrm>
            <a:off x="6555457" y="3545507"/>
            <a:ext cx="1224136" cy="648072"/>
          </a:xfrm>
          <a:prstGeom prst="ellipse">
            <a:avLst/>
          </a:prstGeom>
          <a:solidFill>
            <a:srgbClr val="E6E6D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持有目的</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15" name="椭圆 14"/>
          <p:cNvSpPr/>
          <p:nvPr/>
        </p:nvSpPr>
        <p:spPr>
          <a:xfrm>
            <a:off x="1037706" y="3545507"/>
            <a:ext cx="1224136" cy="648072"/>
          </a:xfrm>
          <a:prstGeom prst="ellipse">
            <a:avLst/>
          </a:prstGeom>
          <a:solidFill>
            <a:srgbClr val="E6E6D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使用寿命</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cxnSp>
        <p:nvCxnSpPr>
          <p:cNvPr id="16" name="直接箭头连接符 15"/>
          <p:cNvCxnSpPr>
            <a:endCxn id="15" idx="0"/>
          </p:cNvCxnSpPr>
          <p:nvPr/>
        </p:nvCxnSpPr>
        <p:spPr>
          <a:xfrm>
            <a:off x="1649774" y="3191619"/>
            <a:ext cx="0" cy="353888"/>
          </a:xfrm>
          <a:prstGeom prst="straightConnector1">
            <a:avLst/>
          </a:prstGeom>
          <a:noFill/>
          <a:ln w="19050" cap="flat" cmpd="sng" algn="ctr">
            <a:solidFill>
              <a:srgbClr val="C00000"/>
            </a:solidFill>
            <a:prstDash val="dash"/>
            <a:tailEnd type="arrow"/>
          </a:ln>
          <a:effectLst/>
        </p:spPr>
      </p:cxnSp>
      <p:sp>
        <p:nvSpPr>
          <p:cNvPr id="17" name="椭圆 16"/>
          <p:cNvSpPr/>
          <p:nvPr/>
        </p:nvSpPr>
        <p:spPr>
          <a:xfrm>
            <a:off x="2771800" y="3545507"/>
            <a:ext cx="1224136" cy="648072"/>
          </a:xfrm>
          <a:prstGeom prst="ellipse">
            <a:avLst/>
          </a:prstGeom>
          <a:solidFill>
            <a:srgbClr val="E6E6D4"/>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存在形式</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cxnSp>
        <p:nvCxnSpPr>
          <p:cNvPr id="18" name="直接箭头连接符 17"/>
          <p:cNvCxnSpPr>
            <a:endCxn id="17" idx="0"/>
          </p:cNvCxnSpPr>
          <p:nvPr/>
        </p:nvCxnSpPr>
        <p:spPr>
          <a:xfrm>
            <a:off x="3380631" y="2561456"/>
            <a:ext cx="3237" cy="984051"/>
          </a:xfrm>
          <a:prstGeom prst="straightConnector1">
            <a:avLst/>
          </a:prstGeom>
          <a:noFill/>
          <a:ln w="19050" cap="flat" cmpd="sng" algn="ctr">
            <a:solidFill>
              <a:srgbClr val="C00000"/>
            </a:solidFill>
            <a:prstDash val="dash"/>
            <a:tailEnd type="arrow"/>
          </a:ln>
          <a:effectLst/>
        </p:spPr>
      </p:cxnSp>
      <p:cxnSp>
        <p:nvCxnSpPr>
          <p:cNvPr id="19" name="直接连接符 18"/>
          <p:cNvCxnSpPr/>
          <p:nvPr/>
        </p:nvCxnSpPr>
        <p:spPr>
          <a:xfrm>
            <a:off x="806391" y="2571750"/>
            <a:ext cx="0" cy="619869"/>
          </a:xfrm>
          <a:prstGeom prst="line">
            <a:avLst/>
          </a:prstGeom>
          <a:noFill/>
          <a:ln w="19050" cap="flat" cmpd="sng" algn="ctr">
            <a:solidFill>
              <a:srgbClr val="C00000"/>
            </a:solidFill>
            <a:prstDash val="dash"/>
          </a:ln>
          <a:effectLst/>
        </p:spPr>
      </p:cxnSp>
      <p:cxnSp>
        <p:nvCxnSpPr>
          <p:cNvPr id="20" name="直接连接符 19"/>
          <p:cNvCxnSpPr/>
          <p:nvPr/>
        </p:nvCxnSpPr>
        <p:spPr>
          <a:xfrm>
            <a:off x="806391" y="3191619"/>
            <a:ext cx="843383" cy="0"/>
          </a:xfrm>
          <a:prstGeom prst="line">
            <a:avLst/>
          </a:prstGeom>
          <a:noFill/>
          <a:ln w="19050" cap="flat" cmpd="sng" algn="ctr">
            <a:solidFill>
              <a:srgbClr val="C00000"/>
            </a:solidFill>
            <a:prstDash val="dash"/>
          </a:ln>
          <a:effectLst/>
        </p:spPr>
      </p:cxnSp>
      <p:sp>
        <p:nvSpPr>
          <p:cNvPr id="21" name="TextBox 20"/>
          <p:cNvSpPr txBox="1"/>
          <p:nvPr/>
        </p:nvSpPr>
        <p:spPr>
          <a:xfrm>
            <a:off x="1903470" y="1450980"/>
            <a:ext cx="412021" cy="369332"/>
          </a:xfrm>
          <a:prstGeom prst="rect">
            <a:avLst/>
          </a:prstGeom>
          <a:noFill/>
        </p:spPr>
        <p:txBody>
          <a:bodyPr wrap="square" rtlCol="0">
            <a:spAutoFit/>
          </a:bodyPr>
          <a:lstStyle/>
          <a:p>
            <a:r>
              <a:rPr lang="zh-CN" altLang="en-US" sz="1800" b="1" dirty="0" smtClean="0">
                <a:solidFill>
                  <a:srgbClr val="C00000"/>
                </a:solidFill>
                <a:latin typeface="微软雅黑" pitchFamily="34" charset="-122"/>
                <a:ea typeface="微软雅黑" pitchFamily="34" charset="-122"/>
              </a:rPr>
              <a:t>①</a:t>
            </a:r>
            <a:endParaRPr lang="zh-CN" altLang="en-US" sz="1800" b="1" dirty="0">
              <a:solidFill>
                <a:srgbClr val="C00000"/>
              </a:solidFill>
              <a:latin typeface="微软雅黑" pitchFamily="34" charset="-122"/>
              <a:ea typeface="微软雅黑" pitchFamily="34" charset="-122"/>
            </a:endParaRPr>
          </a:p>
        </p:txBody>
      </p:sp>
      <p:sp>
        <p:nvSpPr>
          <p:cNvPr id="22" name="TextBox 21"/>
          <p:cNvSpPr txBox="1"/>
          <p:nvPr/>
        </p:nvSpPr>
        <p:spPr>
          <a:xfrm>
            <a:off x="517541" y="2092206"/>
            <a:ext cx="412021" cy="369332"/>
          </a:xfrm>
          <a:prstGeom prst="rect">
            <a:avLst/>
          </a:prstGeom>
          <a:noFill/>
        </p:spPr>
        <p:txBody>
          <a:bodyPr wrap="square" rtlCol="0">
            <a:spAutoFit/>
          </a:bodyPr>
          <a:lstStyle/>
          <a:p>
            <a:r>
              <a:rPr lang="zh-CN" altLang="en-US" sz="1800" b="1" dirty="0" smtClean="0">
                <a:solidFill>
                  <a:srgbClr val="C00000"/>
                </a:solidFill>
                <a:latin typeface="微软雅黑" pitchFamily="34" charset="-122"/>
                <a:ea typeface="微软雅黑" pitchFamily="34" charset="-122"/>
              </a:rPr>
              <a:t>②</a:t>
            </a:r>
            <a:endParaRPr lang="zh-CN" altLang="en-US" sz="1800" b="1" dirty="0">
              <a:solidFill>
                <a:srgbClr val="C00000"/>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5881179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6" name="矩形 15"/>
          <p:cNvSpPr/>
          <p:nvPr/>
        </p:nvSpPr>
        <p:spPr>
          <a:xfrm>
            <a:off x="688478" y="1132850"/>
            <a:ext cx="7767044" cy="1754326"/>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a:solidFill>
                  <a:srgbClr val="084CA1"/>
                </a:solidFill>
                <a:latin typeface="微软雅黑" pitchFamily="34" charset="-122"/>
                <a:ea typeface="微软雅黑" pitchFamily="34" charset="-122"/>
              </a:rPr>
              <a:t>）支付安装费时：</a:t>
            </a:r>
          </a:p>
          <a:p>
            <a:pPr>
              <a:lnSpc>
                <a:spcPct val="150000"/>
              </a:lnSpc>
            </a:pPr>
            <a:r>
              <a:rPr lang="zh-CN" altLang="en-US" sz="1800" dirty="0">
                <a:latin typeface="微软雅黑" pitchFamily="34" charset="-122"/>
                <a:ea typeface="微软雅黑" pitchFamily="34" charset="-122"/>
              </a:rPr>
              <a:t>借：在建工程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40 000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应</a:t>
            </a:r>
            <a:r>
              <a:rPr lang="zh-CN" altLang="en-US"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应交增值税（进项税额）                </a:t>
            </a:r>
            <a:r>
              <a:rPr lang="en-US" altLang="zh-CN" sz="1800" dirty="0">
                <a:latin typeface="微软雅黑" pitchFamily="34" charset="-122"/>
                <a:ea typeface="微软雅黑" pitchFamily="34" charset="-122"/>
              </a:rPr>
              <a:t>4 </a:t>
            </a:r>
            <a:r>
              <a:rPr lang="en-US" altLang="zh-CN" sz="1800" dirty="0" smtClean="0">
                <a:latin typeface="微软雅黑" pitchFamily="34" charset="-122"/>
                <a:ea typeface="微软雅黑" pitchFamily="34" charset="-122"/>
              </a:rPr>
              <a:t>000</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贷：银行存款                                        </a:t>
            </a:r>
            <a:r>
              <a:rPr lang="zh-CN" altLang="en-US" sz="1800" dirty="0" smtClean="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44 000</a:t>
            </a:r>
            <a:endParaRPr lang="en-US" altLang="zh-CN" sz="1800" dirty="0">
              <a:latin typeface="微软雅黑" pitchFamily="34" charset="-122"/>
              <a:ea typeface="微软雅黑" pitchFamily="34" charset="-122"/>
            </a:endParaRPr>
          </a:p>
        </p:txBody>
      </p:sp>
      <p:sp>
        <p:nvSpPr>
          <p:cNvPr id="18" name="矩形 17"/>
          <p:cNvSpPr/>
          <p:nvPr/>
        </p:nvSpPr>
        <p:spPr>
          <a:xfrm>
            <a:off x="688478" y="2906240"/>
            <a:ext cx="7767044" cy="1338828"/>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3</a:t>
            </a:r>
            <a:r>
              <a:rPr lang="zh-CN" altLang="en-US"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安装完毕交付使用时：</a:t>
            </a:r>
          </a:p>
          <a:p>
            <a:pPr>
              <a:lnSpc>
                <a:spcPct val="150000"/>
              </a:lnSpc>
            </a:pPr>
            <a:r>
              <a:rPr lang="zh-CN" altLang="en-US" sz="1800" dirty="0" smtClean="0">
                <a:latin typeface="微软雅黑" pitchFamily="34" charset="-122"/>
                <a:ea typeface="微软雅黑" pitchFamily="34" charset="-122"/>
              </a:rPr>
              <a:t>借</a:t>
            </a:r>
            <a:r>
              <a:rPr lang="zh-CN" altLang="en-US" sz="1800" dirty="0">
                <a:latin typeface="微软雅黑" pitchFamily="34" charset="-122"/>
                <a:ea typeface="微软雅黑" pitchFamily="34" charset="-122"/>
              </a:rPr>
              <a:t>：固定资产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2 070 000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贷：在建工程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2 070 000</a:t>
            </a:r>
          </a:p>
        </p:txBody>
      </p:sp>
      <p:cxnSp>
        <p:nvCxnSpPr>
          <p:cNvPr id="10" name="直接连接符 9"/>
          <p:cNvCxnSpPr/>
          <p:nvPr/>
        </p:nvCxnSpPr>
        <p:spPr>
          <a:xfrm flipH="1">
            <a:off x="634297" y="2890336"/>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4566857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633862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购进不动产或不动产在建工程</a:t>
            </a:r>
          </a:p>
        </p:txBody>
      </p:sp>
      <p:grpSp>
        <p:nvGrpSpPr>
          <p:cNvPr id="17" name="组合 16"/>
          <p:cNvGrpSpPr/>
          <p:nvPr/>
        </p:nvGrpSpPr>
        <p:grpSpPr>
          <a:xfrm>
            <a:off x="349000" y="1333470"/>
            <a:ext cx="1760598" cy="1690207"/>
            <a:chOff x="1715" y="4363"/>
            <a:chExt cx="3628" cy="3490"/>
          </a:xfrm>
        </p:grpSpPr>
        <p:sp>
          <p:nvSpPr>
            <p:cNvPr id="18" name="椭圆 1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0" name="椭圆 19"/>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文本框 18"/>
          <p:cNvSpPr txBox="1"/>
          <p:nvPr/>
        </p:nvSpPr>
        <p:spPr>
          <a:xfrm>
            <a:off x="3030660" y="1662910"/>
            <a:ext cx="5867277" cy="3416320"/>
          </a:xfrm>
          <a:prstGeom prst="rect">
            <a:avLst/>
          </a:prstGeom>
          <a:noFill/>
        </p:spPr>
        <p:txBody>
          <a:bodyPr wrap="square" rtlCol="0">
            <a:spAutoFit/>
          </a:bodyPr>
          <a:lstStyle/>
          <a:p>
            <a:pPr defTabSz="914400">
              <a:lnSpc>
                <a:spcPct val="150000"/>
              </a:lnSpc>
            </a:pPr>
            <a:r>
              <a:rPr lang="zh-CN" altLang="en-US" sz="1800" b="1" kern="0" dirty="0">
                <a:solidFill>
                  <a:sysClr val="windowText" lastClr="000000"/>
                </a:solidFill>
                <a:latin typeface="微软雅黑" pitchFamily="34" charset="-122"/>
                <a:ea typeface="微软雅黑" pitchFamily="34" charset="-122"/>
              </a:rPr>
              <a:t>（</a:t>
            </a:r>
            <a:r>
              <a:rPr lang="en-US" altLang="zh-CN" sz="1800" b="1" kern="0" dirty="0">
                <a:solidFill>
                  <a:sysClr val="windowText" lastClr="000000"/>
                </a:solidFill>
                <a:latin typeface="微软雅黑" pitchFamily="34" charset="-122"/>
                <a:ea typeface="微软雅黑" pitchFamily="34" charset="-122"/>
              </a:rPr>
              <a:t>1</a:t>
            </a:r>
            <a:r>
              <a:rPr lang="zh-CN" altLang="en-US" sz="1800" b="1" kern="0" dirty="0">
                <a:solidFill>
                  <a:sysClr val="windowText" lastClr="000000"/>
                </a:solidFill>
                <a:latin typeface="微软雅黑" pitchFamily="34" charset="-122"/>
                <a:ea typeface="微软雅黑" pitchFamily="34" charset="-122"/>
              </a:rPr>
              <a:t>）</a:t>
            </a:r>
            <a:r>
              <a:rPr lang="zh-CN" altLang="zh-CN" sz="1800" b="1" kern="0" dirty="0">
                <a:solidFill>
                  <a:sysClr val="windowText" lastClr="000000"/>
                </a:solidFill>
                <a:latin typeface="微软雅黑" pitchFamily="34" charset="-122"/>
                <a:ea typeface="微软雅黑" pitchFamily="34" charset="-122"/>
              </a:rPr>
              <a:t>购入时，取得增值税专用发票并通过税务机关认证：</a:t>
            </a:r>
          </a:p>
          <a:p>
            <a:pPr defTabSz="914400">
              <a:lnSpc>
                <a:spcPct val="150000"/>
              </a:lnSpc>
            </a:pPr>
            <a:r>
              <a:rPr lang="en-US" altLang="zh-CN" sz="1800" kern="0" dirty="0">
                <a:solidFill>
                  <a:sysClr val="windowText" lastClr="000000"/>
                </a:solidFill>
                <a:latin typeface="微软雅黑" pitchFamily="34" charset="-122"/>
                <a:ea typeface="微软雅黑" pitchFamily="34" charset="-122"/>
              </a:rPr>
              <a:t>  </a:t>
            </a:r>
            <a:r>
              <a:rPr lang="zh-CN" altLang="zh-CN" sz="1800" kern="0" dirty="0">
                <a:solidFill>
                  <a:sysClr val="windowText" lastClr="000000"/>
                </a:solidFill>
                <a:latin typeface="微软雅黑" pitchFamily="34" charset="-122"/>
                <a:ea typeface="微软雅黑" pitchFamily="34" charset="-122"/>
              </a:rPr>
              <a:t>借：固定资产（或在建工程）</a:t>
            </a:r>
          </a:p>
          <a:p>
            <a:pPr defTabSz="914400">
              <a:lnSpc>
                <a:spcPct val="150000"/>
              </a:lnSpc>
            </a:pPr>
            <a:r>
              <a:rPr lang="zh-CN" altLang="zh-CN" sz="1800" kern="0" dirty="0">
                <a:solidFill>
                  <a:sysClr val="windowText" lastClr="000000"/>
                </a:solidFill>
                <a:latin typeface="微软雅黑" pitchFamily="34" charset="-122"/>
                <a:ea typeface="微软雅黑" pitchFamily="34" charset="-122"/>
              </a:rPr>
              <a:t>　　</a:t>
            </a:r>
            <a:r>
              <a:rPr lang="en-US" altLang="zh-CN" sz="1800" kern="0" dirty="0" smtClean="0">
                <a:solidFill>
                  <a:sysClr val="windowText" lastClr="000000"/>
                </a:solidFill>
                <a:latin typeface="微软雅黑" pitchFamily="34" charset="-122"/>
                <a:ea typeface="微软雅黑" pitchFamily="34" charset="-122"/>
              </a:rPr>
              <a:t>  </a:t>
            </a:r>
            <a:r>
              <a:rPr lang="zh-CN" altLang="zh-CN" sz="1800" kern="0" dirty="0" smtClean="0">
                <a:solidFill>
                  <a:sysClr val="windowText" lastClr="000000"/>
                </a:solidFill>
                <a:latin typeface="微软雅黑" pitchFamily="34" charset="-122"/>
                <a:ea typeface="微软雅黑" pitchFamily="34" charset="-122"/>
              </a:rPr>
              <a:t>应</a:t>
            </a:r>
            <a:r>
              <a:rPr lang="zh-CN" altLang="zh-CN" sz="1800" kern="0" dirty="0">
                <a:solidFill>
                  <a:sysClr val="windowText" lastClr="000000"/>
                </a:solidFill>
                <a:latin typeface="微软雅黑" pitchFamily="34" charset="-122"/>
                <a:ea typeface="微软雅黑" pitchFamily="34" charset="-122"/>
              </a:rPr>
              <a:t>交税费</a:t>
            </a:r>
            <a:r>
              <a:rPr lang="en-US" altLang="zh-CN" sz="1800" kern="0" dirty="0">
                <a:solidFill>
                  <a:sysClr val="windowText" lastClr="000000"/>
                </a:solidFill>
                <a:latin typeface="微软雅黑" pitchFamily="34" charset="-122"/>
                <a:ea typeface="微软雅黑" pitchFamily="34" charset="-122"/>
              </a:rPr>
              <a:t>——</a:t>
            </a:r>
            <a:r>
              <a:rPr lang="zh-CN" altLang="zh-CN" sz="1800" kern="0" dirty="0">
                <a:solidFill>
                  <a:sysClr val="windowText" lastClr="000000"/>
                </a:solidFill>
                <a:latin typeface="微软雅黑" pitchFamily="34" charset="-122"/>
                <a:ea typeface="微软雅黑" pitchFamily="34" charset="-122"/>
              </a:rPr>
              <a:t>应交增值税（进项税额）</a:t>
            </a:r>
            <a:r>
              <a:rPr lang="zh-CN" altLang="zh-CN" sz="1800" b="1" kern="0" dirty="0">
                <a:solidFill>
                  <a:srgbClr val="C00000"/>
                </a:solidFill>
                <a:latin typeface="微软雅黑" pitchFamily="34" charset="-122"/>
                <a:ea typeface="微软雅黑" pitchFamily="34" charset="-122"/>
              </a:rPr>
              <a:t>【</a:t>
            </a:r>
            <a:r>
              <a:rPr lang="en-US" altLang="zh-CN" sz="1800" b="1" kern="0" dirty="0">
                <a:solidFill>
                  <a:srgbClr val="C00000"/>
                </a:solidFill>
                <a:latin typeface="微软雅黑" pitchFamily="34" charset="-122"/>
                <a:ea typeface="微软雅黑" pitchFamily="34" charset="-122"/>
              </a:rPr>
              <a:t>60%</a:t>
            </a:r>
            <a:r>
              <a:rPr lang="zh-CN" altLang="zh-CN" sz="1800" b="1" kern="0" dirty="0">
                <a:solidFill>
                  <a:srgbClr val="C00000"/>
                </a:solidFill>
                <a:latin typeface="微软雅黑" pitchFamily="34" charset="-122"/>
                <a:ea typeface="微软雅黑" pitchFamily="34" charset="-122"/>
              </a:rPr>
              <a:t>】</a:t>
            </a:r>
          </a:p>
          <a:p>
            <a:pPr defTabSz="914400">
              <a:lnSpc>
                <a:spcPct val="150000"/>
              </a:lnSpc>
            </a:pPr>
            <a:r>
              <a:rPr lang="en-US" altLang="zh-CN" sz="1800" kern="0" dirty="0">
                <a:solidFill>
                  <a:sysClr val="windowText" lastClr="000000"/>
                </a:solidFill>
                <a:latin typeface="微软雅黑" pitchFamily="34" charset="-122"/>
                <a:ea typeface="微软雅黑" pitchFamily="34" charset="-122"/>
              </a:rPr>
              <a:t>    </a:t>
            </a:r>
            <a:r>
              <a:rPr lang="en-US" altLang="zh-CN" sz="1800" kern="0" dirty="0" smtClean="0">
                <a:solidFill>
                  <a:sysClr val="windowText" lastClr="000000"/>
                </a:solidFill>
                <a:latin typeface="微软雅黑" pitchFamily="34" charset="-122"/>
                <a:ea typeface="微软雅黑" pitchFamily="34" charset="-122"/>
              </a:rPr>
              <a:t>     </a:t>
            </a:r>
            <a:r>
              <a:rPr lang="zh-CN" altLang="zh-CN" sz="1800" kern="0" dirty="0" smtClean="0">
                <a:solidFill>
                  <a:sysClr val="windowText" lastClr="000000"/>
                </a:solidFill>
                <a:latin typeface="微软雅黑" pitchFamily="34" charset="-122"/>
                <a:ea typeface="微软雅黑" pitchFamily="34" charset="-122"/>
              </a:rPr>
              <a:t>应</a:t>
            </a:r>
            <a:r>
              <a:rPr lang="zh-CN" altLang="zh-CN" sz="1800" kern="0" dirty="0">
                <a:solidFill>
                  <a:sysClr val="windowText" lastClr="000000"/>
                </a:solidFill>
                <a:latin typeface="微软雅黑" pitchFamily="34" charset="-122"/>
                <a:ea typeface="微软雅黑" pitchFamily="34" charset="-122"/>
              </a:rPr>
              <a:t>交税费——待抵扣进项税额</a:t>
            </a:r>
            <a:r>
              <a:rPr lang="zh-CN" altLang="zh-CN" sz="1800" b="1" kern="0" dirty="0">
                <a:solidFill>
                  <a:srgbClr val="C00000"/>
                </a:solidFill>
                <a:latin typeface="微软雅黑" pitchFamily="34" charset="-122"/>
                <a:ea typeface="微软雅黑" pitchFamily="34" charset="-122"/>
              </a:rPr>
              <a:t>【</a:t>
            </a:r>
            <a:r>
              <a:rPr lang="en-US" altLang="zh-CN" sz="1800" b="1" kern="0" dirty="0">
                <a:solidFill>
                  <a:srgbClr val="C00000"/>
                </a:solidFill>
                <a:latin typeface="微软雅黑" pitchFamily="34" charset="-122"/>
                <a:ea typeface="微软雅黑" pitchFamily="34" charset="-122"/>
              </a:rPr>
              <a:t>40%</a:t>
            </a:r>
            <a:r>
              <a:rPr lang="zh-CN" altLang="zh-CN" sz="1800" b="1" kern="0" dirty="0">
                <a:solidFill>
                  <a:srgbClr val="C00000"/>
                </a:solidFill>
                <a:latin typeface="微软雅黑" pitchFamily="34" charset="-122"/>
                <a:ea typeface="微软雅黑" pitchFamily="34" charset="-122"/>
              </a:rPr>
              <a:t>】</a:t>
            </a:r>
          </a:p>
          <a:p>
            <a:pPr defTabSz="914400">
              <a:lnSpc>
                <a:spcPct val="150000"/>
              </a:lnSpc>
            </a:pPr>
            <a:r>
              <a:rPr lang="zh-CN" altLang="zh-CN" sz="1800" kern="0" dirty="0">
                <a:solidFill>
                  <a:sysClr val="windowText" lastClr="000000"/>
                </a:solidFill>
                <a:latin typeface="微软雅黑" pitchFamily="34" charset="-122"/>
                <a:ea typeface="微软雅黑" pitchFamily="34" charset="-122"/>
              </a:rPr>
              <a:t>　　</a:t>
            </a:r>
            <a:r>
              <a:rPr lang="en-US" altLang="zh-CN" sz="1800" kern="0" dirty="0">
                <a:solidFill>
                  <a:sysClr val="windowText" lastClr="000000"/>
                </a:solidFill>
                <a:latin typeface="微软雅黑" pitchFamily="34" charset="-122"/>
                <a:ea typeface="微软雅黑" pitchFamily="34" charset="-122"/>
              </a:rPr>
              <a:t>  </a:t>
            </a:r>
            <a:r>
              <a:rPr lang="zh-CN" altLang="zh-CN" sz="1800" kern="0" dirty="0">
                <a:solidFill>
                  <a:sysClr val="windowText" lastClr="000000"/>
                </a:solidFill>
                <a:latin typeface="微软雅黑" pitchFamily="34" charset="-122"/>
                <a:ea typeface="微软雅黑" pitchFamily="34" charset="-122"/>
              </a:rPr>
              <a:t>贷：银行存款等</a:t>
            </a:r>
            <a:endParaRPr lang="en-US" altLang="zh-CN" sz="1800" kern="0" dirty="0">
              <a:solidFill>
                <a:sysClr val="windowText" lastClr="000000"/>
              </a:solidFill>
              <a:latin typeface="微软雅黑" pitchFamily="34" charset="-122"/>
              <a:ea typeface="微软雅黑" pitchFamily="34" charset="-122"/>
            </a:endParaRPr>
          </a:p>
          <a:p>
            <a:pPr defTabSz="914400">
              <a:lnSpc>
                <a:spcPct val="150000"/>
              </a:lnSpc>
            </a:pPr>
            <a:r>
              <a:rPr lang="zh-CN" altLang="en-US" sz="1800" b="1" kern="0" dirty="0">
                <a:solidFill>
                  <a:sysClr val="windowText" lastClr="000000"/>
                </a:solidFill>
                <a:latin typeface="微软雅黑" pitchFamily="34" charset="-122"/>
                <a:ea typeface="微软雅黑" pitchFamily="34" charset="-122"/>
              </a:rPr>
              <a:t>（</a:t>
            </a:r>
            <a:r>
              <a:rPr lang="en-US" altLang="zh-CN" sz="1800" b="1" kern="0" dirty="0">
                <a:solidFill>
                  <a:sysClr val="windowText" lastClr="000000"/>
                </a:solidFill>
                <a:latin typeface="微软雅黑" pitchFamily="34" charset="-122"/>
                <a:ea typeface="微软雅黑" pitchFamily="34" charset="-122"/>
              </a:rPr>
              <a:t>2</a:t>
            </a:r>
            <a:r>
              <a:rPr lang="zh-CN" altLang="en-US" sz="1800" b="1" kern="0" dirty="0">
                <a:solidFill>
                  <a:sysClr val="windowText" lastClr="000000"/>
                </a:solidFill>
                <a:latin typeface="微软雅黑" pitchFamily="34" charset="-122"/>
                <a:ea typeface="微软雅黑" pitchFamily="34" charset="-122"/>
              </a:rPr>
              <a:t>）</a:t>
            </a:r>
            <a:r>
              <a:rPr lang="zh-CN" altLang="zh-CN" sz="1800" b="1" kern="0" dirty="0">
                <a:solidFill>
                  <a:sysClr val="windowText" lastClr="000000"/>
                </a:solidFill>
                <a:latin typeface="微软雅黑" pitchFamily="34" charset="-122"/>
                <a:ea typeface="微软雅黑" pitchFamily="34" charset="-122"/>
              </a:rPr>
              <a:t>下年度同月允许抵扣时，即第</a:t>
            </a:r>
            <a:r>
              <a:rPr lang="en-US" altLang="zh-CN" sz="1800" b="1" kern="0" dirty="0">
                <a:solidFill>
                  <a:sysClr val="windowText" lastClr="000000"/>
                </a:solidFill>
                <a:latin typeface="微软雅黑" pitchFamily="34" charset="-122"/>
                <a:ea typeface="微软雅黑" pitchFamily="34" charset="-122"/>
              </a:rPr>
              <a:t>13</a:t>
            </a:r>
            <a:r>
              <a:rPr lang="zh-CN" altLang="zh-CN" sz="1800" b="1" kern="0" dirty="0">
                <a:solidFill>
                  <a:sysClr val="windowText" lastClr="000000"/>
                </a:solidFill>
                <a:latin typeface="微软雅黑" pitchFamily="34" charset="-122"/>
                <a:ea typeface="微软雅黑" pitchFamily="34" charset="-122"/>
              </a:rPr>
              <a:t>月：</a:t>
            </a:r>
          </a:p>
          <a:p>
            <a:pPr defTabSz="914400">
              <a:lnSpc>
                <a:spcPct val="150000"/>
              </a:lnSpc>
            </a:pPr>
            <a:r>
              <a:rPr lang="en-US" altLang="zh-CN" sz="1800" kern="0" dirty="0">
                <a:solidFill>
                  <a:sysClr val="windowText" lastClr="000000"/>
                </a:solidFill>
                <a:latin typeface="微软雅黑" pitchFamily="34" charset="-122"/>
                <a:ea typeface="微软雅黑" pitchFamily="34" charset="-122"/>
              </a:rPr>
              <a:t>   </a:t>
            </a:r>
            <a:r>
              <a:rPr lang="zh-CN" altLang="zh-CN" sz="1800" kern="0" dirty="0">
                <a:solidFill>
                  <a:sysClr val="windowText" lastClr="000000"/>
                </a:solidFill>
                <a:latin typeface="微软雅黑" pitchFamily="34" charset="-122"/>
                <a:ea typeface="微软雅黑" pitchFamily="34" charset="-122"/>
              </a:rPr>
              <a:t>借：应交税费</a:t>
            </a:r>
            <a:r>
              <a:rPr lang="en-US" altLang="zh-CN" sz="1800" kern="0" dirty="0">
                <a:solidFill>
                  <a:sysClr val="windowText" lastClr="000000"/>
                </a:solidFill>
                <a:latin typeface="微软雅黑" pitchFamily="34" charset="-122"/>
                <a:ea typeface="微软雅黑" pitchFamily="34" charset="-122"/>
              </a:rPr>
              <a:t>——</a:t>
            </a:r>
            <a:r>
              <a:rPr lang="zh-CN" altLang="zh-CN" sz="1800" kern="0" dirty="0">
                <a:solidFill>
                  <a:sysClr val="windowText" lastClr="000000"/>
                </a:solidFill>
                <a:latin typeface="微软雅黑" pitchFamily="34" charset="-122"/>
                <a:ea typeface="微软雅黑" pitchFamily="34" charset="-122"/>
              </a:rPr>
              <a:t>应交增值税（进项税额）</a:t>
            </a:r>
            <a:r>
              <a:rPr lang="zh-CN" altLang="zh-CN" sz="1800" b="1" kern="0" dirty="0">
                <a:solidFill>
                  <a:srgbClr val="C00000"/>
                </a:solidFill>
                <a:latin typeface="微软雅黑" pitchFamily="34" charset="-122"/>
                <a:ea typeface="微软雅黑" pitchFamily="34" charset="-122"/>
              </a:rPr>
              <a:t>【</a:t>
            </a:r>
            <a:r>
              <a:rPr lang="en-US" altLang="zh-CN" sz="1800" b="1" kern="0" dirty="0">
                <a:solidFill>
                  <a:srgbClr val="C00000"/>
                </a:solidFill>
                <a:latin typeface="微软雅黑" pitchFamily="34" charset="-122"/>
                <a:ea typeface="微软雅黑" pitchFamily="34" charset="-122"/>
              </a:rPr>
              <a:t>40%</a:t>
            </a:r>
            <a:r>
              <a:rPr lang="zh-CN" altLang="zh-CN" sz="1800" b="1" kern="0" dirty="0">
                <a:solidFill>
                  <a:srgbClr val="C00000"/>
                </a:solidFill>
                <a:latin typeface="微软雅黑" pitchFamily="34" charset="-122"/>
                <a:ea typeface="微软雅黑" pitchFamily="34" charset="-122"/>
              </a:rPr>
              <a:t>】</a:t>
            </a:r>
          </a:p>
          <a:p>
            <a:pPr defTabSz="914400">
              <a:lnSpc>
                <a:spcPct val="150000"/>
              </a:lnSpc>
            </a:pPr>
            <a:r>
              <a:rPr lang="en-US" altLang="zh-CN" sz="1800" kern="0" dirty="0">
                <a:solidFill>
                  <a:sysClr val="windowText" lastClr="000000"/>
                </a:solidFill>
                <a:latin typeface="微软雅黑" pitchFamily="34" charset="-122"/>
                <a:ea typeface="微软雅黑" pitchFamily="34" charset="-122"/>
              </a:rPr>
              <a:t>       </a:t>
            </a:r>
            <a:r>
              <a:rPr lang="en-US" altLang="zh-CN" sz="1800" kern="0" dirty="0" smtClean="0">
                <a:solidFill>
                  <a:sysClr val="windowText" lastClr="000000"/>
                </a:solidFill>
                <a:latin typeface="微软雅黑" pitchFamily="34" charset="-122"/>
                <a:ea typeface="微软雅黑" pitchFamily="34" charset="-122"/>
              </a:rPr>
              <a:t>   </a:t>
            </a:r>
            <a:r>
              <a:rPr lang="zh-CN" altLang="zh-CN" sz="1800" kern="0" dirty="0" smtClean="0">
                <a:solidFill>
                  <a:sysClr val="windowText" lastClr="000000"/>
                </a:solidFill>
                <a:latin typeface="微软雅黑" pitchFamily="34" charset="-122"/>
                <a:ea typeface="微软雅黑" pitchFamily="34" charset="-122"/>
              </a:rPr>
              <a:t>贷</a:t>
            </a:r>
            <a:r>
              <a:rPr lang="zh-CN" altLang="zh-CN" sz="1800" kern="0" dirty="0">
                <a:solidFill>
                  <a:sysClr val="windowText" lastClr="000000"/>
                </a:solidFill>
                <a:latin typeface="微软雅黑" pitchFamily="34" charset="-122"/>
                <a:ea typeface="微软雅黑" pitchFamily="34" charset="-122"/>
              </a:rPr>
              <a:t>：应交税费——待抵扣进项税额</a:t>
            </a:r>
          </a:p>
        </p:txBody>
      </p:sp>
      <p:sp>
        <p:nvSpPr>
          <p:cNvPr id="22" name="文本框 19"/>
          <p:cNvSpPr txBox="1"/>
          <p:nvPr/>
        </p:nvSpPr>
        <p:spPr>
          <a:xfrm>
            <a:off x="3031146" y="1222081"/>
            <a:ext cx="3315923" cy="49962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核算</a:t>
            </a:r>
          </a:p>
        </p:txBody>
      </p:sp>
    </p:spTree>
    <p:custDataLst>
      <p:tags r:id="rId1"/>
    </p:custDataLst>
    <p:extLst>
      <p:ext uri="{BB962C8B-B14F-4D97-AF65-F5344CB8AC3E}">
        <p14:creationId xmlns:p14="http://schemas.microsoft.com/office/powerpoint/2010/main" val="42081227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519044" y="1132113"/>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442602" y="2287733"/>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519042" y="1192581"/>
            <a:ext cx="7767951" cy="1169551"/>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zh-CN" sz="1800" b="1" dirty="0">
                <a:solidFill>
                  <a:srgbClr val="084CA1"/>
                </a:solidFill>
                <a:latin typeface="微软雅黑" pitchFamily="34" charset="-122"/>
                <a:ea typeface="微软雅黑" pitchFamily="34" charset="-122"/>
              </a:rPr>
              <a:t>购进不动产</a:t>
            </a:r>
            <a:r>
              <a:rPr lang="en-US" altLang="zh-CN" sz="1800" b="1" dirty="0" smtClean="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 </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7</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日，甲</a:t>
            </a:r>
            <a:r>
              <a:rPr lang="zh-CN" altLang="zh-CN" sz="1800" dirty="0" smtClean="0">
                <a:latin typeface="微软雅黑" pitchFamily="34" charset="-122"/>
                <a:ea typeface="微软雅黑" pitchFamily="34" charset="-122"/>
              </a:rPr>
              <a:t>公司</a:t>
            </a:r>
            <a:r>
              <a:rPr lang="zh-CN" altLang="en-US" sz="1800" dirty="0" smtClean="0">
                <a:latin typeface="微软雅黑" pitchFamily="34" charset="-122"/>
                <a:ea typeface="微软雅黑" pitchFamily="34" charset="-122"/>
              </a:rPr>
              <a:t>（一般纳税人）</a:t>
            </a:r>
            <a:r>
              <a:rPr lang="zh-CN" altLang="zh-CN" sz="1800" dirty="0" smtClean="0">
                <a:latin typeface="微软雅黑" pitchFamily="34" charset="-122"/>
                <a:ea typeface="微软雅黑" pitchFamily="34" charset="-122"/>
              </a:rPr>
              <a:t>购</a:t>
            </a:r>
            <a:r>
              <a:rPr lang="zh-CN" altLang="zh-CN" sz="1800" dirty="0">
                <a:latin typeface="微软雅黑" pitchFamily="34" charset="-122"/>
                <a:ea typeface="微软雅黑" pitchFamily="34" charset="-122"/>
              </a:rPr>
              <a:t>入一幢商业大楼作为生产车间并交付使用，取得的增值税专用发票上注明价款</a:t>
            </a:r>
            <a:r>
              <a:rPr lang="zh-CN" altLang="zh-CN" sz="1800" dirty="0" smtClean="0">
                <a:latin typeface="微软雅黑" pitchFamily="34" charset="-122"/>
                <a:ea typeface="微软雅黑" pitchFamily="34" charset="-122"/>
              </a:rPr>
              <a:t>为</a:t>
            </a:r>
            <a:r>
              <a:rPr lang="en-US" altLang="zh-CN" sz="1800" dirty="0">
                <a:latin typeface="微软雅黑" pitchFamily="34" charset="-122"/>
                <a:ea typeface="微软雅黑" pitchFamily="34" charset="-122"/>
              </a:rPr>
              <a:t>2</a:t>
            </a:r>
            <a:r>
              <a:rPr lang="en-US" altLang="zh-CN" sz="1800" dirty="0" smtClean="0">
                <a:latin typeface="微软雅黑" pitchFamily="34" charset="-122"/>
                <a:ea typeface="微软雅黑" pitchFamily="34" charset="-122"/>
              </a:rPr>
              <a:t>00 </a:t>
            </a:r>
            <a:r>
              <a:rPr lang="en-US" altLang="zh-CN" sz="1800" dirty="0">
                <a:latin typeface="微软雅黑" pitchFamily="34" charset="-122"/>
                <a:ea typeface="微软雅黑" pitchFamily="34" charset="-122"/>
              </a:rPr>
              <a:t>000 000</a:t>
            </a:r>
            <a:r>
              <a:rPr lang="zh-CN" altLang="zh-CN" sz="1800" dirty="0">
                <a:latin typeface="微软雅黑" pitchFamily="34" charset="-122"/>
                <a:ea typeface="微软雅黑" pitchFamily="34" charset="-122"/>
              </a:rPr>
              <a:t>元，增值税税额</a:t>
            </a:r>
            <a:r>
              <a:rPr lang="zh-CN" altLang="zh-CN" sz="1800" dirty="0" smtClean="0">
                <a:latin typeface="微软雅黑" pitchFamily="34" charset="-122"/>
                <a:ea typeface="微软雅黑" pitchFamily="34" charset="-122"/>
              </a:rPr>
              <a:t>为</a:t>
            </a:r>
            <a:r>
              <a:rPr lang="en-US" altLang="zh-CN" sz="1800" dirty="0">
                <a:latin typeface="微软雅黑" pitchFamily="34" charset="-122"/>
                <a:ea typeface="微软雅黑" pitchFamily="34" charset="-122"/>
              </a:rPr>
              <a:t>2</a:t>
            </a:r>
            <a:r>
              <a:rPr lang="en-US" altLang="zh-CN" sz="1800" dirty="0" smtClean="0">
                <a:latin typeface="微软雅黑" pitchFamily="34" charset="-122"/>
                <a:ea typeface="微软雅黑" pitchFamily="34" charset="-122"/>
              </a:rPr>
              <a:t>0 </a:t>
            </a:r>
            <a:r>
              <a:rPr lang="en-US" altLang="zh-CN" sz="1800" dirty="0">
                <a:latin typeface="微软雅黑" pitchFamily="34" charset="-122"/>
                <a:ea typeface="微软雅黑" pitchFamily="34" charset="-122"/>
              </a:rPr>
              <a:t>000 000</a:t>
            </a:r>
            <a:r>
              <a:rPr lang="zh-CN" altLang="zh-CN" sz="1800" dirty="0">
                <a:latin typeface="微软雅黑" pitchFamily="34" charset="-122"/>
                <a:ea typeface="微软雅黑" pitchFamily="34" charset="-122"/>
              </a:rPr>
              <a:t>元，款项以银行存款支付。</a:t>
            </a:r>
            <a:endParaRPr lang="zh-CN" altLang="en-US" sz="1800" dirty="0">
              <a:latin typeface="微软雅黑" pitchFamily="34" charset="-122"/>
              <a:ea typeface="微软雅黑" pitchFamily="34" charset="-122"/>
            </a:endParaRPr>
          </a:p>
        </p:txBody>
      </p:sp>
      <p:sp>
        <p:nvSpPr>
          <p:cNvPr id="15" name="矩形 14"/>
          <p:cNvSpPr/>
          <p:nvPr/>
        </p:nvSpPr>
        <p:spPr>
          <a:xfrm>
            <a:off x="519948" y="2366402"/>
            <a:ext cx="8469816" cy="2031325"/>
          </a:xfrm>
          <a:prstGeom prst="rect">
            <a:avLst/>
          </a:prstGeom>
        </p:spPr>
        <p:txBody>
          <a:bodyPr wrap="square">
            <a:spAutoFit/>
          </a:bodyPr>
          <a:lstStyle/>
          <a:p>
            <a:pPr lvl="0" defTabSz="914400" fontAlgn="base">
              <a:spcBef>
                <a:spcPct val="0"/>
              </a:spcBef>
              <a:spcAft>
                <a:spcPct val="0"/>
              </a:spcAft>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2018</a:t>
            </a:r>
            <a:r>
              <a:rPr lang="zh-CN" altLang="en-US"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7</a:t>
            </a:r>
            <a:r>
              <a:rPr lang="zh-CN" altLang="en-US"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a:t>
            </a:r>
            <a:r>
              <a:rPr lang="zh-CN" altLang="en-US" sz="1800" b="1" dirty="0">
                <a:solidFill>
                  <a:srgbClr val="084CA1"/>
                </a:solidFill>
                <a:latin typeface="微软雅黑" pitchFamily="34" charset="-122"/>
                <a:ea typeface="微软雅黑" pitchFamily="34" charset="-122"/>
              </a:rPr>
              <a:t>日，购入固定资产时：</a:t>
            </a:r>
          </a:p>
          <a:p>
            <a:pPr lvl="0" defTabSz="914400" eaLnBrk="0" fontAlgn="base" hangingPunct="0">
              <a:lnSpc>
                <a:spcPct val="150000"/>
              </a:lnSpc>
              <a:spcBef>
                <a:spcPct val="0"/>
              </a:spcBef>
              <a:spcAft>
                <a:spcPct val="0"/>
              </a:spcAft>
            </a:pPr>
            <a:r>
              <a:rPr lang="zh-CN" altLang="en-US" sz="1800" dirty="0">
                <a:latin typeface="微软雅黑" pitchFamily="34" charset="-122"/>
                <a:ea typeface="微软雅黑" pitchFamily="34" charset="-122"/>
                <a:cs typeface="Times New Roman" pitchFamily="18" charset="0"/>
              </a:rPr>
              <a:t>借：固定资产 　　　　　　　　　　　　</a:t>
            </a:r>
            <a:r>
              <a:rPr lang="en-US" altLang="zh-CN" sz="1800" dirty="0">
                <a:latin typeface="微软雅黑" pitchFamily="34" charset="-122"/>
                <a:ea typeface="微软雅黑" pitchFamily="34" charset="-122"/>
                <a:cs typeface="Times New Roman" pitchFamily="18" charset="0"/>
              </a:rPr>
              <a:t>200 000 000</a:t>
            </a:r>
            <a:endParaRPr lang="en-US" altLang="zh-CN" sz="1800" dirty="0">
              <a:latin typeface="微软雅黑" pitchFamily="34" charset="-122"/>
              <a:ea typeface="微软雅黑" pitchFamily="34" charset="-122"/>
              <a:cs typeface="宋体" pitchFamily="2" charset="-122"/>
            </a:endParaRPr>
          </a:p>
          <a:p>
            <a:pPr lvl="0" defTabSz="914400" eaLnBrk="0" fontAlgn="base" hangingPunct="0">
              <a:lnSpc>
                <a:spcPct val="150000"/>
              </a:lnSpc>
              <a:spcBef>
                <a:spcPct val="0"/>
              </a:spcBef>
              <a:spcAft>
                <a:spcPct val="0"/>
              </a:spcAft>
            </a:pPr>
            <a:r>
              <a:rPr lang="zh-CN" altLang="en-US" sz="1800" dirty="0">
                <a:latin typeface="微软雅黑" pitchFamily="34" charset="-122"/>
                <a:ea typeface="微软雅黑" pitchFamily="34" charset="-122"/>
                <a:cs typeface="Times New Roman" pitchFamily="18" charset="0"/>
              </a:rPr>
              <a:t>　　</a:t>
            </a:r>
            <a:r>
              <a:rPr lang="zh-CN" altLang="en-US" sz="1800" dirty="0" smtClean="0">
                <a:latin typeface="微软雅黑" pitchFamily="34" charset="-122"/>
                <a:ea typeface="微软雅黑" pitchFamily="34" charset="-122"/>
                <a:cs typeface="Times New Roman" pitchFamily="18" charset="0"/>
              </a:rPr>
              <a:t>应</a:t>
            </a:r>
            <a:r>
              <a:rPr lang="zh-CN" altLang="en-US" sz="1800" dirty="0">
                <a:latin typeface="微软雅黑" pitchFamily="34" charset="-122"/>
                <a:ea typeface="微软雅黑" pitchFamily="34" charset="-122"/>
                <a:cs typeface="Times New Roman" pitchFamily="18" charset="0"/>
              </a:rPr>
              <a:t>交税费</a:t>
            </a:r>
            <a:r>
              <a:rPr lang="en-US" altLang="zh-CN" sz="1800" dirty="0">
                <a:latin typeface="微软雅黑" pitchFamily="34" charset="-122"/>
                <a:ea typeface="微软雅黑" pitchFamily="34" charset="-122"/>
                <a:cs typeface="Times New Roman" pitchFamily="18" charset="0"/>
              </a:rPr>
              <a:t>——</a:t>
            </a:r>
            <a:r>
              <a:rPr lang="zh-CN" altLang="en-US" sz="1800" dirty="0">
                <a:latin typeface="微软雅黑" pitchFamily="34" charset="-122"/>
                <a:ea typeface="微软雅黑" pitchFamily="34" charset="-122"/>
                <a:cs typeface="Times New Roman" pitchFamily="18" charset="0"/>
              </a:rPr>
              <a:t>应交增值税（进项税额）</a:t>
            </a:r>
            <a:r>
              <a:rPr lang="en-US" altLang="zh-CN" sz="1800" dirty="0">
                <a:latin typeface="微软雅黑" pitchFamily="34" charset="-122"/>
                <a:ea typeface="微软雅黑" pitchFamily="34" charset="-122"/>
                <a:cs typeface="Times New Roman" pitchFamily="18" charset="0"/>
              </a:rPr>
              <a:t>12 000 000【20 000 000×60%】</a:t>
            </a:r>
            <a:endParaRPr lang="en-US" altLang="zh-CN" sz="1800" dirty="0">
              <a:latin typeface="微软雅黑" pitchFamily="34" charset="-122"/>
              <a:ea typeface="微软雅黑" pitchFamily="34" charset="-122"/>
              <a:cs typeface="宋体" pitchFamily="2" charset="-122"/>
            </a:endParaRPr>
          </a:p>
          <a:p>
            <a:pPr lvl="0" defTabSz="914400" eaLnBrk="0" fontAlgn="base" hangingPunct="0">
              <a:lnSpc>
                <a:spcPct val="150000"/>
              </a:lnSpc>
              <a:spcBef>
                <a:spcPct val="0"/>
              </a:spcBef>
              <a:spcAft>
                <a:spcPct val="0"/>
              </a:spcAft>
            </a:pPr>
            <a:r>
              <a:rPr lang="zh-CN" altLang="en-US" sz="1800" dirty="0">
                <a:latin typeface="微软雅黑" pitchFamily="34" charset="-122"/>
                <a:ea typeface="微软雅黑" pitchFamily="34" charset="-122"/>
                <a:cs typeface="Times New Roman" pitchFamily="18" charset="0"/>
              </a:rPr>
              <a:t>　　</a:t>
            </a:r>
            <a:r>
              <a:rPr lang="zh-CN" altLang="en-US" sz="1800" dirty="0" smtClean="0">
                <a:latin typeface="微软雅黑" pitchFamily="34" charset="-122"/>
                <a:ea typeface="微软雅黑" pitchFamily="34" charset="-122"/>
                <a:cs typeface="Times New Roman" pitchFamily="18" charset="0"/>
              </a:rPr>
              <a:t>应</a:t>
            </a:r>
            <a:r>
              <a:rPr lang="zh-CN" altLang="en-US" sz="1800" dirty="0">
                <a:latin typeface="微软雅黑" pitchFamily="34" charset="-122"/>
                <a:ea typeface="微软雅黑" pitchFamily="34" charset="-122"/>
                <a:cs typeface="Times New Roman" pitchFamily="18" charset="0"/>
              </a:rPr>
              <a:t>交税费</a:t>
            </a:r>
            <a:r>
              <a:rPr lang="en-US" altLang="zh-CN" sz="1800" dirty="0">
                <a:latin typeface="微软雅黑" pitchFamily="34" charset="-122"/>
                <a:ea typeface="微软雅黑" pitchFamily="34" charset="-122"/>
                <a:cs typeface="Times New Roman" pitchFamily="18" charset="0"/>
              </a:rPr>
              <a:t>——</a:t>
            </a:r>
            <a:r>
              <a:rPr lang="zh-CN" altLang="en-US" sz="1800" dirty="0">
                <a:latin typeface="微软雅黑" pitchFamily="34" charset="-122"/>
                <a:ea typeface="微软雅黑" pitchFamily="34" charset="-122"/>
                <a:cs typeface="Times New Roman" pitchFamily="18" charset="0"/>
              </a:rPr>
              <a:t>待抵扣进项税额　　　　　</a:t>
            </a:r>
            <a:r>
              <a:rPr lang="en-US" altLang="zh-CN" sz="1800" dirty="0">
                <a:latin typeface="微软雅黑" pitchFamily="34" charset="-122"/>
                <a:ea typeface="微软雅黑" pitchFamily="34" charset="-122"/>
                <a:cs typeface="Times New Roman" pitchFamily="18" charset="0"/>
              </a:rPr>
              <a:t>8 000 000【20 000 000×40%】</a:t>
            </a:r>
            <a:endParaRPr lang="en-US" altLang="zh-CN" sz="1800" dirty="0">
              <a:latin typeface="微软雅黑" pitchFamily="34" charset="-122"/>
              <a:ea typeface="微软雅黑" pitchFamily="34" charset="-122"/>
              <a:cs typeface="宋体" pitchFamily="2" charset="-122"/>
            </a:endParaRPr>
          </a:p>
          <a:p>
            <a:pPr lvl="0" defTabSz="914400" eaLnBrk="0" fontAlgn="base" hangingPunct="0">
              <a:lnSpc>
                <a:spcPct val="150000"/>
              </a:lnSpc>
              <a:spcBef>
                <a:spcPct val="0"/>
              </a:spcBef>
              <a:spcAft>
                <a:spcPct val="0"/>
              </a:spcAft>
            </a:pPr>
            <a:r>
              <a:rPr lang="zh-CN" altLang="en-US" sz="1800" dirty="0">
                <a:latin typeface="微软雅黑" pitchFamily="34" charset="-122"/>
                <a:ea typeface="微软雅黑" pitchFamily="34" charset="-122"/>
                <a:cs typeface="Times New Roman" pitchFamily="18" charset="0"/>
              </a:rPr>
              <a:t>　　贷：银行存款　　　　　　　　　　　 　　  </a:t>
            </a:r>
            <a:r>
              <a:rPr lang="en-US" altLang="zh-CN" sz="1800" dirty="0">
                <a:latin typeface="微软雅黑" pitchFamily="34" charset="-122"/>
                <a:ea typeface="微软雅黑" pitchFamily="34" charset="-122"/>
                <a:cs typeface="Times New Roman" pitchFamily="18" charset="0"/>
              </a:rPr>
              <a:t>220 000 000</a:t>
            </a:r>
          </a:p>
        </p:txBody>
      </p:sp>
    </p:spTree>
    <p:custDataLst>
      <p:tags r:id="rId1"/>
    </p:custDataLst>
    <p:extLst>
      <p:ext uri="{BB962C8B-B14F-4D97-AF65-F5344CB8AC3E}">
        <p14:creationId xmlns:p14="http://schemas.microsoft.com/office/powerpoint/2010/main" val="72228283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Rectangle 1"/>
          <p:cNvSpPr>
            <a:spLocks noChangeArrowheads="1"/>
          </p:cNvSpPr>
          <p:nvPr/>
        </p:nvSpPr>
        <p:spPr bwMode="auto">
          <a:xfrm>
            <a:off x="519853" y="2387012"/>
            <a:ext cx="7239482"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R="0" defTabSz="914400" eaLnBrk="0" fontAlgn="base" hangingPunct="0">
              <a:lnSpc>
                <a:spcPct val="150000"/>
              </a:lnSpc>
              <a:spcBef>
                <a:spcPct val="0"/>
              </a:spcBef>
              <a:spcAft>
                <a:spcPct val="0"/>
              </a:spcAft>
              <a:buClrTx/>
              <a:buSzTx/>
              <a:buFontTx/>
              <a:buNone/>
              <a:tabLst/>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2019</a:t>
            </a:r>
            <a:r>
              <a:rPr lang="zh-CN" altLang="en-US" sz="1800" b="1" dirty="0">
                <a:solidFill>
                  <a:srgbClr val="084CA1"/>
                </a:solidFill>
                <a:latin typeface="微软雅黑" pitchFamily="34" charset="-122"/>
                <a:ea typeface="微软雅黑" pitchFamily="34" charset="-122"/>
              </a:rPr>
              <a:t>年</a:t>
            </a:r>
            <a:r>
              <a:rPr lang="en-US" altLang="zh-CN" sz="1800" b="1" dirty="0">
                <a:solidFill>
                  <a:srgbClr val="084CA1"/>
                </a:solidFill>
                <a:latin typeface="微软雅黑" pitchFamily="34" charset="-122"/>
                <a:ea typeface="微软雅黑" pitchFamily="34" charset="-122"/>
              </a:rPr>
              <a:t>7</a:t>
            </a:r>
            <a:r>
              <a:rPr lang="zh-CN" altLang="en-US" sz="1800" b="1" dirty="0">
                <a:solidFill>
                  <a:srgbClr val="084CA1"/>
                </a:solidFill>
                <a:latin typeface="微软雅黑" pitchFamily="34" charset="-122"/>
                <a:ea typeface="微软雅黑" pitchFamily="34" charset="-122"/>
              </a:rPr>
              <a:t>月</a:t>
            </a:r>
            <a:r>
              <a:rPr lang="en-US" altLang="zh-CN" sz="1800" b="1" dirty="0">
                <a:solidFill>
                  <a:srgbClr val="084CA1"/>
                </a:solidFill>
                <a:latin typeface="微软雅黑" pitchFamily="34" charset="-122"/>
                <a:ea typeface="微软雅黑" pitchFamily="34" charset="-122"/>
              </a:rPr>
              <a:t>1</a:t>
            </a:r>
            <a:r>
              <a:rPr lang="zh-CN" altLang="en-US" sz="1800" b="1" dirty="0">
                <a:solidFill>
                  <a:srgbClr val="084CA1"/>
                </a:solidFill>
                <a:latin typeface="微软雅黑" pitchFamily="34" charset="-122"/>
                <a:ea typeface="微软雅黑" pitchFamily="34" charset="-122"/>
              </a:rPr>
              <a:t>日（第</a:t>
            </a:r>
            <a:r>
              <a:rPr lang="en-US" altLang="zh-CN" sz="1800" b="1" dirty="0">
                <a:solidFill>
                  <a:srgbClr val="084CA1"/>
                </a:solidFill>
                <a:latin typeface="微软雅黑" pitchFamily="34" charset="-122"/>
                <a:ea typeface="微软雅黑" pitchFamily="34" charset="-122"/>
              </a:rPr>
              <a:t>13</a:t>
            </a:r>
            <a:r>
              <a:rPr lang="zh-CN" altLang="en-US" sz="1800" b="1" dirty="0">
                <a:solidFill>
                  <a:srgbClr val="084CA1"/>
                </a:solidFill>
                <a:latin typeface="微软雅黑" pitchFamily="34" charset="-122"/>
                <a:ea typeface="微软雅黑" pitchFamily="34" charset="-122"/>
              </a:rPr>
              <a:t>个月），进项税额可以抵扣销项税额时：</a:t>
            </a:r>
          </a:p>
          <a:p>
            <a:pPr marR="0" defTabSz="914400" eaLnBrk="0" fontAlgn="base" hangingPunct="0">
              <a:lnSpc>
                <a:spcPct val="150000"/>
              </a:lnSpc>
              <a:spcBef>
                <a:spcPct val="0"/>
              </a:spcBef>
              <a:spcAft>
                <a:spcPct val="0"/>
              </a:spcAft>
              <a:buClrTx/>
              <a:buSzTx/>
              <a:buFontTx/>
              <a:buNone/>
              <a:tabLst/>
            </a:pPr>
            <a:r>
              <a:rPr lang="zh-CN" altLang="en-US" sz="1800" dirty="0" smtClean="0">
                <a:latin typeface="微软雅黑" pitchFamily="34" charset="-122"/>
                <a:ea typeface="微软雅黑" pitchFamily="34" charset="-122"/>
                <a:cs typeface="Times New Roman" pitchFamily="18" charset="0"/>
              </a:rPr>
              <a:t>借</a:t>
            </a:r>
            <a:r>
              <a:rPr lang="zh-CN" altLang="en-US" sz="1800" dirty="0">
                <a:latin typeface="微软雅黑" pitchFamily="34" charset="-122"/>
                <a:ea typeface="微软雅黑" pitchFamily="34" charset="-122"/>
                <a:cs typeface="Times New Roman" pitchFamily="18" charset="0"/>
              </a:rPr>
              <a:t>：应交税费</a:t>
            </a:r>
            <a:r>
              <a:rPr lang="en-US" altLang="zh-CN" sz="1800" dirty="0">
                <a:latin typeface="微软雅黑" pitchFamily="34" charset="-122"/>
                <a:ea typeface="微软雅黑" pitchFamily="34" charset="-122"/>
                <a:cs typeface="Times New Roman" pitchFamily="18" charset="0"/>
              </a:rPr>
              <a:t>——</a:t>
            </a:r>
            <a:r>
              <a:rPr lang="zh-CN" altLang="en-US" sz="1800" dirty="0">
                <a:latin typeface="微软雅黑" pitchFamily="34" charset="-122"/>
                <a:ea typeface="微软雅黑" pitchFamily="34" charset="-122"/>
                <a:cs typeface="Times New Roman" pitchFamily="18" charset="0"/>
              </a:rPr>
              <a:t>应交增值税（进项税额） </a:t>
            </a:r>
            <a:r>
              <a:rPr lang="en-US" altLang="zh-CN" sz="1800" dirty="0">
                <a:latin typeface="微软雅黑" pitchFamily="34" charset="-122"/>
                <a:ea typeface="微软雅黑" pitchFamily="34" charset="-122"/>
                <a:cs typeface="Times New Roman" pitchFamily="18" charset="0"/>
              </a:rPr>
              <a:t>8 000 000</a:t>
            </a:r>
          </a:p>
          <a:p>
            <a:pPr marR="0" defTabSz="914400" eaLnBrk="0" fontAlgn="base" hangingPunct="0">
              <a:lnSpc>
                <a:spcPct val="150000"/>
              </a:lnSpc>
              <a:spcBef>
                <a:spcPct val="0"/>
              </a:spcBef>
              <a:spcAft>
                <a:spcPct val="0"/>
              </a:spcAft>
              <a:buClrTx/>
              <a:buSzTx/>
              <a:buFontTx/>
              <a:buNone/>
              <a:tabLst/>
            </a:pPr>
            <a:r>
              <a:rPr lang="zh-CN" altLang="en-US" sz="1800" dirty="0">
                <a:latin typeface="微软雅黑" pitchFamily="34" charset="-122"/>
                <a:ea typeface="微软雅黑" pitchFamily="34" charset="-122"/>
                <a:cs typeface="Times New Roman" pitchFamily="18" charset="0"/>
              </a:rPr>
              <a:t>　　</a:t>
            </a:r>
            <a:r>
              <a:rPr lang="zh-CN" altLang="en-US" sz="1800" dirty="0" smtClean="0">
                <a:latin typeface="微软雅黑" pitchFamily="34" charset="-122"/>
                <a:ea typeface="微软雅黑" pitchFamily="34" charset="-122"/>
                <a:cs typeface="Times New Roman" pitchFamily="18" charset="0"/>
              </a:rPr>
              <a:t>贷</a:t>
            </a:r>
            <a:r>
              <a:rPr lang="zh-CN" altLang="en-US" sz="1800" dirty="0">
                <a:latin typeface="微软雅黑" pitchFamily="34" charset="-122"/>
                <a:ea typeface="微软雅黑" pitchFamily="34" charset="-122"/>
                <a:cs typeface="Times New Roman" pitchFamily="18" charset="0"/>
              </a:rPr>
              <a:t>：应交税费</a:t>
            </a:r>
            <a:r>
              <a:rPr lang="en-US" altLang="zh-CN" sz="1800" dirty="0">
                <a:latin typeface="微软雅黑" pitchFamily="34" charset="-122"/>
                <a:ea typeface="微软雅黑" pitchFamily="34" charset="-122"/>
                <a:cs typeface="Times New Roman" pitchFamily="18" charset="0"/>
              </a:rPr>
              <a:t>——</a:t>
            </a:r>
            <a:r>
              <a:rPr lang="zh-CN" altLang="en-US" sz="1800" dirty="0">
                <a:latin typeface="微软雅黑" pitchFamily="34" charset="-122"/>
                <a:ea typeface="微软雅黑" pitchFamily="34" charset="-122"/>
                <a:cs typeface="Times New Roman" pitchFamily="18" charset="0"/>
              </a:rPr>
              <a:t>待抵扣进项税额　　 　　　</a:t>
            </a:r>
            <a:r>
              <a:rPr lang="en-US" altLang="zh-CN" sz="1800" dirty="0">
                <a:latin typeface="微软雅黑" pitchFamily="34" charset="-122"/>
                <a:ea typeface="微软雅黑" pitchFamily="34" charset="-122"/>
                <a:cs typeface="Times New Roman" pitchFamily="18" charset="0"/>
              </a:rPr>
              <a:t>8 000 000</a:t>
            </a:r>
          </a:p>
        </p:txBody>
      </p:sp>
      <p:sp>
        <p:nvSpPr>
          <p:cNvPr id="9" name="矩形 8"/>
          <p:cNvSpPr/>
          <p:nvPr>
            <p:custDataLst>
              <p:tags r:id="rId7"/>
            </p:custDataLst>
          </p:nvPr>
        </p:nvSpPr>
        <p:spPr>
          <a:xfrm>
            <a:off x="519044" y="1132113"/>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0" name="矩形 9"/>
          <p:cNvSpPr/>
          <p:nvPr>
            <p:custDataLst>
              <p:tags r:id="rId8"/>
            </p:custDataLst>
          </p:nvPr>
        </p:nvSpPr>
        <p:spPr>
          <a:xfrm>
            <a:off x="442602" y="2287733"/>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nvSpPr>
        <p:spPr>
          <a:xfrm>
            <a:off x="519042" y="1192581"/>
            <a:ext cx="7767951" cy="1169551"/>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zh-CN" sz="1800" b="1" dirty="0">
                <a:solidFill>
                  <a:srgbClr val="084CA1"/>
                </a:solidFill>
                <a:latin typeface="微软雅黑" pitchFamily="34" charset="-122"/>
                <a:ea typeface="微软雅黑" pitchFamily="34" charset="-122"/>
              </a:rPr>
              <a:t>购进不动产</a:t>
            </a:r>
            <a:r>
              <a:rPr lang="en-US" altLang="zh-CN" sz="1800" b="1" dirty="0" smtClean="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 </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7</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日，甲</a:t>
            </a:r>
            <a:r>
              <a:rPr lang="zh-CN" altLang="zh-CN" sz="1800" dirty="0" smtClean="0">
                <a:latin typeface="微软雅黑" pitchFamily="34" charset="-122"/>
                <a:ea typeface="微软雅黑" pitchFamily="34" charset="-122"/>
              </a:rPr>
              <a:t>公司</a:t>
            </a:r>
            <a:r>
              <a:rPr lang="zh-CN" altLang="en-US" sz="1800" dirty="0" smtClean="0">
                <a:latin typeface="微软雅黑" pitchFamily="34" charset="-122"/>
                <a:ea typeface="微软雅黑" pitchFamily="34" charset="-122"/>
              </a:rPr>
              <a:t>（一般纳税人）</a:t>
            </a:r>
            <a:r>
              <a:rPr lang="zh-CN" altLang="zh-CN" sz="1800" dirty="0" smtClean="0">
                <a:latin typeface="微软雅黑" pitchFamily="34" charset="-122"/>
                <a:ea typeface="微软雅黑" pitchFamily="34" charset="-122"/>
              </a:rPr>
              <a:t>购</a:t>
            </a:r>
            <a:r>
              <a:rPr lang="zh-CN" altLang="zh-CN" sz="1800" dirty="0">
                <a:latin typeface="微软雅黑" pitchFamily="34" charset="-122"/>
                <a:ea typeface="微软雅黑" pitchFamily="34" charset="-122"/>
              </a:rPr>
              <a:t>入一幢商业大楼作为生产车间并交付使用，取得的增值税专用发票上注明价款</a:t>
            </a:r>
            <a:r>
              <a:rPr lang="zh-CN" altLang="zh-CN" sz="1800" dirty="0" smtClean="0">
                <a:latin typeface="微软雅黑" pitchFamily="34" charset="-122"/>
                <a:ea typeface="微软雅黑" pitchFamily="34" charset="-122"/>
              </a:rPr>
              <a:t>为</a:t>
            </a:r>
            <a:r>
              <a:rPr lang="en-US" altLang="zh-CN" sz="1800" dirty="0" smtClean="0">
                <a:latin typeface="微软雅黑" pitchFamily="34" charset="-122"/>
                <a:ea typeface="微软雅黑" pitchFamily="34" charset="-122"/>
              </a:rPr>
              <a:t>600 </a:t>
            </a:r>
            <a:r>
              <a:rPr lang="en-US" altLang="zh-CN" sz="1800" dirty="0">
                <a:latin typeface="微软雅黑" pitchFamily="34" charset="-122"/>
                <a:ea typeface="微软雅黑" pitchFamily="34" charset="-122"/>
              </a:rPr>
              <a:t>000 000</a:t>
            </a:r>
            <a:r>
              <a:rPr lang="zh-CN" altLang="zh-CN" sz="1800" dirty="0">
                <a:latin typeface="微软雅黑" pitchFamily="34" charset="-122"/>
                <a:ea typeface="微软雅黑" pitchFamily="34" charset="-122"/>
              </a:rPr>
              <a:t>元，增值税税额</a:t>
            </a:r>
            <a:r>
              <a:rPr lang="zh-CN" altLang="zh-CN" sz="1800" dirty="0" smtClean="0">
                <a:latin typeface="微软雅黑" pitchFamily="34" charset="-122"/>
                <a:ea typeface="微软雅黑" pitchFamily="34" charset="-122"/>
              </a:rPr>
              <a:t>为</a:t>
            </a:r>
            <a:r>
              <a:rPr lang="en-US" altLang="zh-CN" sz="1800" dirty="0">
                <a:latin typeface="微软雅黑" pitchFamily="34" charset="-122"/>
                <a:ea typeface="微软雅黑" pitchFamily="34" charset="-122"/>
              </a:rPr>
              <a:t>6</a:t>
            </a:r>
            <a:r>
              <a:rPr lang="en-US" altLang="zh-CN" sz="1800" dirty="0" smtClean="0">
                <a:latin typeface="微软雅黑" pitchFamily="34" charset="-122"/>
                <a:ea typeface="微软雅黑" pitchFamily="34" charset="-122"/>
              </a:rPr>
              <a:t>0 </a:t>
            </a:r>
            <a:r>
              <a:rPr lang="en-US" altLang="zh-CN" sz="1800" dirty="0">
                <a:latin typeface="微软雅黑" pitchFamily="34" charset="-122"/>
                <a:ea typeface="微软雅黑" pitchFamily="34" charset="-122"/>
              </a:rPr>
              <a:t>000 000</a:t>
            </a:r>
            <a:r>
              <a:rPr lang="zh-CN" altLang="zh-CN" sz="1800" dirty="0">
                <a:latin typeface="微软雅黑" pitchFamily="34" charset="-122"/>
                <a:ea typeface="微软雅黑" pitchFamily="34" charset="-122"/>
              </a:rPr>
              <a:t>元，款项以银行存款支付。</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7672103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680029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购入多项没有单独标价的固定资产</a:t>
            </a:r>
          </a:p>
        </p:txBody>
      </p:sp>
      <p:grpSp>
        <p:nvGrpSpPr>
          <p:cNvPr id="17" name="组合 16"/>
          <p:cNvGrpSpPr/>
          <p:nvPr/>
        </p:nvGrpSpPr>
        <p:grpSpPr>
          <a:xfrm>
            <a:off x="349000" y="1333470"/>
            <a:ext cx="1760598" cy="1690207"/>
            <a:chOff x="1715" y="4363"/>
            <a:chExt cx="3628" cy="3490"/>
          </a:xfrm>
        </p:grpSpPr>
        <p:sp>
          <p:nvSpPr>
            <p:cNvPr id="18" name="椭圆 1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0" name="椭圆 19"/>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文本框 18"/>
          <p:cNvSpPr txBox="1"/>
          <p:nvPr/>
        </p:nvSpPr>
        <p:spPr>
          <a:xfrm>
            <a:off x="3030660" y="1662910"/>
            <a:ext cx="5867277" cy="2169825"/>
          </a:xfrm>
          <a:prstGeom prst="rect">
            <a:avLst/>
          </a:prstGeom>
          <a:noFill/>
        </p:spPr>
        <p:txBody>
          <a:bodyPr wrap="square" rtlCol="0">
            <a:spAutoFit/>
          </a:bodyPr>
          <a:lstStyle/>
          <a:p>
            <a:pPr defTabSz="914400">
              <a:lnSpc>
                <a:spcPct val="150000"/>
              </a:lnSpc>
            </a:pPr>
            <a:r>
              <a:rPr lang="zh-CN" altLang="zh-CN" sz="1800" kern="0" dirty="0" smtClean="0">
                <a:solidFill>
                  <a:sysClr val="windowText" lastClr="000000"/>
                </a:solidFill>
                <a:latin typeface="微软雅黑" pitchFamily="34" charset="-122"/>
                <a:ea typeface="微软雅黑" pitchFamily="34" charset="-122"/>
              </a:rPr>
              <a:t>借</a:t>
            </a:r>
            <a:r>
              <a:rPr lang="zh-CN" altLang="zh-CN" sz="1800" kern="0" dirty="0">
                <a:solidFill>
                  <a:sysClr val="windowText" lastClr="000000"/>
                </a:solidFill>
                <a:latin typeface="微软雅黑" pitchFamily="34" charset="-122"/>
                <a:ea typeface="微软雅黑" pitchFamily="34" charset="-122"/>
              </a:rPr>
              <a:t>：</a:t>
            </a:r>
            <a:r>
              <a:rPr lang="zh-CN" altLang="zh-CN" sz="1800" kern="0" dirty="0" smtClean="0">
                <a:solidFill>
                  <a:sysClr val="windowText" lastClr="000000"/>
                </a:solidFill>
                <a:latin typeface="微软雅黑" pitchFamily="34" charset="-122"/>
                <a:ea typeface="微软雅黑" pitchFamily="34" charset="-122"/>
              </a:rPr>
              <a:t>固定资产</a:t>
            </a:r>
            <a:r>
              <a:rPr lang="en-US" altLang="zh-CN" sz="1800" kern="0" dirty="0" smtClean="0">
                <a:solidFill>
                  <a:sysClr val="windowText" lastClr="000000"/>
                </a:solidFill>
                <a:latin typeface="微软雅黑" pitchFamily="34" charset="-122"/>
                <a:ea typeface="微软雅黑" pitchFamily="34" charset="-122"/>
              </a:rPr>
              <a:t> ——A</a:t>
            </a:r>
            <a:r>
              <a:rPr lang="zh-CN" altLang="en-US" sz="1800" kern="0" dirty="0" smtClean="0">
                <a:solidFill>
                  <a:sysClr val="windowText" lastClr="000000"/>
                </a:solidFill>
                <a:latin typeface="微软雅黑" pitchFamily="34" charset="-122"/>
                <a:ea typeface="微软雅黑" pitchFamily="34" charset="-122"/>
              </a:rPr>
              <a:t>设备</a:t>
            </a:r>
            <a:endParaRPr lang="en-US" altLang="zh-CN" sz="1800" kern="0" dirty="0" smtClean="0">
              <a:solidFill>
                <a:sysClr val="windowText" lastClr="000000"/>
              </a:solidFill>
              <a:latin typeface="微软雅黑" pitchFamily="34" charset="-122"/>
              <a:ea typeface="微软雅黑" pitchFamily="34" charset="-122"/>
            </a:endParaRPr>
          </a:p>
          <a:p>
            <a:pPr defTabSz="914400">
              <a:lnSpc>
                <a:spcPct val="150000"/>
              </a:lnSpc>
            </a:pPr>
            <a:r>
              <a:rPr lang="en-US" altLang="zh-CN" sz="1800" kern="0" dirty="0" smtClean="0">
                <a:solidFill>
                  <a:sysClr val="windowText" lastClr="000000"/>
                </a:solidFill>
                <a:latin typeface="微软雅黑" pitchFamily="34" charset="-122"/>
                <a:ea typeface="微软雅黑" pitchFamily="34" charset="-122"/>
              </a:rPr>
              <a:t>                     ——B</a:t>
            </a:r>
            <a:r>
              <a:rPr lang="zh-CN" altLang="en-US" sz="1800" kern="0" dirty="0" smtClean="0">
                <a:solidFill>
                  <a:sysClr val="windowText" lastClr="000000"/>
                </a:solidFill>
                <a:latin typeface="微软雅黑" pitchFamily="34" charset="-122"/>
                <a:ea typeface="微软雅黑" pitchFamily="34" charset="-122"/>
              </a:rPr>
              <a:t>设备</a:t>
            </a:r>
            <a:endParaRPr lang="en-US" altLang="zh-CN" sz="1800" kern="0" dirty="0">
              <a:solidFill>
                <a:sysClr val="windowText" lastClr="000000"/>
              </a:solidFill>
              <a:latin typeface="微软雅黑" pitchFamily="34" charset="-122"/>
              <a:ea typeface="微软雅黑" pitchFamily="34" charset="-122"/>
            </a:endParaRPr>
          </a:p>
          <a:p>
            <a:pPr defTabSz="914400">
              <a:lnSpc>
                <a:spcPct val="150000"/>
              </a:lnSpc>
            </a:pPr>
            <a:r>
              <a:rPr lang="en-US" altLang="zh-CN" sz="1800" kern="0" dirty="0" smtClean="0">
                <a:solidFill>
                  <a:sysClr val="windowText" lastClr="000000"/>
                </a:solidFill>
                <a:latin typeface="微软雅黑" pitchFamily="34" charset="-122"/>
                <a:ea typeface="微软雅黑" pitchFamily="34" charset="-122"/>
              </a:rPr>
              <a:t>                     ——C</a:t>
            </a:r>
            <a:r>
              <a:rPr lang="zh-CN" altLang="en-US" sz="1800" kern="0" dirty="0" smtClean="0">
                <a:solidFill>
                  <a:sysClr val="windowText" lastClr="000000"/>
                </a:solidFill>
                <a:latin typeface="微软雅黑" pitchFamily="34" charset="-122"/>
                <a:ea typeface="微软雅黑" pitchFamily="34" charset="-122"/>
              </a:rPr>
              <a:t>设备</a:t>
            </a:r>
            <a:endParaRPr lang="en-US" altLang="zh-CN" sz="1800" kern="0" dirty="0">
              <a:solidFill>
                <a:sysClr val="windowText" lastClr="000000"/>
              </a:solidFill>
              <a:latin typeface="微软雅黑" pitchFamily="34" charset="-122"/>
              <a:ea typeface="微软雅黑" pitchFamily="34" charset="-122"/>
            </a:endParaRPr>
          </a:p>
          <a:p>
            <a:pPr defTabSz="914400">
              <a:lnSpc>
                <a:spcPct val="150000"/>
              </a:lnSpc>
            </a:pPr>
            <a:r>
              <a:rPr lang="en-US" altLang="zh-CN" sz="1800" kern="0" dirty="0" smtClean="0">
                <a:solidFill>
                  <a:sysClr val="windowText" lastClr="000000"/>
                </a:solidFill>
                <a:latin typeface="微软雅黑" pitchFamily="34" charset="-122"/>
                <a:ea typeface="微软雅黑" pitchFamily="34" charset="-122"/>
              </a:rPr>
              <a:t>       </a:t>
            </a:r>
            <a:r>
              <a:rPr lang="zh-CN" altLang="zh-CN" sz="1800" kern="0" dirty="0" smtClean="0">
                <a:solidFill>
                  <a:sysClr val="windowText" lastClr="000000"/>
                </a:solidFill>
                <a:latin typeface="微软雅黑" pitchFamily="34" charset="-122"/>
                <a:ea typeface="微软雅黑" pitchFamily="34" charset="-122"/>
              </a:rPr>
              <a:t>应</a:t>
            </a:r>
            <a:r>
              <a:rPr lang="zh-CN" altLang="zh-CN" sz="1800" kern="0" dirty="0">
                <a:solidFill>
                  <a:sysClr val="windowText" lastClr="000000"/>
                </a:solidFill>
                <a:latin typeface="微软雅黑" pitchFamily="34" charset="-122"/>
                <a:ea typeface="微软雅黑" pitchFamily="34" charset="-122"/>
              </a:rPr>
              <a:t>交税费</a:t>
            </a:r>
            <a:r>
              <a:rPr lang="en-US" altLang="zh-CN" sz="1800" kern="0" dirty="0">
                <a:solidFill>
                  <a:sysClr val="windowText" lastClr="000000"/>
                </a:solidFill>
                <a:latin typeface="微软雅黑" pitchFamily="34" charset="-122"/>
                <a:ea typeface="微软雅黑" pitchFamily="34" charset="-122"/>
              </a:rPr>
              <a:t>——</a:t>
            </a:r>
            <a:r>
              <a:rPr lang="zh-CN" altLang="zh-CN" sz="1800" kern="0" dirty="0">
                <a:solidFill>
                  <a:sysClr val="windowText" lastClr="000000"/>
                </a:solidFill>
                <a:latin typeface="微软雅黑" pitchFamily="34" charset="-122"/>
                <a:ea typeface="微软雅黑" pitchFamily="34" charset="-122"/>
              </a:rPr>
              <a:t>应交增值税（进项税额）</a:t>
            </a:r>
          </a:p>
          <a:p>
            <a:pPr defTabSz="914400">
              <a:lnSpc>
                <a:spcPct val="150000"/>
              </a:lnSpc>
            </a:pPr>
            <a:r>
              <a:rPr lang="zh-CN" altLang="zh-CN" sz="1800" kern="0" dirty="0">
                <a:solidFill>
                  <a:sysClr val="windowText" lastClr="000000"/>
                </a:solidFill>
                <a:latin typeface="微软雅黑" pitchFamily="34" charset="-122"/>
                <a:ea typeface="微软雅黑" pitchFamily="34" charset="-122"/>
              </a:rPr>
              <a:t>　　</a:t>
            </a:r>
            <a:r>
              <a:rPr lang="zh-CN" altLang="zh-CN" sz="1800" kern="0" dirty="0" smtClean="0">
                <a:solidFill>
                  <a:sysClr val="windowText" lastClr="000000"/>
                </a:solidFill>
                <a:latin typeface="微软雅黑" pitchFamily="34" charset="-122"/>
                <a:ea typeface="微软雅黑" pitchFamily="34" charset="-122"/>
              </a:rPr>
              <a:t>贷</a:t>
            </a:r>
            <a:r>
              <a:rPr lang="zh-CN" altLang="zh-CN" sz="1800" kern="0" dirty="0">
                <a:solidFill>
                  <a:sysClr val="windowText" lastClr="000000"/>
                </a:solidFill>
                <a:latin typeface="微软雅黑" pitchFamily="34" charset="-122"/>
                <a:ea typeface="微软雅黑" pitchFamily="34" charset="-122"/>
              </a:rPr>
              <a:t>：银行存款</a:t>
            </a:r>
            <a:r>
              <a:rPr lang="zh-CN" altLang="zh-CN" sz="1800" kern="0" dirty="0" smtClean="0">
                <a:solidFill>
                  <a:sysClr val="windowText" lastClr="000000"/>
                </a:solidFill>
                <a:latin typeface="微软雅黑" pitchFamily="34" charset="-122"/>
                <a:ea typeface="微软雅黑" pitchFamily="34" charset="-122"/>
              </a:rPr>
              <a:t>等</a:t>
            </a:r>
            <a:endParaRPr lang="en-US" altLang="zh-CN" sz="1800" kern="0" dirty="0">
              <a:solidFill>
                <a:sysClr val="windowText" lastClr="000000"/>
              </a:solidFill>
              <a:latin typeface="微软雅黑" pitchFamily="34" charset="-122"/>
              <a:ea typeface="微软雅黑" pitchFamily="34" charset="-122"/>
            </a:endParaRPr>
          </a:p>
        </p:txBody>
      </p:sp>
      <p:sp>
        <p:nvSpPr>
          <p:cNvPr id="22" name="文本框 19"/>
          <p:cNvSpPr txBox="1"/>
          <p:nvPr/>
        </p:nvSpPr>
        <p:spPr>
          <a:xfrm>
            <a:off x="3031146" y="1222081"/>
            <a:ext cx="3315923" cy="499624"/>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核算</a:t>
            </a:r>
          </a:p>
        </p:txBody>
      </p:sp>
      <p:sp>
        <p:nvSpPr>
          <p:cNvPr id="15" name="圆角矩形标注 14"/>
          <p:cNvSpPr/>
          <p:nvPr/>
        </p:nvSpPr>
        <p:spPr>
          <a:xfrm>
            <a:off x="6368268" y="1745610"/>
            <a:ext cx="2192802" cy="1181362"/>
          </a:xfrm>
          <a:prstGeom prst="wedgeRoundRectCallout">
            <a:avLst>
              <a:gd name="adj1" fmla="val -77115"/>
              <a:gd name="adj2" fmla="val -28839"/>
              <a:gd name="adj3" fmla="val 16667"/>
            </a:avLst>
          </a:prstGeom>
          <a:solidFill>
            <a:srgbClr val="084CA1"/>
          </a:solidFill>
          <a:ln w="57150">
            <a:noFill/>
          </a:ln>
        </p:spPr>
        <p:txBody>
          <a:bodyPr vert="horz" wrap="square" lIns="0" tIns="0" rIns="0" bIns="72000" rtlCol="0" anchor="ctr" anchorCtr="1" compatLnSpc="1">
            <a:noAutofit/>
          </a:bodyPr>
          <a:lstStyle/>
          <a:p>
            <a:r>
              <a:rPr lang="zh-CN" altLang="zh-CN" sz="1800" dirty="0">
                <a:solidFill>
                  <a:schemeClr val="bg1"/>
                </a:solidFill>
                <a:latin typeface="微软雅黑" pitchFamily="34" charset="-122"/>
                <a:ea typeface="微软雅黑" pitchFamily="34" charset="-122"/>
              </a:rPr>
              <a:t>按各项固定资产公允价值的比例对总成本进行分配，分别确定各项固定资产的成本</a:t>
            </a:r>
            <a:endParaRPr lang="zh-CN" altLang="en-US" sz="1800" dirty="0">
              <a:solidFill>
                <a:schemeClr val="bg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966864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4313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3075806"/>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5484" y="1203598"/>
            <a:ext cx="7767951" cy="188769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外购多项没有单独标价的固定资产</a:t>
            </a:r>
            <a:r>
              <a:rPr lang="en-US" altLang="zh-CN" sz="1800" b="1" dirty="0" smtClean="0">
                <a:solidFill>
                  <a:srgbClr val="084CA1"/>
                </a:solidFill>
                <a:latin typeface="微软雅黑" pitchFamily="34" charset="-122"/>
                <a:ea typeface="微软雅黑" pitchFamily="34" charset="-122"/>
              </a:rPr>
              <a:t>】</a:t>
            </a:r>
            <a:r>
              <a:rPr lang="zh-CN" altLang="zh-CN" sz="1800" dirty="0">
                <a:latin typeface="微软雅黑" pitchFamily="34" charset="-122"/>
                <a:ea typeface="微软雅黑" pitchFamily="34" charset="-122"/>
              </a:rPr>
              <a:t>甲公司</a:t>
            </a:r>
            <a:r>
              <a:rPr lang="en-US" altLang="zh-CN" sz="1800" dirty="0" smtClean="0">
                <a:latin typeface="微软雅黑" pitchFamily="34" charset="-122"/>
                <a:ea typeface="微软雅黑" pitchFamily="34" charset="-122"/>
              </a:rPr>
              <a:t>2018</a:t>
            </a:r>
            <a:r>
              <a:rPr lang="zh-CN" altLang="zh-CN" sz="1800" dirty="0" smtClean="0">
                <a:latin typeface="微软雅黑" pitchFamily="34" charset="-122"/>
                <a:ea typeface="微软雅黑" pitchFamily="34" charset="-122"/>
              </a:rPr>
              <a:t>年</a:t>
            </a:r>
            <a:r>
              <a:rPr lang="en-US" altLang="zh-CN" sz="1800" dirty="0">
                <a:latin typeface="微软雅黑" pitchFamily="34" charset="-122"/>
                <a:ea typeface="微软雅黑" pitchFamily="34" charset="-122"/>
              </a:rPr>
              <a:t>5</a:t>
            </a:r>
            <a:r>
              <a:rPr lang="zh-CN" altLang="zh-CN" sz="1800" dirty="0" smtClean="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日一次购入两台发电机组，其中</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机组的总功率</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万千瓦，</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机组的总功率</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万千瓦，总价款</a:t>
            </a:r>
            <a:r>
              <a:rPr lang="en-US" altLang="zh-CN" sz="1800" dirty="0">
                <a:latin typeface="微软雅黑" pitchFamily="34" charset="-122"/>
                <a:ea typeface="微软雅黑" pitchFamily="34" charset="-122"/>
              </a:rPr>
              <a:t>4 200 000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增值税</a:t>
            </a:r>
            <a:r>
              <a:rPr lang="en-US" altLang="zh-CN" sz="1800" dirty="0" smtClean="0">
                <a:latin typeface="微软雅黑" pitchFamily="34" charset="-122"/>
                <a:ea typeface="微软雅黑" pitchFamily="34" charset="-122"/>
              </a:rPr>
              <a:t>672 </a:t>
            </a:r>
            <a:r>
              <a:rPr lang="en-US" altLang="zh-CN" sz="1800" dirty="0">
                <a:latin typeface="微软雅黑" pitchFamily="34" charset="-122"/>
                <a:ea typeface="微软雅黑" pitchFamily="34" charset="-122"/>
              </a:rPr>
              <a:t>000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发生</a:t>
            </a:r>
            <a:r>
              <a:rPr lang="zh-CN" altLang="en-US" sz="1800" dirty="0" smtClean="0">
                <a:latin typeface="微软雅黑" pitchFamily="34" charset="-122"/>
                <a:ea typeface="微软雅黑" pitchFamily="34" charset="-122"/>
              </a:rPr>
              <a:t>运输</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保险）费为</a:t>
            </a:r>
            <a:r>
              <a:rPr lang="en-US" altLang="zh-CN" sz="1800" dirty="0">
                <a:latin typeface="微软雅黑" pitchFamily="34" charset="-122"/>
                <a:ea typeface="微软雅黑" pitchFamily="34" charset="-122"/>
              </a:rPr>
              <a:t>10 000</a:t>
            </a:r>
            <a:r>
              <a:rPr lang="zh-CN" altLang="zh-CN" sz="1800" dirty="0">
                <a:latin typeface="微软雅黑" pitchFamily="34" charset="-122"/>
                <a:ea typeface="微软雅黑" pitchFamily="34" charset="-122"/>
              </a:rPr>
              <a:t>元，安装费</a:t>
            </a:r>
            <a:r>
              <a:rPr lang="en-US" altLang="zh-CN" sz="1800" dirty="0">
                <a:latin typeface="微软雅黑" pitchFamily="34" charset="-122"/>
                <a:ea typeface="微软雅黑" pitchFamily="34" charset="-122"/>
              </a:rPr>
              <a:t>15 000</a:t>
            </a:r>
            <a:r>
              <a:rPr lang="zh-CN" altLang="zh-CN" sz="1800" dirty="0">
                <a:latin typeface="微软雅黑" pitchFamily="34" charset="-122"/>
                <a:ea typeface="微软雅黑" pitchFamily="34" charset="-122"/>
              </a:rPr>
              <a:t>元。假定</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机组的公允价值分别为</a:t>
            </a:r>
            <a:r>
              <a:rPr lang="en-US" altLang="zh-CN" sz="1800" dirty="0">
                <a:latin typeface="微软雅黑" pitchFamily="34" charset="-122"/>
                <a:ea typeface="微软雅黑" pitchFamily="34" charset="-122"/>
              </a:rPr>
              <a:t>2 000 000</a:t>
            </a:r>
            <a:r>
              <a:rPr lang="zh-CN" altLang="zh-CN" sz="1800" dirty="0">
                <a:latin typeface="微软雅黑" pitchFamily="34" charset="-122"/>
                <a:ea typeface="微软雅黑" pitchFamily="34" charset="-122"/>
              </a:rPr>
              <a:t>元和</a:t>
            </a:r>
            <a:r>
              <a:rPr lang="en-US" altLang="zh-CN" sz="1800" dirty="0">
                <a:latin typeface="微软雅黑" pitchFamily="34" charset="-122"/>
                <a:ea typeface="微软雅黑" pitchFamily="34" charset="-122"/>
              </a:rPr>
              <a:t>3 000 000</a:t>
            </a:r>
            <a:r>
              <a:rPr lang="zh-CN" altLang="zh-CN" sz="1800" dirty="0">
                <a:latin typeface="微软雅黑" pitchFamily="34" charset="-122"/>
                <a:ea typeface="微软雅黑" pitchFamily="34" charset="-122"/>
              </a:rPr>
              <a:t>元。款项已全部用银行存款</a:t>
            </a:r>
            <a:r>
              <a:rPr lang="zh-CN" altLang="zh-CN" sz="1800" dirty="0" smtClean="0">
                <a:latin typeface="微软雅黑" pitchFamily="34" charset="-122"/>
                <a:ea typeface="微软雅黑" pitchFamily="34" charset="-122"/>
              </a:rPr>
              <a:t>支付</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15" name="矩形 14"/>
          <p:cNvSpPr/>
          <p:nvPr/>
        </p:nvSpPr>
        <p:spPr>
          <a:xfrm>
            <a:off x="805484" y="3132326"/>
            <a:ext cx="7767951" cy="1887696"/>
          </a:xfrm>
          <a:prstGeom prst="rect">
            <a:avLst/>
          </a:prstGeom>
        </p:spPr>
        <p:txBody>
          <a:bodyPr wrap="square">
            <a:spAutoFit/>
          </a:bodyPr>
          <a:lstStyle/>
          <a:p>
            <a:pPr>
              <a:lnSpc>
                <a:spcPts val="2800"/>
              </a:lnSpc>
            </a:pP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机组的总成本</a:t>
            </a:r>
            <a:r>
              <a:rPr lang="en-US" altLang="zh-CN" sz="1800" dirty="0">
                <a:latin typeface="微软雅黑" pitchFamily="34" charset="-122"/>
                <a:ea typeface="微软雅黑" pitchFamily="34" charset="-122"/>
              </a:rPr>
              <a:t>=4 200 000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15 000=4 225 000</a:t>
            </a:r>
            <a:r>
              <a:rPr lang="zh-CN" altLang="zh-CN" sz="1800" dirty="0">
                <a:latin typeface="微软雅黑" pitchFamily="34" charset="-122"/>
                <a:ea typeface="微软雅黑" pitchFamily="34" charset="-122"/>
              </a:rPr>
              <a:t>元</a:t>
            </a:r>
          </a:p>
          <a:p>
            <a:pPr>
              <a:lnSpc>
                <a:spcPts val="2800"/>
              </a:lnSpc>
            </a:pP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机组分配比例</a:t>
            </a:r>
            <a:r>
              <a:rPr lang="en-US" altLang="zh-CN" sz="1800" dirty="0">
                <a:latin typeface="微软雅黑" pitchFamily="34" charset="-122"/>
                <a:ea typeface="微软雅黑" pitchFamily="34" charset="-122"/>
              </a:rPr>
              <a:t>=2 000 000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2 000 000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3 000 000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=40</a:t>
            </a:r>
            <a:r>
              <a:rPr lang="zh-CN" altLang="zh-CN" sz="1800" dirty="0">
                <a:latin typeface="微软雅黑" pitchFamily="34" charset="-122"/>
                <a:ea typeface="微软雅黑" pitchFamily="34" charset="-122"/>
              </a:rPr>
              <a:t>％</a:t>
            </a:r>
          </a:p>
          <a:p>
            <a:pPr>
              <a:lnSpc>
                <a:spcPts val="2800"/>
              </a:lnSpc>
            </a:pP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机组分配比例</a:t>
            </a:r>
            <a:r>
              <a:rPr lang="en-US" altLang="zh-CN" sz="1800" dirty="0">
                <a:latin typeface="微软雅黑" pitchFamily="34" charset="-122"/>
                <a:ea typeface="微软雅黑" pitchFamily="34" charset="-122"/>
              </a:rPr>
              <a:t>=3 000 000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2 000 000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3 000 000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=60</a:t>
            </a:r>
            <a:r>
              <a:rPr lang="zh-CN" altLang="zh-CN" sz="1800" dirty="0">
                <a:latin typeface="微软雅黑" pitchFamily="34" charset="-122"/>
                <a:ea typeface="微软雅黑" pitchFamily="34" charset="-122"/>
              </a:rPr>
              <a:t>％</a:t>
            </a:r>
          </a:p>
          <a:p>
            <a:pPr>
              <a:lnSpc>
                <a:spcPts val="2800"/>
              </a:lnSpc>
            </a:pPr>
            <a:r>
              <a:rPr lang="en-US" altLang="zh-CN" sz="1800" dirty="0" smtClean="0">
                <a:latin typeface="微软雅黑" pitchFamily="34" charset="-122"/>
                <a:ea typeface="微软雅黑" pitchFamily="34" charset="-122"/>
              </a:rPr>
              <a:t>A</a:t>
            </a:r>
            <a:r>
              <a:rPr lang="zh-CN" altLang="zh-CN" sz="1800" dirty="0">
                <a:latin typeface="微软雅黑" pitchFamily="34" charset="-122"/>
                <a:ea typeface="微软雅黑" pitchFamily="34" charset="-122"/>
              </a:rPr>
              <a:t>机组应分配的成本</a:t>
            </a:r>
            <a:r>
              <a:rPr lang="en-US" altLang="zh-CN" sz="1800" dirty="0">
                <a:latin typeface="微软雅黑" pitchFamily="34" charset="-122"/>
                <a:ea typeface="微软雅黑" pitchFamily="34" charset="-122"/>
              </a:rPr>
              <a:t>=4 225 000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=1 690 000</a:t>
            </a:r>
            <a:r>
              <a:rPr lang="zh-CN" altLang="zh-CN" sz="1800" dirty="0">
                <a:latin typeface="微软雅黑" pitchFamily="34" charset="-122"/>
                <a:ea typeface="微软雅黑" pitchFamily="34" charset="-122"/>
              </a:rPr>
              <a:t>元</a:t>
            </a:r>
          </a:p>
          <a:p>
            <a:pPr>
              <a:lnSpc>
                <a:spcPts val="2800"/>
              </a:lnSpc>
            </a:pP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机组应分配的成本</a:t>
            </a:r>
            <a:r>
              <a:rPr lang="en-US" altLang="zh-CN" sz="1800" dirty="0">
                <a:latin typeface="微软雅黑" pitchFamily="34" charset="-122"/>
                <a:ea typeface="微软雅黑" pitchFamily="34" charset="-122"/>
              </a:rPr>
              <a:t>=4 225 000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60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=2 535 000</a:t>
            </a:r>
            <a:r>
              <a:rPr lang="zh-CN" altLang="zh-CN" sz="1800" dirty="0">
                <a:latin typeface="微软雅黑" pitchFamily="34" charset="-122"/>
                <a:ea typeface="微软雅黑" pitchFamily="34" charset="-122"/>
              </a:rPr>
              <a:t>元</a:t>
            </a:r>
          </a:p>
        </p:txBody>
      </p:sp>
    </p:spTree>
    <p:custDataLst>
      <p:tags r:id="rId1"/>
    </p:custDataLst>
    <p:extLst>
      <p:ext uri="{BB962C8B-B14F-4D97-AF65-F5344CB8AC3E}">
        <p14:creationId xmlns:p14="http://schemas.microsoft.com/office/powerpoint/2010/main" val="228541688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6" name="矩形 15"/>
          <p:cNvSpPr/>
          <p:nvPr/>
        </p:nvSpPr>
        <p:spPr>
          <a:xfrm>
            <a:off x="805483" y="1135063"/>
            <a:ext cx="7767951" cy="923330"/>
          </a:xfrm>
          <a:prstGeom prst="rect">
            <a:avLst/>
          </a:prstGeom>
        </p:spPr>
        <p:txBody>
          <a:bodyPr wrap="square">
            <a:spAutoFit/>
          </a:bodyPr>
          <a:lstStyle/>
          <a:p>
            <a:pPr>
              <a:lnSpc>
                <a:spcPct val="150000"/>
              </a:lnSpc>
            </a:pPr>
            <a:r>
              <a:rPr lang="en-US" altLang="zh-CN" sz="1800" dirty="0" smtClean="0">
                <a:latin typeface="微软雅黑" pitchFamily="34" charset="-122"/>
                <a:ea typeface="微软雅黑" pitchFamily="34" charset="-122"/>
              </a:rPr>
              <a:t>A</a:t>
            </a:r>
            <a:r>
              <a:rPr lang="zh-CN" altLang="zh-CN" sz="1800" dirty="0">
                <a:latin typeface="微软雅黑" pitchFamily="34" charset="-122"/>
                <a:ea typeface="微软雅黑" pitchFamily="34" charset="-122"/>
              </a:rPr>
              <a:t>机组应分配的成本</a:t>
            </a:r>
            <a:r>
              <a:rPr lang="en-US" altLang="zh-CN" sz="1800" dirty="0">
                <a:latin typeface="微软雅黑" pitchFamily="34" charset="-122"/>
                <a:ea typeface="微软雅黑" pitchFamily="34" charset="-122"/>
              </a:rPr>
              <a:t>=4 225 000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=1 690 000</a:t>
            </a:r>
            <a:r>
              <a:rPr lang="zh-CN" altLang="zh-CN" sz="1800" dirty="0">
                <a:latin typeface="微软雅黑" pitchFamily="34" charset="-122"/>
                <a:ea typeface="微软雅黑" pitchFamily="34" charset="-122"/>
              </a:rPr>
              <a:t>元</a:t>
            </a:r>
          </a:p>
          <a:p>
            <a:pPr>
              <a:lnSpc>
                <a:spcPct val="150000"/>
              </a:lnSpc>
            </a:pP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机组应分配的成本</a:t>
            </a:r>
            <a:r>
              <a:rPr lang="en-US" altLang="zh-CN" sz="1800" dirty="0">
                <a:latin typeface="微软雅黑" pitchFamily="34" charset="-122"/>
                <a:ea typeface="微软雅黑" pitchFamily="34" charset="-122"/>
              </a:rPr>
              <a:t>=4 225 000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60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=2 535 000</a:t>
            </a:r>
            <a:r>
              <a:rPr lang="zh-CN" altLang="zh-CN" sz="1800" dirty="0">
                <a:latin typeface="微软雅黑" pitchFamily="34" charset="-122"/>
                <a:ea typeface="微软雅黑" pitchFamily="34" charset="-122"/>
              </a:rPr>
              <a:t>元</a:t>
            </a:r>
          </a:p>
        </p:txBody>
      </p:sp>
      <p:sp>
        <p:nvSpPr>
          <p:cNvPr id="18" name="矩形 17"/>
          <p:cNvSpPr/>
          <p:nvPr/>
        </p:nvSpPr>
        <p:spPr>
          <a:xfrm>
            <a:off x="805483" y="2058393"/>
            <a:ext cx="7767044"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借：固定资产——</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机组</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1 690 000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B</a:t>
            </a:r>
            <a:r>
              <a:rPr lang="zh-CN" altLang="zh-CN" sz="1800" dirty="0">
                <a:latin typeface="微软雅黑" pitchFamily="34" charset="-122"/>
                <a:ea typeface="微软雅黑" pitchFamily="34" charset="-122"/>
              </a:rPr>
              <a:t>机组</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2 535 000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交税费——应交增值税（进项税额）</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672 000</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4 8</a:t>
            </a:r>
            <a:r>
              <a:rPr lang="en-US" altLang="zh-CN" sz="1800" dirty="0" smtClean="0">
                <a:latin typeface="微软雅黑" pitchFamily="34" charset="-122"/>
                <a:ea typeface="微软雅黑" pitchFamily="34" charset="-122"/>
              </a:rPr>
              <a:t>97 000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7590704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472279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建造固定资产</a:t>
            </a:r>
          </a:p>
        </p:txBody>
      </p:sp>
      <p:grpSp>
        <p:nvGrpSpPr>
          <p:cNvPr id="32" name="组合 31"/>
          <p:cNvGrpSpPr/>
          <p:nvPr/>
        </p:nvGrpSpPr>
        <p:grpSpPr>
          <a:xfrm>
            <a:off x="130638" y="2563780"/>
            <a:ext cx="1486099" cy="1326516"/>
            <a:chOff x="1715" y="4363"/>
            <a:chExt cx="3628" cy="3490"/>
          </a:xfrm>
        </p:grpSpPr>
        <p:sp>
          <p:nvSpPr>
            <p:cNvPr id="33" name="椭圆 32"/>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4"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5" name="椭圆 34"/>
          <p:cNvSpPr/>
          <p:nvPr/>
        </p:nvSpPr>
        <p:spPr>
          <a:xfrm>
            <a:off x="1914132" y="2172904"/>
            <a:ext cx="449184" cy="450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华文新魏" pitchFamily="2" charset="-122"/>
                <a:ea typeface="华文新魏" pitchFamily="2" charset="-122"/>
              </a:rPr>
              <a:t>1</a:t>
            </a:r>
          </a:p>
        </p:txBody>
      </p:sp>
      <p:sp>
        <p:nvSpPr>
          <p:cNvPr id="36" name="椭圆 35"/>
          <p:cNvSpPr/>
          <p:nvPr/>
        </p:nvSpPr>
        <p:spPr>
          <a:xfrm>
            <a:off x="1914132" y="3103292"/>
            <a:ext cx="449184" cy="450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srgbClr val="FFFFFF"/>
                </a:solidFill>
                <a:effectLst/>
                <a:uLnTx/>
                <a:uFillTx/>
                <a:latin typeface="华文新魏" pitchFamily="2" charset="-122"/>
                <a:ea typeface="华文新魏" pitchFamily="2" charset="-122"/>
              </a:rPr>
              <a:t>2</a:t>
            </a:r>
          </a:p>
        </p:txBody>
      </p:sp>
      <p:sp>
        <p:nvSpPr>
          <p:cNvPr id="37" name="文本框 13"/>
          <p:cNvSpPr txBox="1"/>
          <p:nvPr/>
        </p:nvSpPr>
        <p:spPr>
          <a:xfrm>
            <a:off x="2396044" y="2336730"/>
            <a:ext cx="6008725" cy="923330"/>
          </a:xfrm>
          <a:prstGeom prst="rect">
            <a:avLst/>
          </a:prstGeom>
          <a:noFill/>
        </p:spPr>
        <p:txBody>
          <a:bodyPr wrap="square" rtlCol="0">
            <a:spAutoFit/>
          </a:bodyPr>
          <a:lstStyle/>
          <a:p>
            <a:pPr marL="342900" marR="0" lvl="0" indent="-34290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企业自行组织工程材料采购、施工人员从事工程施工。</a:t>
            </a:r>
          </a:p>
          <a:p>
            <a:pPr marL="342900" marR="0" lvl="0" indent="-34290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计量：</a:t>
            </a: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直接材料</a:t>
            </a:r>
            <a:r>
              <a:rPr kumimoji="0" lang="en-US" altLang="zh-CN"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直接人工</a:t>
            </a:r>
            <a:r>
              <a:rPr kumimoji="0" lang="en-US" altLang="zh-CN"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直接机械施工费</a:t>
            </a:r>
          </a:p>
        </p:txBody>
      </p:sp>
      <p:sp>
        <p:nvSpPr>
          <p:cNvPr id="38" name="文本框 14"/>
          <p:cNvSpPr txBox="1"/>
          <p:nvPr/>
        </p:nvSpPr>
        <p:spPr>
          <a:xfrm>
            <a:off x="2396044" y="2055949"/>
            <a:ext cx="3241049" cy="50783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a:ln>
                  <a:noFill/>
                </a:ln>
                <a:solidFill>
                  <a:srgbClr val="C00000"/>
                </a:solidFill>
                <a:effectLst/>
                <a:uLnTx/>
                <a:uFillTx/>
                <a:latin typeface="微软雅黑" pitchFamily="34" charset="-122"/>
                <a:ea typeface="微软雅黑" pitchFamily="34" charset="-122"/>
              </a:rPr>
              <a:t>自营</a:t>
            </a:r>
            <a:r>
              <a:rPr kumimoji="0" lang="zh-CN" altLang="en-US" sz="18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方式建造固定资产</a:t>
            </a:r>
          </a:p>
        </p:txBody>
      </p:sp>
      <p:sp>
        <p:nvSpPr>
          <p:cNvPr id="39" name="文本框 18"/>
          <p:cNvSpPr txBox="1"/>
          <p:nvPr/>
        </p:nvSpPr>
        <p:spPr>
          <a:xfrm>
            <a:off x="2396043" y="3383199"/>
            <a:ext cx="6504483" cy="1754326"/>
          </a:xfrm>
          <a:prstGeom prst="rect">
            <a:avLst/>
          </a:prstGeom>
          <a:noFill/>
        </p:spPr>
        <p:txBody>
          <a:bodyPr wrap="square" rtlCol="0">
            <a:spAutoFit/>
          </a:bodyPr>
          <a:lstStyle/>
          <a:p>
            <a:pPr marL="342900" marR="0" lvl="0" indent="-34290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企业通过</a:t>
            </a: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招标方式</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将工程项目发包给建造承包商，由建造承包商（施工企业）组织工程项目施工。</a:t>
            </a:r>
          </a:p>
          <a:p>
            <a:pPr marL="342900" marR="0" lvl="0" indent="-34290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企业（甲方：通常负责筹集资金和组织管理工程建设）需与建造承包商（乙方：负责建筑安装工程施工任务）订立合同。</a:t>
            </a:r>
          </a:p>
        </p:txBody>
      </p:sp>
      <p:sp>
        <p:nvSpPr>
          <p:cNvPr id="40" name="文本框 19"/>
          <p:cNvSpPr txBox="1"/>
          <p:nvPr/>
        </p:nvSpPr>
        <p:spPr>
          <a:xfrm>
            <a:off x="2396044" y="3001669"/>
            <a:ext cx="3241049" cy="507831"/>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a:ln>
                  <a:noFill/>
                </a:ln>
                <a:solidFill>
                  <a:srgbClr val="C00000"/>
                </a:solidFill>
                <a:effectLst/>
                <a:uLnTx/>
                <a:uFillTx/>
                <a:latin typeface="微软雅黑" pitchFamily="34" charset="-122"/>
                <a:ea typeface="微软雅黑" pitchFamily="34" charset="-122"/>
              </a:rPr>
              <a:t>出包</a:t>
            </a:r>
            <a:r>
              <a:rPr kumimoji="0" lang="zh-CN" altLang="en-US" sz="18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方式建造固定资产</a:t>
            </a:r>
          </a:p>
        </p:txBody>
      </p:sp>
      <p:sp>
        <p:nvSpPr>
          <p:cNvPr id="41" name="文本框 27"/>
          <p:cNvSpPr txBox="1"/>
          <p:nvPr/>
        </p:nvSpPr>
        <p:spPr>
          <a:xfrm>
            <a:off x="1" y="1126367"/>
            <a:ext cx="9144000" cy="923330"/>
          </a:xfrm>
          <a:prstGeom prst="rect">
            <a:avLst/>
          </a:prstGeom>
          <a:solidFill>
            <a:srgbClr val="084CA1"/>
          </a:solid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 typeface="+mj-ea"/>
              <a:buNone/>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mn-ea"/>
              </a:rPr>
              <a:t>自行建造固定资产的成本，由建造该项固定资产预定可使用状态前所发生的</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sym typeface="+mn-ea"/>
              </a:rPr>
              <a:t>必要支出</a:t>
            </a: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mn-ea"/>
              </a:rPr>
              <a:t>。包括</a:t>
            </a:r>
            <a:r>
              <a:rPr kumimoji="0" lang="zh-CN" altLang="en-US" sz="1800" b="1" i="0" u="heavy" strike="noStrike" kern="0" cap="none" spc="0" normalizeH="0" baseline="0" noProof="0" dirty="0">
                <a:ln>
                  <a:noFill/>
                </a:ln>
                <a:solidFill>
                  <a:srgbClr val="FFFFFF"/>
                </a:solidFill>
                <a:effectLst/>
                <a:uLnTx/>
                <a:uFill>
                  <a:solidFill>
                    <a:srgbClr val="FFC000"/>
                  </a:solidFill>
                </a:uFill>
                <a:latin typeface="微软雅黑" pitchFamily="34" charset="-122"/>
                <a:ea typeface="微软雅黑" pitchFamily="34" charset="-122"/>
                <a:sym typeface="+mn-ea"/>
              </a:rPr>
              <a:t>工程用物资成本、人工成本、</a:t>
            </a:r>
            <a:r>
              <a:rPr kumimoji="0" lang="zh-CN" altLang="en-US" sz="1800" b="1" i="0" u="heavy" strike="noStrike" kern="0" cap="none" spc="0" normalizeH="0" baseline="0" noProof="0" dirty="0" smtClean="0">
                <a:ln>
                  <a:noFill/>
                </a:ln>
                <a:solidFill>
                  <a:srgbClr val="FFFFFF"/>
                </a:solidFill>
                <a:effectLst/>
                <a:uLnTx/>
                <a:uFill>
                  <a:solidFill>
                    <a:srgbClr val="FFC000"/>
                  </a:solidFill>
                </a:uFill>
                <a:latin typeface="微软雅黑" pitchFamily="34" charset="-122"/>
                <a:ea typeface="微软雅黑" pitchFamily="34" charset="-122"/>
                <a:sym typeface="+mn-ea"/>
              </a:rPr>
              <a:t>缴纳相</a:t>
            </a:r>
            <a:r>
              <a:rPr kumimoji="0" lang="zh-CN" altLang="en-US" sz="1800" b="1" i="0" u="heavy" strike="noStrike" kern="0" cap="none" spc="0" normalizeH="0" baseline="0" noProof="0" dirty="0">
                <a:ln>
                  <a:noFill/>
                </a:ln>
                <a:solidFill>
                  <a:srgbClr val="FFFFFF"/>
                </a:solidFill>
                <a:effectLst/>
                <a:uLnTx/>
                <a:uFill>
                  <a:solidFill>
                    <a:srgbClr val="FFC000"/>
                  </a:solidFill>
                </a:uFill>
                <a:latin typeface="微软雅黑" pitchFamily="34" charset="-122"/>
                <a:ea typeface="微软雅黑" pitchFamily="34" charset="-122"/>
                <a:sym typeface="+mn-ea"/>
              </a:rPr>
              <a:t>关税费、应予资本</a:t>
            </a:r>
            <a:r>
              <a:rPr kumimoji="0" lang="zh-CN" altLang="en-US" sz="1800" b="1" i="0" u="heavy" strike="noStrike" kern="0" cap="none" spc="0" normalizeH="0" baseline="0" noProof="0" dirty="0" smtClean="0">
                <a:ln>
                  <a:noFill/>
                </a:ln>
                <a:solidFill>
                  <a:srgbClr val="FFFFFF"/>
                </a:solidFill>
                <a:effectLst/>
                <a:uLnTx/>
                <a:uFill>
                  <a:solidFill>
                    <a:srgbClr val="FFC000"/>
                  </a:solidFill>
                </a:uFill>
                <a:latin typeface="微软雅黑" pitchFamily="34" charset="-122"/>
                <a:ea typeface="微软雅黑" pitchFamily="34" charset="-122"/>
                <a:sym typeface="+mn-ea"/>
              </a:rPr>
              <a:t>化借款费用及</a:t>
            </a:r>
            <a:r>
              <a:rPr kumimoji="0" lang="zh-CN" altLang="en-US" sz="1800" b="1" i="0" u="heavy" strike="noStrike" kern="0" cap="none" spc="0" normalizeH="0" baseline="0" noProof="0" dirty="0">
                <a:ln>
                  <a:noFill/>
                </a:ln>
                <a:solidFill>
                  <a:srgbClr val="FFFFFF"/>
                </a:solidFill>
                <a:effectLst/>
                <a:uLnTx/>
                <a:uFill>
                  <a:solidFill>
                    <a:srgbClr val="FFC000"/>
                  </a:solidFill>
                </a:uFill>
                <a:latin typeface="微软雅黑" pitchFamily="34" charset="-122"/>
                <a:ea typeface="微软雅黑" pitchFamily="34" charset="-122"/>
                <a:sym typeface="+mn-ea"/>
              </a:rPr>
              <a:t>应分摊的间接</a:t>
            </a:r>
            <a:r>
              <a:rPr kumimoji="0" lang="zh-CN" altLang="en-US" sz="1800" b="1" i="0" u="heavy" strike="noStrike" kern="0" cap="none" spc="0" normalizeH="0" baseline="0" noProof="0" dirty="0" smtClean="0">
                <a:ln>
                  <a:noFill/>
                </a:ln>
                <a:solidFill>
                  <a:srgbClr val="FFFFFF"/>
                </a:solidFill>
                <a:effectLst/>
                <a:uLnTx/>
                <a:uFill>
                  <a:solidFill>
                    <a:srgbClr val="FFC000"/>
                  </a:solidFill>
                </a:uFill>
                <a:latin typeface="微软雅黑" pitchFamily="34" charset="-122"/>
                <a:ea typeface="微软雅黑" pitchFamily="34" charset="-122"/>
                <a:sym typeface="+mn-ea"/>
              </a:rPr>
              <a:t>费用</a:t>
            </a:r>
            <a:endParaRPr kumimoji="0" lang="en-US" altLang="zh-CN" sz="1800" b="1" i="0" u="heavy" strike="noStrike" kern="0" cap="none" spc="0" normalizeH="0" baseline="0" noProof="0" dirty="0" smtClean="0">
              <a:ln>
                <a:noFill/>
              </a:ln>
              <a:solidFill>
                <a:srgbClr val="FFFFFF"/>
              </a:solidFill>
              <a:effectLst/>
              <a:uLnTx/>
              <a:uFill>
                <a:solidFill>
                  <a:srgbClr val="FFC000"/>
                </a:solidFill>
              </a:uFill>
              <a:latin typeface="微软雅黑" pitchFamily="34" charset="-122"/>
              <a:ea typeface="微软雅黑" pitchFamily="34" charset="-122"/>
              <a:sym typeface="+mn-ea"/>
            </a:endParaRPr>
          </a:p>
        </p:txBody>
      </p:sp>
    </p:spTree>
    <p:custDataLst>
      <p:tags r:id="rId1"/>
    </p:custDataLst>
    <p:extLst>
      <p:ext uri="{BB962C8B-B14F-4D97-AF65-F5344CB8AC3E}">
        <p14:creationId xmlns:p14="http://schemas.microsoft.com/office/powerpoint/2010/main" val="374462136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677784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建造</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（自营工程</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动产</a:t>
            </a:r>
            <a:r>
              <a:rPr lang="zh-CN" altLang="en-US" sz="1800" b="1" dirty="0" smtClean="0">
                <a:solidFill>
                  <a:srgbClr val="084CA1"/>
                </a:solidFill>
                <a:ea typeface="微软雅黑"/>
                <a:cs typeface="+mn-ea"/>
              </a:rPr>
              <a:t>）</a:t>
            </a:r>
            <a:endParaRPr lang="zh-CN" altLang="zh-CN" sz="1800" b="1" dirty="0">
              <a:solidFill>
                <a:srgbClr val="084CA1"/>
              </a:solidFill>
              <a:ea typeface="微软雅黑"/>
              <a:cs typeface="+mn-ea"/>
            </a:endParaRPr>
          </a:p>
        </p:txBody>
      </p:sp>
      <p:grpSp>
        <p:nvGrpSpPr>
          <p:cNvPr id="17" name="组合 16"/>
          <p:cNvGrpSpPr/>
          <p:nvPr/>
        </p:nvGrpSpPr>
        <p:grpSpPr>
          <a:xfrm>
            <a:off x="349000" y="1333470"/>
            <a:ext cx="1760598" cy="1690207"/>
            <a:chOff x="1715" y="4363"/>
            <a:chExt cx="3628" cy="3490"/>
          </a:xfrm>
        </p:grpSpPr>
        <p:sp>
          <p:nvSpPr>
            <p:cNvPr id="18" name="椭圆 1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0" name="椭圆 19"/>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文本框 18"/>
          <p:cNvSpPr txBox="1"/>
          <p:nvPr/>
        </p:nvSpPr>
        <p:spPr>
          <a:xfrm>
            <a:off x="3030660" y="1662910"/>
            <a:ext cx="5867277"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借：工程物资</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应付账款等</a:t>
            </a:r>
          </a:p>
        </p:txBody>
      </p:sp>
      <p:sp>
        <p:nvSpPr>
          <p:cNvPr id="22" name="文本框 19"/>
          <p:cNvSpPr txBox="1"/>
          <p:nvPr/>
        </p:nvSpPr>
        <p:spPr>
          <a:xfrm>
            <a:off x="3031146" y="1222081"/>
            <a:ext cx="3315923" cy="499624"/>
          </a:xfrm>
          <a:prstGeom prst="rect">
            <a:avLst/>
          </a:prstGeom>
          <a:noFill/>
        </p:spPr>
        <p:txBody>
          <a:bodyPr wrap="square" rtlCol="0">
            <a:spAutoFit/>
          </a:bodyPr>
          <a:lstStyle/>
          <a:p>
            <a:pPr lvl="0" defTabSz="914400">
              <a:lnSpc>
                <a:spcPct val="150000"/>
              </a:lnSpc>
              <a:defRPr/>
            </a:pPr>
            <a:r>
              <a:rPr lang="zh-CN" altLang="zh-CN" sz="2000" b="1" kern="0" dirty="0">
                <a:solidFill>
                  <a:srgbClr val="084CA1"/>
                </a:solidFill>
                <a:latin typeface="微软雅黑" pitchFamily="34" charset="-122"/>
                <a:ea typeface="微软雅黑" pitchFamily="34" charset="-122"/>
              </a:rPr>
              <a:t>购入工程物资</a:t>
            </a:r>
            <a:r>
              <a:rPr lang="zh-CN" altLang="zh-CN" sz="2000" b="1" kern="0" dirty="0" smtClean="0">
                <a:solidFill>
                  <a:srgbClr val="084CA1"/>
                </a:solidFill>
                <a:latin typeface="微软雅黑" pitchFamily="34" charset="-122"/>
                <a:ea typeface="微软雅黑" pitchFamily="34" charset="-122"/>
              </a:rPr>
              <a:t>时</a:t>
            </a:r>
            <a:endParaRPr lang="zh-CN" altLang="en-US" sz="2000" b="1" kern="0" dirty="0">
              <a:solidFill>
                <a:srgbClr val="084CA1"/>
              </a:solidFill>
              <a:latin typeface="微软雅黑" pitchFamily="34" charset="-122"/>
              <a:ea typeface="微软雅黑" pitchFamily="34" charset="-122"/>
            </a:endParaRPr>
          </a:p>
        </p:txBody>
      </p:sp>
      <p:sp>
        <p:nvSpPr>
          <p:cNvPr id="14" name="椭圆 13"/>
          <p:cNvSpPr/>
          <p:nvPr/>
        </p:nvSpPr>
        <p:spPr>
          <a:xfrm>
            <a:off x="2538101" y="3400974"/>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5" name="文本框 18"/>
          <p:cNvSpPr txBox="1"/>
          <p:nvPr/>
        </p:nvSpPr>
        <p:spPr>
          <a:xfrm>
            <a:off x="3031146" y="3729445"/>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借：在建工程</a:t>
            </a:r>
          </a:p>
          <a:p>
            <a:pPr>
              <a:lnSpc>
                <a:spcPct val="150000"/>
              </a:lnSpc>
            </a:pPr>
            <a:r>
              <a:rPr lang="zh-CN" altLang="zh-CN" sz="1800" dirty="0">
                <a:latin typeface="微软雅黑" pitchFamily="34" charset="-122"/>
                <a:ea typeface="微软雅黑" pitchFamily="34" charset="-122"/>
              </a:rPr>
              <a:t>　　贷：工程物资</a:t>
            </a:r>
          </a:p>
        </p:txBody>
      </p:sp>
      <p:sp>
        <p:nvSpPr>
          <p:cNvPr id="16" name="文本框 19"/>
          <p:cNvSpPr txBox="1"/>
          <p:nvPr/>
        </p:nvSpPr>
        <p:spPr>
          <a:xfrm>
            <a:off x="3031632" y="3288616"/>
            <a:ext cx="3315923"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领用工程物资</a:t>
            </a:r>
            <a:r>
              <a:rPr lang="zh-CN" altLang="zh-CN" sz="2000" b="1" kern="0" dirty="0" smtClean="0">
                <a:solidFill>
                  <a:srgbClr val="084CA1"/>
                </a:solidFill>
                <a:latin typeface="微软雅黑" pitchFamily="34" charset="-122"/>
                <a:ea typeface="微软雅黑" pitchFamily="34" charset="-122"/>
              </a:rPr>
              <a:t>时</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7110391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677784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建造</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（自营工程</a:t>
            </a:r>
            <a:r>
              <a:rPr lang="en-US" altLang="zh-CN" sz="1800" b="1" dirty="0">
                <a:solidFill>
                  <a:srgbClr val="084CA1"/>
                </a:solidFill>
                <a:ea typeface="微软雅黑"/>
                <a:cs typeface="+mn-ea"/>
              </a:rPr>
              <a:t>—</a:t>
            </a:r>
            <a:r>
              <a:rPr lang="zh-CN" altLang="en-US" sz="1800" b="1" dirty="0">
                <a:solidFill>
                  <a:srgbClr val="084CA1"/>
                </a:solidFill>
                <a:ea typeface="微软雅黑"/>
                <a:cs typeface="+mn-ea"/>
              </a:rPr>
              <a:t>动产</a:t>
            </a:r>
            <a:r>
              <a:rPr lang="zh-CN" altLang="en-US" sz="1800" b="1" dirty="0" smtClean="0">
                <a:solidFill>
                  <a:srgbClr val="084CA1"/>
                </a:solidFill>
                <a:ea typeface="微软雅黑"/>
                <a:cs typeface="+mn-ea"/>
              </a:rPr>
              <a:t>）</a:t>
            </a:r>
            <a:endParaRPr lang="zh-CN" altLang="zh-CN" sz="1800" b="1" dirty="0">
              <a:solidFill>
                <a:srgbClr val="084CA1"/>
              </a:solidFill>
              <a:ea typeface="微软雅黑"/>
              <a:cs typeface="+mn-ea"/>
            </a:endParaRPr>
          </a:p>
        </p:txBody>
      </p:sp>
      <p:grpSp>
        <p:nvGrpSpPr>
          <p:cNvPr id="17" name="组合 16"/>
          <p:cNvGrpSpPr/>
          <p:nvPr/>
        </p:nvGrpSpPr>
        <p:grpSpPr>
          <a:xfrm>
            <a:off x="349000" y="1333470"/>
            <a:ext cx="1760598" cy="1690207"/>
            <a:chOff x="1715" y="4363"/>
            <a:chExt cx="3628" cy="3490"/>
          </a:xfrm>
        </p:grpSpPr>
        <p:sp>
          <p:nvSpPr>
            <p:cNvPr id="18" name="椭圆 1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0" name="椭圆 19"/>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文本框 18"/>
          <p:cNvSpPr txBox="1"/>
          <p:nvPr/>
        </p:nvSpPr>
        <p:spPr>
          <a:xfrm>
            <a:off x="3030660" y="1662910"/>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借：在建工程</a:t>
            </a:r>
          </a:p>
          <a:p>
            <a:pPr>
              <a:lnSpc>
                <a:spcPct val="150000"/>
              </a:lnSpc>
            </a:pPr>
            <a:r>
              <a:rPr lang="zh-CN" altLang="zh-CN" sz="1800" dirty="0">
                <a:latin typeface="微软雅黑" pitchFamily="34" charset="-122"/>
                <a:ea typeface="微软雅黑" pitchFamily="34" charset="-122"/>
              </a:rPr>
              <a:t>　　贷：原材料</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库存商品等</a:t>
            </a:r>
          </a:p>
        </p:txBody>
      </p:sp>
      <p:sp>
        <p:nvSpPr>
          <p:cNvPr id="22" name="文本框 19"/>
          <p:cNvSpPr txBox="1"/>
          <p:nvPr/>
        </p:nvSpPr>
        <p:spPr>
          <a:xfrm>
            <a:off x="3031146" y="1222081"/>
            <a:ext cx="4383206" cy="499624"/>
          </a:xfrm>
          <a:prstGeom prst="rect">
            <a:avLst/>
          </a:prstGeom>
          <a:noFill/>
        </p:spPr>
        <p:txBody>
          <a:bodyPr wrap="square" rtlCol="0">
            <a:spAutoFit/>
          </a:bodyPr>
          <a:lstStyle/>
          <a:p>
            <a:pPr lvl="0" defTabSz="914400">
              <a:lnSpc>
                <a:spcPct val="150000"/>
              </a:lnSpc>
              <a:defRPr/>
            </a:pPr>
            <a:r>
              <a:rPr lang="zh-CN" altLang="zh-CN" sz="2000" b="1" kern="0" dirty="0" smtClean="0">
                <a:solidFill>
                  <a:srgbClr val="084CA1"/>
                </a:solidFill>
                <a:latin typeface="微软雅黑" pitchFamily="34" charset="-122"/>
                <a:ea typeface="微软雅黑" pitchFamily="34" charset="-122"/>
              </a:rPr>
              <a:t>在建</a:t>
            </a:r>
            <a:r>
              <a:rPr lang="zh-CN" altLang="zh-CN" sz="2000" b="1" kern="0" dirty="0">
                <a:solidFill>
                  <a:srgbClr val="084CA1"/>
                </a:solidFill>
                <a:latin typeface="微软雅黑" pitchFamily="34" charset="-122"/>
                <a:ea typeface="微软雅黑" pitchFamily="34" charset="-122"/>
              </a:rPr>
              <a:t>工程领用本企业外购原材料时</a:t>
            </a:r>
            <a:endParaRPr lang="zh-CN" altLang="en-US" sz="2000" b="1" kern="0" dirty="0">
              <a:solidFill>
                <a:srgbClr val="084CA1"/>
              </a:solidFill>
              <a:latin typeface="微软雅黑" pitchFamily="34" charset="-122"/>
              <a:ea typeface="微软雅黑" pitchFamily="34" charset="-122"/>
            </a:endParaRPr>
          </a:p>
        </p:txBody>
      </p:sp>
      <p:sp>
        <p:nvSpPr>
          <p:cNvPr id="14" name="椭圆 13"/>
          <p:cNvSpPr/>
          <p:nvPr/>
        </p:nvSpPr>
        <p:spPr>
          <a:xfrm>
            <a:off x="2538101" y="274449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5" name="文本框 18"/>
          <p:cNvSpPr txBox="1"/>
          <p:nvPr/>
        </p:nvSpPr>
        <p:spPr>
          <a:xfrm>
            <a:off x="3031146" y="3072968"/>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借：在建工程</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：库存</a:t>
            </a:r>
            <a:r>
              <a:rPr lang="zh-CN" altLang="zh-CN" sz="1800" dirty="0" smtClean="0">
                <a:latin typeface="微软雅黑" pitchFamily="34" charset="-122"/>
                <a:ea typeface="微软雅黑" pitchFamily="34" charset="-122"/>
              </a:rPr>
              <a:t>商品</a:t>
            </a:r>
            <a:r>
              <a:rPr lang="en-US" altLang="zh-CN" sz="1800" dirty="0" smtClean="0">
                <a:latin typeface="微软雅黑" pitchFamily="34" charset="-122"/>
                <a:ea typeface="微软雅黑" pitchFamily="34" charset="-122"/>
              </a:rPr>
              <a:t>         </a:t>
            </a:r>
            <a:r>
              <a:rPr lang="zh-CN" altLang="en-US" sz="1800" b="1" dirty="0" smtClean="0">
                <a:solidFill>
                  <a:srgbClr val="C00000"/>
                </a:solidFill>
                <a:latin typeface="微软雅黑" pitchFamily="34" charset="-122"/>
                <a:ea typeface="微软雅黑" pitchFamily="34" charset="-122"/>
              </a:rPr>
              <a:t>（</a:t>
            </a:r>
            <a:r>
              <a:rPr lang="zh-CN" altLang="zh-CN" sz="1800" b="1" dirty="0" smtClean="0">
                <a:solidFill>
                  <a:srgbClr val="C00000"/>
                </a:solidFill>
                <a:latin typeface="微软雅黑" pitchFamily="34" charset="-122"/>
                <a:ea typeface="微软雅黑" pitchFamily="34" charset="-122"/>
              </a:rPr>
              <a:t>成本价</a:t>
            </a:r>
            <a:r>
              <a:rPr lang="zh-CN" altLang="en-US" sz="1800" b="1" dirty="0">
                <a:solidFill>
                  <a:srgbClr val="C00000"/>
                </a:solidFill>
                <a:latin typeface="微软雅黑" pitchFamily="34" charset="-122"/>
                <a:ea typeface="微软雅黑" pitchFamily="34" charset="-122"/>
              </a:rPr>
              <a:t>）</a:t>
            </a:r>
            <a:endParaRPr lang="zh-CN" altLang="zh-CN" sz="1800" b="1" dirty="0">
              <a:solidFill>
                <a:srgbClr val="C00000"/>
              </a:solidFill>
              <a:latin typeface="微软雅黑" pitchFamily="34" charset="-122"/>
              <a:ea typeface="微软雅黑" pitchFamily="34" charset="-122"/>
            </a:endParaRPr>
          </a:p>
        </p:txBody>
      </p:sp>
      <p:sp>
        <p:nvSpPr>
          <p:cNvPr id="16" name="文本框 19"/>
          <p:cNvSpPr txBox="1"/>
          <p:nvPr/>
        </p:nvSpPr>
        <p:spPr>
          <a:xfrm>
            <a:off x="3031632" y="2632139"/>
            <a:ext cx="4581023" cy="499624"/>
          </a:xfrm>
          <a:prstGeom prst="rect">
            <a:avLst/>
          </a:prstGeom>
          <a:noFill/>
        </p:spPr>
        <p:txBody>
          <a:bodyPr wrap="square" rtlCol="0">
            <a:spAutoFit/>
          </a:bodyPr>
          <a:lstStyle/>
          <a:p>
            <a:pPr defTabSz="914400">
              <a:lnSpc>
                <a:spcPct val="150000"/>
              </a:lnSpc>
              <a:defRPr/>
            </a:pPr>
            <a:r>
              <a:rPr lang="zh-CN" altLang="zh-CN" sz="2000" b="1" kern="0" dirty="0" smtClean="0">
                <a:solidFill>
                  <a:srgbClr val="084CA1"/>
                </a:solidFill>
                <a:latin typeface="微软雅黑" pitchFamily="34" charset="-122"/>
                <a:ea typeface="微软雅黑" pitchFamily="34" charset="-122"/>
              </a:rPr>
              <a:t>在建</a:t>
            </a:r>
            <a:r>
              <a:rPr lang="zh-CN" altLang="zh-CN" sz="2000" b="1" kern="0" dirty="0">
                <a:solidFill>
                  <a:srgbClr val="084CA1"/>
                </a:solidFill>
                <a:latin typeface="微软雅黑" pitchFamily="34" charset="-122"/>
                <a:ea typeface="微软雅黑" pitchFamily="34" charset="-122"/>
              </a:rPr>
              <a:t>工程领用本企业自产的商品时</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137723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1766862"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（二）确认条件</a:t>
            </a:r>
            <a:endParaRPr lang="en-US" altLang="zh-CN" sz="1800" b="1" dirty="0" smtClean="0">
              <a:solidFill>
                <a:srgbClr val="084CA1"/>
              </a:solidFill>
              <a:ea typeface="微软雅黑"/>
              <a:cs typeface="+mn-ea"/>
              <a:sym typeface="+mn-lt"/>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3" name="MH_Other_1"/>
          <p:cNvSpPr>
            <a:spLocks/>
          </p:cNvSpPr>
          <p:nvPr>
            <p:custDataLst>
              <p:tags r:id="rId7"/>
            </p:custDataLst>
          </p:nvPr>
        </p:nvSpPr>
        <p:spPr bwMode="auto">
          <a:xfrm rot="-10173767">
            <a:off x="6979563" y="2550319"/>
            <a:ext cx="241300" cy="175022"/>
          </a:xfrm>
          <a:custGeom>
            <a:avLst/>
            <a:gdLst>
              <a:gd name="T0" fmla="*/ 0 w 647700"/>
              <a:gd name="T1" fmla="*/ 63733 h 228600"/>
              <a:gd name="T2" fmla="*/ 12 w 647700"/>
              <a:gd name="T3" fmla="*/ 0 h 228600"/>
              <a:gd name="T4" fmla="*/ 1 w 647700"/>
              <a:gd name="T5" fmla="*/ 286807 h 228600"/>
              <a:gd name="T6" fmla="*/ 0 w 647700"/>
              <a:gd name="T7" fmla="*/ 63733 h 228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7700" h="228600">
                <a:moveTo>
                  <a:pt x="0" y="50800"/>
                </a:moveTo>
                <a:lnTo>
                  <a:pt x="647700" y="0"/>
                </a:lnTo>
                <a:lnTo>
                  <a:pt x="63500" y="228600"/>
                </a:lnTo>
                <a:lnTo>
                  <a:pt x="0" y="50800"/>
                </a:lnTo>
                <a:close/>
              </a:path>
            </a:pathLst>
          </a:custGeom>
          <a:solidFill>
            <a:srgbClr val="084CA1"/>
          </a:solidFill>
          <a:ln>
            <a:noFill/>
          </a:ln>
        </p:spPr>
        <p:txBody>
          <a:bodyPr anchor="ctr"/>
          <a:lstStyle/>
          <a:p>
            <a:endParaRPr lang="zh-CN" altLang="en-US"/>
          </a:p>
        </p:txBody>
      </p:sp>
      <p:cxnSp>
        <p:nvCxnSpPr>
          <p:cNvPr id="24" name="MH_Other_2"/>
          <p:cNvCxnSpPr>
            <a:cxnSpLocks noChangeShapeType="1"/>
          </p:cNvCxnSpPr>
          <p:nvPr>
            <p:custDataLst>
              <p:tags r:id="rId8"/>
            </p:custDataLst>
          </p:nvPr>
        </p:nvCxnSpPr>
        <p:spPr bwMode="auto">
          <a:xfrm>
            <a:off x="2335213" y="2333625"/>
            <a:ext cx="0" cy="404813"/>
          </a:xfrm>
          <a:prstGeom prst="line">
            <a:avLst/>
          </a:prstGeom>
          <a:noFill/>
          <a:ln w="28575">
            <a:solidFill>
              <a:srgbClr val="084CA1"/>
            </a:solidFill>
            <a:round/>
            <a:headEnd/>
            <a:tailEnd/>
          </a:ln>
          <a:extLst>
            <a:ext uri="{909E8E84-426E-40DD-AFC4-6F175D3DCCD1}">
              <a14:hiddenFill xmlns:a14="http://schemas.microsoft.com/office/drawing/2010/main">
                <a:noFill/>
              </a14:hiddenFill>
            </a:ext>
          </a:extLst>
        </p:spPr>
      </p:cxnSp>
      <p:sp>
        <p:nvSpPr>
          <p:cNvPr id="25" name="MH_Other_3"/>
          <p:cNvSpPr>
            <a:spLocks/>
          </p:cNvSpPr>
          <p:nvPr>
            <p:custDataLst>
              <p:tags r:id="rId9"/>
            </p:custDataLst>
          </p:nvPr>
        </p:nvSpPr>
        <p:spPr bwMode="auto">
          <a:xfrm rot="-10173767">
            <a:off x="6979563" y="3359944"/>
            <a:ext cx="241300" cy="176213"/>
          </a:xfrm>
          <a:custGeom>
            <a:avLst/>
            <a:gdLst>
              <a:gd name="T0" fmla="*/ 0 w 647700"/>
              <a:gd name="T1" fmla="*/ 68668 h 228600"/>
              <a:gd name="T2" fmla="*/ 12 w 647700"/>
              <a:gd name="T3" fmla="*/ 0 h 228600"/>
              <a:gd name="T4" fmla="*/ 1 w 647700"/>
              <a:gd name="T5" fmla="*/ 309008 h 228600"/>
              <a:gd name="T6" fmla="*/ 0 w 647700"/>
              <a:gd name="T7" fmla="*/ 68668 h 228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647700" h="228600">
                <a:moveTo>
                  <a:pt x="0" y="50800"/>
                </a:moveTo>
                <a:lnTo>
                  <a:pt x="647700" y="0"/>
                </a:lnTo>
                <a:lnTo>
                  <a:pt x="63500" y="228600"/>
                </a:lnTo>
                <a:lnTo>
                  <a:pt x="0" y="50800"/>
                </a:lnTo>
                <a:close/>
              </a:path>
            </a:pathLst>
          </a:custGeom>
          <a:solidFill>
            <a:srgbClr val="084CA1"/>
          </a:solidFill>
          <a:ln>
            <a:noFill/>
          </a:ln>
        </p:spPr>
        <p:txBody>
          <a:bodyPr anchor="ctr"/>
          <a:lstStyle/>
          <a:p>
            <a:endParaRPr lang="zh-CN" altLang="en-US"/>
          </a:p>
        </p:txBody>
      </p:sp>
      <p:cxnSp>
        <p:nvCxnSpPr>
          <p:cNvPr id="26" name="MH_Other_4"/>
          <p:cNvCxnSpPr>
            <a:cxnSpLocks noChangeShapeType="1"/>
          </p:cNvCxnSpPr>
          <p:nvPr>
            <p:custDataLst>
              <p:tags r:id="rId10"/>
            </p:custDataLst>
          </p:nvPr>
        </p:nvCxnSpPr>
        <p:spPr bwMode="auto">
          <a:xfrm>
            <a:off x="2335213" y="3143250"/>
            <a:ext cx="0" cy="404813"/>
          </a:xfrm>
          <a:prstGeom prst="line">
            <a:avLst/>
          </a:prstGeom>
          <a:noFill/>
          <a:ln w="28575">
            <a:solidFill>
              <a:srgbClr val="084CA1"/>
            </a:solidFill>
            <a:round/>
            <a:headEnd/>
            <a:tailEnd/>
          </a:ln>
          <a:extLst>
            <a:ext uri="{909E8E84-426E-40DD-AFC4-6F175D3DCCD1}">
              <a14:hiddenFill xmlns:a14="http://schemas.microsoft.com/office/drawing/2010/main">
                <a:noFill/>
              </a14:hiddenFill>
            </a:ext>
          </a:extLst>
        </p:spPr>
      </p:cxnSp>
      <p:sp>
        <p:nvSpPr>
          <p:cNvPr id="27" name="MH_Other_7"/>
          <p:cNvSpPr>
            <a:spLocks/>
          </p:cNvSpPr>
          <p:nvPr>
            <p:custDataLst>
              <p:tags r:id="rId11"/>
            </p:custDataLst>
          </p:nvPr>
        </p:nvSpPr>
        <p:spPr bwMode="auto">
          <a:xfrm rot="820473">
            <a:off x="2274888" y="1806178"/>
            <a:ext cx="265112" cy="280988"/>
          </a:xfrm>
          <a:custGeom>
            <a:avLst/>
            <a:gdLst>
              <a:gd name="T0" fmla="*/ 0 w 952500"/>
              <a:gd name="T1" fmla="*/ 0 h 1054100"/>
              <a:gd name="T2" fmla="*/ 0 w 952500"/>
              <a:gd name="T3" fmla="*/ 12 h 1054100"/>
              <a:gd name="T4" fmla="*/ 1 w 952500"/>
              <a:gd name="T5" fmla="*/ 10 h 1054100"/>
              <a:gd name="T6" fmla="*/ 0 w 952500"/>
              <a:gd name="T7" fmla="*/ 0 h 10541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52500" h="1054100">
                <a:moveTo>
                  <a:pt x="0" y="0"/>
                </a:moveTo>
                <a:lnTo>
                  <a:pt x="381000" y="1054100"/>
                </a:lnTo>
                <a:lnTo>
                  <a:pt x="952500" y="889000"/>
                </a:lnTo>
                <a:lnTo>
                  <a:pt x="0" y="0"/>
                </a:lnTo>
                <a:close/>
              </a:path>
            </a:pathLst>
          </a:custGeom>
          <a:solidFill>
            <a:srgbClr val="084CA1"/>
          </a:solidFill>
          <a:ln>
            <a:noFill/>
          </a:ln>
        </p:spPr>
        <p:txBody>
          <a:bodyPr anchor="ctr"/>
          <a:lstStyle/>
          <a:p>
            <a:endParaRPr lang="zh-CN" altLang="en-US"/>
          </a:p>
        </p:txBody>
      </p:sp>
      <p:sp>
        <p:nvSpPr>
          <p:cNvPr id="28" name="MH_Other_8"/>
          <p:cNvSpPr>
            <a:spLocks/>
          </p:cNvSpPr>
          <p:nvPr>
            <p:custDataLst>
              <p:tags r:id="rId12"/>
            </p:custDataLst>
          </p:nvPr>
        </p:nvSpPr>
        <p:spPr bwMode="auto">
          <a:xfrm>
            <a:off x="2381250" y="1521619"/>
            <a:ext cx="2757488" cy="513160"/>
          </a:xfrm>
          <a:custGeom>
            <a:avLst/>
            <a:gdLst>
              <a:gd name="T0" fmla="*/ 0 w 5384788"/>
              <a:gd name="T1" fmla="*/ 0 h 2377978"/>
              <a:gd name="T2" fmla="*/ 3420 w 5384788"/>
              <a:gd name="T3" fmla="*/ 0 h 2377978"/>
              <a:gd name="T4" fmla="*/ 2968 w 5384788"/>
              <a:gd name="T5" fmla="*/ 2 h 2377978"/>
              <a:gd name="T6" fmla="*/ 419 w 5384788"/>
              <a:gd name="T7" fmla="*/ 3 h 2377978"/>
              <a:gd name="T8" fmla="*/ 0 w 5384788"/>
              <a:gd name="T9" fmla="*/ 0 h 23779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384788" h="2377978">
                <a:moveTo>
                  <a:pt x="0" y="0"/>
                </a:moveTo>
                <a:lnTo>
                  <a:pt x="5384788" y="53878"/>
                </a:lnTo>
                <a:lnTo>
                  <a:pt x="4673588" y="2123978"/>
                </a:lnTo>
                <a:lnTo>
                  <a:pt x="660388" y="2377978"/>
                </a:lnTo>
                <a:lnTo>
                  <a:pt x="0" y="0"/>
                </a:lnTo>
                <a:close/>
              </a:path>
            </a:pathLst>
          </a:custGeom>
          <a:solidFill>
            <a:srgbClr val="BDD7EE">
              <a:alpha val="7607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29" name="MH_Title_1"/>
          <p:cNvSpPr>
            <a:spLocks noChangeArrowheads="1"/>
          </p:cNvSpPr>
          <p:nvPr>
            <p:custDataLst>
              <p:tags r:id="rId13"/>
            </p:custDataLst>
          </p:nvPr>
        </p:nvSpPr>
        <p:spPr bwMode="auto">
          <a:xfrm>
            <a:off x="2466975" y="1569244"/>
            <a:ext cx="3176588" cy="486966"/>
          </a:xfrm>
          <a:custGeom>
            <a:avLst/>
            <a:gdLst>
              <a:gd name="T0" fmla="*/ 0 w 5359400"/>
              <a:gd name="T1" fmla="*/ 0 h 2667000"/>
              <a:gd name="T2" fmla="*/ 16998 w 5359400"/>
              <a:gd name="T3" fmla="*/ 0 h 2667000"/>
              <a:gd name="T4" fmla="*/ 13011 w 5359400"/>
              <a:gd name="T5" fmla="*/ 0 h 2667000"/>
              <a:gd name="T6" fmla="*/ 1168 w 5359400"/>
              <a:gd name="T7" fmla="*/ 0 h 2667000"/>
              <a:gd name="T8" fmla="*/ 0 w 5359400"/>
              <a:gd name="T9" fmla="*/ 0 h 2667000"/>
              <a:gd name="T10" fmla="*/ 0 60000 65536"/>
              <a:gd name="T11" fmla="*/ 0 60000 65536"/>
              <a:gd name="T12" fmla="*/ 0 60000 65536"/>
              <a:gd name="T13" fmla="*/ 0 60000 65536"/>
              <a:gd name="T14" fmla="*/ 0 60000 65536"/>
              <a:gd name="T15" fmla="*/ 0 w 5359400"/>
              <a:gd name="T16" fmla="*/ 0 h 2667000"/>
              <a:gd name="T17" fmla="*/ 5359400 w 5359400"/>
              <a:gd name="T18" fmla="*/ 2667000 h 2667000"/>
            </a:gdLst>
            <a:ahLst/>
            <a:cxnLst>
              <a:cxn ang="T10">
                <a:pos x="T0" y="T1"/>
              </a:cxn>
              <a:cxn ang="T11">
                <a:pos x="T2" y="T3"/>
              </a:cxn>
              <a:cxn ang="T12">
                <a:pos x="T4" y="T5"/>
              </a:cxn>
              <a:cxn ang="T13">
                <a:pos x="T6" y="T7"/>
              </a:cxn>
              <a:cxn ang="T14">
                <a:pos x="T8" y="T9"/>
              </a:cxn>
            </a:cxnLst>
            <a:rect l="T15" t="T16" r="T17" b="T18"/>
            <a:pathLst>
              <a:path w="5359400" h="2667000">
                <a:moveTo>
                  <a:pt x="0" y="482600"/>
                </a:moveTo>
                <a:lnTo>
                  <a:pt x="5359400" y="0"/>
                </a:lnTo>
                <a:lnTo>
                  <a:pt x="4102100" y="2552700"/>
                </a:lnTo>
                <a:lnTo>
                  <a:pt x="368300" y="2667000"/>
                </a:lnTo>
                <a:lnTo>
                  <a:pt x="0" y="482600"/>
                </a:lnTo>
                <a:close/>
              </a:path>
            </a:pathLst>
          </a:custGeom>
          <a:solidFill>
            <a:srgbClr val="084CA1">
              <a:alpha val="76077"/>
            </a:srgbClr>
          </a:solidFill>
          <a:ln>
            <a:noFill/>
          </a:ln>
          <a:extLst/>
        </p:spPr>
        <p:txBody>
          <a:bodyPr lIns="288000" anchor="ctr"/>
          <a:lstStyle>
            <a:lvl1pPr>
              <a:lnSpc>
                <a:spcPct val="90000"/>
              </a:lnSpc>
              <a:spcBef>
                <a:spcPts val="750"/>
              </a:spcBef>
              <a:buFont typeface="Arial" panose="020B0604020202020204" pitchFamily="34" charset="0"/>
              <a:buChar char="•"/>
              <a:defRPr sz="2100">
                <a:solidFill>
                  <a:schemeClr val="tx1"/>
                </a:solidFill>
                <a:latin typeface="Palatino Linotype" panose="02040502050505030304" pitchFamily="18"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Palatino Linotype" panose="02040502050505030304" pitchFamily="18"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Palatino Linotype" panose="02040502050505030304" pitchFamily="18"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9pPr>
          </a:lstStyle>
          <a:p>
            <a:pPr>
              <a:buNone/>
            </a:pPr>
            <a:r>
              <a:rPr lang="zh-CN" altLang="en-US" sz="2000" b="1" dirty="0" smtClean="0">
                <a:solidFill>
                  <a:schemeClr val="bg1"/>
                </a:solidFill>
                <a:latin typeface="微软雅黑" pitchFamily="34" charset="-122"/>
                <a:ea typeface="微软雅黑" pitchFamily="34" charset="-122"/>
                <a:cs typeface="+mn-ea"/>
                <a:sym typeface="+mn-lt"/>
              </a:rPr>
              <a:t>固定资产的</a:t>
            </a:r>
            <a:r>
              <a:rPr lang="zh-CN" altLang="en-US" sz="2000" b="1" dirty="0">
                <a:solidFill>
                  <a:schemeClr val="bg1"/>
                </a:solidFill>
                <a:latin typeface="微软雅黑" pitchFamily="34" charset="-122"/>
                <a:ea typeface="微软雅黑" pitchFamily="34" charset="-122"/>
                <a:cs typeface="+mn-ea"/>
                <a:sym typeface="+mn-lt"/>
              </a:rPr>
              <a:t>确认条件</a:t>
            </a:r>
          </a:p>
        </p:txBody>
      </p:sp>
      <p:sp>
        <p:nvSpPr>
          <p:cNvPr id="30" name="MH_SubTitle_1"/>
          <p:cNvSpPr>
            <a:spLocks noChangeArrowheads="1"/>
          </p:cNvSpPr>
          <p:nvPr>
            <p:custDataLst>
              <p:tags r:id="rId14"/>
            </p:custDataLst>
          </p:nvPr>
        </p:nvSpPr>
        <p:spPr bwMode="auto">
          <a:xfrm>
            <a:off x="2432049" y="2271713"/>
            <a:ext cx="4802779" cy="483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lnSpc>
                <a:spcPct val="90000"/>
              </a:lnSpc>
              <a:spcBef>
                <a:spcPts val="750"/>
              </a:spcBef>
              <a:buFont typeface="Arial" panose="020B0604020202020204" pitchFamily="34" charset="0"/>
              <a:buChar char="•"/>
              <a:defRPr sz="2100">
                <a:solidFill>
                  <a:schemeClr val="tx1"/>
                </a:solidFill>
                <a:latin typeface="Palatino Linotype" panose="02040502050505030304" pitchFamily="18"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Palatino Linotype" panose="02040502050505030304" pitchFamily="18"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Palatino Linotype" panose="02040502050505030304" pitchFamily="18"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9pPr>
          </a:lstStyle>
          <a:p>
            <a:pPr lvl="0">
              <a:buNone/>
            </a:pPr>
            <a:r>
              <a:rPr lang="zh-CN" altLang="zh-CN" sz="1800" dirty="0">
                <a:latin typeface="微软雅黑" pitchFamily="34" charset="-122"/>
                <a:ea typeface="微软雅黑" pitchFamily="34" charset="-122"/>
              </a:rPr>
              <a:t>与该固定资产有关的经济利益很可能流入企业</a:t>
            </a:r>
            <a:endParaRPr lang="zh-CN" altLang="en-US" sz="2000" dirty="0">
              <a:latin typeface="微软雅黑" pitchFamily="34" charset="-122"/>
              <a:ea typeface="微软雅黑" pitchFamily="34" charset="-122"/>
            </a:endParaRPr>
          </a:p>
        </p:txBody>
      </p:sp>
      <p:sp>
        <p:nvSpPr>
          <p:cNvPr id="31" name="MH_SubTitle_2"/>
          <p:cNvSpPr>
            <a:spLocks noChangeArrowheads="1"/>
          </p:cNvSpPr>
          <p:nvPr>
            <p:custDataLst>
              <p:tags r:id="rId15"/>
            </p:custDataLst>
          </p:nvPr>
        </p:nvSpPr>
        <p:spPr bwMode="auto">
          <a:xfrm>
            <a:off x="2432050" y="3081338"/>
            <a:ext cx="3970338" cy="4833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a:bodyPr>
          <a:lstStyle>
            <a:lvl1pPr>
              <a:lnSpc>
                <a:spcPct val="90000"/>
              </a:lnSpc>
              <a:spcBef>
                <a:spcPts val="750"/>
              </a:spcBef>
              <a:buFont typeface="Arial" panose="020B0604020202020204" pitchFamily="34" charset="0"/>
              <a:buChar char="•"/>
              <a:defRPr sz="2100">
                <a:solidFill>
                  <a:schemeClr val="tx1"/>
                </a:solidFill>
                <a:latin typeface="Palatino Linotype" panose="02040502050505030304" pitchFamily="18"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Palatino Linotype" panose="02040502050505030304" pitchFamily="18"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Palatino Linotype" panose="02040502050505030304" pitchFamily="18"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Palatino Linotype" panose="02040502050505030304" pitchFamily="18" charset="0"/>
                <a:ea typeface="宋体" panose="02010600030101010101" pitchFamily="2" charset="-122"/>
              </a:defRPr>
            </a:lvl9pPr>
          </a:lstStyle>
          <a:p>
            <a:pPr lvl="0">
              <a:buNone/>
            </a:pPr>
            <a:r>
              <a:rPr lang="zh-CN" altLang="zh-CN" sz="1800" dirty="0">
                <a:latin typeface="微软雅黑" pitchFamily="34" charset="-122"/>
                <a:ea typeface="微软雅黑" pitchFamily="34" charset="-122"/>
              </a:rPr>
              <a:t>该固定资产的成本能够可靠计量</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63849283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677784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建造</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（自营工程</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动产）</a:t>
            </a:r>
            <a:endParaRPr lang="zh-CN" altLang="zh-CN" sz="1800" b="1" dirty="0">
              <a:solidFill>
                <a:srgbClr val="084CA1"/>
              </a:solidFill>
              <a:ea typeface="微软雅黑"/>
              <a:cs typeface="+mn-ea"/>
            </a:endParaRPr>
          </a:p>
        </p:txBody>
      </p:sp>
      <p:grpSp>
        <p:nvGrpSpPr>
          <p:cNvPr id="17" name="组合 16"/>
          <p:cNvGrpSpPr/>
          <p:nvPr/>
        </p:nvGrpSpPr>
        <p:grpSpPr>
          <a:xfrm>
            <a:off x="349000" y="1333470"/>
            <a:ext cx="1760598" cy="1690207"/>
            <a:chOff x="1715" y="4363"/>
            <a:chExt cx="3628" cy="3490"/>
          </a:xfrm>
        </p:grpSpPr>
        <p:sp>
          <p:nvSpPr>
            <p:cNvPr id="18" name="椭圆 1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0" name="椭圆 19"/>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5</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文本框 18"/>
          <p:cNvSpPr txBox="1"/>
          <p:nvPr/>
        </p:nvSpPr>
        <p:spPr>
          <a:xfrm>
            <a:off x="3030660" y="1662910"/>
            <a:ext cx="5867277"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借：在建工程</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应付</a:t>
            </a:r>
            <a:r>
              <a:rPr lang="zh-CN" altLang="zh-CN" sz="1800" dirty="0">
                <a:latin typeface="微软雅黑" pitchFamily="34" charset="-122"/>
                <a:ea typeface="微软雅黑" pitchFamily="34" charset="-122"/>
              </a:rPr>
              <a:t>职工薪酬等</a:t>
            </a:r>
          </a:p>
        </p:txBody>
      </p:sp>
      <p:sp>
        <p:nvSpPr>
          <p:cNvPr id="22" name="文本框 19"/>
          <p:cNvSpPr txBox="1"/>
          <p:nvPr/>
        </p:nvSpPr>
        <p:spPr>
          <a:xfrm>
            <a:off x="3031145" y="1222081"/>
            <a:ext cx="5867277" cy="499624"/>
          </a:xfrm>
          <a:prstGeom prst="rect">
            <a:avLst/>
          </a:prstGeom>
          <a:noFill/>
        </p:spPr>
        <p:txBody>
          <a:bodyPr wrap="square" rtlCol="0">
            <a:spAutoFit/>
          </a:bodyPr>
          <a:lstStyle/>
          <a:p>
            <a:pPr lvl="0" defTabSz="914400">
              <a:lnSpc>
                <a:spcPct val="150000"/>
              </a:lnSpc>
              <a:defRPr/>
            </a:pPr>
            <a:r>
              <a:rPr lang="zh-CN" altLang="zh-CN" sz="2000" b="1" kern="0" dirty="0">
                <a:solidFill>
                  <a:srgbClr val="084CA1"/>
                </a:solidFill>
                <a:latin typeface="微软雅黑" pitchFamily="34" charset="-122"/>
                <a:ea typeface="微软雅黑" pitchFamily="34" charset="-122"/>
              </a:rPr>
              <a:t>自营工程发生的其他费用（如分配工程人员工资等</a:t>
            </a:r>
            <a:r>
              <a:rPr lang="zh-CN" altLang="zh-CN" sz="2000" b="1" kern="0" dirty="0" smtClean="0">
                <a:solidFill>
                  <a:srgbClr val="084CA1"/>
                </a:solidFill>
                <a:latin typeface="微软雅黑" pitchFamily="34" charset="-122"/>
                <a:ea typeface="微软雅黑" pitchFamily="34" charset="-122"/>
              </a:rPr>
              <a:t>）</a:t>
            </a:r>
            <a:endParaRPr lang="zh-CN" altLang="en-US" sz="2000" b="1" kern="0" dirty="0">
              <a:solidFill>
                <a:srgbClr val="084CA1"/>
              </a:solidFill>
              <a:latin typeface="微软雅黑" pitchFamily="34" charset="-122"/>
              <a:ea typeface="微软雅黑" pitchFamily="34" charset="-122"/>
            </a:endParaRPr>
          </a:p>
        </p:txBody>
      </p:sp>
      <p:sp>
        <p:nvSpPr>
          <p:cNvPr id="14" name="椭圆 13"/>
          <p:cNvSpPr/>
          <p:nvPr/>
        </p:nvSpPr>
        <p:spPr>
          <a:xfrm>
            <a:off x="2538101" y="3119075"/>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6</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5" name="文本框 18"/>
          <p:cNvSpPr txBox="1"/>
          <p:nvPr/>
        </p:nvSpPr>
        <p:spPr>
          <a:xfrm>
            <a:off x="3031146" y="3447546"/>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借：固定资产</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：在建工程</a:t>
            </a:r>
          </a:p>
        </p:txBody>
      </p:sp>
      <p:sp>
        <p:nvSpPr>
          <p:cNvPr id="16" name="文本框 19"/>
          <p:cNvSpPr txBox="1"/>
          <p:nvPr/>
        </p:nvSpPr>
        <p:spPr>
          <a:xfrm>
            <a:off x="3031632" y="3006717"/>
            <a:ext cx="4581023"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自营工程达到预定可使用状态</a:t>
            </a:r>
            <a:r>
              <a:rPr lang="zh-CN" altLang="zh-CN" sz="2000" b="1" kern="0" dirty="0" smtClean="0">
                <a:solidFill>
                  <a:srgbClr val="084CA1"/>
                </a:solidFill>
                <a:latin typeface="微软雅黑" pitchFamily="34" charset="-122"/>
                <a:ea typeface="微软雅黑" pitchFamily="34" charset="-122"/>
              </a:rPr>
              <a:t>时</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10597393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702471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建造</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（自营工程</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不动产）</a:t>
            </a:r>
            <a:endParaRPr lang="zh-CN" altLang="zh-CN" sz="1800" b="1" dirty="0">
              <a:solidFill>
                <a:srgbClr val="084CA1"/>
              </a:solidFill>
              <a:ea typeface="微软雅黑"/>
              <a:cs typeface="+mn-ea"/>
            </a:endParaRPr>
          </a:p>
        </p:txBody>
      </p:sp>
      <p:grpSp>
        <p:nvGrpSpPr>
          <p:cNvPr id="17" name="组合 16"/>
          <p:cNvGrpSpPr/>
          <p:nvPr/>
        </p:nvGrpSpPr>
        <p:grpSpPr>
          <a:xfrm>
            <a:off x="349000" y="1333470"/>
            <a:ext cx="1760598" cy="1690207"/>
            <a:chOff x="1715" y="4363"/>
            <a:chExt cx="3628" cy="3490"/>
          </a:xfrm>
        </p:grpSpPr>
        <p:sp>
          <p:nvSpPr>
            <p:cNvPr id="18" name="椭圆 1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0" name="椭圆 19"/>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文本框 18"/>
          <p:cNvSpPr txBox="1"/>
          <p:nvPr/>
        </p:nvSpPr>
        <p:spPr>
          <a:xfrm>
            <a:off x="3030660" y="1662910"/>
            <a:ext cx="5867277" cy="1754326"/>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借：工程物资</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zh-CN" altLang="zh-CN" sz="1800" b="1" dirty="0">
                <a:solidFill>
                  <a:srgbClr val="C00000"/>
                </a:solidFill>
                <a:latin typeface="微软雅黑" pitchFamily="34" charset="-122"/>
                <a:ea typeface="微软雅黑" pitchFamily="34" charset="-122"/>
              </a:rPr>
              <a:t>【</a:t>
            </a:r>
            <a:r>
              <a:rPr lang="en-US" altLang="zh-CN" sz="1800" b="1" dirty="0">
                <a:solidFill>
                  <a:srgbClr val="C00000"/>
                </a:solidFill>
                <a:latin typeface="微软雅黑" pitchFamily="34" charset="-122"/>
                <a:ea typeface="微软雅黑" pitchFamily="34" charset="-122"/>
              </a:rPr>
              <a:t>60%</a:t>
            </a:r>
            <a:r>
              <a:rPr lang="zh-CN" altLang="zh-CN" sz="1800" b="1" dirty="0">
                <a:solidFill>
                  <a:srgbClr val="C00000"/>
                </a:solidFill>
                <a:latin typeface="微软雅黑" pitchFamily="34" charset="-122"/>
                <a:ea typeface="微软雅黑" pitchFamily="34" charset="-122"/>
              </a:rPr>
              <a:t>】</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应交税费——待抵扣进项税额</a:t>
            </a:r>
            <a:r>
              <a:rPr lang="zh-CN" altLang="zh-CN" sz="1800" b="1" dirty="0">
                <a:solidFill>
                  <a:srgbClr val="C00000"/>
                </a:solidFill>
                <a:latin typeface="微软雅黑" pitchFamily="34" charset="-122"/>
                <a:ea typeface="微软雅黑" pitchFamily="34" charset="-122"/>
              </a:rPr>
              <a:t>【</a:t>
            </a:r>
            <a:r>
              <a:rPr lang="en-US" altLang="zh-CN" sz="1800" b="1" dirty="0">
                <a:solidFill>
                  <a:srgbClr val="C00000"/>
                </a:solidFill>
                <a:latin typeface="微软雅黑" pitchFamily="34" charset="-122"/>
                <a:ea typeface="微软雅黑" pitchFamily="34" charset="-122"/>
              </a:rPr>
              <a:t>40%</a:t>
            </a:r>
            <a:r>
              <a:rPr lang="zh-CN" altLang="zh-CN" sz="1800" b="1" dirty="0">
                <a:solidFill>
                  <a:srgbClr val="C00000"/>
                </a:solidFill>
                <a:latin typeface="微软雅黑" pitchFamily="34" charset="-122"/>
                <a:ea typeface="微软雅黑" pitchFamily="34" charset="-122"/>
              </a:rPr>
              <a:t>】</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应付账款等</a:t>
            </a:r>
          </a:p>
        </p:txBody>
      </p:sp>
      <p:sp>
        <p:nvSpPr>
          <p:cNvPr id="22" name="文本框 19"/>
          <p:cNvSpPr txBox="1"/>
          <p:nvPr/>
        </p:nvSpPr>
        <p:spPr>
          <a:xfrm>
            <a:off x="3031146" y="1222081"/>
            <a:ext cx="3315923" cy="499624"/>
          </a:xfrm>
          <a:prstGeom prst="rect">
            <a:avLst/>
          </a:prstGeom>
          <a:noFill/>
        </p:spPr>
        <p:txBody>
          <a:bodyPr wrap="square" rtlCol="0">
            <a:spAutoFit/>
          </a:bodyPr>
          <a:lstStyle/>
          <a:p>
            <a:pPr lvl="0" defTabSz="914400">
              <a:lnSpc>
                <a:spcPct val="150000"/>
              </a:lnSpc>
              <a:defRPr/>
            </a:pPr>
            <a:r>
              <a:rPr lang="zh-CN" altLang="zh-CN" sz="2000" b="1" kern="0" dirty="0">
                <a:solidFill>
                  <a:srgbClr val="084CA1"/>
                </a:solidFill>
                <a:latin typeface="微软雅黑" pitchFamily="34" charset="-122"/>
                <a:ea typeface="微软雅黑" pitchFamily="34" charset="-122"/>
              </a:rPr>
              <a:t>购入工程物资</a:t>
            </a:r>
            <a:r>
              <a:rPr lang="zh-CN" altLang="zh-CN" sz="2000" b="1" kern="0" dirty="0" smtClean="0">
                <a:solidFill>
                  <a:srgbClr val="084CA1"/>
                </a:solidFill>
                <a:latin typeface="微软雅黑" pitchFamily="34" charset="-122"/>
                <a:ea typeface="微软雅黑" pitchFamily="34" charset="-122"/>
              </a:rPr>
              <a:t>时</a:t>
            </a:r>
            <a:endParaRPr lang="zh-CN" altLang="en-US" sz="2000" b="1" kern="0" dirty="0">
              <a:solidFill>
                <a:srgbClr val="084CA1"/>
              </a:solidFill>
              <a:latin typeface="微软雅黑" pitchFamily="34" charset="-122"/>
              <a:ea typeface="微软雅黑" pitchFamily="34" charset="-122"/>
            </a:endParaRPr>
          </a:p>
        </p:txBody>
      </p:sp>
      <p:sp>
        <p:nvSpPr>
          <p:cNvPr id="14" name="椭圆 13"/>
          <p:cNvSpPr/>
          <p:nvPr/>
        </p:nvSpPr>
        <p:spPr>
          <a:xfrm>
            <a:off x="2538101" y="3526704"/>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5" name="文本框 18"/>
          <p:cNvSpPr txBox="1"/>
          <p:nvPr/>
        </p:nvSpPr>
        <p:spPr>
          <a:xfrm>
            <a:off x="3031146" y="3855175"/>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借：在建工程</a:t>
            </a:r>
          </a:p>
          <a:p>
            <a:pPr>
              <a:lnSpc>
                <a:spcPct val="150000"/>
              </a:lnSpc>
            </a:pPr>
            <a:r>
              <a:rPr lang="zh-CN" altLang="zh-CN" sz="1800" dirty="0">
                <a:latin typeface="微软雅黑" pitchFamily="34" charset="-122"/>
                <a:ea typeface="微软雅黑" pitchFamily="34" charset="-122"/>
              </a:rPr>
              <a:t>　　贷：工程物资</a:t>
            </a:r>
          </a:p>
        </p:txBody>
      </p:sp>
      <p:sp>
        <p:nvSpPr>
          <p:cNvPr id="16" name="文本框 19"/>
          <p:cNvSpPr txBox="1"/>
          <p:nvPr/>
        </p:nvSpPr>
        <p:spPr>
          <a:xfrm>
            <a:off x="3031632" y="3414346"/>
            <a:ext cx="3315923"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领用工程物资</a:t>
            </a:r>
            <a:r>
              <a:rPr lang="zh-CN" altLang="zh-CN" sz="2000" b="1" kern="0" dirty="0" smtClean="0">
                <a:solidFill>
                  <a:srgbClr val="084CA1"/>
                </a:solidFill>
                <a:latin typeface="微软雅黑" pitchFamily="34" charset="-122"/>
                <a:ea typeface="微软雅黑" pitchFamily="34" charset="-122"/>
              </a:rPr>
              <a:t>时</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25129244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702471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建造</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（自营工程</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不动产）</a:t>
            </a:r>
            <a:endParaRPr lang="zh-CN" altLang="zh-CN" sz="1800" b="1" dirty="0">
              <a:solidFill>
                <a:srgbClr val="084CA1"/>
              </a:solidFill>
              <a:ea typeface="微软雅黑"/>
              <a:cs typeface="+mn-ea"/>
            </a:endParaRPr>
          </a:p>
        </p:txBody>
      </p:sp>
      <p:grpSp>
        <p:nvGrpSpPr>
          <p:cNvPr id="17" name="组合 16"/>
          <p:cNvGrpSpPr/>
          <p:nvPr/>
        </p:nvGrpSpPr>
        <p:grpSpPr>
          <a:xfrm>
            <a:off x="349000" y="1333470"/>
            <a:ext cx="1760598" cy="1690207"/>
            <a:chOff x="1715" y="4363"/>
            <a:chExt cx="3628" cy="3490"/>
          </a:xfrm>
        </p:grpSpPr>
        <p:sp>
          <p:nvSpPr>
            <p:cNvPr id="18" name="椭圆 1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0" name="椭圆 19"/>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文本框 18"/>
          <p:cNvSpPr txBox="1"/>
          <p:nvPr/>
        </p:nvSpPr>
        <p:spPr>
          <a:xfrm>
            <a:off x="3030660" y="1662910"/>
            <a:ext cx="5867277" cy="1754326"/>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借：在建工程</a:t>
            </a:r>
          </a:p>
          <a:p>
            <a:pPr>
              <a:lnSpc>
                <a:spcPct val="150000"/>
              </a:lnSpc>
            </a:pPr>
            <a:r>
              <a:rPr lang="zh-CN" altLang="zh-CN" sz="1800" dirty="0">
                <a:latin typeface="微软雅黑" pitchFamily="34" charset="-122"/>
                <a:ea typeface="微软雅黑" pitchFamily="34" charset="-122"/>
              </a:rPr>
              <a:t>　　贷：原材料</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库存</a:t>
            </a:r>
            <a:r>
              <a:rPr lang="zh-CN" altLang="zh-CN" sz="1800" dirty="0" smtClean="0">
                <a:latin typeface="微软雅黑" pitchFamily="34" charset="-122"/>
                <a:ea typeface="微软雅黑" pitchFamily="34" charset="-122"/>
              </a:rPr>
              <a:t>商品</a:t>
            </a:r>
            <a:r>
              <a:rPr lang="zh-CN" altLang="en-US"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借：应交税费——待抵扣进项税额 </a:t>
            </a:r>
            <a:r>
              <a:rPr lang="zh-CN" altLang="zh-CN" sz="1800" b="1" dirty="0">
                <a:solidFill>
                  <a:srgbClr val="C00000"/>
                </a:solidFill>
                <a:latin typeface="微软雅黑" pitchFamily="34" charset="-122"/>
                <a:ea typeface="微软雅黑" pitchFamily="34" charset="-122"/>
              </a:rPr>
              <a:t>【</a:t>
            </a:r>
            <a:r>
              <a:rPr lang="en-US" altLang="zh-CN" sz="1800" b="1" dirty="0">
                <a:solidFill>
                  <a:srgbClr val="C00000"/>
                </a:solidFill>
                <a:latin typeface="微软雅黑" pitchFamily="34" charset="-122"/>
                <a:ea typeface="微软雅黑" pitchFamily="34" charset="-122"/>
              </a:rPr>
              <a:t>40%</a:t>
            </a:r>
            <a:r>
              <a:rPr lang="zh-CN" altLang="zh-CN" sz="1800" b="1" dirty="0">
                <a:solidFill>
                  <a:srgbClr val="C00000"/>
                </a:solidFill>
                <a:latin typeface="微软雅黑" pitchFamily="34" charset="-122"/>
                <a:ea typeface="微软雅黑" pitchFamily="34" charset="-122"/>
              </a:rPr>
              <a:t>】</a:t>
            </a:r>
          </a:p>
          <a:p>
            <a:pPr>
              <a:lnSpc>
                <a:spcPct val="150000"/>
              </a:lnSpc>
            </a:pPr>
            <a:r>
              <a:rPr lang="zh-CN" altLang="zh-CN" sz="1800" dirty="0">
                <a:latin typeface="微软雅黑" pitchFamily="34" charset="-122"/>
                <a:ea typeface="微软雅黑" pitchFamily="34" charset="-122"/>
              </a:rPr>
              <a:t>　　贷：应交税费——应交增值税（进项税额转出）</a:t>
            </a:r>
          </a:p>
        </p:txBody>
      </p:sp>
      <p:sp>
        <p:nvSpPr>
          <p:cNvPr id="22" name="文本框 19"/>
          <p:cNvSpPr txBox="1"/>
          <p:nvPr/>
        </p:nvSpPr>
        <p:spPr>
          <a:xfrm>
            <a:off x="3031146" y="1222081"/>
            <a:ext cx="4383206" cy="499624"/>
          </a:xfrm>
          <a:prstGeom prst="rect">
            <a:avLst/>
          </a:prstGeom>
          <a:noFill/>
        </p:spPr>
        <p:txBody>
          <a:bodyPr wrap="square" rtlCol="0">
            <a:spAutoFit/>
          </a:bodyPr>
          <a:lstStyle/>
          <a:p>
            <a:pPr lvl="0" defTabSz="914400">
              <a:lnSpc>
                <a:spcPct val="150000"/>
              </a:lnSpc>
              <a:defRPr/>
            </a:pPr>
            <a:r>
              <a:rPr lang="zh-CN" altLang="zh-CN" sz="2000" b="1" kern="0" dirty="0" smtClean="0">
                <a:solidFill>
                  <a:srgbClr val="084CA1"/>
                </a:solidFill>
                <a:latin typeface="微软雅黑" pitchFamily="34" charset="-122"/>
                <a:ea typeface="微软雅黑" pitchFamily="34" charset="-122"/>
              </a:rPr>
              <a:t>在建</a:t>
            </a:r>
            <a:r>
              <a:rPr lang="zh-CN" altLang="zh-CN" sz="2000" b="1" kern="0" dirty="0">
                <a:solidFill>
                  <a:srgbClr val="084CA1"/>
                </a:solidFill>
                <a:latin typeface="微软雅黑" pitchFamily="34" charset="-122"/>
                <a:ea typeface="微软雅黑" pitchFamily="34" charset="-122"/>
              </a:rPr>
              <a:t>工程领用本企业外购原材料时</a:t>
            </a:r>
            <a:endParaRPr lang="zh-CN" altLang="en-US" sz="2000" b="1" kern="0" dirty="0">
              <a:solidFill>
                <a:srgbClr val="084CA1"/>
              </a:solidFill>
              <a:latin typeface="微软雅黑" pitchFamily="34" charset="-122"/>
              <a:ea typeface="微软雅黑" pitchFamily="34" charset="-122"/>
            </a:endParaRPr>
          </a:p>
        </p:txBody>
      </p:sp>
      <p:sp>
        <p:nvSpPr>
          <p:cNvPr id="14" name="椭圆 13"/>
          <p:cNvSpPr/>
          <p:nvPr/>
        </p:nvSpPr>
        <p:spPr>
          <a:xfrm>
            <a:off x="2538101" y="347161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5" name="文本框 18"/>
          <p:cNvSpPr txBox="1"/>
          <p:nvPr/>
        </p:nvSpPr>
        <p:spPr>
          <a:xfrm>
            <a:off x="3031146" y="3800090"/>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借：在建工程</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：库存</a:t>
            </a:r>
            <a:r>
              <a:rPr lang="zh-CN" altLang="zh-CN" sz="1800" dirty="0" smtClean="0">
                <a:latin typeface="微软雅黑" pitchFamily="34" charset="-122"/>
                <a:ea typeface="微软雅黑" pitchFamily="34" charset="-122"/>
              </a:rPr>
              <a:t>商品</a:t>
            </a:r>
            <a:r>
              <a:rPr lang="en-US" altLang="zh-CN" sz="1800" dirty="0" smtClean="0">
                <a:latin typeface="微软雅黑" pitchFamily="34" charset="-122"/>
                <a:ea typeface="微软雅黑" pitchFamily="34" charset="-122"/>
              </a:rPr>
              <a:t>         </a:t>
            </a:r>
            <a:r>
              <a:rPr lang="zh-CN" altLang="en-US" sz="1800" b="1" dirty="0" smtClean="0">
                <a:solidFill>
                  <a:srgbClr val="C00000"/>
                </a:solidFill>
                <a:latin typeface="微软雅黑" pitchFamily="34" charset="-122"/>
                <a:ea typeface="微软雅黑" pitchFamily="34" charset="-122"/>
              </a:rPr>
              <a:t>（</a:t>
            </a:r>
            <a:r>
              <a:rPr lang="zh-CN" altLang="zh-CN" sz="1800" b="1" dirty="0" smtClean="0">
                <a:solidFill>
                  <a:srgbClr val="C00000"/>
                </a:solidFill>
                <a:latin typeface="微软雅黑" pitchFamily="34" charset="-122"/>
                <a:ea typeface="微软雅黑" pitchFamily="34" charset="-122"/>
              </a:rPr>
              <a:t>成本价</a:t>
            </a:r>
            <a:r>
              <a:rPr lang="zh-CN" altLang="en-US" sz="1800" b="1" dirty="0">
                <a:solidFill>
                  <a:srgbClr val="C00000"/>
                </a:solidFill>
                <a:latin typeface="微软雅黑" pitchFamily="34" charset="-122"/>
                <a:ea typeface="微软雅黑" pitchFamily="34" charset="-122"/>
              </a:rPr>
              <a:t>）</a:t>
            </a:r>
            <a:endParaRPr lang="zh-CN" altLang="zh-CN" sz="1800" b="1" dirty="0">
              <a:solidFill>
                <a:srgbClr val="C00000"/>
              </a:solidFill>
              <a:latin typeface="微软雅黑" pitchFamily="34" charset="-122"/>
              <a:ea typeface="微软雅黑" pitchFamily="34" charset="-122"/>
            </a:endParaRPr>
          </a:p>
        </p:txBody>
      </p:sp>
      <p:sp>
        <p:nvSpPr>
          <p:cNvPr id="16" name="文本框 19"/>
          <p:cNvSpPr txBox="1"/>
          <p:nvPr/>
        </p:nvSpPr>
        <p:spPr>
          <a:xfrm>
            <a:off x="3031632" y="3359261"/>
            <a:ext cx="4581023" cy="499624"/>
          </a:xfrm>
          <a:prstGeom prst="rect">
            <a:avLst/>
          </a:prstGeom>
          <a:noFill/>
        </p:spPr>
        <p:txBody>
          <a:bodyPr wrap="square" rtlCol="0">
            <a:spAutoFit/>
          </a:bodyPr>
          <a:lstStyle/>
          <a:p>
            <a:pPr defTabSz="914400">
              <a:lnSpc>
                <a:spcPct val="150000"/>
              </a:lnSpc>
              <a:defRPr/>
            </a:pPr>
            <a:r>
              <a:rPr lang="zh-CN" altLang="zh-CN" sz="2000" b="1" kern="0" dirty="0" smtClean="0">
                <a:solidFill>
                  <a:srgbClr val="084CA1"/>
                </a:solidFill>
                <a:latin typeface="微软雅黑" pitchFamily="34" charset="-122"/>
                <a:ea typeface="微软雅黑" pitchFamily="34" charset="-122"/>
              </a:rPr>
              <a:t>在建</a:t>
            </a:r>
            <a:r>
              <a:rPr lang="zh-CN" altLang="zh-CN" sz="2000" b="1" kern="0" dirty="0">
                <a:solidFill>
                  <a:srgbClr val="084CA1"/>
                </a:solidFill>
                <a:latin typeface="微软雅黑" pitchFamily="34" charset="-122"/>
                <a:ea typeface="微软雅黑" pitchFamily="34" charset="-122"/>
              </a:rPr>
              <a:t>工程领用本企业自产的商品时</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3050071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702471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建造</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（自营工程</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不动产）</a:t>
            </a:r>
            <a:endParaRPr lang="zh-CN" altLang="zh-CN" sz="1800" b="1" dirty="0">
              <a:solidFill>
                <a:srgbClr val="084CA1"/>
              </a:solidFill>
              <a:ea typeface="微软雅黑"/>
              <a:cs typeface="+mn-ea"/>
            </a:endParaRPr>
          </a:p>
        </p:txBody>
      </p:sp>
      <p:grpSp>
        <p:nvGrpSpPr>
          <p:cNvPr id="17" name="组合 16"/>
          <p:cNvGrpSpPr/>
          <p:nvPr/>
        </p:nvGrpSpPr>
        <p:grpSpPr>
          <a:xfrm>
            <a:off x="349000" y="1333470"/>
            <a:ext cx="1760598" cy="1690207"/>
            <a:chOff x="1715" y="4363"/>
            <a:chExt cx="3628" cy="3490"/>
          </a:xfrm>
        </p:grpSpPr>
        <p:sp>
          <p:nvSpPr>
            <p:cNvPr id="18" name="椭圆 1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0" name="椭圆 19"/>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5</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文本框 18"/>
          <p:cNvSpPr txBox="1"/>
          <p:nvPr/>
        </p:nvSpPr>
        <p:spPr>
          <a:xfrm>
            <a:off x="3030660" y="1662910"/>
            <a:ext cx="5867277"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借：在建工程</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应付</a:t>
            </a:r>
            <a:r>
              <a:rPr lang="zh-CN" altLang="zh-CN" sz="1800" dirty="0">
                <a:latin typeface="微软雅黑" pitchFamily="34" charset="-122"/>
                <a:ea typeface="微软雅黑" pitchFamily="34" charset="-122"/>
              </a:rPr>
              <a:t>职工薪酬等</a:t>
            </a:r>
          </a:p>
        </p:txBody>
      </p:sp>
      <p:sp>
        <p:nvSpPr>
          <p:cNvPr id="22" name="文本框 19"/>
          <p:cNvSpPr txBox="1"/>
          <p:nvPr/>
        </p:nvSpPr>
        <p:spPr>
          <a:xfrm>
            <a:off x="3031145" y="1222081"/>
            <a:ext cx="5867277" cy="499624"/>
          </a:xfrm>
          <a:prstGeom prst="rect">
            <a:avLst/>
          </a:prstGeom>
          <a:noFill/>
        </p:spPr>
        <p:txBody>
          <a:bodyPr wrap="square" rtlCol="0">
            <a:spAutoFit/>
          </a:bodyPr>
          <a:lstStyle/>
          <a:p>
            <a:pPr lvl="0" defTabSz="914400">
              <a:lnSpc>
                <a:spcPct val="150000"/>
              </a:lnSpc>
              <a:defRPr/>
            </a:pPr>
            <a:r>
              <a:rPr lang="zh-CN" altLang="zh-CN" sz="2000" b="1" kern="0" dirty="0">
                <a:solidFill>
                  <a:srgbClr val="084CA1"/>
                </a:solidFill>
                <a:latin typeface="微软雅黑" pitchFamily="34" charset="-122"/>
                <a:ea typeface="微软雅黑" pitchFamily="34" charset="-122"/>
              </a:rPr>
              <a:t>自营工程发生的其他费用（如分配工程人员工资等</a:t>
            </a:r>
            <a:r>
              <a:rPr lang="zh-CN" altLang="zh-CN" sz="2000" b="1" kern="0" dirty="0" smtClean="0">
                <a:solidFill>
                  <a:srgbClr val="084CA1"/>
                </a:solidFill>
                <a:latin typeface="微软雅黑" pitchFamily="34" charset="-122"/>
                <a:ea typeface="微软雅黑" pitchFamily="34" charset="-122"/>
              </a:rPr>
              <a:t>）</a:t>
            </a:r>
            <a:endParaRPr lang="zh-CN" altLang="en-US" sz="2000" b="1" kern="0" dirty="0">
              <a:solidFill>
                <a:srgbClr val="084CA1"/>
              </a:solidFill>
              <a:latin typeface="微软雅黑" pitchFamily="34" charset="-122"/>
              <a:ea typeface="微软雅黑" pitchFamily="34" charset="-122"/>
            </a:endParaRPr>
          </a:p>
        </p:txBody>
      </p:sp>
      <p:sp>
        <p:nvSpPr>
          <p:cNvPr id="14" name="椭圆 13"/>
          <p:cNvSpPr/>
          <p:nvPr/>
        </p:nvSpPr>
        <p:spPr>
          <a:xfrm>
            <a:off x="2538101" y="3119075"/>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6</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5" name="文本框 18"/>
          <p:cNvSpPr txBox="1"/>
          <p:nvPr/>
        </p:nvSpPr>
        <p:spPr>
          <a:xfrm>
            <a:off x="3031146" y="3447546"/>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借：固定资产</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：在建工程</a:t>
            </a:r>
          </a:p>
        </p:txBody>
      </p:sp>
      <p:sp>
        <p:nvSpPr>
          <p:cNvPr id="16" name="文本框 19"/>
          <p:cNvSpPr txBox="1"/>
          <p:nvPr/>
        </p:nvSpPr>
        <p:spPr>
          <a:xfrm>
            <a:off x="3031632" y="3006717"/>
            <a:ext cx="4581023"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自营工程达到预定可使用状态</a:t>
            </a:r>
            <a:r>
              <a:rPr lang="zh-CN" altLang="zh-CN" sz="2000" b="1" kern="0" dirty="0" smtClean="0">
                <a:solidFill>
                  <a:srgbClr val="084CA1"/>
                </a:solidFill>
                <a:latin typeface="微软雅黑" pitchFamily="34" charset="-122"/>
                <a:ea typeface="微软雅黑" pitchFamily="34" charset="-122"/>
              </a:rPr>
              <a:t>时</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8757092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4313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2502922"/>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5484" y="1203598"/>
            <a:ext cx="7767951"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自营工程</a:t>
            </a:r>
            <a:r>
              <a:rPr lang="en-US" altLang="zh-CN" sz="1800" b="1" dirty="0" smtClean="0">
                <a:solidFill>
                  <a:srgbClr val="084CA1"/>
                </a:solidFill>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7</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日，某企业自行建造一座仓库，有关资料如下：</a:t>
            </a:r>
            <a:endParaRPr lang="zh-CN" altLang="en-US"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7</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8</a:t>
            </a:r>
            <a:r>
              <a:rPr lang="zh-CN" altLang="zh-CN" sz="1800" dirty="0">
                <a:latin typeface="微软雅黑" pitchFamily="34" charset="-122"/>
                <a:ea typeface="微软雅黑" pitchFamily="34" charset="-122"/>
              </a:rPr>
              <a:t>日，购入工程物资并取得增值税专用发票，价款为</a:t>
            </a:r>
            <a:r>
              <a:rPr lang="en-US" altLang="zh-CN" sz="1800" dirty="0">
                <a:latin typeface="微软雅黑" pitchFamily="34" charset="-122"/>
                <a:ea typeface="微软雅黑" pitchFamily="34" charset="-122"/>
              </a:rPr>
              <a:t>3 000 000</a:t>
            </a:r>
            <a:r>
              <a:rPr lang="zh-CN" altLang="zh-CN" sz="1800" dirty="0">
                <a:latin typeface="微软雅黑" pitchFamily="34" charset="-122"/>
                <a:ea typeface="微软雅黑" pitchFamily="34" charset="-122"/>
              </a:rPr>
              <a:t>元，增值税</a:t>
            </a:r>
            <a:r>
              <a:rPr lang="en-US" altLang="zh-CN" sz="1800" dirty="0">
                <a:latin typeface="微软雅黑" pitchFamily="34" charset="-122"/>
                <a:ea typeface="微软雅黑" pitchFamily="34" charset="-122"/>
              </a:rPr>
              <a:t>480 000</a:t>
            </a:r>
            <a:r>
              <a:rPr lang="zh-CN" altLang="zh-CN" sz="1800" dirty="0">
                <a:latin typeface="微软雅黑" pitchFamily="34" charset="-122"/>
                <a:ea typeface="微软雅黑" pitchFamily="34" charset="-122"/>
              </a:rPr>
              <a:t>元，款项以银行存款支付</a:t>
            </a:r>
            <a:r>
              <a:rPr lang="zh-CN" altLang="zh-CN"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15" name="矩形 14"/>
          <p:cNvSpPr/>
          <p:nvPr/>
        </p:nvSpPr>
        <p:spPr>
          <a:xfrm>
            <a:off x="805484" y="2559442"/>
            <a:ext cx="7767951" cy="1754326"/>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借：工程物资</a:t>
            </a:r>
            <a:r>
              <a:rPr lang="en-US" altLang="zh-CN" sz="1800" dirty="0">
                <a:latin typeface="微软雅黑" pitchFamily="34" charset="-122"/>
                <a:ea typeface="微软雅黑" pitchFamily="34" charset="-122"/>
              </a:rPr>
              <a:t>                                             3 000 000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en-US" altLang="zh-CN" sz="1800" dirty="0">
                <a:latin typeface="微软雅黑" pitchFamily="34" charset="-122"/>
                <a:ea typeface="微软雅黑" pitchFamily="34" charset="-122"/>
              </a:rPr>
              <a:t>     288 000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待抵扣进项税额</a:t>
            </a:r>
            <a:r>
              <a:rPr lang="en-US" altLang="zh-CN" sz="1800" dirty="0">
                <a:latin typeface="微软雅黑" pitchFamily="34" charset="-122"/>
                <a:ea typeface="微软雅黑" pitchFamily="34" charset="-122"/>
              </a:rPr>
              <a:t>                   192 000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贷：银行存款</a:t>
            </a:r>
            <a:r>
              <a:rPr lang="en-US" altLang="zh-CN" sz="1800" dirty="0">
                <a:latin typeface="微软雅黑" pitchFamily="34" charset="-122"/>
                <a:ea typeface="微软雅黑" pitchFamily="34" charset="-122"/>
              </a:rPr>
              <a:t>                                              3 480 000</a:t>
            </a:r>
            <a:endParaRPr lang="zh-CN" altLang="zh-CN" sz="1800" dirty="0">
              <a:latin typeface="微软雅黑" pitchFamily="34" charset="-122"/>
              <a:ea typeface="微软雅黑" pitchFamily="34" charset="-122"/>
            </a:endParaRPr>
          </a:p>
        </p:txBody>
      </p:sp>
      <p:grpSp>
        <p:nvGrpSpPr>
          <p:cNvPr id="16" name="组合 15"/>
          <p:cNvGrpSpPr/>
          <p:nvPr/>
        </p:nvGrpSpPr>
        <p:grpSpPr>
          <a:xfrm>
            <a:off x="6588224" y="2544688"/>
            <a:ext cx="2131647" cy="588838"/>
            <a:chOff x="6588224" y="2544688"/>
            <a:chExt cx="2131647" cy="588838"/>
          </a:xfrm>
        </p:grpSpPr>
        <p:sp>
          <p:nvSpPr>
            <p:cNvPr id="18" name="椭圆形标注 17"/>
            <p:cNvSpPr/>
            <p:nvPr/>
          </p:nvSpPr>
          <p:spPr>
            <a:xfrm>
              <a:off x="6588224" y="2544688"/>
              <a:ext cx="2131647" cy="588838"/>
            </a:xfrm>
            <a:prstGeom prst="wedgeEllipseCallout">
              <a:avLst>
                <a:gd name="adj1" fmla="val -48758"/>
                <a:gd name="adj2" fmla="val 75441"/>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微软雅黑" pitchFamily="34" charset="-122"/>
                <a:ea typeface="微软雅黑" pitchFamily="34" charset="-122"/>
              </a:endParaRPr>
            </a:p>
          </p:txBody>
        </p:sp>
        <p:sp>
          <p:nvSpPr>
            <p:cNvPr id="19" name="矩形 18"/>
            <p:cNvSpPr/>
            <p:nvPr/>
          </p:nvSpPr>
          <p:spPr>
            <a:xfrm>
              <a:off x="6752912" y="2654441"/>
              <a:ext cx="1707520" cy="369332"/>
            </a:xfrm>
            <a:prstGeom prst="rect">
              <a:avLst/>
            </a:prstGeom>
            <a:ln>
              <a:noFill/>
            </a:ln>
          </p:spPr>
          <p:txBody>
            <a:bodyPr wrap="none">
              <a:spAutoFit/>
            </a:bodyPr>
            <a:lstStyle/>
            <a:p>
              <a:pPr algn="ctr"/>
              <a:r>
                <a:rPr lang="en-US" altLang="zh-CN" sz="1800" dirty="0">
                  <a:latin typeface="微软雅黑" pitchFamily="34" charset="-122"/>
                  <a:ea typeface="微软雅黑" pitchFamily="34" charset="-122"/>
                </a:rPr>
                <a:t>480 000×60%</a:t>
              </a:r>
              <a:endParaRPr lang="zh-CN" altLang="en-US" sz="1800" dirty="0">
                <a:latin typeface="微软雅黑" pitchFamily="34" charset="-122"/>
                <a:ea typeface="微软雅黑" pitchFamily="34" charset="-122"/>
              </a:endParaRPr>
            </a:p>
          </p:txBody>
        </p:sp>
      </p:grpSp>
      <p:grpSp>
        <p:nvGrpSpPr>
          <p:cNvPr id="20" name="组合 19"/>
          <p:cNvGrpSpPr/>
          <p:nvPr/>
        </p:nvGrpSpPr>
        <p:grpSpPr>
          <a:xfrm>
            <a:off x="6876256" y="3867894"/>
            <a:ext cx="1843615" cy="588838"/>
            <a:chOff x="6876256" y="3867894"/>
            <a:chExt cx="1843615" cy="588838"/>
          </a:xfrm>
        </p:grpSpPr>
        <p:sp>
          <p:nvSpPr>
            <p:cNvPr id="21" name="椭圆形标注 20"/>
            <p:cNvSpPr/>
            <p:nvPr/>
          </p:nvSpPr>
          <p:spPr>
            <a:xfrm flipV="1">
              <a:off x="6876256" y="3867894"/>
              <a:ext cx="1843615" cy="588838"/>
            </a:xfrm>
            <a:prstGeom prst="wedgeEllipseCallout">
              <a:avLst>
                <a:gd name="adj1" fmla="val -64257"/>
                <a:gd name="adj2" fmla="val 93234"/>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微软雅黑" pitchFamily="34" charset="-122"/>
                <a:ea typeface="微软雅黑" pitchFamily="34" charset="-122"/>
              </a:endParaRPr>
            </a:p>
          </p:txBody>
        </p:sp>
        <p:sp>
          <p:nvSpPr>
            <p:cNvPr id="22" name="矩形 21"/>
            <p:cNvSpPr/>
            <p:nvPr/>
          </p:nvSpPr>
          <p:spPr>
            <a:xfrm>
              <a:off x="6905312" y="3977647"/>
              <a:ext cx="1707520" cy="369332"/>
            </a:xfrm>
            <a:prstGeom prst="rect">
              <a:avLst/>
            </a:prstGeom>
            <a:ln>
              <a:noFill/>
            </a:ln>
          </p:spPr>
          <p:txBody>
            <a:bodyPr wrap="none">
              <a:spAutoFit/>
            </a:bodyPr>
            <a:lstStyle/>
            <a:p>
              <a:pPr algn="ctr"/>
              <a:r>
                <a:rPr lang="en-US" altLang="zh-CN" sz="1800" dirty="0">
                  <a:latin typeface="微软雅黑" pitchFamily="34" charset="-122"/>
                  <a:ea typeface="微软雅黑" pitchFamily="34" charset="-122"/>
                </a:rPr>
                <a:t>480 </a:t>
              </a:r>
              <a:r>
                <a:rPr lang="en-US" altLang="zh-CN" sz="1800" dirty="0" smtClean="0">
                  <a:latin typeface="微软雅黑" pitchFamily="34" charset="-122"/>
                  <a:ea typeface="微软雅黑" pitchFamily="34" charset="-122"/>
                </a:rPr>
                <a:t>000×40</a:t>
              </a:r>
              <a:r>
                <a:rPr lang="en-US" altLang="zh-CN" sz="1800" dirty="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332589401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4313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1654613"/>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5484" y="1203598"/>
            <a:ext cx="7767951" cy="45890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8</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日领用生产用原材料一批，实际成本为</a:t>
            </a:r>
            <a:r>
              <a:rPr lang="en-US" altLang="zh-CN" sz="1800" dirty="0">
                <a:latin typeface="微软雅黑" pitchFamily="34" charset="-122"/>
                <a:ea typeface="微软雅黑" pitchFamily="34" charset="-122"/>
              </a:rPr>
              <a:t>320 000</a:t>
            </a:r>
            <a:r>
              <a:rPr lang="zh-CN" altLang="en-US" sz="1800" dirty="0">
                <a:latin typeface="微软雅黑" pitchFamily="34" charset="-122"/>
                <a:ea typeface="微软雅黑" pitchFamily="34" charset="-122"/>
              </a:rPr>
              <a:t>元。</a:t>
            </a:r>
          </a:p>
        </p:txBody>
      </p:sp>
      <p:sp>
        <p:nvSpPr>
          <p:cNvPr id="15" name="矩形 14"/>
          <p:cNvSpPr/>
          <p:nvPr/>
        </p:nvSpPr>
        <p:spPr>
          <a:xfrm>
            <a:off x="805484" y="1711133"/>
            <a:ext cx="7767951" cy="923330"/>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借：在建工程</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建筑工程</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仓库    </a:t>
            </a:r>
            <a:r>
              <a:rPr lang="en-US" altLang="zh-CN" sz="1800" dirty="0">
                <a:latin typeface="微软雅黑" pitchFamily="34" charset="-122"/>
                <a:ea typeface="微软雅黑" pitchFamily="34" charset="-122"/>
              </a:rPr>
              <a:t>320 000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：原材料                                           </a:t>
            </a:r>
            <a:r>
              <a:rPr lang="en-US" altLang="zh-CN" sz="1800" dirty="0">
                <a:latin typeface="微软雅黑" pitchFamily="34" charset="-122"/>
                <a:ea typeface="微软雅黑" pitchFamily="34" charset="-122"/>
              </a:rPr>
              <a:t>320 000</a:t>
            </a:r>
          </a:p>
        </p:txBody>
      </p:sp>
      <p:cxnSp>
        <p:nvCxnSpPr>
          <p:cNvPr id="23" name="直接连接符 22"/>
          <p:cNvCxnSpPr/>
          <p:nvPr/>
        </p:nvCxnSpPr>
        <p:spPr>
          <a:xfrm>
            <a:off x="863876" y="2859782"/>
            <a:ext cx="7740572"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24" name="矩形 23"/>
          <p:cNvSpPr/>
          <p:nvPr>
            <p:custDataLst>
              <p:tags r:id="rId9"/>
            </p:custDataLst>
          </p:nvPr>
        </p:nvSpPr>
        <p:spPr>
          <a:xfrm>
            <a:off x="767264" y="299396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5" name="矩形 24"/>
          <p:cNvSpPr/>
          <p:nvPr>
            <p:custDataLst>
              <p:tags r:id="rId10"/>
            </p:custDataLst>
          </p:nvPr>
        </p:nvSpPr>
        <p:spPr>
          <a:xfrm>
            <a:off x="690822" y="3505447"/>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6" name="矩形 25"/>
          <p:cNvSpPr/>
          <p:nvPr/>
        </p:nvSpPr>
        <p:spPr>
          <a:xfrm>
            <a:off x="767262" y="3054432"/>
            <a:ext cx="7767951" cy="45890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7</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8</a:t>
            </a:r>
            <a:r>
              <a:rPr lang="zh-CN" altLang="zh-CN" sz="1800" dirty="0">
                <a:latin typeface="微软雅黑" pitchFamily="34" charset="-122"/>
                <a:ea typeface="微软雅黑" pitchFamily="34" charset="-122"/>
              </a:rPr>
              <a:t>日至</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zh-CN" sz="1800" dirty="0">
                <a:latin typeface="微软雅黑" pitchFamily="34" charset="-122"/>
                <a:ea typeface="微软雅黑" pitchFamily="34" charset="-122"/>
              </a:rPr>
              <a:t>日，工程先后领用工程物资</a:t>
            </a:r>
            <a:r>
              <a:rPr lang="en-US" altLang="zh-CN" sz="1800" dirty="0">
                <a:latin typeface="微软雅黑" pitchFamily="34" charset="-122"/>
                <a:ea typeface="微软雅黑" pitchFamily="34" charset="-122"/>
              </a:rPr>
              <a:t>2 225 000</a:t>
            </a:r>
            <a:r>
              <a:rPr lang="zh-CN" altLang="zh-CN" sz="1800" dirty="0">
                <a:latin typeface="微软雅黑" pitchFamily="34" charset="-122"/>
                <a:ea typeface="微软雅黑" pitchFamily="34" charset="-122"/>
              </a:rPr>
              <a:t>元。</a:t>
            </a:r>
          </a:p>
        </p:txBody>
      </p:sp>
      <p:sp>
        <p:nvSpPr>
          <p:cNvPr id="27" name="矩形 26"/>
          <p:cNvSpPr/>
          <p:nvPr/>
        </p:nvSpPr>
        <p:spPr>
          <a:xfrm>
            <a:off x="767262" y="3561967"/>
            <a:ext cx="776795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借：在建工程</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建筑工程</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仓库</a:t>
            </a:r>
            <a:r>
              <a:rPr lang="en-US" altLang="zh-CN" sz="1800" dirty="0">
                <a:latin typeface="微软雅黑" pitchFamily="34" charset="-122"/>
                <a:ea typeface="微软雅黑" pitchFamily="34" charset="-122"/>
              </a:rPr>
              <a:t>   2 225 000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：工程物资</a:t>
            </a:r>
            <a:r>
              <a:rPr lang="en-US" altLang="zh-CN" sz="1800" dirty="0">
                <a:latin typeface="微软雅黑" pitchFamily="34" charset="-122"/>
                <a:ea typeface="微软雅黑" pitchFamily="34" charset="-122"/>
              </a:rPr>
              <a:t>                                       2 225 000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5787952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4313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2502922"/>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5484" y="1203598"/>
            <a:ext cx="7767951"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en-US" sz="1800" dirty="0">
                <a:latin typeface="微软雅黑" pitchFamily="34" charset="-122"/>
                <a:ea typeface="微软雅黑" pitchFamily="34" charset="-122"/>
              </a:rPr>
              <a:t>日对工程物资进行清查，发现工程物资减少</a:t>
            </a:r>
            <a:r>
              <a:rPr lang="en-US" altLang="zh-CN" sz="1800" dirty="0">
                <a:latin typeface="微软雅黑" pitchFamily="34" charset="-122"/>
                <a:ea typeface="微软雅黑" pitchFamily="34" charset="-122"/>
              </a:rPr>
              <a:t>480 000</a:t>
            </a:r>
            <a:r>
              <a:rPr lang="zh-CN" altLang="en-US" sz="1800" dirty="0">
                <a:latin typeface="微软雅黑" pitchFamily="34" charset="-122"/>
                <a:ea typeface="微软雅黑" pitchFamily="34" charset="-122"/>
              </a:rPr>
              <a:t>元，经调查属保管员过失造成，根据企业管理规定，保管员应赔偿</a:t>
            </a:r>
            <a:r>
              <a:rPr lang="en-US" altLang="zh-CN" sz="1800" dirty="0">
                <a:latin typeface="微软雅黑" pitchFamily="34" charset="-122"/>
                <a:ea typeface="微软雅黑" pitchFamily="34" charset="-122"/>
              </a:rPr>
              <a:t>300 000</a:t>
            </a:r>
            <a:r>
              <a:rPr lang="zh-CN" altLang="en-US" sz="1800" dirty="0">
                <a:latin typeface="微软雅黑" pitchFamily="34" charset="-122"/>
                <a:ea typeface="微软雅黑" pitchFamily="34" charset="-122"/>
              </a:rPr>
              <a:t>元。剩余工程物资转入企业</a:t>
            </a:r>
            <a:r>
              <a:rPr lang="zh-CN" altLang="en-US" sz="1800" dirty="0" smtClean="0">
                <a:latin typeface="微软雅黑" pitchFamily="34" charset="-122"/>
                <a:ea typeface="微软雅黑" pitchFamily="34" charset="-122"/>
              </a:rPr>
              <a:t>原材料，该</a:t>
            </a:r>
            <a:r>
              <a:rPr lang="zh-CN" altLang="en-US" sz="1800" dirty="0">
                <a:latin typeface="微软雅黑" pitchFamily="34" charset="-122"/>
                <a:ea typeface="微软雅黑" pitchFamily="34" charset="-122"/>
              </a:rPr>
              <a:t>原材料的计划成本为</a:t>
            </a:r>
            <a:r>
              <a:rPr lang="en-US" altLang="zh-CN" sz="1800" dirty="0">
                <a:latin typeface="微软雅黑" pitchFamily="34" charset="-122"/>
                <a:ea typeface="微软雅黑" pitchFamily="34" charset="-122"/>
              </a:rPr>
              <a:t>270 000</a:t>
            </a:r>
            <a:r>
              <a:rPr lang="zh-CN" altLang="en-US" sz="1800" dirty="0">
                <a:latin typeface="微软雅黑" pitchFamily="34" charset="-122"/>
                <a:ea typeface="微软雅黑" pitchFamily="34" charset="-122"/>
              </a:rPr>
              <a:t>元。</a:t>
            </a:r>
          </a:p>
        </p:txBody>
      </p:sp>
      <p:sp>
        <p:nvSpPr>
          <p:cNvPr id="15" name="矩形 14"/>
          <p:cNvSpPr/>
          <p:nvPr/>
        </p:nvSpPr>
        <p:spPr>
          <a:xfrm>
            <a:off x="805484" y="2559442"/>
            <a:ext cx="7767951" cy="1887696"/>
          </a:xfrm>
          <a:prstGeom prst="rect">
            <a:avLst/>
          </a:prstGeom>
        </p:spPr>
        <p:txBody>
          <a:bodyPr wrap="square">
            <a:spAutoFit/>
          </a:bodyPr>
          <a:lstStyle/>
          <a:p>
            <a:pPr>
              <a:lnSpc>
                <a:spcPts val="2800"/>
              </a:lnSpc>
            </a:pPr>
            <a:r>
              <a:rPr lang="zh-CN" altLang="zh-CN" sz="1800" b="1" dirty="0">
                <a:solidFill>
                  <a:srgbClr val="084CA1"/>
                </a:solidFill>
                <a:latin typeface="微软雅黑" pitchFamily="34" charset="-122"/>
                <a:ea typeface="微软雅黑" pitchFamily="34" charset="-122"/>
              </a:rPr>
              <a:t>①建设期间发生的工程物资盘亏、报废及毁损净损失 </a:t>
            </a:r>
          </a:p>
          <a:p>
            <a:pPr>
              <a:lnSpc>
                <a:spcPts val="2800"/>
              </a:lnSpc>
            </a:pPr>
            <a:r>
              <a:rPr lang="zh-CN" altLang="zh-CN" sz="1800" dirty="0">
                <a:latin typeface="微软雅黑" pitchFamily="34" charset="-122"/>
                <a:ea typeface="微软雅黑" pitchFamily="34" charset="-122"/>
              </a:rPr>
              <a:t>借：在建工程</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建筑工程</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仓库</a:t>
            </a:r>
            <a:r>
              <a:rPr lang="en-US" altLang="zh-CN" sz="1800" dirty="0">
                <a:latin typeface="微软雅黑" pitchFamily="34" charset="-122"/>
                <a:ea typeface="微软雅黑" pitchFamily="34" charset="-122"/>
              </a:rPr>
              <a:t>                    256 800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其他应收款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保管员</a:t>
            </a:r>
            <a:r>
              <a:rPr lang="en-US" altLang="zh-CN" sz="1800" dirty="0">
                <a:latin typeface="微软雅黑" pitchFamily="34" charset="-122"/>
                <a:ea typeface="微软雅黑" pitchFamily="34" charset="-122"/>
              </a:rPr>
              <a:t>                                   300 000 </a:t>
            </a:r>
          </a:p>
          <a:p>
            <a:pPr>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贷：工程物资</a:t>
            </a:r>
            <a:r>
              <a:rPr lang="en-US" altLang="zh-CN" sz="1800" dirty="0">
                <a:latin typeface="微软雅黑" pitchFamily="34" charset="-122"/>
                <a:ea typeface="微软雅黑" pitchFamily="34" charset="-122"/>
              </a:rPr>
              <a:t>                                                        480 000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应交增值税（进项税额转出）</a:t>
            </a:r>
            <a:r>
              <a:rPr lang="en-US" altLang="zh-CN" sz="1800" dirty="0">
                <a:latin typeface="微软雅黑" pitchFamily="34" charset="-122"/>
                <a:ea typeface="微软雅黑" pitchFamily="34" charset="-122"/>
              </a:rPr>
              <a:t>        76 800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4329631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4313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2502922"/>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5484" y="1203598"/>
            <a:ext cx="7767951"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en-US" sz="1800" dirty="0">
                <a:latin typeface="微软雅黑" pitchFamily="34" charset="-122"/>
                <a:ea typeface="微软雅黑" pitchFamily="34" charset="-122"/>
              </a:rPr>
              <a:t>日对工程物资进行清查，发现工程物资减少</a:t>
            </a:r>
            <a:r>
              <a:rPr lang="en-US" altLang="zh-CN" sz="1800" dirty="0">
                <a:latin typeface="微软雅黑" pitchFamily="34" charset="-122"/>
                <a:ea typeface="微软雅黑" pitchFamily="34" charset="-122"/>
              </a:rPr>
              <a:t>480 000</a:t>
            </a:r>
            <a:r>
              <a:rPr lang="zh-CN" altLang="en-US" sz="1800" dirty="0">
                <a:latin typeface="微软雅黑" pitchFamily="34" charset="-122"/>
                <a:ea typeface="微软雅黑" pitchFamily="34" charset="-122"/>
              </a:rPr>
              <a:t>元，经调查属保管员过失造成，根据企业管理规定，保管员应赔偿</a:t>
            </a:r>
            <a:r>
              <a:rPr lang="en-US" altLang="zh-CN" sz="1800" dirty="0">
                <a:latin typeface="微软雅黑" pitchFamily="34" charset="-122"/>
                <a:ea typeface="微软雅黑" pitchFamily="34" charset="-122"/>
              </a:rPr>
              <a:t>300 000</a:t>
            </a:r>
            <a:r>
              <a:rPr lang="zh-CN" altLang="en-US" sz="1800" dirty="0">
                <a:latin typeface="微软雅黑" pitchFamily="34" charset="-122"/>
                <a:ea typeface="微软雅黑" pitchFamily="34" charset="-122"/>
              </a:rPr>
              <a:t>元。剩余工程物资转入企业</a:t>
            </a:r>
            <a:r>
              <a:rPr lang="zh-CN" altLang="en-US" sz="1800" dirty="0" smtClean="0">
                <a:latin typeface="微软雅黑" pitchFamily="34" charset="-122"/>
                <a:ea typeface="微软雅黑" pitchFamily="34" charset="-122"/>
              </a:rPr>
              <a:t>原材料，该</a:t>
            </a:r>
            <a:r>
              <a:rPr lang="zh-CN" altLang="en-US" sz="1800" dirty="0">
                <a:latin typeface="微软雅黑" pitchFamily="34" charset="-122"/>
                <a:ea typeface="微软雅黑" pitchFamily="34" charset="-122"/>
              </a:rPr>
              <a:t>原材料的计划成本为</a:t>
            </a:r>
            <a:r>
              <a:rPr lang="en-US" altLang="zh-CN" sz="1800" dirty="0">
                <a:latin typeface="微软雅黑" pitchFamily="34" charset="-122"/>
                <a:ea typeface="微软雅黑" pitchFamily="34" charset="-122"/>
              </a:rPr>
              <a:t>270 000</a:t>
            </a:r>
            <a:r>
              <a:rPr lang="zh-CN" altLang="en-US" sz="1800" dirty="0">
                <a:latin typeface="微软雅黑" pitchFamily="34" charset="-122"/>
                <a:ea typeface="微软雅黑" pitchFamily="34" charset="-122"/>
              </a:rPr>
              <a:t>元。</a:t>
            </a:r>
          </a:p>
        </p:txBody>
      </p:sp>
      <p:sp>
        <p:nvSpPr>
          <p:cNvPr id="15" name="矩形 14"/>
          <p:cNvSpPr/>
          <p:nvPr/>
        </p:nvSpPr>
        <p:spPr>
          <a:xfrm>
            <a:off x="805484" y="2559442"/>
            <a:ext cx="7767951" cy="1887696"/>
          </a:xfrm>
          <a:prstGeom prst="rect">
            <a:avLst/>
          </a:prstGeom>
        </p:spPr>
        <p:txBody>
          <a:bodyPr wrap="square">
            <a:spAutoFit/>
          </a:bodyPr>
          <a:lstStyle/>
          <a:p>
            <a:pPr>
              <a:lnSpc>
                <a:spcPts val="2800"/>
              </a:lnSpc>
            </a:pPr>
            <a:r>
              <a:rPr lang="zh-CN" altLang="zh-CN" sz="1800" b="1" dirty="0">
                <a:solidFill>
                  <a:srgbClr val="084CA1"/>
                </a:solidFill>
                <a:latin typeface="微软雅黑" pitchFamily="34" charset="-122"/>
                <a:ea typeface="微软雅黑" pitchFamily="34" charset="-122"/>
              </a:rPr>
              <a:t>②</a:t>
            </a:r>
            <a:r>
              <a:rPr lang="zh-CN" altLang="en-US" sz="1800" b="1" dirty="0">
                <a:solidFill>
                  <a:srgbClr val="084CA1"/>
                </a:solidFill>
                <a:latin typeface="微软雅黑" pitchFamily="34" charset="-122"/>
                <a:ea typeface="微软雅黑" pitchFamily="34" charset="-122"/>
              </a:rPr>
              <a:t>剩余工程物资转入原材料</a:t>
            </a:r>
            <a:endParaRPr lang="en-US" altLang="zh-CN" sz="1800" b="1" dirty="0">
              <a:solidFill>
                <a:srgbClr val="084CA1"/>
              </a:solidFill>
              <a:latin typeface="微软雅黑" pitchFamily="34" charset="-122"/>
              <a:ea typeface="微软雅黑" pitchFamily="34" charset="-122"/>
            </a:endParaRPr>
          </a:p>
          <a:p>
            <a:pPr>
              <a:lnSpc>
                <a:spcPts val="2800"/>
              </a:lnSpc>
            </a:pPr>
            <a:r>
              <a:rPr lang="zh-CN" altLang="zh-CN" sz="1800" dirty="0">
                <a:solidFill>
                  <a:srgbClr val="084CA1"/>
                </a:solidFill>
                <a:latin typeface="微软雅黑" pitchFamily="34" charset="-122"/>
                <a:ea typeface="微软雅黑" pitchFamily="34" charset="-122"/>
              </a:rPr>
              <a:t>剩余工程物资实际成本＝</a:t>
            </a:r>
            <a:r>
              <a:rPr lang="en-US" altLang="zh-CN" sz="1800" dirty="0">
                <a:solidFill>
                  <a:srgbClr val="084CA1"/>
                </a:solidFill>
                <a:latin typeface="微软雅黑" pitchFamily="34" charset="-122"/>
                <a:ea typeface="微软雅黑" pitchFamily="34" charset="-122"/>
              </a:rPr>
              <a:t>3 000 000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2 225 000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480 000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295 000(</a:t>
            </a:r>
            <a:r>
              <a:rPr lang="zh-CN" altLang="zh-CN" sz="1800" dirty="0">
                <a:solidFill>
                  <a:srgbClr val="084CA1"/>
                </a:solidFill>
                <a:latin typeface="微软雅黑" pitchFamily="34" charset="-122"/>
                <a:ea typeface="微软雅黑" pitchFamily="34" charset="-122"/>
              </a:rPr>
              <a:t>元</a:t>
            </a:r>
            <a:r>
              <a:rPr lang="en-US" altLang="zh-CN" sz="1800" dirty="0">
                <a:solidFill>
                  <a:srgbClr val="084CA1"/>
                </a:solidFill>
                <a:latin typeface="微软雅黑" pitchFamily="34" charset="-122"/>
                <a:ea typeface="微软雅黑" pitchFamily="34" charset="-122"/>
              </a:rPr>
              <a:t>)</a:t>
            </a:r>
            <a:endParaRPr lang="zh-CN" altLang="zh-CN" sz="1800" dirty="0">
              <a:solidFill>
                <a:srgbClr val="084CA1"/>
              </a:solidFill>
              <a:latin typeface="微软雅黑" pitchFamily="34" charset="-122"/>
              <a:ea typeface="微软雅黑" pitchFamily="34" charset="-122"/>
            </a:endParaRPr>
          </a:p>
          <a:p>
            <a:pPr>
              <a:lnSpc>
                <a:spcPts val="2800"/>
              </a:lnSpc>
            </a:pPr>
            <a:r>
              <a:rPr lang="zh-CN" altLang="zh-CN" sz="1800" dirty="0">
                <a:latin typeface="微软雅黑" pitchFamily="34" charset="-122"/>
                <a:ea typeface="微软雅黑" pitchFamily="34" charset="-122"/>
              </a:rPr>
              <a:t>借：原材料</a:t>
            </a:r>
            <a:r>
              <a:rPr lang="en-US" altLang="zh-CN" sz="1800" dirty="0">
                <a:latin typeface="微软雅黑" pitchFamily="34" charset="-122"/>
                <a:ea typeface="微软雅黑" pitchFamily="34" charset="-122"/>
              </a:rPr>
              <a:t>                                            270 000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材料</a:t>
            </a:r>
            <a:r>
              <a:rPr lang="zh-CN" altLang="zh-CN" sz="1800" dirty="0">
                <a:latin typeface="微软雅黑" pitchFamily="34" charset="-122"/>
                <a:ea typeface="微软雅黑" pitchFamily="34" charset="-122"/>
              </a:rPr>
              <a:t>成本差异</a:t>
            </a:r>
            <a:r>
              <a:rPr lang="en-US" altLang="zh-CN" sz="1800" dirty="0">
                <a:latin typeface="微软雅黑" pitchFamily="34" charset="-122"/>
                <a:ea typeface="微软雅黑" pitchFamily="34" charset="-122"/>
              </a:rPr>
              <a:t>		                       25 000 </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：工程物资</a:t>
            </a:r>
            <a:r>
              <a:rPr lang="en-US" altLang="zh-CN" sz="1800" dirty="0">
                <a:latin typeface="微软雅黑" pitchFamily="34" charset="-122"/>
                <a:ea typeface="微软雅黑" pitchFamily="34" charset="-122"/>
              </a:rPr>
              <a:t>                                          295 000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91205004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4313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1654613"/>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5484" y="1203598"/>
            <a:ext cx="7767951" cy="458908"/>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5</a:t>
            </a:r>
            <a:r>
              <a:rPr lang="zh-CN" altLang="en-US" sz="1800" dirty="0">
                <a:latin typeface="微软雅黑" pitchFamily="34" charset="-122"/>
                <a:ea typeface="微软雅黑" pitchFamily="34" charset="-122"/>
              </a:rPr>
              <a:t>）工程建设期间辅助生产车间为工程提供有关的劳务支出为</a:t>
            </a:r>
            <a:r>
              <a:rPr lang="en-US" altLang="zh-CN" sz="1800" dirty="0">
                <a:latin typeface="微软雅黑" pitchFamily="34" charset="-122"/>
                <a:ea typeface="微软雅黑" pitchFamily="34" charset="-122"/>
              </a:rPr>
              <a:t>350 000</a:t>
            </a:r>
            <a:r>
              <a:rPr lang="zh-CN" altLang="en-US" sz="1800" dirty="0">
                <a:latin typeface="微软雅黑" pitchFamily="34" charset="-122"/>
                <a:ea typeface="微软雅黑" pitchFamily="34" charset="-122"/>
              </a:rPr>
              <a:t>元。</a:t>
            </a:r>
          </a:p>
        </p:txBody>
      </p:sp>
      <p:sp>
        <p:nvSpPr>
          <p:cNvPr id="15" name="矩形 14"/>
          <p:cNvSpPr/>
          <p:nvPr/>
        </p:nvSpPr>
        <p:spPr>
          <a:xfrm>
            <a:off x="805484" y="1711133"/>
            <a:ext cx="7767951" cy="874407"/>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借：在建工程</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建筑工程</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仓库</a:t>
            </a:r>
            <a:r>
              <a:rPr lang="en-US" altLang="zh-CN" sz="1800" dirty="0">
                <a:latin typeface="微软雅黑" pitchFamily="34" charset="-122"/>
                <a:ea typeface="微软雅黑" pitchFamily="34" charset="-122"/>
              </a:rPr>
              <a:t>                       350 000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贷：生产成本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辅助生产成本</a:t>
            </a:r>
            <a:r>
              <a:rPr lang="en-US" altLang="zh-CN" sz="1800" dirty="0">
                <a:latin typeface="微软雅黑" pitchFamily="34" charset="-122"/>
                <a:ea typeface="微软雅黑" pitchFamily="34" charset="-122"/>
              </a:rPr>
              <a:t>                             350 000</a:t>
            </a:r>
            <a:endParaRPr lang="zh-CN" altLang="zh-CN" sz="1800" dirty="0">
              <a:latin typeface="微软雅黑" pitchFamily="34" charset="-122"/>
              <a:ea typeface="微软雅黑" pitchFamily="34" charset="-122"/>
            </a:endParaRPr>
          </a:p>
        </p:txBody>
      </p:sp>
      <p:cxnSp>
        <p:nvCxnSpPr>
          <p:cNvPr id="23" name="直接连接符 22"/>
          <p:cNvCxnSpPr/>
          <p:nvPr/>
        </p:nvCxnSpPr>
        <p:spPr>
          <a:xfrm>
            <a:off x="863876" y="2859782"/>
            <a:ext cx="7740572"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24" name="矩形 23"/>
          <p:cNvSpPr/>
          <p:nvPr>
            <p:custDataLst>
              <p:tags r:id="rId9"/>
            </p:custDataLst>
          </p:nvPr>
        </p:nvSpPr>
        <p:spPr>
          <a:xfrm>
            <a:off x="767264" y="299396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5" name="矩形 24"/>
          <p:cNvSpPr/>
          <p:nvPr>
            <p:custDataLst>
              <p:tags r:id="rId10"/>
            </p:custDataLst>
          </p:nvPr>
        </p:nvSpPr>
        <p:spPr>
          <a:xfrm>
            <a:off x="690822" y="3505447"/>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6" name="矩形 25"/>
          <p:cNvSpPr/>
          <p:nvPr/>
        </p:nvSpPr>
        <p:spPr>
          <a:xfrm>
            <a:off x="767262" y="3054432"/>
            <a:ext cx="7767951" cy="458908"/>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6</a:t>
            </a:r>
            <a:r>
              <a:rPr lang="zh-CN" altLang="en-US" sz="1800" dirty="0">
                <a:latin typeface="微软雅黑" pitchFamily="34" charset="-122"/>
                <a:ea typeface="微软雅黑" pitchFamily="34" charset="-122"/>
              </a:rPr>
              <a:t>）工程建设期间发生工程人员职工薪酬</a:t>
            </a:r>
            <a:r>
              <a:rPr lang="en-US" altLang="zh-CN" sz="1800" dirty="0">
                <a:latin typeface="微软雅黑" pitchFamily="34" charset="-122"/>
                <a:ea typeface="微软雅黑" pitchFamily="34" charset="-122"/>
              </a:rPr>
              <a:t>658 000</a:t>
            </a:r>
            <a:r>
              <a:rPr lang="zh-CN" altLang="en-US" sz="1800" dirty="0">
                <a:latin typeface="微软雅黑" pitchFamily="34" charset="-122"/>
                <a:ea typeface="微软雅黑" pitchFamily="34" charset="-122"/>
              </a:rPr>
              <a:t>元。</a:t>
            </a:r>
          </a:p>
        </p:txBody>
      </p:sp>
      <p:sp>
        <p:nvSpPr>
          <p:cNvPr id="27" name="矩形 26"/>
          <p:cNvSpPr/>
          <p:nvPr/>
        </p:nvSpPr>
        <p:spPr>
          <a:xfrm>
            <a:off x="767262" y="3561967"/>
            <a:ext cx="7767951" cy="874407"/>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借：在建工程</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建筑工程</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仓库                      </a:t>
            </a:r>
            <a:r>
              <a:rPr lang="en-US" altLang="zh-CN" sz="1800" dirty="0">
                <a:latin typeface="微软雅黑" pitchFamily="34" charset="-122"/>
                <a:ea typeface="微软雅黑" pitchFamily="34" charset="-122"/>
              </a:rPr>
              <a:t>658 000 </a:t>
            </a:r>
          </a:p>
          <a:p>
            <a:pPr>
              <a:lnSpc>
                <a:spcPct val="150000"/>
              </a:lnSpc>
            </a:pPr>
            <a:r>
              <a:rPr lang="zh-CN" altLang="en-US" sz="1800" dirty="0">
                <a:latin typeface="微软雅黑" pitchFamily="34" charset="-122"/>
                <a:ea typeface="微软雅黑" pitchFamily="34" charset="-122"/>
              </a:rPr>
              <a:t>     贷：应付职工薪酬</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工资                                   </a:t>
            </a:r>
            <a:r>
              <a:rPr lang="en-US" altLang="zh-CN" sz="1800" dirty="0">
                <a:latin typeface="微软雅黑" pitchFamily="34" charset="-122"/>
                <a:ea typeface="微软雅黑" pitchFamily="34" charset="-122"/>
              </a:rPr>
              <a:t>658 000</a:t>
            </a:r>
          </a:p>
        </p:txBody>
      </p:sp>
    </p:spTree>
    <p:custDataLst>
      <p:tags r:id="rId1"/>
    </p:custDataLst>
    <p:extLst>
      <p:ext uri="{BB962C8B-B14F-4D97-AF65-F5344CB8AC3E}">
        <p14:creationId xmlns:p14="http://schemas.microsoft.com/office/powerpoint/2010/main" val="8965065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4313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1720715"/>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5484" y="1203598"/>
            <a:ext cx="7767951" cy="507831"/>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7</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12</a:t>
            </a:r>
            <a:r>
              <a:rPr lang="zh-CN" altLang="en-US"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en-US" sz="1800" dirty="0">
                <a:latin typeface="微软雅黑" pitchFamily="34" charset="-122"/>
                <a:ea typeface="微软雅黑" pitchFamily="34" charset="-122"/>
              </a:rPr>
              <a:t>日</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完工并交付使用。</a:t>
            </a:r>
          </a:p>
        </p:txBody>
      </p:sp>
      <p:sp>
        <p:nvSpPr>
          <p:cNvPr id="15" name="矩形 14"/>
          <p:cNvSpPr/>
          <p:nvPr/>
        </p:nvSpPr>
        <p:spPr>
          <a:xfrm>
            <a:off x="805484" y="1777235"/>
            <a:ext cx="7767951" cy="1754326"/>
          </a:xfrm>
          <a:prstGeom prst="rect">
            <a:avLst/>
          </a:prstGeom>
        </p:spPr>
        <p:txBody>
          <a:bodyPr wrap="square">
            <a:spAutoFit/>
          </a:bodyPr>
          <a:lstStyle/>
          <a:p>
            <a:pPr>
              <a:lnSpc>
                <a:spcPct val="150000"/>
              </a:lnSpc>
            </a:pPr>
            <a:r>
              <a:rPr lang="zh-CN" altLang="en-US" sz="1800" dirty="0">
                <a:solidFill>
                  <a:srgbClr val="084CA1"/>
                </a:solidFill>
                <a:latin typeface="微软雅黑" pitchFamily="34" charset="-122"/>
                <a:ea typeface="微软雅黑" pitchFamily="34" charset="-122"/>
              </a:rPr>
              <a:t>固定资产入账价值＝</a:t>
            </a:r>
            <a:r>
              <a:rPr lang="en-US" altLang="zh-CN" sz="1800" dirty="0">
                <a:solidFill>
                  <a:srgbClr val="084CA1"/>
                </a:solidFill>
                <a:latin typeface="微软雅黑" pitchFamily="34" charset="-122"/>
                <a:ea typeface="微软雅黑" pitchFamily="34" charset="-122"/>
              </a:rPr>
              <a:t>320 000</a:t>
            </a:r>
            <a:r>
              <a:rPr lang="zh-CN" altLang="en-US"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2 225 000</a:t>
            </a:r>
            <a:r>
              <a:rPr lang="zh-CN" altLang="en-US"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256 800</a:t>
            </a:r>
            <a:r>
              <a:rPr lang="zh-CN" altLang="en-US"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350 </a:t>
            </a:r>
            <a:r>
              <a:rPr lang="en-US" altLang="zh-CN" sz="1800" dirty="0" smtClean="0">
                <a:solidFill>
                  <a:srgbClr val="084CA1"/>
                </a:solidFill>
                <a:latin typeface="微软雅黑" pitchFamily="34" charset="-122"/>
                <a:ea typeface="微软雅黑" pitchFamily="34" charset="-122"/>
              </a:rPr>
              <a:t>000</a:t>
            </a:r>
            <a:r>
              <a:rPr lang="zh-CN" altLang="en-US" sz="1800" dirty="0" smtClean="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658 000 </a:t>
            </a:r>
            <a:r>
              <a:rPr lang="en-US" altLang="zh-CN" sz="1800" dirty="0" smtClean="0">
                <a:solidFill>
                  <a:srgbClr val="084CA1"/>
                </a:solidFill>
                <a:latin typeface="微软雅黑" pitchFamily="34" charset="-122"/>
                <a:ea typeface="微软雅黑" pitchFamily="34" charset="-122"/>
              </a:rPr>
              <a:t>                    </a:t>
            </a:r>
          </a:p>
          <a:p>
            <a:pPr>
              <a:lnSpc>
                <a:spcPct val="150000"/>
              </a:lnSpc>
            </a:pPr>
            <a:r>
              <a:rPr lang="en-US" altLang="zh-CN" sz="1800" dirty="0">
                <a:solidFill>
                  <a:srgbClr val="084CA1"/>
                </a:solidFill>
                <a:latin typeface="微软雅黑" pitchFamily="34" charset="-122"/>
                <a:ea typeface="微软雅黑" pitchFamily="34" charset="-122"/>
              </a:rPr>
              <a:t> </a:t>
            </a:r>
            <a:r>
              <a:rPr lang="en-US" altLang="zh-CN" sz="1800" dirty="0" smtClean="0">
                <a:solidFill>
                  <a:srgbClr val="084CA1"/>
                </a:solidFill>
                <a:latin typeface="微软雅黑" pitchFamily="34" charset="-122"/>
                <a:ea typeface="微软雅黑" pitchFamily="34" charset="-122"/>
              </a:rPr>
              <a:t>                          </a:t>
            </a:r>
            <a:r>
              <a:rPr lang="zh-CN" altLang="en-US" sz="1800" dirty="0" smtClean="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3 814 600</a:t>
            </a:r>
            <a:r>
              <a:rPr lang="zh-CN" altLang="en-US" sz="1800" dirty="0">
                <a:solidFill>
                  <a:srgbClr val="084CA1"/>
                </a:solidFill>
                <a:latin typeface="微软雅黑" pitchFamily="34" charset="-122"/>
                <a:ea typeface="微软雅黑" pitchFamily="34" charset="-122"/>
              </a:rPr>
              <a:t>（元）</a:t>
            </a:r>
          </a:p>
          <a:p>
            <a:pPr>
              <a:lnSpc>
                <a:spcPct val="150000"/>
              </a:lnSpc>
            </a:pPr>
            <a:r>
              <a:rPr lang="zh-CN" altLang="en-US" sz="1800" dirty="0">
                <a:latin typeface="微软雅黑" pitchFamily="34" charset="-122"/>
                <a:ea typeface="微软雅黑" pitchFamily="34" charset="-122"/>
              </a:rPr>
              <a:t>借：固定资产</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仓库                                    </a:t>
            </a:r>
            <a:r>
              <a:rPr lang="en-US" altLang="zh-CN" sz="1800" dirty="0">
                <a:latin typeface="微软雅黑" pitchFamily="34" charset="-122"/>
                <a:ea typeface="微软雅黑" pitchFamily="34" charset="-122"/>
              </a:rPr>
              <a:t>3 809 800</a:t>
            </a:r>
          </a:p>
          <a:p>
            <a:pPr>
              <a:lnSpc>
                <a:spcPct val="150000"/>
              </a:lnSpc>
            </a:pPr>
            <a:r>
              <a:rPr lang="zh-CN" altLang="en-US" sz="1800" dirty="0">
                <a:latin typeface="微软雅黑" pitchFamily="34" charset="-122"/>
                <a:ea typeface="微软雅黑" pitchFamily="34" charset="-122"/>
              </a:rPr>
              <a:t>     贷：在建工程</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建筑工程</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仓库                    </a:t>
            </a:r>
            <a:r>
              <a:rPr lang="en-US" altLang="zh-CN" sz="1800" dirty="0">
                <a:latin typeface="微软雅黑" pitchFamily="34" charset="-122"/>
                <a:ea typeface="微软雅黑" pitchFamily="34" charset="-122"/>
              </a:rPr>
              <a:t>3 809 800</a:t>
            </a:r>
          </a:p>
        </p:txBody>
      </p:sp>
    </p:spTree>
    <p:custDataLst>
      <p:tags r:id="rId1"/>
    </p:custDataLst>
    <p:extLst>
      <p:ext uri="{BB962C8B-B14F-4D97-AF65-F5344CB8AC3E}">
        <p14:creationId xmlns:p14="http://schemas.microsoft.com/office/powerpoint/2010/main" val="314154837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130519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en-US" sz="1800" b="1" dirty="0">
                <a:solidFill>
                  <a:srgbClr val="084CA1"/>
                </a:solidFill>
                <a:ea typeface="微软雅黑"/>
                <a:cs typeface="+mn-ea"/>
                <a:sym typeface="+mn-lt"/>
              </a:rPr>
              <a:t>分类</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grpSp>
        <p:nvGrpSpPr>
          <p:cNvPr id="17" name="组合 16"/>
          <p:cNvGrpSpPr/>
          <p:nvPr/>
        </p:nvGrpSpPr>
        <p:grpSpPr>
          <a:xfrm>
            <a:off x="2949590" y="1928440"/>
            <a:ext cx="777240" cy="751840"/>
            <a:chOff x="2949590" y="2273845"/>
            <a:chExt cx="777240" cy="751840"/>
          </a:xfrm>
        </p:grpSpPr>
        <p:sp>
          <p:nvSpPr>
            <p:cNvPr id="18" name="椭圆 17"/>
            <p:cNvSpPr/>
            <p:nvPr/>
          </p:nvSpPr>
          <p:spPr>
            <a:xfrm>
              <a:off x="2949590" y="2273845"/>
              <a:ext cx="777240" cy="751840"/>
            </a:xfrm>
            <a:prstGeom prst="ellipse">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 10"/>
            <p:cNvSpPr/>
            <p:nvPr/>
          </p:nvSpPr>
          <p:spPr>
            <a:xfrm>
              <a:off x="3194065" y="2486570"/>
              <a:ext cx="288290" cy="325755"/>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rgbClr val="084CA1"/>
            </a:solidFill>
            <a:ln w="25400" cap="flat" cmpd="sng" algn="ctr">
              <a:noFill/>
              <a:prstDash val="solid"/>
            </a:ln>
            <a:effec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20" name="文本框 17"/>
          <p:cNvSpPr txBox="1"/>
          <p:nvPr/>
        </p:nvSpPr>
        <p:spPr>
          <a:xfrm>
            <a:off x="511930" y="2050444"/>
            <a:ext cx="2515870" cy="458908"/>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生产经营用固定资产</a:t>
            </a:r>
          </a:p>
        </p:txBody>
      </p:sp>
      <p:sp>
        <p:nvSpPr>
          <p:cNvPr id="21" name="文本框 19"/>
          <p:cNvSpPr txBox="1"/>
          <p:nvPr/>
        </p:nvSpPr>
        <p:spPr>
          <a:xfrm>
            <a:off x="694147" y="2669396"/>
            <a:ext cx="3733837" cy="1338828"/>
          </a:xfrm>
          <a:prstGeom prst="rect">
            <a:avLst/>
          </a:prstGeom>
          <a:noFill/>
        </p:spPr>
        <p:txBody>
          <a:bodyPr wrap="square" rtlCol="0">
            <a:spAutoFit/>
          </a:bodyPr>
          <a:lstStyle/>
          <a:p>
            <a:pPr marL="285750" marR="0" lvl="0" indent="-28575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直接</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服务于企业</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生产</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经营</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过程；</a:t>
            </a:r>
          </a:p>
          <a:p>
            <a:pPr marL="285750" marR="0" lvl="0" indent="-285750" algn="r"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如：生产经营用房屋、</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及其设备</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、器具、工具等。</a:t>
            </a:r>
          </a:p>
        </p:txBody>
      </p:sp>
      <p:grpSp>
        <p:nvGrpSpPr>
          <p:cNvPr id="22" name="组合 21"/>
          <p:cNvGrpSpPr/>
          <p:nvPr/>
        </p:nvGrpSpPr>
        <p:grpSpPr>
          <a:xfrm>
            <a:off x="5329555" y="1923678"/>
            <a:ext cx="777240" cy="751840"/>
            <a:chOff x="5329555" y="2269083"/>
            <a:chExt cx="777240" cy="751840"/>
          </a:xfrm>
        </p:grpSpPr>
        <p:sp>
          <p:nvSpPr>
            <p:cNvPr id="32" name="椭圆 31"/>
            <p:cNvSpPr/>
            <p:nvPr/>
          </p:nvSpPr>
          <p:spPr>
            <a:xfrm>
              <a:off x="5329555" y="2269083"/>
              <a:ext cx="777240" cy="751840"/>
            </a:xfrm>
            <a:prstGeom prst="ellipse">
              <a:avLst/>
            </a:prstGeom>
            <a:solidFill>
              <a:schemeClr val="accent1">
                <a:lumMod val="60000"/>
                <a:lumOff val="40000"/>
              </a:scheme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33" name=" 2050"/>
            <p:cNvSpPr/>
            <p:nvPr/>
          </p:nvSpPr>
          <p:spPr bwMode="auto">
            <a:xfrm>
              <a:off x="5574030" y="2443708"/>
              <a:ext cx="288290" cy="363220"/>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084CA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34" name="文本框 16"/>
          <p:cNvSpPr txBox="1"/>
          <p:nvPr/>
        </p:nvSpPr>
        <p:spPr>
          <a:xfrm>
            <a:off x="6106795" y="2050444"/>
            <a:ext cx="2780030" cy="458908"/>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非生产经营用固定资产</a:t>
            </a:r>
          </a:p>
        </p:txBody>
      </p:sp>
      <p:sp>
        <p:nvSpPr>
          <p:cNvPr id="35" name="文本框 18"/>
          <p:cNvSpPr txBox="1"/>
          <p:nvPr/>
        </p:nvSpPr>
        <p:spPr>
          <a:xfrm>
            <a:off x="4572000" y="2714163"/>
            <a:ext cx="4032447" cy="1754326"/>
          </a:xfrm>
          <a:prstGeom prst="rect">
            <a:avLst/>
          </a:prstGeom>
          <a:noFill/>
        </p:spPr>
        <p:txBody>
          <a:bodyPr wrap="square" rtlCol="0">
            <a:spAutoFit/>
          </a:bodyPr>
          <a:lstStyle/>
          <a:p>
            <a:pPr marL="285750" marR="0" lvl="0" indent="-28575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不直接</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服务于企业</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生产</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经营</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过程</a:t>
            </a:r>
          </a:p>
          <a:p>
            <a:pPr marL="285750" marR="0" lvl="0" indent="-28575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如：食堂、托儿所、医务室、职工宿舍、俱乐部的房屋、设备和其他固定资产等。</a:t>
            </a:r>
          </a:p>
        </p:txBody>
      </p:sp>
      <p:cxnSp>
        <p:nvCxnSpPr>
          <p:cNvPr id="36" name="直接连接符 35"/>
          <p:cNvCxnSpPr>
            <a:stCxn id="18" idx="6"/>
            <a:endCxn id="32" idx="2"/>
          </p:cNvCxnSpPr>
          <p:nvPr/>
        </p:nvCxnSpPr>
        <p:spPr>
          <a:xfrm flipV="1">
            <a:off x="3726830" y="2299598"/>
            <a:ext cx="1602725" cy="4762"/>
          </a:xfrm>
          <a:prstGeom prst="line">
            <a:avLst/>
          </a:prstGeom>
          <a:noFill/>
          <a:ln w="19050" cap="flat" cmpd="sng" algn="ctr">
            <a:solidFill>
              <a:srgbClr val="4C91BB"/>
            </a:solidFill>
            <a:prstDash val="solid"/>
          </a:ln>
          <a:effectLst/>
        </p:spPr>
      </p:cxnSp>
      <p:sp>
        <p:nvSpPr>
          <p:cNvPr id="37" name="TextBox 36"/>
          <p:cNvSpPr txBox="1"/>
          <p:nvPr/>
        </p:nvSpPr>
        <p:spPr>
          <a:xfrm>
            <a:off x="3635896" y="1923678"/>
            <a:ext cx="1800493"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按</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经济用途</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分类</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38" name="直接连接符 37"/>
          <p:cNvCxnSpPr/>
          <p:nvPr/>
        </p:nvCxnSpPr>
        <p:spPr>
          <a:xfrm>
            <a:off x="4536142" y="2304360"/>
            <a:ext cx="0" cy="2011729"/>
          </a:xfrm>
          <a:prstGeom prst="line">
            <a:avLst/>
          </a:prstGeom>
          <a:noFill/>
          <a:ln w="19050" cap="flat" cmpd="sng" algn="ctr">
            <a:solidFill>
              <a:srgbClr val="4C91BB"/>
            </a:solidFill>
            <a:prstDash val="dash"/>
          </a:ln>
          <a:effectLst/>
        </p:spPr>
      </p:cxnSp>
    </p:spTree>
    <p:custDataLst>
      <p:tags r:id="rId1"/>
    </p:custDataLst>
    <p:extLst>
      <p:ext uri="{BB962C8B-B14F-4D97-AF65-F5344CB8AC3E}">
        <p14:creationId xmlns:p14="http://schemas.microsoft.com/office/powerpoint/2010/main" val="261967894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610779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的账务处理</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建造</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（出包工程）</a:t>
            </a:r>
            <a:endParaRPr lang="zh-CN" altLang="zh-CN" sz="1800" b="1" dirty="0">
              <a:solidFill>
                <a:srgbClr val="084CA1"/>
              </a:solidFill>
              <a:ea typeface="微软雅黑"/>
              <a:cs typeface="+mn-ea"/>
            </a:endParaRPr>
          </a:p>
        </p:txBody>
      </p:sp>
      <p:grpSp>
        <p:nvGrpSpPr>
          <p:cNvPr id="17" name="组合 16"/>
          <p:cNvGrpSpPr/>
          <p:nvPr/>
        </p:nvGrpSpPr>
        <p:grpSpPr>
          <a:xfrm>
            <a:off x="349000" y="1333470"/>
            <a:ext cx="1760598" cy="1690207"/>
            <a:chOff x="1715" y="4363"/>
            <a:chExt cx="3628" cy="3490"/>
          </a:xfrm>
        </p:grpSpPr>
        <p:sp>
          <p:nvSpPr>
            <p:cNvPr id="18" name="椭圆 17"/>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0" name="椭圆 19"/>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文本框 18"/>
          <p:cNvSpPr txBox="1"/>
          <p:nvPr/>
        </p:nvSpPr>
        <p:spPr>
          <a:xfrm>
            <a:off x="3030660" y="1662910"/>
            <a:ext cx="5867277" cy="1754326"/>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在建</a:t>
            </a:r>
            <a:r>
              <a:rPr lang="zh-CN" altLang="en-US" sz="1800" dirty="0" smtClean="0">
                <a:latin typeface="微软雅黑" pitchFamily="34" charset="-122"/>
                <a:ea typeface="微软雅黑" pitchFamily="34" charset="-122"/>
              </a:rPr>
              <a:t>工程</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zh-CN" altLang="zh-CN" sz="1800" b="1" dirty="0">
                <a:solidFill>
                  <a:srgbClr val="C00000"/>
                </a:solidFill>
                <a:latin typeface="微软雅黑" pitchFamily="34" charset="-122"/>
                <a:ea typeface="微软雅黑" pitchFamily="34" charset="-122"/>
              </a:rPr>
              <a:t>【</a:t>
            </a:r>
            <a:r>
              <a:rPr lang="en-US" altLang="zh-CN" sz="1800" b="1" dirty="0">
                <a:solidFill>
                  <a:srgbClr val="C00000"/>
                </a:solidFill>
                <a:latin typeface="微软雅黑" pitchFamily="34" charset="-122"/>
                <a:ea typeface="微软雅黑" pitchFamily="34" charset="-122"/>
              </a:rPr>
              <a:t>60%</a:t>
            </a:r>
            <a:r>
              <a:rPr lang="zh-CN" altLang="zh-CN" sz="1800" b="1" dirty="0">
                <a:solidFill>
                  <a:srgbClr val="C00000"/>
                </a:solidFill>
                <a:latin typeface="微软雅黑" pitchFamily="34" charset="-122"/>
                <a:ea typeface="微软雅黑" pitchFamily="34" charset="-122"/>
              </a:rPr>
              <a:t>】</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应交税费——待抵扣进项税额</a:t>
            </a:r>
            <a:r>
              <a:rPr lang="zh-CN" altLang="zh-CN" sz="1800" b="1" dirty="0">
                <a:solidFill>
                  <a:srgbClr val="C00000"/>
                </a:solidFill>
                <a:latin typeface="微软雅黑" pitchFamily="34" charset="-122"/>
                <a:ea typeface="微软雅黑" pitchFamily="34" charset="-122"/>
              </a:rPr>
              <a:t>【</a:t>
            </a:r>
            <a:r>
              <a:rPr lang="en-US" altLang="zh-CN" sz="1800" b="1" dirty="0">
                <a:solidFill>
                  <a:srgbClr val="C00000"/>
                </a:solidFill>
                <a:latin typeface="微软雅黑" pitchFamily="34" charset="-122"/>
                <a:ea typeface="微软雅黑" pitchFamily="34" charset="-122"/>
              </a:rPr>
              <a:t>40%</a:t>
            </a:r>
            <a:r>
              <a:rPr lang="zh-CN" altLang="zh-CN" sz="1800" b="1" dirty="0">
                <a:solidFill>
                  <a:srgbClr val="C00000"/>
                </a:solidFill>
                <a:latin typeface="微软雅黑" pitchFamily="34" charset="-122"/>
                <a:ea typeface="微软雅黑" pitchFamily="34" charset="-122"/>
              </a:rPr>
              <a:t>】</a:t>
            </a: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a:t>
            </a:r>
            <a:r>
              <a:rPr lang="zh-CN" altLang="zh-CN" sz="1800" dirty="0" smtClean="0">
                <a:latin typeface="微软雅黑" pitchFamily="34" charset="-122"/>
                <a:ea typeface="微软雅黑" pitchFamily="34" charset="-122"/>
              </a:rPr>
              <a:t>存款等</a:t>
            </a:r>
            <a:endParaRPr lang="zh-CN" altLang="zh-CN" sz="1800" dirty="0">
              <a:latin typeface="微软雅黑" pitchFamily="34" charset="-122"/>
              <a:ea typeface="微软雅黑" pitchFamily="34" charset="-122"/>
            </a:endParaRPr>
          </a:p>
        </p:txBody>
      </p:sp>
      <p:sp>
        <p:nvSpPr>
          <p:cNvPr id="22" name="文本框 19"/>
          <p:cNvSpPr txBox="1"/>
          <p:nvPr/>
        </p:nvSpPr>
        <p:spPr>
          <a:xfrm>
            <a:off x="3031146" y="1222081"/>
            <a:ext cx="6035736" cy="496290"/>
          </a:xfrm>
          <a:prstGeom prst="rect">
            <a:avLst/>
          </a:prstGeom>
          <a:noFill/>
        </p:spPr>
        <p:txBody>
          <a:bodyPr wrap="square" rtlCol="0">
            <a:spAutoFit/>
          </a:bodyPr>
          <a:lstStyle/>
          <a:p>
            <a:pPr lvl="0" defTabSz="914400">
              <a:lnSpc>
                <a:spcPct val="150000"/>
              </a:lnSpc>
              <a:defRPr/>
            </a:pPr>
            <a:r>
              <a:rPr lang="zh-CN" altLang="zh-CN" sz="2000" b="1" kern="0" dirty="0">
                <a:solidFill>
                  <a:srgbClr val="084CA1"/>
                </a:solidFill>
                <a:latin typeface="微软雅黑" pitchFamily="34" charset="-122"/>
                <a:ea typeface="微软雅黑" pitchFamily="34" charset="-122"/>
              </a:rPr>
              <a:t>向建造承包商结算的进度款，由对方开具专用发票时</a:t>
            </a:r>
            <a:endParaRPr lang="zh-CN" altLang="en-US" sz="2000" b="1" kern="0" dirty="0">
              <a:solidFill>
                <a:srgbClr val="084CA1"/>
              </a:solidFill>
              <a:latin typeface="微软雅黑" pitchFamily="34" charset="-122"/>
              <a:ea typeface="微软雅黑" pitchFamily="34" charset="-122"/>
            </a:endParaRPr>
          </a:p>
        </p:txBody>
      </p:sp>
      <p:sp>
        <p:nvSpPr>
          <p:cNvPr id="14" name="椭圆 13"/>
          <p:cNvSpPr/>
          <p:nvPr/>
        </p:nvSpPr>
        <p:spPr>
          <a:xfrm>
            <a:off x="2538101" y="3526704"/>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5" name="文本框 18"/>
          <p:cNvSpPr txBox="1"/>
          <p:nvPr/>
        </p:nvSpPr>
        <p:spPr>
          <a:xfrm>
            <a:off x="3031146" y="3855175"/>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借：固定资产</a:t>
            </a:r>
          </a:p>
          <a:p>
            <a:pPr>
              <a:lnSpc>
                <a:spcPct val="150000"/>
              </a:lnSpc>
            </a:pPr>
            <a:r>
              <a:rPr lang="zh-CN" altLang="zh-CN" sz="1800" dirty="0">
                <a:latin typeface="微软雅黑" pitchFamily="34" charset="-122"/>
                <a:ea typeface="微软雅黑" pitchFamily="34" charset="-122"/>
              </a:rPr>
              <a:t>　　贷：在建工程</a:t>
            </a:r>
          </a:p>
        </p:txBody>
      </p:sp>
      <p:sp>
        <p:nvSpPr>
          <p:cNvPr id="16" name="文本框 19"/>
          <p:cNvSpPr txBox="1"/>
          <p:nvPr/>
        </p:nvSpPr>
        <p:spPr>
          <a:xfrm>
            <a:off x="3031632" y="3414346"/>
            <a:ext cx="3315923" cy="499624"/>
          </a:xfrm>
          <a:prstGeom prst="rect">
            <a:avLst/>
          </a:prstGeom>
          <a:noFill/>
        </p:spPr>
        <p:txBody>
          <a:bodyPr wrap="square" rtlCol="0">
            <a:spAutoFit/>
          </a:bodyPr>
          <a:lstStyle/>
          <a:p>
            <a:pPr defTabSz="914400">
              <a:lnSpc>
                <a:spcPct val="150000"/>
              </a:lnSpc>
              <a:defRPr/>
            </a:pPr>
            <a:r>
              <a:rPr lang="zh-CN" altLang="zh-CN" sz="2000" b="1" kern="0" dirty="0" smtClean="0">
                <a:solidFill>
                  <a:srgbClr val="084CA1"/>
                </a:solidFill>
                <a:latin typeface="微软雅黑" pitchFamily="34" charset="-122"/>
                <a:ea typeface="微软雅黑" pitchFamily="34" charset="-122"/>
              </a:rPr>
              <a:t>工程</a:t>
            </a:r>
            <a:r>
              <a:rPr lang="zh-CN" altLang="zh-CN" sz="2000" b="1" kern="0" dirty="0">
                <a:solidFill>
                  <a:srgbClr val="084CA1"/>
                </a:solidFill>
                <a:latin typeface="微软雅黑" pitchFamily="34" charset="-122"/>
                <a:ea typeface="微软雅黑" pitchFamily="34" charset="-122"/>
              </a:rPr>
              <a:t>达到预定可使用状态时</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51578565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4313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2502922"/>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5484" y="1203598"/>
            <a:ext cx="7767951"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出包</a:t>
            </a:r>
            <a:r>
              <a:rPr lang="zh-CN" altLang="en-US" sz="1800" b="1" dirty="0" smtClean="0">
                <a:solidFill>
                  <a:srgbClr val="084CA1"/>
                </a:solidFill>
                <a:latin typeface="微软雅黑" pitchFamily="34" charset="-122"/>
                <a:ea typeface="微软雅黑" pitchFamily="34" charset="-122"/>
              </a:rPr>
              <a:t>工程</a:t>
            </a:r>
            <a:r>
              <a:rPr lang="en-US" altLang="zh-CN" sz="1800" b="1" dirty="0" smtClean="0">
                <a:solidFill>
                  <a:srgbClr val="084CA1"/>
                </a:solidFill>
                <a:latin typeface="微软雅黑" pitchFamily="34" charset="-122"/>
                <a:ea typeface="微软雅黑" pitchFamily="34" charset="-122"/>
              </a:rPr>
              <a:t>】</a:t>
            </a:r>
            <a:r>
              <a:rPr lang="zh-CN" altLang="zh-CN" sz="1800" dirty="0">
                <a:latin typeface="微软雅黑" pitchFamily="34" charset="-122"/>
                <a:ea typeface="微软雅黑" pitchFamily="34" charset="-122"/>
              </a:rPr>
              <a:t>甲公司为增值税一般纳税人，</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月，与华丰建筑公司签订工程承包合同，采用出包方式新建一栋厂房，工程总造价</a:t>
            </a:r>
            <a:r>
              <a:rPr lang="en-US" altLang="zh-CN" sz="1800" dirty="0">
                <a:latin typeface="微软雅黑" pitchFamily="34" charset="-122"/>
                <a:ea typeface="微软雅黑" pitchFamily="34" charset="-122"/>
              </a:rPr>
              <a:t>95 000 000</a:t>
            </a:r>
            <a:r>
              <a:rPr lang="zh-CN" altLang="zh-CN" sz="1800" dirty="0">
                <a:latin typeface="微软雅黑" pitchFamily="34" charset="-122"/>
                <a:ea typeface="微软雅黑" pitchFamily="34" charset="-122"/>
              </a:rPr>
              <a:t>元（含税），增值税税率</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a:t>
            </a:r>
          </a:p>
        </p:txBody>
      </p:sp>
      <p:sp>
        <p:nvSpPr>
          <p:cNvPr id="15" name="矩形 14"/>
          <p:cNvSpPr/>
          <p:nvPr/>
        </p:nvSpPr>
        <p:spPr>
          <a:xfrm>
            <a:off x="805484" y="2559442"/>
            <a:ext cx="7767951" cy="2585323"/>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）根据出包合同，预付工程总造价的</a:t>
            </a:r>
            <a:r>
              <a:rPr lang="en-US" altLang="zh-CN" sz="1800" b="1" dirty="0">
                <a:solidFill>
                  <a:srgbClr val="084CA1"/>
                </a:solidFill>
                <a:latin typeface="微软雅黑" pitchFamily="34" charset="-122"/>
                <a:ea typeface="微软雅黑" pitchFamily="34" charset="-122"/>
              </a:rPr>
              <a:t>60%</a:t>
            </a:r>
            <a:r>
              <a:rPr lang="zh-CN" altLang="zh-CN" sz="1800" b="1" dirty="0">
                <a:solidFill>
                  <a:srgbClr val="084CA1"/>
                </a:solidFill>
                <a:latin typeface="微软雅黑" pitchFamily="34" charset="-122"/>
                <a:ea typeface="微软雅黑" pitchFamily="34" charset="-122"/>
              </a:rPr>
              <a:t>，并取得增值税专用发票，其余款项工程完工验收合格后付清。</a:t>
            </a:r>
            <a:endParaRPr lang="en-US" altLang="zh-CN" sz="1800" b="1" dirty="0">
              <a:solidFill>
                <a:srgbClr val="084CA1"/>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借：在建工程</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华丰建筑公司</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51 818 181.82</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en-US" altLang="zh-CN" sz="1800" dirty="0">
                <a:latin typeface="微软雅黑" pitchFamily="34" charset="-122"/>
                <a:ea typeface="微软雅黑" pitchFamily="34" charset="-122"/>
              </a:rPr>
              <a:t>        3 109 090.91</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待抵扣</a:t>
            </a:r>
            <a:r>
              <a:rPr lang="zh-CN" altLang="en-US" sz="1800" dirty="0">
                <a:latin typeface="微软雅黑" pitchFamily="34" charset="-122"/>
                <a:ea typeface="微软雅黑" pitchFamily="34" charset="-122"/>
              </a:rPr>
              <a:t>进项</a:t>
            </a:r>
            <a:r>
              <a:rPr lang="zh-CN" altLang="zh-CN" sz="1800" dirty="0">
                <a:latin typeface="微软雅黑" pitchFamily="34" charset="-122"/>
                <a:ea typeface="微软雅黑" pitchFamily="34" charset="-122"/>
              </a:rPr>
              <a:t>税额</a:t>
            </a:r>
            <a:r>
              <a:rPr lang="en-US" altLang="zh-CN" sz="1800" dirty="0">
                <a:latin typeface="微软雅黑" pitchFamily="34" charset="-122"/>
                <a:ea typeface="微软雅黑" pitchFamily="34" charset="-122"/>
              </a:rPr>
              <a:t>                      2 072 727.27</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贷：银行存款</a:t>
            </a:r>
            <a:r>
              <a:rPr lang="en-US" altLang="zh-CN" sz="1800" dirty="0">
                <a:latin typeface="微软雅黑" pitchFamily="34" charset="-122"/>
                <a:ea typeface="微软雅黑" pitchFamily="34" charset="-122"/>
              </a:rPr>
              <a:t>                                                   57 000 000</a:t>
            </a:r>
            <a:endParaRPr lang="zh-CN" altLang="zh-CN" sz="1800" dirty="0">
              <a:latin typeface="微软雅黑" pitchFamily="34" charset="-122"/>
              <a:ea typeface="微软雅黑" pitchFamily="34" charset="-122"/>
            </a:endParaRPr>
          </a:p>
        </p:txBody>
      </p:sp>
      <p:grpSp>
        <p:nvGrpSpPr>
          <p:cNvPr id="23" name="组合 22"/>
          <p:cNvGrpSpPr/>
          <p:nvPr/>
        </p:nvGrpSpPr>
        <p:grpSpPr>
          <a:xfrm>
            <a:off x="6948264" y="2914080"/>
            <a:ext cx="2088233" cy="479085"/>
            <a:chOff x="6588223" y="2859204"/>
            <a:chExt cx="2088234" cy="479085"/>
          </a:xfrm>
        </p:grpSpPr>
        <p:sp>
          <p:nvSpPr>
            <p:cNvPr id="24" name="椭圆形标注 23"/>
            <p:cNvSpPr/>
            <p:nvPr/>
          </p:nvSpPr>
          <p:spPr>
            <a:xfrm>
              <a:off x="6588223" y="2859204"/>
              <a:ext cx="2088234" cy="479085"/>
            </a:xfrm>
            <a:prstGeom prst="wedgeEllipseCallout">
              <a:avLst>
                <a:gd name="adj1" fmla="val -41004"/>
                <a:gd name="adj2" fmla="val 75441"/>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微软雅黑" pitchFamily="34" charset="-122"/>
                <a:ea typeface="微软雅黑" pitchFamily="34" charset="-122"/>
              </a:endParaRPr>
            </a:p>
          </p:txBody>
        </p:sp>
        <p:sp>
          <p:nvSpPr>
            <p:cNvPr id="25" name="矩形 24"/>
            <p:cNvSpPr/>
            <p:nvPr/>
          </p:nvSpPr>
          <p:spPr>
            <a:xfrm>
              <a:off x="6588223" y="2931790"/>
              <a:ext cx="2088233" cy="369332"/>
            </a:xfrm>
            <a:prstGeom prst="rect">
              <a:avLst/>
            </a:prstGeom>
          </p:spPr>
          <p:txBody>
            <a:bodyPr wrap="square">
              <a:spAutoFit/>
            </a:bodyPr>
            <a:lstStyle/>
            <a:p>
              <a:pPr algn="ctr"/>
              <a:r>
                <a:rPr lang="en-US" altLang="zh-CN" sz="1800" dirty="0" smtClean="0">
                  <a:latin typeface="微软雅黑" pitchFamily="34" charset="-122"/>
                  <a:ea typeface="微软雅黑" pitchFamily="34" charset="-122"/>
                </a:rPr>
                <a:t>57 000 000÷1.1</a:t>
              </a:r>
              <a:endParaRPr lang="zh-CN" altLang="en-US" sz="1800" dirty="0">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357206072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7" name="矩形 1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4313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1654613"/>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5484" y="1203598"/>
            <a:ext cx="7767951" cy="416589"/>
          </a:xfrm>
          <a:prstGeom prst="rect">
            <a:avLst/>
          </a:prstGeom>
        </p:spPr>
        <p:txBody>
          <a:bodyPr wrap="square">
            <a:spAutoFit/>
          </a:bodyPr>
          <a:lstStyle/>
          <a:p>
            <a:pPr>
              <a:lnSpc>
                <a:spcPts val="28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）工程完工，支付剩余</a:t>
            </a:r>
            <a:r>
              <a:rPr lang="en-US" altLang="zh-CN" sz="1800" dirty="0">
                <a:latin typeface="微软雅黑" pitchFamily="34" charset="-122"/>
                <a:ea typeface="微软雅黑" pitchFamily="34" charset="-122"/>
              </a:rPr>
              <a:t>40%</a:t>
            </a:r>
            <a:r>
              <a:rPr lang="zh-CN" altLang="zh-CN" sz="1800" dirty="0">
                <a:latin typeface="微软雅黑" pitchFamily="34" charset="-122"/>
                <a:ea typeface="微软雅黑" pitchFamily="34" charset="-122"/>
              </a:rPr>
              <a:t>的工程款，并取得增值税专用发票。</a:t>
            </a:r>
          </a:p>
        </p:txBody>
      </p:sp>
      <p:sp>
        <p:nvSpPr>
          <p:cNvPr id="15" name="矩形 14"/>
          <p:cNvSpPr/>
          <p:nvPr/>
        </p:nvSpPr>
        <p:spPr>
          <a:xfrm>
            <a:off x="805484" y="1711133"/>
            <a:ext cx="7767951" cy="1528624"/>
          </a:xfrm>
          <a:prstGeom prst="rect">
            <a:avLst/>
          </a:prstGeom>
        </p:spPr>
        <p:txBody>
          <a:bodyPr wrap="square">
            <a:spAutoFit/>
          </a:bodyPr>
          <a:lstStyle/>
          <a:p>
            <a:pPr>
              <a:lnSpc>
                <a:spcPts val="2800"/>
              </a:lnSpc>
            </a:pPr>
            <a:r>
              <a:rPr lang="zh-CN" altLang="zh-CN" sz="1800" dirty="0">
                <a:latin typeface="微软雅黑" pitchFamily="34" charset="-122"/>
                <a:ea typeface="微软雅黑" pitchFamily="34" charset="-122"/>
              </a:rPr>
              <a:t>借：在建工程</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华丰建筑公司</a:t>
            </a:r>
            <a:r>
              <a:rPr lang="en-US" altLang="zh-CN" sz="1800" dirty="0">
                <a:latin typeface="微软雅黑" pitchFamily="34" charset="-122"/>
                <a:ea typeface="微软雅黑" pitchFamily="34" charset="-122"/>
              </a:rPr>
              <a:t>                                34 545 454.55</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en-US" altLang="zh-CN" sz="1800" dirty="0">
                <a:latin typeface="微软雅黑" pitchFamily="34" charset="-122"/>
                <a:ea typeface="微软雅黑" pitchFamily="34" charset="-122"/>
              </a:rPr>
              <a:t>                  2 072 727.27</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待抵扣</a:t>
            </a:r>
            <a:r>
              <a:rPr lang="zh-CN" altLang="en-US" sz="1800" dirty="0">
                <a:latin typeface="微软雅黑" pitchFamily="34" charset="-122"/>
                <a:ea typeface="微软雅黑" pitchFamily="34" charset="-122"/>
              </a:rPr>
              <a:t>进项</a:t>
            </a:r>
            <a:r>
              <a:rPr lang="zh-CN" altLang="zh-CN" sz="1800" dirty="0">
                <a:latin typeface="微软雅黑" pitchFamily="34" charset="-122"/>
                <a:ea typeface="微软雅黑" pitchFamily="34" charset="-122"/>
              </a:rPr>
              <a:t>税额</a:t>
            </a:r>
            <a:r>
              <a:rPr lang="en-US" altLang="zh-CN" sz="1800" dirty="0">
                <a:latin typeface="微软雅黑" pitchFamily="34" charset="-122"/>
                <a:ea typeface="微软雅黑" pitchFamily="34" charset="-122"/>
              </a:rPr>
              <a:t>                                1 381 818.18</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贷：银行存款</a:t>
            </a:r>
            <a:r>
              <a:rPr lang="en-US" altLang="zh-CN" sz="1800" dirty="0">
                <a:latin typeface="微软雅黑" pitchFamily="34" charset="-122"/>
                <a:ea typeface="微软雅黑" pitchFamily="34" charset="-122"/>
              </a:rPr>
              <a:t>                                                             38 000 000</a:t>
            </a:r>
            <a:endParaRPr lang="zh-CN" altLang="zh-CN" sz="1800" dirty="0">
              <a:latin typeface="微软雅黑" pitchFamily="34" charset="-122"/>
              <a:ea typeface="微软雅黑" pitchFamily="34" charset="-122"/>
            </a:endParaRPr>
          </a:p>
        </p:txBody>
      </p:sp>
      <p:cxnSp>
        <p:nvCxnSpPr>
          <p:cNvPr id="23" name="直接连接符 22"/>
          <p:cNvCxnSpPr/>
          <p:nvPr/>
        </p:nvCxnSpPr>
        <p:spPr>
          <a:xfrm>
            <a:off x="863876" y="3212326"/>
            <a:ext cx="7740572"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24" name="矩形 23"/>
          <p:cNvSpPr/>
          <p:nvPr>
            <p:custDataLst>
              <p:tags r:id="rId9"/>
            </p:custDataLst>
          </p:nvPr>
        </p:nvSpPr>
        <p:spPr>
          <a:xfrm>
            <a:off x="767264" y="3346508"/>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5" name="矩形 24"/>
          <p:cNvSpPr/>
          <p:nvPr>
            <p:custDataLst>
              <p:tags r:id="rId10"/>
            </p:custDataLst>
          </p:nvPr>
        </p:nvSpPr>
        <p:spPr>
          <a:xfrm>
            <a:off x="690822" y="3857991"/>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6" name="矩形 25"/>
          <p:cNvSpPr/>
          <p:nvPr/>
        </p:nvSpPr>
        <p:spPr>
          <a:xfrm>
            <a:off x="767262" y="3406976"/>
            <a:ext cx="7767951" cy="416589"/>
          </a:xfrm>
          <a:prstGeom prst="rect">
            <a:avLst/>
          </a:prstGeom>
        </p:spPr>
        <p:txBody>
          <a:bodyPr wrap="square">
            <a:spAutoFit/>
          </a:bodyPr>
          <a:lstStyle/>
          <a:p>
            <a:pPr lvl="0">
              <a:lnSpc>
                <a:spcPts val="28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）工程验收合格交付使用，结转在建工程成本。</a:t>
            </a:r>
          </a:p>
        </p:txBody>
      </p:sp>
      <p:sp>
        <p:nvSpPr>
          <p:cNvPr id="27" name="矩形 26"/>
          <p:cNvSpPr/>
          <p:nvPr/>
        </p:nvSpPr>
        <p:spPr>
          <a:xfrm>
            <a:off x="767262" y="3914511"/>
            <a:ext cx="7767951" cy="775662"/>
          </a:xfrm>
          <a:prstGeom prst="rect">
            <a:avLst/>
          </a:prstGeom>
        </p:spPr>
        <p:txBody>
          <a:bodyPr wrap="square">
            <a:spAutoFit/>
          </a:bodyPr>
          <a:lstStyle/>
          <a:p>
            <a:pPr lvl="0">
              <a:lnSpc>
                <a:spcPts val="2800"/>
              </a:lnSpc>
            </a:pPr>
            <a:r>
              <a:rPr lang="zh-CN" altLang="zh-CN" sz="1800" dirty="0">
                <a:latin typeface="微软雅黑" pitchFamily="34" charset="-122"/>
                <a:ea typeface="微软雅黑" pitchFamily="34" charset="-122"/>
              </a:rPr>
              <a:t>借：固定资产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楼房</a:t>
            </a:r>
            <a:r>
              <a:rPr lang="en-US" altLang="zh-CN" sz="1800" dirty="0">
                <a:latin typeface="微软雅黑" pitchFamily="34" charset="-122"/>
                <a:ea typeface="微软雅黑" pitchFamily="34" charset="-122"/>
              </a:rPr>
              <a:t>                                               95 000 000 </a:t>
            </a:r>
            <a:endParaRPr lang="zh-CN" altLang="zh-CN" sz="1800" dirty="0">
              <a:latin typeface="微软雅黑" pitchFamily="34" charset="-122"/>
              <a:ea typeface="微软雅黑" pitchFamily="34" charset="-122"/>
            </a:endParaRPr>
          </a:p>
          <a:p>
            <a:pPr lvl="0">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贷：在建工程</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华丰建筑</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建筑工程</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楼房</a:t>
            </a:r>
            <a:r>
              <a:rPr lang="en-US" altLang="zh-CN" sz="1800" dirty="0">
                <a:latin typeface="微软雅黑" pitchFamily="34" charset="-122"/>
                <a:ea typeface="微软雅黑" pitchFamily="34" charset="-122"/>
              </a:rPr>
              <a:t>      95 000 000</a:t>
            </a:r>
            <a:endParaRPr lang="zh-CN" altLang="zh-CN" sz="1800" dirty="0">
              <a:latin typeface="微软雅黑" pitchFamily="34" charset="-122"/>
              <a:ea typeface="微软雅黑" pitchFamily="34" charset="-122"/>
            </a:endParaRPr>
          </a:p>
        </p:txBody>
      </p:sp>
      <p:grpSp>
        <p:nvGrpSpPr>
          <p:cNvPr id="18" name="组合 17"/>
          <p:cNvGrpSpPr/>
          <p:nvPr/>
        </p:nvGrpSpPr>
        <p:grpSpPr>
          <a:xfrm>
            <a:off x="6934836" y="647282"/>
            <a:ext cx="2088233" cy="479085"/>
            <a:chOff x="6588223" y="2859204"/>
            <a:chExt cx="2088234" cy="479085"/>
          </a:xfrm>
        </p:grpSpPr>
        <p:sp>
          <p:nvSpPr>
            <p:cNvPr id="19" name="椭圆形标注 18"/>
            <p:cNvSpPr/>
            <p:nvPr/>
          </p:nvSpPr>
          <p:spPr>
            <a:xfrm>
              <a:off x="6588223" y="2859204"/>
              <a:ext cx="2088234" cy="479085"/>
            </a:xfrm>
            <a:prstGeom prst="wedgeEllipseCallout">
              <a:avLst>
                <a:gd name="adj1" fmla="val -11356"/>
                <a:gd name="adj2" fmla="val 189461"/>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微软雅黑" pitchFamily="34" charset="-122"/>
                <a:ea typeface="微软雅黑" pitchFamily="34" charset="-122"/>
              </a:endParaRPr>
            </a:p>
          </p:txBody>
        </p:sp>
        <p:sp>
          <p:nvSpPr>
            <p:cNvPr id="20" name="矩形 19"/>
            <p:cNvSpPr/>
            <p:nvPr/>
          </p:nvSpPr>
          <p:spPr>
            <a:xfrm>
              <a:off x="6588223" y="2931790"/>
              <a:ext cx="2088233" cy="369332"/>
            </a:xfrm>
            <a:prstGeom prst="rect">
              <a:avLst/>
            </a:prstGeom>
          </p:spPr>
          <p:txBody>
            <a:bodyPr wrap="square">
              <a:spAutoFit/>
            </a:bodyPr>
            <a:lstStyle/>
            <a:p>
              <a:pPr algn="ctr"/>
              <a:r>
                <a:rPr lang="en-US" altLang="zh-CN" sz="1800" dirty="0" smtClean="0">
                  <a:latin typeface="微软雅黑" pitchFamily="34" charset="-122"/>
                  <a:ea typeface="微软雅黑" pitchFamily="34" charset="-122"/>
                </a:rPr>
                <a:t>38 000 000÷1.1</a:t>
              </a:r>
              <a:endParaRPr lang="zh-CN" altLang="en-US" sz="1800" dirty="0">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203710326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451440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固定资产折旧</a:t>
            </a:r>
            <a:r>
              <a:rPr lang="zh-CN" altLang="zh-CN" sz="1800" b="1" dirty="0" smtClean="0">
                <a:solidFill>
                  <a:srgbClr val="084CA1"/>
                </a:solidFill>
                <a:ea typeface="微软雅黑"/>
                <a:cs typeface="+mn-ea"/>
              </a:rPr>
              <a:t>概述</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含义及影响因素</a:t>
            </a:r>
            <a:endParaRPr lang="zh-CN" altLang="zh-CN" sz="1800" b="1" dirty="0">
              <a:solidFill>
                <a:srgbClr val="084CA1"/>
              </a:solidFill>
              <a:ea typeface="微软雅黑"/>
              <a:cs typeface="+mn-ea"/>
            </a:endParaRPr>
          </a:p>
        </p:txBody>
      </p:sp>
      <p:sp>
        <p:nvSpPr>
          <p:cNvPr id="23" name="TextBox 22"/>
          <p:cNvSpPr txBox="1"/>
          <p:nvPr/>
        </p:nvSpPr>
        <p:spPr>
          <a:xfrm>
            <a:off x="676888" y="1572523"/>
            <a:ext cx="7790224" cy="923330"/>
          </a:xfrm>
          <a:prstGeom prst="rect">
            <a:avLst/>
          </a:prstGeom>
          <a:noFill/>
          <a:ln>
            <a:noFill/>
          </a:ln>
        </p:spPr>
        <p:txBody>
          <a:bodyPr wrap="square" rtlCol="0">
            <a:spAutoFit/>
          </a:bodyPr>
          <a:lstStyle/>
          <a:p>
            <a:pPr>
              <a:lnSpc>
                <a:spcPct val="150000"/>
              </a:lnSpc>
            </a:pPr>
            <a:r>
              <a:rPr lang="zh-CN" altLang="en-US" sz="1800" b="1" dirty="0" smtClean="0">
                <a:solidFill>
                  <a:srgbClr val="C00000"/>
                </a:solidFill>
                <a:latin typeface="微软雅黑" pitchFamily="34" charset="-122"/>
                <a:ea typeface="微软雅黑" pitchFamily="34" charset="-122"/>
              </a:rPr>
              <a:t>固定资产折旧：</a:t>
            </a:r>
            <a:r>
              <a:rPr lang="zh-CN" altLang="en-US" sz="1800" dirty="0" smtClean="0">
                <a:latin typeface="微软雅黑" pitchFamily="34" charset="-122"/>
                <a:ea typeface="微软雅黑" pitchFamily="34" charset="-122"/>
              </a:rPr>
              <a:t>在固定资产</a:t>
            </a:r>
            <a:r>
              <a:rPr lang="zh-CN" altLang="en-US" sz="1800" b="1" dirty="0" smtClean="0">
                <a:solidFill>
                  <a:srgbClr val="084CA1"/>
                </a:solidFill>
                <a:latin typeface="微软雅黑" pitchFamily="34" charset="-122"/>
                <a:ea typeface="微软雅黑" pitchFamily="34" charset="-122"/>
              </a:rPr>
              <a:t>使用寿命内</a:t>
            </a:r>
            <a:r>
              <a:rPr lang="zh-CN" altLang="en-US" sz="1800" dirty="0" smtClean="0">
                <a:latin typeface="微软雅黑" pitchFamily="34" charset="-122"/>
                <a:ea typeface="微软雅黑" pitchFamily="34" charset="-122"/>
              </a:rPr>
              <a:t>，按照确定的方法对</a:t>
            </a:r>
            <a:r>
              <a:rPr lang="zh-CN" altLang="en-US" sz="1800" b="1" dirty="0" smtClean="0">
                <a:solidFill>
                  <a:srgbClr val="084CA1"/>
                </a:solidFill>
                <a:latin typeface="微软雅黑" pitchFamily="34" charset="-122"/>
                <a:ea typeface="微软雅黑" pitchFamily="34" charset="-122"/>
              </a:rPr>
              <a:t>应计折旧额</a:t>
            </a:r>
            <a:r>
              <a:rPr lang="zh-CN" altLang="en-US" sz="1800" dirty="0" smtClean="0">
                <a:latin typeface="微软雅黑" pitchFamily="34" charset="-122"/>
                <a:ea typeface="微软雅黑" pitchFamily="34" charset="-122"/>
              </a:rPr>
              <a:t>进行的系统分摊。</a:t>
            </a:r>
            <a:endParaRPr lang="zh-CN" altLang="en-US" sz="1800" dirty="0">
              <a:latin typeface="微软雅黑" pitchFamily="34" charset="-122"/>
              <a:ea typeface="微软雅黑" pitchFamily="34" charset="-122"/>
            </a:endParaRPr>
          </a:p>
        </p:txBody>
      </p:sp>
      <p:cxnSp>
        <p:nvCxnSpPr>
          <p:cNvPr id="24" name="直接连接符 23"/>
          <p:cNvCxnSpPr/>
          <p:nvPr/>
        </p:nvCxnSpPr>
        <p:spPr>
          <a:xfrm>
            <a:off x="6794887" y="2076579"/>
            <a:ext cx="11049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1474964" y="2076579"/>
            <a:ext cx="5872374" cy="701660"/>
            <a:chOff x="1603561" y="2086114"/>
            <a:chExt cx="5872374" cy="701660"/>
          </a:xfrm>
        </p:grpSpPr>
        <p:cxnSp>
          <p:nvCxnSpPr>
            <p:cNvPr id="26" name="直接连接符 25"/>
            <p:cNvCxnSpPr/>
            <p:nvPr/>
          </p:nvCxnSpPr>
          <p:spPr>
            <a:xfrm>
              <a:off x="7475934" y="2086114"/>
              <a:ext cx="0" cy="449818"/>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603561" y="2535932"/>
              <a:ext cx="5872374" cy="25698"/>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a:off x="1603561" y="2607171"/>
              <a:ext cx="0" cy="180603"/>
            </a:xfrm>
            <a:prstGeom prst="straightConnector1">
              <a:avLst/>
            </a:prstGeom>
            <a:ln w="19050">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p:grpSp>
      <p:sp>
        <p:nvSpPr>
          <p:cNvPr id="30" name="圆角矩形 29"/>
          <p:cNvSpPr/>
          <p:nvPr/>
        </p:nvSpPr>
        <p:spPr bwMode="auto">
          <a:xfrm>
            <a:off x="718309" y="2778239"/>
            <a:ext cx="1404937" cy="504825"/>
          </a:xfrm>
          <a:prstGeom prst="roundRect">
            <a:avLst/>
          </a:prstGeom>
          <a:noFill/>
          <a:ln w="28575">
            <a:solidFill>
              <a:srgbClr val="084CA1"/>
            </a:solidFill>
          </a:ln>
        </p:spPr>
        <p:txBody>
          <a:bodyPr rtlCol="0" anchor="ctr"/>
          <a:lstStyle/>
          <a:p>
            <a:pPr algn="ctr"/>
            <a:r>
              <a:rPr lang="zh-CN" altLang="en-US" sz="1800" dirty="0" smtClean="0">
                <a:latin typeface="微软雅黑" pitchFamily="34" charset="-122"/>
                <a:ea typeface="微软雅黑" pitchFamily="34" charset="-122"/>
              </a:rPr>
              <a:t>应计折旧额</a:t>
            </a:r>
            <a:endParaRPr lang="zh-CN" altLang="en-US" sz="1800" dirty="0">
              <a:latin typeface="微软雅黑" pitchFamily="34" charset="-122"/>
              <a:ea typeface="微软雅黑" pitchFamily="34" charset="-122"/>
            </a:endParaRPr>
          </a:p>
        </p:txBody>
      </p:sp>
      <p:sp>
        <p:nvSpPr>
          <p:cNvPr id="31" name="等于号 30"/>
          <p:cNvSpPr/>
          <p:nvPr/>
        </p:nvSpPr>
        <p:spPr bwMode="auto">
          <a:xfrm>
            <a:off x="2123246" y="2904444"/>
            <a:ext cx="409575" cy="252413"/>
          </a:xfrm>
          <a:prstGeom prst="mathEqual">
            <a:avLst/>
          </a:prstGeom>
          <a:solidFill>
            <a:srgbClr val="084CA1"/>
          </a:solidFill>
          <a:ln>
            <a:noFill/>
          </a:ln>
        </p:spPr>
        <p:txBody>
          <a:bodyPr rtlCol="0" anchor="ctr"/>
          <a:lstStyle/>
          <a:p>
            <a:pPr algn="ctr"/>
            <a:endParaRPr lang="zh-CN" altLang="en-US" sz="1800">
              <a:latin typeface="微软雅黑" pitchFamily="34" charset="-122"/>
              <a:ea typeface="微软雅黑" pitchFamily="34" charset="-122"/>
            </a:endParaRPr>
          </a:p>
        </p:txBody>
      </p:sp>
      <p:sp>
        <p:nvSpPr>
          <p:cNvPr id="32" name="圆角矩形 31"/>
          <p:cNvSpPr/>
          <p:nvPr/>
        </p:nvSpPr>
        <p:spPr bwMode="auto">
          <a:xfrm>
            <a:off x="2532821" y="2778239"/>
            <a:ext cx="1617702" cy="504825"/>
          </a:xfrm>
          <a:prstGeom prst="roundRect">
            <a:avLst/>
          </a:prstGeom>
          <a:noFill/>
          <a:ln w="28575">
            <a:solidFill>
              <a:srgbClr val="084CA1"/>
            </a:solidFill>
          </a:ln>
        </p:spPr>
        <p:txBody>
          <a:bodyPr rtlCol="0" anchor="ctr"/>
          <a:lstStyle/>
          <a:p>
            <a:pPr algn="ctr"/>
            <a:r>
              <a:rPr lang="zh-CN" altLang="en-US" sz="1800" dirty="0" smtClean="0">
                <a:latin typeface="微软雅黑" pitchFamily="34" charset="-122"/>
                <a:ea typeface="微软雅黑" pitchFamily="34" charset="-122"/>
              </a:rPr>
              <a:t>固定资产原值</a:t>
            </a:r>
            <a:endParaRPr lang="zh-CN" altLang="en-US" sz="1800" dirty="0">
              <a:latin typeface="微软雅黑" pitchFamily="34" charset="-122"/>
              <a:ea typeface="微软雅黑" pitchFamily="34" charset="-122"/>
            </a:endParaRPr>
          </a:p>
        </p:txBody>
      </p:sp>
      <p:sp>
        <p:nvSpPr>
          <p:cNvPr id="33" name="减号 32"/>
          <p:cNvSpPr/>
          <p:nvPr/>
        </p:nvSpPr>
        <p:spPr bwMode="auto">
          <a:xfrm>
            <a:off x="4155371" y="2904443"/>
            <a:ext cx="400050" cy="252414"/>
          </a:xfrm>
          <a:prstGeom prst="mathMinus">
            <a:avLst/>
          </a:prstGeom>
          <a:solidFill>
            <a:srgbClr val="084CA1"/>
          </a:solidFill>
          <a:ln>
            <a:noFill/>
          </a:ln>
        </p:spPr>
        <p:txBody>
          <a:bodyPr rtlCol="0" anchor="ctr"/>
          <a:lstStyle/>
          <a:p>
            <a:pPr algn="ctr"/>
            <a:endParaRPr lang="zh-CN" altLang="en-US" sz="1800">
              <a:latin typeface="微软雅黑" pitchFamily="34" charset="-122"/>
              <a:ea typeface="微软雅黑" pitchFamily="34" charset="-122"/>
            </a:endParaRPr>
          </a:p>
        </p:txBody>
      </p:sp>
      <p:sp>
        <p:nvSpPr>
          <p:cNvPr id="34" name="圆角矩形 33"/>
          <p:cNvSpPr/>
          <p:nvPr/>
        </p:nvSpPr>
        <p:spPr bwMode="auto">
          <a:xfrm>
            <a:off x="4555422" y="2778239"/>
            <a:ext cx="1381124" cy="504825"/>
          </a:xfrm>
          <a:prstGeom prst="roundRect">
            <a:avLst/>
          </a:prstGeom>
          <a:noFill/>
          <a:ln w="28575">
            <a:solidFill>
              <a:srgbClr val="084CA1"/>
            </a:solidFill>
          </a:ln>
        </p:spPr>
        <p:txBody>
          <a:bodyPr rtlCol="0" anchor="ctr"/>
          <a:lstStyle/>
          <a:p>
            <a:pPr algn="ctr"/>
            <a:r>
              <a:rPr lang="zh-CN" altLang="en-US" sz="1800" dirty="0" smtClean="0">
                <a:latin typeface="微软雅黑" pitchFamily="34" charset="-122"/>
                <a:ea typeface="微软雅黑" pitchFamily="34" charset="-122"/>
              </a:rPr>
              <a:t>预计净残值</a:t>
            </a:r>
            <a:endParaRPr lang="zh-CN" altLang="en-US" sz="1800" dirty="0">
              <a:latin typeface="微软雅黑" pitchFamily="34" charset="-122"/>
              <a:ea typeface="微软雅黑" pitchFamily="34" charset="-122"/>
            </a:endParaRPr>
          </a:p>
        </p:txBody>
      </p:sp>
      <p:sp>
        <p:nvSpPr>
          <p:cNvPr id="35" name="减号 34"/>
          <p:cNvSpPr/>
          <p:nvPr/>
        </p:nvSpPr>
        <p:spPr bwMode="auto">
          <a:xfrm>
            <a:off x="5966584" y="2904443"/>
            <a:ext cx="400050" cy="252414"/>
          </a:xfrm>
          <a:prstGeom prst="mathMinus">
            <a:avLst/>
          </a:prstGeom>
          <a:solidFill>
            <a:srgbClr val="084CA1"/>
          </a:solidFill>
          <a:ln>
            <a:noFill/>
          </a:ln>
        </p:spPr>
        <p:txBody>
          <a:bodyPr rtlCol="0" anchor="ctr"/>
          <a:lstStyle/>
          <a:p>
            <a:pPr algn="ctr"/>
            <a:endParaRPr lang="zh-CN" altLang="en-US" sz="1800">
              <a:latin typeface="微软雅黑" pitchFamily="34" charset="-122"/>
              <a:ea typeface="微软雅黑" pitchFamily="34" charset="-122"/>
            </a:endParaRPr>
          </a:p>
        </p:txBody>
      </p:sp>
      <p:sp>
        <p:nvSpPr>
          <p:cNvPr id="36" name="圆角矩形 35"/>
          <p:cNvSpPr/>
          <p:nvPr/>
        </p:nvSpPr>
        <p:spPr bwMode="auto">
          <a:xfrm>
            <a:off x="6377915" y="2778239"/>
            <a:ext cx="2089197" cy="504825"/>
          </a:xfrm>
          <a:prstGeom prst="roundRect">
            <a:avLst/>
          </a:prstGeom>
          <a:noFill/>
          <a:ln w="28575">
            <a:solidFill>
              <a:srgbClr val="084CA1"/>
            </a:solidFill>
          </a:ln>
        </p:spPr>
        <p:txBody>
          <a:bodyPr rtlCol="0" anchor="ctr"/>
          <a:lstStyle/>
          <a:p>
            <a:pPr algn="ctr"/>
            <a:r>
              <a:rPr lang="zh-CN" altLang="en-US" sz="1800" dirty="0" smtClean="0">
                <a:latin typeface="微软雅黑" pitchFamily="34" charset="-122"/>
                <a:ea typeface="微软雅黑" pitchFamily="34" charset="-122"/>
              </a:rPr>
              <a:t>固定资产减值准备</a:t>
            </a:r>
            <a:endParaRPr lang="zh-CN" altLang="en-US" sz="1800" dirty="0">
              <a:latin typeface="微软雅黑" pitchFamily="34" charset="-122"/>
              <a:ea typeface="微软雅黑" pitchFamily="34" charset="-122"/>
            </a:endParaRPr>
          </a:p>
        </p:txBody>
      </p:sp>
      <p:cxnSp>
        <p:nvCxnSpPr>
          <p:cNvPr id="37" name="直接连接符 36"/>
          <p:cNvCxnSpPr/>
          <p:nvPr/>
        </p:nvCxnSpPr>
        <p:spPr>
          <a:xfrm>
            <a:off x="5307499" y="3285944"/>
            <a:ext cx="0" cy="267927"/>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676888" y="3553871"/>
            <a:ext cx="5259658" cy="1528624"/>
          </a:xfrm>
          <a:prstGeom prst="rect">
            <a:avLst/>
          </a:prstGeom>
          <a:noFill/>
          <a:ln w="19050">
            <a:solidFill>
              <a:srgbClr val="C00000"/>
            </a:solidFill>
            <a:prstDash val="dashDot"/>
          </a:ln>
        </p:spPr>
        <p:txBody>
          <a:bodyPr wrap="square" rtlCol="0">
            <a:spAutoFit/>
          </a:bodyPr>
          <a:lstStyle/>
          <a:p>
            <a:pPr>
              <a:lnSpc>
                <a:spcPts val="2800"/>
              </a:lnSpc>
            </a:pPr>
            <a:r>
              <a:rPr lang="zh-CN" altLang="en-US" sz="1800" dirty="0">
                <a:latin typeface="微软雅黑" pitchFamily="34" charset="-122"/>
                <a:ea typeface="微软雅黑" pitchFamily="34" charset="-122"/>
              </a:rPr>
              <a:t>假定固定资产的</a:t>
            </a:r>
            <a:r>
              <a:rPr lang="zh-CN" altLang="en-US" sz="1800" b="1" dirty="0">
                <a:solidFill>
                  <a:srgbClr val="084CA1"/>
                </a:solidFill>
                <a:latin typeface="微软雅黑" pitchFamily="34" charset="-122"/>
                <a:ea typeface="微软雅黑" pitchFamily="34" charset="-122"/>
              </a:rPr>
              <a:t>预计使用寿命已满</a:t>
            </a:r>
            <a:r>
              <a:rPr lang="zh-CN" altLang="en-US" sz="1800" dirty="0">
                <a:latin typeface="微软雅黑" pitchFamily="34" charset="-122"/>
                <a:ea typeface="微软雅黑" pitchFamily="34" charset="-122"/>
              </a:rPr>
              <a:t>并</a:t>
            </a:r>
            <a:r>
              <a:rPr lang="zh-CN" altLang="en-US" sz="1800" b="1" dirty="0">
                <a:solidFill>
                  <a:srgbClr val="084CA1"/>
                </a:solidFill>
                <a:latin typeface="微软雅黑" pitchFamily="34" charset="-122"/>
                <a:ea typeface="微软雅黑" pitchFamily="34" charset="-122"/>
              </a:rPr>
              <a:t>处于使用寿命终了时的预期状态</a:t>
            </a:r>
            <a:r>
              <a:rPr lang="zh-CN" altLang="en-US" sz="1800" dirty="0">
                <a:latin typeface="微软雅黑" pitchFamily="34" charset="-122"/>
                <a:ea typeface="微软雅黑" pitchFamily="34" charset="-122"/>
              </a:rPr>
              <a:t>，企业目前从该项资产处置中获得的</a:t>
            </a:r>
            <a:r>
              <a:rPr lang="zh-CN" altLang="en-US" sz="1800" b="1" dirty="0">
                <a:solidFill>
                  <a:srgbClr val="084CA1"/>
                </a:solidFill>
                <a:latin typeface="微软雅黑" pitchFamily="34" charset="-122"/>
                <a:ea typeface="微软雅黑" pitchFamily="34" charset="-122"/>
              </a:rPr>
              <a:t>扣除预计</a:t>
            </a:r>
            <a:r>
              <a:rPr lang="zh-CN" altLang="en-US" sz="1800" b="1" dirty="0" smtClean="0">
                <a:solidFill>
                  <a:srgbClr val="084CA1"/>
                </a:solidFill>
                <a:latin typeface="微软雅黑" pitchFamily="34" charset="-122"/>
                <a:ea typeface="微软雅黑" pitchFamily="34" charset="-122"/>
              </a:rPr>
              <a:t>处置</a:t>
            </a:r>
            <a:r>
              <a:rPr lang="zh-CN" altLang="en-US" sz="1800" b="1" dirty="0">
                <a:solidFill>
                  <a:srgbClr val="084CA1"/>
                </a:solidFill>
                <a:latin typeface="微软雅黑" pitchFamily="34" charset="-122"/>
                <a:ea typeface="微软雅黑" pitchFamily="34" charset="-122"/>
              </a:rPr>
              <a:t>费用</a:t>
            </a:r>
            <a:r>
              <a:rPr lang="zh-CN" altLang="en-US" sz="1800" dirty="0">
                <a:latin typeface="微软雅黑" pitchFamily="34" charset="-122"/>
                <a:ea typeface="微软雅黑" pitchFamily="34" charset="-122"/>
              </a:rPr>
              <a:t>后的金额</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ts val="2800"/>
              </a:lnSpc>
            </a:pPr>
            <a:r>
              <a:rPr lang="zh-CN" altLang="en-US" sz="1800" dirty="0">
                <a:latin typeface="微软雅黑" pitchFamily="34" charset="-122"/>
                <a:ea typeface="微软雅黑" pitchFamily="34" charset="-122"/>
              </a:rPr>
              <a:t>净残值</a:t>
            </a:r>
            <a:r>
              <a:rPr lang="zh-CN" altLang="en-US" sz="1800" dirty="0" smtClean="0">
                <a:latin typeface="微软雅黑" pitchFamily="34" charset="-122"/>
                <a:ea typeface="微软雅黑" pitchFamily="34" charset="-122"/>
              </a:rPr>
              <a:t>率＝净残值</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固定资产原值</a:t>
            </a:r>
            <a:endParaRPr lang="zh-CN" altLang="en-US" sz="1800" dirty="0">
              <a:latin typeface="微软雅黑" pitchFamily="34" charset="-122"/>
              <a:ea typeface="微软雅黑" pitchFamily="34" charset="-122"/>
            </a:endParaRPr>
          </a:p>
        </p:txBody>
      </p:sp>
      <p:cxnSp>
        <p:nvCxnSpPr>
          <p:cNvPr id="39" name="直接连接符 38"/>
          <p:cNvCxnSpPr>
            <a:stCxn id="36" idx="2"/>
            <a:endCxn id="40" idx="0"/>
          </p:cNvCxnSpPr>
          <p:nvPr/>
        </p:nvCxnSpPr>
        <p:spPr>
          <a:xfrm flipH="1">
            <a:off x="7422513" y="3283064"/>
            <a:ext cx="1" cy="584076"/>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6377914" y="3867140"/>
            <a:ext cx="2089197" cy="1169551"/>
          </a:xfrm>
          <a:prstGeom prst="rect">
            <a:avLst/>
          </a:prstGeom>
          <a:noFill/>
          <a:ln w="19050">
            <a:solidFill>
              <a:srgbClr val="C00000"/>
            </a:solidFill>
            <a:prstDash val="dashDot"/>
          </a:ln>
        </p:spPr>
        <p:txBody>
          <a:bodyPr wrap="square" rtlCol="0">
            <a:spAutoFit/>
          </a:bodyPr>
          <a:lstStyle>
            <a:defPPr>
              <a:defRPr lang="zh-CN"/>
            </a:defPPr>
            <a:lvl1pPr>
              <a:lnSpc>
                <a:spcPts val="2800"/>
              </a:lnSpc>
            </a:lvl1pPr>
          </a:lstStyle>
          <a:p>
            <a:r>
              <a:rPr lang="zh-CN" altLang="en-US" sz="1800" dirty="0">
                <a:latin typeface="微软雅黑" pitchFamily="34" charset="-122"/>
                <a:ea typeface="微软雅黑" pitchFamily="34" charset="-122"/>
              </a:rPr>
              <a:t>固定资产已计提的固定资产减值准备累计金额。</a:t>
            </a:r>
          </a:p>
        </p:txBody>
      </p:sp>
      <p:cxnSp>
        <p:nvCxnSpPr>
          <p:cNvPr id="41" name="直接连接符 40"/>
          <p:cNvCxnSpPr/>
          <p:nvPr/>
        </p:nvCxnSpPr>
        <p:spPr>
          <a:xfrm>
            <a:off x="3516623" y="2076579"/>
            <a:ext cx="1104900" cy="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665871" y="1038232"/>
            <a:ext cx="8211525" cy="451406"/>
          </a:xfrm>
          <a:prstGeom prst="rect">
            <a:avLst/>
          </a:prstGeom>
          <a:noFill/>
          <a:ln w="19050">
            <a:solidFill>
              <a:srgbClr val="C00000"/>
            </a:solidFill>
            <a:prstDash val="dashDot"/>
          </a:ln>
        </p:spPr>
        <p:txBody>
          <a:bodyPr wrap="square" rtlCol="0">
            <a:spAutoFit/>
          </a:bodyPr>
          <a:lstStyle>
            <a:defPPr>
              <a:defRPr lang="zh-CN"/>
            </a:defPPr>
            <a:lvl1pPr>
              <a:lnSpc>
                <a:spcPts val="2800"/>
              </a:lnSpc>
            </a:lvl1pPr>
          </a:lstStyle>
          <a:p>
            <a:r>
              <a:rPr lang="zh-CN" altLang="zh-CN" sz="1800" dirty="0">
                <a:latin typeface="微软雅黑" pitchFamily="34" charset="-122"/>
                <a:ea typeface="微软雅黑" pitchFamily="34" charset="-122"/>
              </a:rPr>
              <a:t>企业使用固定资产的预计期间，或者该固定资产所能生产产品或提供劳务的数量</a:t>
            </a:r>
            <a:endParaRPr lang="zh-CN" altLang="en-US" sz="1800" dirty="0">
              <a:latin typeface="微软雅黑" pitchFamily="34" charset="-122"/>
              <a:ea typeface="微软雅黑" pitchFamily="34" charset="-122"/>
            </a:endParaRPr>
          </a:p>
        </p:txBody>
      </p:sp>
      <p:cxnSp>
        <p:nvCxnSpPr>
          <p:cNvPr id="44" name="直接连接符 43"/>
          <p:cNvCxnSpPr/>
          <p:nvPr/>
        </p:nvCxnSpPr>
        <p:spPr>
          <a:xfrm>
            <a:off x="4150521" y="1489638"/>
            <a:ext cx="0" cy="228904"/>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2516968" y="2135506"/>
            <a:ext cx="1825314" cy="416589"/>
          </a:xfrm>
          <a:prstGeom prst="rect">
            <a:avLst/>
          </a:prstGeom>
          <a:noFill/>
          <a:ln w="19050">
            <a:solidFill>
              <a:srgbClr val="C00000"/>
            </a:solidFill>
            <a:prstDash val="dashDot"/>
          </a:ln>
        </p:spPr>
        <p:txBody>
          <a:bodyPr wrap="square" rtlCol="0">
            <a:spAutoFit/>
          </a:bodyPr>
          <a:lstStyle>
            <a:defPPr>
              <a:defRPr lang="zh-CN"/>
            </a:defPPr>
            <a:lvl1pPr>
              <a:lnSpc>
                <a:spcPts val="2800"/>
              </a:lnSpc>
            </a:lvl1pPr>
          </a:lstStyle>
          <a:p>
            <a:pPr algn="ctr"/>
            <a:r>
              <a:rPr lang="zh-CN" altLang="en-US" sz="1800" dirty="0" smtClean="0">
                <a:latin typeface="微软雅黑" pitchFamily="34" charset="-122"/>
                <a:ea typeface="微软雅黑" pitchFamily="34" charset="-122"/>
              </a:rPr>
              <a:t>固定资产成本</a:t>
            </a:r>
            <a:endParaRPr lang="zh-CN" altLang="en-US" sz="1800" dirty="0">
              <a:latin typeface="微软雅黑" pitchFamily="34" charset="-122"/>
              <a:ea typeface="微软雅黑" pitchFamily="34" charset="-122"/>
            </a:endParaRPr>
          </a:p>
        </p:txBody>
      </p:sp>
      <p:cxnSp>
        <p:nvCxnSpPr>
          <p:cNvPr id="48" name="直接连接符 47"/>
          <p:cNvCxnSpPr/>
          <p:nvPr/>
        </p:nvCxnSpPr>
        <p:spPr>
          <a:xfrm>
            <a:off x="3377393" y="2573485"/>
            <a:ext cx="0" cy="228904"/>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2313276026"/>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451440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固定资产折旧</a:t>
            </a:r>
            <a:r>
              <a:rPr lang="zh-CN" altLang="zh-CN" sz="1800" b="1" dirty="0" smtClean="0">
                <a:solidFill>
                  <a:srgbClr val="084CA1"/>
                </a:solidFill>
                <a:ea typeface="微软雅黑"/>
                <a:cs typeface="+mn-ea"/>
              </a:rPr>
              <a:t>概述</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计提折旧的范围</a:t>
            </a:r>
          </a:p>
        </p:txBody>
      </p:sp>
      <p:sp>
        <p:nvSpPr>
          <p:cNvPr id="42" name="矩形 41"/>
          <p:cNvSpPr/>
          <p:nvPr/>
        </p:nvSpPr>
        <p:spPr>
          <a:xfrm>
            <a:off x="805484" y="1130953"/>
            <a:ext cx="7726955" cy="923330"/>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企业</a:t>
            </a:r>
            <a:r>
              <a:rPr lang="zh-CN" altLang="zh-CN" sz="1800" dirty="0">
                <a:latin typeface="微软雅黑" pitchFamily="34" charset="-122"/>
                <a:ea typeface="微软雅黑" pitchFamily="34" charset="-122"/>
              </a:rPr>
              <a:t>应对</a:t>
            </a:r>
            <a:r>
              <a:rPr lang="zh-CN" altLang="zh-CN" sz="1800" b="1" dirty="0">
                <a:solidFill>
                  <a:srgbClr val="084CA1"/>
                </a:solidFill>
                <a:latin typeface="微软雅黑" pitchFamily="34" charset="-122"/>
                <a:ea typeface="微软雅黑" pitchFamily="34" charset="-122"/>
              </a:rPr>
              <a:t>所有的固定资产</a:t>
            </a:r>
            <a:r>
              <a:rPr lang="zh-CN" altLang="zh-CN" sz="1800" dirty="0">
                <a:latin typeface="微软雅黑" pitchFamily="34" charset="-122"/>
                <a:ea typeface="微软雅黑" pitchFamily="34" charset="-122"/>
              </a:rPr>
              <a:t>计提折旧，但对</a:t>
            </a:r>
            <a:r>
              <a:rPr lang="zh-CN" altLang="zh-CN" sz="1800" b="1" dirty="0">
                <a:solidFill>
                  <a:srgbClr val="084CA1"/>
                </a:solidFill>
                <a:latin typeface="微软雅黑" pitchFamily="34" charset="-122"/>
                <a:ea typeface="微软雅黑" pitchFamily="34" charset="-122"/>
              </a:rPr>
              <a:t>已提足折旧仍继续使用</a:t>
            </a:r>
            <a:r>
              <a:rPr lang="zh-CN" altLang="zh-CN" sz="1800" dirty="0">
                <a:latin typeface="微软雅黑" pitchFamily="34" charset="-122"/>
                <a:ea typeface="微软雅黑" pitchFamily="34" charset="-122"/>
              </a:rPr>
              <a:t>的固定资产和</a:t>
            </a:r>
            <a:r>
              <a:rPr lang="zh-CN" altLang="zh-CN" sz="1800" b="1" dirty="0">
                <a:solidFill>
                  <a:srgbClr val="084CA1"/>
                </a:solidFill>
                <a:latin typeface="微软雅黑" pitchFamily="34" charset="-122"/>
                <a:ea typeface="微软雅黑" pitchFamily="34" charset="-122"/>
              </a:rPr>
              <a:t>单独作价作为固定资产入账的土地</a:t>
            </a:r>
            <a:r>
              <a:rPr lang="zh-CN" altLang="zh-CN" sz="1800" b="1" dirty="0">
                <a:solidFill>
                  <a:srgbClr val="C00000"/>
                </a:solidFill>
                <a:latin typeface="微软雅黑" pitchFamily="34" charset="-122"/>
                <a:ea typeface="微软雅黑" pitchFamily="34" charset="-122"/>
              </a:rPr>
              <a:t>除外</a:t>
            </a:r>
            <a:r>
              <a:rPr lang="zh-CN" altLang="zh-CN" sz="1800" dirty="0" smtClean="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45" name="矩形 44"/>
          <p:cNvSpPr/>
          <p:nvPr/>
        </p:nvSpPr>
        <p:spPr>
          <a:xfrm>
            <a:off x="899593" y="2542851"/>
            <a:ext cx="3600398" cy="1887696"/>
          </a:xfrm>
          <a:prstGeom prst="rect">
            <a:avLst/>
          </a:prstGeom>
          <a:solidFill>
            <a:schemeClr val="accent1">
              <a:lumMod val="60000"/>
              <a:lumOff val="40000"/>
            </a:schemeClr>
          </a:solidFill>
        </p:spPr>
        <p:txBody>
          <a:bodyPr wrap="square">
            <a:spAutoFit/>
          </a:bodyPr>
          <a:lstStyle/>
          <a:p>
            <a:pPr>
              <a:lnSpc>
                <a:spcPts val="2800"/>
              </a:lnSpc>
            </a:pPr>
            <a:r>
              <a:rPr lang="zh-CN" altLang="zh-CN" sz="1800" dirty="0" smtClean="0">
                <a:latin typeface="微软雅黑" pitchFamily="34" charset="-122"/>
                <a:ea typeface="微软雅黑" pitchFamily="34" charset="-122"/>
              </a:rPr>
              <a:t>按</a:t>
            </a:r>
            <a:r>
              <a:rPr lang="zh-CN" altLang="zh-CN" sz="1800" dirty="0">
                <a:latin typeface="微软雅黑" pitchFamily="34" charset="-122"/>
                <a:ea typeface="微软雅黑" pitchFamily="34" charset="-122"/>
              </a:rPr>
              <a:t>月计提</a:t>
            </a:r>
            <a:r>
              <a:rPr lang="zh-CN" altLang="zh-CN" sz="1800" dirty="0" smtClean="0">
                <a:latin typeface="微软雅黑" pitchFamily="34" charset="-122"/>
                <a:ea typeface="微软雅黑" pitchFamily="34" charset="-122"/>
              </a:rPr>
              <a:t>折旧</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ts val="2800"/>
              </a:lnSpc>
            </a:pPr>
            <a:r>
              <a:rPr lang="zh-CN" altLang="zh-CN" sz="1800" dirty="0" smtClean="0">
                <a:latin typeface="微软雅黑" pitchFamily="34" charset="-122"/>
                <a:ea typeface="微软雅黑" pitchFamily="34" charset="-122"/>
              </a:rPr>
              <a:t>当月</a:t>
            </a:r>
            <a:r>
              <a:rPr lang="zh-CN" altLang="zh-CN" sz="1800" dirty="0">
                <a:latin typeface="微软雅黑" pitchFamily="34" charset="-122"/>
                <a:ea typeface="微软雅黑" pitchFamily="34" charset="-122"/>
              </a:rPr>
              <a:t>增加的固定资产，当月不计提折旧，从下月起计提折旧</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ts val="2800"/>
              </a:lnSpc>
            </a:pPr>
            <a:r>
              <a:rPr lang="zh-CN" altLang="zh-CN" sz="1800" dirty="0" smtClean="0">
                <a:latin typeface="微软雅黑" pitchFamily="34" charset="-122"/>
                <a:ea typeface="微软雅黑" pitchFamily="34" charset="-122"/>
              </a:rPr>
              <a:t>当月</a:t>
            </a:r>
            <a:r>
              <a:rPr lang="zh-CN" altLang="zh-CN" sz="1800" dirty="0">
                <a:latin typeface="微软雅黑" pitchFamily="34" charset="-122"/>
                <a:ea typeface="微软雅黑" pitchFamily="34" charset="-122"/>
              </a:rPr>
              <a:t>减少的固定资产，当月仍计提折旧，从下月起不计提折旧。</a:t>
            </a:r>
          </a:p>
        </p:txBody>
      </p:sp>
      <p:sp>
        <p:nvSpPr>
          <p:cNvPr id="46" name="矩形 45"/>
          <p:cNvSpPr/>
          <p:nvPr/>
        </p:nvSpPr>
        <p:spPr>
          <a:xfrm>
            <a:off x="5148063" y="2574555"/>
            <a:ext cx="3600400" cy="1528624"/>
          </a:xfrm>
          <a:prstGeom prst="rect">
            <a:avLst/>
          </a:prstGeom>
          <a:solidFill>
            <a:schemeClr val="accent1">
              <a:lumMod val="60000"/>
              <a:lumOff val="40000"/>
            </a:schemeClr>
          </a:solidFill>
        </p:spPr>
        <p:txBody>
          <a:bodyPr wrap="square">
            <a:spAutoFit/>
          </a:bodyPr>
          <a:lstStyle/>
          <a:p>
            <a:pPr>
              <a:lnSpc>
                <a:spcPts val="2800"/>
              </a:lnSpc>
            </a:pPr>
            <a:r>
              <a:rPr lang="zh-CN" altLang="zh-CN" sz="1800" dirty="0" smtClean="0">
                <a:latin typeface="微软雅黑" pitchFamily="34" charset="-122"/>
                <a:ea typeface="微软雅黑" pitchFamily="34" charset="-122"/>
              </a:rPr>
              <a:t>固定资产</a:t>
            </a:r>
            <a:r>
              <a:rPr lang="zh-CN" altLang="zh-CN" sz="1800" dirty="0">
                <a:latin typeface="微软雅黑" pitchFamily="34" charset="-122"/>
                <a:ea typeface="微软雅黑" pitchFamily="34" charset="-122"/>
              </a:rPr>
              <a:t>提足折旧后，不论能否继续使用，均不再计提取折旧；提前报废的固定资产，也不再补提折旧。</a:t>
            </a:r>
          </a:p>
        </p:txBody>
      </p:sp>
      <p:sp>
        <p:nvSpPr>
          <p:cNvPr id="49" name="椭圆 48"/>
          <p:cNvSpPr/>
          <p:nvPr/>
        </p:nvSpPr>
        <p:spPr>
          <a:xfrm>
            <a:off x="3923927" y="2054283"/>
            <a:ext cx="2016224" cy="624112"/>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smtClean="0">
                <a:solidFill>
                  <a:srgbClr val="C00000"/>
                </a:solidFill>
                <a:latin typeface="微软雅黑" pitchFamily="34" charset="-122"/>
                <a:ea typeface="微软雅黑" pitchFamily="34" charset="-122"/>
              </a:rPr>
              <a:t>attention</a:t>
            </a:r>
            <a:endParaRPr lang="zh-CN" altLang="en-US" sz="1800" b="1" dirty="0">
              <a:solidFill>
                <a:srgbClr val="C00000"/>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35017040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451440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固定资产折旧</a:t>
            </a:r>
            <a:r>
              <a:rPr lang="zh-CN" altLang="zh-CN" sz="1800" b="1" dirty="0" smtClean="0">
                <a:solidFill>
                  <a:srgbClr val="084CA1"/>
                </a:solidFill>
                <a:ea typeface="微软雅黑"/>
                <a:cs typeface="+mn-ea"/>
              </a:rPr>
              <a:t>概述</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计提折旧的范围</a:t>
            </a:r>
          </a:p>
        </p:txBody>
      </p:sp>
      <p:sp>
        <p:nvSpPr>
          <p:cNvPr id="14" name="矩形 13"/>
          <p:cNvSpPr/>
          <p:nvPr/>
        </p:nvSpPr>
        <p:spPr>
          <a:xfrm>
            <a:off x="1563488" y="1119192"/>
            <a:ext cx="7216955" cy="1493807"/>
          </a:xfrm>
          <a:prstGeom prst="rect">
            <a:avLst/>
          </a:prstGeom>
          <a:solidFill>
            <a:schemeClr val="accent1">
              <a:lumMod val="60000"/>
              <a:lumOff val="40000"/>
            </a:schemeClr>
          </a:solidFill>
        </p:spPr>
        <p:txBody>
          <a:bodyPr wrap="square">
            <a:spAutoFit/>
          </a:bodyPr>
          <a:lstStyle/>
          <a:p>
            <a:pPr>
              <a:lnSpc>
                <a:spcPts val="2800"/>
              </a:lnSpc>
            </a:pPr>
            <a:r>
              <a:rPr lang="zh-CN" altLang="zh-CN" sz="1800" dirty="0">
                <a:latin typeface="微软雅黑" pitchFamily="34" charset="-122"/>
                <a:ea typeface="微软雅黑" pitchFamily="34" charset="-122"/>
              </a:rPr>
              <a:t>已达到预定可使用状态的固定资产但尚未办理竣工结算的，应当按照估计价值确定其成本，并计提折旧</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ts val="2800"/>
              </a:lnSpc>
            </a:pPr>
            <a:r>
              <a:rPr lang="zh-CN" altLang="zh-CN" sz="1800" dirty="0" smtClean="0">
                <a:latin typeface="微软雅黑" pitchFamily="34" charset="-122"/>
                <a:ea typeface="微软雅黑" pitchFamily="34" charset="-122"/>
              </a:rPr>
              <a:t>待办</a:t>
            </a:r>
            <a:r>
              <a:rPr lang="zh-CN" altLang="zh-CN" sz="1800" dirty="0">
                <a:latin typeface="微软雅黑" pitchFamily="34" charset="-122"/>
                <a:ea typeface="微软雅黑" pitchFamily="34" charset="-122"/>
              </a:rPr>
              <a:t>理竣工结算后，再按照实际成本调整原来的暂估价值，但不需要调整原已计提的折旧额。</a:t>
            </a:r>
          </a:p>
        </p:txBody>
      </p:sp>
      <p:sp>
        <p:nvSpPr>
          <p:cNvPr id="15" name="矩形 14"/>
          <p:cNvSpPr/>
          <p:nvPr/>
        </p:nvSpPr>
        <p:spPr>
          <a:xfrm>
            <a:off x="1645044" y="3158509"/>
            <a:ext cx="7131809" cy="1887696"/>
          </a:xfrm>
          <a:prstGeom prst="rect">
            <a:avLst/>
          </a:prstGeom>
          <a:solidFill>
            <a:schemeClr val="accent1">
              <a:lumMod val="60000"/>
              <a:lumOff val="40000"/>
            </a:schemeClr>
          </a:solidFill>
        </p:spPr>
        <p:txBody>
          <a:bodyPr wrap="square">
            <a:spAutoFit/>
          </a:bodyPr>
          <a:lstStyle/>
          <a:p>
            <a:pPr>
              <a:lnSpc>
                <a:spcPts val="2800"/>
              </a:lnSpc>
            </a:pPr>
            <a:r>
              <a:rPr lang="zh-CN" altLang="zh-CN" sz="1800" dirty="0">
                <a:latin typeface="微软雅黑" pitchFamily="34" charset="-122"/>
                <a:ea typeface="微软雅黑" pitchFamily="34" charset="-122"/>
              </a:rPr>
              <a:t>企业至少应当于每年年度</a:t>
            </a:r>
            <a:r>
              <a:rPr lang="zh-CN" altLang="zh-CN" sz="1800" dirty="0" smtClean="0">
                <a:latin typeface="微软雅黑" pitchFamily="34" charset="-122"/>
                <a:ea typeface="微软雅黑" pitchFamily="34" charset="-122"/>
              </a:rPr>
              <a:t>终了</a:t>
            </a:r>
            <a:r>
              <a:rPr lang="zh-CN" altLang="en-US"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ts val="2800"/>
              </a:lnSpc>
            </a:pPr>
            <a:r>
              <a:rPr lang="zh-CN" altLang="zh-CN" sz="1800" dirty="0" smtClean="0">
                <a:latin typeface="微软雅黑" pitchFamily="34" charset="-122"/>
                <a:ea typeface="微软雅黑" pitchFamily="34" charset="-122"/>
              </a:rPr>
              <a:t>使用寿命预计数与原先估计数有差异的，应当调整固定资产使用寿命。</a:t>
            </a:r>
            <a:endParaRPr lang="en-US" altLang="zh-CN" sz="1800" dirty="0" smtClean="0">
              <a:latin typeface="微软雅黑" pitchFamily="34" charset="-122"/>
              <a:ea typeface="微软雅黑" pitchFamily="34" charset="-122"/>
            </a:endParaRPr>
          </a:p>
          <a:p>
            <a:pPr>
              <a:lnSpc>
                <a:spcPts val="2800"/>
              </a:lnSpc>
            </a:pPr>
            <a:r>
              <a:rPr lang="zh-CN" altLang="zh-CN" sz="1800" dirty="0" smtClean="0">
                <a:latin typeface="微软雅黑" pitchFamily="34" charset="-122"/>
                <a:ea typeface="微软雅黑" pitchFamily="34" charset="-122"/>
              </a:rPr>
              <a:t>预计</a:t>
            </a:r>
            <a:r>
              <a:rPr lang="zh-CN" altLang="zh-CN" sz="1800" dirty="0">
                <a:latin typeface="微软雅黑" pitchFamily="34" charset="-122"/>
                <a:ea typeface="微软雅黑" pitchFamily="34" charset="-122"/>
              </a:rPr>
              <a:t>净残值预计数与原先估计数有差异的，应当调整预计净残值</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ts val="2800"/>
              </a:lnSpc>
            </a:pPr>
            <a:r>
              <a:rPr lang="zh-CN" altLang="zh-CN" sz="1800" dirty="0" smtClean="0">
                <a:latin typeface="微软雅黑" pitchFamily="34" charset="-122"/>
                <a:ea typeface="微软雅黑" pitchFamily="34" charset="-122"/>
              </a:rPr>
              <a:t>与</a:t>
            </a:r>
            <a:r>
              <a:rPr lang="zh-CN" altLang="zh-CN" sz="1800" dirty="0">
                <a:latin typeface="微软雅黑" pitchFamily="34" charset="-122"/>
                <a:ea typeface="微软雅黑" pitchFamily="34" charset="-122"/>
              </a:rPr>
              <a:t>固定资产有关的经济利益预期实现方式有重大改变的，应当改变固定资产折旧方法。</a:t>
            </a:r>
          </a:p>
        </p:txBody>
      </p:sp>
      <p:sp>
        <p:nvSpPr>
          <p:cNvPr id="16" name="椭圆 15"/>
          <p:cNvSpPr/>
          <p:nvPr/>
        </p:nvSpPr>
        <p:spPr>
          <a:xfrm>
            <a:off x="660543" y="2571585"/>
            <a:ext cx="2016224" cy="624112"/>
          </a:xfrm>
          <a:prstGeom prst="ellipse">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b="1" dirty="0" smtClean="0">
                <a:solidFill>
                  <a:srgbClr val="C00000"/>
                </a:solidFill>
                <a:latin typeface="微软雅黑" pitchFamily="34" charset="-122"/>
                <a:ea typeface="微软雅黑" pitchFamily="34" charset="-122"/>
              </a:rPr>
              <a:t>attention</a:t>
            </a:r>
            <a:endParaRPr lang="zh-CN" altLang="en-US" sz="1800" b="1" dirty="0">
              <a:solidFill>
                <a:srgbClr val="C00000"/>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9820603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固定资产的折旧方法</a:t>
            </a:r>
          </a:p>
        </p:txBody>
      </p:sp>
      <p:sp>
        <p:nvSpPr>
          <p:cNvPr id="42" name="文本框 15"/>
          <p:cNvSpPr txBox="1"/>
          <p:nvPr/>
        </p:nvSpPr>
        <p:spPr>
          <a:xfrm>
            <a:off x="398006" y="1637773"/>
            <a:ext cx="1949662" cy="923330"/>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年限</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平均法</a:t>
            </a:r>
            <a:endPar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实务中最常用）</a:t>
            </a:r>
          </a:p>
        </p:txBody>
      </p:sp>
      <p:sp>
        <p:nvSpPr>
          <p:cNvPr id="43" name="文本框 16"/>
          <p:cNvSpPr txBox="1"/>
          <p:nvPr/>
        </p:nvSpPr>
        <p:spPr>
          <a:xfrm>
            <a:off x="945575" y="3230353"/>
            <a:ext cx="1402727" cy="507831"/>
          </a:xfrm>
          <a:prstGeom prst="rect">
            <a:avLst/>
          </a:prstGeom>
          <a:noFill/>
        </p:spPr>
        <p:txBody>
          <a:bodyPr wrap="square"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工作量法</a:t>
            </a:r>
            <a:endPar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44" name="文本框 17"/>
          <p:cNvSpPr txBox="1"/>
          <p:nvPr/>
        </p:nvSpPr>
        <p:spPr>
          <a:xfrm>
            <a:off x="5526478" y="2999213"/>
            <a:ext cx="3307093" cy="923330"/>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年数总和</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法</a:t>
            </a:r>
            <a:endPar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mn-ea"/>
              </a:rPr>
              <a:t>（</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加速折旧法，需报批税务局）</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2" name="组合 1"/>
          <p:cNvGrpSpPr/>
          <p:nvPr/>
        </p:nvGrpSpPr>
        <p:grpSpPr>
          <a:xfrm>
            <a:off x="2465143" y="1463783"/>
            <a:ext cx="2915920" cy="2569210"/>
            <a:chOff x="2940825" y="1640055"/>
            <a:chExt cx="2915920" cy="2569210"/>
          </a:xfrm>
        </p:grpSpPr>
        <p:sp>
          <p:nvSpPr>
            <p:cNvPr id="32" name="椭圆 31"/>
            <p:cNvSpPr/>
            <p:nvPr/>
          </p:nvSpPr>
          <p:spPr>
            <a:xfrm>
              <a:off x="3069730" y="1640055"/>
              <a:ext cx="2682240" cy="2569210"/>
            </a:xfrm>
            <a:prstGeom prst="ellipse">
              <a:avLst/>
            </a:prstGeom>
            <a:noFill/>
            <a:ln w="25400" cap="flat" cmpd="sng" algn="ctr">
              <a:solidFill>
                <a:srgbClr val="066DC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33" name="组合 32"/>
            <p:cNvGrpSpPr/>
            <p:nvPr/>
          </p:nvGrpSpPr>
          <p:grpSpPr>
            <a:xfrm>
              <a:off x="2940825" y="1826110"/>
              <a:ext cx="629920" cy="631190"/>
              <a:chOff x="13202" y="4217"/>
              <a:chExt cx="992" cy="994"/>
            </a:xfrm>
          </p:grpSpPr>
          <p:sp>
            <p:nvSpPr>
              <p:cNvPr id="34" name="圆角矩形 33"/>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5"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36" name="组合 35"/>
            <p:cNvGrpSpPr/>
            <p:nvPr/>
          </p:nvGrpSpPr>
          <p:grpSpPr>
            <a:xfrm>
              <a:off x="2972575" y="3406625"/>
              <a:ext cx="629920" cy="631190"/>
              <a:chOff x="13060" y="6203"/>
              <a:chExt cx="992" cy="994"/>
            </a:xfrm>
          </p:grpSpPr>
          <p:sp>
            <p:nvSpPr>
              <p:cNvPr id="37" name="圆角矩形 36"/>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8"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39" name="组合 38"/>
            <p:cNvGrpSpPr/>
            <p:nvPr/>
          </p:nvGrpSpPr>
          <p:grpSpPr>
            <a:xfrm>
              <a:off x="5226825" y="3406625"/>
              <a:ext cx="629920" cy="631190"/>
              <a:chOff x="17128" y="6203"/>
              <a:chExt cx="992" cy="994"/>
            </a:xfrm>
          </p:grpSpPr>
          <p:sp>
            <p:nvSpPr>
              <p:cNvPr id="40" name="圆角矩形 39"/>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1"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45" name="组合 44"/>
            <p:cNvGrpSpPr/>
            <p:nvPr/>
          </p:nvGrpSpPr>
          <p:grpSpPr>
            <a:xfrm>
              <a:off x="5206505" y="1826110"/>
              <a:ext cx="629920" cy="631190"/>
              <a:chOff x="16802" y="4217"/>
              <a:chExt cx="992" cy="994"/>
            </a:xfrm>
          </p:grpSpPr>
          <p:sp>
            <p:nvSpPr>
              <p:cNvPr id="46" name="圆角矩形 45"/>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sp>
        <p:nvSpPr>
          <p:cNvPr id="48" name="文本框 18"/>
          <p:cNvSpPr txBox="1"/>
          <p:nvPr/>
        </p:nvSpPr>
        <p:spPr>
          <a:xfrm>
            <a:off x="5526478" y="1637773"/>
            <a:ext cx="3307093" cy="923330"/>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双倍余额递减</a:t>
            </a: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法</a:t>
            </a:r>
            <a:endParaRPr kumimoji="0" lang="en-US" altLang="zh-CN"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endParaRPr>
          </a:p>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加速折旧法，需报批税务局）</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6079794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固定资产的折旧方法</a:t>
            </a:r>
          </a:p>
        </p:txBody>
      </p:sp>
      <p:grpSp>
        <p:nvGrpSpPr>
          <p:cNvPr id="3" name="组合 2"/>
          <p:cNvGrpSpPr/>
          <p:nvPr/>
        </p:nvGrpSpPr>
        <p:grpSpPr>
          <a:xfrm>
            <a:off x="6818805" y="1225945"/>
            <a:ext cx="2047574" cy="1961431"/>
            <a:chOff x="7296021" y="1890395"/>
            <a:chExt cx="2915920" cy="2569210"/>
          </a:xfrm>
        </p:grpSpPr>
        <p:sp>
          <p:nvSpPr>
            <p:cNvPr id="61" name="椭圆 60"/>
            <p:cNvSpPr/>
            <p:nvPr/>
          </p:nvSpPr>
          <p:spPr>
            <a:xfrm>
              <a:off x="7424926" y="1890395"/>
              <a:ext cx="2682240" cy="2569210"/>
            </a:xfrm>
            <a:prstGeom prst="ellipse">
              <a:avLst/>
            </a:prstGeom>
            <a:noFill/>
            <a:ln w="25400" cap="flat" cmpd="sng" algn="ctr">
              <a:solidFill>
                <a:srgbClr val="066DC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62" name="组合 61"/>
            <p:cNvGrpSpPr/>
            <p:nvPr/>
          </p:nvGrpSpPr>
          <p:grpSpPr>
            <a:xfrm>
              <a:off x="7296021" y="2076450"/>
              <a:ext cx="629920" cy="631190"/>
              <a:chOff x="13202" y="4217"/>
              <a:chExt cx="992" cy="994"/>
            </a:xfrm>
          </p:grpSpPr>
          <p:sp>
            <p:nvSpPr>
              <p:cNvPr id="63" name="圆角矩形 62"/>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4"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65" name="组合 64"/>
            <p:cNvGrpSpPr/>
            <p:nvPr/>
          </p:nvGrpSpPr>
          <p:grpSpPr>
            <a:xfrm>
              <a:off x="7327771" y="3656965"/>
              <a:ext cx="629920" cy="631190"/>
              <a:chOff x="13060" y="6203"/>
              <a:chExt cx="992" cy="994"/>
            </a:xfrm>
          </p:grpSpPr>
          <p:sp>
            <p:nvSpPr>
              <p:cNvPr id="66" name="圆角矩形 65"/>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7"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68" name="组合 67"/>
            <p:cNvGrpSpPr/>
            <p:nvPr/>
          </p:nvGrpSpPr>
          <p:grpSpPr>
            <a:xfrm>
              <a:off x="9582021" y="3656965"/>
              <a:ext cx="629920" cy="631190"/>
              <a:chOff x="17128" y="6203"/>
              <a:chExt cx="992" cy="994"/>
            </a:xfrm>
          </p:grpSpPr>
          <p:sp>
            <p:nvSpPr>
              <p:cNvPr id="69" name="圆角矩形 68"/>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0"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71" name="组合 70"/>
            <p:cNvGrpSpPr/>
            <p:nvPr/>
          </p:nvGrpSpPr>
          <p:grpSpPr>
            <a:xfrm>
              <a:off x="9561701" y="2076450"/>
              <a:ext cx="629920" cy="631190"/>
              <a:chOff x="16802" y="4217"/>
              <a:chExt cx="992" cy="994"/>
            </a:xfrm>
          </p:grpSpPr>
          <p:sp>
            <p:nvSpPr>
              <p:cNvPr id="73" name="圆角矩形 72"/>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grpSp>
        <p:nvGrpSpPr>
          <p:cNvPr id="78" name="组合 77"/>
          <p:cNvGrpSpPr/>
          <p:nvPr/>
        </p:nvGrpSpPr>
        <p:grpSpPr>
          <a:xfrm>
            <a:off x="88136" y="1226154"/>
            <a:ext cx="629920" cy="631190"/>
            <a:chOff x="13202" y="4217"/>
            <a:chExt cx="992" cy="994"/>
          </a:xfrm>
        </p:grpSpPr>
        <p:sp>
          <p:nvSpPr>
            <p:cNvPr id="79" name="圆角矩形 78"/>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0"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sp>
        <p:nvSpPr>
          <p:cNvPr id="81" name="文本框 32"/>
          <p:cNvSpPr txBox="1"/>
          <p:nvPr/>
        </p:nvSpPr>
        <p:spPr>
          <a:xfrm>
            <a:off x="718691" y="1264750"/>
            <a:ext cx="3366135" cy="553998"/>
          </a:xfrm>
          <a:prstGeom prst="rect">
            <a:avLst/>
          </a:prstGeom>
          <a:noFill/>
        </p:spPr>
        <p:txBody>
          <a:bodyPr wrap="square" rtlCol="0" anchor="ctr">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年限平均法（实务中最常用）</a:t>
            </a:r>
          </a:p>
        </p:txBody>
      </p:sp>
      <p:sp>
        <p:nvSpPr>
          <p:cNvPr id="82" name="文本框 35"/>
          <p:cNvSpPr txBox="1"/>
          <p:nvPr/>
        </p:nvSpPr>
        <p:spPr>
          <a:xfrm>
            <a:off x="827389" y="1645116"/>
            <a:ext cx="6013450" cy="3415030"/>
          </a:xfrm>
          <a:prstGeom prst="rect">
            <a:avLst/>
          </a:prstGeom>
          <a:noFill/>
        </p:spPr>
        <p:txBody>
          <a:bodyPr wrap="square" rtlCol="0">
            <a:spAutoFit/>
          </a:bodyPr>
          <a:lstStyle/>
          <a:p>
            <a:pPr marL="285750" marR="0" lvl="0" indent="-28575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年限平均法，又称直线法，是指将固定资产的应计折旧额</a:t>
            </a:r>
            <a:r>
              <a:rPr kumimoji="0" lang="zh-CN" altLang="en-US" sz="1800" b="0" i="0" u="none" strike="noStrike" kern="0" cap="none" spc="0" normalizeH="0" baseline="0" noProof="0" dirty="0">
                <a:ln>
                  <a:noFill/>
                </a:ln>
                <a:solidFill>
                  <a:srgbClr val="C00000"/>
                </a:solidFill>
                <a:effectLst/>
                <a:uLnTx/>
                <a:uFillTx/>
                <a:latin typeface="微软雅黑" pitchFamily="34" charset="-122"/>
                <a:ea typeface="微软雅黑" pitchFamily="34" charset="-122"/>
              </a:rPr>
              <a:t>均衡地分摊</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到固定资产预计使用寿命内的一种方法。</a:t>
            </a:r>
          </a:p>
          <a:p>
            <a:pPr marL="285750" marR="0" lvl="0" indent="-28575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特点：</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每期折旧额相等</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p>
          <a:p>
            <a:pPr marL="285750" marR="0" lvl="0" indent="-28575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公式：</a:t>
            </a:r>
          </a:p>
          <a:p>
            <a:pPr marL="0" marR="0" lvl="0" indent="0" defTabSz="914400" eaLnBrk="1" fontAlgn="auto" latinLnBrk="0" hangingPunct="1">
              <a:lnSpc>
                <a:spcPct val="150000"/>
              </a:lnSpc>
              <a:spcBef>
                <a:spcPts val="0"/>
              </a:spcBef>
              <a:spcAft>
                <a:spcPts val="0"/>
              </a:spcAft>
              <a:buClrTx/>
              <a:buSzTx/>
              <a:buFont typeface="Wingdings" panose="05000000000000000000" charset="0"/>
              <a:buNone/>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    </a:t>
            </a:r>
            <a:r>
              <a:rPr kumimoji="0" lang="zh-CN" altLang="en-US"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预计净残值率</a:t>
            </a:r>
            <a:r>
              <a:rPr kumimoji="0" lang="en-US" altLang="zh-CN"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r>
              <a:rPr kumimoji="0" lang="zh-CN" altLang="en-US"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预计净产值</a:t>
            </a:r>
            <a:r>
              <a:rPr kumimoji="0" lang="en-US" altLang="zh-CN"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r>
              <a:rPr kumimoji="0" lang="zh-CN" altLang="en-US"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固定资产原值</a:t>
            </a:r>
          </a:p>
          <a:p>
            <a:pPr marL="0" marR="0" lvl="0" indent="0" defTabSz="914400" eaLnBrk="1" fontAlgn="auto" latinLnBrk="0" hangingPunct="1">
              <a:lnSpc>
                <a:spcPct val="150000"/>
              </a:lnSpc>
              <a:spcBef>
                <a:spcPts val="0"/>
              </a:spcBef>
              <a:spcAft>
                <a:spcPts val="0"/>
              </a:spcAft>
              <a:buClrTx/>
              <a:buSzTx/>
              <a:buFont typeface="Wingdings" panose="05000000000000000000" charset="0"/>
              <a:buNone/>
              <a:tabLst/>
              <a:defRPr/>
            </a:pPr>
            <a:r>
              <a:rPr kumimoji="0" lang="zh-CN" altLang="en-US"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    年折旧率</a:t>
            </a:r>
            <a:r>
              <a:rPr kumimoji="0" lang="en-US" altLang="zh-CN"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r>
              <a:rPr kumimoji="0" lang="zh-CN" altLang="en-US"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r>
              <a:rPr kumimoji="0" lang="en-US" altLang="zh-CN"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1-</a:t>
            </a:r>
            <a:r>
              <a:rPr kumimoji="0" lang="zh-CN" altLang="en-US"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预计净残值率）</a:t>
            </a:r>
            <a:r>
              <a:rPr kumimoji="0" lang="en-US" altLang="zh-CN"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r>
              <a:rPr kumimoji="0" lang="zh-CN" altLang="en-US"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预计使用年限×</a:t>
            </a:r>
            <a:r>
              <a:rPr kumimoji="0" lang="en-US" altLang="zh-CN"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100%</a:t>
            </a:r>
          </a:p>
          <a:p>
            <a:pPr marL="0" marR="0" lvl="0" indent="0" defTabSz="914400" eaLnBrk="1" fontAlgn="auto" latinLnBrk="0" hangingPunct="1">
              <a:lnSpc>
                <a:spcPct val="150000"/>
              </a:lnSpc>
              <a:spcBef>
                <a:spcPts val="0"/>
              </a:spcBef>
              <a:spcAft>
                <a:spcPts val="0"/>
              </a:spcAft>
              <a:buClrTx/>
              <a:buSzTx/>
              <a:buFont typeface="Wingdings" panose="05000000000000000000" charset="0"/>
              <a:buNone/>
              <a:tabLst/>
              <a:defRPr/>
            </a:pPr>
            <a:r>
              <a:rPr kumimoji="0" lang="zh-CN" altLang="en-US"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    月折旧率</a:t>
            </a:r>
            <a:r>
              <a:rPr kumimoji="0" lang="en-US" altLang="zh-CN"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r>
              <a:rPr kumimoji="0" lang="zh-CN" altLang="en-US"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年折旧率</a:t>
            </a:r>
            <a:r>
              <a:rPr kumimoji="0" lang="en-US" altLang="zh-CN"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/12</a:t>
            </a:r>
          </a:p>
          <a:p>
            <a:pPr marL="0" marR="0" lvl="0" indent="0" defTabSz="914400" eaLnBrk="1" fontAlgn="auto" latinLnBrk="0" hangingPunct="1">
              <a:lnSpc>
                <a:spcPct val="150000"/>
              </a:lnSpc>
              <a:spcBef>
                <a:spcPts val="0"/>
              </a:spcBef>
              <a:spcAft>
                <a:spcPts val="0"/>
              </a:spcAft>
              <a:buClrTx/>
              <a:buSzTx/>
              <a:buFont typeface="Wingdings" panose="05000000000000000000" charset="0"/>
              <a:buNone/>
              <a:tabLst/>
              <a:defRPr/>
            </a:pPr>
            <a:r>
              <a:rPr kumimoji="0" lang="zh-CN" altLang="en-US"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    月折旧额</a:t>
            </a:r>
            <a:r>
              <a:rPr kumimoji="0" lang="en-US" altLang="zh-CN"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a:t>
            </a:r>
            <a:r>
              <a:rPr kumimoji="0" lang="zh-CN" altLang="en-US" sz="1800" i="0" u="none" strike="noStrike" kern="0" cap="none" spc="0" normalizeH="0" baseline="0" noProof="0" dirty="0">
                <a:ln>
                  <a:noFill/>
                </a:ln>
                <a:solidFill>
                  <a:srgbClr val="C00000"/>
                </a:solidFill>
                <a:effectLst/>
                <a:uLnTx/>
                <a:uFillTx/>
                <a:latin typeface="微软雅黑" pitchFamily="34" charset="-122"/>
                <a:ea typeface="微软雅黑" pitchFamily="34" charset="-122"/>
              </a:rPr>
              <a:t>固定资产原价×月折旧率</a:t>
            </a:r>
          </a:p>
        </p:txBody>
      </p:sp>
    </p:spTree>
    <p:custDataLst>
      <p:tags r:id="rId1"/>
    </p:custDataLst>
    <p:extLst>
      <p:ext uri="{BB962C8B-B14F-4D97-AF65-F5344CB8AC3E}">
        <p14:creationId xmlns:p14="http://schemas.microsoft.com/office/powerpoint/2010/main" val="264680328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7" name="矩形 2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9" name="矩形 28"/>
          <p:cNvSpPr/>
          <p:nvPr/>
        </p:nvSpPr>
        <p:spPr>
          <a:xfrm>
            <a:off x="805485" y="1635646"/>
            <a:ext cx="7798963" cy="923330"/>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年限平均法</a:t>
            </a:r>
            <a:r>
              <a:rPr lang="en-US" altLang="zh-CN" sz="1800" b="1" dirty="0" smtClean="0">
                <a:solidFill>
                  <a:srgbClr val="084CA1"/>
                </a:solidFill>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某</a:t>
            </a:r>
            <a:r>
              <a:rPr lang="zh-CN" altLang="en-US" sz="1800" dirty="0">
                <a:latin typeface="微软雅黑" pitchFamily="34" charset="-122"/>
                <a:ea typeface="微软雅黑" pitchFamily="34" charset="-122"/>
              </a:rPr>
              <a:t>公司为经理提供汽车一辆，原值为</a:t>
            </a:r>
            <a:r>
              <a:rPr lang="en-US" altLang="zh-CN" sz="1800" dirty="0">
                <a:latin typeface="微软雅黑" pitchFamily="34" charset="-122"/>
                <a:ea typeface="微软雅黑" pitchFamily="34" charset="-122"/>
              </a:rPr>
              <a:t>200 000</a:t>
            </a:r>
            <a:r>
              <a:rPr lang="zh-CN" altLang="en-US" sz="1800" dirty="0">
                <a:latin typeface="微软雅黑" pitchFamily="34" charset="-122"/>
                <a:ea typeface="微软雅黑" pitchFamily="34" charset="-122"/>
              </a:rPr>
              <a:t>元，预计使用</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年，预计净残值率为</a:t>
            </a:r>
            <a:r>
              <a:rPr lang="en-US" altLang="zh-CN" sz="1800" dirty="0">
                <a:latin typeface="微软雅黑" pitchFamily="34" charset="-122"/>
                <a:ea typeface="微软雅黑" pitchFamily="34" charset="-122"/>
              </a:rPr>
              <a:t>4</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30" name="矩形 29"/>
          <p:cNvSpPr/>
          <p:nvPr>
            <p:custDataLst>
              <p:tags r:id="rId7"/>
            </p:custDataLst>
          </p:nvPr>
        </p:nvSpPr>
        <p:spPr>
          <a:xfrm>
            <a:off x="805486" y="1591346"/>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31" name="矩形 30"/>
          <p:cNvSpPr/>
          <p:nvPr>
            <p:custDataLst>
              <p:tags r:id="rId8"/>
            </p:custDataLst>
          </p:nvPr>
        </p:nvSpPr>
        <p:spPr>
          <a:xfrm>
            <a:off x="729044" y="2515910"/>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32" name="矩形 31"/>
          <p:cNvSpPr/>
          <p:nvPr/>
        </p:nvSpPr>
        <p:spPr>
          <a:xfrm>
            <a:off x="806391" y="2833704"/>
            <a:ext cx="6051609" cy="923330"/>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年折旧额＝</a:t>
            </a:r>
            <a:r>
              <a:rPr lang="en-US" altLang="zh-CN" sz="1800" dirty="0">
                <a:latin typeface="微软雅黑" pitchFamily="34" charset="-122"/>
                <a:ea typeface="微软雅黑" pitchFamily="34" charset="-122"/>
              </a:rPr>
              <a:t>200 000×</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1-4%</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÷10</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19 200</a:t>
            </a:r>
            <a:r>
              <a:rPr lang="zh-CN" altLang="en-US" sz="1800" dirty="0">
                <a:latin typeface="微软雅黑" pitchFamily="34" charset="-122"/>
                <a:ea typeface="微软雅黑" pitchFamily="34" charset="-122"/>
              </a:rPr>
              <a:t>（元）</a:t>
            </a:r>
            <a:endParaRPr lang="en-US" altLang="zh-CN"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月折旧额＝</a:t>
            </a:r>
            <a:r>
              <a:rPr lang="en-US" altLang="zh-CN" sz="1800" dirty="0">
                <a:latin typeface="微软雅黑" pitchFamily="34" charset="-122"/>
                <a:ea typeface="微软雅黑" pitchFamily="34" charset="-122"/>
              </a:rPr>
              <a:t>19 200÷12</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1 600</a:t>
            </a:r>
            <a:r>
              <a:rPr lang="zh-CN" altLang="en-US" sz="1800" dirty="0">
                <a:latin typeface="微软雅黑" pitchFamily="34" charset="-122"/>
                <a:ea typeface="微软雅黑" pitchFamily="34" charset="-122"/>
              </a:rPr>
              <a:t>（元）</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980971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固定资产的折旧方法</a:t>
            </a:r>
          </a:p>
        </p:txBody>
      </p:sp>
      <p:grpSp>
        <p:nvGrpSpPr>
          <p:cNvPr id="3" name="组合 2"/>
          <p:cNvGrpSpPr/>
          <p:nvPr/>
        </p:nvGrpSpPr>
        <p:grpSpPr>
          <a:xfrm>
            <a:off x="6818805" y="1225945"/>
            <a:ext cx="2047574" cy="1961431"/>
            <a:chOff x="7296021" y="1890395"/>
            <a:chExt cx="2915920" cy="2569210"/>
          </a:xfrm>
        </p:grpSpPr>
        <p:sp>
          <p:nvSpPr>
            <p:cNvPr id="61" name="椭圆 60"/>
            <p:cNvSpPr/>
            <p:nvPr/>
          </p:nvSpPr>
          <p:spPr>
            <a:xfrm>
              <a:off x="7424926" y="1890395"/>
              <a:ext cx="2682240" cy="2569210"/>
            </a:xfrm>
            <a:prstGeom prst="ellipse">
              <a:avLst/>
            </a:prstGeom>
            <a:noFill/>
            <a:ln w="25400" cap="flat" cmpd="sng" algn="ctr">
              <a:solidFill>
                <a:srgbClr val="066DC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62" name="组合 61"/>
            <p:cNvGrpSpPr/>
            <p:nvPr/>
          </p:nvGrpSpPr>
          <p:grpSpPr>
            <a:xfrm>
              <a:off x="7296021" y="2076450"/>
              <a:ext cx="629920" cy="631190"/>
              <a:chOff x="13202" y="4217"/>
              <a:chExt cx="992" cy="994"/>
            </a:xfrm>
          </p:grpSpPr>
          <p:sp>
            <p:nvSpPr>
              <p:cNvPr id="63" name="圆角矩形 62"/>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4"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65" name="组合 64"/>
            <p:cNvGrpSpPr/>
            <p:nvPr/>
          </p:nvGrpSpPr>
          <p:grpSpPr>
            <a:xfrm>
              <a:off x="7327771" y="3656965"/>
              <a:ext cx="629920" cy="631190"/>
              <a:chOff x="13060" y="6203"/>
              <a:chExt cx="992" cy="994"/>
            </a:xfrm>
          </p:grpSpPr>
          <p:sp>
            <p:nvSpPr>
              <p:cNvPr id="66" name="圆角矩形 65"/>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7"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68" name="组合 67"/>
            <p:cNvGrpSpPr/>
            <p:nvPr/>
          </p:nvGrpSpPr>
          <p:grpSpPr>
            <a:xfrm>
              <a:off x="9582021" y="3656965"/>
              <a:ext cx="629920" cy="631190"/>
              <a:chOff x="17128" y="6203"/>
              <a:chExt cx="992" cy="994"/>
            </a:xfrm>
          </p:grpSpPr>
          <p:sp>
            <p:nvSpPr>
              <p:cNvPr id="69" name="圆角矩形 68"/>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0"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71" name="组合 70"/>
            <p:cNvGrpSpPr/>
            <p:nvPr/>
          </p:nvGrpSpPr>
          <p:grpSpPr>
            <a:xfrm>
              <a:off x="9561701" y="2076450"/>
              <a:ext cx="629920" cy="631190"/>
              <a:chOff x="16802" y="4217"/>
              <a:chExt cx="992" cy="994"/>
            </a:xfrm>
          </p:grpSpPr>
          <p:sp>
            <p:nvSpPr>
              <p:cNvPr id="73" name="圆角矩形 72"/>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sp>
        <p:nvSpPr>
          <p:cNvPr id="32" name="文本框 35"/>
          <p:cNvSpPr txBox="1"/>
          <p:nvPr/>
        </p:nvSpPr>
        <p:spPr>
          <a:xfrm>
            <a:off x="254001" y="1849860"/>
            <a:ext cx="6444254" cy="923330"/>
          </a:xfrm>
          <a:prstGeom prst="rect">
            <a:avLst/>
          </a:prstGeom>
          <a:noFill/>
        </p:spPr>
        <p:txBody>
          <a:bodyPr wrap="square" rtlCol="0">
            <a:spAutoFit/>
          </a:bodyPr>
          <a:lstStyle/>
          <a:p>
            <a:pPr marL="285750" marR="0" lvl="0" indent="-28575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工作量法，是</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mn-ea"/>
              </a:rPr>
              <a:t>按照预计的固定资产所能生产成品</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或</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mn-ea"/>
              </a:rPr>
              <a:t>提供劳务的数量</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计算折旧的方法</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mn-ea"/>
              </a:rPr>
              <a:t>。</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endParaRPr>
          </a:p>
        </p:txBody>
      </p:sp>
      <p:grpSp>
        <p:nvGrpSpPr>
          <p:cNvPr id="33" name="组合 32"/>
          <p:cNvGrpSpPr/>
          <p:nvPr/>
        </p:nvGrpSpPr>
        <p:grpSpPr>
          <a:xfrm>
            <a:off x="88136" y="1225968"/>
            <a:ext cx="629920" cy="631190"/>
            <a:chOff x="13060" y="6203"/>
            <a:chExt cx="992" cy="994"/>
          </a:xfrm>
        </p:grpSpPr>
        <p:sp>
          <p:nvSpPr>
            <p:cNvPr id="34" name="圆角矩形 33"/>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5"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36" name="文本框 16"/>
          <p:cNvSpPr txBox="1"/>
          <p:nvPr/>
        </p:nvSpPr>
        <p:spPr>
          <a:xfrm>
            <a:off x="852676" y="1264564"/>
            <a:ext cx="3366770" cy="553998"/>
          </a:xfrm>
          <a:prstGeom prst="rect">
            <a:avLst/>
          </a:prstGeom>
          <a:noFill/>
        </p:spPr>
        <p:txBody>
          <a:bodyPr wrap="square" rtlCol="0" anchor="ctr">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0000"/>
                </a:solidFill>
                <a:effectLst/>
                <a:uLnTx/>
                <a:uFillTx/>
                <a:latin typeface="微软雅黑" pitchFamily="34" charset="-122"/>
                <a:ea typeface="微软雅黑" pitchFamily="34" charset="-122"/>
              </a:rPr>
              <a:t>工作量法</a:t>
            </a:r>
            <a:endParaRPr kumimoji="0" lang="zh-CN" altLang="en-US" sz="2000" b="0" i="0" u="none" strike="noStrike" kern="0" cap="none" spc="0" normalizeH="0" baseline="0" noProof="0" dirty="0">
              <a:ln>
                <a:noFill/>
              </a:ln>
              <a:solidFill>
                <a:srgbClr val="000000"/>
              </a:solidFill>
              <a:effectLst/>
              <a:uLnTx/>
              <a:uFillTx/>
              <a:latin typeface="微软雅黑" pitchFamily="34" charset="-122"/>
              <a:ea typeface="微软雅黑" pitchFamily="34" charset="-122"/>
            </a:endParaRPr>
          </a:p>
        </p:txBody>
      </p:sp>
      <p:sp>
        <p:nvSpPr>
          <p:cNvPr id="2" name="矩形 1"/>
          <p:cNvSpPr/>
          <p:nvPr/>
        </p:nvSpPr>
        <p:spPr>
          <a:xfrm>
            <a:off x="249350" y="2687565"/>
            <a:ext cx="7601713" cy="2169825"/>
          </a:xfrm>
          <a:prstGeom prst="rect">
            <a:avLst/>
          </a:prstGeom>
        </p:spPr>
        <p:txBody>
          <a:bodyPr wrap="square">
            <a:spAutoFit/>
          </a:bodyPr>
          <a:lstStyle/>
          <a:p>
            <a:pPr marL="285750" lvl="0" indent="-285750" defTabSz="914400">
              <a:lnSpc>
                <a:spcPct val="150000"/>
              </a:lnSpc>
              <a:buFont typeface="Wingdings" panose="05000000000000000000" charset="0"/>
              <a:buChar char=""/>
              <a:defRPr/>
            </a:pPr>
            <a:r>
              <a:rPr lang="zh-CN" altLang="en-US" sz="1800" kern="0" dirty="0">
                <a:solidFill>
                  <a:sysClr val="windowText" lastClr="000000"/>
                </a:solidFill>
                <a:latin typeface="微软雅黑" pitchFamily="34" charset="-122"/>
                <a:ea typeface="微软雅黑" pitchFamily="34" charset="-122"/>
              </a:rPr>
              <a:t>特点：</a:t>
            </a:r>
          </a:p>
          <a:p>
            <a:pPr marL="342900" lvl="0" indent="-342900" defTabSz="914400">
              <a:lnSpc>
                <a:spcPct val="150000"/>
              </a:lnSpc>
              <a:buFont typeface="+mj-ea"/>
              <a:buAutoNum type="circleNumDbPlain"/>
              <a:defRPr/>
            </a:pPr>
            <a:r>
              <a:rPr lang="zh-CN" altLang="en-US" sz="1800" kern="0" dirty="0">
                <a:solidFill>
                  <a:sysClr val="windowText" lastClr="000000"/>
                </a:solidFill>
                <a:latin typeface="微软雅黑" pitchFamily="34" charset="-122"/>
                <a:ea typeface="微软雅黑" pitchFamily="34" charset="-122"/>
                <a:sym typeface="+mn-ea"/>
              </a:rPr>
              <a:t>该方法根据</a:t>
            </a:r>
            <a:r>
              <a:rPr lang="zh-CN" altLang="en-US" sz="1800" b="1" kern="0" dirty="0">
                <a:solidFill>
                  <a:srgbClr val="C00000"/>
                </a:solidFill>
                <a:latin typeface="微软雅黑" pitchFamily="34" charset="-122"/>
                <a:ea typeface="微软雅黑" pitchFamily="34" charset="-122"/>
                <a:sym typeface="+mn-ea"/>
              </a:rPr>
              <a:t>实际工作量计提折旧额</a:t>
            </a:r>
            <a:r>
              <a:rPr lang="zh-CN" altLang="en-US" sz="1800" kern="0" dirty="0">
                <a:solidFill>
                  <a:sysClr val="windowText" lastClr="000000"/>
                </a:solidFill>
                <a:latin typeface="微软雅黑" pitchFamily="34" charset="-122"/>
                <a:ea typeface="微软雅黑" pitchFamily="34" charset="-122"/>
                <a:sym typeface="+mn-ea"/>
              </a:rPr>
              <a:t>，将折旧额的计算与固定资产的利用程度相联系。</a:t>
            </a:r>
          </a:p>
          <a:p>
            <a:pPr marL="342900" lvl="0" indent="-342900" defTabSz="914400">
              <a:lnSpc>
                <a:spcPct val="150000"/>
              </a:lnSpc>
              <a:buFont typeface="+mj-ea"/>
              <a:buAutoNum type="circleNumDbPlain"/>
              <a:defRPr/>
            </a:pPr>
            <a:r>
              <a:rPr lang="zh-CN" altLang="en-US" sz="1800" b="1" kern="0" dirty="0">
                <a:solidFill>
                  <a:srgbClr val="C00000"/>
                </a:solidFill>
                <a:latin typeface="微软雅黑" pitchFamily="34" charset="-122"/>
                <a:ea typeface="微软雅黑" pitchFamily="34" charset="-122"/>
                <a:sym typeface="+mn-ea"/>
              </a:rPr>
              <a:t>固定资产的利用程度高，就应多提折旧；利用程度低，就应少提折旧</a:t>
            </a:r>
            <a:r>
              <a:rPr lang="zh-CN" altLang="en-US" sz="1800" kern="0" dirty="0">
                <a:solidFill>
                  <a:sysClr val="windowText" lastClr="000000"/>
                </a:solidFill>
                <a:latin typeface="微软雅黑" pitchFamily="34" charset="-122"/>
                <a:ea typeface="微软雅黑" pitchFamily="34" charset="-122"/>
                <a:sym typeface="+mn-ea"/>
              </a:rPr>
              <a:t>。</a:t>
            </a:r>
          </a:p>
          <a:p>
            <a:pPr marL="342900" lvl="0" indent="-342900" defTabSz="914400">
              <a:lnSpc>
                <a:spcPct val="150000"/>
              </a:lnSpc>
              <a:buFont typeface="+mj-ea"/>
              <a:buAutoNum type="circleNumDbPlain"/>
              <a:defRPr/>
            </a:pPr>
            <a:r>
              <a:rPr lang="zh-CN" altLang="en-US" sz="1800" kern="0" dirty="0">
                <a:solidFill>
                  <a:srgbClr val="000000"/>
                </a:solidFill>
                <a:latin typeface="微软雅黑" pitchFamily="34" charset="-122"/>
                <a:ea typeface="微软雅黑" pitchFamily="34" charset="-122"/>
              </a:rPr>
              <a:t>主要适用于</a:t>
            </a:r>
            <a:r>
              <a:rPr lang="zh-CN" altLang="en-US" sz="1800" b="1" kern="0" dirty="0">
                <a:solidFill>
                  <a:srgbClr val="C00000"/>
                </a:solidFill>
                <a:latin typeface="微软雅黑" pitchFamily="34" charset="-122"/>
                <a:ea typeface="微软雅黑" pitchFamily="34" charset="-122"/>
              </a:rPr>
              <a:t>车辆、船舶等运输工具</a:t>
            </a:r>
            <a:r>
              <a:rPr lang="zh-CN" altLang="en-US" sz="1800" kern="0" dirty="0">
                <a:solidFill>
                  <a:sysClr val="windowText" lastClr="000000"/>
                </a:solidFill>
                <a:latin typeface="微软雅黑" pitchFamily="34" charset="-122"/>
                <a:ea typeface="微软雅黑" pitchFamily="34" charset="-122"/>
              </a:rPr>
              <a:t>，以及</a:t>
            </a:r>
            <a:r>
              <a:rPr lang="zh-CN" altLang="en-US" sz="1800" b="1" kern="0" dirty="0">
                <a:solidFill>
                  <a:srgbClr val="C00000"/>
                </a:solidFill>
                <a:latin typeface="微软雅黑" pitchFamily="34" charset="-122"/>
                <a:ea typeface="微软雅黑" pitchFamily="34" charset="-122"/>
              </a:rPr>
              <a:t>大型精密设备</a:t>
            </a:r>
            <a:r>
              <a:rPr lang="zh-CN" altLang="en-US" sz="1800" kern="0" dirty="0">
                <a:solidFill>
                  <a:sysClr val="windowText" lastClr="000000"/>
                </a:solidFill>
                <a:latin typeface="微软雅黑" pitchFamily="34" charset="-122"/>
                <a:ea typeface="微软雅黑" pitchFamily="34" charset="-122"/>
              </a:rPr>
              <a:t>的折旧计算。</a:t>
            </a:r>
          </a:p>
        </p:txBody>
      </p:sp>
    </p:spTree>
    <p:custDataLst>
      <p:tags r:id="rId1"/>
    </p:custDataLst>
    <p:extLst>
      <p:ext uri="{BB962C8B-B14F-4D97-AF65-F5344CB8AC3E}">
        <p14:creationId xmlns:p14="http://schemas.microsoft.com/office/powerpoint/2010/main" val="41198131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固定资产的概述</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130519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en-US" sz="1800" b="1" dirty="0">
                <a:solidFill>
                  <a:srgbClr val="084CA1"/>
                </a:solidFill>
                <a:ea typeface="微软雅黑"/>
                <a:cs typeface="+mn-ea"/>
                <a:sym typeface="+mn-lt"/>
              </a:rPr>
              <a:t>分类</a:t>
            </a:r>
            <a:endParaRPr lang="zh-CN" altLang="zh-CN" sz="1800" b="1" dirty="0">
              <a:solidFill>
                <a:srgbClr val="084CA1"/>
              </a:solidFill>
              <a:ea typeface="微软雅黑"/>
              <a:cs typeface="+mn-ea"/>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46" name=" 221"/>
          <p:cNvSpPr/>
          <p:nvPr/>
        </p:nvSpPr>
        <p:spPr>
          <a:xfrm rot="2160000">
            <a:off x="4653432" y="2238538"/>
            <a:ext cx="334341" cy="111437"/>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rgbClr val="C00000"/>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7" name=" 221"/>
          <p:cNvSpPr/>
          <p:nvPr/>
        </p:nvSpPr>
        <p:spPr>
          <a:xfrm rot="16200000">
            <a:off x="4034249" y="2557063"/>
            <a:ext cx="346099" cy="107652"/>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rgbClr val="C00000"/>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8" name=" 221"/>
          <p:cNvSpPr/>
          <p:nvPr/>
        </p:nvSpPr>
        <p:spPr>
          <a:xfrm rot="8280000">
            <a:off x="4653432" y="2918411"/>
            <a:ext cx="334341" cy="111437"/>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rgbClr val="C00000"/>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9" name=" 221"/>
          <p:cNvSpPr/>
          <p:nvPr/>
        </p:nvSpPr>
        <p:spPr>
          <a:xfrm rot="19680000">
            <a:off x="4240422" y="2225679"/>
            <a:ext cx="334341" cy="111437"/>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rgbClr val="066DCA">
              <a:lumMod val="75000"/>
            </a:srgbClr>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50" name=" 221"/>
          <p:cNvSpPr/>
          <p:nvPr/>
        </p:nvSpPr>
        <p:spPr>
          <a:xfrm rot="5640000">
            <a:off x="4815241" y="2591350"/>
            <a:ext cx="346099" cy="107652"/>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rgbClr val="066DCA">
              <a:lumMod val="75000"/>
            </a:srgbClr>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51" name=" 221"/>
          <p:cNvSpPr/>
          <p:nvPr/>
        </p:nvSpPr>
        <p:spPr>
          <a:xfrm rot="13020000">
            <a:off x="4228519" y="2936627"/>
            <a:ext cx="334341" cy="111437"/>
          </a:xfrm>
          <a:custGeom>
            <a:avLst/>
            <a:gdLst/>
            <a:ahLst/>
            <a:cxnLst/>
            <a:rect l="l" t="t" r="r" b="b"/>
            <a:pathLst>
              <a:path w="751403" h="647761">
                <a:moveTo>
                  <a:pt x="375702" y="0"/>
                </a:moveTo>
                <a:lnTo>
                  <a:pt x="751403" y="647761"/>
                </a:lnTo>
                <a:lnTo>
                  <a:pt x="745416" y="647761"/>
                </a:lnTo>
                <a:lnTo>
                  <a:pt x="375702" y="432047"/>
                </a:lnTo>
                <a:lnTo>
                  <a:pt x="5987" y="647761"/>
                </a:lnTo>
                <a:lnTo>
                  <a:pt x="0" y="647761"/>
                </a:lnTo>
                <a:close/>
              </a:path>
            </a:pathLst>
          </a:custGeom>
          <a:solidFill>
            <a:srgbClr val="066DCA">
              <a:lumMod val="75000"/>
            </a:srgbClr>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52" name="矩形 51"/>
          <p:cNvSpPr/>
          <p:nvPr/>
        </p:nvSpPr>
        <p:spPr>
          <a:xfrm>
            <a:off x="95019" y="1221038"/>
            <a:ext cx="1550635" cy="513210"/>
          </a:xfrm>
          <a:prstGeom prst="rect">
            <a:avLst/>
          </a:prstGeom>
        </p:spPr>
        <p:txBody>
          <a:bodyPr wrap="none">
            <a:spAutoFit/>
          </a:bodyPr>
          <a:lstStyle/>
          <a:p>
            <a:r>
              <a:rPr lang="zh-CN" altLang="en-US" sz="1800" b="1" dirty="0">
                <a:solidFill>
                  <a:srgbClr val="C00000"/>
                </a:solidFill>
                <a:latin typeface="微软雅黑" pitchFamily="34" charset="-122"/>
                <a:ea typeface="微软雅黑" pitchFamily="34" charset="-122"/>
                <a:cs typeface="+mn-ea"/>
                <a:sym typeface="+mn-lt"/>
              </a:rPr>
              <a:t>租出</a:t>
            </a:r>
            <a:r>
              <a:rPr lang="zh-CN" altLang="en-US" sz="1800" b="1" dirty="0">
                <a:latin typeface="微软雅黑" pitchFamily="34" charset="-122"/>
                <a:ea typeface="微软雅黑" pitchFamily="34" charset="-122"/>
                <a:cs typeface="+mn-ea"/>
                <a:sym typeface="+mn-lt"/>
              </a:rPr>
              <a:t>固定资产</a:t>
            </a:r>
          </a:p>
        </p:txBody>
      </p:sp>
      <p:sp>
        <p:nvSpPr>
          <p:cNvPr id="53" name="文本框 32"/>
          <p:cNvSpPr txBox="1"/>
          <p:nvPr/>
        </p:nvSpPr>
        <p:spPr>
          <a:xfrm>
            <a:off x="94800" y="1552234"/>
            <a:ext cx="2890032" cy="1052081"/>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企业在经营租赁方式下租给外单位使用的固定资产</a:t>
            </a:r>
          </a:p>
        </p:txBody>
      </p:sp>
      <p:sp>
        <p:nvSpPr>
          <p:cNvPr id="54" name="矩形 53"/>
          <p:cNvSpPr/>
          <p:nvPr/>
        </p:nvSpPr>
        <p:spPr>
          <a:xfrm>
            <a:off x="95019" y="3032966"/>
            <a:ext cx="1778856" cy="513210"/>
          </a:xfrm>
          <a:prstGeom prst="rect">
            <a:avLst/>
          </a:prstGeom>
        </p:spPr>
        <p:txBody>
          <a:bodyPr wrap="none">
            <a:spAutoFit/>
          </a:bodyPr>
          <a:lstStyle/>
          <a:p>
            <a:r>
              <a:rPr lang="zh-CN" altLang="en-US" sz="1800" b="1" dirty="0">
                <a:solidFill>
                  <a:srgbClr val="C00000"/>
                </a:solidFill>
                <a:latin typeface="微软雅黑" pitchFamily="34" charset="-122"/>
                <a:ea typeface="微软雅黑" pitchFamily="34" charset="-122"/>
                <a:cs typeface="+mn-ea"/>
                <a:sym typeface="+mn-lt"/>
              </a:rPr>
              <a:t>未使用</a:t>
            </a:r>
            <a:r>
              <a:rPr lang="zh-CN" altLang="en-US" sz="1800" b="1" dirty="0">
                <a:latin typeface="微软雅黑" pitchFamily="34" charset="-122"/>
                <a:ea typeface="微软雅黑" pitchFamily="34" charset="-122"/>
                <a:cs typeface="+mn-ea"/>
                <a:sym typeface="+mn-lt"/>
              </a:rPr>
              <a:t>固定资产</a:t>
            </a:r>
          </a:p>
        </p:txBody>
      </p:sp>
      <p:sp>
        <p:nvSpPr>
          <p:cNvPr id="55" name="文本框 34"/>
          <p:cNvSpPr txBox="1"/>
          <p:nvPr/>
        </p:nvSpPr>
        <p:spPr>
          <a:xfrm>
            <a:off x="94800" y="3351839"/>
            <a:ext cx="3276129" cy="1513970"/>
          </a:xfrm>
          <a:prstGeom prst="rect">
            <a:avLst/>
          </a:prstGeom>
          <a:noFill/>
        </p:spPr>
        <p:txBody>
          <a:bodyPr wrap="square"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已购建但尚未使用的固定资产</a:t>
            </a: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因改建、扩建而暂停使用的固定资产</a:t>
            </a:r>
          </a:p>
        </p:txBody>
      </p:sp>
      <p:sp>
        <p:nvSpPr>
          <p:cNvPr id="56" name="矩形 55"/>
          <p:cNvSpPr/>
          <p:nvPr/>
        </p:nvSpPr>
        <p:spPr>
          <a:xfrm>
            <a:off x="7257458" y="1221038"/>
            <a:ext cx="1778856" cy="513210"/>
          </a:xfrm>
          <a:prstGeom prst="rect">
            <a:avLst/>
          </a:prstGeom>
        </p:spPr>
        <p:txBody>
          <a:bodyPr wrap="none">
            <a:spAutoFit/>
          </a:bodyPr>
          <a:lstStyle/>
          <a:p>
            <a:pPr algn="r"/>
            <a:r>
              <a:rPr lang="zh-CN" altLang="en-US" sz="1800" b="1" dirty="0" smtClean="0">
                <a:solidFill>
                  <a:srgbClr val="C00000"/>
                </a:solidFill>
                <a:latin typeface="微软雅黑" pitchFamily="34" charset="-122"/>
                <a:ea typeface="微软雅黑" pitchFamily="34" charset="-122"/>
                <a:cs typeface="+mn-ea"/>
                <a:sym typeface="+mn-lt"/>
              </a:rPr>
              <a:t>不需用</a:t>
            </a:r>
            <a:r>
              <a:rPr lang="zh-CN" altLang="en-US" sz="1800" b="1" dirty="0">
                <a:latin typeface="微软雅黑" pitchFamily="34" charset="-122"/>
                <a:ea typeface="微软雅黑" pitchFamily="34" charset="-122"/>
                <a:cs typeface="+mn-ea"/>
                <a:sym typeface="+mn-lt"/>
              </a:rPr>
              <a:t>固定资产</a:t>
            </a:r>
          </a:p>
        </p:txBody>
      </p:sp>
      <p:sp>
        <p:nvSpPr>
          <p:cNvPr id="57" name="文本框 36"/>
          <p:cNvSpPr txBox="1"/>
          <p:nvPr/>
        </p:nvSpPr>
        <p:spPr>
          <a:xfrm>
            <a:off x="6019262" y="1552234"/>
            <a:ext cx="3016833" cy="1052081"/>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企业在经营中不需要使用的各种固定资产</a:t>
            </a:r>
          </a:p>
        </p:txBody>
      </p:sp>
      <p:sp>
        <p:nvSpPr>
          <p:cNvPr id="58" name="矩形 57"/>
          <p:cNvSpPr/>
          <p:nvPr/>
        </p:nvSpPr>
        <p:spPr>
          <a:xfrm>
            <a:off x="7029238" y="2946708"/>
            <a:ext cx="2007075" cy="513210"/>
          </a:xfrm>
          <a:prstGeom prst="rect">
            <a:avLst/>
          </a:prstGeom>
        </p:spPr>
        <p:txBody>
          <a:bodyPr wrap="none">
            <a:spAutoFit/>
          </a:bodyPr>
          <a:lstStyle/>
          <a:p>
            <a:pPr algn="r"/>
            <a:r>
              <a:rPr lang="zh-CN" altLang="en-US" sz="1800" b="1" dirty="0" smtClean="0">
                <a:solidFill>
                  <a:srgbClr val="C00000"/>
                </a:solidFill>
                <a:latin typeface="微软雅黑" pitchFamily="34" charset="-122"/>
                <a:ea typeface="微软雅黑" pitchFamily="34" charset="-122"/>
                <a:cs typeface="+mn-ea"/>
                <a:sym typeface="+mn-lt"/>
              </a:rPr>
              <a:t>融资</a:t>
            </a:r>
            <a:r>
              <a:rPr lang="zh-CN" altLang="en-US" sz="1800" b="1" dirty="0">
                <a:solidFill>
                  <a:srgbClr val="C00000"/>
                </a:solidFill>
                <a:latin typeface="微软雅黑" pitchFamily="34" charset="-122"/>
                <a:ea typeface="微软雅黑" pitchFamily="34" charset="-122"/>
                <a:cs typeface="+mn-ea"/>
                <a:sym typeface="+mn-lt"/>
              </a:rPr>
              <a:t>租入</a:t>
            </a:r>
            <a:r>
              <a:rPr lang="zh-CN" altLang="en-US" sz="1800" b="1" dirty="0" smtClean="0">
                <a:latin typeface="微软雅黑" pitchFamily="34" charset="-122"/>
                <a:ea typeface="微软雅黑" pitchFamily="34" charset="-122"/>
                <a:cs typeface="+mn-ea"/>
                <a:sym typeface="+mn-lt"/>
              </a:rPr>
              <a:t>固定资产</a:t>
            </a:r>
            <a:endParaRPr lang="zh-CN" altLang="en-US" sz="1800" b="1" dirty="0">
              <a:latin typeface="微软雅黑" pitchFamily="34" charset="-122"/>
              <a:ea typeface="微软雅黑" pitchFamily="34" charset="-122"/>
              <a:cs typeface="+mn-ea"/>
              <a:sym typeface="+mn-lt"/>
            </a:endParaRPr>
          </a:p>
        </p:txBody>
      </p:sp>
      <p:sp>
        <p:nvSpPr>
          <p:cNvPr id="59" name="文本框 38"/>
          <p:cNvSpPr txBox="1"/>
          <p:nvPr/>
        </p:nvSpPr>
        <p:spPr>
          <a:xfrm>
            <a:off x="5836047" y="3265581"/>
            <a:ext cx="3200048" cy="1513970"/>
          </a:xfrm>
          <a:prstGeom prst="rect">
            <a:avLst/>
          </a:prstGeom>
          <a:noFill/>
        </p:spPr>
        <p:txBody>
          <a:bodyPr wrap="square" rtlCol="0">
            <a:spAutoFit/>
          </a:bodyP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企业以融资租赁的方式租入的固定资产，在租赁期内视同自有固定资产</a:t>
            </a:r>
          </a:p>
        </p:txBody>
      </p:sp>
      <p:sp>
        <p:nvSpPr>
          <p:cNvPr id="60" name="矩形 59"/>
          <p:cNvSpPr/>
          <p:nvPr/>
        </p:nvSpPr>
        <p:spPr>
          <a:xfrm>
            <a:off x="94800" y="2354797"/>
            <a:ext cx="2530848" cy="513210"/>
          </a:xfrm>
          <a:prstGeom prst="rect">
            <a:avLst/>
          </a:prstGeom>
        </p:spPr>
        <p:txBody>
          <a:bodyPr wrap="square">
            <a:spAutoFit/>
          </a:bodyPr>
          <a:lstStyle/>
          <a:p>
            <a:r>
              <a:rPr lang="zh-CN" altLang="en-US" sz="1800" b="1" dirty="0">
                <a:solidFill>
                  <a:srgbClr val="C00000"/>
                </a:solidFill>
                <a:latin typeface="微软雅黑" pitchFamily="34" charset="-122"/>
                <a:ea typeface="微软雅黑" pitchFamily="34" charset="-122"/>
                <a:cs typeface="+mn-ea"/>
                <a:sym typeface="+mn-lt"/>
              </a:rPr>
              <a:t>生产经营用</a:t>
            </a:r>
            <a:r>
              <a:rPr lang="zh-CN" altLang="en-US" sz="1800" b="1" dirty="0">
                <a:latin typeface="微软雅黑" pitchFamily="34" charset="-122"/>
                <a:ea typeface="微软雅黑" pitchFamily="34" charset="-122"/>
                <a:cs typeface="+mn-ea"/>
                <a:sym typeface="+mn-lt"/>
              </a:rPr>
              <a:t>固定资产</a:t>
            </a:r>
          </a:p>
        </p:txBody>
      </p:sp>
      <p:sp>
        <p:nvSpPr>
          <p:cNvPr id="61" name="矩形 60"/>
          <p:cNvSpPr/>
          <p:nvPr/>
        </p:nvSpPr>
        <p:spPr>
          <a:xfrm>
            <a:off x="6505246" y="2416944"/>
            <a:ext cx="2530848" cy="513210"/>
          </a:xfrm>
          <a:prstGeom prst="rect">
            <a:avLst/>
          </a:prstGeom>
        </p:spPr>
        <p:txBody>
          <a:bodyPr wrap="square">
            <a:spAutoFit/>
          </a:bodyPr>
          <a:lstStyle/>
          <a:p>
            <a:pPr algn="r"/>
            <a:r>
              <a:rPr lang="zh-CN" altLang="en-US" sz="1800" b="1" dirty="0">
                <a:solidFill>
                  <a:srgbClr val="C00000"/>
                </a:solidFill>
                <a:latin typeface="微软雅黑" pitchFamily="34" charset="-122"/>
                <a:ea typeface="微软雅黑" pitchFamily="34" charset="-122"/>
                <a:cs typeface="+mn-ea"/>
                <a:sym typeface="+mn-lt"/>
              </a:rPr>
              <a:t>非生产经营用</a:t>
            </a:r>
            <a:r>
              <a:rPr lang="zh-CN" altLang="en-US" sz="1800" b="1" dirty="0">
                <a:latin typeface="微软雅黑" pitchFamily="34" charset="-122"/>
                <a:ea typeface="微软雅黑" pitchFamily="34" charset="-122"/>
                <a:cs typeface="+mn-ea"/>
                <a:sym typeface="+mn-lt"/>
              </a:rPr>
              <a:t>固定资产</a:t>
            </a:r>
          </a:p>
        </p:txBody>
      </p:sp>
      <p:sp>
        <p:nvSpPr>
          <p:cNvPr id="62" name="矩形 61"/>
          <p:cNvSpPr/>
          <p:nvPr/>
        </p:nvSpPr>
        <p:spPr>
          <a:xfrm>
            <a:off x="2820766" y="4118506"/>
            <a:ext cx="4000189" cy="513210"/>
          </a:xfrm>
          <a:prstGeom prst="rect">
            <a:avLst/>
          </a:prstGeom>
        </p:spPr>
        <p:txBody>
          <a:bodyPr wrap="square">
            <a:spAutoFit/>
          </a:bodyPr>
          <a:lstStyle/>
          <a:p>
            <a:pPr algn="ctr"/>
            <a:r>
              <a:rPr lang="zh-CN" altLang="en-US" sz="1800" b="1" dirty="0">
                <a:solidFill>
                  <a:srgbClr val="C00000"/>
                </a:solidFill>
                <a:latin typeface="微软雅黑" pitchFamily="34" charset="-122"/>
                <a:ea typeface="微软雅黑" pitchFamily="34" charset="-122"/>
                <a:cs typeface="+mn-ea"/>
                <a:sym typeface="+mn-lt"/>
              </a:rPr>
              <a:t>土地</a:t>
            </a:r>
            <a:r>
              <a:rPr lang="zh-CN" altLang="en-US" sz="1800" b="1" dirty="0">
                <a:latin typeface="微软雅黑" pitchFamily="34" charset="-122"/>
                <a:ea typeface="微软雅黑" pitchFamily="34" charset="-122"/>
                <a:cs typeface="+mn-ea"/>
                <a:sym typeface="+mn-lt"/>
              </a:rPr>
              <a:t>也是企业固定资产，但</a:t>
            </a:r>
            <a:r>
              <a:rPr lang="zh-CN" altLang="en-US" sz="1800" b="1" dirty="0">
                <a:solidFill>
                  <a:srgbClr val="C00000"/>
                </a:solidFill>
                <a:latin typeface="微软雅黑" pitchFamily="34" charset="-122"/>
                <a:ea typeface="微软雅黑" pitchFamily="34" charset="-122"/>
                <a:cs typeface="+mn-ea"/>
                <a:sym typeface="+mn-lt"/>
              </a:rPr>
              <a:t>不需折旧</a:t>
            </a:r>
          </a:p>
        </p:txBody>
      </p:sp>
      <p:grpSp>
        <p:nvGrpSpPr>
          <p:cNvPr id="63" name="组合 62"/>
          <p:cNvGrpSpPr/>
          <p:nvPr/>
        </p:nvGrpSpPr>
        <p:grpSpPr>
          <a:xfrm>
            <a:off x="4329441" y="2354797"/>
            <a:ext cx="549644" cy="580760"/>
            <a:chOff x="9069" y="6284"/>
            <a:chExt cx="1062" cy="1084"/>
          </a:xfrm>
        </p:grpSpPr>
        <p:sp>
          <p:nvSpPr>
            <p:cNvPr id="64" name="椭圆 63"/>
            <p:cNvSpPr/>
            <p:nvPr/>
          </p:nvSpPr>
          <p:spPr>
            <a:xfrm>
              <a:off x="9069" y="6284"/>
              <a:ext cx="1062" cy="1085"/>
            </a:xfrm>
            <a:prstGeom prst="ellipse">
              <a:avLst/>
            </a:prstGeom>
            <a:solidFill>
              <a:srgbClr val="778495">
                <a:lumMod val="60000"/>
                <a:lumOff val="4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5" name=" 43"/>
            <p:cNvSpPr/>
            <p:nvPr/>
          </p:nvSpPr>
          <p:spPr bwMode="auto">
            <a:xfrm>
              <a:off x="9265" y="6497"/>
              <a:ext cx="669" cy="600"/>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grpSp>
        <p:nvGrpSpPr>
          <p:cNvPr id="66" name="组合 65"/>
          <p:cNvGrpSpPr/>
          <p:nvPr/>
        </p:nvGrpSpPr>
        <p:grpSpPr>
          <a:xfrm>
            <a:off x="3861053" y="1590809"/>
            <a:ext cx="549644" cy="580760"/>
            <a:chOff x="8164" y="4858"/>
            <a:chExt cx="1062" cy="1084"/>
          </a:xfrm>
        </p:grpSpPr>
        <p:sp>
          <p:nvSpPr>
            <p:cNvPr id="67" name="椭圆 66"/>
            <p:cNvSpPr/>
            <p:nvPr/>
          </p:nvSpPr>
          <p:spPr>
            <a:xfrm>
              <a:off x="8164" y="4858"/>
              <a:ext cx="1062" cy="1085"/>
            </a:xfrm>
            <a:prstGeom prst="ellipse">
              <a:avLst/>
            </a:prstGeom>
            <a:solidFill>
              <a:srgbClr val="066DCA">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8" name=" 43"/>
            <p:cNvSpPr/>
            <p:nvPr/>
          </p:nvSpPr>
          <p:spPr bwMode="auto">
            <a:xfrm>
              <a:off x="8360" y="5077"/>
              <a:ext cx="669" cy="600"/>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grpSp>
        <p:nvGrpSpPr>
          <p:cNvPr id="69" name="组合 68"/>
          <p:cNvGrpSpPr/>
          <p:nvPr/>
        </p:nvGrpSpPr>
        <p:grpSpPr>
          <a:xfrm>
            <a:off x="4820602" y="1578487"/>
            <a:ext cx="549644" cy="580760"/>
            <a:chOff x="10018" y="4835"/>
            <a:chExt cx="1062" cy="1084"/>
          </a:xfrm>
        </p:grpSpPr>
        <p:sp>
          <p:nvSpPr>
            <p:cNvPr id="70" name="椭圆 69"/>
            <p:cNvSpPr/>
            <p:nvPr/>
          </p:nvSpPr>
          <p:spPr>
            <a:xfrm>
              <a:off x="10018" y="4835"/>
              <a:ext cx="1062" cy="1085"/>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1" name=" 43"/>
            <p:cNvSpPr/>
            <p:nvPr/>
          </p:nvSpPr>
          <p:spPr bwMode="auto">
            <a:xfrm>
              <a:off x="10214" y="5101"/>
              <a:ext cx="669" cy="600"/>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grpSp>
        <p:nvGrpSpPr>
          <p:cNvPr id="73" name="组合 72"/>
          <p:cNvGrpSpPr/>
          <p:nvPr/>
        </p:nvGrpSpPr>
        <p:grpSpPr>
          <a:xfrm>
            <a:off x="5286920" y="2307651"/>
            <a:ext cx="549644" cy="580760"/>
            <a:chOff x="10919" y="6196"/>
            <a:chExt cx="1062" cy="1084"/>
          </a:xfrm>
        </p:grpSpPr>
        <p:sp>
          <p:nvSpPr>
            <p:cNvPr id="78" name="椭圆 77"/>
            <p:cNvSpPr/>
            <p:nvPr/>
          </p:nvSpPr>
          <p:spPr>
            <a:xfrm>
              <a:off x="10919" y="6196"/>
              <a:ext cx="1062" cy="1085"/>
            </a:xfrm>
            <a:prstGeom prst="ellipse">
              <a:avLst/>
            </a:prstGeom>
            <a:solidFill>
              <a:srgbClr val="066DCA">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9" name=" 43"/>
            <p:cNvSpPr/>
            <p:nvPr/>
          </p:nvSpPr>
          <p:spPr bwMode="auto">
            <a:xfrm>
              <a:off x="11124" y="6462"/>
              <a:ext cx="669" cy="600"/>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grpSp>
        <p:nvGrpSpPr>
          <p:cNvPr id="80" name="组合 79"/>
          <p:cNvGrpSpPr/>
          <p:nvPr/>
        </p:nvGrpSpPr>
        <p:grpSpPr>
          <a:xfrm>
            <a:off x="4843374" y="3119320"/>
            <a:ext cx="549644" cy="580760"/>
            <a:chOff x="10062" y="7711"/>
            <a:chExt cx="1062" cy="1084"/>
          </a:xfrm>
        </p:grpSpPr>
        <p:sp>
          <p:nvSpPr>
            <p:cNvPr id="81" name="椭圆 80"/>
            <p:cNvSpPr/>
            <p:nvPr/>
          </p:nvSpPr>
          <p:spPr>
            <a:xfrm>
              <a:off x="10062" y="7711"/>
              <a:ext cx="1062" cy="1085"/>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2" name=" 43"/>
            <p:cNvSpPr/>
            <p:nvPr/>
          </p:nvSpPr>
          <p:spPr bwMode="auto">
            <a:xfrm>
              <a:off x="10250" y="7953"/>
              <a:ext cx="669" cy="600"/>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grpSp>
        <p:nvGrpSpPr>
          <p:cNvPr id="83" name="组合 82"/>
          <p:cNvGrpSpPr/>
          <p:nvPr/>
        </p:nvGrpSpPr>
        <p:grpSpPr>
          <a:xfrm>
            <a:off x="3861053" y="3106997"/>
            <a:ext cx="549644" cy="580760"/>
            <a:chOff x="8164" y="7688"/>
            <a:chExt cx="1062" cy="1084"/>
          </a:xfrm>
        </p:grpSpPr>
        <p:sp>
          <p:nvSpPr>
            <p:cNvPr id="84" name="椭圆 83"/>
            <p:cNvSpPr/>
            <p:nvPr/>
          </p:nvSpPr>
          <p:spPr>
            <a:xfrm>
              <a:off x="8164" y="7688"/>
              <a:ext cx="1062" cy="1085"/>
            </a:xfrm>
            <a:prstGeom prst="ellipse">
              <a:avLst/>
            </a:prstGeom>
            <a:solidFill>
              <a:srgbClr val="066DCA">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5" name=" 43"/>
            <p:cNvSpPr/>
            <p:nvPr/>
          </p:nvSpPr>
          <p:spPr bwMode="auto">
            <a:xfrm>
              <a:off x="8331" y="7953"/>
              <a:ext cx="669" cy="600"/>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grpSp>
        <p:nvGrpSpPr>
          <p:cNvPr id="86" name="组合 85"/>
          <p:cNvGrpSpPr/>
          <p:nvPr/>
        </p:nvGrpSpPr>
        <p:grpSpPr>
          <a:xfrm>
            <a:off x="3370928" y="2307651"/>
            <a:ext cx="549644" cy="580760"/>
            <a:chOff x="7217" y="6196"/>
            <a:chExt cx="1062" cy="1084"/>
          </a:xfrm>
        </p:grpSpPr>
        <p:sp>
          <p:nvSpPr>
            <p:cNvPr id="87" name="椭圆 86"/>
            <p:cNvSpPr/>
            <p:nvPr/>
          </p:nvSpPr>
          <p:spPr>
            <a:xfrm>
              <a:off x="7217" y="6196"/>
              <a:ext cx="1062" cy="1085"/>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88" name=" 43"/>
            <p:cNvSpPr/>
            <p:nvPr/>
          </p:nvSpPr>
          <p:spPr bwMode="auto">
            <a:xfrm>
              <a:off x="7414" y="6481"/>
              <a:ext cx="669" cy="600"/>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96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cxnSp>
        <p:nvCxnSpPr>
          <p:cNvPr id="89" name="肘形连接符 88"/>
          <p:cNvCxnSpPr>
            <a:endCxn id="67" idx="2"/>
          </p:cNvCxnSpPr>
          <p:nvPr/>
        </p:nvCxnSpPr>
        <p:spPr>
          <a:xfrm>
            <a:off x="222118" y="1578487"/>
            <a:ext cx="3638935" cy="303238"/>
          </a:xfrm>
          <a:prstGeom prst="bentConnector3">
            <a:avLst>
              <a:gd name="adj1" fmla="val 79206"/>
            </a:avLst>
          </a:prstGeom>
          <a:noFill/>
          <a:ln w="15875" cap="flat" cmpd="sng" algn="ctr">
            <a:solidFill>
              <a:srgbClr val="066DCA">
                <a:lumMod val="75000"/>
              </a:srgbClr>
            </a:solidFill>
            <a:prstDash val="solid"/>
            <a:miter lim="800000"/>
          </a:ln>
          <a:effectLst/>
        </p:spPr>
      </p:cxnSp>
      <p:cxnSp>
        <p:nvCxnSpPr>
          <p:cNvPr id="90" name="肘形连接符 89"/>
          <p:cNvCxnSpPr>
            <a:stCxn id="70" idx="6"/>
          </p:cNvCxnSpPr>
          <p:nvPr/>
        </p:nvCxnSpPr>
        <p:spPr>
          <a:xfrm flipV="1">
            <a:off x="5370246" y="1590809"/>
            <a:ext cx="3606329" cy="278594"/>
          </a:xfrm>
          <a:prstGeom prst="bentConnector3">
            <a:avLst>
              <a:gd name="adj1" fmla="val 14896"/>
            </a:avLst>
          </a:prstGeom>
          <a:noFill/>
          <a:ln w="15875" cap="flat" cmpd="sng" algn="ctr">
            <a:solidFill>
              <a:srgbClr val="C00000"/>
            </a:solidFill>
            <a:prstDash val="solid"/>
            <a:miter lim="800000"/>
          </a:ln>
          <a:effectLst/>
        </p:spPr>
      </p:cxnSp>
      <p:cxnSp>
        <p:nvCxnSpPr>
          <p:cNvPr id="91" name="肘形连接符 90"/>
          <p:cNvCxnSpPr>
            <a:stCxn id="81" idx="6"/>
          </p:cNvCxnSpPr>
          <p:nvPr/>
        </p:nvCxnSpPr>
        <p:spPr>
          <a:xfrm flipV="1">
            <a:off x="5393018" y="3284334"/>
            <a:ext cx="3559749" cy="125903"/>
          </a:xfrm>
          <a:prstGeom prst="bentConnector3">
            <a:avLst>
              <a:gd name="adj1" fmla="val 13753"/>
            </a:avLst>
          </a:prstGeom>
          <a:noFill/>
          <a:ln w="15875" cap="flat" cmpd="sng" algn="ctr">
            <a:solidFill>
              <a:srgbClr val="C00000"/>
            </a:solidFill>
            <a:prstDash val="solid"/>
            <a:miter lim="800000"/>
          </a:ln>
          <a:effectLst/>
        </p:spPr>
      </p:cxnSp>
      <p:cxnSp>
        <p:nvCxnSpPr>
          <p:cNvPr id="92" name="肘形连接符 91"/>
          <p:cNvCxnSpPr>
            <a:stCxn id="84" idx="2"/>
          </p:cNvCxnSpPr>
          <p:nvPr/>
        </p:nvCxnSpPr>
        <p:spPr>
          <a:xfrm rot="10800000">
            <a:off x="150178" y="3333623"/>
            <a:ext cx="3710358" cy="64291"/>
          </a:xfrm>
          <a:prstGeom prst="bentConnector3">
            <a:avLst>
              <a:gd name="adj1" fmla="val 20700"/>
            </a:avLst>
          </a:prstGeom>
          <a:noFill/>
          <a:ln w="15875" cap="flat" cmpd="sng" algn="ctr">
            <a:solidFill>
              <a:srgbClr val="066DCA">
                <a:lumMod val="75000"/>
              </a:srgbClr>
            </a:solidFill>
            <a:prstDash val="solid"/>
            <a:miter lim="800000"/>
          </a:ln>
          <a:effectLst/>
        </p:spPr>
      </p:cxnSp>
      <p:cxnSp>
        <p:nvCxnSpPr>
          <p:cNvPr id="93" name="直接连接符 92"/>
          <p:cNvCxnSpPr/>
          <p:nvPr/>
        </p:nvCxnSpPr>
        <p:spPr>
          <a:xfrm flipH="1">
            <a:off x="234022" y="2717504"/>
            <a:ext cx="3170030" cy="10715"/>
          </a:xfrm>
          <a:prstGeom prst="line">
            <a:avLst/>
          </a:prstGeom>
          <a:noFill/>
          <a:ln w="15875" cap="flat" cmpd="sng" algn="ctr">
            <a:solidFill>
              <a:srgbClr val="C00000"/>
            </a:solidFill>
            <a:prstDash val="solid"/>
            <a:miter lim="800000"/>
          </a:ln>
          <a:effectLst/>
        </p:spPr>
      </p:cxnSp>
      <p:cxnSp>
        <p:nvCxnSpPr>
          <p:cNvPr id="94" name="直接连接符 93"/>
          <p:cNvCxnSpPr/>
          <p:nvPr/>
        </p:nvCxnSpPr>
        <p:spPr>
          <a:xfrm flipH="1">
            <a:off x="5782739" y="2752863"/>
            <a:ext cx="3170030" cy="10715"/>
          </a:xfrm>
          <a:prstGeom prst="line">
            <a:avLst/>
          </a:prstGeom>
          <a:noFill/>
          <a:ln w="15875" cap="flat" cmpd="sng" algn="ctr">
            <a:solidFill>
              <a:srgbClr val="066DCA">
                <a:lumMod val="75000"/>
              </a:srgbClr>
            </a:solidFill>
            <a:prstDash val="solid"/>
            <a:miter lim="800000"/>
          </a:ln>
          <a:effectLst/>
        </p:spPr>
      </p:cxnSp>
      <p:sp>
        <p:nvSpPr>
          <p:cNvPr id="95" name="椭圆 94"/>
          <p:cNvSpPr/>
          <p:nvPr/>
        </p:nvSpPr>
        <p:spPr>
          <a:xfrm>
            <a:off x="162600" y="1527590"/>
            <a:ext cx="119556" cy="111437"/>
          </a:xfrm>
          <a:prstGeom prst="ellipse">
            <a:avLst/>
          </a:prstGeom>
          <a:solidFill>
            <a:srgbClr val="066DCA">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96" name="椭圆 95"/>
          <p:cNvSpPr/>
          <p:nvPr/>
        </p:nvSpPr>
        <p:spPr>
          <a:xfrm>
            <a:off x="162600" y="3310050"/>
            <a:ext cx="119556" cy="111437"/>
          </a:xfrm>
          <a:prstGeom prst="ellipse">
            <a:avLst/>
          </a:prstGeom>
          <a:solidFill>
            <a:srgbClr val="066DCA">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97" name="椭圆 96"/>
          <p:cNvSpPr/>
          <p:nvPr/>
        </p:nvSpPr>
        <p:spPr>
          <a:xfrm>
            <a:off x="8868924" y="2702502"/>
            <a:ext cx="119556" cy="111437"/>
          </a:xfrm>
          <a:prstGeom prst="ellipse">
            <a:avLst/>
          </a:prstGeom>
          <a:solidFill>
            <a:srgbClr val="066DCA">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98" name="椭圆 97"/>
          <p:cNvSpPr/>
          <p:nvPr/>
        </p:nvSpPr>
        <p:spPr>
          <a:xfrm>
            <a:off x="162600" y="2672500"/>
            <a:ext cx="119556" cy="111437"/>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99" name="椭圆 98"/>
          <p:cNvSpPr/>
          <p:nvPr/>
        </p:nvSpPr>
        <p:spPr>
          <a:xfrm>
            <a:off x="8868924" y="1539912"/>
            <a:ext cx="119556" cy="111437"/>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00" name="椭圆 99"/>
          <p:cNvSpPr/>
          <p:nvPr/>
        </p:nvSpPr>
        <p:spPr>
          <a:xfrm>
            <a:off x="8868924" y="3248973"/>
            <a:ext cx="119556" cy="111437"/>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415223566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固定资产的折旧方法</a:t>
            </a:r>
          </a:p>
        </p:txBody>
      </p:sp>
      <p:grpSp>
        <p:nvGrpSpPr>
          <p:cNvPr id="3" name="组合 2"/>
          <p:cNvGrpSpPr/>
          <p:nvPr/>
        </p:nvGrpSpPr>
        <p:grpSpPr>
          <a:xfrm>
            <a:off x="6818805" y="1225945"/>
            <a:ext cx="2047574" cy="1961431"/>
            <a:chOff x="7296021" y="1890395"/>
            <a:chExt cx="2915920" cy="2569210"/>
          </a:xfrm>
        </p:grpSpPr>
        <p:sp>
          <p:nvSpPr>
            <p:cNvPr id="61" name="椭圆 60"/>
            <p:cNvSpPr/>
            <p:nvPr/>
          </p:nvSpPr>
          <p:spPr>
            <a:xfrm>
              <a:off x="7424926" y="1890395"/>
              <a:ext cx="2682240" cy="2569210"/>
            </a:xfrm>
            <a:prstGeom prst="ellipse">
              <a:avLst/>
            </a:prstGeom>
            <a:noFill/>
            <a:ln w="25400" cap="flat" cmpd="sng" algn="ctr">
              <a:solidFill>
                <a:srgbClr val="066DC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62" name="组合 61"/>
            <p:cNvGrpSpPr/>
            <p:nvPr/>
          </p:nvGrpSpPr>
          <p:grpSpPr>
            <a:xfrm>
              <a:off x="7296021" y="2076450"/>
              <a:ext cx="629920" cy="631190"/>
              <a:chOff x="13202" y="4217"/>
              <a:chExt cx="992" cy="994"/>
            </a:xfrm>
          </p:grpSpPr>
          <p:sp>
            <p:nvSpPr>
              <p:cNvPr id="63" name="圆角矩形 62"/>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4"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65" name="组合 64"/>
            <p:cNvGrpSpPr/>
            <p:nvPr/>
          </p:nvGrpSpPr>
          <p:grpSpPr>
            <a:xfrm>
              <a:off x="7327771" y="3656965"/>
              <a:ext cx="629920" cy="631190"/>
              <a:chOff x="13060" y="6203"/>
              <a:chExt cx="992" cy="994"/>
            </a:xfrm>
          </p:grpSpPr>
          <p:sp>
            <p:nvSpPr>
              <p:cNvPr id="66" name="圆角矩形 65"/>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7"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68" name="组合 67"/>
            <p:cNvGrpSpPr/>
            <p:nvPr/>
          </p:nvGrpSpPr>
          <p:grpSpPr>
            <a:xfrm>
              <a:off x="9582021" y="3656965"/>
              <a:ext cx="629920" cy="631190"/>
              <a:chOff x="17128" y="6203"/>
              <a:chExt cx="992" cy="994"/>
            </a:xfrm>
          </p:grpSpPr>
          <p:sp>
            <p:nvSpPr>
              <p:cNvPr id="69" name="圆角矩形 68"/>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0"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71" name="组合 70"/>
            <p:cNvGrpSpPr/>
            <p:nvPr/>
          </p:nvGrpSpPr>
          <p:grpSpPr>
            <a:xfrm>
              <a:off x="9561701" y="2076450"/>
              <a:ext cx="629920" cy="631190"/>
              <a:chOff x="16802" y="4217"/>
              <a:chExt cx="992" cy="994"/>
            </a:xfrm>
          </p:grpSpPr>
          <p:sp>
            <p:nvSpPr>
              <p:cNvPr id="73" name="圆角矩形 72"/>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grpSp>
        <p:nvGrpSpPr>
          <p:cNvPr id="33" name="组合 32"/>
          <p:cNvGrpSpPr/>
          <p:nvPr/>
        </p:nvGrpSpPr>
        <p:grpSpPr>
          <a:xfrm>
            <a:off x="88136" y="1225968"/>
            <a:ext cx="629920" cy="631190"/>
            <a:chOff x="13060" y="6203"/>
            <a:chExt cx="992" cy="994"/>
          </a:xfrm>
        </p:grpSpPr>
        <p:sp>
          <p:nvSpPr>
            <p:cNvPr id="34" name="圆角矩形 33"/>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5"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36" name="文本框 16"/>
          <p:cNvSpPr txBox="1"/>
          <p:nvPr/>
        </p:nvSpPr>
        <p:spPr>
          <a:xfrm>
            <a:off x="852676" y="1264564"/>
            <a:ext cx="3366770" cy="553998"/>
          </a:xfrm>
          <a:prstGeom prst="rect">
            <a:avLst/>
          </a:prstGeom>
          <a:noFill/>
        </p:spPr>
        <p:txBody>
          <a:bodyPr wrap="square" rtlCol="0" anchor="ctr">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0000"/>
                </a:solidFill>
                <a:effectLst/>
                <a:uLnTx/>
                <a:uFillTx/>
                <a:latin typeface="微软雅黑" pitchFamily="34" charset="-122"/>
                <a:ea typeface="微软雅黑" pitchFamily="34" charset="-122"/>
              </a:rPr>
              <a:t>工作量法</a:t>
            </a:r>
            <a:endParaRPr kumimoji="0" lang="zh-CN" altLang="en-US" sz="2000" b="0" i="0" u="none" strike="noStrike" kern="0" cap="none" spc="0" normalizeH="0" baseline="0" noProof="0" dirty="0">
              <a:ln>
                <a:noFill/>
              </a:ln>
              <a:solidFill>
                <a:srgbClr val="000000"/>
              </a:solidFill>
              <a:effectLst/>
              <a:uLnTx/>
              <a:uFillTx/>
              <a:latin typeface="微软雅黑" pitchFamily="34" charset="-122"/>
              <a:ea typeface="微软雅黑" pitchFamily="34" charset="-122"/>
            </a:endParaRPr>
          </a:p>
        </p:txBody>
      </p:sp>
      <mc:AlternateContent xmlns:mc="http://schemas.openxmlformats.org/markup-compatibility/2006" xmlns:a14="http://schemas.microsoft.com/office/drawing/2010/main">
        <mc:Choice Requires="a14">
          <p:sp>
            <p:nvSpPr>
              <p:cNvPr id="28" name="文本框 35"/>
              <p:cNvSpPr txBox="1"/>
              <p:nvPr/>
            </p:nvSpPr>
            <p:spPr>
              <a:xfrm>
                <a:off x="718691" y="1713632"/>
                <a:ext cx="7301589" cy="2559034"/>
              </a:xfrm>
              <a:prstGeom prst="rect">
                <a:avLst/>
              </a:prstGeom>
              <a:noFill/>
            </p:spPr>
            <p:txBody>
              <a:bodyPr wrap="square" rtlCol="0">
                <a:spAutoFit/>
              </a:bodyPr>
              <a:lstStyle/>
              <a:p>
                <a:pPr marL="285750" indent="-285750">
                  <a:lnSpc>
                    <a:spcPct val="150000"/>
                  </a:lnSpc>
                  <a:buFont typeface="Wingdings" panose="05000000000000000000" charset="0"/>
                  <a:buChar char=""/>
                </a:pPr>
                <a:r>
                  <a:rPr lang="zh-CN" altLang="en-US" sz="1800" dirty="0" smtClean="0">
                    <a:latin typeface="微软雅黑" pitchFamily="34" charset="-122"/>
                    <a:ea typeface="微软雅黑" pitchFamily="34" charset="-122"/>
                  </a:rPr>
                  <a:t>公式：</a:t>
                </a:r>
              </a:p>
              <a:p>
                <a:pPr indent="0">
                  <a:lnSpc>
                    <a:spcPct val="150000"/>
                  </a:lnSpc>
                  <a:buFont typeface="Wingdings" panose="05000000000000000000" charset="0"/>
                  <a:buNone/>
                </a:pPr>
                <a:r>
                  <a:rPr lang="zh-CN" altLang="en-US" sz="1800" dirty="0">
                    <a:solidFill>
                      <a:srgbClr val="C00000"/>
                    </a:solidFill>
                    <a:latin typeface="微软雅黑" pitchFamily="34" charset="-122"/>
                    <a:ea typeface="微软雅黑" pitchFamily="34" charset="-122"/>
                  </a:rPr>
                  <a:t>单位工作量折旧额</a:t>
                </a:r>
                <a:r>
                  <a:rPr lang="en-US" altLang="zh-CN" sz="1800" dirty="0" smtClean="0">
                    <a:solidFill>
                      <a:srgbClr val="C00000"/>
                    </a:solidFill>
                    <a:latin typeface="微软雅黑" pitchFamily="34" charset="-122"/>
                    <a:ea typeface="微软雅黑" pitchFamily="34" charset="-122"/>
                  </a:rPr>
                  <a:t>=</a:t>
                </a:r>
                <a14:m>
                  <m:oMath xmlns:m="http://schemas.openxmlformats.org/officeDocument/2006/math">
                    <m:f>
                      <m:fPr>
                        <m:ctrlPr>
                          <a:rPr lang="en-US" altLang="zh-CN" sz="1800" i="1" smtClean="0">
                            <a:solidFill>
                              <a:srgbClr val="C00000"/>
                            </a:solidFill>
                            <a:latin typeface="Cambria Math"/>
                            <a:ea typeface="微软雅黑" pitchFamily="34" charset="-122"/>
                          </a:rPr>
                        </m:ctrlPr>
                      </m:fPr>
                      <m:num>
                        <m:r>
                          <m:rPr>
                            <m:nor/>
                          </m:rPr>
                          <a:rPr lang="zh-CN" altLang="en-US" sz="1800" dirty="0">
                            <a:solidFill>
                              <a:srgbClr val="C00000"/>
                            </a:solidFill>
                            <a:latin typeface="微软雅黑" pitchFamily="34" charset="-122"/>
                            <a:ea typeface="微软雅黑" pitchFamily="34" charset="-122"/>
                          </a:rPr>
                          <m:t>固定资产原值×（</m:t>
                        </m:r>
                        <m:r>
                          <m:rPr>
                            <m:nor/>
                          </m:rPr>
                          <a:rPr lang="en-US" altLang="zh-CN" sz="1800" b="1" dirty="0">
                            <a:solidFill>
                              <a:srgbClr val="C00000"/>
                            </a:solidFill>
                            <a:latin typeface="微软雅黑" pitchFamily="34" charset="-122"/>
                            <a:ea typeface="微软雅黑" pitchFamily="34" charset="-122"/>
                          </a:rPr>
                          <m:t>1−</m:t>
                        </m:r>
                        <m:r>
                          <m:rPr>
                            <m:nor/>
                          </m:rPr>
                          <a:rPr lang="zh-CN" altLang="en-US" sz="1800" b="1" dirty="0">
                            <a:solidFill>
                              <a:srgbClr val="C00000"/>
                            </a:solidFill>
                            <a:latin typeface="微软雅黑" pitchFamily="34" charset="-122"/>
                            <a:ea typeface="微软雅黑" pitchFamily="34" charset="-122"/>
                          </a:rPr>
                          <m:t>预计净残值率</m:t>
                        </m:r>
                        <m:r>
                          <m:rPr>
                            <m:nor/>
                          </m:rPr>
                          <a:rPr lang="zh-CN" altLang="en-US" sz="1800" dirty="0">
                            <a:solidFill>
                              <a:srgbClr val="C00000"/>
                            </a:solidFill>
                            <a:latin typeface="微软雅黑" pitchFamily="34" charset="-122"/>
                            <a:ea typeface="微软雅黑" pitchFamily="34" charset="-122"/>
                          </a:rPr>
                          <m:t>）</m:t>
                        </m:r>
                      </m:num>
                      <m:den>
                        <m:r>
                          <m:rPr>
                            <m:nor/>
                          </m:rPr>
                          <a:rPr lang="zh-CN" altLang="en-US" sz="1800" dirty="0">
                            <a:solidFill>
                              <a:srgbClr val="C00000"/>
                            </a:solidFill>
                            <a:latin typeface="微软雅黑" pitchFamily="34" charset="-122"/>
                            <a:ea typeface="微软雅黑" pitchFamily="34" charset="-122"/>
                          </a:rPr>
                          <m:t>预计总工作量 </m:t>
                        </m:r>
                      </m:den>
                    </m:f>
                  </m:oMath>
                </a14:m>
                <a:r>
                  <a:rPr lang="en-US" altLang="zh-CN" sz="1800" dirty="0">
                    <a:solidFill>
                      <a:srgbClr val="C00000"/>
                    </a:solidFill>
                    <a:latin typeface="微软雅黑" pitchFamily="34" charset="-122"/>
                    <a:ea typeface="微软雅黑" pitchFamily="34" charset="-122"/>
                  </a:rPr>
                  <a:t> </a:t>
                </a:r>
              </a:p>
              <a:p>
                <a:pPr indent="0">
                  <a:lnSpc>
                    <a:spcPct val="150000"/>
                  </a:lnSpc>
                  <a:buFont typeface="Wingdings" panose="05000000000000000000" charset="0"/>
                  <a:buNone/>
                </a:pPr>
                <a:r>
                  <a:rPr lang="en-US" altLang="zh-CN" sz="1800" dirty="0" smtClean="0">
                    <a:solidFill>
                      <a:srgbClr val="C00000"/>
                    </a:solidFill>
                    <a:latin typeface="微软雅黑" pitchFamily="34" charset="-122"/>
                    <a:ea typeface="微软雅黑" pitchFamily="34" charset="-122"/>
                  </a:rPr>
                  <a:t>                            =</a:t>
                </a:r>
                <a14:m>
                  <m:oMath xmlns:m="http://schemas.openxmlformats.org/officeDocument/2006/math">
                    <m:f>
                      <m:fPr>
                        <m:ctrlPr>
                          <a:rPr lang="en-US" altLang="zh-CN" sz="1800" i="1" smtClean="0">
                            <a:solidFill>
                              <a:srgbClr val="C00000"/>
                            </a:solidFill>
                            <a:latin typeface="Cambria Math"/>
                            <a:ea typeface="微软雅黑" pitchFamily="34" charset="-122"/>
                          </a:rPr>
                        </m:ctrlPr>
                      </m:fPr>
                      <m:num>
                        <m:r>
                          <m:rPr>
                            <m:nor/>
                          </m:rPr>
                          <a:rPr lang="zh-CN" altLang="en-US" sz="1800" dirty="0">
                            <a:solidFill>
                              <a:srgbClr val="C00000"/>
                            </a:solidFill>
                            <a:latin typeface="微软雅黑" pitchFamily="34" charset="-122"/>
                            <a:ea typeface="微软雅黑" pitchFamily="34" charset="-122"/>
                          </a:rPr>
                          <m:t>固定资产原值</m:t>
                        </m:r>
                        <m:r>
                          <m:rPr>
                            <m:nor/>
                          </m:rPr>
                          <a:rPr lang="en-US" altLang="zh-CN" sz="1800" dirty="0">
                            <a:solidFill>
                              <a:srgbClr val="C00000"/>
                            </a:solidFill>
                            <a:latin typeface="微软雅黑" pitchFamily="34" charset="-122"/>
                            <a:ea typeface="微软雅黑" pitchFamily="34" charset="-122"/>
                          </a:rPr>
                          <m:t>−</m:t>
                        </m:r>
                        <m:r>
                          <m:rPr>
                            <m:nor/>
                          </m:rPr>
                          <a:rPr lang="zh-CN" altLang="en-US" sz="1800" b="1" dirty="0">
                            <a:solidFill>
                              <a:srgbClr val="C00000"/>
                            </a:solidFill>
                            <a:latin typeface="微软雅黑" pitchFamily="34" charset="-122"/>
                            <a:ea typeface="微软雅黑" pitchFamily="34" charset="-122"/>
                          </a:rPr>
                          <m:t>预计净残值</m:t>
                        </m:r>
                      </m:num>
                      <m:den>
                        <m:r>
                          <m:rPr>
                            <m:nor/>
                          </m:rPr>
                          <a:rPr lang="zh-CN" altLang="en-US" sz="1800" dirty="0">
                            <a:solidFill>
                              <a:srgbClr val="C00000"/>
                            </a:solidFill>
                            <a:latin typeface="微软雅黑" pitchFamily="34" charset="-122"/>
                            <a:ea typeface="微软雅黑" pitchFamily="34" charset="-122"/>
                          </a:rPr>
                          <m:t>预计总工作量 </m:t>
                        </m:r>
                      </m:den>
                    </m:f>
                  </m:oMath>
                </a14:m>
                <a:endParaRPr lang="en-US" altLang="zh-CN" sz="1800" dirty="0" smtClean="0">
                  <a:solidFill>
                    <a:srgbClr val="C00000"/>
                  </a:solidFill>
                  <a:latin typeface="微软雅黑" pitchFamily="34" charset="-122"/>
                  <a:ea typeface="微软雅黑" pitchFamily="34" charset="-122"/>
                </a:endParaRPr>
              </a:p>
              <a:p>
                <a:pPr indent="0">
                  <a:lnSpc>
                    <a:spcPct val="150000"/>
                  </a:lnSpc>
                  <a:buFont typeface="Wingdings" panose="05000000000000000000" charset="0"/>
                  <a:buNone/>
                </a:pPr>
                <a:r>
                  <a:rPr lang="zh-CN" altLang="en-US" sz="1800" dirty="0" smtClean="0">
                    <a:solidFill>
                      <a:srgbClr val="C00000"/>
                    </a:solidFill>
                    <a:latin typeface="微软雅黑" pitchFamily="34" charset="-122"/>
                    <a:ea typeface="微软雅黑" pitchFamily="34" charset="-122"/>
                  </a:rPr>
                  <a:t>某项固定资产月折旧额</a:t>
                </a:r>
                <a:r>
                  <a:rPr lang="en-US" altLang="zh-CN" sz="1800" dirty="0" smtClean="0">
                    <a:solidFill>
                      <a:srgbClr val="C00000"/>
                    </a:solidFill>
                    <a:latin typeface="微软雅黑" pitchFamily="34" charset="-122"/>
                    <a:ea typeface="微软雅黑" pitchFamily="34" charset="-122"/>
                  </a:rPr>
                  <a:t>=</a:t>
                </a:r>
                <a:r>
                  <a:rPr lang="zh-CN" altLang="en-US" sz="1800" dirty="0" smtClean="0">
                    <a:solidFill>
                      <a:srgbClr val="C00000"/>
                    </a:solidFill>
                    <a:latin typeface="微软雅黑" pitchFamily="34" charset="-122"/>
                    <a:ea typeface="微软雅黑" pitchFamily="34" charset="-122"/>
                  </a:rPr>
                  <a:t>该项固定资产当月工作量×单位工作量</a:t>
                </a:r>
                <a:r>
                  <a:rPr lang="zh-CN" altLang="en-US" sz="1800" dirty="0">
                    <a:solidFill>
                      <a:srgbClr val="C00000"/>
                    </a:solidFill>
                    <a:latin typeface="微软雅黑" pitchFamily="34" charset="-122"/>
                    <a:ea typeface="微软雅黑" pitchFamily="34" charset="-122"/>
                  </a:rPr>
                  <a:t>折旧额</a:t>
                </a:r>
              </a:p>
            </p:txBody>
          </p:sp>
        </mc:Choice>
        <mc:Fallback xmlns="">
          <p:sp>
            <p:nvSpPr>
              <p:cNvPr id="28" name="文本框 35"/>
              <p:cNvSpPr txBox="1">
                <a:spLocks noRot="1" noChangeAspect="1" noMove="1" noResize="1" noEditPoints="1" noAdjustHandles="1" noChangeArrowheads="1" noChangeShapeType="1" noTextEdit="1"/>
              </p:cNvSpPr>
              <p:nvPr/>
            </p:nvSpPr>
            <p:spPr>
              <a:xfrm>
                <a:off x="718691" y="1713632"/>
                <a:ext cx="7301589" cy="2559034"/>
              </a:xfrm>
              <a:prstGeom prst="rect">
                <a:avLst/>
              </a:prstGeom>
              <a:blipFill rotWithShape="1">
                <a:blip r:embed="rId8"/>
                <a:stretch>
                  <a:fillRect l="-751" b="-952"/>
                </a:stretch>
              </a:blipFill>
            </p:spPr>
            <p:txBody>
              <a:bodyPr/>
              <a:lstStyle/>
              <a:p>
                <a:r>
                  <a:rPr lang="zh-CN" altLang="en-US">
                    <a:noFill/>
                  </a:rPr>
                  <a:t> </a:t>
                </a:r>
              </a:p>
            </p:txBody>
          </p:sp>
        </mc:Fallback>
      </mc:AlternateContent>
    </p:spTree>
    <p:custDataLst>
      <p:tags r:id="rId1"/>
    </p:custDataLst>
    <p:extLst>
      <p:ext uri="{BB962C8B-B14F-4D97-AF65-F5344CB8AC3E}">
        <p14:creationId xmlns:p14="http://schemas.microsoft.com/office/powerpoint/2010/main" val="134220693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7" name="矩形 2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nvSpPr>
        <p:spPr>
          <a:xfrm>
            <a:off x="805485" y="1635646"/>
            <a:ext cx="7798963" cy="923330"/>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工作量法</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甲公司一辆运输卡车，原价</a:t>
            </a:r>
            <a:r>
              <a:rPr lang="en-US" altLang="zh-CN" sz="1800" dirty="0">
                <a:latin typeface="微软雅黑" pitchFamily="34" charset="-122"/>
                <a:ea typeface="微软雅黑" pitchFamily="34" charset="-122"/>
              </a:rPr>
              <a:t>80 000</a:t>
            </a:r>
            <a:r>
              <a:rPr lang="zh-CN" altLang="en-US" sz="1800" dirty="0">
                <a:latin typeface="微软雅黑" pitchFamily="34" charset="-122"/>
                <a:ea typeface="微软雅黑" pitchFamily="34" charset="-122"/>
              </a:rPr>
              <a:t>元，预计净残值率</a:t>
            </a:r>
            <a:r>
              <a:rPr lang="en-US" altLang="zh-CN" sz="1800" dirty="0">
                <a:latin typeface="微软雅黑" pitchFamily="34" charset="-122"/>
                <a:ea typeface="微软雅黑" pitchFamily="34" charset="-122"/>
              </a:rPr>
              <a:t>5</a:t>
            </a:r>
            <a:r>
              <a:rPr lang="zh-CN" altLang="en-US" sz="1800" dirty="0">
                <a:latin typeface="微软雅黑" pitchFamily="34" charset="-122"/>
                <a:ea typeface="微软雅黑" pitchFamily="34" charset="-122"/>
              </a:rPr>
              <a:t>％，预计总工作量</a:t>
            </a:r>
            <a:r>
              <a:rPr lang="en-US" altLang="zh-CN" sz="1800" dirty="0">
                <a:latin typeface="微软雅黑" pitchFamily="34" charset="-122"/>
                <a:ea typeface="微软雅黑" pitchFamily="34" charset="-122"/>
              </a:rPr>
              <a:t>50</a:t>
            </a:r>
            <a:r>
              <a:rPr lang="zh-CN" altLang="en-US" sz="1800" dirty="0">
                <a:latin typeface="微软雅黑" pitchFamily="34" charset="-122"/>
                <a:ea typeface="微软雅黑" pitchFamily="34" charset="-122"/>
              </a:rPr>
              <a:t>万公里，当月完成工作量</a:t>
            </a:r>
            <a:r>
              <a:rPr lang="en-US" altLang="zh-CN" sz="1800" dirty="0">
                <a:latin typeface="微软雅黑" pitchFamily="34" charset="-122"/>
                <a:ea typeface="微软雅黑" pitchFamily="34" charset="-122"/>
              </a:rPr>
              <a:t>4000</a:t>
            </a:r>
            <a:r>
              <a:rPr lang="zh-CN" altLang="en-US" sz="1800" dirty="0">
                <a:latin typeface="微软雅黑" pitchFamily="34" charset="-122"/>
                <a:ea typeface="微软雅黑" pitchFamily="34" charset="-122"/>
              </a:rPr>
              <a:t>公里</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13" name="矩形 12"/>
          <p:cNvSpPr/>
          <p:nvPr>
            <p:custDataLst>
              <p:tags r:id="rId7"/>
            </p:custDataLst>
          </p:nvPr>
        </p:nvSpPr>
        <p:spPr>
          <a:xfrm>
            <a:off x="805486" y="1591346"/>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custDataLst>
              <p:tags r:id="rId8"/>
            </p:custDataLst>
          </p:nvPr>
        </p:nvSpPr>
        <p:spPr>
          <a:xfrm>
            <a:off x="729044" y="2515910"/>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5" name="TextBox 14"/>
          <p:cNvSpPr txBox="1"/>
          <p:nvPr/>
        </p:nvSpPr>
        <p:spPr>
          <a:xfrm>
            <a:off x="805485" y="2787774"/>
            <a:ext cx="7495963" cy="923330"/>
          </a:xfrm>
          <a:prstGeom prst="rect">
            <a:avLst/>
          </a:prstGeom>
          <a:noFill/>
        </p:spPr>
        <p:txBody>
          <a:bodyPr wrap="none" rtlCol="0">
            <a:spAutoFit/>
          </a:bodyPr>
          <a:lstStyle/>
          <a:p>
            <a:pPr>
              <a:lnSpc>
                <a:spcPct val="150000"/>
              </a:lnSpc>
            </a:pPr>
            <a:r>
              <a:rPr lang="zh-CN" altLang="en-US" sz="1800" dirty="0" smtClean="0">
                <a:latin typeface="微软雅黑" pitchFamily="34" charset="-122"/>
                <a:ea typeface="微软雅黑" pitchFamily="34" charset="-122"/>
              </a:rPr>
              <a:t>单位</a:t>
            </a:r>
            <a:r>
              <a:rPr lang="zh-CN" altLang="en-US" sz="1800" dirty="0">
                <a:latin typeface="微软雅黑" pitchFamily="34" charset="-122"/>
                <a:ea typeface="微软雅黑" pitchFamily="34" charset="-122"/>
              </a:rPr>
              <a:t>工作量折旧额＝</a:t>
            </a:r>
            <a:r>
              <a:rPr lang="en-US" altLang="zh-CN" sz="1800" dirty="0">
                <a:latin typeface="微软雅黑" pitchFamily="34" charset="-122"/>
                <a:ea typeface="微软雅黑" pitchFamily="34" charset="-122"/>
              </a:rPr>
              <a:t>80 000×</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5</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÷500 000</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0.152</a:t>
            </a:r>
            <a:r>
              <a:rPr lang="zh-CN" altLang="en-US" sz="1800" dirty="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元</a:t>
            </a:r>
            <a:r>
              <a:rPr lang="en-US"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公里</a:t>
            </a:r>
            <a:r>
              <a:rPr lang="zh-CN" altLang="en-US" sz="1800" dirty="0">
                <a:latin typeface="微软雅黑" pitchFamily="34" charset="-122"/>
                <a:ea typeface="微软雅黑" pitchFamily="34" charset="-122"/>
              </a:rPr>
              <a:t>）</a:t>
            </a:r>
          </a:p>
          <a:p>
            <a:pPr>
              <a:lnSpc>
                <a:spcPct val="150000"/>
              </a:lnSpc>
            </a:pPr>
            <a:r>
              <a:rPr lang="zh-CN" altLang="en-US" sz="1800" dirty="0">
                <a:latin typeface="微软雅黑" pitchFamily="34" charset="-122"/>
                <a:ea typeface="微软雅黑" pitchFamily="34" charset="-122"/>
              </a:rPr>
              <a:t>本月折旧额＝</a:t>
            </a:r>
            <a:r>
              <a:rPr lang="en-US" altLang="zh-CN" sz="1800" dirty="0">
                <a:latin typeface="微软雅黑" pitchFamily="34" charset="-122"/>
                <a:ea typeface="微软雅黑" pitchFamily="34" charset="-122"/>
              </a:rPr>
              <a:t>4 000×0.152</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608</a:t>
            </a:r>
            <a:r>
              <a:rPr lang="zh-CN" altLang="en-US" sz="1800" dirty="0">
                <a:latin typeface="微软雅黑" pitchFamily="34" charset="-122"/>
                <a:ea typeface="微软雅黑" pitchFamily="34" charset="-122"/>
              </a:rPr>
              <a:t>（元）</a:t>
            </a:r>
          </a:p>
        </p:txBody>
      </p:sp>
    </p:spTree>
    <p:custDataLst>
      <p:tags r:id="rId1"/>
    </p:custDataLst>
    <p:extLst>
      <p:ext uri="{BB962C8B-B14F-4D97-AF65-F5344CB8AC3E}">
        <p14:creationId xmlns:p14="http://schemas.microsoft.com/office/powerpoint/2010/main" val="45824798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固定资产的折旧方法</a:t>
            </a:r>
          </a:p>
        </p:txBody>
      </p:sp>
      <p:grpSp>
        <p:nvGrpSpPr>
          <p:cNvPr id="3" name="组合 2"/>
          <p:cNvGrpSpPr/>
          <p:nvPr/>
        </p:nvGrpSpPr>
        <p:grpSpPr>
          <a:xfrm>
            <a:off x="6818805" y="1225945"/>
            <a:ext cx="2047574" cy="1961431"/>
            <a:chOff x="7296021" y="1890395"/>
            <a:chExt cx="2915920" cy="2569210"/>
          </a:xfrm>
        </p:grpSpPr>
        <p:sp>
          <p:nvSpPr>
            <p:cNvPr id="61" name="椭圆 60"/>
            <p:cNvSpPr/>
            <p:nvPr/>
          </p:nvSpPr>
          <p:spPr>
            <a:xfrm>
              <a:off x="7424926" y="1890395"/>
              <a:ext cx="2682240" cy="2569210"/>
            </a:xfrm>
            <a:prstGeom prst="ellipse">
              <a:avLst/>
            </a:prstGeom>
            <a:noFill/>
            <a:ln w="25400" cap="flat" cmpd="sng" algn="ctr">
              <a:solidFill>
                <a:srgbClr val="066DC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62" name="组合 61"/>
            <p:cNvGrpSpPr/>
            <p:nvPr/>
          </p:nvGrpSpPr>
          <p:grpSpPr>
            <a:xfrm>
              <a:off x="7296021" y="2076450"/>
              <a:ext cx="629920" cy="631190"/>
              <a:chOff x="13202" y="4217"/>
              <a:chExt cx="992" cy="994"/>
            </a:xfrm>
          </p:grpSpPr>
          <p:sp>
            <p:nvSpPr>
              <p:cNvPr id="63" name="圆角矩形 62"/>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4"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65" name="组合 64"/>
            <p:cNvGrpSpPr/>
            <p:nvPr/>
          </p:nvGrpSpPr>
          <p:grpSpPr>
            <a:xfrm>
              <a:off x="7327771" y="3656965"/>
              <a:ext cx="629920" cy="631190"/>
              <a:chOff x="13060" y="6203"/>
              <a:chExt cx="992" cy="994"/>
            </a:xfrm>
          </p:grpSpPr>
          <p:sp>
            <p:nvSpPr>
              <p:cNvPr id="66" name="圆角矩形 65"/>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7"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68" name="组合 67"/>
            <p:cNvGrpSpPr/>
            <p:nvPr/>
          </p:nvGrpSpPr>
          <p:grpSpPr>
            <a:xfrm>
              <a:off x="9582021" y="3656965"/>
              <a:ext cx="629920" cy="631190"/>
              <a:chOff x="17128" y="6203"/>
              <a:chExt cx="992" cy="994"/>
            </a:xfrm>
          </p:grpSpPr>
          <p:sp>
            <p:nvSpPr>
              <p:cNvPr id="69" name="圆角矩形 68"/>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0"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71" name="组合 70"/>
            <p:cNvGrpSpPr/>
            <p:nvPr/>
          </p:nvGrpSpPr>
          <p:grpSpPr>
            <a:xfrm>
              <a:off x="9561701" y="2076450"/>
              <a:ext cx="629920" cy="631190"/>
              <a:chOff x="16802" y="4217"/>
              <a:chExt cx="992" cy="994"/>
            </a:xfrm>
          </p:grpSpPr>
          <p:sp>
            <p:nvSpPr>
              <p:cNvPr id="73" name="圆角矩形 72"/>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sp>
        <p:nvSpPr>
          <p:cNvPr id="36" name="文本框 16"/>
          <p:cNvSpPr txBox="1"/>
          <p:nvPr/>
        </p:nvSpPr>
        <p:spPr>
          <a:xfrm>
            <a:off x="852676" y="1264564"/>
            <a:ext cx="4986264" cy="553998"/>
          </a:xfrm>
          <a:prstGeom prst="rect">
            <a:avLst/>
          </a:prstGeom>
          <a:noFill/>
        </p:spPr>
        <p:txBody>
          <a:bodyPr wrap="square" rtlCol="0" anchor="ctr">
            <a:spAutoFit/>
          </a:bodyPr>
          <a:lstStyle/>
          <a:p>
            <a:pPr defTabSz="914400">
              <a:lnSpc>
                <a:spcPct val="150000"/>
              </a:lnSpc>
            </a:pPr>
            <a:r>
              <a:rPr lang="zh-CN" altLang="en-US" sz="2000" b="1" kern="0" dirty="0">
                <a:solidFill>
                  <a:srgbClr val="000000"/>
                </a:solidFill>
                <a:latin typeface="微软雅黑" pitchFamily="34" charset="-122"/>
                <a:ea typeface="微软雅黑" pitchFamily="34" charset="-122"/>
              </a:rPr>
              <a:t>年数总和法</a:t>
            </a:r>
            <a:r>
              <a:rPr lang="zh-CN" altLang="en-US" sz="2000" b="1" kern="0" dirty="0">
                <a:solidFill>
                  <a:srgbClr val="000000"/>
                </a:solidFill>
                <a:latin typeface="微软雅黑" pitchFamily="34" charset="-122"/>
                <a:ea typeface="微软雅黑" pitchFamily="34" charset="-122"/>
                <a:sym typeface="+mn-ea"/>
              </a:rPr>
              <a:t>（加速折旧法，需报批税务局）</a:t>
            </a:r>
            <a:endParaRPr lang="zh-CN" altLang="en-US" sz="2000" b="1" kern="0" dirty="0">
              <a:solidFill>
                <a:srgbClr val="000000"/>
              </a:solidFill>
              <a:latin typeface="微软雅黑" pitchFamily="34" charset="-122"/>
              <a:ea typeface="微软雅黑" pitchFamily="34" charset="-122"/>
            </a:endParaRPr>
          </a:p>
        </p:txBody>
      </p:sp>
      <p:grpSp>
        <p:nvGrpSpPr>
          <p:cNvPr id="27" name="组合 26"/>
          <p:cNvGrpSpPr/>
          <p:nvPr/>
        </p:nvGrpSpPr>
        <p:grpSpPr>
          <a:xfrm>
            <a:off x="74202" y="1218996"/>
            <a:ext cx="629920" cy="631190"/>
            <a:chOff x="17128" y="6203"/>
            <a:chExt cx="992" cy="994"/>
          </a:xfrm>
        </p:grpSpPr>
        <p:sp>
          <p:nvSpPr>
            <p:cNvPr id="29" name="圆角矩形 28"/>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30"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charset="0"/>
                <a:ea typeface="宋体" panose="02010600030101010101" pitchFamily="2" charset="-122"/>
                <a:cs typeface="+mn-cs"/>
              </a:endParaRPr>
            </a:p>
          </p:txBody>
        </p:sp>
      </p:grpSp>
      <p:sp>
        <p:nvSpPr>
          <p:cNvPr id="31" name="文本框 35"/>
          <p:cNvSpPr txBox="1"/>
          <p:nvPr/>
        </p:nvSpPr>
        <p:spPr>
          <a:xfrm>
            <a:off x="588963" y="1811432"/>
            <a:ext cx="6013450" cy="1754326"/>
          </a:xfrm>
          <a:prstGeom prst="rect">
            <a:avLst/>
          </a:prstGeom>
          <a:noFill/>
        </p:spPr>
        <p:txBody>
          <a:bodyPr wrap="square" rtlCol="0">
            <a:spAutoFit/>
          </a:bodyPr>
          <a:lstStyle/>
          <a:p>
            <a:pPr marL="285750" indent="-285750">
              <a:lnSpc>
                <a:spcPct val="150000"/>
              </a:lnSpc>
              <a:buFont typeface="Wingdings" panose="05000000000000000000" charset="0"/>
              <a:buChar char=""/>
            </a:pPr>
            <a:r>
              <a:rPr lang="zh-CN" altLang="en-US" sz="1800" dirty="0">
                <a:solidFill>
                  <a:schemeClr val="tx1"/>
                </a:solidFill>
                <a:latin typeface="微软雅黑" pitchFamily="34" charset="-122"/>
                <a:ea typeface="微软雅黑" pitchFamily="34" charset="-122"/>
              </a:rPr>
              <a:t>又称年限合计法，</a:t>
            </a:r>
            <a:r>
              <a:rPr lang="zh-CN" altLang="en-US" sz="1800" dirty="0">
                <a:latin typeface="微软雅黑" pitchFamily="34" charset="-122"/>
                <a:ea typeface="微软雅黑" pitchFamily="34" charset="-122"/>
                <a:cs typeface="宋体" panose="02010600030101010101" pitchFamily="2" charset="-122"/>
                <a:sym typeface="+mn-ea"/>
              </a:rPr>
              <a:t>指将固定资产的原值</a:t>
            </a:r>
            <a:r>
              <a:rPr lang="zh-CN" altLang="en-US" sz="1800" b="1" dirty="0">
                <a:solidFill>
                  <a:srgbClr val="C00000"/>
                </a:solidFill>
                <a:latin typeface="微软雅黑" pitchFamily="34" charset="-122"/>
                <a:ea typeface="微软雅黑" pitchFamily="34" charset="-122"/>
                <a:cs typeface="宋体" panose="02010600030101010101" pitchFamily="2" charset="-122"/>
                <a:sym typeface="+mn-ea"/>
              </a:rPr>
              <a:t>减</a:t>
            </a:r>
            <a:r>
              <a:rPr lang="zh-CN" altLang="en-US" sz="1800" dirty="0">
                <a:latin typeface="微软雅黑" pitchFamily="34" charset="-122"/>
                <a:ea typeface="微软雅黑" pitchFamily="34" charset="-122"/>
                <a:cs typeface="宋体" panose="02010600030101010101" pitchFamily="2" charset="-122"/>
                <a:sym typeface="+mn-ea"/>
              </a:rPr>
              <a:t>去预计净残值后的余额</a:t>
            </a:r>
            <a:r>
              <a:rPr lang="zh-CN" altLang="en-US" sz="1800" b="1" dirty="0">
                <a:solidFill>
                  <a:srgbClr val="C00000"/>
                </a:solidFill>
                <a:latin typeface="微软雅黑" pitchFamily="34" charset="-122"/>
                <a:ea typeface="微软雅黑" pitchFamily="34" charset="-122"/>
                <a:cs typeface="宋体" panose="02010600030101010101" pitchFamily="2" charset="-122"/>
                <a:sym typeface="+mn-ea"/>
              </a:rPr>
              <a:t>乘</a:t>
            </a:r>
            <a:r>
              <a:rPr lang="zh-CN" altLang="en-US" sz="1800" dirty="0">
                <a:latin typeface="微软雅黑" pitchFamily="34" charset="-122"/>
                <a:ea typeface="微软雅黑" pitchFamily="34" charset="-122"/>
                <a:cs typeface="宋体" panose="02010600030101010101" pitchFamily="2" charset="-122"/>
                <a:sym typeface="+mn-ea"/>
              </a:rPr>
              <a:t>以一个逐年递减的分数计算每年的折旧额，这个分数的</a:t>
            </a:r>
            <a:r>
              <a:rPr lang="zh-CN" altLang="en-US" sz="1800" b="1" dirty="0">
                <a:latin typeface="微软雅黑" pitchFamily="34" charset="-122"/>
                <a:ea typeface="微软雅黑" pitchFamily="34" charset="-122"/>
                <a:cs typeface="宋体" panose="02010600030101010101" pitchFamily="2" charset="-122"/>
                <a:sym typeface="+mn-ea"/>
              </a:rPr>
              <a:t>分子</a:t>
            </a:r>
            <a:r>
              <a:rPr lang="zh-CN" altLang="en-US" sz="1800" b="1" dirty="0">
                <a:solidFill>
                  <a:srgbClr val="C00000"/>
                </a:solidFill>
                <a:latin typeface="微软雅黑" pitchFamily="34" charset="-122"/>
                <a:ea typeface="微软雅黑" pitchFamily="34" charset="-122"/>
                <a:cs typeface="宋体" panose="02010600030101010101" pitchFamily="2" charset="-122"/>
                <a:sym typeface="+mn-ea"/>
              </a:rPr>
              <a:t>代表固定资产（年初）尚可使用的年数，</a:t>
            </a:r>
            <a:r>
              <a:rPr lang="zh-CN" altLang="en-US" sz="1800" b="1" dirty="0">
                <a:latin typeface="微软雅黑" pitchFamily="34" charset="-122"/>
                <a:ea typeface="微软雅黑" pitchFamily="34" charset="-122"/>
                <a:cs typeface="宋体" panose="02010600030101010101" pitchFamily="2" charset="-122"/>
                <a:sym typeface="+mn-ea"/>
              </a:rPr>
              <a:t>分母</a:t>
            </a:r>
            <a:r>
              <a:rPr lang="zh-CN" altLang="en-US" sz="1800" b="1" dirty="0">
                <a:solidFill>
                  <a:srgbClr val="C00000"/>
                </a:solidFill>
                <a:latin typeface="微软雅黑" pitchFamily="34" charset="-122"/>
                <a:ea typeface="微软雅黑" pitchFamily="34" charset="-122"/>
                <a:cs typeface="宋体" panose="02010600030101010101" pitchFamily="2" charset="-122"/>
                <a:sym typeface="+mn-ea"/>
              </a:rPr>
              <a:t>代表预计使用寿命的逐年数字总和。</a:t>
            </a:r>
          </a:p>
        </p:txBody>
      </p:sp>
      <p:pic>
        <p:nvPicPr>
          <p:cNvPr id="32" name="图片 31"/>
          <p:cNvPicPr>
            <a:picLocks noChangeAspect="1"/>
          </p:cNvPicPr>
          <p:nvPr/>
        </p:nvPicPr>
        <p:blipFill>
          <a:blip r:embed="rId8"/>
          <a:stretch>
            <a:fillRect/>
          </a:stretch>
        </p:blipFill>
        <p:spPr>
          <a:xfrm>
            <a:off x="920433" y="3565758"/>
            <a:ext cx="5681980" cy="1459230"/>
          </a:xfrm>
          <a:prstGeom prst="rect">
            <a:avLst/>
          </a:prstGeom>
          <a:noFill/>
          <a:ln w="9525">
            <a:noFill/>
          </a:ln>
        </p:spPr>
      </p:pic>
    </p:spTree>
    <p:custDataLst>
      <p:tags r:id="rId1"/>
    </p:custDataLst>
    <p:extLst>
      <p:ext uri="{BB962C8B-B14F-4D97-AF65-F5344CB8AC3E}">
        <p14:creationId xmlns:p14="http://schemas.microsoft.com/office/powerpoint/2010/main" val="426851246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固定资产的折旧方法</a:t>
            </a:r>
          </a:p>
        </p:txBody>
      </p:sp>
      <p:grpSp>
        <p:nvGrpSpPr>
          <p:cNvPr id="3" name="组合 2"/>
          <p:cNvGrpSpPr/>
          <p:nvPr/>
        </p:nvGrpSpPr>
        <p:grpSpPr>
          <a:xfrm>
            <a:off x="6818805" y="1225945"/>
            <a:ext cx="2047574" cy="1961431"/>
            <a:chOff x="7296021" y="1890395"/>
            <a:chExt cx="2915920" cy="2569210"/>
          </a:xfrm>
        </p:grpSpPr>
        <p:sp>
          <p:nvSpPr>
            <p:cNvPr id="61" name="椭圆 60"/>
            <p:cNvSpPr/>
            <p:nvPr/>
          </p:nvSpPr>
          <p:spPr>
            <a:xfrm>
              <a:off x="7424926" y="1890395"/>
              <a:ext cx="2682240" cy="2569210"/>
            </a:xfrm>
            <a:prstGeom prst="ellipse">
              <a:avLst/>
            </a:prstGeom>
            <a:noFill/>
            <a:ln w="25400" cap="flat" cmpd="sng" algn="ctr">
              <a:solidFill>
                <a:srgbClr val="066DC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62" name="组合 61"/>
            <p:cNvGrpSpPr/>
            <p:nvPr/>
          </p:nvGrpSpPr>
          <p:grpSpPr>
            <a:xfrm>
              <a:off x="7296021" y="2076450"/>
              <a:ext cx="629920" cy="631190"/>
              <a:chOff x="13202" y="4217"/>
              <a:chExt cx="992" cy="994"/>
            </a:xfrm>
          </p:grpSpPr>
          <p:sp>
            <p:nvSpPr>
              <p:cNvPr id="63" name="圆角矩形 62"/>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4"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65" name="组合 64"/>
            <p:cNvGrpSpPr/>
            <p:nvPr/>
          </p:nvGrpSpPr>
          <p:grpSpPr>
            <a:xfrm>
              <a:off x="7327771" y="3656965"/>
              <a:ext cx="629920" cy="631190"/>
              <a:chOff x="13060" y="6203"/>
              <a:chExt cx="992" cy="994"/>
            </a:xfrm>
          </p:grpSpPr>
          <p:sp>
            <p:nvSpPr>
              <p:cNvPr id="66" name="圆角矩形 65"/>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7"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68" name="组合 67"/>
            <p:cNvGrpSpPr/>
            <p:nvPr/>
          </p:nvGrpSpPr>
          <p:grpSpPr>
            <a:xfrm>
              <a:off x="9582021" y="3656965"/>
              <a:ext cx="629920" cy="631190"/>
              <a:chOff x="17128" y="6203"/>
              <a:chExt cx="992" cy="994"/>
            </a:xfrm>
          </p:grpSpPr>
          <p:sp>
            <p:nvSpPr>
              <p:cNvPr id="69" name="圆角矩形 68"/>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0"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71" name="组合 70"/>
            <p:cNvGrpSpPr/>
            <p:nvPr/>
          </p:nvGrpSpPr>
          <p:grpSpPr>
            <a:xfrm>
              <a:off x="9561701" y="2076450"/>
              <a:ext cx="629920" cy="631190"/>
              <a:chOff x="16802" y="4217"/>
              <a:chExt cx="992" cy="994"/>
            </a:xfrm>
          </p:grpSpPr>
          <p:sp>
            <p:nvSpPr>
              <p:cNvPr id="73" name="圆角矩形 72"/>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sp>
        <p:nvSpPr>
          <p:cNvPr id="36" name="文本框 16"/>
          <p:cNvSpPr txBox="1"/>
          <p:nvPr/>
        </p:nvSpPr>
        <p:spPr>
          <a:xfrm>
            <a:off x="852676" y="1264564"/>
            <a:ext cx="4986264" cy="553998"/>
          </a:xfrm>
          <a:prstGeom prst="rect">
            <a:avLst/>
          </a:prstGeom>
          <a:noFill/>
        </p:spPr>
        <p:txBody>
          <a:bodyPr wrap="square" rtlCol="0" anchor="ctr">
            <a:spAutoFit/>
          </a:bodyPr>
          <a:lstStyle/>
          <a:p>
            <a:pPr defTabSz="914400">
              <a:lnSpc>
                <a:spcPct val="150000"/>
              </a:lnSpc>
            </a:pPr>
            <a:r>
              <a:rPr lang="zh-CN" altLang="en-US" sz="2000" b="1" kern="0" dirty="0">
                <a:solidFill>
                  <a:srgbClr val="000000"/>
                </a:solidFill>
                <a:latin typeface="微软雅黑" pitchFamily="34" charset="-122"/>
                <a:ea typeface="微软雅黑" pitchFamily="34" charset="-122"/>
              </a:rPr>
              <a:t>年数总和法</a:t>
            </a:r>
            <a:r>
              <a:rPr lang="zh-CN" altLang="en-US" sz="2000" b="1" kern="0" dirty="0">
                <a:solidFill>
                  <a:srgbClr val="000000"/>
                </a:solidFill>
                <a:latin typeface="微软雅黑" pitchFamily="34" charset="-122"/>
                <a:ea typeface="微软雅黑" pitchFamily="34" charset="-122"/>
                <a:sym typeface="+mn-ea"/>
              </a:rPr>
              <a:t>（加速折旧法，需报批税务局）</a:t>
            </a:r>
            <a:endParaRPr lang="zh-CN" altLang="en-US" sz="2000" b="1" kern="0" dirty="0">
              <a:solidFill>
                <a:srgbClr val="000000"/>
              </a:solidFill>
              <a:latin typeface="微软雅黑" pitchFamily="34" charset="-122"/>
              <a:ea typeface="微软雅黑" pitchFamily="34" charset="-122"/>
            </a:endParaRPr>
          </a:p>
        </p:txBody>
      </p:sp>
      <p:grpSp>
        <p:nvGrpSpPr>
          <p:cNvPr id="27" name="组合 26"/>
          <p:cNvGrpSpPr/>
          <p:nvPr/>
        </p:nvGrpSpPr>
        <p:grpSpPr>
          <a:xfrm>
            <a:off x="74202" y="1218996"/>
            <a:ext cx="629920" cy="631190"/>
            <a:chOff x="17128" y="6203"/>
            <a:chExt cx="992" cy="994"/>
          </a:xfrm>
        </p:grpSpPr>
        <p:sp>
          <p:nvSpPr>
            <p:cNvPr id="29" name="圆角矩形 28"/>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30"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charset="0"/>
                <a:ea typeface="宋体" panose="02010600030101010101" pitchFamily="2" charset="-122"/>
                <a:cs typeface="+mn-cs"/>
              </a:endParaRPr>
            </a:p>
          </p:txBody>
        </p:sp>
      </p:grpSp>
      <p:sp>
        <p:nvSpPr>
          <p:cNvPr id="28" name="文本框 35"/>
          <p:cNvSpPr txBox="1"/>
          <p:nvPr/>
        </p:nvSpPr>
        <p:spPr>
          <a:xfrm>
            <a:off x="805355" y="1818562"/>
            <a:ext cx="6013450" cy="2120902"/>
          </a:xfrm>
          <a:prstGeom prst="rect">
            <a:avLst/>
          </a:prstGeom>
          <a:noFill/>
        </p:spPr>
        <p:txBody>
          <a:bodyPr wrap="square" rtlCol="0">
            <a:spAutoFit/>
          </a:bodyPr>
          <a:lstStyle/>
          <a:p>
            <a:pPr marL="285750" indent="-285750">
              <a:lnSpc>
                <a:spcPct val="150000"/>
              </a:lnSpc>
              <a:buFont typeface="Wingdings" panose="05000000000000000000" charset="0"/>
              <a:buChar char=""/>
            </a:pPr>
            <a:r>
              <a:rPr lang="zh-CN" altLang="en-US" sz="1800" b="1" dirty="0">
                <a:solidFill>
                  <a:srgbClr val="C00000"/>
                </a:solidFill>
                <a:latin typeface="微软雅黑" pitchFamily="34" charset="-122"/>
                <a:ea typeface="微软雅黑" pitchFamily="34" charset="-122"/>
                <a:cs typeface="宋体" panose="02010600030101010101" pitchFamily="2" charset="-122"/>
                <a:sym typeface="+mn-ea"/>
              </a:rPr>
              <a:t>特点：</a:t>
            </a:r>
          </a:p>
          <a:p>
            <a:pPr marL="342900" indent="-342900">
              <a:lnSpc>
                <a:spcPct val="150000"/>
              </a:lnSpc>
              <a:buFont typeface="+mj-ea"/>
              <a:buAutoNum type="circleNumDbPlain"/>
            </a:pPr>
            <a:r>
              <a:rPr lang="zh-CN" altLang="en-US" sz="1800" dirty="0" smtClean="0">
                <a:latin typeface="微软雅黑" pitchFamily="34" charset="-122"/>
                <a:ea typeface="微软雅黑" pitchFamily="34" charset="-122"/>
                <a:sym typeface="+mn-ea"/>
              </a:rPr>
              <a:t>定基不定律</a:t>
            </a:r>
          </a:p>
          <a:p>
            <a:pPr marL="342900" indent="-342900">
              <a:lnSpc>
                <a:spcPct val="150000"/>
              </a:lnSpc>
              <a:buFont typeface="+mj-ea"/>
              <a:buAutoNum type="circleNumDbPlain"/>
            </a:pPr>
            <a:r>
              <a:rPr lang="zh-CN" altLang="en-US" sz="1800" dirty="0" smtClean="0">
                <a:latin typeface="微软雅黑" pitchFamily="34" charset="-122"/>
                <a:ea typeface="微软雅黑" pitchFamily="34" charset="-122"/>
                <a:sym typeface="+mn-lt"/>
              </a:rPr>
              <a:t>加速折旧：</a:t>
            </a:r>
            <a:r>
              <a:rPr lang="zh-CN" altLang="en-US" sz="1800" b="1" dirty="0" smtClean="0">
                <a:solidFill>
                  <a:srgbClr val="C00000"/>
                </a:solidFill>
                <a:latin typeface="微软雅黑" pitchFamily="34" charset="-122"/>
                <a:ea typeface="微软雅黑" pitchFamily="34" charset="-122"/>
                <a:sym typeface="+mn-lt"/>
              </a:rPr>
              <a:t>前期折旧多，后期折旧少</a:t>
            </a:r>
            <a:r>
              <a:rPr lang="zh-CN" altLang="en-US" sz="1800" dirty="0" smtClean="0">
                <a:latin typeface="微软雅黑" pitchFamily="34" charset="-122"/>
                <a:ea typeface="微软雅黑" pitchFamily="34" charset="-122"/>
                <a:sym typeface="+mn-lt"/>
              </a:rPr>
              <a:t>。其目的是使固定资产在预计使用寿命内加快得到补偿。</a:t>
            </a:r>
          </a:p>
          <a:p>
            <a:pPr marL="342900" indent="-342900">
              <a:lnSpc>
                <a:spcPct val="150000"/>
              </a:lnSpc>
              <a:buFont typeface="+mj-ea"/>
              <a:buAutoNum type="circleNumDbPlain"/>
            </a:pPr>
            <a:r>
              <a:rPr sz="1800" dirty="0">
                <a:latin typeface="微软雅黑" pitchFamily="34" charset="-122"/>
                <a:ea typeface="微软雅黑" pitchFamily="34" charset="-122"/>
                <a:sym typeface="+mn-lt"/>
              </a:rPr>
              <a:t>体现了会计</a:t>
            </a:r>
            <a:r>
              <a:rPr sz="1800" b="1" dirty="0">
                <a:solidFill>
                  <a:srgbClr val="C00000"/>
                </a:solidFill>
                <a:latin typeface="微软雅黑" pitchFamily="34" charset="-122"/>
                <a:ea typeface="微软雅黑" pitchFamily="34" charset="-122"/>
                <a:sym typeface="+mn-lt"/>
              </a:rPr>
              <a:t>谨慎性</a:t>
            </a:r>
            <a:r>
              <a:rPr sz="1800" dirty="0">
                <a:latin typeface="微软雅黑" pitchFamily="34" charset="-122"/>
                <a:ea typeface="微软雅黑" pitchFamily="34" charset="-122"/>
                <a:sym typeface="+mn-lt"/>
              </a:rPr>
              <a:t>信息质量的要求。</a:t>
            </a:r>
            <a:endParaRPr lang="zh-CN" altLang="en-US" sz="1800" b="1" dirty="0">
              <a:solidFill>
                <a:srgbClr val="C00000"/>
              </a:solidFill>
              <a:latin typeface="微软雅黑" pitchFamily="34" charset="-122"/>
              <a:ea typeface="微软雅黑" pitchFamily="34" charset="-122"/>
              <a:cs typeface="宋体" panose="02010600030101010101" pitchFamily="2" charset="-122"/>
              <a:sym typeface="+mn-ea"/>
            </a:endParaRPr>
          </a:p>
        </p:txBody>
      </p:sp>
    </p:spTree>
    <p:custDataLst>
      <p:tags r:id="rId1"/>
    </p:custDataLst>
    <p:extLst>
      <p:ext uri="{BB962C8B-B14F-4D97-AF65-F5344CB8AC3E}">
        <p14:creationId xmlns:p14="http://schemas.microsoft.com/office/powerpoint/2010/main" val="365095228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固定资产的折旧方法</a:t>
            </a:r>
          </a:p>
        </p:txBody>
      </p:sp>
      <p:grpSp>
        <p:nvGrpSpPr>
          <p:cNvPr id="3" name="组合 2"/>
          <p:cNvGrpSpPr/>
          <p:nvPr/>
        </p:nvGrpSpPr>
        <p:grpSpPr>
          <a:xfrm>
            <a:off x="6818805" y="1225945"/>
            <a:ext cx="2047574" cy="1961431"/>
            <a:chOff x="7296021" y="1890395"/>
            <a:chExt cx="2915920" cy="2569210"/>
          </a:xfrm>
        </p:grpSpPr>
        <p:sp>
          <p:nvSpPr>
            <p:cNvPr id="61" name="椭圆 60"/>
            <p:cNvSpPr/>
            <p:nvPr/>
          </p:nvSpPr>
          <p:spPr>
            <a:xfrm>
              <a:off x="7424926" y="1890395"/>
              <a:ext cx="2682240" cy="2569210"/>
            </a:xfrm>
            <a:prstGeom prst="ellipse">
              <a:avLst/>
            </a:prstGeom>
            <a:noFill/>
            <a:ln w="25400" cap="flat" cmpd="sng" algn="ctr">
              <a:solidFill>
                <a:srgbClr val="066DC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62" name="组合 61"/>
            <p:cNvGrpSpPr/>
            <p:nvPr/>
          </p:nvGrpSpPr>
          <p:grpSpPr>
            <a:xfrm>
              <a:off x="7296021" y="2076450"/>
              <a:ext cx="629920" cy="631190"/>
              <a:chOff x="13202" y="4217"/>
              <a:chExt cx="992" cy="994"/>
            </a:xfrm>
          </p:grpSpPr>
          <p:sp>
            <p:nvSpPr>
              <p:cNvPr id="63" name="圆角矩形 62"/>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4"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65" name="组合 64"/>
            <p:cNvGrpSpPr/>
            <p:nvPr/>
          </p:nvGrpSpPr>
          <p:grpSpPr>
            <a:xfrm>
              <a:off x="7327771" y="3656965"/>
              <a:ext cx="629920" cy="631190"/>
              <a:chOff x="13060" y="6203"/>
              <a:chExt cx="992" cy="994"/>
            </a:xfrm>
          </p:grpSpPr>
          <p:sp>
            <p:nvSpPr>
              <p:cNvPr id="66" name="圆角矩形 65"/>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7"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68" name="组合 67"/>
            <p:cNvGrpSpPr/>
            <p:nvPr/>
          </p:nvGrpSpPr>
          <p:grpSpPr>
            <a:xfrm>
              <a:off x="9582021" y="3656965"/>
              <a:ext cx="629920" cy="631190"/>
              <a:chOff x="17128" y="6203"/>
              <a:chExt cx="992" cy="994"/>
            </a:xfrm>
          </p:grpSpPr>
          <p:sp>
            <p:nvSpPr>
              <p:cNvPr id="69" name="圆角矩形 68"/>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0"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71" name="组合 70"/>
            <p:cNvGrpSpPr/>
            <p:nvPr/>
          </p:nvGrpSpPr>
          <p:grpSpPr>
            <a:xfrm>
              <a:off x="9561701" y="2076450"/>
              <a:ext cx="629920" cy="631190"/>
              <a:chOff x="16802" y="4217"/>
              <a:chExt cx="992" cy="994"/>
            </a:xfrm>
          </p:grpSpPr>
          <p:sp>
            <p:nvSpPr>
              <p:cNvPr id="73" name="圆角矩形 72"/>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sp>
        <p:nvSpPr>
          <p:cNvPr id="36" name="文本框 16"/>
          <p:cNvSpPr txBox="1"/>
          <p:nvPr/>
        </p:nvSpPr>
        <p:spPr>
          <a:xfrm>
            <a:off x="852676" y="1264564"/>
            <a:ext cx="4986264" cy="553998"/>
          </a:xfrm>
          <a:prstGeom prst="rect">
            <a:avLst/>
          </a:prstGeom>
          <a:noFill/>
        </p:spPr>
        <p:txBody>
          <a:bodyPr wrap="square" rtlCol="0" anchor="ctr">
            <a:spAutoFit/>
          </a:bodyPr>
          <a:lstStyle/>
          <a:p>
            <a:pPr defTabSz="914400">
              <a:lnSpc>
                <a:spcPct val="150000"/>
              </a:lnSpc>
            </a:pPr>
            <a:r>
              <a:rPr lang="zh-CN" altLang="en-US" sz="2000" b="1" kern="0" dirty="0">
                <a:solidFill>
                  <a:srgbClr val="000000"/>
                </a:solidFill>
                <a:latin typeface="微软雅黑" pitchFamily="34" charset="-122"/>
                <a:ea typeface="微软雅黑" pitchFamily="34" charset="-122"/>
              </a:rPr>
              <a:t>年数总和法</a:t>
            </a:r>
            <a:r>
              <a:rPr lang="zh-CN" altLang="en-US" sz="2000" b="1" kern="0" dirty="0">
                <a:solidFill>
                  <a:srgbClr val="000000"/>
                </a:solidFill>
                <a:latin typeface="微软雅黑" pitchFamily="34" charset="-122"/>
                <a:ea typeface="微软雅黑" pitchFamily="34" charset="-122"/>
                <a:sym typeface="+mn-ea"/>
              </a:rPr>
              <a:t>（加速折旧法，需报批税务局）</a:t>
            </a:r>
            <a:endParaRPr lang="zh-CN" altLang="en-US" sz="2000" b="1" kern="0" dirty="0">
              <a:solidFill>
                <a:srgbClr val="000000"/>
              </a:solidFill>
              <a:latin typeface="微软雅黑" pitchFamily="34" charset="-122"/>
              <a:ea typeface="微软雅黑" pitchFamily="34" charset="-122"/>
            </a:endParaRPr>
          </a:p>
        </p:txBody>
      </p:sp>
      <p:grpSp>
        <p:nvGrpSpPr>
          <p:cNvPr id="27" name="组合 26"/>
          <p:cNvGrpSpPr/>
          <p:nvPr/>
        </p:nvGrpSpPr>
        <p:grpSpPr>
          <a:xfrm>
            <a:off x="74202" y="1218996"/>
            <a:ext cx="629920" cy="631190"/>
            <a:chOff x="17128" y="6203"/>
            <a:chExt cx="992" cy="994"/>
          </a:xfrm>
        </p:grpSpPr>
        <p:sp>
          <p:nvSpPr>
            <p:cNvPr id="29" name="圆角矩形 28"/>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30"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charset="0"/>
                <a:ea typeface="宋体" panose="02010600030101010101" pitchFamily="2" charset="-122"/>
                <a:cs typeface="+mn-cs"/>
              </a:endParaRPr>
            </a:p>
          </p:txBody>
        </p:sp>
      </p:grpSp>
      <mc:AlternateContent xmlns:mc="http://schemas.openxmlformats.org/markup-compatibility/2006" xmlns:a14="http://schemas.microsoft.com/office/drawing/2010/main">
        <mc:Choice Requires="a14">
          <p:sp>
            <p:nvSpPr>
              <p:cNvPr id="33" name="文本框 35"/>
              <p:cNvSpPr txBox="1"/>
              <p:nvPr/>
            </p:nvSpPr>
            <p:spPr>
              <a:xfrm>
                <a:off x="704757" y="1818562"/>
                <a:ext cx="6372225" cy="1869294"/>
              </a:xfrm>
              <a:prstGeom prst="rect">
                <a:avLst/>
              </a:prstGeom>
              <a:noFill/>
            </p:spPr>
            <p:txBody>
              <a:bodyPr wrap="square" rtlCol="0">
                <a:spAutoFit/>
              </a:bodyPr>
              <a:lstStyle/>
              <a:p>
                <a:pPr marL="285750" indent="-285750">
                  <a:lnSpc>
                    <a:spcPct val="150000"/>
                  </a:lnSpc>
                  <a:buFont typeface="Wingdings" panose="05000000000000000000" charset="0"/>
                  <a:buChar char=""/>
                </a:pPr>
                <a:r>
                  <a:rPr lang="zh-CN" altLang="en-US" sz="1800" dirty="0" smtClean="0">
                    <a:latin typeface="微软雅黑" pitchFamily="34" charset="-122"/>
                    <a:ea typeface="微软雅黑" pitchFamily="34" charset="-122"/>
                    <a:cs typeface="宋体" panose="02010600030101010101" pitchFamily="2" charset="-122"/>
                    <a:sym typeface="+mn-ea"/>
                  </a:rPr>
                  <a:t>公式：</a:t>
                </a:r>
              </a:p>
              <a:p>
                <a:r>
                  <a:rPr lang="zh-CN" altLang="en-US" sz="1800" dirty="0" smtClean="0">
                    <a:solidFill>
                      <a:srgbClr val="C00000"/>
                    </a:solidFill>
                    <a:latin typeface="微软雅黑" pitchFamily="34" charset="-122"/>
                    <a:ea typeface="微软雅黑" pitchFamily="34" charset="-122"/>
                    <a:sym typeface="+mn-ea"/>
                  </a:rPr>
                  <a:t>年折旧率=</a:t>
                </a:r>
                <a14:m>
                  <m:oMath xmlns:m="http://schemas.openxmlformats.org/officeDocument/2006/math">
                    <m:f>
                      <m:fPr>
                        <m:ctrlPr>
                          <a:rPr lang="en-US" altLang="zh-CN" sz="1800" i="1">
                            <a:solidFill>
                              <a:srgbClr val="C00000"/>
                            </a:solidFill>
                            <a:latin typeface="Cambria Math"/>
                            <a:sym typeface="+mn-ea"/>
                          </a:rPr>
                        </m:ctrlPr>
                      </m:fPr>
                      <m:num>
                        <m:r>
                          <m:rPr>
                            <m:nor/>
                          </m:rPr>
                          <a:rPr lang="zh-CN" altLang="zh-CN" sz="1800" dirty="0">
                            <a:solidFill>
                              <a:srgbClr val="C00000"/>
                            </a:solidFill>
                          </a:rPr>
                          <m:t>预计使用寿命</m:t>
                        </m:r>
                        <m:r>
                          <m:rPr>
                            <m:nor/>
                          </m:rPr>
                          <a:rPr lang="en-US" altLang="zh-CN" sz="1800" dirty="0">
                            <a:solidFill>
                              <a:srgbClr val="C00000"/>
                            </a:solidFill>
                          </a:rPr>
                          <m:t>−</m:t>
                        </m:r>
                        <m:r>
                          <m:rPr>
                            <m:nor/>
                          </m:rPr>
                          <a:rPr lang="zh-CN" altLang="zh-CN" sz="1800" dirty="0">
                            <a:solidFill>
                              <a:srgbClr val="C00000"/>
                            </a:solidFill>
                          </a:rPr>
                          <m:t>已使用年限</m:t>
                        </m:r>
                      </m:num>
                      <m:den>
                        <m:r>
                          <m:rPr>
                            <m:nor/>
                          </m:rPr>
                          <a:rPr lang="zh-CN" altLang="zh-CN" sz="1800" dirty="0">
                            <a:solidFill>
                              <a:srgbClr val="C00000"/>
                            </a:solidFill>
                          </a:rPr>
                          <m:t>预计使用</m:t>
                        </m:r>
                        <m:r>
                          <a:rPr lang="zh-CN" altLang="en-US" sz="1800" b="0" dirty="0">
                            <a:solidFill>
                              <a:srgbClr val="C00000"/>
                            </a:solidFill>
                            <a:latin typeface="Cambria Math"/>
                          </a:rPr>
                          <m:t>寿命</m:t>
                        </m:r>
                        <m:r>
                          <a:rPr lang="en-US" altLang="zh-CN" sz="1800" b="0" dirty="0">
                            <a:solidFill>
                              <a:srgbClr val="C00000"/>
                            </a:solidFill>
                            <a:latin typeface="Cambria Math"/>
                          </a:rPr>
                          <m:t>×</m:t>
                        </m:r>
                        <m:r>
                          <a:rPr lang="zh-CN" altLang="en-US" sz="1800" b="0" dirty="0">
                            <a:solidFill>
                              <a:srgbClr val="C00000"/>
                            </a:solidFill>
                            <a:latin typeface="Cambria Math"/>
                          </a:rPr>
                          <m:t>（预计使用寿命</m:t>
                        </m:r>
                        <m:r>
                          <a:rPr lang="en-US" altLang="zh-CN" sz="1800" b="0" dirty="0">
                            <a:solidFill>
                              <a:srgbClr val="C00000"/>
                            </a:solidFill>
                            <a:latin typeface="Cambria Math"/>
                          </a:rPr>
                          <m:t>+</m:t>
                        </m:r>
                        <m:r>
                          <a:rPr lang="en-US" altLang="zh-CN" sz="1800" b="0" i="1" dirty="0">
                            <a:solidFill>
                              <a:srgbClr val="C00000"/>
                            </a:solidFill>
                            <a:latin typeface="Cambria Math"/>
                          </a:rPr>
                          <m:t>1</m:t>
                        </m:r>
                        <m:r>
                          <a:rPr lang="zh-CN" altLang="en-US" sz="1800" b="0" dirty="0">
                            <a:solidFill>
                              <a:srgbClr val="C00000"/>
                            </a:solidFill>
                            <a:latin typeface="Cambria Math"/>
                          </a:rPr>
                          <m:t>）</m:t>
                        </m:r>
                        <m:r>
                          <a:rPr lang="en-US" altLang="zh-CN" sz="1800" b="0" dirty="0">
                            <a:solidFill>
                              <a:srgbClr val="C00000"/>
                            </a:solidFill>
                            <a:latin typeface="Cambria Math"/>
                          </a:rPr>
                          <m:t>/</m:t>
                        </m:r>
                        <m:r>
                          <a:rPr lang="en-US" altLang="zh-CN" sz="1800" b="0" i="1" dirty="0">
                            <a:solidFill>
                              <a:srgbClr val="C00000"/>
                            </a:solidFill>
                            <a:latin typeface="Cambria Math"/>
                          </a:rPr>
                          <m:t>2</m:t>
                        </m:r>
                      </m:den>
                    </m:f>
                  </m:oMath>
                </a14:m>
                <a:r>
                  <a:rPr lang="en-US" altLang="zh-CN" sz="1800" dirty="0">
                    <a:solidFill>
                      <a:srgbClr val="C00000"/>
                    </a:solidFill>
                  </a:rPr>
                  <a:t>×100</a:t>
                </a:r>
                <a:r>
                  <a:rPr lang="zh-CN" altLang="zh-CN" sz="1800" dirty="0">
                    <a:solidFill>
                      <a:srgbClr val="C00000"/>
                    </a:solidFill>
                  </a:rPr>
                  <a:t>％</a:t>
                </a:r>
              </a:p>
              <a:p>
                <a:pPr eaLnBrk="1" latinLnBrk="0" hangingPunct="1">
                  <a:lnSpc>
                    <a:spcPct val="150000"/>
                  </a:lnSpc>
                </a:pPr>
                <a:r>
                  <a:rPr lang="zh-CN" altLang="en-US" sz="1800" dirty="0" smtClean="0">
                    <a:solidFill>
                      <a:srgbClr val="C00000"/>
                    </a:solidFill>
                    <a:latin typeface="微软雅黑" pitchFamily="34" charset="-122"/>
                    <a:ea typeface="微软雅黑" pitchFamily="34" charset="-122"/>
                    <a:sym typeface="+mn-ea"/>
                  </a:rPr>
                  <a:t>月</a:t>
                </a:r>
                <a:r>
                  <a:rPr lang="zh-CN" altLang="en-US" sz="1800" dirty="0">
                    <a:solidFill>
                      <a:srgbClr val="C00000"/>
                    </a:solidFill>
                    <a:latin typeface="微软雅黑" pitchFamily="34" charset="-122"/>
                    <a:ea typeface="微软雅黑" pitchFamily="34" charset="-122"/>
                    <a:sym typeface="+mn-ea"/>
                  </a:rPr>
                  <a:t>折旧率=年折旧率÷12</a:t>
                </a:r>
              </a:p>
              <a:p>
                <a:pPr eaLnBrk="1" latinLnBrk="0" hangingPunct="1">
                  <a:lnSpc>
                    <a:spcPct val="150000"/>
                  </a:lnSpc>
                </a:pPr>
                <a:r>
                  <a:rPr lang="zh-CN" altLang="en-US" sz="1800" dirty="0">
                    <a:solidFill>
                      <a:srgbClr val="C00000"/>
                    </a:solidFill>
                    <a:latin typeface="微软雅黑" pitchFamily="34" charset="-122"/>
                    <a:ea typeface="微软雅黑" pitchFamily="34" charset="-122"/>
                    <a:sym typeface="+mn-ea"/>
                  </a:rPr>
                  <a:t>月折旧额=（固定资产原价-预计净残值）×月</a:t>
                </a:r>
                <a:r>
                  <a:rPr lang="zh-CN" altLang="en-US" sz="1800" dirty="0" smtClean="0">
                    <a:solidFill>
                      <a:srgbClr val="C00000"/>
                    </a:solidFill>
                    <a:latin typeface="微软雅黑" pitchFamily="34" charset="-122"/>
                    <a:ea typeface="微软雅黑" pitchFamily="34" charset="-122"/>
                    <a:sym typeface="+mn-ea"/>
                  </a:rPr>
                  <a:t>折旧率</a:t>
                </a:r>
                <a:endParaRPr lang="zh-CN" altLang="en-US" sz="1800" dirty="0">
                  <a:solidFill>
                    <a:srgbClr val="C00000"/>
                  </a:solidFill>
                  <a:latin typeface="微软雅黑" pitchFamily="34" charset="-122"/>
                  <a:ea typeface="微软雅黑" pitchFamily="34" charset="-122"/>
                  <a:sym typeface="+mn-ea"/>
                </a:endParaRPr>
              </a:p>
            </p:txBody>
          </p:sp>
        </mc:Choice>
        <mc:Fallback xmlns="">
          <p:sp>
            <p:nvSpPr>
              <p:cNvPr id="33" name="文本框 35"/>
              <p:cNvSpPr txBox="1">
                <a:spLocks noRot="1" noChangeAspect="1" noMove="1" noResize="1" noEditPoints="1" noAdjustHandles="1" noChangeArrowheads="1" noChangeShapeType="1" noTextEdit="1"/>
              </p:cNvSpPr>
              <p:nvPr/>
            </p:nvSpPr>
            <p:spPr>
              <a:xfrm>
                <a:off x="704757" y="1818562"/>
                <a:ext cx="6372225" cy="1869294"/>
              </a:xfrm>
              <a:prstGeom prst="rect">
                <a:avLst/>
              </a:prstGeom>
              <a:blipFill rotWithShape="1">
                <a:blip r:embed="rId8"/>
                <a:stretch>
                  <a:fillRect l="-861" b="-2280"/>
                </a:stretch>
              </a:blipFill>
            </p:spPr>
            <p:txBody>
              <a:bodyPr/>
              <a:lstStyle/>
              <a:p>
                <a:r>
                  <a:rPr lang="zh-CN" altLang="en-US">
                    <a:noFill/>
                  </a:rPr>
                  <a:t> </a:t>
                </a:r>
              </a:p>
            </p:txBody>
          </p:sp>
        </mc:Fallback>
      </mc:AlternateContent>
    </p:spTree>
    <p:custDataLst>
      <p:tags r:id="rId1"/>
    </p:custDataLst>
    <p:extLst>
      <p:ext uri="{BB962C8B-B14F-4D97-AF65-F5344CB8AC3E}">
        <p14:creationId xmlns:p14="http://schemas.microsoft.com/office/powerpoint/2010/main" val="294034676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7" name="矩形 2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nvSpPr>
        <p:spPr>
          <a:xfrm>
            <a:off x="590129" y="1834274"/>
            <a:ext cx="7798963" cy="923330"/>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年数总和法</a:t>
            </a:r>
            <a:r>
              <a:rPr lang="en-US" altLang="zh-CN" sz="1800" b="1" dirty="0" smtClean="0">
                <a:solidFill>
                  <a:srgbClr val="084CA1"/>
                </a:solidFill>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某公司为经理提供汽车一辆，原值为</a:t>
            </a:r>
            <a:r>
              <a:rPr lang="en-US" altLang="zh-CN" sz="1800" dirty="0" smtClean="0">
                <a:latin typeface="微软雅黑" pitchFamily="34" charset="-122"/>
                <a:ea typeface="微软雅黑" pitchFamily="34" charset="-122"/>
              </a:rPr>
              <a:t>200 000</a:t>
            </a:r>
            <a:r>
              <a:rPr lang="zh-CN" altLang="en-US" sz="1800" dirty="0" smtClean="0">
                <a:latin typeface="微软雅黑" pitchFamily="34" charset="-122"/>
                <a:ea typeface="微软雅黑" pitchFamily="34" charset="-122"/>
              </a:rPr>
              <a:t>元，预计使用</a:t>
            </a:r>
            <a:r>
              <a:rPr lang="en-US" altLang="zh-CN" sz="1800" dirty="0" smtClean="0">
                <a:latin typeface="微软雅黑" pitchFamily="34" charset="-122"/>
                <a:ea typeface="微软雅黑" pitchFamily="34" charset="-122"/>
              </a:rPr>
              <a:t>10</a:t>
            </a:r>
            <a:r>
              <a:rPr lang="zh-CN" altLang="en-US" sz="1800" dirty="0" smtClean="0">
                <a:latin typeface="微软雅黑" pitchFamily="34" charset="-122"/>
                <a:ea typeface="微软雅黑" pitchFamily="34" charset="-122"/>
              </a:rPr>
              <a:t>年，预计净残值率为</a:t>
            </a:r>
            <a:r>
              <a:rPr lang="en-US" altLang="zh-CN" sz="1800" dirty="0" smtClean="0">
                <a:latin typeface="微软雅黑" pitchFamily="34" charset="-122"/>
                <a:ea typeface="微软雅黑" pitchFamily="34" charset="-122"/>
              </a:rPr>
              <a:t>4%</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10" name="矩形 9"/>
          <p:cNvSpPr/>
          <p:nvPr>
            <p:custDataLst>
              <p:tags r:id="rId7"/>
            </p:custDataLst>
          </p:nvPr>
        </p:nvSpPr>
        <p:spPr>
          <a:xfrm>
            <a:off x="590130" y="178997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custDataLst>
              <p:tags r:id="rId8"/>
            </p:custDataLst>
          </p:nvPr>
        </p:nvSpPr>
        <p:spPr>
          <a:xfrm>
            <a:off x="513688" y="271453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2" name="TextBox 11"/>
          <p:cNvSpPr txBox="1"/>
          <p:nvPr/>
        </p:nvSpPr>
        <p:spPr>
          <a:xfrm>
            <a:off x="586691" y="2777914"/>
            <a:ext cx="6017994" cy="458908"/>
          </a:xfrm>
          <a:prstGeom prst="rect">
            <a:avLst/>
          </a:prstGeom>
          <a:noFill/>
        </p:spPr>
        <p:txBody>
          <a:bodyPr wrap="none" rtlCol="0">
            <a:spAutoFit/>
          </a:bodyPr>
          <a:lstStyle/>
          <a:p>
            <a:pPr>
              <a:lnSpc>
                <a:spcPct val="150000"/>
              </a:lnSpc>
            </a:pPr>
            <a:r>
              <a:rPr lang="zh-CN" altLang="en-US" sz="1800" dirty="0" smtClean="0">
                <a:latin typeface="微软雅黑" pitchFamily="34" charset="-122"/>
                <a:ea typeface="微软雅黑" pitchFamily="34" charset="-122"/>
              </a:rPr>
              <a:t>预计可使用年限总和＝</a:t>
            </a:r>
            <a:r>
              <a:rPr lang="en-US" altLang="zh-CN" sz="1800" dirty="0" smtClean="0">
                <a:latin typeface="微软雅黑" pitchFamily="34" charset="-122"/>
                <a:ea typeface="微软雅黑" pitchFamily="34" charset="-122"/>
              </a:rPr>
              <a:t>10+9+8+7+6+5+4+3+2+1</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55</a:t>
            </a:r>
          </a:p>
        </p:txBody>
      </p:sp>
    </p:spTree>
    <p:custDataLst>
      <p:tags r:id="rId1"/>
    </p:custDataLst>
    <p:extLst>
      <p:ext uri="{BB962C8B-B14F-4D97-AF65-F5344CB8AC3E}">
        <p14:creationId xmlns:p14="http://schemas.microsoft.com/office/powerpoint/2010/main" val="190701830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7" name="矩形 2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graphicFrame>
        <p:nvGraphicFramePr>
          <p:cNvPr id="13" name="表格 12"/>
          <p:cNvGraphicFramePr>
            <a:graphicFrameLocks noGrp="1"/>
          </p:cNvGraphicFramePr>
          <p:nvPr>
            <p:extLst>
              <p:ext uri="{D42A27DB-BD31-4B8C-83A1-F6EECF244321}">
                <p14:modId xmlns:p14="http://schemas.microsoft.com/office/powerpoint/2010/main" val="642719049"/>
              </p:ext>
            </p:extLst>
          </p:nvPr>
        </p:nvGraphicFramePr>
        <p:xfrm>
          <a:off x="246145" y="886719"/>
          <a:ext cx="8732040" cy="4127223"/>
        </p:xfrm>
        <a:graphic>
          <a:graphicData uri="http://schemas.openxmlformats.org/drawingml/2006/table">
            <a:tbl>
              <a:tblPr/>
              <a:tblGrid>
                <a:gridCol w="578520"/>
                <a:gridCol w="1518616"/>
                <a:gridCol w="1039528"/>
                <a:gridCol w="1337829"/>
                <a:gridCol w="1473419"/>
                <a:gridCol w="1392064"/>
                <a:gridCol w="1392064"/>
              </a:tblGrid>
              <a:tr h="487416">
                <a:tc gridSpan="7">
                  <a:txBody>
                    <a:bodyPr/>
                    <a:lstStyle/>
                    <a:p>
                      <a:pPr algn="ctr" fontAlgn="ctr"/>
                      <a:r>
                        <a:rPr lang="zh-CN" altLang="en-US" sz="1800" b="0" i="0" u="none" strike="noStrike" dirty="0">
                          <a:solidFill>
                            <a:srgbClr val="000000"/>
                          </a:solidFill>
                          <a:effectLst/>
                          <a:latin typeface="微软雅黑" pitchFamily="34" charset="-122"/>
                          <a:ea typeface="微软雅黑" pitchFamily="34" charset="-122"/>
                        </a:rPr>
                        <a:t>年数总和法折旧计算表</a:t>
                      </a:r>
                    </a:p>
                  </a:txBody>
                  <a:tcPr marL="7737" marR="7737" marT="7737"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86260">
                <a:tc rowSpan="2">
                  <a:txBody>
                    <a:bodyPr/>
                    <a:lstStyle/>
                    <a:p>
                      <a:pPr algn="ctr" fontAlgn="ctr"/>
                      <a:r>
                        <a:rPr lang="zh-CN" altLang="en-US" sz="1800" b="1" i="0" u="none" strike="noStrike" dirty="0">
                          <a:solidFill>
                            <a:srgbClr val="000000"/>
                          </a:solidFill>
                          <a:effectLst/>
                          <a:latin typeface="楷体" pitchFamily="49" charset="-122"/>
                          <a:ea typeface="楷体" pitchFamily="49" charset="-122"/>
                        </a:rPr>
                        <a:t>年次</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800" b="1" i="0" u="none" strike="noStrike" dirty="0">
                          <a:solidFill>
                            <a:srgbClr val="000000"/>
                          </a:solidFill>
                          <a:effectLst/>
                          <a:latin typeface="楷体" pitchFamily="49" charset="-122"/>
                          <a:ea typeface="楷体" pitchFamily="49" charset="-122"/>
                        </a:rPr>
                        <a:t>尚可使用年限</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800" b="1" i="0" u="none" strike="noStrike" dirty="0">
                          <a:solidFill>
                            <a:srgbClr val="000000"/>
                          </a:solidFill>
                          <a:effectLst/>
                          <a:latin typeface="楷体" pitchFamily="49" charset="-122"/>
                          <a:ea typeface="楷体" pitchFamily="49" charset="-122"/>
                        </a:rPr>
                        <a:t>年折旧率</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zh-CN" altLang="en-US" sz="1800" b="1" i="0" u="none" strike="noStrike">
                          <a:solidFill>
                            <a:srgbClr val="000000"/>
                          </a:solidFill>
                          <a:effectLst/>
                          <a:latin typeface="楷体" pitchFamily="49" charset="-122"/>
                          <a:ea typeface="楷体" pitchFamily="49" charset="-122"/>
                        </a:rPr>
                        <a:t>折旧额</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rowSpan="2">
                  <a:txBody>
                    <a:bodyPr/>
                    <a:lstStyle/>
                    <a:p>
                      <a:pPr algn="ctr" fontAlgn="ctr"/>
                      <a:r>
                        <a:rPr lang="zh-CN" altLang="en-US" sz="1800" b="1" i="0" u="none" strike="noStrike">
                          <a:solidFill>
                            <a:srgbClr val="000000"/>
                          </a:solidFill>
                          <a:effectLst/>
                          <a:latin typeface="楷体" pitchFamily="49" charset="-122"/>
                          <a:ea typeface="楷体" pitchFamily="49" charset="-122"/>
                        </a:rPr>
                        <a:t>累计折旧</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800" b="1" i="0" u="none" strike="noStrike">
                          <a:solidFill>
                            <a:srgbClr val="000000"/>
                          </a:solidFill>
                          <a:effectLst/>
                          <a:latin typeface="楷体" pitchFamily="49" charset="-122"/>
                          <a:ea typeface="楷体" pitchFamily="49" charset="-122"/>
                        </a:rPr>
                        <a:t>年末净值</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626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800" b="1" i="0" u="none" strike="noStrike" dirty="0">
                          <a:solidFill>
                            <a:srgbClr val="000000"/>
                          </a:solidFill>
                          <a:effectLst/>
                          <a:latin typeface="楷体" pitchFamily="49" charset="-122"/>
                          <a:ea typeface="楷体" pitchFamily="49" charset="-122"/>
                        </a:rPr>
                        <a:t>年</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800" b="1" i="0" u="none" strike="noStrike" dirty="0">
                          <a:solidFill>
                            <a:srgbClr val="000000"/>
                          </a:solidFill>
                          <a:effectLst/>
                          <a:latin typeface="楷体" pitchFamily="49" charset="-122"/>
                          <a:ea typeface="楷体" pitchFamily="49" charset="-122"/>
                        </a:rPr>
                        <a:t>月</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r>
              <a:tr h="309470">
                <a:tc>
                  <a:txBody>
                    <a:bodyPr/>
                    <a:lstStyle/>
                    <a:p>
                      <a:pPr algn="ctr" fontAlgn="ctr"/>
                      <a:r>
                        <a:rPr lang="en-US" altLang="zh-CN" sz="1800" b="0" i="0" u="none" strike="noStrike" dirty="0">
                          <a:solidFill>
                            <a:srgbClr val="000000"/>
                          </a:solidFill>
                          <a:effectLst/>
                          <a:latin typeface="楷体" pitchFamily="49" charset="-122"/>
                          <a:ea typeface="楷体" pitchFamily="49" charset="-122"/>
                        </a:rPr>
                        <a:t>1</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dirty="0">
                          <a:solidFill>
                            <a:srgbClr val="000000"/>
                          </a:solidFill>
                          <a:effectLst/>
                          <a:latin typeface="楷体" pitchFamily="49" charset="-122"/>
                          <a:ea typeface="楷体" pitchFamily="49" charset="-122"/>
                        </a:rPr>
                        <a:t>10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dirty="0">
                          <a:solidFill>
                            <a:srgbClr val="000000"/>
                          </a:solidFill>
                          <a:effectLst/>
                          <a:latin typeface="楷体" pitchFamily="49" charset="-122"/>
                          <a:ea typeface="楷体" pitchFamily="49" charset="-122"/>
                        </a:rPr>
                        <a:t>18%</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34,909.09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2,909.09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34,909.09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165,090.91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9470">
                <a:tc>
                  <a:txBody>
                    <a:bodyPr/>
                    <a:lstStyle/>
                    <a:p>
                      <a:pPr algn="ctr" fontAlgn="ctr"/>
                      <a:r>
                        <a:rPr lang="en-US" altLang="zh-CN" sz="1800" b="0" i="0" u="none" strike="noStrike">
                          <a:solidFill>
                            <a:srgbClr val="000000"/>
                          </a:solidFill>
                          <a:effectLst/>
                          <a:latin typeface="楷体" pitchFamily="49" charset="-122"/>
                          <a:ea typeface="楷体" pitchFamily="49" charset="-122"/>
                        </a:rPr>
                        <a:t>2</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dirty="0">
                          <a:solidFill>
                            <a:srgbClr val="000000"/>
                          </a:solidFill>
                          <a:effectLst/>
                          <a:latin typeface="楷体" pitchFamily="49" charset="-122"/>
                          <a:ea typeface="楷体" pitchFamily="49" charset="-122"/>
                        </a:rPr>
                        <a:t>9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dirty="0">
                          <a:solidFill>
                            <a:srgbClr val="000000"/>
                          </a:solidFill>
                          <a:effectLst/>
                          <a:latin typeface="楷体" pitchFamily="49" charset="-122"/>
                          <a:ea typeface="楷体" pitchFamily="49" charset="-122"/>
                        </a:rPr>
                        <a:t>16%</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31,418.18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2,618.18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66,327.27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133,672.73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9470">
                <a:tc>
                  <a:txBody>
                    <a:bodyPr/>
                    <a:lstStyle/>
                    <a:p>
                      <a:pPr algn="ctr" fontAlgn="ctr"/>
                      <a:r>
                        <a:rPr lang="en-US" altLang="zh-CN" sz="1800" b="0" i="0" u="none" strike="noStrike">
                          <a:solidFill>
                            <a:srgbClr val="000000"/>
                          </a:solidFill>
                          <a:effectLst/>
                          <a:latin typeface="楷体" pitchFamily="49" charset="-122"/>
                          <a:ea typeface="楷体" pitchFamily="49" charset="-122"/>
                        </a:rPr>
                        <a:t>3</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8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15%</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27,927.27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2,327.27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94,254.55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105,745.45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9470">
                <a:tc>
                  <a:txBody>
                    <a:bodyPr/>
                    <a:lstStyle/>
                    <a:p>
                      <a:pPr algn="ctr" fontAlgn="ctr"/>
                      <a:r>
                        <a:rPr lang="en-US" altLang="zh-CN" sz="1800" b="0" i="0" u="none" strike="noStrike">
                          <a:solidFill>
                            <a:srgbClr val="000000"/>
                          </a:solidFill>
                          <a:effectLst/>
                          <a:latin typeface="楷体" pitchFamily="49" charset="-122"/>
                          <a:ea typeface="楷体" pitchFamily="49" charset="-122"/>
                        </a:rPr>
                        <a:t>4</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7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13%</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24,436.36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2,036.36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118,690.91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81,309.09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9470">
                <a:tc>
                  <a:txBody>
                    <a:bodyPr/>
                    <a:lstStyle/>
                    <a:p>
                      <a:pPr algn="ctr" fontAlgn="ctr"/>
                      <a:r>
                        <a:rPr lang="en-US" altLang="zh-CN" sz="1800" b="0" i="0" u="none" strike="noStrike">
                          <a:solidFill>
                            <a:srgbClr val="000000"/>
                          </a:solidFill>
                          <a:effectLst/>
                          <a:latin typeface="楷体" pitchFamily="49" charset="-122"/>
                          <a:ea typeface="楷体" pitchFamily="49" charset="-122"/>
                        </a:rPr>
                        <a:t>5</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6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11%</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20,945.45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1,745.45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139,636.36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60,363.64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9470">
                <a:tc>
                  <a:txBody>
                    <a:bodyPr/>
                    <a:lstStyle/>
                    <a:p>
                      <a:pPr algn="ctr" fontAlgn="ctr"/>
                      <a:r>
                        <a:rPr lang="en-US" altLang="zh-CN" sz="1800" b="0" i="0" u="none" strike="noStrike">
                          <a:solidFill>
                            <a:srgbClr val="000000"/>
                          </a:solidFill>
                          <a:effectLst/>
                          <a:latin typeface="楷体" pitchFamily="49" charset="-122"/>
                          <a:ea typeface="楷体" pitchFamily="49" charset="-122"/>
                        </a:rPr>
                        <a:t>6</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5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9%</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17,454.55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1,454.55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157,090.91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42,909.09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9470">
                <a:tc>
                  <a:txBody>
                    <a:bodyPr/>
                    <a:lstStyle/>
                    <a:p>
                      <a:pPr algn="ctr" fontAlgn="ctr"/>
                      <a:r>
                        <a:rPr lang="en-US" altLang="zh-CN" sz="1800" b="0" i="0" u="none" strike="noStrike">
                          <a:solidFill>
                            <a:srgbClr val="000000"/>
                          </a:solidFill>
                          <a:effectLst/>
                          <a:latin typeface="楷体" pitchFamily="49" charset="-122"/>
                          <a:ea typeface="楷体" pitchFamily="49" charset="-122"/>
                        </a:rPr>
                        <a:t>7</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4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7%</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13,963.64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1,163.64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171,054.55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28,945.45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9470">
                <a:tc>
                  <a:txBody>
                    <a:bodyPr/>
                    <a:lstStyle/>
                    <a:p>
                      <a:pPr algn="ctr" fontAlgn="ctr"/>
                      <a:r>
                        <a:rPr lang="en-US" altLang="zh-CN" sz="1800" b="0" i="0" u="none" strike="noStrike">
                          <a:solidFill>
                            <a:srgbClr val="000000"/>
                          </a:solidFill>
                          <a:effectLst/>
                          <a:latin typeface="楷体" pitchFamily="49" charset="-122"/>
                          <a:ea typeface="楷体" pitchFamily="49" charset="-122"/>
                        </a:rPr>
                        <a:t>8</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3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5%</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10,472.73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872.73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181,527.27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18,472.73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68782">
                <a:tc>
                  <a:txBody>
                    <a:bodyPr/>
                    <a:lstStyle/>
                    <a:p>
                      <a:pPr algn="ctr" fontAlgn="ctr"/>
                      <a:r>
                        <a:rPr lang="en-US" altLang="zh-CN" sz="1800" b="0" i="0" u="none" strike="noStrike">
                          <a:solidFill>
                            <a:srgbClr val="000000"/>
                          </a:solidFill>
                          <a:effectLst/>
                          <a:latin typeface="楷体" pitchFamily="49" charset="-122"/>
                          <a:ea typeface="楷体" pitchFamily="49" charset="-122"/>
                        </a:rPr>
                        <a:t>9</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2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4%</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6,981.82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581.82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188,509.09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11,490.91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9470">
                <a:tc>
                  <a:txBody>
                    <a:bodyPr/>
                    <a:lstStyle/>
                    <a:p>
                      <a:pPr algn="ctr" fontAlgn="ctr"/>
                      <a:r>
                        <a:rPr lang="en-US" altLang="zh-CN" sz="1800" b="0" i="0" u="none" strike="noStrike">
                          <a:solidFill>
                            <a:srgbClr val="000000"/>
                          </a:solidFill>
                          <a:effectLst/>
                          <a:latin typeface="楷体" pitchFamily="49" charset="-122"/>
                          <a:ea typeface="楷体" pitchFamily="49" charset="-122"/>
                        </a:rPr>
                        <a:t>10</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1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800" b="0" i="0" u="none" strike="noStrike">
                          <a:solidFill>
                            <a:srgbClr val="000000"/>
                          </a:solidFill>
                          <a:effectLst/>
                          <a:latin typeface="楷体" pitchFamily="49" charset="-122"/>
                          <a:ea typeface="楷体" pitchFamily="49" charset="-122"/>
                        </a:rPr>
                        <a:t>2%</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3,490.91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290.91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a:solidFill>
                            <a:srgbClr val="000000"/>
                          </a:solidFill>
                          <a:effectLst/>
                          <a:latin typeface="楷体" pitchFamily="49" charset="-122"/>
                          <a:ea typeface="楷体" pitchFamily="49" charset="-122"/>
                        </a:rPr>
                        <a:t>192,000.00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800" b="0" i="0" u="none" strike="noStrike" dirty="0">
                          <a:solidFill>
                            <a:srgbClr val="000000"/>
                          </a:solidFill>
                          <a:effectLst/>
                          <a:latin typeface="楷体" pitchFamily="49" charset="-122"/>
                          <a:ea typeface="楷体" pitchFamily="49" charset="-122"/>
                        </a:rPr>
                        <a:t>8,000.00 </a:t>
                      </a:r>
                    </a:p>
                  </a:txBody>
                  <a:tcPr marL="7737" marR="7737" marT="77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ustDataLst>
      <p:tags r:id="rId1"/>
    </p:custDataLst>
    <p:extLst>
      <p:ext uri="{BB962C8B-B14F-4D97-AF65-F5344CB8AC3E}">
        <p14:creationId xmlns:p14="http://schemas.microsoft.com/office/powerpoint/2010/main" val="350898556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固定资产的折旧方法</a:t>
            </a:r>
          </a:p>
        </p:txBody>
      </p:sp>
      <p:grpSp>
        <p:nvGrpSpPr>
          <p:cNvPr id="3" name="组合 2"/>
          <p:cNvGrpSpPr/>
          <p:nvPr/>
        </p:nvGrpSpPr>
        <p:grpSpPr>
          <a:xfrm>
            <a:off x="6818805" y="1225945"/>
            <a:ext cx="2047574" cy="1961431"/>
            <a:chOff x="7296021" y="1890395"/>
            <a:chExt cx="2915920" cy="2569210"/>
          </a:xfrm>
        </p:grpSpPr>
        <p:sp>
          <p:nvSpPr>
            <p:cNvPr id="61" name="椭圆 60"/>
            <p:cNvSpPr/>
            <p:nvPr/>
          </p:nvSpPr>
          <p:spPr>
            <a:xfrm>
              <a:off x="7424926" y="1890395"/>
              <a:ext cx="2682240" cy="2569210"/>
            </a:xfrm>
            <a:prstGeom prst="ellipse">
              <a:avLst/>
            </a:prstGeom>
            <a:noFill/>
            <a:ln w="25400" cap="flat" cmpd="sng" algn="ctr">
              <a:solidFill>
                <a:srgbClr val="066DC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62" name="组合 61"/>
            <p:cNvGrpSpPr/>
            <p:nvPr/>
          </p:nvGrpSpPr>
          <p:grpSpPr>
            <a:xfrm>
              <a:off x="7296021" y="2076450"/>
              <a:ext cx="629920" cy="631190"/>
              <a:chOff x="13202" y="4217"/>
              <a:chExt cx="992" cy="994"/>
            </a:xfrm>
          </p:grpSpPr>
          <p:sp>
            <p:nvSpPr>
              <p:cNvPr id="63" name="圆角矩形 62"/>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4"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65" name="组合 64"/>
            <p:cNvGrpSpPr/>
            <p:nvPr/>
          </p:nvGrpSpPr>
          <p:grpSpPr>
            <a:xfrm>
              <a:off x="7327771" y="3656965"/>
              <a:ext cx="629920" cy="631190"/>
              <a:chOff x="13060" y="6203"/>
              <a:chExt cx="992" cy="994"/>
            </a:xfrm>
          </p:grpSpPr>
          <p:sp>
            <p:nvSpPr>
              <p:cNvPr id="66" name="圆角矩形 65"/>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7"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68" name="组合 67"/>
            <p:cNvGrpSpPr/>
            <p:nvPr/>
          </p:nvGrpSpPr>
          <p:grpSpPr>
            <a:xfrm>
              <a:off x="9582021" y="3656965"/>
              <a:ext cx="629920" cy="631190"/>
              <a:chOff x="17128" y="6203"/>
              <a:chExt cx="992" cy="994"/>
            </a:xfrm>
          </p:grpSpPr>
          <p:sp>
            <p:nvSpPr>
              <p:cNvPr id="69" name="圆角矩形 68"/>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0"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71" name="组合 70"/>
            <p:cNvGrpSpPr/>
            <p:nvPr/>
          </p:nvGrpSpPr>
          <p:grpSpPr>
            <a:xfrm>
              <a:off x="9561701" y="2076450"/>
              <a:ext cx="629920" cy="631190"/>
              <a:chOff x="16802" y="4217"/>
              <a:chExt cx="992" cy="994"/>
            </a:xfrm>
          </p:grpSpPr>
          <p:sp>
            <p:nvSpPr>
              <p:cNvPr id="73" name="圆角矩形 72"/>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sp>
        <p:nvSpPr>
          <p:cNvPr id="36" name="文本框 16"/>
          <p:cNvSpPr txBox="1"/>
          <p:nvPr/>
        </p:nvSpPr>
        <p:spPr>
          <a:xfrm>
            <a:off x="852675" y="1264564"/>
            <a:ext cx="5537107" cy="553998"/>
          </a:xfrm>
          <a:prstGeom prst="rect">
            <a:avLst/>
          </a:prstGeom>
          <a:noFill/>
        </p:spPr>
        <p:txBody>
          <a:bodyPr wrap="square" rtlCol="0" anchor="ctr">
            <a:spAutoFit/>
          </a:bodyPr>
          <a:lstStyle/>
          <a:p>
            <a:pPr>
              <a:lnSpc>
                <a:spcPct val="150000"/>
              </a:lnSpc>
            </a:pPr>
            <a:r>
              <a:rPr lang="zh-CN" altLang="en-US" sz="2000" b="1" kern="0" dirty="0">
                <a:solidFill>
                  <a:srgbClr val="000000"/>
                </a:solidFill>
                <a:latin typeface="微软雅黑" pitchFamily="34" charset="-122"/>
                <a:ea typeface="微软雅黑" pitchFamily="34" charset="-122"/>
              </a:rPr>
              <a:t>双倍余额递减法（加速折旧法，需报批税务局）</a:t>
            </a:r>
          </a:p>
        </p:txBody>
      </p:sp>
      <p:grpSp>
        <p:nvGrpSpPr>
          <p:cNvPr id="34" name="组合 33"/>
          <p:cNvGrpSpPr/>
          <p:nvPr/>
        </p:nvGrpSpPr>
        <p:grpSpPr>
          <a:xfrm>
            <a:off x="87385" y="1220423"/>
            <a:ext cx="629920" cy="631190"/>
            <a:chOff x="16802" y="4217"/>
            <a:chExt cx="992" cy="994"/>
          </a:xfrm>
        </p:grpSpPr>
        <p:sp>
          <p:nvSpPr>
            <p:cNvPr id="35" name="圆角矩形 34"/>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3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charset="0"/>
                <a:ea typeface="宋体" panose="02010600030101010101" pitchFamily="2" charset="-122"/>
                <a:cs typeface="+mn-cs"/>
              </a:endParaRPr>
            </a:p>
          </p:txBody>
        </p:sp>
      </p:grpSp>
      <p:sp>
        <p:nvSpPr>
          <p:cNvPr id="38" name="文本框 35"/>
          <p:cNvSpPr txBox="1"/>
          <p:nvPr/>
        </p:nvSpPr>
        <p:spPr>
          <a:xfrm>
            <a:off x="717940" y="1819341"/>
            <a:ext cx="6013450" cy="1753235"/>
          </a:xfrm>
          <a:prstGeom prst="rect">
            <a:avLst/>
          </a:prstGeom>
          <a:noFill/>
        </p:spPr>
        <p:txBody>
          <a:bodyPr wrap="square" rtlCol="0">
            <a:spAutoFit/>
          </a:bodyPr>
          <a:lstStyle/>
          <a:p>
            <a:pPr marL="285750" marR="0" lvl="0" indent="-285750"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rPr>
              <a:t>双倍余额递减法，是指在不考虑固定资产预计净残值的情况下，根据每期（折旧年度）</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期初</a:t>
            </a:r>
            <a:r>
              <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rPr>
              <a:t>固定资产原价</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减</a:t>
            </a:r>
            <a:r>
              <a:rPr kumimoji="0" lang="zh-CN" altLang="en-US" sz="1800" b="0" i="0" u="none" strike="noStrike" kern="0" cap="none" spc="0" normalizeH="0" baseline="0" noProof="0" dirty="0">
                <a:ln>
                  <a:noFill/>
                </a:ln>
                <a:solidFill>
                  <a:srgbClr val="000000"/>
                </a:solidFill>
                <a:effectLst/>
                <a:uLnTx/>
                <a:uFillTx/>
                <a:latin typeface="微软雅黑" pitchFamily="34" charset="-122"/>
                <a:ea typeface="微软雅黑" pitchFamily="34" charset="-122"/>
              </a:rPr>
              <a:t>去累计折旧后的金额和双倍的直线法折旧率计算固定资产折旧的一种方法。</a:t>
            </a:r>
          </a:p>
        </p:txBody>
      </p:sp>
      <p:sp>
        <p:nvSpPr>
          <p:cNvPr id="39" name="矩形 38"/>
          <p:cNvSpPr/>
          <p:nvPr/>
        </p:nvSpPr>
        <p:spPr>
          <a:xfrm>
            <a:off x="717940" y="3581490"/>
            <a:ext cx="6450676" cy="1401246"/>
          </a:xfrm>
          <a:prstGeom prst="rect">
            <a:avLst/>
          </a:prstGeom>
          <a:solidFill>
            <a:srgbClr val="084CA1"/>
          </a:solidFill>
          <a:ln w="12700" cap="flat" cmpd="sng" algn="ctr">
            <a:solidFill>
              <a:srgbClr val="066DCA">
                <a:shade val="50000"/>
              </a:srgbClr>
            </a:solidFill>
            <a:prstDash val="solid"/>
            <a:miter lim="800000"/>
          </a:ln>
          <a:effectLst/>
        </p:spPr>
        <p:txBody>
          <a:bodyPr rtlCol="0" anchor="ctr"/>
          <a:lstStyle/>
          <a:p>
            <a:pPr>
              <a:lnSpc>
                <a:spcPct val="150000"/>
              </a:lnSpc>
            </a:pPr>
            <a:r>
              <a:rPr kumimoji="0" lang="en-US" altLang="zh-CN"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注</a:t>
            </a:r>
            <a:r>
              <a:rPr kumimoji="0" lang="en-US" altLang="zh-CN" sz="1800" b="1" i="0" u="none" strike="noStrike" kern="0" cap="none" spc="0" normalizeH="0" baseline="0" noProof="0" dirty="0" smtClean="0">
                <a:ln>
                  <a:noFill/>
                </a:ln>
                <a:solidFill>
                  <a:srgbClr val="FFC000"/>
                </a:solidFill>
                <a:effectLst/>
                <a:uLnTx/>
                <a:uFillTx/>
                <a:latin typeface="微软雅黑" pitchFamily="34" charset="-122"/>
                <a:ea typeface="微软雅黑" pitchFamily="34" charset="-122"/>
              </a:rPr>
              <a:t>】</a:t>
            </a:r>
            <a:r>
              <a:rPr lang="zh-CN" altLang="zh-CN" sz="1800" dirty="0">
                <a:solidFill>
                  <a:schemeClr val="bg1"/>
                </a:solidFill>
                <a:latin typeface="微软雅黑" pitchFamily="34" charset="-122"/>
                <a:ea typeface="微软雅黑" pitchFamily="34" charset="-122"/>
              </a:rPr>
              <a:t>在固定资产折旧年限到期的前</a:t>
            </a:r>
            <a:r>
              <a:rPr lang="zh-CN" altLang="zh-CN" sz="1800" b="1" dirty="0">
                <a:solidFill>
                  <a:srgbClr val="FFC000"/>
                </a:solidFill>
                <a:latin typeface="微软雅黑" pitchFamily="34" charset="-122"/>
                <a:ea typeface="微软雅黑" pitchFamily="34" charset="-122"/>
              </a:rPr>
              <a:t>两年内</a:t>
            </a:r>
            <a:r>
              <a:rPr lang="zh-CN" altLang="zh-CN" sz="1800" dirty="0">
                <a:solidFill>
                  <a:schemeClr val="bg1"/>
                </a:solidFill>
                <a:latin typeface="微软雅黑" pitchFamily="34" charset="-122"/>
                <a:ea typeface="微软雅黑" pitchFamily="34" charset="-122"/>
              </a:rPr>
              <a:t>，将固定资产的账面净值</a:t>
            </a:r>
            <a:r>
              <a:rPr lang="zh-CN" altLang="zh-CN" sz="1800" b="1" dirty="0">
                <a:solidFill>
                  <a:srgbClr val="FFC000"/>
                </a:solidFill>
                <a:latin typeface="微软雅黑" pitchFamily="34" charset="-122"/>
                <a:ea typeface="微软雅黑" pitchFamily="34" charset="-122"/>
              </a:rPr>
              <a:t>扣除</a:t>
            </a:r>
            <a:r>
              <a:rPr lang="zh-CN" altLang="zh-CN" sz="1800" dirty="0">
                <a:solidFill>
                  <a:schemeClr val="bg1"/>
                </a:solidFill>
                <a:latin typeface="微软雅黑" pitchFamily="34" charset="-122"/>
                <a:ea typeface="微软雅黑" pitchFamily="34" charset="-122"/>
              </a:rPr>
              <a:t>预计净残值后的净值平均摊销，即在最后两年改用</a:t>
            </a:r>
            <a:r>
              <a:rPr lang="zh-CN" altLang="zh-CN" sz="1800" b="1" dirty="0">
                <a:solidFill>
                  <a:srgbClr val="FFC000"/>
                </a:solidFill>
                <a:latin typeface="微软雅黑" pitchFamily="34" charset="-122"/>
                <a:ea typeface="微软雅黑" pitchFamily="34" charset="-122"/>
              </a:rPr>
              <a:t>直线法</a:t>
            </a:r>
            <a:r>
              <a:rPr lang="zh-CN" altLang="zh-CN" sz="1800" dirty="0">
                <a:solidFill>
                  <a:schemeClr val="bg1"/>
                </a:solidFill>
                <a:latin typeface="微软雅黑" pitchFamily="34" charset="-122"/>
                <a:ea typeface="微软雅黑" pitchFamily="34" charset="-122"/>
              </a:rPr>
              <a:t>计算折旧额。</a:t>
            </a:r>
          </a:p>
        </p:txBody>
      </p:sp>
    </p:spTree>
    <p:custDataLst>
      <p:tags r:id="rId1"/>
    </p:custDataLst>
    <p:extLst>
      <p:ext uri="{BB962C8B-B14F-4D97-AF65-F5344CB8AC3E}">
        <p14:creationId xmlns:p14="http://schemas.microsoft.com/office/powerpoint/2010/main" val="237229639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292102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zh-CN" sz="1800" b="1" dirty="0">
                <a:solidFill>
                  <a:srgbClr val="084CA1"/>
                </a:solidFill>
                <a:ea typeface="微软雅黑"/>
                <a:cs typeface="+mn-ea"/>
              </a:rPr>
              <a:t>固定资产的折旧方法</a:t>
            </a:r>
          </a:p>
        </p:txBody>
      </p:sp>
      <p:grpSp>
        <p:nvGrpSpPr>
          <p:cNvPr id="3" name="组合 2"/>
          <p:cNvGrpSpPr/>
          <p:nvPr/>
        </p:nvGrpSpPr>
        <p:grpSpPr>
          <a:xfrm>
            <a:off x="6818805" y="1225945"/>
            <a:ext cx="2047574" cy="1961431"/>
            <a:chOff x="7296021" y="1890395"/>
            <a:chExt cx="2915920" cy="2569210"/>
          </a:xfrm>
        </p:grpSpPr>
        <p:sp>
          <p:nvSpPr>
            <p:cNvPr id="61" name="椭圆 60"/>
            <p:cNvSpPr/>
            <p:nvPr/>
          </p:nvSpPr>
          <p:spPr>
            <a:xfrm>
              <a:off x="7424926" y="1890395"/>
              <a:ext cx="2682240" cy="2569210"/>
            </a:xfrm>
            <a:prstGeom prst="ellipse">
              <a:avLst/>
            </a:prstGeom>
            <a:noFill/>
            <a:ln w="25400" cap="flat" cmpd="sng" algn="ctr">
              <a:solidFill>
                <a:srgbClr val="066DCA">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grpSp>
          <p:nvGrpSpPr>
            <p:cNvPr id="62" name="组合 61"/>
            <p:cNvGrpSpPr/>
            <p:nvPr/>
          </p:nvGrpSpPr>
          <p:grpSpPr>
            <a:xfrm>
              <a:off x="7296021" y="2076450"/>
              <a:ext cx="629920" cy="631190"/>
              <a:chOff x="13202" y="4217"/>
              <a:chExt cx="992" cy="994"/>
            </a:xfrm>
          </p:grpSpPr>
          <p:sp>
            <p:nvSpPr>
              <p:cNvPr id="63" name="圆角矩形 62"/>
              <p:cNvSpPr/>
              <p:nvPr/>
            </p:nvSpPr>
            <p:spPr>
              <a:xfrm>
                <a:off x="13202" y="4217"/>
                <a:ext cx="993" cy="994"/>
              </a:xfrm>
              <a:prstGeom prst="roundRect">
                <a:avLst/>
              </a:prstGeom>
              <a:solidFill>
                <a:srgbClr val="F0F0F0">
                  <a:lumMod val="2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4" name=" 18"/>
              <p:cNvSpPr/>
              <p:nvPr/>
            </p:nvSpPr>
            <p:spPr bwMode="auto">
              <a:xfrm>
                <a:off x="13417" y="4442"/>
                <a:ext cx="568" cy="547"/>
              </a:xfrm>
              <a:custGeom>
                <a:avLst/>
                <a:gdLst>
                  <a:gd name="T0" fmla="*/ 1362577 w 3409"/>
                  <a:gd name="T1" fmla="*/ 0 h 3216"/>
                  <a:gd name="T2" fmla="*/ 1238994 w 3409"/>
                  <a:gd name="T3" fmla="*/ 128869 h 3216"/>
                  <a:gd name="T4" fmla="*/ 338532 w 3409"/>
                  <a:gd name="T5" fmla="*/ 620579 h 3216"/>
                  <a:gd name="T6" fmla="*/ 302091 w 3409"/>
                  <a:gd name="T7" fmla="*/ 646458 h 3216"/>
                  <a:gd name="T8" fmla="*/ 128336 w 3409"/>
                  <a:gd name="T9" fmla="*/ 1570197 h 3216"/>
                  <a:gd name="T10" fmla="*/ 1298145 w 3409"/>
                  <a:gd name="T11" fmla="*/ 1152428 h 3216"/>
                  <a:gd name="T12" fmla="*/ 1426481 w 3409"/>
                  <a:gd name="T13" fmla="*/ 1634632 h 3216"/>
                  <a:gd name="T14" fmla="*/ 1362577 w 3409"/>
                  <a:gd name="T15" fmla="*/ 1698538 h 3216"/>
                  <a:gd name="T16" fmla="*/ 0 w 3409"/>
                  <a:gd name="T17" fmla="*/ 1698538 h 3216"/>
                  <a:gd name="T18" fmla="*/ 0 w 3409"/>
                  <a:gd name="T19" fmla="*/ 574102 h 3216"/>
                  <a:gd name="T20" fmla="*/ 7922 w 3409"/>
                  <a:gd name="T21" fmla="*/ 543469 h 3216"/>
                  <a:gd name="T22" fmla="*/ 303147 w 3409"/>
                  <a:gd name="T23" fmla="*/ 0 h 3216"/>
                  <a:gd name="T24" fmla="*/ 214421 w 3409"/>
                  <a:gd name="T25" fmla="*/ 1143978 h 3216"/>
                  <a:gd name="T26" fmla="*/ 371804 w 3409"/>
                  <a:gd name="T27" fmla="*/ 1037819 h 3216"/>
                  <a:gd name="T28" fmla="*/ 424617 w 3409"/>
                  <a:gd name="T29" fmla="*/ 1292917 h 3216"/>
                  <a:gd name="T30" fmla="*/ 414054 w 3409"/>
                  <a:gd name="T31" fmla="*/ 1375309 h 3216"/>
                  <a:gd name="T32" fmla="*/ 649072 w 3409"/>
                  <a:gd name="T33" fmla="*/ 1408054 h 3216"/>
                  <a:gd name="T34" fmla="*/ 908913 w 3409"/>
                  <a:gd name="T35" fmla="*/ 1447666 h 3216"/>
                  <a:gd name="T36" fmla="*/ 742552 w 3409"/>
                  <a:gd name="T37" fmla="*/ 1344676 h 3216"/>
                  <a:gd name="T38" fmla="*/ 592034 w 3409"/>
                  <a:gd name="T39" fmla="*/ 1330416 h 3216"/>
                  <a:gd name="T40" fmla="*/ 604181 w 3409"/>
                  <a:gd name="T41" fmla="*/ 1279185 h 3216"/>
                  <a:gd name="T42" fmla="*/ 665973 w 3409"/>
                  <a:gd name="T43" fmla="*/ 1070565 h 3216"/>
                  <a:gd name="T44" fmla="*/ 433067 w 3409"/>
                  <a:gd name="T45" fmla="*/ 1185702 h 3216"/>
                  <a:gd name="T46" fmla="*/ 474261 w 3409"/>
                  <a:gd name="T47" fmla="*/ 954899 h 3216"/>
                  <a:gd name="T48" fmla="*/ 354904 w 3409"/>
                  <a:gd name="T49" fmla="*/ 173234 h 3216"/>
                  <a:gd name="T50" fmla="*/ 281494 w 3409"/>
                  <a:gd name="T51" fmla="*/ 577799 h 3216"/>
                  <a:gd name="T52" fmla="*/ 960669 w 3409"/>
                  <a:gd name="T53" fmla="*/ 921626 h 3216"/>
                  <a:gd name="T54" fmla="*/ 931622 w 3409"/>
                  <a:gd name="T55" fmla="*/ 1204716 h 3216"/>
                  <a:gd name="T56" fmla="*/ 946410 w 3409"/>
                  <a:gd name="T57" fmla="*/ 1309818 h 3216"/>
                  <a:gd name="T58" fmla="*/ 1019292 w 3409"/>
                  <a:gd name="T59" fmla="*/ 1256474 h 3216"/>
                  <a:gd name="T60" fmla="*/ 960669 w 3409"/>
                  <a:gd name="T61" fmla="*/ 921626 h 3216"/>
                  <a:gd name="T62" fmla="*/ 1629283 w 3409"/>
                  <a:gd name="T63" fmla="*/ 193304 h 3216"/>
                  <a:gd name="T64" fmla="*/ 1383702 w 3409"/>
                  <a:gd name="T65" fmla="*/ 199642 h 3216"/>
                  <a:gd name="T66" fmla="*/ 1647767 w 3409"/>
                  <a:gd name="T67" fmla="*/ 353862 h 3216"/>
                  <a:gd name="T68" fmla="*/ 1476653 w 3409"/>
                  <a:gd name="T69" fmla="*/ 773743 h 3216"/>
                  <a:gd name="T70" fmla="*/ 1793003 w 3409"/>
                  <a:gd name="T71" fmla="*/ 366538 h 3216"/>
                  <a:gd name="T72" fmla="*/ 1770294 w 3409"/>
                  <a:gd name="T73" fmla="*/ 314251 h 3216"/>
                  <a:gd name="T74" fmla="*/ 1352014 w 3409"/>
                  <a:gd name="T75" fmla="*/ 252985 h 3216"/>
                  <a:gd name="T76" fmla="*/ 1255894 w 3409"/>
                  <a:gd name="T77" fmla="*/ 1023559 h 3216"/>
                  <a:gd name="T78" fmla="*/ 1352014 w 3409"/>
                  <a:gd name="T79" fmla="*/ 252985 h 321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409" h="3216">
                    <a:moveTo>
                      <a:pt x="646" y="0"/>
                    </a:moveTo>
                    <a:cubicBezTo>
                      <a:pt x="2580" y="0"/>
                      <a:pt x="2580" y="0"/>
                      <a:pt x="2580" y="0"/>
                    </a:cubicBezTo>
                    <a:cubicBezTo>
                      <a:pt x="2701" y="0"/>
                      <a:pt x="2701" y="0"/>
                      <a:pt x="2701" y="0"/>
                    </a:cubicBezTo>
                    <a:cubicBezTo>
                      <a:pt x="2346" y="244"/>
                      <a:pt x="2346" y="244"/>
                      <a:pt x="2346" y="244"/>
                    </a:cubicBezTo>
                    <a:cubicBezTo>
                      <a:pt x="810" y="244"/>
                      <a:pt x="810" y="244"/>
                      <a:pt x="810" y="244"/>
                    </a:cubicBezTo>
                    <a:cubicBezTo>
                      <a:pt x="641" y="1175"/>
                      <a:pt x="641" y="1175"/>
                      <a:pt x="641" y="1175"/>
                    </a:cubicBezTo>
                    <a:cubicBezTo>
                      <a:pt x="630" y="1234"/>
                      <a:pt x="630" y="1234"/>
                      <a:pt x="630" y="1234"/>
                    </a:cubicBezTo>
                    <a:cubicBezTo>
                      <a:pt x="572" y="1224"/>
                      <a:pt x="572" y="1224"/>
                      <a:pt x="572" y="1224"/>
                    </a:cubicBezTo>
                    <a:cubicBezTo>
                      <a:pt x="243" y="1169"/>
                      <a:pt x="243" y="1169"/>
                      <a:pt x="243" y="1169"/>
                    </a:cubicBezTo>
                    <a:cubicBezTo>
                      <a:pt x="243" y="2973"/>
                      <a:pt x="243" y="2973"/>
                      <a:pt x="243" y="2973"/>
                    </a:cubicBezTo>
                    <a:cubicBezTo>
                      <a:pt x="2458" y="2973"/>
                      <a:pt x="2458" y="2973"/>
                      <a:pt x="2458" y="2973"/>
                    </a:cubicBezTo>
                    <a:cubicBezTo>
                      <a:pt x="2458" y="2182"/>
                      <a:pt x="2458" y="2182"/>
                      <a:pt x="2458" y="2182"/>
                    </a:cubicBezTo>
                    <a:cubicBezTo>
                      <a:pt x="2701" y="1862"/>
                      <a:pt x="2701" y="1862"/>
                      <a:pt x="2701" y="1862"/>
                    </a:cubicBezTo>
                    <a:cubicBezTo>
                      <a:pt x="2701" y="3095"/>
                      <a:pt x="2701" y="3095"/>
                      <a:pt x="2701" y="3095"/>
                    </a:cubicBezTo>
                    <a:cubicBezTo>
                      <a:pt x="2701" y="3216"/>
                      <a:pt x="2701" y="3216"/>
                      <a:pt x="2701" y="3216"/>
                    </a:cubicBezTo>
                    <a:cubicBezTo>
                      <a:pt x="2580" y="3216"/>
                      <a:pt x="2580" y="3216"/>
                      <a:pt x="2580" y="3216"/>
                    </a:cubicBezTo>
                    <a:cubicBezTo>
                      <a:pt x="122" y="3216"/>
                      <a:pt x="122" y="3216"/>
                      <a:pt x="122" y="3216"/>
                    </a:cubicBezTo>
                    <a:cubicBezTo>
                      <a:pt x="0" y="3216"/>
                      <a:pt x="0" y="3216"/>
                      <a:pt x="0" y="3216"/>
                    </a:cubicBezTo>
                    <a:cubicBezTo>
                      <a:pt x="0" y="3095"/>
                      <a:pt x="0" y="3095"/>
                      <a:pt x="0" y="3095"/>
                    </a:cubicBezTo>
                    <a:cubicBezTo>
                      <a:pt x="0" y="1087"/>
                      <a:pt x="0" y="1087"/>
                      <a:pt x="0" y="1087"/>
                    </a:cubicBezTo>
                    <a:cubicBezTo>
                      <a:pt x="0" y="1057"/>
                      <a:pt x="0" y="1057"/>
                      <a:pt x="0" y="1057"/>
                    </a:cubicBezTo>
                    <a:cubicBezTo>
                      <a:pt x="15" y="1029"/>
                      <a:pt x="15" y="1029"/>
                      <a:pt x="15" y="1029"/>
                    </a:cubicBezTo>
                    <a:cubicBezTo>
                      <a:pt x="539" y="64"/>
                      <a:pt x="539" y="64"/>
                      <a:pt x="539" y="64"/>
                    </a:cubicBezTo>
                    <a:cubicBezTo>
                      <a:pt x="574" y="0"/>
                      <a:pt x="574" y="0"/>
                      <a:pt x="574" y="0"/>
                    </a:cubicBezTo>
                    <a:cubicBezTo>
                      <a:pt x="646" y="0"/>
                      <a:pt x="646" y="0"/>
                      <a:pt x="646" y="0"/>
                    </a:cubicBezTo>
                    <a:close/>
                    <a:moveTo>
                      <a:pt x="406" y="2166"/>
                    </a:moveTo>
                    <a:cubicBezTo>
                      <a:pt x="567" y="2251"/>
                      <a:pt x="567" y="2251"/>
                      <a:pt x="567" y="2251"/>
                    </a:cubicBezTo>
                    <a:cubicBezTo>
                      <a:pt x="572" y="2241"/>
                      <a:pt x="717" y="1843"/>
                      <a:pt x="704" y="1965"/>
                    </a:cubicBezTo>
                    <a:cubicBezTo>
                      <a:pt x="692" y="2084"/>
                      <a:pt x="615" y="2249"/>
                      <a:pt x="647" y="2358"/>
                    </a:cubicBezTo>
                    <a:cubicBezTo>
                      <a:pt x="670" y="2436"/>
                      <a:pt x="719" y="2473"/>
                      <a:pt x="804" y="2448"/>
                    </a:cubicBezTo>
                    <a:cubicBezTo>
                      <a:pt x="839" y="2438"/>
                      <a:pt x="880" y="2419"/>
                      <a:pt x="923" y="2395"/>
                    </a:cubicBezTo>
                    <a:cubicBezTo>
                      <a:pt x="858" y="2470"/>
                      <a:pt x="802" y="2543"/>
                      <a:pt x="784" y="2604"/>
                    </a:cubicBezTo>
                    <a:cubicBezTo>
                      <a:pt x="758" y="2691"/>
                      <a:pt x="781" y="2756"/>
                      <a:pt x="879" y="2785"/>
                    </a:cubicBezTo>
                    <a:cubicBezTo>
                      <a:pt x="1012" y="2824"/>
                      <a:pt x="1133" y="2736"/>
                      <a:pt x="1229" y="2666"/>
                    </a:cubicBezTo>
                    <a:cubicBezTo>
                      <a:pt x="1239" y="2658"/>
                      <a:pt x="1248" y="2651"/>
                      <a:pt x="1257" y="2645"/>
                    </a:cubicBezTo>
                    <a:cubicBezTo>
                      <a:pt x="1367" y="2786"/>
                      <a:pt x="1720" y="2741"/>
                      <a:pt x="1721" y="2741"/>
                    </a:cubicBezTo>
                    <a:cubicBezTo>
                      <a:pt x="1698" y="2560"/>
                      <a:pt x="1698" y="2560"/>
                      <a:pt x="1698" y="2560"/>
                    </a:cubicBezTo>
                    <a:cubicBezTo>
                      <a:pt x="1697" y="2560"/>
                      <a:pt x="1415" y="2596"/>
                      <a:pt x="1406" y="2546"/>
                    </a:cubicBezTo>
                    <a:cubicBezTo>
                      <a:pt x="1388" y="2453"/>
                      <a:pt x="1337" y="2426"/>
                      <a:pt x="1262" y="2440"/>
                    </a:cubicBezTo>
                    <a:cubicBezTo>
                      <a:pt x="1216" y="2449"/>
                      <a:pt x="1172" y="2481"/>
                      <a:pt x="1121" y="2519"/>
                    </a:cubicBezTo>
                    <a:cubicBezTo>
                      <a:pt x="1079" y="2549"/>
                      <a:pt x="1030" y="2585"/>
                      <a:pt x="988" y="2602"/>
                    </a:cubicBezTo>
                    <a:cubicBezTo>
                      <a:pt x="1024" y="2552"/>
                      <a:pt x="1085" y="2486"/>
                      <a:pt x="1144" y="2422"/>
                    </a:cubicBezTo>
                    <a:cubicBezTo>
                      <a:pt x="1232" y="2326"/>
                      <a:pt x="1316" y="2235"/>
                      <a:pt x="1334" y="2167"/>
                    </a:cubicBezTo>
                    <a:cubicBezTo>
                      <a:pt x="1354" y="2089"/>
                      <a:pt x="1327" y="2045"/>
                      <a:pt x="1261" y="2027"/>
                    </a:cubicBezTo>
                    <a:cubicBezTo>
                      <a:pt x="1195" y="2010"/>
                      <a:pt x="1095" y="2074"/>
                      <a:pt x="984" y="2145"/>
                    </a:cubicBezTo>
                    <a:cubicBezTo>
                      <a:pt x="928" y="2181"/>
                      <a:pt x="869" y="2218"/>
                      <a:pt x="820" y="2245"/>
                    </a:cubicBezTo>
                    <a:cubicBezTo>
                      <a:pt x="826" y="2173"/>
                      <a:pt x="849" y="2064"/>
                      <a:pt x="868" y="1971"/>
                    </a:cubicBezTo>
                    <a:cubicBezTo>
                      <a:pt x="882" y="1905"/>
                      <a:pt x="894" y="1846"/>
                      <a:pt x="898" y="1808"/>
                    </a:cubicBezTo>
                    <a:cubicBezTo>
                      <a:pt x="990" y="1069"/>
                      <a:pt x="408" y="2163"/>
                      <a:pt x="406" y="2166"/>
                    </a:cubicBezTo>
                    <a:close/>
                    <a:moveTo>
                      <a:pt x="672" y="328"/>
                    </a:moveTo>
                    <a:cubicBezTo>
                      <a:pt x="279" y="1052"/>
                      <a:pt x="279" y="1052"/>
                      <a:pt x="279" y="1052"/>
                    </a:cubicBezTo>
                    <a:cubicBezTo>
                      <a:pt x="533" y="1094"/>
                      <a:pt x="533" y="1094"/>
                      <a:pt x="533" y="1094"/>
                    </a:cubicBezTo>
                    <a:cubicBezTo>
                      <a:pt x="672" y="328"/>
                      <a:pt x="672" y="328"/>
                      <a:pt x="672" y="328"/>
                    </a:cubicBezTo>
                    <a:close/>
                    <a:moveTo>
                      <a:pt x="1819" y="1745"/>
                    </a:moveTo>
                    <a:cubicBezTo>
                      <a:pt x="1730" y="2262"/>
                      <a:pt x="1730" y="2262"/>
                      <a:pt x="1730" y="2262"/>
                    </a:cubicBezTo>
                    <a:cubicBezTo>
                      <a:pt x="1764" y="2281"/>
                      <a:pt x="1764" y="2281"/>
                      <a:pt x="1764" y="2281"/>
                    </a:cubicBezTo>
                    <a:cubicBezTo>
                      <a:pt x="1723" y="2439"/>
                      <a:pt x="1723" y="2439"/>
                      <a:pt x="1723" y="2439"/>
                    </a:cubicBezTo>
                    <a:cubicBezTo>
                      <a:pt x="1792" y="2480"/>
                      <a:pt x="1792" y="2480"/>
                      <a:pt x="1792" y="2480"/>
                    </a:cubicBezTo>
                    <a:cubicBezTo>
                      <a:pt x="1905" y="2364"/>
                      <a:pt x="1905" y="2364"/>
                      <a:pt x="1905" y="2364"/>
                    </a:cubicBezTo>
                    <a:cubicBezTo>
                      <a:pt x="1930" y="2379"/>
                      <a:pt x="1930" y="2379"/>
                      <a:pt x="1930" y="2379"/>
                    </a:cubicBezTo>
                    <a:cubicBezTo>
                      <a:pt x="2319" y="2038"/>
                      <a:pt x="2319" y="2038"/>
                      <a:pt x="2319" y="2038"/>
                    </a:cubicBezTo>
                    <a:cubicBezTo>
                      <a:pt x="1819" y="1745"/>
                      <a:pt x="1819" y="1745"/>
                      <a:pt x="1819" y="1745"/>
                    </a:cubicBezTo>
                    <a:close/>
                    <a:moveTo>
                      <a:pt x="3094" y="444"/>
                    </a:moveTo>
                    <a:cubicBezTo>
                      <a:pt x="3085" y="366"/>
                      <a:pt x="3085" y="366"/>
                      <a:pt x="3085" y="366"/>
                    </a:cubicBezTo>
                    <a:cubicBezTo>
                      <a:pt x="2885" y="248"/>
                      <a:pt x="2885" y="248"/>
                      <a:pt x="2885" y="248"/>
                    </a:cubicBezTo>
                    <a:cubicBezTo>
                      <a:pt x="2620" y="378"/>
                      <a:pt x="2620" y="378"/>
                      <a:pt x="2620" y="378"/>
                    </a:cubicBezTo>
                    <a:cubicBezTo>
                      <a:pt x="2848" y="511"/>
                      <a:pt x="2848" y="511"/>
                      <a:pt x="2848" y="511"/>
                    </a:cubicBezTo>
                    <a:cubicBezTo>
                      <a:pt x="3120" y="670"/>
                      <a:pt x="3120" y="670"/>
                      <a:pt x="3120" y="670"/>
                    </a:cubicBezTo>
                    <a:cubicBezTo>
                      <a:pt x="3201" y="718"/>
                      <a:pt x="3201" y="718"/>
                      <a:pt x="3201" y="718"/>
                    </a:cubicBezTo>
                    <a:cubicBezTo>
                      <a:pt x="3126" y="1003"/>
                      <a:pt x="2993" y="1253"/>
                      <a:pt x="2796" y="1465"/>
                    </a:cubicBezTo>
                    <a:cubicBezTo>
                      <a:pt x="2929" y="1589"/>
                      <a:pt x="2929" y="1589"/>
                      <a:pt x="2929" y="1589"/>
                    </a:cubicBezTo>
                    <a:cubicBezTo>
                      <a:pt x="3163" y="1336"/>
                      <a:pt x="3316" y="1037"/>
                      <a:pt x="3395" y="694"/>
                    </a:cubicBezTo>
                    <a:cubicBezTo>
                      <a:pt x="3409" y="629"/>
                      <a:pt x="3409" y="629"/>
                      <a:pt x="3409" y="629"/>
                    </a:cubicBezTo>
                    <a:cubicBezTo>
                      <a:pt x="3352" y="595"/>
                      <a:pt x="3352" y="595"/>
                      <a:pt x="3352" y="595"/>
                    </a:cubicBezTo>
                    <a:cubicBezTo>
                      <a:pt x="3094" y="444"/>
                      <a:pt x="3094" y="444"/>
                      <a:pt x="3094" y="444"/>
                    </a:cubicBezTo>
                    <a:close/>
                    <a:moveTo>
                      <a:pt x="2560" y="479"/>
                    </a:moveTo>
                    <a:cubicBezTo>
                      <a:pt x="2250" y="824"/>
                      <a:pt x="2026" y="1215"/>
                      <a:pt x="1878" y="1645"/>
                    </a:cubicBezTo>
                    <a:cubicBezTo>
                      <a:pt x="2044" y="1743"/>
                      <a:pt x="2211" y="1841"/>
                      <a:pt x="2378" y="1938"/>
                    </a:cubicBezTo>
                    <a:cubicBezTo>
                      <a:pt x="2664" y="1579"/>
                      <a:pt x="2893" y="1191"/>
                      <a:pt x="3060" y="772"/>
                    </a:cubicBezTo>
                    <a:cubicBezTo>
                      <a:pt x="2894" y="675"/>
                      <a:pt x="2727" y="577"/>
                      <a:pt x="2560" y="47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grpSp>
          <p:nvGrpSpPr>
            <p:cNvPr id="65" name="组合 64"/>
            <p:cNvGrpSpPr/>
            <p:nvPr/>
          </p:nvGrpSpPr>
          <p:grpSpPr>
            <a:xfrm>
              <a:off x="7327771" y="3656965"/>
              <a:ext cx="629920" cy="631190"/>
              <a:chOff x="13060" y="6203"/>
              <a:chExt cx="992" cy="994"/>
            </a:xfrm>
          </p:grpSpPr>
          <p:sp>
            <p:nvSpPr>
              <p:cNvPr id="66" name="圆角矩形 65"/>
              <p:cNvSpPr/>
              <p:nvPr/>
            </p:nvSpPr>
            <p:spPr>
              <a:xfrm>
                <a:off x="13060" y="6203"/>
                <a:ext cx="993" cy="994"/>
              </a:xfrm>
              <a:prstGeom prst="roundRect">
                <a:avLst/>
              </a:prstGeom>
              <a:solidFill>
                <a:srgbClr val="3B79C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67" name=" 25"/>
              <p:cNvSpPr/>
              <p:nvPr/>
            </p:nvSpPr>
            <p:spPr bwMode="auto">
              <a:xfrm>
                <a:off x="13225" y="6436"/>
                <a:ext cx="662" cy="528"/>
              </a:xfrm>
              <a:custGeom>
                <a:avLst/>
                <a:gdLst/>
                <a:ahLst/>
                <a:cxnLst/>
                <a:rect l="0" t="0" r="r" b="b"/>
                <a:pathLst>
                  <a:path w="5226050" h="3657600">
                    <a:moveTo>
                      <a:pt x="3327400" y="1387475"/>
                    </a:moveTo>
                    <a:lnTo>
                      <a:pt x="3327400" y="1631950"/>
                    </a:lnTo>
                    <a:lnTo>
                      <a:pt x="3092450" y="1631950"/>
                    </a:lnTo>
                    <a:lnTo>
                      <a:pt x="3092450" y="1622425"/>
                    </a:lnTo>
                    <a:lnTo>
                      <a:pt x="3327400" y="1387475"/>
                    </a:lnTo>
                    <a:close/>
                    <a:moveTo>
                      <a:pt x="3648075" y="1212850"/>
                    </a:moveTo>
                    <a:lnTo>
                      <a:pt x="3886200" y="1212850"/>
                    </a:lnTo>
                    <a:lnTo>
                      <a:pt x="3886200" y="1631950"/>
                    </a:lnTo>
                    <a:lnTo>
                      <a:pt x="3648075" y="1631950"/>
                    </a:lnTo>
                    <a:lnTo>
                      <a:pt x="3648075" y="1212850"/>
                    </a:lnTo>
                    <a:close/>
                    <a:moveTo>
                      <a:pt x="3498850" y="1212850"/>
                    </a:moveTo>
                    <a:lnTo>
                      <a:pt x="3606800" y="1212850"/>
                    </a:lnTo>
                    <a:lnTo>
                      <a:pt x="3606800" y="1631950"/>
                    </a:lnTo>
                    <a:lnTo>
                      <a:pt x="3368675" y="1631950"/>
                    </a:lnTo>
                    <a:lnTo>
                      <a:pt x="3368675" y="1343025"/>
                    </a:lnTo>
                    <a:lnTo>
                      <a:pt x="3498850" y="1212850"/>
                    </a:lnTo>
                    <a:close/>
                    <a:moveTo>
                      <a:pt x="2470150" y="1060450"/>
                    </a:moveTo>
                    <a:lnTo>
                      <a:pt x="2489200" y="1060450"/>
                    </a:lnTo>
                    <a:lnTo>
                      <a:pt x="2511425" y="1060450"/>
                    </a:lnTo>
                    <a:lnTo>
                      <a:pt x="2530475" y="1066800"/>
                    </a:lnTo>
                    <a:lnTo>
                      <a:pt x="2549525" y="1076325"/>
                    </a:lnTo>
                    <a:lnTo>
                      <a:pt x="2565400" y="1089025"/>
                    </a:lnTo>
                    <a:lnTo>
                      <a:pt x="2578100" y="1104900"/>
                    </a:lnTo>
                    <a:lnTo>
                      <a:pt x="2590800" y="1123950"/>
                    </a:lnTo>
                    <a:lnTo>
                      <a:pt x="2597150" y="1143000"/>
                    </a:lnTo>
                    <a:lnTo>
                      <a:pt x="2600325" y="1165225"/>
                    </a:lnTo>
                    <a:lnTo>
                      <a:pt x="2597150" y="1187450"/>
                    </a:lnTo>
                    <a:lnTo>
                      <a:pt x="2590800" y="1206500"/>
                    </a:lnTo>
                    <a:lnTo>
                      <a:pt x="2581275" y="1225550"/>
                    </a:lnTo>
                    <a:lnTo>
                      <a:pt x="2568575" y="1241425"/>
                    </a:lnTo>
                    <a:lnTo>
                      <a:pt x="2552700" y="1254125"/>
                    </a:lnTo>
                    <a:lnTo>
                      <a:pt x="2533650" y="1266825"/>
                    </a:lnTo>
                    <a:lnTo>
                      <a:pt x="2514600" y="1273175"/>
                    </a:lnTo>
                    <a:lnTo>
                      <a:pt x="1568371" y="1588585"/>
                    </a:lnTo>
                    <a:lnTo>
                      <a:pt x="1470025" y="2333625"/>
                    </a:lnTo>
                    <a:lnTo>
                      <a:pt x="1463675" y="2362200"/>
                    </a:lnTo>
                    <a:lnTo>
                      <a:pt x="1457325" y="2387600"/>
                    </a:lnTo>
                    <a:lnTo>
                      <a:pt x="1444625" y="2409825"/>
                    </a:lnTo>
                    <a:lnTo>
                      <a:pt x="1441450" y="2414588"/>
                    </a:lnTo>
                    <a:lnTo>
                      <a:pt x="1441450" y="3508375"/>
                    </a:lnTo>
                    <a:lnTo>
                      <a:pt x="1438275" y="3536950"/>
                    </a:lnTo>
                    <a:lnTo>
                      <a:pt x="1431925" y="3565525"/>
                    </a:lnTo>
                    <a:lnTo>
                      <a:pt x="1416050" y="3590925"/>
                    </a:lnTo>
                    <a:lnTo>
                      <a:pt x="1400175" y="3613150"/>
                    </a:lnTo>
                    <a:lnTo>
                      <a:pt x="1377950" y="3632200"/>
                    </a:lnTo>
                    <a:lnTo>
                      <a:pt x="1352550" y="3644900"/>
                    </a:lnTo>
                    <a:lnTo>
                      <a:pt x="1323975" y="3654425"/>
                    </a:lnTo>
                    <a:lnTo>
                      <a:pt x="1292225" y="3657600"/>
                    </a:lnTo>
                    <a:lnTo>
                      <a:pt x="1263650" y="3654425"/>
                    </a:lnTo>
                    <a:lnTo>
                      <a:pt x="1235075" y="3644900"/>
                    </a:lnTo>
                    <a:lnTo>
                      <a:pt x="1209675" y="3632200"/>
                    </a:lnTo>
                    <a:lnTo>
                      <a:pt x="1187450" y="3613150"/>
                    </a:lnTo>
                    <a:lnTo>
                      <a:pt x="1168400" y="3590925"/>
                    </a:lnTo>
                    <a:lnTo>
                      <a:pt x="1155700" y="3565525"/>
                    </a:lnTo>
                    <a:lnTo>
                      <a:pt x="1146175" y="3536950"/>
                    </a:lnTo>
                    <a:lnTo>
                      <a:pt x="1143000" y="3508375"/>
                    </a:lnTo>
                    <a:lnTo>
                      <a:pt x="1143000" y="2473801"/>
                    </a:lnTo>
                    <a:lnTo>
                      <a:pt x="1139825" y="2473325"/>
                    </a:lnTo>
                    <a:lnTo>
                      <a:pt x="1031875" y="2459831"/>
                    </a:lnTo>
                    <a:lnTo>
                      <a:pt x="1031875" y="3508375"/>
                    </a:lnTo>
                    <a:lnTo>
                      <a:pt x="1028700" y="3536950"/>
                    </a:lnTo>
                    <a:lnTo>
                      <a:pt x="1019175" y="3565525"/>
                    </a:lnTo>
                    <a:lnTo>
                      <a:pt x="1006475" y="3590925"/>
                    </a:lnTo>
                    <a:lnTo>
                      <a:pt x="987425" y="3613150"/>
                    </a:lnTo>
                    <a:lnTo>
                      <a:pt x="965200" y="3632200"/>
                    </a:lnTo>
                    <a:lnTo>
                      <a:pt x="939800" y="3644900"/>
                    </a:lnTo>
                    <a:lnTo>
                      <a:pt x="911225" y="3654425"/>
                    </a:lnTo>
                    <a:lnTo>
                      <a:pt x="882650" y="3657600"/>
                    </a:lnTo>
                    <a:lnTo>
                      <a:pt x="850900" y="3654425"/>
                    </a:lnTo>
                    <a:lnTo>
                      <a:pt x="822325" y="3644900"/>
                    </a:lnTo>
                    <a:lnTo>
                      <a:pt x="796925" y="3632200"/>
                    </a:lnTo>
                    <a:lnTo>
                      <a:pt x="774700" y="3613150"/>
                    </a:lnTo>
                    <a:lnTo>
                      <a:pt x="755650" y="3590925"/>
                    </a:lnTo>
                    <a:lnTo>
                      <a:pt x="742950" y="3565525"/>
                    </a:lnTo>
                    <a:lnTo>
                      <a:pt x="733425" y="3536950"/>
                    </a:lnTo>
                    <a:lnTo>
                      <a:pt x="730250" y="3508375"/>
                    </a:lnTo>
                    <a:lnTo>
                      <a:pt x="730250" y="2397125"/>
                    </a:lnTo>
                    <a:lnTo>
                      <a:pt x="733425" y="2368550"/>
                    </a:lnTo>
                    <a:lnTo>
                      <a:pt x="742950" y="2339975"/>
                    </a:lnTo>
                    <a:lnTo>
                      <a:pt x="743744" y="2338388"/>
                    </a:lnTo>
                    <a:lnTo>
                      <a:pt x="742950" y="2336800"/>
                    </a:lnTo>
                    <a:lnTo>
                      <a:pt x="736600" y="2314575"/>
                    </a:lnTo>
                    <a:lnTo>
                      <a:pt x="730250" y="2292350"/>
                    </a:lnTo>
                    <a:lnTo>
                      <a:pt x="730250" y="2263775"/>
                    </a:lnTo>
                    <a:lnTo>
                      <a:pt x="733425" y="2235200"/>
                    </a:lnTo>
                    <a:lnTo>
                      <a:pt x="825831" y="1545236"/>
                    </a:lnTo>
                    <a:lnTo>
                      <a:pt x="679450" y="1892300"/>
                    </a:lnTo>
                    <a:lnTo>
                      <a:pt x="669925" y="1911350"/>
                    </a:lnTo>
                    <a:lnTo>
                      <a:pt x="669217" y="1912766"/>
                    </a:lnTo>
                    <a:lnTo>
                      <a:pt x="666750" y="1917700"/>
                    </a:lnTo>
                    <a:lnTo>
                      <a:pt x="657225" y="1936750"/>
                    </a:lnTo>
                    <a:lnTo>
                      <a:pt x="641350" y="1952625"/>
                    </a:lnTo>
                    <a:lnTo>
                      <a:pt x="625475" y="1962150"/>
                    </a:lnTo>
                    <a:lnTo>
                      <a:pt x="606425" y="1971675"/>
                    </a:lnTo>
                    <a:lnTo>
                      <a:pt x="584200" y="1974850"/>
                    </a:lnTo>
                    <a:lnTo>
                      <a:pt x="561975" y="1974850"/>
                    </a:lnTo>
                    <a:lnTo>
                      <a:pt x="542925" y="1971675"/>
                    </a:lnTo>
                    <a:lnTo>
                      <a:pt x="76200" y="1774825"/>
                    </a:lnTo>
                    <a:lnTo>
                      <a:pt x="57150" y="1765300"/>
                    </a:lnTo>
                    <a:lnTo>
                      <a:pt x="38100" y="1752600"/>
                    </a:lnTo>
                    <a:lnTo>
                      <a:pt x="25400" y="1739900"/>
                    </a:lnTo>
                    <a:lnTo>
                      <a:pt x="12700" y="1720850"/>
                    </a:lnTo>
                    <a:lnTo>
                      <a:pt x="3175" y="1704975"/>
                    </a:lnTo>
                    <a:lnTo>
                      <a:pt x="0" y="1682750"/>
                    </a:lnTo>
                    <a:lnTo>
                      <a:pt x="0" y="1660525"/>
                    </a:lnTo>
                    <a:lnTo>
                      <a:pt x="3175" y="1641475"/>
                    </a:lnTo>
                    <a:lnTo>
                      <a:pt x="12700" y="1619250"/>
                    </a:lnTo>
                    <a:lnTo>
                      <a:pt x="22225" y="1603375"/>
                    </a:lnTo>
                    <a:lnTo>
                      <a:pt x="38100" y="1587500"/>
                    </a:lnTo>
                    <a:lnTo>
                      <a:pt x="53975" y="1574800"/>
                    </a:lnTo>
                    <a:lnTo>
                      <a:pt x="73025" y="1568450"/>
                    </a:lnTo>
                    <a:lnTo>
                      <a:pt x="95250" y="1562100"/>
                    </a:lnTo>
                    <a:lnTo>
                      <a:pt x="114300" y="1562100"/>
                    </a:lnTo>
                    <a:lnTo>
                      <a:pt x="136525" y="1568450"/>
                    </a:lnTo>
                    <a:lnTo>
                      <a:pt x="516862" y="1728864"/>
                    </a:lnTo>
                    <a:lnTo>
                      <a:pt x="669925" y="1368425"/>
                    </a:lnTo>
                    <a:lnTo>
                      <a:pt x="679450" y="1346200"/>
                    </a:lnTo>
                    <a:lnTo>
                      <a:pt x="688975" y="1330325"/>
                    </a:lnTo>
                    <a:lnTo>
                      <a:pt x="704850" y="1314450"/>
                    </a:lnTo>
                    <a:lnTo>
                      <a:pt x="714375" y="1304925"/>
                    </a:lnTo>
                    <a:lnTo>
                      <a:pt x="730250" y="1295400"/>
                    </a:lnTo>
                    <a:lnTo>
                      <a:pt x="746125" y="1285875"/>
                    </a:lnTo>
                    <a:lnTo>
                      <a:pt x="787400" y="1273175"/>
                    </a:lnTo>
                    <a:lnTo>
                      <a:pt x="831850" y="1260475"/>
                    </a:lnTo>
                    <a:lnTo>
                      <a:pt x="882650" y="1254125"/>
                    </a:lnTo>
                    <a:lnTo>
                      <a:pt x="936625" y="1250950"/>
                    </a:lnTo>
                    <a:lnTo>
                      <a:pt x="990600" y="1250950"/>
                    </a:lnTo>
                    <a:lnTo>
                      <a:pt x="1092200" y="1250950"/>
                    </a:lnTo>
                    <a:lnTo>
                      <a:pt x="1171575" y="1260475"/>
                    </a:lnTo>
                    <a:lnTo>
                      <a:pt x="1301750" y="1276350"/>
                    </a:lnTo>
                    <a:lnTo>
                      <a:pt x="1377950" y="1289050"/>
                    </a:lnTo>
                    <a:lnTo>
                      <a:pt x="1473200" y="1311275"/>
                    </a:lnTo>
                    <a:lnTo>
                      <a:pt x="1524000" y="1323975"/>
                    </a:lnTo>
                    <a:lnTo>
                      <a:pt x="1571625" y="1339850"/>
                    </a:lnTo>
                    <a:lnTo>
                      <a:pt x="1604727" y="1351672"/>
                    </a:lnTo>
                    <a:lnTo>
                      <a:pt x="2470150" y="1060450"/>
                    </a:lnTo>
                    <a:close/>
                    <a:moveTo>
                      <a:pt x="4162425" y="914400"/>
                    </a:moveTo>
                    <a:lnTo>
                      <a:pt x="4162425" y="1631950"/>
                    </a:lnTo>
                    <a:lnTo>
                      <a:pt x="3924300" y="1631950"/>
                    </a:lnTo>
                    <a:lnTo>
                      <a:pt x="3924300" y="1168400"/>
                    </a:lnTo>
                    <a:lnTo>
                      <a:pt x="4162425" y="914400"/>
                    </a:lnTo>
                    <a:close/>
                    <a:moveTo>
                      <a:pt x="1193800" y="593725"/>
                    </a:moveTo>
                    <a:lnTo>
                      <a:pt x="1228725" y="596900"/>
                    </a:lnTo>
                    <a:lnTo>
                      <a:pt x="1260475" y="603250"/>
                    </a:lnTo>
                    <a:lnTo>
                      <a:pt x="1289050" y="612775"/>
                    </a:lnTo>
                    <a:lnTo>
                      <a:pt x="1317625" y="625475"/>
                    </a:lnTo>
                    <a:lnTo>
                      <a:pt x="1346200" y="638175"/>
                    </a:lnTo>
                    <a:lnTo>
                      <a:pt x="1371600" y="657225"/>
                    </a:lnTo>
                    <a:lnTo>
                      <a:pt x="1397000" y="676275"/>
                    </a:lnTo>
                    <a:lnTo>
                      <a:pt x="1419225" y="698500"/>
                    </a:lnTo>
                    <a:lnTo>
                      <a:pt x="1438275" y="720725"/>
                    </a:lnTo>
                    <a:lnTo>
                      <a:pt x="1454150" y="746125"/>
                    </a:lnTo>
                    <a:lnTo>
                      <a:pt x="1470025" y="771525"/>
                    </a:lnTo>
                    <a:lnTo>
                      <a:pt x="1482725" y="800100"/>
                    </a:lnTo>
                    <a:lnTo>
                      <a:pt x="1492250" y="828675"/>
                    </a:lnTo>
                    <a:lnTo>
                      <a:pt x="1498600" y="860425"/>
                    </a:lnTo>
                    <a:lnTo>
                      <a:pt x="1501775" y="892175"/>
                    </a:lnTo>
                    <a:lnTo>
                      <a:pt x="1501775" y="923925"/>
                    </a:lnTo>
                    <a:lnTo>
                      <a:pt x="1498600" y="955675"/>
                    </a:lnTo>
                    <a:lnTo>
                      <a:pt x="1495425" y="987425"/>
                    </a:lnTo>
                    <a:lnTo>
                      <a:pt x="1485900" y="1019175"/>
                    </a:lnTo>
                    <a:lnTo>
                      <a:pt x="1473200" y="1047750"/>
                    </a:lnTo>
                    <a:lnTo>
                      <a:pt x="1457325" y="1073150"/>
                    </a:lnTo>
                    <a:lnTo>
                      <a:pt x="1441450" y="1101725"/>
                    </a:lnTo>
                    <a:lnTo>
                      <a:pt x="1422400" y="1123950"/>
                    </a:lnTo>
                    <a:lnTo>
                      <a:pt x="1400175" y="1146175"/>
                    </a:lnTo>
                    <a:lnTo>
                      <a:pt x="1377950" y="1165225"/>
                    </a:lnTo>
                    <a:lnTo>
                      <a:pt x="1352550" y="1184275"/>
                    </a:lnTo>
                    <a:lnTo>
                      <a:pt x="1327150" y="1196975"/>
                    </a:lnTo>
                    <a:lnTo>
                      <a:pt x="1298575" y="1209675"/>
                    </a:lnTo>
                    <a:lnTo>
                      <a:pt x="1270000" y="1219200"/>
                    </a:lnTo>
                    <a:lnTo>
                      <a:pt x="1238250" y="1225550"/>
                    </a:lnTo>
                    <a:lnTo>
                      <a:pt x="1206500" y="1228725"/>
                    </a:lnTo>
                    <a:lnTo>
                      <a:pt x="1174750" y="1231900"/>
                    </a:lnTo>
                    <a:lnTo>
                      <a:pt x="1143000" y="1228725"/>
                    </a:lnTo>
                    <a:lnTo>
                      <a:pt x="1111250" y="1222375"/>
                    </a:lnTo>
                    <a:lnTo>
                      <a:pt x="1079500" y="1212850"/>
                    </a:lnTo>
                    <a:lnTo>
                      <a:pt x="1050925" y="1200150"/>
                    </a:lnTo>
                    <a:lnTo>
                      <a:pt x="1022350" y="1187450"/>
                    </a:lnTo>
                    <a:lnTo>
                      <a:pt x="996950" y="1168400"/>
                    </a:lnTo>
                    <a:lnTo>
                      <a:pt x="974725" y="1149350"/>
                    </a:lnTo>
                    <a:lnTo>
                      <a:pt x="952500" y="1130300"/>
                    </a:lnTo>
                    <a:lnTo>
                      <a:pt x="933450" y="1104900"/>
                    </a:lnTo>
                    <a:lnTo>
                      <a:pt x="914400" y="1079500"/>
                    </a:lnTo>
                    <a:lnTo>
                      <a:pt x="901700" y="1054100"/>
                    </a:lnTo>
                    <a:lnTo>
                      <a:pt x="889000" y="1025525"/>
                    </a:lnTo>
                    <a:lnTo>
                      <a:pt x="879475" y="996950"/>
                    </a:lnTo>
                    <a:lnTo>
                      <a:pt x="873125" y="965200"/>
                    </a:lnTo>
                    <a:lnTo>
                      <a:pt x="866775" y="936625"/>
                    </a:lnTo>
                    <a:lnTo>
                      <a:pt x="866775" y="904875"/>
                    </a:lnTo>
                    <a:lnTo>
                      <a:pt x="869950" y="869950"/>
                    </a:lnTo>
                    <a:lnTo>
                      <a:pt x="876300" y="838200"/>
                    </a:lnTo>
                    <a:lnTo>
                      <a:pt x="885825" y="809625"/>
                    </a:lnTo>
                    <a:lnTo>
                      <a:pt x="895350" y="777875"/>
                    </a:lnTo>
                    <a:lnTo>
                      <a:pt x="911225" y="752475"/>
                    </a:lnTo>
                    <a:lnTo>
                      <a:pt x="927100" y="727075"/>
                    </a:lnTo>
                    <a:lnTo>
                      <a:pt x="946150" y="701675"/>
                    </a:lnTo>
                    <a:lnTo>
                      <a:pt x="968375" y="679450"/>
                    </a:lnTo>
                    <a:lnTo>
                      <a:pt x="990600" y="660400"/>
                    </a:lnTo>
                    <a:lnTo>
                      <a:pt x="1016000" y="644525"/>
                    </a:lnTo>
                    <a:lnTo>
                      <a:pt x="1044575" y="628650"/>
                    </a:lnTo>
                    <a:lnTo>
                      <a:pt x="1073150" y="615950"/>
                    </a:lnTo>
                    <a:lnTo>
                      <a:pt x="1101725" y="606425"/>
                    </a:lnTo>
                    <a:lnTo>
                      <a:pt x="1130300" y="600075"/>
                    </a:lnTo>
                    <a:lnTo>
                      <a:pt x="1162050" y="596900"/>
                    </a:lnTo>
                    <a:lnTo>
                      <a:pt x="1193800" y="593725"/>
                    </a:lnTo>
                    <a:close/>
                    <a:moveTo>
                      <a:pt x="3930650" y="523875"/>
                    </a:moveTo>
                    <a:lnTo>
                      <a:pt x="4273550" y="523875"/>
                    </a:lnTo>
                    <a:lnTo>
                      <a:pt x="4289425" y="527050"/>
                    </a:lnTo>
                    <a:lnTo>
                      <a:pt x="4295775" y="527050"/>
                    </a:lnTo>
                    <a:lnTo>
                      <a:pt x="4302125" y="530225"/>
                    </a:lnTo>
                    <a:lnTo>
                      <a:pt x="4311650" y="533400"/>
                    </a:lnTo>
                    <a:lnTo>
                      <a:pt x="4318000" y="536575"/>
                    </a:lnTo>
                    <a:lnTo>
                      <a:pt x="4327525" y="546100"/>
                    </a:lnTo>
                    <a:lnTo>
                      <a:pt x="4337050" y="558800"/>
                    </a:lnTo>
                    <a:lnTo>
                      <a:pt x="4340225" y="565150"/>
                    </a:lnTo>
                    <a:lnTo>
                      <a:pt x="4343400" y="571500"/>
                    </a:lnTo>
                    <a:lnTo>
                      <a:pt x="4346575" y="581025"/>
                    </a:lnTo>
                    <a:lnTo>
                      <a:pt x="4349750" y="587375"/>
                    </a:lnTo>
                    <a:lnTo>
                      <a:pt x="4349750" y="603250"/>
                    </a:lnTo>
                    <a:lnTo>
                      <a:pt x="4349750" y="908050"/>
                    </a:lnTo>
                    <a:lnTo>
                      <a:pt x="4349750" y="920750"/>
                    </a:lnTo>
                    <a:lnTo>
                      <a:pt x="4343400" y="936625"/>
                    </a:lnTo>
                    <a:lnTo>
                      <a:pt x="4337050" y="949325"/>
                    </a:lnTo>
                    <a:lnTo>
                      <a:pt x="4327525" y="962025"/>
                    </a:lnTo>
                    <a:lnTo>
                      <a:pt x="4318000" y="971550"/>
                    </a:lnTo>
                    <a:lnTo>
                      <a:pt x="4305300" y="977900"/>
                    </a:lnTo>
                    <a:lnTo>
                      <a:pt x="4289425" y="981075"/>
                    </a:lnTo>
                    <a:lnTo>
                      <a:pt x="4273550" y="984250"/>
                    </a:lnTo>
                    <a:lnTo>
                      <a:pt x="4257675" y="981075"/>
                    </a:lnTo>
                    <a:lnTo>
                      <a:pt x="4244975" y="977900"/>
                    </a:lnTo>
                    <a:lnTo>
                      <a:pt x="4229100" y="971550"/>
                    </a:lnTo>
                    <a:lnTo>
                      <a:pt x="4219575" y="962025"/>
                    </a:lnTo>
                    <a:lnTo>
                      <a:pt x="4210050" y="949325"/>
                    </a:lnTo>
                    <a:lnTo>
                      <a:pt x="4203700" y="936625"/>
                    </a:lnTo>
                    <a:lnTo>
                      <a:pt x="4197350" y="920750"/>
                    </a:lnTo>
                    <a:lnTo>
                      <a:pt x="4197350" y="908050"/>
                    </a:lnTo>
                    <a:lnTo>
                      <a:pt x="4197350" y="787400"/>
                    </a:lnTo>
                    <a:lnTo>
                      <a:pt x="3873500" y="1127125"/>
                    </a:lnTo>
                    <a:lnTo>
                      <a:pt x="3863975" y="1136650"/>
                    </a:lnTo>
                    <a:lnTo>
                      <a:pt x="3851275" y="1146175"/>
                    </a:lnTo>
                    <a:lnTo>
                      <a:pt x="3838575" y="1152525"/>
                    </a:lnTo>
                    <a:lnTo>
                      <a:pt x="3825875" y="1158875"/>
                    </a:lnTo>
                    <a:lnTo>
                      <a:pt x="3813175" y="1158875"/>
                    </a:lnTo>
                    <a:lnTo>
                      <a:pt x="3810000" y="1158875"/>
                    </a:lnTo>
                    <a:lnTo>
                      <a:pt x="3806825" y="1158875"/>
                    </a:lnTo>
                    <a:lnTo>
                      <a:pt x="3473450" y="1162050"/>
                    </a:lnTo>
                    <a:lnTo>
                      <a:pt x="3022600" y="1612900"/>
                    </a:lnTo>
                    <a:lnTo>
                      <a:pt x="3009900" y="1622425"/>
                    </a:lnTo>
                    <a:lnTo>
                      <a:pt x="2997200" y="1628775"/>
                    </a:lnTo>
                    <a:lnTo>
                      <a:pt x="2981325" y="1631950"/>
                    </a:lnTo>
                    <a:lnTo>
                      <a:pt x="2968625" y="1635125"/>
                    </a:lnTo>
                    <a:lnTo>
                      <a:pt x="2952750" y="1631950"/>
                    </a:lnTo>
                    <a:lnTo>
                      <a:pt x="2940050" y="1628775"/>
                    </a:lnTo>
                    <a:lnTo>
                      <a:pt x="2924175" y="1622425"/>
                    </a:lnTo>
                    <a:lnTo>
                      <a:pt x="2914650" y="1612900"/>
                    </a:lnTo>
                    <a:lnTo>
                      <a:pt x="2901950" y="1600200"/>
                    </a:lnTo>
                    <a:lnTo>
                      <a:pt x="2895600" y="1587500"/>
                    </a:lnTo>
                    <a:lnTo>
                      <a:pt x="2892425" y="1571625"/>
                    </a:lnTo>
                    <a:lnTo>
                      <a:pt x="2889250" y="1555750"/>
                    </a:lnTo>
                    <a:lnTo>
                      <a:pt x="2892425" y="1543050"/>
                    </a:lnTo>
                    <a:lnTo>
                      <a:pt x="2895600" y="1527175"/>
                    </a:lnTo>
                    <a:lnTo>
                      <a:pt x="2901950" y="1514475"/>
                    </a:lnTo>
                    <a:lnTo>
                      <a:pt x="2914650" y="1501775"/>
                    </a:lnTo>
                    <a:lnTo>
                      <a:pt x="3371850" y="1044575"/>
                    </a:lnTo>
                    <a:lnTo>
                      <a:pt x="3381375" y="1031875"/>
                    </a:lnTo>
                    <a:lnTo>
                      <a:pt x="3394075" y="1019175"/>
                    </a:lnTo>
                    <a:lnTo>
                      <a:pt x="3409950" y="1012825"/>
                    </a:lnTo>
                    <a:lnTo>
                      <a:pt x="3425825" y="1009650"/>
                    </a:lnTo>
                    <a:lnTo>
                      <a:pt x="3435350" y="1006475"/>
                    </a:lnTo>
                    <a:lnTo>
                      <a:pt x="3438525" y="1006475"/>
                    </a:lnTo>
                    <a:lnTo>
                      <a:pt x="3441700" y="1006475"/>
                    </a:lnTo>
                    <a:lnTo>
                      <a:pt x="3775075" y="1006475"/>
                    </a:lnTo>
                    <a:lnTo>
                      <a:pt x="4086225" y="679450"/>
                    </a:lnTo>
                    <a:lnTo>
                      <a:pt x="3930650" y="679450"/>
                    </a:lnTo>
                    <a:lnTo>
                      <a:pt x="3914775" y="676275"/>
                    </a:lnTo>
                    <a:lnTo>
                      <a:pt x="3902075" y="673100"/>
                    </a:lnTo>
                    <a:lnTo>
                      <a:pt x="3886200" y="666750"/>
                    </a:lnTo>
                    <a:lnTo>
                      <a:pt x="3876675" y="657225"/>
                    </a:lnTo>
                    <a:lnTo>
                      <a:pt x="3867150" y="644525"/>
                    </a:lnTo>
                    <a:lnTo>
                      <a:pt x="3860800" y="631825"/>
                    </a:lnTo>
                    <a:lnTo>
                      <a:pt x="3854450" y="615950"/>
                    </a:lnTo>
                    <a:lnTo>
                      <a:pt x="3854450" y="603250"/>
                    </a:lnTo>
                    <a:lnTo>
                      <a:pt x="3854450" y="587375"/>
                    </a:lnTo>
                    <a:lnTo>
                      <a:pt x="3860800" y="571500"/>
                    </a:lnTo>
                    <a:lnTo>
                      <a:pt x="3867150" y="558800"/>
                    </a:lnTo>
                    <a:lnTo>
                      <a:pt x="3876675" y="546100"/>
                    </a:lnTo>
                    <a:lnTo>
                      <a:pt x="3886200" y="536575"/>
                    </a:lnTo>
                    <a:lnTo>
                      <a:pt x="3902075" y="530225"/>
                    </a:lnTo>
                    <a:lnTo>
                      <a:pt x="3914775" y="527050"/>
                    </a:lnTo>
                    <a:lnTo>
                      <a:pt x="3930650" y="523875"/>
                    </a:lnTo>
                    <a:close/>
                    <a:moveTo>
                      <a:pt x="3302000" y="285750"/>
                    </a:moveTo>
                    <a:lnTo>
                      <a:pt x="3333750" y="317500"/>
                    </a:lnTo>
                    <a:lnTo>
                      <a:pt x="2622550" y="1104900"/>
                    </a:lnTo>
                    <a:lnTo>
                      <a:pt x="2543175" y="1028700"/>
                    </a:lnTo>
                    <a:lnTo>
                      <a:pt x="3302000" y="285750"/>
                    </a:lnTo>
                    <a:close/>
                    <a:moveTo>
                      <a:pt x="2543175" y="0"/>
                    </a:moveTo>
                    <a:lnTo>
                      <a:pt x="4841875" y="0"/>
                    </a:lnTo>
                    <a:lnTo>
                      <a:pt x="4879975" y="3175"/>
                    </a:lnTo>
                    <a:lnTo>
                      <a:pt x="4918075" y="6350"/>
                    </a:lnTo>
                    <a:lnTo>
                      <a:pt x="4956175" y="15875"/>
                    </a:lnTo>
                    <a:lnTo>
                      <a:pt x="4991100" y="28575"/>
                    </a:lnTo>
                    <a:lnTo>
                      <a:pt x="5026025" y="47625"/>
                    </a:lnTo>
                    <a:lnTo>
                      <a:pt x="5057775" y="66675"/>
                    </a:lnTo>
                    <a:lnTo>
                      <a:pt x="5086350" y="88900"/>
                    </a:lnTo>
                    <a:lnTo>
                      <a:pt x="5111750" y="111125"/>
                    </a:lnTo>
                    <a:lnTo>
                      <a:pt x="5137150" y="139700"/>
                    </a:lnTo>
                    <a:lnTo>
                      <a:pt x="5159375" y="168275"/>
                    </a:lnTo>
                    <a:lnTo>
                      <a:pt x="5178425" y="200025"/>
                    </a:lnTo>
                    <a:lnTo>
                      <a:pt x="5194300" y="234950"/>
                    </a:lnTo>
                    <a:lnTo>
                      <a:pt x="5207000" y="269875"/>
                    </a:lnTo>
                    <a:lnTo>
                      <a:pt x="5216525" y="304800"/>
                    </a:lnTo>
                    <a:lnTo>
                      <a:pt x="5222875" y="342900"/>
                    </a:lnTo>
                    <a:lnTo>
                      <a:pt x="5226050" y="384175"/>
                    </a:lnTo>
                    <a:lnTo>
                      <a:pt x="5226050" y="1739900"/>
                    </a:lnTo>
                    <a:lnTo>
                      <a:pt x="5222875" y="1778000"/>
                    </a:lnTo>
                    <a:lnTo>
                      <a:pt x="5216525" y="1816100"/>
                    </a:lnTo>
                    <a:lnTo>
                      <a:pt x="5207000" y="1854200"/>
                    </a:lnTo>
                    <a:lnTo>
                      <a:pt x="5194300" y="1889125"/>
                    </a:lnTo>
                    <a:lnTo>
                      <a:pt x="5178425" y="1920875"/>
                    </a:lnTo>
                    <a:lnTo>
                      <a:pt x="5159375" y="1952625"/>
                    </a:lnTo>
                    <a:lnTo>
                      <a:pt x="5137150" y="1984375"/>
                    </a:lnTo>
                    <a:lnTo>
                      <a:pt x="5111750" y="2009775"/>
                    </a:lnTo>
                    <a:lnTo>
                      <a:pt x="5086350" y="2035175"/>
                    </a:lnTo>
                    <a:lnTo>
                      <a:pt x="5057775" y="2057400"/>
                    </a:lnTo>
                    <a:lnTo>
                      <a:pt x="5026025" y="2076450"/>
                    </a:lnTo>
                    <a:lnTo>
                      <a:pt x="4991100" y="2092325"/>
                    </a:lnTo>
                    <a:lnTo>
                      <a:pt x="4956175" y="2105025"/>
                    </a:lnTo>
                    <a:lnTo>
                      <a:pt x="4918075" y="2114550"/>
                    </a:lnTo>
                    <a:lnTo>
                      <a:pt x="4879975" y="2120900"/>
                    </a:lnTo>
                    <a:lnTo>
                      <a:pt x="4841875" y="2120900"/>
                    </a:lnTo>
                    <a:lnTo>
                      <a:pt x="2543175" y="2120900"/>
                    </a:lnTo>
                    <a:lnTo>
                      <a:pt x="2505075" y="2120900"/>
                    </a:lnTo>
                    <a:lnTo>
                      <a:pt x="2466975" y="2114550"/>
                    </a:lnTo>
                    <a:lnTo>
                      <a:pt x="2428875" y="2105025"/>
                    </a:lnTo>
                    <a:lnTo>
                      <a:pt x="2393950" y="2092325"/>
                    </a:lnTo>
                    <a:lnTo>
                      <a:pt x="2362200" y="2076450"/>
                    </a:lnTo>
                    <a:lnTo>
                      <a:pt x="2330450" y="2057400"/>
                    </a:lnTo>
                    <a:lnTo>
                      <a:pt x="2298700" y="2035175"/>
                    </a:lnTo>
                    <a:lnTo>
                      <a:pt x="2273300" y="2009775"/>
                    </a:lnTo>
                    <a:lnTo>
                      <a:pt x="2247900" y="1984375"/>
                    </a:lnTo>
                    <a:lnTo>
                      <a:pt x="2225675" y="1952625"/>
                    </a:lnTo>
                    <a:lnTo>
                      <a:pt x="2206625" y="1920875"/>
                    </a:lnTo>
                    <a:lnTo>
                      <a:pt x="2190750" y="1889125"/>
                    </a:lnTo>
                    <a:lnTo>
                      <a:pt x="2178050" y="1854200"/>
                    </a:lnTo>
                    <a:lnTo>
                      <a:pt x="2168525" y="1816100"/>
                    </a:lnTo>
                    <a:lnTo>
                      <a:pt x="2162175" y="1778000"/>
                    </a:lnTo>
                    <a:lnTo>
                      <a:pt x="2159000" y="1739900"/>
                    </a:lnTo>
                    <a:lnTo>
                      <a:pt x="2159000" y="1435100"/>
                    </a:lnTo>
                    <a:lnTo>
                      <a:pt x="2241550" y="1406525"/>
                    </a:lnTo>
                    <a:lnTo>
                      <a:pt x="2324100" y="1374775"/>
                    </a:lnTo>
                    <a:lnTo>
                      <a:pt x="2324100" y="1739900"/>
                    </a:lnTo>
                    <a:lnTo>
                      <a:pt x="2324100" y="1762125"/>
                    </a:lnTo>
                    <a:lnTo>
                      <a:pt x="2327275" y="1784350"/>
                    </a:lnTo>
                    <a:lnTo>
                      <a:pt x="2333625" y="1803400"/>
                    </a:lnTo>
                    <a:lnTo>
                      <a:pt x="2339975" y="1825625"/>
                    </a:lnTo>
                    <a:lnTo>
                      <a:pt x="2349500" y="1844675"/>
                    </a:lnTo>
                    <a:lnTo>
                      <a:pt x="2362200" y="1863725"/>
                    </a:lnTo>
                    <a:lnTo>
                      <a:pt x="2374900" y="1879600"/>
                    </a:lnTo>
                    <a:lnTo>
                      <a:pt x="2387600" y="1895475"/>
                    </a:lnTo>
                    <a:lnTo>
                      <a:pt x="2403475" y="1908175"/>
                    </a:lnTo>
                    <a:lnTo>
                      <a:pt x="2419350" y="1920875"/>
                    </a:lnTo>
                    <a:lnTo>
                      <a:pt x="2438400" y="1933575"/>
                    </a:lnTo>
                    <a:lnTo>
                      <a:pt x="2457450" y="1943100"/>
                    </a:lnTo>
                    <a:lnTo>
                      <a:pt x="2476500" y="1949450"/>
                    </a:lnTo>
                    <a:lnTo>
                      <a:pt x="2498725" y="1955800"/>
                    </a:lnTo>
                    <a:lnTo>
                      <a:pt x="2520950" y="1958975"/>
                    </a:lnTo>
                    <a:lnTo>
                      <a:pt x="2543175" y="1958975"/>
                    </a:lnTo>
                    <a:lnTo>
                      <a:pt x="4841875" y="1958975"/>
                    </a:lnTo>
                    <a:lnTo>
                      <a:pt x="4864100" y="1958975"/>
                    </a:lnTo>
                    <a:lnTo>
                      <a:pt x="4886325" y="1955800"/>
                    </a:lnTo>
                    <a:lnTo>
                      <a:pt x="4908550" y="1949450"/>
                    </a:lnTo>
                    <a:lnTo>
                      <a:pt x="4927600" y="1943100"/>
                    </a:lnTo>
                    <a:lnTo>
                      <a:pt x="4946650" y="1933575"/>
                    </a:lnTo>
                    <a:lnTo>
                      <a:pt x="4965700" y="1920875"/>
                    </a:lnTo>
                    <a:lnTo>
                      <a:pt x="4981575" y="1908175"/>
                    </a:lnTo>
                    <a:lnTo>
                      <a:pt x="4997450" y="1895475"/>
                    </a:lnTo>
                    <a:lnTo>
                      <a:pt x="5013325" y="1879600"/>
                    </a:lnTo>
                    <a:lnTo>
                      <a:pt x="5026025" y="1863725"/>
                    </a:lnTo>
                    <a:lnTo>
                      <a:pt x="5035550" y="1844675"/>
                    </a:lnTo>
                    <a:lnTo>
                      <a:pt x="5045075" y="1825625"/>
                    </a:lnTo>
                    <a:lnTo>
                      <a:pt x="5051425" y="1803400"/>
                    </a:lnTo>
                    <a:lnTo>
                      <a:pt x="5057775" y="1784350"/>
                    </a:lnTo>
                    <a:lnTo>
                      <a:pt x="5060950" y="1762125"/>
                    </a:lnTo>
                    <a:lnTo>
                      <a:pt x="5060950" y="1739900"/>
                    </a:lnTo>
                    <a:lnTo>
                      <a:pt x="5060950" y="384175"/>
                    </a:lnTo>
                    <a:lnTo>
                      <a:pt x="5060950" y="361950"/>
                    </a:lnTo>
                    <a:lnTo>
                      <a:pt x="5057775" y="339725"/>
                    </a:lnTo>
                    <a:lnTo>
                      <a:pt x="5051425" y="317500"/>
                    </a:lnTo>
                    <a:lnTo>
                      <a:pt x="5045075" y="298450"/>
                    </a:lnTo>
                    <a:lnTo>
                      <a:pt x="5035550" y="279400"/>
                    </a:lnTo>
                    <a:lnTo>
                      <a:pt x="5026025" y="260350"/>
                    </a:lnTo>
                    <a:lnTo>
                      <a:pt x="5013325" y="244475"/>
                    </a:lnTo>
                    <a:lnTo>
                      <a:pt x="4997450" y="228600"/>
                    </a:lnTo>
                    <a:lnTo>
                      <a:pt x="4981575" y="212725"/>
                    </a:lnTo>
                    <a:lnTo>
                      <a:pt x="4965700" y="200025"/>
                    </a:lnTo>
                    <a:lnTo>
                      <a:pt x="4946650" y="190500"/>
                    </a:lnTo>
                    <a:lnTo>
                      <a:pt x="4927600" y="180975"/>
                    </a:lnTo>
                    <a:lnTo>
                      <a:pt x="4908550" y="171450"/>
                    </a:lnTo>
                    <a:lnTo>
                      <a:pt x="4886325" y="168275"/>
                    </a:lnTo>
                    <a:lnTo>
                      <a:pt x="4864100" y="165100"/>
                    </a:lnTo>
                    <a:lnTo>
                      <a:pt x="4841875" y="161925"/>
                    </a:lnTo>
                    <a:lnTo>
                      <a:pt x="2543175" y="161925"/>
                    </a:lnTo>
                    <a:lnTo>
                      <a:pt x="2520950" y="165100"/>
                    </a:lnTo>
                    <a:lnTo>
                      <a:pt x="2498725" y="168275"/>
                    </a:lnTo>
                    <a:lnTo>
                      <a:pt x="2476500" y="171450"/>
                    </a:lnTo>
                    <a:lnTo>
                      <a:pt x="2457450" y="180975"/>
                    </a:lnTo>
                    <a:lnTo>
                      <a:pt x="2438400" y="190500"/>
                    </a:lnTo>
                    <a:lnTo>
                      <a:pt x="2419350" y="200025"/>
                    </a:lnTo>
                    <a:lnTo>
                      <a:pt x="2403475" y="212725"/>
                    </a:lnTo>
                    <a:lnTo>
                      <a:pt x="2387600" y="228600"/>
                    </a:lnTo>
                    <a:lnTo>
                      <a:pt x="2374900" y="244475"/>
                    </a:lnTo>
                    <a:lnTo>
                      <a:pt x="2362200" y="260350"/>
                    </a:lnTo>
                    <a:lnTo>
                      <a:pt x="2349500" y="279400"/>
                    </a:lnTo>
                    <a:lnTo>
                      <a:pt x="2339975" y="298450"/>
                    </a:lnTo>
                    <a:lnTo>
                      <a:pt x="2333625" y="317500"/>
                    </a:lnTo>
                    <a:lnTo>
                      <a:pt x="2327275" y="339725"/>
                    </a:lnTo>
                    <a:lnTo>
                      <a:pt x="2324100" y="361950"/>
                    </a:lnTo>
                    <a:lnTo>
                      <a:pt x="2324100" y="384175"/>
                    </a:lnTo>
                    <a:lnTo>
                      <a:pt x="2324100" y="1066800"/>
                    </a:lnTo>
                    <a:lnTo>
                      <a:pt x="2241550" y="1089025"/>
                    </a:lnTo>
                    <a:lnTo>
                      <a:pt x="2159000" y="1117600"/>
                    </a:lnTo>
                    <a:lnTo>
                      <a:pt x="2159000" y="384175"/>
                    </a:lnTo>
                    <a:lnTo>
                      <a:pt x="2162175" y="342900"/>
                    </a:lnTo>
                    <a:lnTo>
                      <a:pt x="2168525" y="304800"/>
                    </a:lnTo>
                    <a:lnTo>
                      <a:pt x="2178050" y="269875"/>
                    </a:lnTo>
                    <a:lnTo>
                      <a:pt x="2190750" y="234950"/>
                    </a:lnTo>
                    <a:lnTo>
                      <a:pt x="2206625" y="200025"/>
                    </a:lnTo>
                    <a:lnTo>
                      <a:pt x="2225675" y="168275"/>
                    </a:lnTo>
                    <a:lnTo>
                      <a:pt x="2247900" y="139700"/>
                    </a:lnTo>
                    <a:lnTo>
                      <a:pt x="2273300" y="111125"/>
                    </a:lnTo>
                    <a:lnTo>
                      <a:pt x="2298700" y="88900"/>
                    </a:lnTo>
                    <a:lnTo>
                      <a:pt x="2330450" y="66675"/>
                    </a:lnTo>
                    <a:lnTo>
                      <a:pt x="2362200" y="47625"/>
                    </a:lnTo>
                    <a:lnTo>
                      <a:pt x="2393950" y="28575"/>
                    </a:lnTo>
                    <a:lnTo>
                      <a:pt x="2428875" y="15875"/>
                    </a:lnTo>
                    <a:lnTo>
                      <a:pt x="2466975" y="6350"/>
                    </a:lnTo>
                    <a:lnTo>
                      <a:pt x="2505075" y="3175"/>
                    </a:lnTo>
                    <a:lnTo>
                      <a:pt x="2543175" y="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68" name="组合 67"/>
            <p:cNvGrpSpPr/>
            <p:nvPr/>
          </p:nvGrpSpPr>
          <p:grpSpPr>
            <a:xfrm>
              <a:off x="9582021" y="3656965"/>
              <a:ext cx="629920" cy="631190"/>
              <a:chOff x="17128" y="6203"/>
              <a:chExt cx="992" cy="994"/>
            </a:xfrm>
          </p:grpSpPr>
          <p:sp>
            <p:nvSpPr>
              <p:cNvPr id="69" name="圆角矩形 68"/>
              <p:cNvSpPr/>
              <p:nvPr/>
            </p:nvSpPr>
            <p:spPr>
              <a:xfrm>
                <a:off x="17128" y="6203"/>
                <a:ext cx="993" cy="994"/>
              </a:xfrm>
              <a:prstGeom prst="roundRect">
                <a:avLst/>
              </a:prstGeom>
              <a:solidFill>
                <a:srgbClr val="FFFFFF">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0" name=" 31"/>
              <p:cNvSpPr/>
              <p:nvPr/>
            </p:nvSpPr>
            <p:spPr bwMode="auto">
              <a:xfrm>
                <a:off x="17401" y="6437"/>
                <a:ext cx="405" cy="527"/>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nvGrpSpPr>
            <p:cNvPr id="71" name="组合 70"/>
            <p:cNvGrpSpPr/>
            <p:nvPr/>
          </p:nvGrpSpPr>
          <p:grpSpPr>
            <a:xfrm>
              <a:off x="9561701" y="2076450"/>
              <a:ext cx="629920" cy="631190"/>
              <a:chOff x="16802" y="4217"/>
              <a:chExt cx="992" cy="994"/>
            </a:xfrm>
          </p:grpSpPr>
          <p:sp>
            <p:nvSpPr>
              <p:cNvPr id="73" name="圆角矩形 72"/>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7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grpSp>
      <p:sp>
        <p:nvSpPr>
          <p:cNvPr id="36" name="文本框 16"/>
          <p:cNvSpPr txBox="1"/>
          <p:nvPr/>
        </p:nvSpPr>
        <p:spPr>
          <a:xfrm>
            <a:off x="852675" y="1264564"/>
            <a:ext cx="5537107" cy="553998"/>
          </a:xfrm>
          <a:prstGeom prst="rect">
            <a:avLst/>
          </a:prstGeom>
          <a:noFill/>
        </p:spPr>
        <p:txBody>
          <a:bodyPr wrap="square" rtlCol="0" anchor="ctr">
            <a:spAutoFit/>
          </a:bodyPr>
          <a:lstStyle/>
          <a:p>
            <a:pPr>
              <a:lnSpc>
                <a:spcPct val="150000"/>
              </a:lnSpc>
            </a:pPr>
            <a:r>
              <a:rPr lang="zh-CN" altLang="en-US" sz="2000" b="1" kern="0" dirty="0">
                <a:solidFill>
                  <a:srgbClr val="000000"/>
                </a:solidFill>
                <a:latin typeface="微软雅黑" pitchFamily="34" charset="-122"/>
                <a:ea typeface="微软雅黑" pitchFamily="34" charset="-122"/>
              </a:rPr>
              <a:t>双倍余额递减法（加速折旧法，需报批税务局）</a:t>
            </a:r>
          </a:p>
        </p:txBody>
      </p:sp>
      <p:grpSp>
        <p:nvGrpSpPr>
          <p:cNvPr id="34" name="组合 33"/>
          <p:cNvGrpSpPr/>
          <p:nvPr/>
        </p:nvGrpSpPr>
        <p:grpSpPr>
          <a:xfrm>
            <a:off x="87385" y="1220423"/>
            <a:ext cx="629920" cy="631190"/>
            <a:chOff x="16802" y="4217"/>
            <a:chExt cx="992" cy="994"/>
          </a:xfrm>
        </p:grpSpPr>
        <p:sp>
          <p:nvSpPr>
            <p:cNvPr id="35" name="圆角矩形 34"/>
            <p:cNvSpPr/>
            <p:nvPr/>
          </p:nvSpPr>
          <p:spPr>
            <a:xfrm>
              <a:off x="16802" y="4217"/>
              <a:ext cx="993" cy="994"/>
            </a:xfrm>
            <a:prstGeom prst="roundRect">
              <a:avLst/>
            </a:prstGeom>
            <a:solidFill>
              <a:srgbClr val="066DCA">
                <a:lumMod val="40000"/>
                <a:lumOff val="6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37" name=" 33"/>
            <p:cNvSpPr/>
            <p:nvPr/>
          </p:nvSpPr>
          <p:spPr bwMode="auto">
            <a:xfrm>
              <a:off x="17046" y="4462"/>
              <a:ext cx="527" cy="527"/>
            </a:xfrm>
            <a:custGeom>
              <a:avLst/>
              <a:gdLst>
                <a:gd name="T0" fmla="*/ 354414 w 2295525"/>
                <a:gd name="T1" fmla="*/ 1437494 h 1735138"/>
                <a:gd name="T2" fmla="*/ 223983 w 2295525"/>
                <a:gd name="T3" fmla="*/ 1389407 h 1735138"/>
                <a:gd name="T4" fmla="*/ 200120 w 2295525"/>
                <a:gd name="T5" fmla="*/ 1433678 h 1735138"/>
                <a:gd name="T6" fmla="*/ 1871799 w 2295525"/>
                <a:gd name="T7" fmla="*/ 1202082 h 1735138"/>
                <a:gd name="T8" fmla="*/ 1862595 w 2295525"/>
                <a:gd name="T9" fmla="*/ 1430571 h 1735138"/>
                <a:gd name="T10" fmla="*/ 1585813 w 2295525"/>
                <a:gd name="T11" fmla="*/ 1207999 h 1735138"/>
                <a:gd name="T12" fmla="*/ 1490656 w 2295525"/>
                <a:gd name="T13" fmla="*/ 1402297 h 1735138"/>
                <a:gd name="T14" fmla="*/ 1152749 w 2295525"/>
                <a:gd name="T15" fmla="*/ 1383558 h 1735138"/>
                <a:gd name="T16" fmla="*/ 1090837 w 2295525"/>
                <a:gd name="T17" fmla="*/ 1220821 h 1735138"/>
                <a:gd name="T18" fmla="*/ 783516 w 2295525"/>
                <a:gd name="T19" fmla="*/ 1424982 h 1735138"/>
                <a:gd name="T20" fmla="*/ 1483025 w 2295525"/>
                <a:gd name="T21" fmla="*/ 1122300 h 1735138"/>
                <a:gd name="T22" fmla="*/ 1518730 w 2295525"/>
                <a:gd name="T23" fmla="*/ 1215802 h 1735138"/>
                <a:gd name="T24" fmla="*/ 1183050 w 2295525"/>
                <a:gd name="T25" fmla="*/ 1170419 h 1735138"/>
                <a:gd name="T26" fmla="*/ 1093135 w 2295525"/>
                <a:gd name="T27" fmla="*/ 1129269 h 1735138"/>
                <a:gd name="T28" fmla="*/ 556942 w 2295525"/>
                <a:gd name="T29" fmla="*/ 1349470 h 1735138"/>
                <a:gd name="T30" fmla="*/ 575056 w 2295525"/>
                <a:gd name="T31" fmla="*/ 1122300 h 1735138"/>
                <a:gd name="T32" fmla="*/ 1862842 w 2295525"/>
                <a:gd name="T33" fmla="*/ 1073163 h 1735138"/>
                <a:gd name="T34" fmla="*/ 1818708 w 2295525"/>
                <a:gd name="T35" fmla="*/ 1141187 h 1735138"/>
                <a:gd name="T36" fmla="*/ 1616812 w 2295525"/>
                <a:gd name="T37" fmla="*/ 1141187 h 1735138"/>
                <a:gd name="T38" fmla="*/ 1710350 w 2295525"/>
                <a:gd name="T39" fmla="*/ 973592 h 1735138"/>
                <a:gd name="T40" fmla="*/ 1049969 w 2295525"/>
                <a:gd name="T41" fmla="*/ 1053775 h 1735138"/>
                <a:gd name="T42" fmla="*/ 1014682 w 2295525"/>
                <a:gd name="T43" fmla="*/ 1139873 h 1735138"/>
                <a:gd name="T44" fmla="*/ 810877 w 2295525"/>
                <a:gd name="T45" fmla="*/ 1148088 h 1735138"/>
                <a:gd name="T46" fmla="*/ 894641 w 2295525"/>
                <a:gd name="T47" fmla="*/ 977206 h 1735138"/>
                <a:gd name="T48" fmla="*/ 1442943 w 2295525"/>
                <a:gd name="T49" fmla="*/ 1075103 h 1735138"/>
                <a:gd name="T50" fmla="*/ 1436373 w 2295525"/>
                <a:gd name="T51" fmla="*/ 1150050 h 1735138"/>
                <a:gd name="T52" fmla="*/ 1208721 w 2295525"/>
                <a:gd name="T53" fmla="*/ 1078390 h 1735138"/>
                <a:gd name="T54" fmla="*/ 1323368 w 2295525"/>
                <a:gd name="T55" fmla="*/ 948876 h 1735138"/>
                <a:gd name="T56" fmla="*/ 1621695 w 2295525"/>
                <a:gd name="T57" fmla="*/ 933562 h 1735138"/>
                <a:gd name="T58" fmla="*/ 1479674 w 2295525"/>
                <a:gd name="T59" fmla="*/ 1082709 h 1735138"/>
                <a:gd name="T60" fmla="*/ 1414939 w 2295525"/>
                <a:gd name="T61" fmla="*/ 921326 h 1735138"/>
                <a:gd name="T62" fmla="*/ 734217 w 2295525"/>
                <a:gd name="T63" fmla="*/ 885923 h 1735138"/>
                <a:gd name="T64" fmla="*/ 821379 w 2295525"/>
                <a:gd name="T65" fmla="*/ 995880 h 1735138"/>
                <a:gd name="T66" fmla="*/ 569798 w 2295525"/>
                <a:gd name="T67" fmla="*/ 1011399 h 1735138"/>
                <a:gd name="T68" fmla="*/ 708465 w 2295525"/>
                <a:gd name="T69" fmla="*/ 874696 h 1735138"/>
                <a:gd name="T70" fmla="*/ 1179427 w 2295525"/>
                <a:gd name="T71" fmla="*/ 987627 h 1735138"/>
                <a:gd name="T72" fmla="*/ 1053942 w 2295525"/>
                <a:gd name="T73" fmla="*/ 998854 h 1735138"/>
                <a:gd name="T74" fmla="*/ 1081279 w 2295525"/>
                <a:gd name="T75" fmla="*/ 872390 h 1735138"/>
                <a:gd name="T76" fmla="*/ 630962 w 2295525"/>
                <a:gd name="T77" fmla="*/ 582190 h 1735138"/>
                <a:gd name="T78" fmla="*/ 650134 w 2295525"/>
                <a:gd name="T79" fmla="*/ 606180 h 1735138"/>
                <a:gd name="T80" fmla="*/ 568156 w 2295525"/>
                <a:gd name="T81" fmla="*/ 576931 h 1735138"/>
                <a:gd name="T82" fmla="*/ 423066 w 2295525"/>
                <a:gd name="T83" fmla="*/ 442769 h 1735138"/>
                <a:gd name="T84" fmla="*/ 467582 w 2295525"/>
                <a:gd name="T85" fmla="*/ 701168 h 1735138"/>
                <a:gd name="T86" fmla="*/ 431639 w 2295525"/>
                <a:gd name="T87" fmla="*/ 840254 h 1735138"/>
                <a:gd name="T88" fmla="*/ 233461 w 2295525"/>
                <a:gd name="T89" fmla="*/ 1059432 h 1735138"/>
                <a:gd name="T90" fmla="*/ 24401 w 2295525"/>
                <a:gd name="T91" fmla="*/ 753902 h 1735138"/>
                <a:gd name="T92" fmla="*/ 24071 w 2295525"/>
                <a:gd name="T93" fmla="*/ 496162 h 1735138"/>
                <a:gd name="T94" fmla="*/ 271712 w 2295525"/>
                <a:gd name="T95" fmla="*/ 589107 h 1735138"/>
                <a:gd name="T96" fmla="*/ 114945 w 2295525"/>
                <a:gd name="T97" fmla="*/ 167158 h 1735138"/>
                <a:gd name="T98" fmla="*/ 805855 w 2295525"/>
                <a:gd name="T99" fmla="*/ 635663 h 1735138"/>
                <a:gd name="T100" fmla="*/ 259204 w 2295525"/>
                <a:gd name="T101" fmla="*/ 33300 h 1735138"/>
                <a:gd name="T102" fmla="*/ 328699 w 2295525"/>
                <a:gd name="T103" fmla="*/ 129902 h 1735138"/>
                <a:gd name="T104" fmla="*/ 367892 w 2295525"/>
                <a:gd name="T105" fmla="*/ 169466 h 1735138"/>
                <a:gd name="T106" fmla="*/ 336932 w 2295525"/>
                <a:gd name="T107" fmla="*/ 328712 h 1735138"/>
                <a:gd name="T108" fmla="*/ 211447 w 2295525"/>
                <a:gd name="T109" fmla="*/ 381464 h 1735138"/>
                <a:gd name="T110" fmla="*/ 106711 w 2295525"/>
                <a:gd name="T111" fmla="*/ 261452 h 1735138"/>
                <a:gd name="T112" fmla="*/ 105065 w 2295525"/>
                <a:gd name="T113" fmla="*/ 98581 h 1735138"/>
                <a:gd name="T114" fmla="*/ 1739362 w 2295525"/>
                <a:gd name="T115" fmla="*/ 11210 h 1735138"/>
                <a:gd name="T116" fmla="*/ 1780178 w 2295525"/>
                <a:gd name="T117" fmla="*/ 665335 h 1735138"/>
                <a:gd name="T118" fmla="*/ 801905 w 2295525"/>
                <a:gd name="T119" fmla="*/ 719736 h 1735138"/>
                <a:gd name="T120" fmla="*/ 728501 w 2295525"/>
                <a:gd name="T121" fmla="*/ 578954 h 1735138"/>
                <a:gd name="T122" fmla="*/ 797296 w 2295525"/>
                <a:gd name="T123" fmla="*/ 2967 h 173513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295525" h="1735138">
                  <a:moveTo>
                    <a:pt x="350837" y="1671638"/>
                  </a:moveTo>
                  <a:lnTo>
                    <a:pt x="438244" y="1671638"/>
                  </a:lnTo>
                  <a:lnTo>
                    <a:pt x="442634" y="1674019"/>
                  </a:lnTo>
                  <a:lnTo>
                    <a:pt x="452213" y="1680766"/>
                  </a:lnTo>
                  <a:lnTo>
                    <a:pt x="458599" y="1685132"/>
                  </a:lnTo>
                  <a:lnTo>
                    <a:pt x="465384" y="1690291"/>
                  </a:lnTo>
                  <a:lnTo>
                    <a:pt x="472169" y="1695847"/>
                  </a:lnTo>
                  <a:lnTo>
                    <a:pt x="478156" y="1701404"/>
                  </a:lnTo>
                  <a:lnTo>
                    <a:pt x="483743" y="1706960"/>
                  </a:lnTo>
                  <a:lnTo>
                    <a:pt x="488533" y="1712913"/>
                  </a:lnTo>
                  <a:lnTo>
                    <a:pt x="490129" y="1715691"/>
                  </a:lnTo>
                  <a:lnTo>
                    <a:pt x="490928" y="1718072"/>
                  </a:lnTo>
                  <a:lnTo>
                    <a:pt x="491726" y="1720454"/>
                  </a:lnTo>
                  <a:lnTo>
                    <a:pt x="492125" y="1723232"/>
                  </a:lnTo>
                  <a:lnTo>
                    <a:pt x="491726" y="1725216"/>
                  </a:lnTo>
                  <a:lnTo>
                    <a:pt x="490928" y="1727201"/>
                  </a:lnTo>
                  <a:lnTo>
                    <a:pt x="489331" y="1729582"/>
                  </a:lnTo>
                  <a:lnTo>
                    <a:pt x="486537" y="1730772"/>
                  </a:lnTo>
                  <a:lnTo>
                    <a:pt x="483743" y="1732360"/>
                  </a:lnTo>
                  <a:lnTo>
                    <a:pt x="479752" y="1733551"/>
                  </a:lnTo>
                  <a:lnTo>
                    <a:pt x="475362" y="1734344"/>
                  </a:lnTo>
                  <a:lnTo>
                    <a:pt x="469774" y="1734741"/>
                  </a:lnTo>
                  <a:lnTo>
                    <a:pt x="462590" y="1735138"/>
                  </a:lnTo>
                  <a:lnTo>
                    <a:pt x="455805" y="1735138"/>
                  </a:lnTo>
                  <a:lnTo>
                    <a:pt x="449419" y="1734741"/>
                  </a:lnTo>
                  <a:lnTo>
                    <a:pt x="443432" y="1733947"/>
                  </a:lnTo>
                  <a:lnTo>
                    <a:pt x="437446" y="1733154"/>
                  </a:lnTo>
                  <a:lnTo>
                    <a:pt x="431858" y="1731566"/>
                  </a:lnTo>
                  <a:lnTo>
                    <a:pt x="427069" y="1730376"/>
                  </a:lnTo>
                  <a:lnTo>
                    <a:pt x="421481" y="1727994"/>
                  </a:lnTo>
                  <a:lnTo>
                    <a:pt x="416691" y="1726010"/>
                  </a:lnTo>
                  <a:lnTo>
                    <a:pt x="411902" y="1724026"/>
                  </a:lnTo>
                  <a:lnTo>
                    <a:pt x="402722" y="1718866"/>
                  </a:lnTo>
                  <a:lnTo>
                    <a:pt x="394341" y="1712913"/>
                  </a:lnTo>
                  <a:lnTo>
                    <a:pt x="385560" y="1706960"/>
                  </a:lnTo>
                  <a:lnTo>
                    <a:pt x="381968" y="1704579"/>
                  </a:lnTo>
                  <a:lnTo>
                    <a:pt x="379573" y="1703785"/>
                  </a:lnTo>
                  <a:lnTo>
                    <a:pt x="377578" y="1703785"/>
                  </a:lnTo>
                  <a:lnTo>
                    <a:pt x="376780" y="1704182"/>
                  </a:lnTo>
                  <a:lnTo>
                    <a:pt x="376380" y="1705372"/>
                  </a:lnTo>
                  <a:lnTo>
                    <a:pt x="375582" y="1706563"/>
                  </a:lnTo>
                  <a:lnTo>
                    <a:pt x="375183" y="1707357"/>
                  </a:lnTo>
                  <a:lnTo>
                    <a:pt x="373986" y="1707754"/>
                  </a:lnTo>
                  <a:lnTo>
                    <a:pt x="364008" y="1707357"/>
                  </a:lnTo>
                  <a:lnTo>
                    <a:pt x="358420" y="1706563"/>
                  </a:lnTo>
                  <a:lnTo>
                    <a:pt x="356425" y="1706166"/>
                  </a:lnTo>
                  <a:lnTo>
                    <a:pt x="355227" y="1705769"/>
                  </a:lnTo>
                  <a:lnTo>
                    <a:pt x="353232" y="1697435"/>
                  </a:lnTo>
                  <a:lnTo>
                    <a:pt x="352433" y="1690688"/>
                  </a:lnTo>
                  <a:lnTo>
                    <a:pt x="351635" y="1685132"/>
                  </a:lnTo>
                  <a:lnTo>
                    <a:pt x="351236" y="1680766"/>
                  </a:lnTo>
                  <a:lnTo>
                    <a:pt x="351635" y="1677988"/>
                  </a:lnTo>
                  <a:lnTo>
                    <a:pt x="351635" y="1676004"/>
                  </a:lnTo>
                  <a:lnTo>
                    <a:pt x="352433" y="1674019"/>
                  </a:lnTo>
                  <a:lnTo>
                    <a:pt x="350837" y="1671638"/>
                  </a:lnTo>
                  <a:close/>
                  <a:moveTo>
                    <a:pt x="168275" y="1670050"/>
                  </a:moveTo>
                  <a:lnTo>
                    <a:pt x="265566" y="1670050"/>
                  </a:lnTo>
                  <a:lnTo>
                    <a:pt x="269899" y="1672491"/>
                  </a:lnTo>
                  <a:lnTo>
                    <a:pt x="281322" y="1679406"/>
                  </a:lnTo>
                  <a:lnTo>
                    <a:pt x="288018" y="1683881"/>
                  </a:lnTo>
                  <a:lnTo>
                    <a:pt x="295502" y="1689170"/>
                  </a:lnTo>
                  <a:lnTo>
                    <a:pt x="302986" y="1694458"/>
                  </a:lnTo>
                  <a:lnTo>
                    <a:pt x="309682" y="1700560"/>
                  </a:lnTo>
                  <a:lnTo>
                    <a:pt x="315984" y="1706255"/>
                  </a:lnTo>
                  <a:lnTo>
                    <a:pt x="318742" y="1709510"/>
                  </a:lnTo>
                  <a:lnTo>
                    <a:pt x="321105" y="1711950"/>
                  </a:lnTo>
                  <a:lnTo>
                    <a:pt x="322681" y="1714798"/>
                  </a:lnTo>
                  <a:lnTo>
                    <a:pt x="323862" y="1717646"/>
                  </a:lnTo>
                  <a:lnTo>
                    <a:pt x="325044" y="1720086"/>
                  </a:lnTo>
                  <a:lnTo>
                    <a:pt x="325438" y="1722934"/>
                  </a:lnTo>
                  <a:lnTo>
                    <a:pt x="325044" y="1724968"/>
                  </a:lnTo>
                  <a:lnTo>
                    <a:pt x="323862" y="1727002"/>
                  </a:lnTo>
                  <a:lnTo>
                    <a:pt x="321893" y="1728629"/>
                  </a:lnTo>
                  <a:lnTo>
                    <a:pt x="319529" y="1730663"/>
                  </a:lnTo>
                  <a:lnTo>
                    <a:pt x="315984" y="1732290"/>
                  </a:lnTo>
                  <a:lnTo>
                    <a:pt x="312046" y="1733104"/>
                  </a:lnTo>
                  <a:lnTo>
                    <a:pt x="306531" y="1734324"/>
                  </a:lnTo>
                  <a:lnTo>
                    <a:pt x="300229" y="1734731"/>
                  </a:lnTo>
                  <a:lnTo>
                    <a:pt x="292351" y="1735138"/>
                  </a:lnTo>
                  <a:lnTo>
                    <a:pt x="285261" y="1735138"/>
                  </a:lnTo>
                  <a:lnTo>
                    <a:pt x="278171" y="1734731"/>
                  </a:lnTo>
                  <a:lnTo>
                    <a:pt x="271475" y="1733918"/>
                  </a:lnTo>
                  <a:lnTo>
                    <a:pt x="264778" y="1732697"/>
                  </a:lnTo>
                  <a:lnTo>
                    <a:pt x="258476" y="1731477"/>
                  </a:lnTo>
                  <a:lnTo>
                    <a:pt x="252568" y="1729850"/>
                  </a:lnTo>
                  <a:lnTo>
                    <a:pt x="247053" y="1727816"/>
                  </a:lnTo>
                  <a:lnTo>
                    <a:pt x="241145" y="1725782"/>
                  </a:lnTo>
                  <a:lnTo>
                    <a:pt x="236024" y="1723748"/>
                  </a:lnTo>
                  <a:lnTo>
                    <a:pt x="225783" y="1718052"/>
                  </a:lnTo>
                  <a:lnTo>
                    <a:pt x="215936" y="1712357"/>
                  </a:lnTo>
                  <a:lnTo>
                    <a:pt x="206876" y="1706255"/>
                  </a:lnTo>
                  <a:lnTo>
                    <a:pt x="202543" y="1703814"/>
                  </a:lnTo>
                  <a:lnTo>
                    <a:pt x="200180" y="1703001"/>
                  </a:lnTo>
                  <a:lnTo>
                    <a:pt x="198211" y="1703001"/>
                  </a:lnTo>
                  <a:lnTo>
                    <a:pt x="197423" y="1703408"/>
                  </a:lnTo>
                  <a:lnTo>
                    <a:pt x="196241" y="1704628"/>
                  </a:lnTo>
                  <a:lnTo>
                    <a:pt x="195847" y="1705848"/>
                  </a:lnTo>
                  <a:lnTo>
                    <a:pt x="195060" y="1706662"/>
                  </a:lnTo>
                  <a:lnTo>
                    <a:pt x="193878" y="1707069"/>
                  </a:lnTo>
                  <a:lnTo>
                    <a:pt x="182455" y="1706662"/>
                  </a:lnTo>
                  <a:lnTo>
                    <a:pt x="176941" y="1705848"/>
                  </a:lnTo>
                  <a:lnTo>
                    <a:pt x="174183" y="1705442"/>
                  </a:lnTo>
                  <a:lnTo>
                    <a:pt x="173002" y="1705035"/>
                  </a:lnTo>
                  <a:lnTo>
                    <a:pt x="171032" y="1696492"/>
                  </a:lnTo>
                  <a:lnTo>
                    <a:pt x="169457" y="1689576"/>
                  </a:lnTo>
                  <a:lnTo>
                    <a:pt x="169063" y="1683881"/>
                  </a:lnTo>
                  <a:lnTo>
                    <a:pt x="168669" y="1679406"/>
                  </a:lnTo>
                  <a:lnTo>
                    <a:pt x="169063" y="1676152"/>
                  </a:lnTo>
                  <a:lnTo>
                    <a:pt x="169063" y="1674118"/>
                  </a:lnTo>
                  <a:lnTo>
                    <a:pt x="169457" y="1672491"/>
                  </a:lnTo>
                  <a:lnTo>
                    <a:pt x="168275" y="1670050"/>
                  </a:lnTo>
                  <a:close/>
                  <a:moveTo>
                    <a:pt x="1942197" y="1444625"/>
                  </a:moveTo>
                  <a:lnTo>
                    <a:pt x="2238486" y="1444625"/>
                  </a:lnTo>
                  <a:lnTo>
                    <a:pt x="2244427" y="1445021"/>
                  </a:lnTo>
                  <a:lnTo>
                    <a:pt x="2249973" y="1445812"/>
                  </a:lnTo>
                  <a:lnTo>
                    <a:pt x="2255518" y="1447000"/>
                  </a:lnTo>
                  <a:lnTo>
                    <a:pt x="2260272" y="1448978"/>
                  </a:lnTo>
                  <a:lnTo>
                    <a:pt x="2265421" y="1451748"/>
                  </a:lnTo>
                  <a:lnTo>
                    <a:pt x="2270174" y="1454123"/>
                  </a:lnTo>
                  <a:lnTo>
                    <a:pt x="2274532" y="1457289"/>
                  </a:lnTo>
                  <a:lnTo>
                    <a:pt x="2278493" y="1461246"/>
                  </a:lnTo>
                  <a:lnTo>
                    <a:pt x="2282454" y="1465204"/>
                  </a:lnTo>
                  <a:lnTo>
                    <a:pt x="2285623" y="1469557"/>
                  </a:lnTo>
                  <a:lnTo>
                    <a:pt x="2287999" y="1474306"/>
                  </a:lnTo>
                  <a:lnTo>
                    <a:pt x="2290772" y="1479451"/>
                  </a:lnTo>
                  <a:lnTo>
                    <a:pt x="2292356" y="1484200"/>
                  </a:lnTo>
                  <a:lnTo>
                    <a:pt x="2293941" y="1489740"/>
                  </a:lnTo>
                  <a:lnTo>
                    <a:pt x="2294733" y="1495280"/>
                  </a:lnTo>
                  <a:lnTo>
                    <a:pt x="2295525" y="1501217"/>
                  </a:lnTo>
                  <a:lnTo>
                    <a:pt x="2295525" y="1665451"/>
                  </a:lnTo>
                  <a:lnTo>
                    <a:pt x="2294733" y="1671387"/>
                  </a:lnTo>
                  <a:lnTo>
                    <a:pt x="2293941" y="1676927"/>
                  </a:lnTo>
                  <a:lnTo>
                    <a:pt x="2292356" y="1682468"/>
                  </a:lnTo>
                  <a:lnTo>
                    <a:pt x="2290772" y="1688008"/>
                  </a:lnTo>
                  <a:lnTo>
                    <a:pt x="2287999" y="1692361"/>
                  </a:lnTo>
                  <a:lnTo>
                    <a:pt x="2285623" y="1697110"/>
                  </a:lnTo>
                  <a:lnTo>
                    <a:pt x="2282454" y="1701859"/>
                  </a:lnTo>
                  <a:lnTo>
                    <a:pt x="2278493" y="1705421"/>
                  </a:lnTo>
                  <a:lnTo>
                    <a:pt x="2274532" y="1709378"/>
                  </a:lnTo>
                  <a:lnTo>
                    <a:pt x="2270174" y="1712544"/>
                  </a:lnTo>
                  <a:lnTo>
                    <a:pt x="2265421" y="1715315"/>
                  </a:lnTo>
                  <a:lnTo>
                    <a:pt x="2260272" y="1717689"/>
                  </a:lnTo>
                  <a:lnTo>
                    <a:pt x="2255518" y="1719668"/>
                  </a:lnTo>
                  <a:lnTo>
                    <a:pt x="2249973" y="1720855"/>
                  </a:lnTo>
                  <a:lnTo>
                    <a:pt x="2244427" y="1722042"/>
                  </a:lnTo>
                  <a:lnTo>
                    <a:pt x="2238486" y="1722438"/>
                  </a:lnTo>
                  <a:lnTo>
                    <a:pt x="1942197" y="1722438"/>
                  </a:lnTo>
                  <a:lnTo>
                    <a:pt x="1936652" y="1722042"/>
                  </a:lnTo>
                  <a:lnTo>
                    <a:pt x="1931106" y="1720855"/>
                  </a:lnTo>
                  <a:lnTo>
                    <a:pt x="1925561" y="1719668"/>
                  </a:lnTo>
                  <a:lnTo>
                    <a:pt x="1920412" y="1717689"/>
                  </a:lnTo>
                  <a:lnTo>
                    <a:pt x="1915262" y="1715315"/>
                  </a:lnTo>
                  <a:lnTo>
                    <a:pt x="1910905" y="1712544"/>
                  </a:lnTo>
                  <a:lnTo>
                    <a:pt x="1906548" y="1709378"/>
                  </a:lnTo>
                  <a:lnTo>
                    <a:pt x="1902191" y="1705421"/>
                  </a:lnTo>
                  <a:lnTo>
                    <a:pt x="1899022" y="1701859"/>
                  </a:lnTo>
                  <a:lnTo>
                    <a:pt x="1895457" y="1697110"/>
                  </a:lnTo>
                  <a:lnTo>
                    <a:pt x="1892684" y="1692361"/>
                  </a:lnTo>
                  <a:lnTo>
                    <a:pt x="1890307" y="1688008"/>
                  </a:lnTo>
                  <a:lnTo>
                    <a:pt x="1888327" y="1682468"/>
                  </a:lnTo>
                  <a:lnTo>
                    <a:pt x="1887139" y="1676927"/>
                  </a:lnTo>
                  <a:lnTo>
                    <a:pt x="1886346" y="1671387"/>
                  </a:lnTo>
                  <a:lnTo>
                    <a:pt x="1885950" y="1665451"/>
                  </a:lnTo>
                  <a:lnTo>
                    <a:pt x="1885950" y="1501217"/>
                  </a:lnTo>
                  <a:lnTo>
                    <a:pt x="1886346" y="1495280"/>
                  </a:lnTo>
                  <a:lnTo>
                    <a:pt x="1887139" y="1489740"/>
                  </a:lnTo>
                  <a:lnTo>
                    <a:pt x="1888327" y="1484200"/>
                  </a:lnTo>
                  <a:lnTo>
                    <a:pt x="1890307" y="1479451"/>
                  </a:lnTo>
                  <a:lnTo>
                    <a:pt x="1892684" y="1474306"/>
                  </a:lnTo>
                  <a:lnTo>
                    <a:pt x="1895457" y="1469557"/>
                  </a:lnTo>
                  <a:lnTo>
                    <a:pt x="1899022" y="1465204"/>
                  </a:lnTo>
                  <a:lnTo>
                    <a:pt x="1902191" y="1461246"/>
                  </a:lnTo>
                  <a:lnTo>
                    <a:pt x="1906548" y="1457289"/>
                  </a:lnTo>
                  <a:lnTo>
                    <a:pt x="1910905" y="1454123"/>
                  </a:lnTo>
                  <a:lnTo>
                    <a:pt x="1915262" y="1451748"/>
                  </a:lnTo>
                  <a:lnTo>
                    <a:pt x="1920412" y="1448978"/>
                  </a:lnTo>
                  <a:lnTo>
                    <a:pt x="1925561" y="1447000"/>
                  </a:lnTo>
                  <a:lnTo>
                    <a:pt x="1931106" y="1445812"/>
                  </a:lnTo>
                  <a:lnTo>
                    <a:pt x="1936652" y="1445021"/>
                  </a:lnTo>
                  <a:lnTo>
                    <a:pt x="1942197" y="1444625"/>
                  </a:lnTo>
                  <a:close/>
                  <a:moveTo>
                    <a:pt x="1445637" y="1444625"/>
                  </a:moveTo>
                  <a:lnTo>
                    <a:pt x="1743650" y="1444625"/>
                  </a:lnTo>
                  <a:lnTo>
                    <a:pt x="1749627" y="1445021"/>
                  </a:lnTo>
                  <a:lnTo>
                    <a:pt x="1755204" y="1445812"/>
                  </a:lnTo>
                  <a:lnTo>
                    <a:pt x="1760384" y="1447000"/>
                  </a:lnTo>
                  <a:lnTo>
                    <a:pt x="1765563" y="1448978"/>
                  </a:lnTo>
                  <a:lnTo>
                    <a:pt x="1770743" y="1451748"/>
                  </a:lnTo>
                  <a:lnTo>
                    <a:pt x="1775524" y="1454123"/>
                  </a:lnTo>
                  <a:lnTo>
                    <a:pt x="1779508" y="1457289"/>
                  </a:lnTo>
                  <a:lnTo>
                    <a:pt x="1783890" y="1461246"/>
                  </a:lnTo>
                  <a:lnTo>
                    <a:pt x="1787476" y="1465204"/>
                  </a:lnTo>
                  <a:lnTo>
                    <a:pt x="1790663" y="1469557"/>
                  </a:lnTo>
                  <a:lnTo>
                    <a:pt x="1793452" y="1474306"/>
                  </a:lnTo>
                  <a:lnTo>
                    <a:pt x="1796241" y="1479451"/>
                  </a:lnTo>
                  <a:lnTo>
                    <a:pt x="1797835" y="1484200"/>
                  </a:lnTo>
                  <a:lnTo>
                    <a:pt x="1799428" y="1489740"/>
                  </a:lnTo>
                  <a:lnTo>
                    <a:pt x="1800225" y="1495280"/>
                  </a:lnTo>
                  <a:lnTo>
                    <a:pt x="1800225" y="1501217"/>
                  </a:lnTo>
                  <a:lnTo>
                    <a:pt x="1800225" y="1665451"/>
                  </a:lnTo>
                  <a:lnTo>
                    <a:pt x="1800225" y="1671387"/>
                  </a:lnTo>
                  <a:lnTo>
                    <a:pt x="1799428" y="1676927"/>
                  </a:lnTo>
                  <a:lnTo>
                    <a:pt x="1797835" y="1682468"/>
                  </a:lnTo>
                  <a:lnTo>
                    <a:pt x="1796241" y="1688008"/>
                  </a:lnTo>
                  <a:lnTo>
                    <a:pt x="1793452" y="1692361"/>
                  </a:lnTo>
                  <a:lnTo>
                    <a:pt x="1790663" y="1697110"/>
                  </a:lnTo>
                  <a:lnTo>
                    <a:pt x="1787476" y="1701859"/>
                  </a:lnTo>
                  <a:lnTo>
                    <a:pt x="1783890" y="1705421"/>
                  </a:lnTo>
                  <a:lnTo>
                    <a:pt x="1779508" y="1709378"/>
                  </a:lnTo>
                  <a:lnTo>
                    <a:pt x="1775524" y="1712544"/>
                  </a:lnTo>
                  <a:lnTo>
                    <a:pt x="1770743" y="1715315"/>
                  </a:lnTo>
                  <a:lnTo>
                    <a:pt x="1765563" y="1717689"/>
                  </a:lnTo>
                  <a:lnTo>
                    <a:pt x="1760384" y="1719668"/>
                  </a:lnTo>
                  <a:lnTo>
                    <a:pt x="1755204" y="1720855"/>
                  </a:lnTo>
                  <a:lnTo>
                    <a:pt x="1749627" y="1722042"/>
                  </a:lnTo>
                  <a:lnTo>
                    <a:pt x="1743650" y="1722438"/>
                  </a:lnTo>
                  <a:lnTo>
                    <a:pt x="1445637" y="1722438"/>
                  </a:lnTo>
                  <a:lnTo>
                    <a:pt x="1439661" y="1722042"/>
                  </a:lnTo>
                  <a:lnTo>
                    <a:pt x="1434083" y="1720855"/>
                  </a:lnTo>
                  <a:lnTo>
                    <a:pt x="1428904" y="1719668"/>
                  </a:lnTo>
                  <a:lnTo>
                    <a:pt x="1423724" y="1717689"/>
                  </a:lnTo>
                  <a:lnTo>
                    <a:pt x="1418545" y="1715315"/>
                  </a:lnTo>
                  <a:lnTo>
                    <a:pt x="1413764" y="1712544"/>
                  </a:lnTo>
                  <a:lnTo>
                    <a:pt x="1409780" y="1709378"/>
                  </a:lnTo>
                  <a:lnTo>
                    <a:pt x="1405397" y="1705421"/>
                  </a:lnTo>
                  <a:lnTo>
                    <a:pt x="1401811" y="1701859"/>
                  </a:lnTo>
                  <a:lnTo>
                    <a:pt x="1398624" y="1697110"/>
                  </a:lnTo>
                  <a:lnTo>
                    <a:pt x="1395835" y="1692361"/>
                  </a:lnTo>
                  <a:lnTo>
                    <a:pt x="1393046" y="1688008"/>
                  </a:lnTo>
                  <a:lnTo>
                    <a:pt x="1391453" y="1682468"/>
                  </a:lnTo>
                  <a:lnTo>
                    <a:pt x="1389859" y="1676927"/>
                  </a:lnTo>
                  <a:lnTo>
                    <a:pt x="1389062" y="1671387"/>
                  </a:lnTo>
                  <a:lnTo>
                    <a:pt x="1389062" y="1665451"/>
                  </a:lnTo>
                  <a:lnTo>
                    <a:pt x="1389062" y="1501217"/>
                  </a:lnTo>
                  <a:lnTo>
                    <a:pt x="1389062" y="1495280"/>
                  </a:lnTo>
                  <a:lnTo>
                    <a:pt x="1389859" y="1489740"/>
                  </a:lnTo>
                  <a:lnTo>
                    <a:pt x="1391453" y="1484200"/>
                  </a:lnTo>
                  <a:lnTo>
                    <a:pt x="1393046" y="1479451"/>
                  </a:lnTo>
                  <a:lnTo>
                    <a:pt x="1395835" y="1474306"/>
                  </a:lnTo>
                  <a:lnTo>
                    <a:pt x="1398624" y="1469557"/>
                  </a:lnTo>
                  <a:lnTo>
                    <a:pt x="1401811" y="1465204"/>
                  </a:lnTo>
                  <a:lnTo>
                    <a:pt x="1405397" y="1461246"/>
                  </a:lnTo>
                  <a:lnTo>
                    <a:pt x="1409780" y="1457289"/>
                  </a:lnTo>
                  <a:lnTo>
                    <a:pt x="1413764" y="1454123"/>
                  </a:lnTo>
                  <a:lnTo>
                    <a:pt x="1418545" y="1451748"/>
                  </a:lnTo>
                  <a:lnTo>
                    <a:pt x="1423724" y="1448978"/>
                  </a:lnTo>
                  <a:lnTo>
                    <a:pt x="1428904" y="1447000"/>
                  </a:lnTo>
                  <a:lnTo>
                    <a:pt x="1434083" y="1445812"/>
                  </a:lnTo>
                  <a:lnTo>
                    <a:pt x="1439661" y="1445021"/>
                  </a:lnTo>
                  <a:lnTo>
                    <a:pt x="1445637" y="1444625"/>
                  </a:lnTo>
                  <a:close/>
                  <a:moveTo>
                    <a:pt x="971098" y="1444625"/>
                  </a:moveTo>
                  <a:lnTo>
                    <a:pt x="1267674" y="1444625"/>
                  </a:lnTo>
                  <a:lnTo>
                    <a:pt x="1273224" y="1445021"/>
                  </a:lnTo>
                  <a:lnTo>
                    <a:pt x="1278775" y="1445812"/>
                  </a:lnTo>
                  <a:lnTo>
                    <a:pt x="1284326" y="1447000"/>
                  </a:lnTo>
                  <a:lnTo>
                    <a:pt x="1289481" y="1448978"/>
                  </a:lnTo>
                  <a:lnTo>
                    <a:pt x="1294635" y="1451748"/>
                  </a:lnTo>
                  <a:lnTo>
                    <a:pt x="1298996" y="1454123"/>
                  </a:lnTo>
                  <a:lnTo>
                    <a:pt x="1303358" y="1457289"/>
                  </a:lnTo>
                  <a:lnTo>
                    <a:pt x="1307719" y="1461246"/>
                  </a:lnTo>
                  <a:lnTo>
                    <a:pt x="1311288" y="1465204"/>
                  </a:lnTo>
                  <a:lnTo>
                    <a:pt x="1314459" y="1469557"/>
                  </a:lnTo>
                  <a:lnTo>
                    <a:pt x="1317235" y="1474306"/>
                  </a:lnTo>
                  <a:lnTo>
                    <a:pt x="1319614" y="1479451"/>
                  </a:lnTo>
                  <a:lnTo>
                    <a:pt x="1321596" y="1484200"/>
                  </a:lnTo>
                  <a:lnTo>
                    <a:pt x="1323182" y="1489740"/>
                  </a:lnTo>
                  <a:lnTo>
                    <a:pt x="1323975" y="1495280"/>
                  </a:lnTo>
                  <a:lnTo>
                    <a:pt x="1323975" y="1501217"/>
                  </a:lnTo>
                  <a:lnTo>
                    <a:pt x="1323975" y="1665451"/>
                  </a:lnTo>
                  <a:lnTo>
                    <a:pt x="1323975" y="1671387"/>
                  </a:lnTo>
                  <a:lnTo>
                    <a:pt x="1323182" y="1676927"/>
                  </a:lnTo>
                  <a:lnTo>
                    <a:pt x="1321596" y="1682468"/>
                  </a:lnTo>
                  <a:lnTo>
                    <a:pt x="1319614" y="1688008"/>
                  </a:lnTo>
                  <a:lnTo>
                    <a:pt x="1317235" y="1692361"/>
                  </a:lnTo>
                  <a:lnTo>
                    <a:pt x="1314459" y="1697110"/>
                  </a:lnTo>
                  <a:lnTo>
                    <a:pt x="1311288" y="1701859"/>
                  </a:lnTo>
                  <a:lnTo>
                    <a:pt x="1307719" y="1705421"/>
                  </a:lnTo>
                  <a:lnTo>
                    <a:pt x="1303358" y="1709378"/>
                  </a:lnTo>
                  <a:lnTo>
                    <a:pt x="1298996" y="1712544"/>
                  </a:lnTo>
                  <a:lnTo>
                    <a:pt x="1294635" y="1715315"/>
                  </a:lnTo>
                  <a:lnTo>
                    <a:pt x="1289481" y="1717689"/>
                  </a:lnTo>
                  <a:lnTo>
                    <a:pt x="1284326" y="1719668"/>
                  </a:lnTo>
                  <a:lnTo>
                    <a:pt x="1278775" y="1720855"/>
                  </a:lnTo>
                  <a:lnTo>
                    <a:pt x="1273224" y="1722042"/>
                  </a:lnTo>
                  <a:lnTo>
                    <a:pt x="1267674" y="1722438"/>
                  </a:lnTo>
                  <a:lnTo>
                    <a:pt x="971098" y="1722438"/>
                  </a:lnTo>
                  <a:lnTo>
                    <a:pt x="965151" y="1722042"/>
                  </a:lnTo>
                  <a:lnTo>
                    <a:pt x="959600" y="1720855"/>
                  </a:lnTo>
                  <a:lnTo>
                    <a:pt x="954049" y="1719668"/>
                  </a:lnTo>
                  <a:lnTo>
                    <a:pt x="949291" y="1717689"/>
                  </a:lnTo>
                  <a:lnTo>
                    <a:pt x="944137" y="1715315"/>
                  </a:lnTo>
                  <a:lnTo>
                    <a:pt x="939379" y="1712544"/>
                  </a:lnTo>
                  <a:lnTo>
                    <a:pt x="935414" y="1709378"/>
                  </a:lnTo>
                  <a:lnTo>
                    <a:pt x="931053" y="1705421"/>
                  </a:lnTo>
                  <a:lnTo>
                    <a:pt x="927088" y="1701859"/>
                  </a:lnTo>
                  <a:lnTo>
                    <a:pt x="924312" y="1697110"/>
                  </a:lnTo>
                  <a:lnTo>
                    <a:pt x="921140" y="1692361"/>
                  </a:lnTo>
                  <a:lnTo>
                    <a:pt x="918762" y="1688008"/>
                  </a:lnTo>
                  <a:lnTo>
                    <a:pt x="917176" y="1682468"/>
                  </a:lnTo>
                  <a:lnTo>
                    <a:pt x="915590" y="1676927"/>
                  </a:lnTo>
                  <a:lnTo>
                    <a:pt x="914400" y="1671387"/>
                  </a:lnTo>
                  <a:lnTo>
                    <a:pt x="914400" y="1665451"/>
                  </a:lnTo>
                  <a:lnTo>
                    <a:pt x="914400" y="1501217"/>
                  </a:lnTo>
                  <a:lnTo>
                    <a:pt x="914400" y="1495280"/>
                  </a:lnTo>
                  <a:lnTo>
                    <a:pt x="915590" y="1489740"/>
                  </a:lnTo>
                  <a:lnTo>
                    <a:pt x="917176" y="1484200"/>
                  </a:lnTo>
                  <a:lnTo>
                    <a:pt x="918762" y="1479451"/>
                  </a:lnTo>
                  <a:lnTo>
                    <a:pt x="921140" y="1474306"/>
                  </a:lnTo>
                  <a:lnTo>
                    <a:pt x="924312" y="1469557"/>
                  </a:lnTo>
                  <a:lnTo>
                    <a:pt x="927088" y="1465204"/>
                  </a:lnTo>
                  <a:lnTo>
                    <a:pt x="931053" y="1461246"/>
                  </a:lnTo>
                  <a:lnTo>
                    <a:pt x="935414" y="1457289"/>
                  </a:lnTo>
                  <a:lnTo>
                    <a:pt x="939379" y="1454123"/>
                  </a:lnTo>
                  <a:lnTo>
                    <a:pt x="944137" y="1451748"/>
                  </a:lnTo>
                  <a:lnTo>
                    <a:pt x="949291" y="1448978"/>
                  </a:lnTo>
                  <a:lnTo>
                    <a:pt x="954049" y="1447000"/>
                  </a:lnTo>
                  <a:lnTo>
                    <a:pt x="959600" y="1445812"/>
                  </a:lnTo>
                  <a:lnTo>
                    <a:pt x="965151" y="1445021"/>
                  </a:lnTo>
                  <a:lnTo>
                    <a:pt x="971098" y="1444625"/>
                  </a:lnTo>
                  <a:close/>
                  <a:moveTo>
                    <a:pt x="1787045" y="1350963"/>
                  </a:moveTo>
                  <a:lnTo>
                    <a:pt x="1913358" y="1350963"/>
                  </a:lnTo>
                  <a:lnTo>
                    <a:pt x="1913358" y="1366815"/>
                  </a:lnTo>
                  <a:lnTo>
                    <a:pt x="1914148" y="1381479"/>
                  </a:lnTo>
                  <a:lnTo>
                    <a:pt x="1915332" y="1395746"/>
                  </a:lnTo>
                  <a:lnTo>
                    <a:pt x="1917700" y="1409617"/>
                  </a:lnTo>
                  <a:lnTo>
                    <a:pt x="1910200" y="1412391"/>
                  </a:lnTo>
                  <a:lnTo>
                    <a:pt x="1903095" y="1414769"/>
                  </a:lnTo>
                  <a:lnTo>
                    <a:pt x="1896385" y="1418732"/>
                  </a:lnTo>
                  <a:lnTo>
                    <a:pt x="1890069" y="1422299"/>
                  </a:lnTo>
                  <a:lnTo>
                    <a:pt x="1883753" y="1427055"/>
                  </a:lnTo>
                  <a:lnTo>
                    <a:pt x="1877833" y="1431810"/>
                  </a:lnTo>
                  <a:lnTo>
                    <a:pt x="1872306" y="1437359"/>
                  </a:lnTo>
                  <a:lnTo>
                    <a:pt x="1867570" y="1442907"/>
                  </a:lnTo>
                  <a:lnTo>
                    <a:pt x="1863228" y="1448852"/>
                  </a:lnTo>
                  <a:lnTo>
                    <a:pt x="1859280" y="1455589"/>
                  </a:lnTo>
                  <a:lnTo>
                    <a:pt x="1856122" y="1462326"/>
                  </a:lnTo>
                  <a:lnTo>
                    <a:pt x="1852965" y="1469460"/>
                  </a:lnTo>
                  <a:lnTo>
                    <a:pt x="1850596" y="1476990"/>
                  </a:lnTo>
                  <a:lnTo>
                    <a:pt x="1849017" y="1484916"/>
                  </a:lnTo>
                  <a:lnTo>
                    <a:pt x="1847833" y="1492842"/>
                  </a:lnTo>
                  <a:lnTo>
                    <a:pt x="1847438" y="1500768"/>
                  </a:lnTo>
                  <a:lnTo>
                    <a:pt x="1847438" y="1628776"/>
                  </a:lnTo>
                  <a:lnTo>
                    <a:pt x="1837570" y="1628776"/>
                  </a:lnTo>
                  <a:lnTo>
                    <a:pt x="1837570" y="1500768"/>
                  </a:lnTo>
                  <a:lnTo>
                    <a:pt x="1837175" y="1492842"/>
                  </a:lnTo>
                  <a:lnTo>
                    <a:pt x="1836386" y="1485312"/>
                  </a:lnTo>
                  <a:lnTo>
                    <a:pt x="1834412" y="1478178"/>
                  </a:lnTo>
                  <a:lnTo>
                    <a:pt x="1832439" y="1470252"/>
                  </a:lnTo>
                  <a:lnTo>
                    <a:pt x="1830070" y="1463515"/>
                  </a:lnTo>
                  <a:lnTo>
                    <a:pt x="1826518" y="1456778"/>
                  </a:lnTo>
                  <a:lnTo>
                    <a:pt x="1822965" y="1450833"/>
                  </a:lnTo>
                  <a:lnTo>
                    <a:pt x="1818623" y="1444888"/>
                  </a:lnTo>
                  <a:lnTo>
                    <a:pt x="1813886" y="1438944"/>
                  </a:lnTo>
                  <a:lnTo>
                    <a:pt x="1809150" y="1433792"/>
                  </a:lnTo>
                  <a:lnTo>
                    <a:pt x="1803623" y="1428640"/>
                  </a:lnTo>
                  <a:lnTo>
                    <a:pt x="1798097" y="1424280"/>
                  </a:lnTo>
                  <a:lnTo>
                    <a:pt x="1791781" y="1420317"/>
                  </a:lnTo>
                  <a:lnTo>
                    <a:pt x="1785466" y="1416354"/>
                  </a:lnTo>
                  <a:lnTo>
                    <a:pt x="1778755" y="1413580"/>
                  </a:lnTo>
                  <a:lnTo>
                    <a:pt x="1771650" y="1411202"/>
                  </a:lnTo>
                  <a:lnTo>
                    <a:pt x="1774808" y="1406446"/>
                  </a:lnTo>
                  <a:lnTo>
                    <a:pt x="1777571" y="1401294"/>
                  </a:lnTo>
                  <a:lnTo>
                    <a:pt x="1779940" y="1394953"/>
                  </a:lnTo>
                  <a:lnTo>
                    <a:pt x="1782308" y="1388216"/>
                  </a:lnTo>
                  <a:lnTo>
                    <a:pt x="1784282" y="1380290"/>
                  </a:lnTo>
                  <a:lnTo>
                    <a:pt x="1785466" y="1371571"/>
                  </a:lnTo>
                  <a:lnTo>
                    <a:pt x="1786650" y="1361663"/>
                  </a:lnTo>
                  <a:lnTo>
                    <a:pt x="1787045" y="1350963"/>
                  </a:lnTo>
                  <a:close/>
                  <a:moveTo>
                    <a:pt x="1316831" y="1350963"/>
                  </a:moveTo>
                  <a:lnTo>
                    <a:pt x="1412875" y="1350963"/>
                  </a:lnTo>
                  <a:lnTo>
                    <a:pt x="1413272" y="1360950"/>
                  </a:lnTo>
                  <a:lnTo>
                    <a:pt x="1414066" y="1370138"/>
                  </a:lnTo>
                  <a:lnTo>
                    <a:pt x="1415653" y="1378527"/>
                  </a:lnTo>
                  <a:lnTo>
                    <a:pt x="1416844" y="1386116"/>
                  </a:lnTo>
                  <a:lnTo>
                    <a:pt x="1418828" y="1392907"/>
                  </a:lnTo>
                  <a:lnTo>
                    <a:pt x="1420813" y="1398900"/>
                  </a:lnTo>
                  <a:lnTo>
                    <a:pt x="1423194" y="1404492"/>
                  </a:lnTo>
                  <a:lnTo>
                    <a:pt x="1425575" y="1408886"/>
                  </a:lnTo>
                  <a:lnTo>
                    <a:pt x="1419622" y="1410884"/>
                  </a:lnTo>
                  <a:lnTo>
                    <a:pt x="1413272" y="1412881"/>
                  </a:lnTo>
                  <a:lnTo>
                    <a:pt x="1407716" y="1414878"/>
                  </a:lnTo>
                  <a:lnTo>
                    <a:pt x="1402556" y="1418074"/>
                  </a:lnTo>
                  <a:lnTo>
                    <a:pt x="1397000" y="1420870"/>
                  </a:lnTo>
                  <a:lnTo>
                    <a:pt x="1391841" y="1424466"/>
                  </a:lnTo>
                  <a:lnTo>
                    <a:pt x="1386681" y="1427661"/>
                  </a:lnTo>
                  <a:lnTo>
                    <a:pt x="1382316" y="1432056"/>
                  </a:lnTo>
                  <a:lnTo>
                    <a:pt x="1377950" y="1436050"/>
                  </a:lnTo>
                  <a:lnTo>
                    <a:pt x="1374378" y="1440844"/>
                  </a:lnTo>
                  <a:lnTo>
                    <a:pt x="1370410" y="1445638"/>
                  </a:lnTo>
                  <a:lnTo>
                    <a:pt x="1366441" y="1450431"/>
                  </a:lnTo>
                  <a:lnTo>
                    <a:pt x="1363663" y="1456024"/>
                  </a:lnTo>
                  <a:lnTo>
                    <a:pt x="1360885" y="1461616"/>
                  </a:lnTo>
                  <a:lnTo>
                    <a:pt x="1358106" y="1467209"/>
                  </a:lnTo>
                  <a:lnTo>
                    <a:pt x="1356519" y="1473201"/>
                  </a:lnTo>
                  <a:lnTo>
                    <a:pt x="1352947" y="1464413"/>
                  </a:lnTo>
                  <a:lnTo>
                    <a:pt x="1348978" y="1456423"/>
                  </a:lnTo>
                  <a:lnTo>
                    <a:pt x="1344216" y="1448833"/>
                  </a:lnTo>
                  <a:lnTo>
                    <a:pt x="1339056" y="1441643"/>
                  </a:lnTo>
                  <a:lnTo>
                    <a:pt x="1332706" y="1434852"/>
                  </a:lnTo>
                  <a:lnTo>
                    <a:pt x="1325960" y="1428860"/>
                  </a:lnTo>
                  <a:lnTo>
                    <a:pt x="1318816" y="1423267"/>
                  </a:lnTo>
                  <a:lnTo>
                    <a:pt x="1311275" y="1418873"/>
                  </a:lnTo>
                  <a:lnTo>
                    <a:pt x="1314053" y="1401696"/>
                  </a:lnTo>
                  <a:lnTo>
                    <a:pt x="1316038" y="1384918"/>
                  </a:lnTo>
                  <a:lnTo>
                    <a:pt x="1316435" y="1376130"/>
                  </a:lnTo>
                  <a:lnTo>
                    <a:pt x="1316831" y="1367741"/>
                  </a:lnTo>
                  <a:lnTo>
                    <a:pt x="1317228" y="1359352"/>
                  </a:lnTo>
                  <a:lnTo>
                    <a:pt x="1316831" y="1350963"/>
                  </a:lnTo>
                  <a:close/>
                  <a:moveTo>
                    <a:pt x="692943" y="1350963"/>
                  </a:moveTo>
                  <a:lnTo>
                    <a:pt x="941785" y="1350963"/>
                  </a:lnTo>
                  <a:lnTo>
                    <a:pt x="941785" y="1366815"/>
                  </a:lnTo>
                  <a:lnTo>
                    <a:pt x="942578" y="1381479"/>
                  </a:lnTo>
                  <a:lnTo>
                    <a:pt x="944166" y="1395746"/>
                  </a:lnTo>
                  <a:lnTo>
                    <a:pt x="946150" y="1409617"/>
                  </a:lnTo>
                  <a:lnTo>
                    <a:pt x="938610" y="1412391"/>
                  </a:lnTo>
                  <a:lnTo>
                    <a:pt x="931466" y="1414769"/>
                  </a:lnTo>
                  <a:lnTo>
                    <a:pt x="924719" y="1418732"/>
                  </a:lnTo>
                  <a:lnTo>
                    <a:pt x="917972" y="1422299"/>
                  </a:lnTo>
                  <a:lnTo>
                    <a:pt x="912019" y="1427055"/>
                  </a:lnTo>
                  <a:lnTo>
                    <a:pt x="906066" y="1431810"/>
                  </a:lnTo>
                  <a:lnTo>
                    <a:pt x="900906" y="1437359"/>
                  </a:lnTo>
                  <a:lnTo>
                    <a:pt x="896144" y="1442907"/>
                  </a:lnTo>
                  <a:lnTo>
                    <a:pt x="891381" y="1448852"/>
                  </a:lnTo>
                  <a:lnTo>
                    <a:pt x="887809" y="1455589"/>
                  </a:lnTo>
                  <a:lnTo>
                    <a:pt x="883841" y="1462326"/>
                  </a:lnTo>
                  <a:lnTo>
                    <a:pt x="881459" y="1469460"/>
                  </a:lnTo>
                  <a:lnTo>
                    <a:pt x="878681" y="1476990"/>
                  </a:lnTo>
                  <a:lnTo>
                    <a:pt x="877094" y="1484916"/>
                  </a:lnTo>
                  <a:lnTo>
                    <a:pt x="876300" y="1492842"/>
                  </a:lnTo>
                  <a:lnTo>
                    <a:pt x="875903" y="1500768"/>
                  </a:lnTo>
                  <a:lnTo>
                    <a:pt x="875903" y="1628776"/>
                  </a:lnTo>
                  <a:lnTo>
                    <a:pt x="692943" y="1628776"/>
                  </a:lnTo>
                  <a:lnTo>
                    <a:pt x="686990" y="1628776"/>
                  </a:lnTo>
                  <a:lnTo>
                    <a:pt x="681434" y="1627983"/>
                  </a:lnTo>
                  <a:lnTo>
                    <a:pt x="675878" y="1626002"/>
                  </a:lnTo>
                  <a:lnTo>
                    <a:pt x="671115" y="1624417"/>
                  </a:lnTo>
                  <a:lnTo>
                    <a:pt x="665956" y="1622039"/>
                  </a:lnTo>
                  <a:lnTo>
                    <a:pt x="661193" y="1618868"/>
                  </a:lnTo>
                  <a:lnTo>
                    <a:pt x="657224" y="1616094"/>
                  </a:lnTo>
                  <a:lnTo>
                    <a:pt x="652859" y="1612131"/>
                  </a:lnTo>
                  <a:lnTo>
                    <a:pt x="648890" y="1608168"/>
                  </a:lnTo>
                  <a:lnTo>
                    <a:pt x="646112" y="1603809"/>
                  </a:lnTo>
                  <a:lnTo>
                    <a:pt x="643334" y="1599053"/>
                  </a:lnTo>
                  <a:lnTo>
                    <a:pt x="640556" y="1594297"/>
                  </a:lnTo>
                  <a:lnTo>
                    <a:pt x="638968" y="1589145"/>
                  </a:lnTo>
                  <a:lnTo>
                    <a:pt x="637381" y="1583597"/>
                  </a:lnTo>
                  <a:lnTo>
                    <a:pt x="636587" y="1578048"/>
                  </a:lnTo>
                  <a:lnTo>
                    <a:pt x="636587" y="1572104"/>
                  </a:lnTo>
                  <a:lnTo>
                    <a:pt x="636587" y="1407635"/>
                  </a:lnTo>
                  <a:lnTo>
                    <a:pt x="636587" y="1401691"/>
                  </a:lnTo>
                  <a:lnTo>
                    <a:pt x="637381" y="1396142"/>
                  </a:lnTo>
                  <a:lnTo>
                    <a:pt x="638968" y="1390990"/>
                  </a:lnTo>
                  <a:lnTo>
                    <a:pt x="640556" y="1385442"/>
                  </a:lnTo>
                  <a:lnTo>
                    <a:pt x="643334" y="1380686"/>
                  </a:lnTo>
                  <a:lnTo>
                    <a:pt x="646112" y="1375534"/>
                  </a:lnTo>
                  <a:lnTo>
                    <a:pt x="648890" y="1371571"/>
                  </a:lnTo>
                  <a:lnTo>
                    <a:pt x="652859" y="1367608"/>
                  </a:lnTo>
                  <a:lnTo>
                    <a:pt x="657224" y="1364041"/>
                  </a:lnTo>
                  <a:lnTo>
                    <a:pt x="661193" y="1360474"/>
                  </a:lnTo>
                  <a:lnTo>
                    <a:pt x="665956" y="1357700"/>
                  </a:lnTo>
                  <a:lnTo>
                    <a:pt x="671115" y="1355322"/>
                  </a:lnTo>
                  <a:lnTo>
                    <a:pt x="675878" y="1353341"/>
                  </a:lnTo>
                  <a:lnTo>
                    <a:pt x="681434" y="1352152"/>
                  </a:lnTo>
                  <a:lnTo>
                    <a:pt x="686990" y="1351359"/>
                  </a:lnTo>
                  <a:lnTo>
                    <a:pt x="692943" y="1350963"/>
                  </a:lnTo>
                  <a:close/>
                  <a:moveTo>
                    <a:pt x="2082006" y="1166813"/>
                  </a:moveTo>
                  <a:lnTo>
                    <a:pt x="2083990" y="1169978"/>
                  </a:lnTo>
                  <a:lnTo>
                    <a:pt x="2086768" y="1172747"/>
                  </a:lnTo>
                  <a:lnTo>
                    <a:pt x="2089547" y="1175120"/>
                  </a:lnTo>
                  <a:lnTo>
                    <a:pt x="2093515" y="1176702"/>
                  </a:lnTo>
                  <a:lnTo>
                    <a:pt x="2096293" y="1177494"/>
                  </a:lnTo>
                  <a:lnTo>
                    <a:pt x="2100262" y="1177494"/>
                  </a:lnTo>
                  <a:lnTo>
                    <a:pt x="2107803" y="1177098"/>
                  </a:lnTo>
                  <a:lnTo>
                    <a:pt x="2116137" y="1176702"/>
                  </a:lnTo>
                  <a:lnTo>
                    <a:pt x="2125662" y="1177098"/>
                  </a:lnTo>
                  <a:lnTo>
                    <a:pt x="2135584" y="1177889"/>
                  </a:lnTo>
                  <a:lnTo>
                    <a:pt x="2144315" y="1179076"/>
                  </a:lnTo>
                  <a:lnTo>
                    <a:pt x="2152650" y="1180658"/>
                  </a:lnTo>
                  <a:lnTo>
                    <a:pt x="2161381" y="1183427"/>
                  </a:lnTo>
                  <a:lnTo>
                    <a:pt x="2169318" y="1186196"/>
                  </a:lnTo>
                  <a:lnTo>
                    <a:pt x="2176462" y="1189756"/>
                  </a:lnTo>
                  <a:lnTo>
                    <a:pt x="2183606" y="1193317"/>
                  </a:lnTo>
                  <a:lnTo>
                    <a:pt x="2190353" y="1197668"/>
                  </a:lnTo>
                  <a:lnTo>
                    <a:pt x="2196703" y="1202810"/>
                  </a:lnTo>
                  <a:lnTo>
                    <a:pt x="2202656" y="1208348"/>
                  </a:lnTo>
                  <a:lnTo>
                    <a:pt x="2207815" y="1213886"/>
                  </a:lnTo>
                  <a:lnTo>
                    <a:pt x="2212975" y="1220611"/>
                  </a:lnTo>
                  <a:lnTo>
                    <a:pt x="2217737" y="1227731"/>
                  </a:lnTo>
                  <a:lnTo>
                    <a:pt x="2222500" y="1234852"/>
                  </a:lnTo>
                  <a:lnTo>
                    <a:pt x="2226072" y="1243554"/>
                  </a:lnTo>
                  <a:lnTo>
                    <a:pt x="2231628" y="1256213"/>
                  </a:lnTo>
                  <a:lnTo>
                    <a:pt x="2236787" y="1268476"/>
                  </a:lnTo>
                  <a:lnTo>
                    <a:pt x="2240756" y="1280343"/>
                  </a:lnTo>
                  <a:lnTo>
                    <a:pt x="2244725" y="1291814"/>
                  </a:lnTo>
                  <a:lnTo>
                    <a:pt x="2247503" y="1302890"/>
                  </a:lnTo>
                  <a:lnTo>
                    <a:pt x="2250281" y="1313175"/>
                  </a:lnTo>
                  <a:lnTo>
                    <a:pt x="2252265" y="1323460"/>
                  </a:lnTo>
                  <a:lnTo>
                    <a:pt x="2253853" y="1333350"/>
                  </a:lnTo>
                  <a:lnTo>
                    <a:pt x="2254647" y="1342843"/>
                  </a:lnTo>
                  <a:lnTo>
                    <a:pt x="2255043" y="1352337"/>
                  </a:lnTo>
                  <a:lnTo>
                    <a:pt x="2255837" y="1361831"/>
                  </a:lnTo>
                  <a:lnTo>
                    <a:pt x="2255043" y="1371325"/>
                  </a:lnTo>
                  <a:lnTo>
                    <a:pt x="2254647" y="1380027"/>
                  </a:lnTo>
                  <a:lnTo>
                    <a:pt x="2253853" y="1389126"/>
                  </a:lnTo>
                  <a:lnTo>
                    <a:pt x="2252662" y="1398619"/>
                  </a:lnTo>
                  <a:lnTo>
                    <a:pt x="2251075" y="1408113"/>
                  </a:lnTo>
                  <a:lnTo>
                    <a:pt x="2245122" y="1407322"/>
                  </a:lnTo>
                  <a:lnTo>
                    <a:pt x="2239168" y="1406926"/>
                  </a:lnTo>
                  <a:lnTo>
                    <a:pt x="2220118" y="1406926"/>
                  </a:lnTo>
                  <a:lnTo>
                    <a:pt x="2219722" y="1396246"/>
                  </a:lnTo>
                  <a:lnTo>
                    <a:pt x="2219325" y="1385961"/>
                  </a:lnTo>
                  <a:lnTo>
                    <a:pt x="2218928" y="1382401"/>
                  </a:lnTo>
                  <a:lnTo>
                    <a:pt x="2218134" y="1379632"/>
                  </a:lnTo>
                  <a:lnTo>
                    <a:pt x="2216547" y="1377258"/>
                  </a:lnTo>
                  <a:lnTo>
                    <a:pt x="2214165" y="1374489"/>
                  </a:lnTo>
                  <a:lnTo>
                    <a:pt x="2212181" y="1372907"/>
                  </a:lnTo>
                  <a:lnTo>
                    <a:pt x="2209403" y="1371325"/>
                  </a:lnTo>
                  <a:lnTo>
                    <a:pt x="2206228" y="1370534"/>
                  </a:lnTo>
                  <a:lnTo>
                    <a:pt x="2203053" y="1369742"/>
                  </a:lnTo>
                  <a:lnTo>
                    <a:pt x="2199878" y="1369742"/>
                  </a:lnTo>
                  <a:lnTo>
                    <a:pt x="2196703" y="1370929"/>
                  </a:lnTo>
                  <a:lnTo>
                    <a:pt x="2193925" y="1372116"/>
                  </a:lnTo>
                  <a:lnTo>
                    <a:pt x="2191543" y="1373698"/>
                  </a:lnTo>
                  <a:lnTo>
                    <a:pt x="2189559" y="1376072"/>
                  </a:lnTo>
                  <a:lnTo>
                    <a:pt x="2187178" y="1378841"/>
                  </a:lnTo>
                  <a:lnTo>
                    <a:pt x="2185987" y="1381214"/>
                  </a:lnTo>
                  <a:lnTo>
                    <a:pt x="2185590" y="1384774"/>
                  </a:lnTo>
                  <a:lnTo>
                    <a:pt x="2184003" y="1395455"/>
                  </a:lnTo>
                  <a:lnTo>
                    <a:pt x="2182018" y="1406926"/>
                  </a:lnTo>
                  <a:lnTo>
                    <a:pt x="2013743" y="1406926"/>
                  </a:lnTo>
                  <a:lnTo>
                    <a:pt x="2010965" y="1399015"/>
                  </a:lnTo>
                  <a:lnTo>
                    <a:pt x="2009775" y="1395850"/>
                  </a:lnTo>
                  <a:lnTo>
                    <a:pt x="2008584" y="1393477"/>
                  </a:lnTo>
                  <a:lnTo>
                    <a:pt x="2006600" y="1391499"/>
                  </a:lnTo>
                  <a:lnTo>
                    <a:pt x="2003822" y="1389126"/>
                  </a:lnTo>
                  <a:lnTo>
                    <a:pt x="2001440" y="1387939"/>
                  </a:lnTo>
                  <a:lnTo>
                    <a:pt x="1998662" y="1387148"/>
                  </a:lnTo>
                  <a:lnTo>
                    <a:pt x="1995090" y="1386752"/>
                  </a:lnTo>
                  <a:lnTo>
                    <a:pt x="1992312" y="1386752"/>
                  </a:lnTo>
                  <a:lnTo>
                    <a:pt x="1988740" y="1387543"/>
                  </a:lnTo>
                  <a:lnTo>
                    <a:pt x="1986359" y="1388730"/>
                  </a:lnTo>
                  <a:lnTo>
                    <a:pt x="1983581" y="1390708"/>
                  </a:lnTo>
                  <a:lnTo>
                    <a:pt x="1981597" y="1393081"/>
                  </a:lnTo>
                  <a:lnTo>
                    <a:pt x="1980009" y="1395455"/>
                  </a:lnTo>
                  <a:lnTo>
                    <a:pt x="1978818" y="1398224"/>
                  </a:lnTo>
                  <a:lnTo>
                    <a:pt x="1978025" y="1400993"/>
                  </a:lnTo>
                  <a:lnTo>
                    <a:pt x="1978025" y="1404553"/>
                  </a:lnTo>
                  <a:lnTo>
                    <a:pt x="1978025" y="1406926"/>
                  </a:lnTo>
                  <a:lnTo>
                    <a:pt x="1952625" y="1406926"/>
                  </a:lnTo>
                  <a:lnTo>
                    <a:pt x="1949847" y="1390708"/>
                  </a:lnTo>
                  <a:lnTo>
                    <a:pt x="1949053" y="1382005"/>
                  </a:lnTo>
                  <a:lnTo>
                    <a:pt x="1948259" y="1373698"/>
                  </a:lnTo>
                  <a:lnTo>
                    <a:pt x="1947862" y="1364996"/>
                  </a:lnTo>
                  <a:lnTo>
                    <a:pt x="1947862" y="1355897"/>
                  </a:lnTo>
                  <a:lnTo>
                    <a:pt x="1948259" y="1346404"/>
                  </a:lnTo>
                  <a:lnTo>
                    <a:pt x="1949053" y="1337305"/>
                  </a:lnTo>
                  <a:lnTo>
                    <a:pt x="1950243" y="1327020"/>
                  </a:lnTo>
                  <a:lnTo>
                    <a:pt x="1952228" y="1316736"/>
                  </a:lnTo>
                  <a:lnTo>
                    <a:pt x="1954609" y="1305659"/>
                  </a:lnTo>
                  <a:lnTo>
                    <a:pt x="1958181" y="1294188"/>
                  </a:lnTo>
                  <a:lnTo>
                    <a:pt x="1961356" y="1282716"/>
                  </a:lnTo>
                  <a:lnTo>
                    <a:pt x="1966118" y="1270453"/>
                  </a:lnTo>
                  <a:lnTo>
                    <a:pt x="1971675" y="1257399"/>
                  </a:lnTo>
                  <a:lnTo>
                    <a:pt x="1977231" y="1243554"/>
                  </a:lnTo>
                  <a:lnTo>
                    <a:pt x="1980803" y="1237225"/>
                  </a:lnTo>
                  <a:lnTo>
                    <a:pt x="1984772" y="1230896"/>
                  </a:lnTo>
                  <a:lnTo>
                    <a:pt x="1988740" y="1224567"/>
                  </a:lnTo>
                  <a:lnTo>
                    <a:pt x="1993106" y="1218238"/>
                  </a:lnTo>
                  <a:lnTo>
                    <a:pt x="1994693" y="1215864"/>
                  </a:lnTo>
                  <a:lnTo>
                    <a:pt x="1996281" y="1213491"/>
                  </a:lnTo>
                  <a:lnTo>
                    <a:pt x="2001440" y="1208744"/>
                  </a:lnTo>
                  <a:lnTo>
                    <a:pt x="2006600" y="1203601"/>
                  </a:lnTo>
                  <a:lnTo>
                    <a:pt x="2011362" y="1198855"/>
                  </a:lnTo>
                  <a:lnTo>
                    <a:pt x="2016522" y="1194899"/>
                  </a:lnTo>
                  <a:lnTo>
                    <a:pt x="2022078" y="1190943"/>
                  </a:lnTo>
                  <a:lnTo>
                    <a:pt x="2027634" y="1186987"/>
                  </a:lnTo>
                  <a:lnTo>
                    <a:pt x="2033190" y="1184218"/>
                  </a:lnTo>
                  <a:lnTo>
                    <a:pt x="2038350" y="1181449"/>
                  </a:lnTo>
                  <a:lnTo>
                    <a:pt x="2043906" y="1178285"/>
                  </a:lnTo>
                  <a:lnTo>
                    <a:pt x="2049859" y="1176307"/>
                  </a:lnTo>
                  <a:lnTo>
                    <a:pt x="2060972" y="1171956"/>
                  </a:lnTo>
                  <a:lnTo>
                    <a:pt x="2071290" y="1169187"/>
                  </a:lnTo>
                  <a:lnTo>
                    <a:pt x="2082006" y="1166813"/>
                  </a:lnTo>
                  <a:close/>
                  <a:moveTo>
                    <a:pt x="1110232" y="1166813"/>
                  </a:moveTo>
                  <a:lnTo>
                    <a:pt x="1112219" y="1169978"/>
                  </a:lnTo>
                  <a:lnTo>
                    <a:pt x="1115000" y="1172747"/>
                  </a:lnTo>
                  <a:lnTo>
                    <a:pt x="1118179" y="1175120"/>
                  </a:lnTo>
                  <a:lnTo>
                    <a:pt x="1121359" y="1176702"/>
                  </a:lnTo>
                  <a:lnTo>
                    <a:pt x="1124935" y="1177494"/>
                  </a:lnTo>
                  <a:lnTo>
                    <a:pt x="1128114" y="1177494"/>
                  </a:lnTo>
                  <a:lnTo>
                    <a:pt x="1136062" y="1177098"/>
                  </a:lnTo>
                  <a:lnTo>
                    <a:pt x="1144407" y="1176702"/>
                  </a:lnTo>
                  <a:lnTo>
                    <a:pt x="1154342" y="1177098"/>
                  </a:lnTo>
                  <a:lnTo>
                    <a:pt x="1163879" y="1177889"/>
                  </a:lnTo>
                  <a:lnTo>
                    <a:pt x="1173019" y="1179076"/>
                  </a:lnTo>
                  <a:lnTo>
                    <a:pt x="1181364" y="1180658"/>
                  </a:lnTo>
                  <a:lnTo>
                    <a:pt x="1189709" y="1183427"/>
                  </a:lnTo>
                  <a:lnTo>
                    <a:pt x="1197259" y="1186196"/>
                  </a:lnTo>
                  <a:lnTo>
                    <a:pt x="1204810" y="1189756"/>
                  </a:lnTo>
                  <a:lnTo>
                    <a:pt x="1211963" y="1193317"/>
                  </a:lnTo>
                  <a:lnTo>
                    <a:pt x="1218718" y="1197668"/>
                  </a:lnTo>
                  <a:lnTo>
                    <a:pt x="1225077" y="1202810"/>
                  </a:lnTo>
                  <a:lnTo>
                    <a:pt x="1231037" y="1208348"/>
                  </a:lnTo>
                  <a:lnTo>
                    <a:pt x="1236601" y="1213886"/>
                  </a:lnTo>
                  <a:lnTo>
                    <a:pt x="1241767" y="1220611"/>
                  </a:lnTo>
                  <a:lnTo>
                    <a:pt x="1246138" y="1227731"/>
                  </a:lnTo>
                  <a:lnTo>
                    <a:pt x="1250907" y="1234852"/>
                  </a:lnTo>
                  <a:lnTo>
                    <a:pt x="1254881" y="1243554"/>
                  </a:lnTo>
                  <a:lnTo>
                    <a:pt x="1260444" y="1256213"/>
                  </a:lnTo>
                  <a:lnTo>
                    <a:pt x="1265213" y="1268476"/>
                  </a:lnTo>
                  <a:lnTo>
                    <a:pt x="1269584" y="1280343"/>
                  </a:lnTo>
                  <a:lnTo>
                    <a:pt x="1273160" y="1291814"/>
                  </a:lnTo>
                  <a:lnTo>
                    <a:pt x="1276339" y="1302890"/>
                  </a:lnTo>
                  <a:lnTo>
                    <a:pt x="1278724" y="1313175"/>
                  </a:lnTo>
                  <a:lnTo>
                    <a:pt x="1281108" y="1323460"/>
                  </a:lnTo>
                  <a:lnTo>
                    <a:pt x="1282300" y="1333350"/>
                  </a:lnTo>
                  <a:lnTo>
                    <a:pt x="1283492" y="1342843"/>
                  </a:lnTo>
                  <a:lnTo>
                    <a:pt x="1283890" y="1352337"/>
                  </a:lnTo>
                  <a:lnTo>
                    <a:pt x="1284287" y="1361831"/>
                  </a:lnTo>
                  <a:lnTo>
                    <a:pt x="1283890" y="1371325"/>
                  </a:lnTo>
                  <a:lnTo>
                    <a:pt x="1283492" y="1380027"/>
                  </a:lnTo>
                  <a:lnTo>
                    <a:pt x="1282300" y="1389126"/>
                  </a:lnTo>
                  <a:lnTo>
                    <a:pt x="1281506" y="1398619"/>
                  </a:lnTo>
                  <a:lnTo>
                    <a:pt x="1279519" y="1408113"/>
                  </a:lnTo>
                  <a:lnTo>
                    <a:pt x="1273558" y="1407322"/>
                  </a:lnTo>
                  <a:lnTo>
                    <a:pt x="1267994" y="1406926"/>
                  </a:lnTo>
                  <a:lnTo>
                    <a:pt x="1248920" y="1406926"/>
                  </a:lnTo>
                  <a:lnTo>
                    <a:pt x="1248125" y="1385961"/>
                  </a:lnTo>
                  <a:lnTo>
                    <a:pt x="1247728" y="1382401"/>
                  </a:lnTo>
                  <a:lnTo>
                    <a:pt x="1246138" y="1379632"/>
                  </a:lnTo>
                  <a:lnTo>
                    <a:pt x="1244946" y="1377258"/>
                  </a:lnTo>
                  <a:lnTo>
                    <a:pt x="1242959" y="1374489"/>
                  </a:lnTo>
                  <a:lnTo>
                    <a:pt x="1240575" y="1372907"/>
                  </a:lnTo>
                  <a:lnTo>
                    <a:pt x="1237793" y="1371325"/>
                  </a:lnTo>
                  <a:lnTo>
                    <a:pt x="1235011" y="1370534"/>
                  </a:lnTo>
                  <a:lnTo>
                    <a:pt x="1231435" y="1369742"/>
                  </a:lnTo>
                  <a:lnTo>
                    <a:pt x="1228653" y="1369742"/>
                  </a:lnTo>
                  <a:lnTo>
                    <a:pt x="1225077" y="1370929"/>
                  </a:lnTo>
                  <a:lnTo>
                    <a:pt x="1222692" y="1372116"/>
                  </a:lnTo>
                  <a:lnTo>
                    <a:pt x="1220308" y="1373698"/>
                  </a:lnTo>
                  <a:lnTo>
                    <a:pt x="1217526" y="1376072"/>
                  </a:lnTo>
                  <a:lnTo>
                    <a:pt x="1215937" y="1378841"/>
                  </a:lnTo>
                  <a:lnTo>
                    <a:pt x="1214745" y="1381214"/>
                  </a:lnTo>
                  <a:lnTo>
                    <a:pt x="1214347" y="1384774"/>
                  </a:lnTo>
                  <a:lnTo>
                    <a:pt x="1211963" y="1395455"/>
                  </a:lnTo>
                  <a:lnTo>
                    <a:pt x="1209976" y="1406926"/>
                  </a:lnTo>
                  <a:lnTo>
                    <a:pt x="1041881" y="1406926"/>
                  </a:lnTo>
                  <a:lnTo>
                    <a:pt x="1039497" y="1399015"/>
                  </a:lnTo>
                  <a:lnTo>
                    <a:pt x="1038305" y="1395850"/>
                  </a:lnTo>
                  <a:lnTo>
                    <a:pt x="1036715" y="1393477"/>
                  </a:lnTo>
                  <a:lnTo>
                    <a:pt x="1034728" y="1391499"/>
                  </a:lnTo>
                  <a:lnTo>
                    <a:pt x="1032344" y="1389126"/>
                  </a:lnTo>
                  <a:lnTo>
                    <a:pt x="1029960" y="1387939"/>
                  </a:lnTo>
                  <a:lnTo>
                    <a:pt x="1026780" y="1387148"/>
                  </a:lnTo>
                  <a:lnTo>
                    <a:pt x="1023601" y="1386752"/>
                  </a:lnTo>
                  <a:lnTo>
                    <a:pt x="1020422" y="1386752"/>
                  </a:lnTo>
                  <a:lnTo>
                    <a:pt x="1017243" y="1387543"/>
                  </a:lnTo>
                  <a:lnTo>
                    <a:pt x="1014461" y="1388730"/>
                  </a:lnTo>
                  <a:lnTo>
                    <a:pt x="1012077" y="1390708"/>
                  </a:lnTo>
                  <a:lnTo>
                    <a:pt x="1010090" y="1393081"/>
                  </a:lnTo>
                  <a:lnTo>
                    <a:pt x="1008103" y="1395455"/>
                  </a:lnTo>
                  <a:lnTo>
                    <a:pt x="1006911" y="1398224"/>
                  </a:lnTo>
                  <a:lnTo>
                    <a:pt x="1006116" y="1400993"/>
                  </a:lnTo>
                  <a:lnTo>
                    <a:pt x="1006116" y="1404553"/>
                  </a:lnTo>
                  <a:lnTo>
                    <a:pt x="1006116" y="1406926"/>
                  </a:lnTo>
                  <a:lnTo>
                    <a:pt x="980684" y="1406926"/>
                  </a:lnTo>
                  <a:lnTo>
                    <a:pt x="978299" y="1390708"/>
                  </a:lnTo>
                  <a:lnTo>
                    <a:pt x="977107" y="1382005"/>
                  </a:lnTo>
                  <a:lnTo>
                    <a:pt x="976710" y="1373698"/>
                  </a:lnTo>
                  <a:lnTo>
                    <a:pt x="976312" y="1364996"/>
                  </a:lnTo>
                  <a:lnTo>
                    <a:pt x="976312" y="1355897"/>
                  </a:lnTo>
                  <a:lnTo>
                    <a:pt x="976710" y="1346404"/>
                  </a:lnTo>
                  <a:lnTo>
                    <a:pt x="977504" y="1337305"/>
                  </a:lnTo>
                  <a:lnTo>
                    <a:pt x="978697" y="1327020"/>
                  </a:lnTo>
                  <a:lnTo>
                    <a:pt x="980286" y="1316736"/>
                  </a:lnTo>
                  <a:lnTo>
                    <a:pt x="983068" y="1305659"/>
                  </a:lnTo>
                  <a:lnTo>
                    <a:pt x="985850" y="1294188"/>
                  </a:lnTo>
                  <a:lnTo>
                    <a:pt x="989823" y="1282716"/>
                  </a:lnTo>
                  <a:lnTo>
                    <a:pt x="994195" y="1270453"/>
                  </a:lnTo>
                  <a:lnTo>
                    <a:pt x="999758" y="1257399"/>
                  </a:lnTo>
                  <a:lnTo>
                    <a:pt x="1005719" y="1243554"/>
                  </a:lnTo>
                  <a:lnTo>
                    <a:pt x="1008898" y="1237225"/>
                  </a:lnTo>
                  <a:lnTo>
                    <a:pt x="1012872" y="1230500"/>
                  </a:lnTo>
                  <a:lnTo>
                    <a:pt x="1016846" y="1224567"/>
                  </a:lnTo>
                  <a:lnTo>
                    <a:pt x="1021217" y="1218238"/>
                  </a:lnTo>
                  <a:lnTo>
                    <a:pt x="1023204" y="1215864"/>
                  </a:lnTo>
                  <a:lnTo>
                    <a:pt x="1024793" y="1213491"/>
                  </a:lnTo>
                  <a:lnTo>
                    <a:pt x="1029960" y="1208744"/>
                  </a:lnTo>
                  <a:lnTo>
                    <a:pt x="1034331" y="1203601"/>
                  </a:lnTo>
                  <a:lnTo>
                    <a:pt x="1039894" y="1198855"/>
                  </a:lnTo>
                  <a:lnTo>
                    <a:pt x="1045060" y="1194899"/>
                  </a:lnTo>
                  <a:lnTo>
                    <a:pt x="1050624" y="1190943"/>
                  </a:lnTo>
                  <a:lnTo>
                    <a:pt x="1055790" y="1186987"/>
                  </a:lnTo>
                  <a:lnTo>
                    <a:pt x="1061353" y="1184218"/>
                  </a:lnTo>
                  <a:lnTo>
                    <a:pt x="1066917" y="1181449"/>
                  </a:lnTo>
                  <a:lnTo>
                    <a:pt x="1072480" y="1178285"/>
                  </a:lnTo>
                  <a:lnTo>
                    <a:pt x="1078043" y="1176307"/>
                  </a:lnTo>
                  <a:lnTo>
                    <a:pt x="1089170" y="1171956"/>
                  </a:lnTo>
                  <a:lnTo>
                    <a:pt x="1099900" y="1169187"/>
                  </a:lnTo>
                  <a:lnTo>
                    <a:pt x="1110232" y="1166813"/>
                  </a:lnTo>
                  <a:close/>
                  <a:moveTo>
                    <a:pt x="1601784" y="1141413"/>
                  </a:moveTo>
                  <a:lnTo>
                    <a:pt x="1608513" y="1141413"/>
                  </a:lnTo>
                  <a:lnTo>
                    <a:pt x="1616826" y="1141413"/>
                  </a:lnTo>
                  <a:lnTo>
                    <a:pt x="1628701" y="1141809"/>
                  </a:lnTo>
                  <a:lnTo>
                    <a:pt x="1639785" y="1142996"/>
                  </a:lnTo>
                  <a:lnTo>
                    <a:pt x="1644139" y="1143392"/>
                  </a:lnTo>
                  <a:lnTo>
                    <a:pt x="1656410" y="1145766"/>
                  </a:lnTo>
                  <a:lnTo>
                    <a:pt x="1668285" y="1149327"/>
                  </a:lnTo>
                  <a:lnTo>
                    <a:pt x="1673431" y="1150910"/>
                  </a:lnTo>
                  <a:lnTo>
                    <a:pt x="1682140" y="1154075"/>
                  </a:lnTo>
                  <a:lnTo>
                    <a:pt x="1690453" y="1157241"/>
                  </a:lnTo>
                  <a:lnTo>
                    <a:pt x="1694807" y="1158823"/>
                  </a:lnTo>
                  <a:lnTo>
                    <a:pt x="1703516" y="1163572"/>
                  </a:lnTo>
                  <a:lnTo>
                    <a:pt x="1711828" y="1167924"/>
                  </a:lnTo>
                  <a:lnTo>
                    <a:pt x="1714995" y="1169903"/>
                  </a:lnTo>
                  <a:lnTo>
                    <a:pt x="1726079" y="1177421"/>
                  </a:lnTo>
                  <a:lnTo>
                    <a:pt x="1729245" y="1179399"/>
                  </a:lnTo>
                  <a:lnTo>
                    <a:pt x="1739142" y="1186918"/>
                  </a:lnTo>
                  <a:lnTo>
                    <a:pt x="1740329" y="1188105"/>
                  </a:lnTo>
                  <a:lnTo>
                    <a:pt x="1745475" y="1192853"/>
                  </a:lnTo>
                  <a:lnTo>
                    <a:pt x="1747058" y="1194436"/>
                  </a:lnTo>
                  <a:lnTo>
                    <a:pt x="1748642" y="1196018"/>
                  </a:lnTo>
                  <a:lnTo>
                    <a:pt x="1743100" y="1240732"/>
                  </a:lnTo>
                  <a:lnTo>
                    <a:pt x="1739142" y="1274761"/>
                  </a:lnTo>
                  <a:lnTo>
                    <a:pt x="1736766" y="1296128"/>
                  </a:lnTo>
                  <a:lnTo>
                    <a:pt x="1738746" y="1294150"/>
                  </a:lnTo>
                  <a:lnTo>
                    <a:pt x="1739537" y="1293358"/>
                  </a:lnTo>
                  <a:lnTo>
                    <a:pt x="1740725" y="1293358"/>
                  </a:lnTo>
                  <a:lnTo>
                    <a:pt x="1741912" y="1293754"/>
                  </a:lnTo>
                  <a:lnTo>
                    <a:pt x="1743100" y="1294150"/>
                  </a:lnTo>
                  <a:lnTo>
                    <a:pt x="1744288" y="1295733"/>
                  </a:lnTo>
                  <a:lnTo>
                    <a:pt x="1745079" y="1297315"/>
                  </a:lnTo>
                  <a:lnTo>
                    <a:pt x="1747454" y="1301668"/>
                  </a:lnTo>
                  <a:lnTo>
                    <a:pt x="1749038" y="1307603"/>
                  </a:lnTo>
                  <a:lnTo>
                    <a:pt x="1750621" y="1315121"/>
                  </a:lnTo>
                  <a:lnTo>
                    <a:pt x="1751809" y="1323827"/>
                  </a:lnTo>
                  <a:lnTo>
                    <a:pt x="1752204" y="1332928"/>
                  </a:lnTo>
                  <a:lnTo>
                    <a:pt x="1752600" y="1343216"/>
                  </a:lnTo>
                  <a:lnTo>
                    <a:pt x="1752204" y="1352712"/>
                  </a:lnTo>
                  <a:lnTo>
                    <a:pt x="1751809" y="1361813"/>
                  </a:lnTo>
                  <a:lnTo>
                    <a:pt x="1750621" y="1370518"/>
                  </a:lnTo>
                  <a:lnTo>
                    <a:pt x="1749038" y="1378036"/>
                  </a:lnTo>
                  <a:lnTo>
                    <a:pt x="1747454" y="1383972"/>
                  </a:lnTo>
                  <a:lnTo>
                    <a:pt x="1745079" y="1388324"/>
                  </a:lnTo>
                  <a:lnTo>
                    <a:pt x="1744288" y="1390303"/>
                  </a:lnTo>
                  <a:lnTo>
                    <a:pt x="1743100" y="1391490"/>
                  </a:lnTo>
                  <a:lnTo>
                    <a:pt x="1741912" y="1391886"/>
                  </a:lnTo>
                  <a:lnTo>
                    <a:pt x="1740725" y="1392281"/>
                  </a:lnTo>
                  <a:lnTo>
                    <a:pt x="1739142" y="1391886"/>
                  </a:lnTo>
                  <a:lnTo>
                    <a:pt x="1737954" y="1391094"/>
                  </a:lnTo>
                  <a:lnTo>
                    <a:pt x="1736766" y="1389511"/>
                  </a:lnTo>
                  <a:lnTo>
                    <a:pt x="1735975" y="1387929"/>
                  </a:lnTo>
                  <a:lnTo>
                    <a:pt x="1733996" y="1382785"/>
                  </a:lnTo>
                  <a:lnTo>
                    <a:pt x="1731620" y="1376849"/>
                  </a:lnTo>
                  <a:lnTo>
                    <a:pt x="1730829" y="1384367"/>
                  </a:lnTo>
                  <a:lnTo>
                    <a:pt x="1729641" y="1391886"/>
                  </a:lnTo>
                  <a:lnTo>
                    <a:pt x="1725683" y="1406526"/>
                  </a:lnTo>
                  <a:lnTo>
                    <a:pt x="1475905" y="1406526"/>
                  </a:lnTo>
                  <a:lnTo>
                    <a:pt x="1471551" y="1394260"/>
                  </a:lnTo>
                  <a:lnTo>
                    <a:pt x="1469968" y="1388324"/>
                  </a:lnTo>
                  <a:lnTo>
                    <a:pt x="1467592" y="1381993"/>
                  </a:lnTo>
                  <a:lnTo>
                    <a:pt x="1466009" y="1387137"/>
                  </a:lnTo>
                  <a:lnTo>
                    <a:pt x="1464426" y="1391490"/>
                  </a:lnTo>
                  <a:lnTo>
                    <a:pt x="1463238" y="1392677"/>
                  </a:lnTo>
                  <a:lnTo>
                    <a:pt x="1462051" y="1393864"/>
                  </a:lnTo>
                  <a:lnTo>
                    <a:pt x="1460863" y="1394260"/>
                  </a:lnTo>
                  <a:lnTo>
                    <a:pt x="1459676" y="1394655"/>
                  </a:lnTo>
                  <a:lnTo>
                    <a:pt x="1458884" y="1394260"/>
                  </a:lnTo>
                  <a:lnTo>
                    <a:pt x="1457696" y="1393468"/>
                  </a:lnTo>
                  <a:lnTo>
                    <a:pt x="1456509" y="1392281"/>
                  </a:lnTo>
                  <a:lnTo>
                    <a:pt x="1454925" y="1391094"/>
                  </a:lnTo>
                  <a:lnTo>
                    <a:pt x="1452946" y="1386346"/>
                  </a:lnTo>
                  <a:lnTo>
                    <a:pt x="1451363" y="1380015"/>
                  </a:lnTo>
                  <a:lnTo>
                    <a:pt x="1450175" y="1372892"/>
                  </a:lnTo>
                  <a:lnTo>
                    <a:pt x="1448592" y="1364583"/>
                  </a:lnTo>
                  <a:lnTo>
                    <a:pt x="1447800" y="1355086"/>
                  </a:lnTo>
                  <a:lnTo>
                    <a:pt x="1447800" y="1345194"/>
                  </a:lnTo>
                  <a:lnTo>
                    <a:pt x="1447800" y="1334906"/>
                  </a:lnTo>
                  <a:lnTo>
                    <a:pt x="1448592" y="1325805"/>
                  </a:lnTo>
                  <a:lnTo>
                    <a:pt x="1450175" y="1317496"/>
                  </a:lnTo>
                  <a:lnTo>
                    <a:pt x="1451363" y="1310373"/>
                  </a:lnTo>
                  <a:lnTo>
                    <a:pt x="1452946" y="1304438"/>
                  </a:lnTo>
                  <a:lnTo>
                    <a:pt x="1454925" y="1299689"/>
                  </a:lnTo>
                  <a:lnTo>
                    <a:pt x="1456509" y="1298107"/>
                  </a:lnTo>
                  <a:lnTo>
                    <a:pt x="1457696" y="1296920"/>
                  </a:lnTo>
                  <a:lnTo>
                    <a:pt x="1458884" y="1296128"/>
                  </a:lnTo>
                  <a:lnTo>
                    <a:pt x="1459676" y="1296128"/>
                  </a:lnTo>
                  <a:lnTo>
                    <a:pt x="1460467" y="1296128"/>
                  </a:lnTo>
                  <a:lnTo>
                    <a:pt x="1461259" y="1296524"/>
                  </a:lnTo>
                  <a:lnTo>
                    <a:pt x="1462051" y="1283466"/>
                  </a:lnTo>
                  <a:lnTo>
                    <a:pt x="1462446" y="1277531"/>
                  </a:lnTo>
                  <a:lnTo>
                    <a:pt x="1464030" y="1271991"/>
                  </a:lnTo>
                  <a:lnTo>
                    <a:pt x="1462051" y="1258142"/>
                  </a:lnTo>
                  <a:lnTo>
                    <a:pt x="1460071" y="1245480"/>
                  </a:lnTo>
                  <a:lnTo>
                    <a:pt x="1456905" y="1223717"/>
                  </a:lnTo>
                  <a:lnTo>
                    <a:pt x="1453738" y="1208681"/>
                  </a:lnTo>
                  <a:lnTo>
                    <a:pt x="1452550" y="1203537"/>
                  </a:lnTo>
                  <a:lnTo>
                    <a:pt x="1458488" y="1199975"/>
                  </a:lnTo>
                  <a:lnTo>
                    <a:pt x="1465217" y="1196018"/>
                  </a:lnTo>
                  <a:lnTo>
                    <a:pt x="1471551" y="1191270"/>
                  </a:lnTo>
                  <a:lnTo>
                    <a:pt x="1477884" y="1186522"/>
                  </a:lnTo>
                  <a:lnTo>
                    <a:pt x="1489760" y="1177421"/>
                  </a:lnTo>
                  <a:lnTo>
                    <a:pt x="1495302" y="1173464"/>
                  </a:lnTo>
                  <a:lnTo>
                    <a:pt x="1500843" y="1170299"/>
                  </a:lnTo>
                  <a:lnTo>
                    <a:pt x="1515490" y="1163176"/>
                  </a:lnTo>
                  <a:lnTo>
                    <a:pt x="1530136" y="1157241"/>
                  </a:lnTo>
                  <a:lnTo>
                    <a:pt x="1539636" y="1154075"/>
                  </a:lnTo>
                  <a:lnTo>
                    <a:pt x="1548741" y="1150910"/>
                  </a:lnTo>
                  <a:lnTo>
                    <a:pt x="1558241" y="1148536"/>
                  </a:lnTo>
                  <a:lnTo>
                    <a:pt x="1568533" y="1145766"/>
                  </a:lnTo>
                  <a:lnTo>
                    <a:pt x="1576450" y="1144183"/>
                  </a:lnTo>
                  <a:lnTo>
                    <a:pt x="1583971" y="1142996"/>
                  </a:lnTo>
                  <a:lnTo>
                    <a:pt x="1594658" y="1142204"/>
                  </a:lnTo>
                  <a:lnTo>
                    <a:pt x="1601784" y="1141413"/>
                  </a:lnTo>
                  <a:close/>
                  <a:moveTo>
                    <a:pt x="1832358" y="1052513"/>
                  </a:moveTo>
                  <a:lnTo>
                    <a:pt x="1843104" y="1052513"/>
                  </a:lnTo>
                  <a:lnTo>
                    <a:pt x="1847083" y="1052911"/>
                  </a:lnTo>
                  <a:lnTo>
                    <a:pt x="1839522" y="1055300"/>
                  </a:lnTo>
                  <a:lnTo>
                    <a:pt x="1831960" y="1058882"/>
                  </a:lnTo>
                  <a:lnTo>
                    <a:pt x="1825194" y="1062067"/>
                  </a:lnTo>
                  <a:lnTo>
                    <a:pt x="1818428" y="1065650"/>
                  </a:lnTo>
                  <a:lnTo>
                    <a:pt x="1820418" y="1066446"/>
                  </a:lnTo>
                  <a:lnTo>
                    <a:pt x="1828776" y="1066048"/>
                  </a:lnTo>
                  <a:lnTo>
                    <a:pt x="1837532" y="1065650"/>
                  </a:lnTo>
                  <a:lnTo>
                    <a:pt x="1846685" y="1066048"/>
                  </a:lnTo>
                  <a:lnTo>
                    <a:pt x="1856237" y="1066446"/>
                  </a:lnTo>
                  <a:lnTo>
                    <a:pt x="1865789" y="1067640"/>
                  </a:lnTo>
                  <a:lnTo>
                    <a:pt x="1876137" y="1069631"/>
                  </a:lnTo>
                  <a:lnTo>
                    <a:pt x="1885688" y="1072417"/>
                  </a:lnTo>
                  <a:lnTo>
                    <a:pt x="1895638" y="1075602"/>
                  </a:lnTo>
                  <a:lnTo>
                    <a:pt x="1905588" y="1079981"/>
                  </a:lnTo>
                  <a:lnTo>
                    <a:pt x="1910761" y="1082369"/>
                  </a:lnTo>
                  <a:lnTo>
                    <a:pt x="1915139" y="1085156"/>
                  </a:lnTo>
                  <a:lnTo>
                    <a:pt x="1919915" y="1088340"/>
                  </a:lnTo>
                  <a:lnTo>
                    <a:pt x="1924691" y="1091525"/>
                  </a:lnTo>
                  <a:lnTo>
                    <a:pt x="1929069" y="1095506"/>
                  </a:lnTo>
                  <a:lnTo>
                    <a:pt x="1933845" y="1099487"/>
                  </a:lnTo>
                  <a:lnTo>
                    <a:pt x="1938223" y="1103468"/>
                  </a:lnTo>
                  <a:lnTo>
                    <a:pt x="1942202" y="1108245"/>
                  </a:lnTo>
                  <a:lnTo>
                    <a:pt x="1946580" y="1112623"/>
                  </a:lnTo>
                  <a:lnTo>
                    <a:pt x="1950162" y="1118197"/>
                  </a:lnTo>
                  <a:lnTo>
                    <a:pt x="1954142" y="1123770"/>
                  </a:lnTo>
                  <a:lnTo>
                    <a:pt x="1957724" y="1129741"/>
                  </a:lnTo>
                  <a:lnTo>
                    <a:pt x="1960908" y="1136110"/>
                  </a:lnTo>
                  <a:lnTo>
                    <a:pt x="1964490" y="1142878"/>
                  </a:lnTo>
                  <a:lnTo>
                    <a:pt x="1968868" y="1152830"/>
                  </a:lnTo>
                  <a:lnTo>
                    <a:pt x="1972847" y="1163180"/>
                  </a:lnTo>
                  <a:lnTo>
                    <a:pt x="1979613" y="1182288"/>
                  </a:lnTo>
                  <a:lnTo>
                    <a:pt x="1975633" y="1185871"/>
                  </a:lnTo>
                  <a:lnTo>
                    <a:pt x="1972051" y="1190249"/>
                  </a:lnTo>
                  <a:lnTo>
                    <a:pt x="1967674" y="1192638"/>
                  </a:lnTo>
                  <a:lnTo>
                    <a:pt x="1965684" y="1193832"/>
                  </a:lnTo>
                  <a:lnTo>
                    <a:pt x="1963694" y="1195823"/>
                  </a:lnTo>
                  <a:lnTo>
                    <a:pt x="1962102" y="1197415"/>
                  </a:lnTo>
                  <a:lnTo>
                    <a:pt x="1961306" y="1199007"/>
                  </a:lnTo>
                  <a:lnTo>
                    <a:pt x="1960112" y="1201396"/>
                  </a:lnTo>
                  <a:lnTo>
                    <a:pt x="1959316" y="1202988"/>
                  </a:lnTo>
                  <a:lnTo>
                    <a:pt x="1958918" y="1205377"/>
                  </a:lnTo>
                  <a:lnTo>
                    <a:pt x="1958918" y="1207367"/>
                  </a:lnTo>
                  <a:lnTo>
                    <a:pt x="1952152" y="1218115"/>
                  </a:lnTo>
                  <a:lnTo>
                    <a:pt x="1946580" y="1229262"/>
                  </a:lnTo>
                  <a:lnTo>
                    <a:pt x="1941008" y="1240806"/>
                  </a:lnTo>
                  <a:lnTo>
                    <a:pt x="1936233" y="1252350"/>
                  </a:lnTo>
                  <a:lnTo>
                    <a:pt x="1932253" y="1263895"/>
                  </a:lnTo>
                  <a:lnTo>
                    <a:pt x="1928273" y="1274245"/>
                  </a:lnTo>
                  <a:lnTo>
                    <a:pt x="1925089" y="1284993"/>
                  </a:lnTo>
                  <a:lnTo>
                    <a:pt x="1921905" y="1294945"/>
                  </a:lnTo>
                  <a:lnTo>
                    <a:pt x="1919915" y="1304897"/>
                  </a:lnTo>
                  <a:lnTo>
                    <a:pt x="1917925" y="1314451"/>
                  </a:lnTo>
                  <a:lnTo>
                    <a:pt x="1784997" y="1314451"/>
                  </a:lnTo>
                  <a:lnTo>
                    <a:pt x="1783007" y="1303305"/>
                  </a:lnTo>
                  <a:lnTo>
                    <a:pt x="1780222" y="1293353"/>
                  </a:lnTo>
                  <a:lnTo>
                    <a:pt x="1778630" y="1288974"/>
                  </a:lnTo>
                  <a:lnTo>
                    <a:pt x="1777038" y="1284993"/>
                  </a:lnTo>
                  <a:lnTo>
                    <a:pt x="1775446" y="1281410"/>
                  </a:lnTo>
                  <a:lnTo>
                    <a:pt x="1773058" y="1278226"/>
                  </a:lnTo>
                  <a:lnTo>
                    <a:pt x="1782609" y="1200202"/>
                  </a:lnTo>
                  <a:lnTo>
                    <a:pt x="1783007" y="1196619"/>
                  </a:lnTo>
                  <a:lnTo>
                    <a:pt x="1783007" y="1192638"/>
                  </a:lnTo>
                  <a:lnTo>
                    <a:pt x="1782211" y="1189453"/>
                  </a:lnTo>
                  <a:lnTo>
                    <a:pt x="1781416" y="1185472"/>
                  </a:lnTo>
                  <a:lnTo>
                    <a:pt x="1779824" y="1182288"/>
                  </a:lnTo>
                  <a:lnTo>
                    <a:pt x="1778232" y="1178705"/>
                  </a:lnTo>
                  <a:lnTo>
                    <a:pt x="1776242" y="1175919"/>
                  </a:lnTo>
                  <a:lnTo>
                    <a:pt x="1774252" y="1172734"/>
                  </a:lnTo>
                  <a:lnTo>
                    <a:pt x="1767884" y="1166763"/>
                  </a:lnTo>
                  <a:lnTo>
                    <a:pt x="1761516" y="1161588"/>
                  </a:lnTo>
                  <a:lnTo>
                    <a:pt x="1752362" y="1154422"/>
                  </a:lnTo>
                  <a:lnTo>
                    <a:pt x="1741219" y="1146460"/>
                  </a:lnTo>
                  <a:lnTo>
                    <a:pt x="1734851" y="1142480"/>
                  </a:lnTo>
                  <a:lnTo>
                    <a:pt x="1728085" y="1138101"/>
                  </a:lnTo>
                  <a:lnTo>
                    <a:pt x="1720921" y="1134518"/>
                  </a:lnTo>
                  <a:lnTo>
                    <a:pt x="1712564" y="1130139"/>
                  </a:lnTo>
                  <a:lnTo>
                    <a:pt x="1704206" y="1126158"/>
                  </a:lnTo>
                  <a:lnTo>
                    <a:pt x="1695450" y="1122576"/>
                  </a:lnTo>
                  <a:lnTo>
                    <a:pt x="1698236" y="1118197"/>
                  </a:lnTo>
                  <a:lnTo>
                    <a:pt x="1701420" y="1114216"/>
                  </a:lnTo>
                  <a:lnTo>
                    <a:pt x="1697440" y="1114614"/>
                  </a:lnTo>
                  <a:lnTo>
                    <a:pt x="1701420" y="1111827"/>
                  </a:lnTo>
                  <a:lnTo>
                    <a:pt x="1705002" y="1109041"/>
                  </a:lnTo>
                  <a:lnTo>
                    <a:pt x="1710176" y="1103069"/>
                  </a:lnTo>
                  <a:lnTo>
                    <a:pt x="1715748" y="1097894"/>
                  </a:lnTo>
                  <a:lnTo>
                    <a:pt x="1721319" y="1093117"/>
                  </a:lnTo>
                  <a:lnTo>
                    <a:pt x="1726891" y="1088340"/>
                  </a:lnTo>
                  <a:lnTo>
                    <a:pt x="1732463" y="1083962"/>
                  </a:lnTo>
                  <a:lnTo>
                    <a:pt x="1738035" y="1080379"/>
                  </a:lnTo>
                  <a:lnTo>
                    <a:pt x="1744005" y="1076398"/>
                  </a:lnTo>
                  <a:lnTo>
                    <a:pt x="1749975" y="1073611"/>
                  </a:lnTo>
                  <a:lnTo>
                    <a:pt x="1755944" y="1070427"/>
                  </a:lnTo>
                  <a:lnTo>
                    <a:pt x="1761914" y="1067640"/>
                  </a:lnTo>
                  <a:lnTo>
                    <a:pt x="1773456" y="1063261"/>
                  </a:lnTo>
                  <a:lnTo>
                    <a:pt x="1784997" y="1059679"/>
                  </a:lnTo>
                  <a:lnTo>
                    <a:pt x="1796539" y="1056892"/>
                  </a:lnTo>
                  <a:lnTo>
                    <a:pt x="1806489" y="1054902"/>
                  </a:lnTo>
                  <a:lnTo>
                    <a:pt x="1816438" y="1053707"/>
                  </a:lnTo>
                  <a:lnTo>
                    <a:pt x="1824796" y="1052911"/>
                  </a:lnTo>
                  <a:lnTo>
                    <a:pt x="1832358" y="1052513"/>
                  </a:lnTo>
                  <a:close/>
                  <a:moveTo>
                    <a:pt x="861259" y="1052513"/>
                  </a:moveTo>
                  <a:lnTo>
                    <a:pt x="871603" y="1052513"/>
                  </a:lnTo>
                  <a:lnTo>
                    <a:pt x="875581" y="1052911"/>
                  </a:lnTo>
                  <a:lnTo>
                    <a:pt x="868022" y="1055295"/>
                  </a:lnTo>
                  <a:lnTo>
                    <a:pt x="860861" y="1058873"/>
                  </a:lnTo>
                  <a:lnTo>
                    <a:pt x="854098" y="1062053"/>
                  </a:lnTo>
                  <a:lnTo>
                    <a:pt x="847335" y="1065630"/>
                  </a:lnTo>
                  <a:lnTo>
                    <a:pt x="849324" y="1066425"/>
                  </a:lnTo>
                  <a:lnTo>
                    <a:pt x="857281" y="1066027"/>
                  </a:lnTo>
                  <a:lnTo>
                    <a:pt x="866033" y="1065630"/>
                  </a:lnTo>
                  <a:lnTo>
                    <a:pt x="875183" y="1066027"/>
                  </a:lnTo>
                  <a:lnTo>
                    <a:pt x="884732" y="1066425"/>
                  </a:lnTo>
                  <a:lnTo>
                    <a:pt x="894678" y="1067617"/>
                  </a:lnTo>
                  <a:lnTo>
                    <a:pt x="904624" y="1069605"/>
                  </a:lnTo>
                  <a:lnTo>
                    <a:pt x="914172" y="1072387"/>
                  </a:lnTo>
                  <a:lnTo>
                    <a:pt x="924516" y="1075567"/>
                  </a:lnTo>
                  <a:lnTo>
                    <a:pt x="934064" y="1079939"/>
                  </a:lnTo>
                  <a:lnTo>
                    <a:pt x="939236" y="1082324"/>
                  </a:lnTo>
                  <a:lnTo>
                    <a:pt x="944010" y="1085106"/>
                  </a:lnTo>
                  <a:lnTo>
                    <a:pt x="948784" y="1088286"/>
                  </a:lnTo>
                  <a:lnTo>
                    <a:pt x="953160" y="1091466"/>
                  </a:lnTo>
                  <a:lnTo>
                    <a:pt x="957934" y="1095441"/>
                  </a:lnTo>
                  <a:lnTo>
                    <a:pt x="962708" y="1099415"/>
                  </a:lnTo>
                  <a:lnTo>
                    <a:pt x="966687" y="1103390"/>
                  </a:lnTo>
                  <a:lnTo>
                    <a:pt x="971063" y="1108160"/>
                  </a:lnTo>
                  <a:lnTo>
                    <a:pt x="974644" y="1112532"/>
                  </a:lnTo>
                  <a:lnTo>
                    <a:pt x="979020" y="1118097"/>
                  </a:lnTo>
                  <a:lnTo>
                    <a:pt x="982998" y="1123662"/>
                  </a:lnTo>
                  <a:lnTo>
                    <a:pt x="986181" y="1129624"/>
                  </a:lnTo>
                  <a:lnTo>
                    <a:pt x="989762" y="1135983"/>
                  </a:lnTo>
                  <a:lnTo>
                    <a:pt x="992944" y="1142741"/>
                  </a:lnTo>
                  <a:lnTo>
                    <a:pt x="997321" y="1152678"/>
                  </a:lnTo>
                  <a:lnTo>
                    <a:pt x="1001299" y="1163012"/>
                  </a:lnTo>
                  <a:lnTo>
                    <a:pt x="1008062" y="1182091"/>
                  </a:lnTo>
                  <a:lnTo>
                    <a:pt x="1004482" y="1185668"/>
                  </a:lnTo>
                  <a:lnTo>
                    <a:pt x="1000105" y="1190040"/>
                  </a:lnTo>
                  <a:lnTo>
                    <a:pt x="996525" y="1192425"/>
                  </a:lnTo>
                  <a:lnTo>
                    <a:pt x="994138" y="1193618"/>
                  </a:lnTo>
                  <a:lnTo>
                    <a:pt x="992546" y="1195605"/>
                  </a:lnTo>
                  <a:lnTo>
                    <a:pt x="990955" y="1197195"/>
                  </a:lnTo>
                  <a:lnTo>
                    <a:pt x="989762" y="1198785"/>
                  </a:lnTo>
                  <a:lnTo>
                    <a:pt x="988568" y="1201170"/>
                  </a:lnTo>
                  <a:lnTo>
                    <a:pt x="987772" y="1202760"/>
                  </a:lnTo>
                  <a:lnTo>
                    <a:pt x="987375" y="1205145"/>
                  </a:lnTo>
                  <a:lnTo>
                    <a:pt x="987375" y="1207132"/>
                  </a:lnTo>
                  <a:lnTo>
                    <a:pt x="980611" y="1217864"/>
                  </a:lnTo>
                  <a:lnTo>
                    <a:pt x="975041" y="1228993"/>
                  </a:lnTo>
                  <a:lnTo>
                    <a:pt x="969870" y="1240520"/>
                  </a:lnTo>
                  <a:lnTo>
                    <a:pt x="965095" y="1252047"/>
                  </a:lnTo>
                  <a:lnTo>
                    <a:pt x="960321" y="1263574"/>
                  </a:lnTo>
                  <a:lnTo>
                    <a:pt x="956741" y="1273908"/>
                  </a:lnTo>
                  <a:lnTo>
                    <a:pt x="953558" y="1284640"/>
                  </a:lnTo>
                  <a:lnTo>
                    <a:pt x="950773" y="1294577"/>
                  </a:lnTo>
                  <a:lnTo>
                    <a:pt x="948784" y="1304514"/>
                  </a:lnTo>
                  <a:lnTo>
                    <a:pt x="946397" y="1314054"/>
                  </a:lnTo>
                  <a:lnTo>
                    <a:pt x="746283" y="1314054"/>
                  </a:lnTo>
                  <a:lnTo>
                    <a:pt x="745487" y="1310874"/>
                  </a:lnTo>
                  <a:lnTo>
                    <a:pt x="745487" y="1314054"/>
                  </a:lnTo>
                  <a:lnTo>
                    <a:pt x="692972" y="1314054"/>
                  </a:lnTo>
                  <a:lnTo>
                    <a:pt x="688994" y="1314054"/>
                  </a:lnTo>
                  <a:lnTo>
                    <a:pt x="685811" y="1314451"/>
                  </a:lnTo>
                  <a:lnTo>
                    <a:pt x="683026" y="1296565"/>
                  </a:lnTo>
                  <a:lnTo>
                    <a:pt x="681833" y="1287423"/>
                  </a:lnTo>
                  <a:lnTo>
                    <a:pt x="681435" y="1278281"/>
                  </a:lnTo>
                  <a:lnTo>
                    <a:pt x="681037" y="1268344"/>
                  </a:lnTo>
                  <a:lnTo>
                    <a:pt x="681435" y="1258804"/>
                  </a:lnTo>
                  <a:lnTo>
                    <a:pt x="681833" y="1249265"/>
                  </a:lnTo>
                  <a:lnTo>
                    <a:pt x="682628" y="1238930"/>
                  </a:lnTo>
                  <a:lnTo>
                    <a:pt x="684617" y="1228596"/>
                  </a:lnTo>
                  <a:lnTo>
                    <a:pt x="686607" y="1217466"/>
                  </a:lnTo>
                  <a:lnTo>
                    <a:pt x="688994" y="1205940"/>
                  </a:lnTo>
                  <a:lnTo>
                    <a:pt x="692176" y="1194810"/>
                  </a:lnTo>
                  <a:lnTo>
                    <a:pt x="696155" y="1182488"/>
                  </a:lnTo>
                  <a:lnTo>
                    <a:pt x="700929" y="1169769"/>
                  </a:lnTo>
                  <a:lnTo>
                    <a:pt x="706499" y="1156255"/>
                  </a:lnTo>
                  <a:lnTo>
                    <a:pt x="712466" y="1142741"/>
                  </a:lnTo>
                  <a:lnTo>
                    <a:pt x="716445" y="1134791"/>
                  </a:lnTo>
                  <a:lnTo>
                    <a:pt x="720821" y="1127636"/>
                  </a:lnTo>
                  <a:lnTo>
                    <a:pt x="725595" y="1120482"/>
                  </a:lnTo>
                  <a:lnTo>
                    <a:pt x="729971" y="1114122"/>
                  </a:lnTo>
                  <a:lnTo>
                    <a:pt x="726391" y="1114520"/>
                  </a:lnTo>
                  <a:lnTo>
                    <a:pt x="729971" y="1111737"/>
                  </a:lnTo>
                  <a:lnTo>
                    <a:pt x="733950" y="1108955"/>
                  </a:lnTo>
                  <a:lnTo>
                    <a:pt x="739122" y="1102993"/>
                  </a:lnTo>
                  <a:lnTo>
                    <a:pt x="744294" y="1097826"/>
                  </a:lnTo>
                  <a:lnTo>
                    <a:pt x="749863" y="1093056"/>
                  </a:lnTo>
                  <a:lnTo>
                    <a:pt x="755433" y="1088286"/>
                  </a:lnTo>
                  <a:lnTo>
                    <a:pt x="761401" y="1083914"/>
                  </a:lnTo>
                  <a:lnTo>
                    <a:pt x="766970" y="1080337"/>
                  </a:lnTo>
                  <a:lnTo>
                    <a:pt x="772938" y="1076362"/>
                  </a:lnTo>
                  <a:lnTo>
                    <a:pt x="778508" y="1073579"/>
                  </a:lnTo>
                  <a:lnTo>
                    <a:pt x="784475" y="1070400"/>
                  </a:lnTo>
                  <a:lnTo>
                    <a:pt x="790443" y="1067617"/>
                  </a:lnTo>
                  <a:lnTo>
                    <a:pt x="802378" y="1063245"/>
                  </a:lnTo>
                  <a:lnTo>
                    <a:pt x="813916" y="1059668"/>
                  </a:lnTo>
                  <a:lnTo>
                    <a:pt x="824658" y="1056885"/>
                  </a:lnTo>
                  <a:lnTo>
                    <a:pt x="835399" y="1054898"/>
                  </a:lnTo>
                  <a:lnTo>
                    <a:pt x="844947" y="1053705"/>
                  </a:lnTo>
                  <a:lnTo>
                    <a:pt x="853700" y="1052911"/>
                  </a:lnTo>
                  <a:lnTo>
                    <a:pt x="861259" y="1052513"/>
                  </a:lnTo>
                  <a:close/>
                  <a:moveTo>
                    <a:pt x="1326357" y="1047750"/>
                  </a:moveTo>
                  <a:lnTo>
                    <a:pt x="1337469" y="1047750"/>
                  </a:lnTo>
                  <a:lnTo>
                    <a:pt x="1348582" y="1048148"/>
                  </a:lnTo>
                  <a:lnTo>
                    <a:pt x="1358901" y="1048942"/>
                  </a:lnTo>
                  <a:lnTo>
                    <a:pt x="1368822" y="1050532"/>
                  </a:lnTo>
                  <a:lnTo>
                    <a:pt x="1378347" y="1052520"/>
                  </a:lnTo>
                  <a:lnTo>
                    <a:pt x="1387476" y="1054904"/>
                  </a:lnTo>
                  <a:lnTo>
                    <a:pt x="1396604" y="1057289"/>
                  </a:lnTo>
                  <a:lnTo>
                    <a:pt x="1404541" y="1060469"/>
                  </a:lnTo>
                  <a:lnTo>
                    <a:pt x="1412479" y="1063251"/>
                  </a:lnTo>
                  <a:lnTo>
                    <a:pt x="1419623" y="1066828"/>
                  </a:lnTo>
                  <a:lnTo>
                    <a:pt x="1426766" y="1070008"/>
                  </a:lnTo>
                  <a:lnTo>
                    <a:pt x="1433116" y="1073983"/>
                  </a:lnTo>
                  <a:lnTo>
                    <a:pt x="1444626" y="1081137"/>
                  </a:lnTo>
                  <a:lnTo>
                    <a:pt x="1454151" y="1087894"/>
                  </a:lnTo>
                  <a:lnTo>
                    <a:pt x="1461691" y="1093856"/>
                  </a:lnTo>
                  <a:lnTo>
                    <a:pt x="1466851" y="1098228"/>
                  </a:lnTo>
                  <a:lnTo>
                    <a:pt x="1471613" y="1102600"/>
                  </a:lnTo>
                  <a:lnTo>
                    <a:pt x="1465660" y="1153079"/>
                  </a:lnTo>
                  <a:lnTo>
                    <a:pt x="1458913" y="1157848"/>
                  </a:lnTo>
                  <a:lnTo>
                    <a:pt x="1447404" y="1166195"/>
                  </a:lnTo>
                  <a:lnTo>
                    <a:pt x="1441848" y="1170170"/>
                  </a:lnTo>
                  <a:lnTo>
                    <a:pt x="1437482" y="1172555"/>
                  </a:lnTo>
                  <a:lnTo>
                    <a:pt x="1434704" y="1174542"/>
                  </a:lnTo>
                  <a:lnTo>
                    <a:pt x="1432323" y="1175734"/>
                  </a:lnTo>
                  <a:lnTo>
                    <a:pt x="1427560" y="1179311"/>
                  </a:lnTo>
                  <a:lnTo>
                    <a:pt x="1424385" y="1184081"/>
                  </a:lnTo>
                  <a:lnTo>
                    <a:pt x="1421210" y="1188851"/>
                  </a:lnTo>
                  <a:lnTo>
                    <a:pt x="1419226" y="1194018"/>
                  </a:lnTo>
                  <a:lnTo>
                    <a:pt x="1418035" y="1199582"/>
                  </a:lnTo>
                  <a:lnTo>
                    <a:pt x="1418035" y="1205544"/>
                  </a:lnTo>
                  <a:lnTo>
                    <a:pt x="1418432" y="1208724"/>
                  </a:lnTo>
                  <a:lnTo>
                    <a:pt x="1418829" y="1211506"/>
                  </a:lnTo>
                  <a:lnTo>
                    <a:pt x="1419623" y="1216673"/>
                  </a:lnTo>
                  <a:lnTo>
                    <a:pt x="1422401" y="1229392"/>
                  </a:lnTo>
                  <a:lnTo>
                    <a:pt x="1425576" y="1248073"/>
                  </a:lnTo>
                  <a:lnTo>
                    <a:pt x="1427163" y="1259202"/>
                  </a:lnTo>
                  <a:lnTo>
                    <a:pt x="1429148" y="1271524"/>
                  </a:lnTo>
                  <a:lnTo>
                    <a:pt x="1427560" y="1279076"/>
                  </a:lnTo>
                  <a:lnTo>
                    <a:pt x="1425973" y="1282255"/>
                  </a:lnTo>
                  <a:lnTo>
                    <a:pt x="1423988" y="1285832"/>
                  </a:lnTo>
                  <a:lnTo>
                    <a:pt x="1422401" y="1289807"/>
                  </a:lnTo>
                  <a:lnTo>
                    <a:pt x="1420416" y="1293782"/>
                  </a:lnTo>
                  <a:lnTo>
                    <a:pt x="1418035" y="1303718"/>
                  </a:lnTo>
                  <a:lnTo>
                    <a:pt x="1416051" y="1314450"/>
                  </a:lnTo>
                  <a:lnTo>
                    <a:pt x="1312863" y="1314450"/>
                  </a:lnTo>
                  <a:lnTo>
                    <a:pt x="1310879" y="1304911"/>
                  </a:lnTo>
                  <a:lnTo>
                    <a:pt x="1308894" y="1294974"/>
                  </a:lnTo>
                  <a:lnTo>
                    <a:pt x="1305719" y="1285038"/>
                  </a:lnTo>
                  <a:lnTo>
                    <a:pt x="1302544" y="1274306"/>
                  </a:lnTo>
                  <a:lnTo>
                    <a:pt x="1298972" y="1263972"/>
                  </a:lnTo>
                  <a:lnTo>
                    <a:pt x="1295004" y="1252843"/>
                  </a:lnTo>
                  <a:lnTo>
                    <a:pt x="1290241" y="1240919"/>
                  </a:lnTo>
                  <a:lnTo>
                    <a:pt x="1285082" y="1229392"/>
                  </a:lnTo>
                  <a:lnTo>
                    <a:pt x="1280319" y="1219456"/>
                  </a:lnTo>
                  <a:lnTo>
                    <a:pt x="1275160" y="1210711"/>
                  </a:lnTo>
                  <a:lnTo>
                    <a:pt x="1270000" y="1202365"/>
                  </a:lnTo>
                  <a:lnTo>
                    <a:pt x="1264047" y="1194813"/>
                  </a:lnTo>
                  <a:lnTo>
                    <a:pt x="1258094" y="1188056"/>
                  </a:lnTo>
                  <a:lnTo>
                    <a:pt x="1251744" y="1181696"/>
                  </a:lnTo>
                  <a:lnTo>
                    <a:pt x="1244997" y="1175734"/>
                  </a:lnTo>
                  <a:lnTo>
                    <a:pt x="1238250" y="1170567"/>
                  </a:lnTo>
                  <a:lnTo>
                    <a:pt x="1231503" y="1165400"/>
                  </a:lnTo>
                  <a:lnTo>
                    <a:pt x="1224757" y="1161823"/>
                  </a:lnTo>
                  <a:lnTo>
                    <a:pt x="1217613" y="1157848"/>
                  </a:lnTo>
                  <a:lnTo>
                    <a:pt x="1210469" y="1154669"/>
                  </a:lnTo>
                  <a:lnTo>
                    <a:pt x="1202928" y="1151886"/>
                  </a:lnTo>
                  <a:lnTo>
                    <a:pt x="1195785" y="1149501"/>
                  </a:lnTo>
                  <a:lnTo>
                    <a:pt x="1188641" y="1147912"/>
                  </a:lnTo>
                  <a:lnTo>
                    <a:pt x="1181497" y="1145924"/>
                  </a:lnTo>
                  <a:lnTo>
                    <a:pt x="1179116" y="1131218"/>
                  </a:lnTo>
                  <a:lnTo>
                    <a:pt x="1176735" y="1120486"/>
                  </a:lnTo>
                  <a:lnTo>
                    <a:pt x="1174750" y="1110152"/>
                  </a:lnTo>
                  <a:lnTo>
                    <a:pt x="1180703" y="1106973"/>
                  </a:lnTo>
                  <a:lnTo>
                    <a:pt x="1187053" y="1102998"/>
                  </a:lnTo>
                  <a:lnTo>
                    <a:pt x="1193800" y="1098228"/>
                  </a:lnTo>
                  <a:lnTo>
                    <a:pt x="1200150" y="1093856"/>
                  </a:lnTo>
                  <a:lnTo>
                    <a:pt x="1212453" y="1084317"/>
                  </a:lnTo>
                  <a:lnTo>
                    <a:pt x="1217613" y="1080342"/>
                  </a:lnTo>
                  <a:lnTo>
                    <a:pt x="1223169" y="1077163"/>
                  </a:lnTo>
                  <a:lnTo>
                    <a:pt x="1237060" y="1070406"/>
                  </a:lnTo>
                  <a:lnTo>
                    <a:pt x="1250950" y="1064444"/>
                  </a:lnTo>
                  <a:lnTo>
                    <a:pt x="1264444" y="1059674"/>
                  </a:lnTo>
                  <a:lnTo>
                    <a:pt x="1277541" y="1055699"/>
                  </a:lnTo>
                  <a:lnTo>
                    <a:pt x="1290241" y="1052520"/>
                  </a:lnTo>
                  <a:lnTo>
                    <a:pt x="1302941" y="1050135"/>
                  </a:lnTo>
                  <a:lnTo>
                    <a:pt x="1314847" y="1048545"/>
                  </a:lnTo>
                  <a:lnTo>
                    <a:pt x="1326357" y="1047750"/>
                  </a:lnTo>
                  <a:close/>
                  <a:moveTo>
                    <a:pt x="525022" y="1035050"/>
                  </a:moveTo>
                  <a:lnTo>
                    <a:pt x="554037" y="1036676"/>
                  </a:lnTo>
                  <a:lnTo>
                    <a:pt x="512762" y="1068388"/>
                  </a:lnTo>
                  <a:lnTo>
                    <a:pt x="525022" y="1035050"/>
                  </a:lnTo>
                  <a:close/>
                  <a:moveTo>
                    <a:pt x="174832" y="915044"/>
                  </a:moveTo>
                  <a:lnTo>
                    <a:pt x="50860" y="916631"/>
                  </a:lnTo>
                  <a:lnTo>
                    <a:pt x="57218" y="934484"/>
                  </a:lnTo>
                  <a:lnTo>
                    <a:pt x="174832" y="915044"/>
                  </a:lnTo>
                  <a:close/>
                  <a:moveTo>
                    <a:pt x="403703" y="711119"/>
                  </a:moveTo>
                  <a:lnTo>
                    <a:pt x="403703" y="723418"/>
                  </a:lnTo>
                  <a:lnTo>
                    <a:pt x="512179" y="715086"/>
                  </a:lnTo>
                  <a:lnTo>
                    <a:pt x="403703" y="711119"/>
                  </a:lnTo>
                  <a:close/>
                  <a:moveTo>
                    <a:pt x="773852" y="677863"/>
                  </a:moveTo>
                  <a:lnTo>
                    <a:pt x="777038" y="678259"/>
                  </a:lnTo>
                  <a:lnTo>
                    <a:pt x="778632" y="678259"/>
                  </a:lnTo>
                  <a:lnTo>
                    <a:pt x="779428" y="679050"/>
                  </a:lnTo>
                  <a:lnTo>
                    <a:pt x="780225" y="679446"/>
                  </a:lnTo>
                  <a:lnTo>
                    <a:pt x="780623" y="680632"/>
                  </a:lnTo>
                  <a:lnTo>
                    <a:pt x="780623" y="681423"/>
                  </a:lnTo>
                  <a:lnTo>
                    <a:pt x="780225" y="682215"/>
                  </a:lnTo>
                  <a:lnTo>
                    <a:pt x="779428" y="684588"/>
                  </a:lnTo>
                  <a:lnTo>
                    <a:pt x="777038" y="687357"/>
                  </a:lnTo>
                  <a:lnTo>
                    <a:pt x="774648" y="689731"/>
                  </a:lnTo>
                  <a:lnTo>
                    <a:pt x="771860" y="692500"/>
                  </a:lnTo>
                  <a:lnTo>
                    <a:pt x="767877" y="695665"/>
                  </a:lnTo>
                  <a:lnTo>
                    <a:pt x="763894" y="698038"/>
                  </a:lnTo>
                  <a:lnTo>
                    <a:pt x="760309" y="700808"/>
                  </a:lnTo>
                  <a:lnTo>
                    <a:pt x="755927" y="702785"/>
                  </a:lnTo>
                  <a:lnTo>
                    <a:pt x="752342" y="704368"/>
                  </a:lnTo>
                  <a:lnTo>
                    <a:pt x="748758" y="705555"/>
                  </a:lnTo>
                  <a:lnTo>
                    <a:pt x="745969" y="705950"/>
                  </a:lnTo>
                  <a:lnTo>
                    <a:pt x="742783" y="706346"/>
                  </a:lnTo>
                  <a:lnTo>
                    <a:pt x="740791" y="706741"/>
                  </a:lnTo>
                  <a:lnTo>
                    <a:pt x="738800" y="707928"/>
                  </a:lnTo>
                  <a:lnTo>
                    <a:pt x="737605" y="708719"/>
                  </a:lnTo>
                  <a:lnTo>
                    <a:pt x="736011" y="709906"/>
                  </a:lnTo>
                  <a:lnTo>
                    <a:pt x="735215" y="711093"/>
                  </a:lnTo>
                  <a:lnTo>
                    <a:pt x="734816" y="712280"/>
                  </a:lnTo>
                  <a:lnTo>
                    <a:pt x="734816" y="713467"/>
                  </a:lnTo>
                  <a:lnTo>
                    <a:pt x="735215" y="715049"/>
                  </a:lnTo>
                  <a:lnTo>
                    <a:pt x="736011" y="716236"/>
                  </a:lnTo>
                  <a:lnTo>
                    <a:pt x="738003" y="717027"/>
                  </a:lnTo>
                  <a:lnTo>
                    <a:pt x="739596" y="717818"/>
                  </a:lnTo>
                  <a:lnTo>
                    <a:pt x="741986" y="718609"/>
                  </a:lnTo>
                  <a:lnTo>
                    <a:pt x="745173" y="719005"/>
                  </a:lnTo>
                  <a:lnTo>
                    <a:pt x="748359" y="719400"/>
                  </a:lnTo>
                  <a:lnTo>
                    <a:pt x="752342" y="719005"/>
                  </a:lnTo>
                  <a:lnTo>
                    <a:pt x="760707" y="719005"/>
                  </a:lnTo>
                  <a:lnTo>
                    <a:pt x="763894" y="719400"/>
                  </a:lnTo>
                  <a:lnTo>
                    <a:pt x="767877" y="719796"/>
                  </a:lnTo>
                  <a:lnTo>
                    <a:pt x="770665" y="720983"/>
                  </a:lnTo>
                  <a:lnTo>
                    <a:pt x="773852" y="722169"/>
                  </a:lnTo>
                  <a:lnTo>
                    <a:pt x="776640" y="723356"/>
                  </a:lnTo>
                  <a:lnTo>
                    <a:pt x="779428" y="724939"/>
                  </a:lnTo>
                  <a:lnTo>
                    <a:pt x="781420" y="726917"/>
                  </a:lnTo>
                  <a:lnTo>
                    <a:pt x="783411" y="729686"/>
                  </a:lnTo>
                  <a:lnTo>
                    <a:pt x="785403" y="732455"/>
                  </a:lnTo>
                  <a:lnTo>
                    <a:pt x="786598" y="736015"/>
                  </a:lnTo>
                  <a:lnTo>
                    <a:pt x="787793" y="739180"/>
                  </a:lnTo>
                  <a:lnTo>
                    <a:pt x="788191" y="743531"/>
                  </a:lnTo>
                  <a:lnTo>
                    <a:pt x="788988" y="747883"/>
                  </a:lnTo>
                  <a:lnTo>
                    <a:pt x="788988" y="752630"/>
                  </a:lnTo>
                  <a:lnTo>
                    <a:pt x="788590" y="756982"/>
                  </a:lnTo>
                  <a:lnTo>
                    <a:pt x="787793" y="760542"/>
                  </a:lnTo>
                  <a:lnTo>
                    <a:pt x="786200" y="764102"/>
                  </a:lnTo>
                  <a:lnTo>
                    <a:pt x="783810" y="767267"/>
                  </a:lnTo>
                  <a:lnTo>
                    <a:pt x="781420" y="770827"/>
                  </a:lnTo>
                  <a:lnTo>
                    <a:pt x="778632" y="773596"/>
                  </a:lnTo>
                  <a:lnTo>
                    <a:pt x="775445" y="776761"/>
                  </a:lnTo>
                  <a:lnTo>
                    <a:pt x="771860" y="779135"/>
                  </a:lnTo>
                  <a:lnTo>
                    <a:pt x="767479" y="781113"/>
                  </a:lnTo>
                  <a:lnTo>
                    <a:pt x="763097" y="783486"/>
                  </a:lnTo>
                  <a:lnTo>
                    <a:pt x="753936" y="787442"/>
                  </a:lnTo>
                  <a:lnTo>
                    <a:pt x="744376" y="790607"/>
                  </a:lnTo>
                  <a:lnTo>
                    <a:pt x="734020" y="792980"/>
                  </a:lnTo>
                  <a:lnTo>
                    <a:pt x="724062" y="795354"/>
                  </a:lnTo>
                  <a:lnTo>
                    <a:pt x="714104" y="796936"/>
                  </a:lnTo>
                  <a:lnTo>
                    <a:pt x="704942" y="798123"/>
                  </a:lnTo>
                  <a:lnTo>
                    <a:pt x="696179" y="798914"/>
                  </a:lnTo>
                  <a:lnTo>
                    <a:pt x="684230" y="799705"/>
                  </a:lnTo>
                  <a:lnTo>
                    <a:pt x="679450" y="800101"/>
                  </a:lnTo>
                  <a:lnTo>
                    <a:pt x="682636" y="698830"/>
                  </a:lnTo>
                  <a:lnTo>
                    <a:pt x="683433" y="697247"/>
                  </a:lnTo>
                  <a:lnTo>
                    <a:pt x="683831" y="695665"/>
                  </a:lnTo>
                  <a:lnTo>
                    <a:pt x="684628" y="694478"/>
                  </a:lnTo>
                  <a:lnTo>
                    <a:pt x="685425" y="692896"/>
                  </a:lnTo>
                  <a:lnTo>
                    <a:pt x="688213" y="690522"/>
                  </a:lnTo>
                  <a:lnTo>
                    <a:pt x="692196" y="688940"/>
                  </a:lnTo>
                  <a:lnTo>
                    <a:pt x="696976" y="687357"/>
                  </a:lnTo>
                  <a:lnTo>
                    <a:pt x="701756" y="685775"/>
                  </a:lnTo>
                  <a:lnTo>
                    <a:pt x="707731" y="684588"/>
                  </a:lnTo>
                  <a:lnTo>
                    <a:pt x="714104" y="683797"/>
                  </a:lnTo>
                  <a:lnTo>
                    <a:pt x="727647" y="682610"/>
                  </a:lnTo>
                  <a:lnTo>
                    <a:pt x="741588" y="681819"/>
                  </a:lnTo>
                  <a:lnTo>
                    <a:pt x="755529" y="680632"/>
                  </a:lnTo>
                  <a:lnTo>
                    <a:pt x="762300" y="679446"/>
                  </a:lnTo>
                  <a:lnTo>
                    <a:pt x="768275" y="678654"/>
                  </a:lnTo>
                  <a:lnTo>
                    <a:pt x="773852" y="677863"/>
                  </a:lnTo>
                  <a:close/>
                  <a:moveTo>
                    <a:pt x="425557" y="466725"/>
                  </a:moveTo>
                  <a:lnTo>
                    <a:pt x="429928" y="467122"/>
                  </a:lnTo>
                  <a:lnTo>
                    <a:pt x="434299" y="467519"/>
                  </a:lnTo>
                  <a:lnTo>
                    <a:pt x="438272" y="467915"/>
                  </a:lnTo>
                  <a:lnTo>
                    <a:pt x="442643" y="468709"/>
                  </a:lnTo>
                  <a:lnTo>
                    <a:pt x="446219" y="470296"/>
                  </a:lnTo>
                  <a:lnTo>
                    <a:pt x="453769" y="473073"/>
                  </a:lnTo>
                  <a:lnTo>
                    <a:pt x="461716" y="477040"/>
                  </a:lnTo>
                  <a:lnTo>
                    <a:pt x="468471" y="481801"/>
                  </a:lnTo>
                  <a:lnTo>
                    <a:pt x="475225" y="487356"/>
                  </a:lnTo>
                  <a:lnTo>
                    <a:pt x="481980" y="493307"/>
                  </a:lnTo>
                  <a:lnTo>
                    <a:pt x="487543" y="500052"/>
                  </a:lnTo>
                  <a:lnTo>
                    <a:pt x="493503" y="507590"/>
                  </a:lnTo>
                  <a:lnTo>
                    <a:pt x="499066" y="515524"/>
                  </a:lnTo>
                  <a:lnTo>
                    <a:pt x="504629" y="524253"/>
                  </a:lnTo>
                  <a:lnTo>
                    <a:pt x="509795" y="532981"/>
                  </a:lnTo>
                  <a:lnTo>
                    <a:pt x="514165" y="542106"/>
                  </a:lnTo>
                  <a:lnTo>
                    <a:pt x="518933" y="552025"/>
                  </a:lnTo>
                  <a:lnTo>
                    <a:pt x="523304" y="561943"/>
                  </a:lnTo>
                  <a:lnTo>
                    <a:pt x="526880" y="572259"/>
                  </a:lnTo>
                  <a:lnTo>
                    <a:pt x="530854" y="582177"/>
                  </a:lnTo>
                  <a:lnTo>
                    <a:pt x="534033" y="592889"/>
                  </a:lnTo>
                  <a:lnTo>
                    <a:pt x="540390" y="613520"/>
                  </a:lnTo>
                  <a:lnTo>
                    <a:pt x="545953" y="634150"/>
                  </a:lnTo>
                  <a:lnTo>
                    <a:pt x="550721" y="653988"/>
                  </a:lnTo>
                  <a:lnTo>
                    <a:pt x="554297" y="673031"/>
                  </a:lnTo>
                  <a:lnTo>
                    <a:pt x="557873" y="690091"/>
                  </a:lnTo>
                  <a:lnTo>
                    <a:pt x="559860" y="705167"/>
                  </a:lnTo>
                  <a:lnTo>
                    <a:pt x="592045" y="701597"/>
                  </a:lnTo>
                  <a:lnTo>
                    <a:pt x="621449" y="697629"/>
                  </a:lnTo>
                  <a:lnTo>
                    <a:pt x="647673" y="694455"/>
                  </a:lnTo>
                  <a:lnTo>
                    <a:pt x="669925" y="690488"/>
                  </a:lnTo>
                  <a:lnTo>
                    <a:pt x="669527" y="696042"/>
                  </a:lnTo>
                  <a:lnTo>
                    <a:pt x="669130" y="702390"/>
                  </a:lnTo>
                  <a:lnTo>
                    <a:pt x="668733" y="716276"/>
                  </a:lnTo>
                  <a:lnTo>
                    <a:pt x="668733" y="750396"/>
                  </a:lnTo>
                  <a:lnTo>
                    <a:pt x="669130" y="768646"/>
                  </a:lnTo>
                  <a:lnTo>
                    <a:pt x="668733" y="786103"/>
                  </a:lnTo>
                  <a:lnTo>
                    <a:pt x="667938" y="803559"/>
                  </a:lnTo>
                  <a:lnTo>
                    <a:pt x="667143" y="811494"/>
                  </a:lnTo>
                  <a:lnTo>
                    <a:pt x="666349" y="819032"/>
                  </a:lnTo>
                  <a:lnTo>
                    <a:pt x="645289" y="825380"/>
                  </a:lnTo>
                  <a:lnTo>
                    <a:pt x="620654" y="831331"/>
                  </a:lnTo>
                  <a:lnTo>
                    <a:pt x="593237" y="837679"/>
                  </a:lnTo>
                  <a:lnTo>
                    <a:pt x="563436" y="844027"/>
                  </a:lnTo>
                  <a:lnTo>
                    <a:pt x="561052" y="872593"/>
                  </a:lnTo>
                  <a:lnTo>
                    <a:pt x="558668" y="896000"/>
                  </a:lnTo>
                  <a:lnTo>
                    <a:pt x="557873" y="905125"/>
                  </a:lnTo>
                  <a:lnTo>
                    <a:pt x="557079" y="916631"/>
                  </a:lnTo>
                  <a:lnTo>
                    <a:pt x="556681" y="928930"/>
                  </a:lnTo>
                  <a:lnTo>
                    <a:pt x="556284" y="942022"/>
                  </a:lnTo>
                  <a:lnTo>
                    <a:pt x="556284" y="955908"/>
                  </a:lnTo>
                  <a:lnTo>
                    <a:pt x="556284" y="970588"/>
                  </a:lnTo>
                  <a:lnTo>
                    <a:pt x="557079" y="984474"/>
                  </a:lnTo>
                  <a:lnTo>
                    <a:pt x="558271" y="997566"/>
                  </a:lnTo>
                  <a:lnTo>
                    <a:pt x="558668" y="1004311"/>
                  </a:lnTo>
                  <a:lnTo>
                    <a:pt x="558668" y="1009469"/>
                  </a:lnTo>
                  <a:lnTo>
                    <a:pt x="558271" y="1014626"/>
                  </a:lnTo>
                  <a:lnTo>
                    <a:pt x="557079" y="1018991"/>
                  </a:lnTo>
                  <a:lnTo>
                    <a:pt x="555489" y="1022164"/>
                  </a:lnTo>
                  <a:lnTo>
                    <a:pt x="553900" y="1024942"/>
                  </a:lnTo>
                  <a:lnTo>
                    <a:pt x="552310" y="1026925"/>
                  </a:lnTo>
                  <a:lnTo>
                    <a:pt x="549926" y="1028512"/>
                  </a:lnTo>
                  <a:lnTo>
                    <a:pt x="547145" y="1029306"/>
                  </a:lnTo>
                  <a:lnTo>
                    <a:pt x="544761" y="1030099"/>
                  </a:lnTo>
                  <a:lnTo>
                    <a:pt x="541582" y="1030496"/>
                  </a:lnTo>
                  <a:lnTo>
                    <a:pt x="538801" y="1030496"/>
                  </a:lnTo>
                  <a:lnTo>
                    <a:pt x="532046" y="1030099"/>
                  </a:lnTo>
                  <a:lnTo>
                    <a:pt x="525688" y="1028909"/>
                  </a:lnTo>
                  <a:lnTo>
                    <a:pt x="524894" y="1028512"/>
                  </a:lnTo>
                  <a:lnTo>
                    <a:pt x="524099" y="1027719"/>
                  </a:lnTo>
                  <a:lnTo>
                    <a:pt x="522510" y="1023751"/>
                  </a:lnTo>
                  <a:lnTo>
                    <a:pt x="520920" y="1018594"/>
                  </a:lnTo>
                  <a:lnTo>
                    <a:pt x="520125" y="1011452"/>
                  </a:lnTo>
                  <a:lnTo>
                    <a:pt x="519331" y="1002327"/>
                  </a:lnTo>
                  <a:lnTo>
                    <a:pt x="518536" y="992409"/>
                  </a:lnTo>
                  <a:lnTo>
                    <a:pt x="517741" y="968207"/>
                  </a:lnTo>
                  <a:lnTo>
                    <a:pt x="517344" y="941229"/>
                  </a:lnTo>
                  <a:lnTo>
                    <a:pt x="516947" y="911870"/>
                  </a:lnTo>
                  <a:lnTo>
                    <a:pt x="516549" y="853152"/>
                  </a:lnTo>
                  <a:lnTo>
                    <a:pt x="513768" y="853549"/>
                  </a:lnTo>
                  <a:lnTo>
                    <a:pt x="513768" y="976142"/>
                  </a:lnTo>
                  <a:lnTo>
                    <a:pt x="508602" y="1036050"/>
                  </a:lnTo>
                  <a:lnTo>
                    <a:pt x="504232" y="1082469"/>
                  </a:lnTo>
                  <a:lnTo>
                    <a:pt x="500258" y="1124127"/>
                  </a:lnTo>
                  <a:lnTo>
                    <a:pt x="499861" y="1128095"/>
                  </a:lnTo>
                  <a:lnTo>
                    <a:pt x="497874" y="1134443"/>
                  </a:lnTo>
                  <a:lnTo>
                    <a:pt x="495490" y="1141187"/>
                  </a:lnTo>
                  <a:lnTo>
                    <a:pt x="492311" y="1147535"/>
                  </a:lnTo>
                  <a:lnTo>
                    <a:pt x="489530" y="1153883"/>
                  </a:lnTo>
                  <a:lnTo>
                    <a:pt x="485954" y="1160231"/>
                  </a:lnTo>
                  <a:lnTo>
                    <a:pt x="482378" y="1166579"/>
                  </a:lnTo>
                  <a:lnTo>
                    <a:pt x="474828" y="1178481"/>
                  </a:lnTo>
                  <a:lnTo>
                    <a:pt x="438670" y="1654175"/>
                  </a:lnTo>
                  <a:lnTo>
                    <a:pt x="342512" y="1654175"/>
                  </a:lnTo>
                  <a:lnTo>
                    <a:pt x="294433" y="1276080"/>
                  </a:lnTo>
                  <a:lnTo>
                    <a:pt x="288473" y="1276873"/>
                  </a:lnTo>
                  <a:lnTo>
                    <a:pt x="282115" y="1277270"/>
                  </a:lnTo>
                  <a:lnTo>
                    <a:pt x="281718" y="1276873"/>
                  </a:lnTo>
                  <a:lnTo>
                    <a:pt x="281321" y="1276873"/>
                  </a:lnTo>
                  <a:lnTo>
                    <a:pt x="282115" y="1275683"/>
                  </a:lnTo>
                  <a:lnTo>
                    <a:pt x="282115" y="1275286"/>
                  </a:lnTo>
                  <a:lnTo>
                    <a:pt x="281321" y="1275286"/>
                  </a:lnTo>
                  <a:lnTo>
                    <a:pt x="281321" y="1276873"/>
                  </a:lnTo>
                  <a:lnTo>
                    <a:pt x="282910" y="1650208"/>
                  </a:lnTo>
                  <a:lnTo>
                    <a:pt x="170859" y="1653778"/>
                  </a:lnTo>
                  <a:lnTo>
                    <a:pt x="119998" y="1254655"/>
                  </a:lnTo>
                  <a:lnTo>
                    <a:pt x="116422" y="1253069"/>
                  </a:lnTo>
                  <a:lnTo>
                    <a:pt x="112846" y="1251482"/>
                  </a:lnTo>
                  <a:lnTo>
                    <a:pt x="109667" y="1249498"/>
                  </a:lnTo>
                  <a:lnTo>
                    <a:pt x="106489" y="1246721"/>
                  </a:lnTo>
                  <a:lnTo>
                    <a:pt x="103707" y="1243943"/>
                  </a:lnTo>
                  <a:lnTo>
                    <a:pt x="100528" y="1240373"/>
                  </a:lnTo>
                  <a:lnTo>
                    <a:pt x="98144" y="1236802"/>
                  </a:lnTo>
                  <a:lnTo>
                    <a:pt x="96158" y="1232438"/>
                  </a:lnTo>
                  <a:lnTo>
                    <a:pt x="91389" y="1223710"/>
                  </a:lnTo>
                  <a:lnTo>
                    <a:pt x="87416" y="1214188"/>
                  </a:lnTo>
                  <a:lnTo>
                    <a:pt x="84237" y="1203872"/>
                  </a:lnTo>
                  <a:lnTo>
                    <a:pt x="81853" y="1193557"/>
                  </a:lnTo>
                  <a:lnTo>
                    <a:pt x="79072" y="1182845"/>
                  </a:lnTo>
                  <a:lnTo>
                    <a:pt x="77085" y="1172133"/>
                  </a:lnTo>
                  <a:lnTo>
                    <a:pt x="73906" y="1153486"/>
                  </a:lnTo>
                  <a:lnTo>
                    <a:pt x="71522" y="1137616"/>
                  </a:lnTo>
                  <a:lnTo>
                    <a:pt x="70330" y="1132062"/>
                  </a:lnTo>
                  <a:lnTo>
                    <a:pt x="69535" y="1128491"/>
                  </a:lnTo>
                  <a:lnTo>
                    <a:pt x="69138" y="1124127"/>
                  </a:lnTo>
                  <a:lnTo>
                    <a:pt x="63178" y="1061839"/>
                  </a:lnTo>
                  <a:lnTo>
                    <a:pt x="56820" y="994392"/>
                  </a:lnTo>
                  <a:lnTo>
                    <a:pt x="50065" y="909490"/>
                  </a:lnTo>
                  <a:lnTo>
                    <a:pt x="42119" y="909490"/>
                  </a:lnTo>
                  <a:lnTo>
                    <a:pt x="35364" y="908299"/>
                  </a:lnTo>
                  <a:lnTo>
                    <a:pt x="29403" y="907506"/>
                  </a:lnTo>
                  <a:lnTo>
                    <a:pt x="24238" y="906316"/>
                  </a:lnTo>
                  <a:lnTo>
                    <a:pt x="20662" y="905125"/>
                  </a:lnTo>
                  <a:lnTo>
                    <a:pt x="17880" y="903935"/>
                  </a:lnTo>
                  <a:lnTo>
                    <a:pt x="17086" y="902745"/>
                  </a:lnTo>
                  <a:lnTo>
                    <a:pt x="16688" y="901555"/>
                  </a:lnTo>
                  <a:lnTo>
                    <a:pt x="16291" y="900761"/>
                  </a:lnTo>
                  <a:lnTo>
                    <a:pt x="16291" y="899571"/>
                  </a:lnTo>
                  <a:lnTo>
                    <a:pt x="14702" y="894413"/>
                  </a:lnTo>
                  <a:lnTo>
                    <a:pt x="12318" y="887669"/>
                  </a:lnTo>
                  <a:lnTo>
                    <a:pt x="10331" y="879734"/>
                  </a:lnTo>
                  <a:lnTo>
                    <a:pt x="8344" y="870212"/>
                  </a:lnTo>
                  <a:lnTo>
                    <a:pt x="6755" y="859103"/>
                  </a:lnTo>
                  <a:lnTo>
                    <a:pt x="4768" y="847201"/>
                  </a:lnTo>
                  <a:lnTo>
                    <a:pt x="3179" y="834109"/>
                  </a:lnTo>
                  <a:lnTo>
                    <a:pt x="1987" y="819826"/>
                  </a:lnTo>
                  <a:lnTo>
                    <a:pt x="795" y="805146"/>
                  </a:lnTo>
                  <a:lnTo>
                    <a:pt x="397" y="789277"/>
                  </a:lnTo>
                  <a:lnTo>
                    <a:pt x="0" y="773010"/>
                  </a:lnTo>
                  <a:lnTo>
                    <a:pt x="0" y="756347"/>
                  </a:lnTo>
                  <a:lnTo>
                    <a:pt x="795" y="738494"/>
                  </a:lnTo>
                  <a:lnTo>
                    <a:pt x="1987" y="721434"/>
                  </a:lnTo>
                  <a:lnTo>
                    <a:pt x="3576" y="703184"/>
                  </a:lnTo>
                  <a:lnTo>
                    <a:pt x="5563" y="684934"/>
                  </a:lnTo>
                  <a:lnTo>
                    <a:pt x="9139" y="667477"/>
                  </a:lnTo>
                  <a:lnTo>
                    <a:pt x="12715" y="649227"/>
                  </a:lnTo>
                  <a:lnTo>
                    <a:pt x="17483" y="631770"/>
                  </a:lnTo>
                  <a:lnTo>
                    <a:pt x="22649" y="614313"/>
                  </a:lnTo>
                  <a:lnTo>
                    <a:pt x="25430" y="605982"/>
                  </a:lnTo>
                  <a:lnTo>
                    <a:pt x="29006" y="597253"/>
                  </a:lnTo>
                  <a:lnTo>
                    <a:pt x="32185" y="588922"/>
                  </a:lnTo>
                  <a:lnTo>
                    <a:pt x="36158" y="580987"/>
                  </a:lnTo>
                  <a:lnTo>
                    <a:pt x="40132" y="573052"/>
                  </a:lnTo>
                  <a:lnTo>
                    <a:pt x="44503" y="565117"/>
                  </a:lnTo>
                  <a:lnTo>
                    <a:pt x="48873" y="557579"/>
                  </a:lnTo>
                  <a:lnTo>
                    <a:pt x="53244" y="549644"/>
                  </a:lnTo>
                  <a:lnTo>
                    <a:pt x="58410" y="542503"/>
                  </a:lnTo>
                  <a:lnTo>
                    <a:pt x="63973" y="535362"/>
                  </a:lnTo>
                  <a:lnTo>
                    <a:pt x="69535" y="528617"/>
                  </a:lnTo>
                  <a:lnTo>
                    <a:pt x="75496" y="522269"/>
                  </a:lnTo>
                  <a:lnTo>
                    <a:pt x="81456" y="515921"/>
                  </a:lnTo>
                  <a:lnTo>
                    <a:pt x="87416" y="509970"/>
                  </a:lnTo>
                  <a:lnTo>
                    <a:pt x="94171" y="504416"/>
                  </a:lnTo>
                  <a:lnTo>
                    <a:pt x="101720" y="498861"/>
                  </a:lnTo>
                  <a:lnTo>
                    <a:pt x="108873" y="493704"/>
                  </a:lnTo>
                  <a:lnTo>
                    <a:pt x="116422" y="488943"/>
                  </a:lnTo>
                  <a:lnTo>
                    <a:pt x="124369" y="484579"/>
                  </a:lnTo>
                  <a:lnTo>
                    <a:pt x="132713" y="480611"/>
                  </a:lnTo>
                  <a:lnTo>
                    <a:pt x="141455" y="477040"/>
                  </a:lnTo>
                  <a:lnTo>
                    <a:pt x="150594" y="473470"/>
                  </a:lnTo>
                  <a:lnTo>
                    <a:pt x="159733" y="470693"/>
                  </a:lnTo>
                  <a:lnTo>
                    <a:pt x="169667" y="467915"/>
                  </a:lnTo>
                  <a:lnTo>
                    <a:pt x="172845" y="467915"/>
                  </a:lnTo>
                  <a:lnTo>
                    <a:pt x="179998" y="468312"/>
                  </a:lnTo>
                  <a:lnTo>
                    <a:pt x="200262" y="469502"/>
                  </a:lnTo>
                  <a:lnTo>
                    <a:pt x="231652" y="471883"/>
                  </a:lnTo>
                  <a:lnTo>
                    <a:pt x="312711" y="730162"/>
                  </a:lnTo>
                  <a:lnTo>
                    <a:pt x="329400" y="728575"/>
                  </a:lnTo>
                  <a:lnTo>
                    <a:pt x="327413" y="709135"/>
                  </a:lnTo>
                  <a:lnTo>
                    <a:pt x="322247" y="527427"/>
                  </a:lnTo>
                  <a:lnTo>
                    <a:pt x="315492" y="509970"/>
                  </a:lnTo>
                  <a:lnTo>
                    <a:pt x="329002" y="486959"/>
                  </a:lnTo>
                  <a:lnTo>
                    <a:pt x="359598" y="486562"/>
                  </a:lnTo>
                  <a:lnTo>
                    <a:pt x="371916" y="509970"/>
                  </a:lnTo>
                  <a:lnTo>
                    <a:pt x="366353" y="530601"/>
                  </a:lnTo>
                  <a:lnTo>
                    <a:pt x="393372" y="722624"/>
                  </a:lnTo>
                  <a:lnTo>
                    <a:pt x="402114" y="721831"/>
                  </a:lnTo>
                  <a:lnTo>
                    <a:pt x="397346" y="476247"/>
                  </a:lnTo>
                  <a:lnTo>
                    <a:pt x="403703" y="473073"/>
                  </a:lnTo>
                  <a:lnTo>
                    <a:pt x="408869" y="470693"/>
                  </a:lnTo>
                  <a:lnTo>
                    <a:pt x="411253" y="468709"/>
                  </a:lnTo>
                  <a:lnTo>
                    <a:pt x="412047" y="467915"/>
                  </a:lnTo>
                  <a:lnTo>
                    <a:pt x="416816" y="467122"/>
                  </a:lnTo>
                  <a:lnTo>
                    <a:pt x="421584" y="467122"/>
                  </a:lnTo>
                  <a:lnTo>
                    <a:pt x="425557" y="466725"/>
                  </a:lnTo>
                  <a:close/>
                  <a:moveTo>
                    <a:pt x="2003425" y="196850"/>
                  </a:moveTo>
                  <a:lnTo>
                    <a:pt x="2003425" y="720725"/>
                  </a:lnTo>
                  <a:lnTo>
                    <a:pt x="1071562" y="720328"/>
                  </a:lnTo>
                  <a:lnTo>
                    <a:pt x="1251744" y="585391"/>
                  </a:lnTo>
                  <a:lnTo>
                    <a:pt x="1404144" y="665163"/>
                  </a:lnTo>
                  <a:lnTo>
                    <a:pt x="1657350" y="399256"/>
                  </a:lnTo>
                  <a:lnTo>
                    <a:pt x="1796653" y="458788"/>
                  </a:lnTo>
                  <a:lnTo>
                    <a:pt x="2003425" y="196850"/>
                  </a:lnTo>
                  <a:close/>
                  <a:moveTo>
                    <a:pt x="140097" y="182563"/>
                  </a:moveTo>
                  <a:lnTo>
                    <a:pt x="138509" y="201216"/>
                  </a:lnTo>
                  <a:lnTo>
                    <a:pt x="137319" y="215107"/>
                  </a:lnTo>
                  <a:lnTo>
                    <a:pt x="137716" y="215504"/>
                  </a:lnTo>
                  <a:lnTo>
                    <a:pt x="138509" y="201216"/>
                  </a:lnTo>
                  <a:lnTo>
                    <a:pt x="139303" y="194469"/>
                  </a:lnTo>
                  <a:lnTo>
                    <a:pt x="140097" y="188516"/>
                  </a:lnTo>
                  <a:lnTo>
                    <a:pt x="140097" y="182563"/>
                  </a:lnTo>
                  <a:close/>
                  <a:moveTo>
                    <a:pt x="164306" y="111125"/>
                  </a:moveTo>
                  <a:lnTo>
                    <a:pt x="162719" y="111522"/>
                  </a:lnTo>
                  <a:lnTo>
                    <a:pt x="161131" y="111919"/>
                  </a:lnTo>
                  <a:lnTo>
                    <a:pt x="159544" y="112713"/>
                  </a:lnTo>
                  <a:lnTo>
                    <a:pt x="158353" y="113507"/>
                  </a:lnTo>
                  <a:lnTo>
                    <a:pt x="155972" y="117078"/>
                  </a:lnTo>
                  <a:lnTo>
                    <a:pt x="153591" y="120650"/>
                  </a:lnTo>
                  <a:lnTo>
                    <a:pt x="158353" y="115491"/>
                  </a:lnTo>
                  <a:lnTo>
                    <a:pt x="161131" y="113110"/>
                  </a:lnTo>
                  <a:lnTo>
                    <a:pt x="164306" y="111125"/>
                  </a:lnTo>
                  <a:close/>
                  <a:moveTo>
                    <a:pt x="988111" y="91679"/>
                  </a:moveTo>
                  <a:lnTo>
                    <a:pt x="984541" y="92075"/>
                  </a:lnTo>
                  <a:lnTo>
                    <a:pt x="980971" y="93266"/>
                  </a:lnTo>
                  <a:lnTo>
                    <a:pt x="977798" y="94853"/>
                  </a:lnTo>
                  <a:lnTo>
                    <a:pt x="975022" y="97632"/>
                  </a:lnTo>
                  <a:lnTo>
                    <a:pt x="972642" y="100013"/>
                  </a:lnTo>
                  <a:lnTo>
                    <a:pt x="971055" y="103188"/>
                  </a:lnTo>
                  <a:lnTo>
                    <a:pt x="970262" y="106760"/>
                  </a:lnTo>
                  <a:lnTo>
                    <a:pt x="969865" y="110332"/>
                  </a:lnTo>
                  <a:lnTo>
                    <a:pt x="969865" y="578644"/>
                  </a:lnTo>
                  <a:lnTo>
                    <a:pt x="1457734" y="287338"/>
                  </a:lnTo>
                  <a:lnTo>
                    <a:pt x="1494622" y="333375"/>
                  </a:lnTo>
                  <a:lnTo>
                    <a:pt x="969865" y="642938"/>
                  </a:lnTo>
                  <a:lnTo>
                    <a:pt x="969865" y="758032"/>
                  </a:lnTo>
                  <a:lnTo>
                    <a:pt x="970262" y="762001"/>
                  </a:lnTo>
                  <a:lnTo>
                    <a:pt x="971055" y="765176"/>
                  </a:lnTo>
                  <a:lnTo>
                    <a:pt x="972642" y="768747"/>
                  </a:lnTo>
                  <a:lnTo>
                    <a:pt x="975022" y="771129"/>
                  </a:lnTo>
                  <a:lnTo>
                    <a:pt x="977798" y="773510"/>
                  </a:lnTo>
                  <a:lnTo>
                    <a:pt x="980971" y="775494"/>
                  </a:lnTo>
                  <a:lnTo>
                    <a:pt x="984541" y="776685"/>
                  </a:lnTo>
                  <a:lnTo>
                    <a:pt x="988111" y="776685"/>
                  </a:lnTo>
                  <a:lnTo>
                    <a:pt x="2043178" y="776685"/>
                  </a:lnTo>
                  <a:lnTo>
                    <a:pt x="2047144" y="776685"/>
                  </a:lnTo>
                  <a:lnTo>
                    <a:pt x="2050714" y="775494"/>
                  </a:lnTo>
                  <a:lnTo>
                    <a:pt x="2053887" y="773510"/>
                  </a:lnTo>
                  <a:lnTo>
                    <a:pt x="2056663" y="771129"/>
                  </a:lnTo>
                  <a:lnTo>
                    <a:pt x="2059043" y="768747"/>
                  </a:lnTo>
                  <a:lnTo>
                    <a:pt x="2060630" y="765176"/>
                  </a:lnTo>
                  <a:lnTo>
                    <a:pt x="2061820" y="762001"/>
                  </a:lnTo>
                  <a:lnTo>
                    <a:pt x="2062216" y="758032"/>
                  </a:lnTo>
                  <a:lnTo>
                    <a:pt x="2062216" y="110332"/>
                  </a:lnTo>
                  <a:lnTo>
                    <a:pt x="2061820" y="106760"/>
                  </a:lnTo>
                  <a:lnTo>
                    <a:pt x="2060630" y="103188"/>
                  </a:lnTo>
                  <a:lnTo>
                    <a:pt x="2059043" y="100013"/>
                  </a:lnTo>
                  <a:lnTo>
                    <a:pt x="2056663" y="97632"/>
                  </a:lnTo>
                  <a:lnTo>
                    <a:pt x="2053887" y="94853"/>
                  </a:lnTo>
                  <a:lnTo>
                    <a:pt x="2050714" y="93266"/>
                  </a:lnTo>
                  <a:lnTo>
                    <a:pt x="2047144" y="92075"/>
                  </a:lnTo>
                  <a:lnTo>
                    <a:pt x="2043178" y="91679"/>
                  </a:lnTo>
                  <a:lnTo>
                    <a:pt x="988111" y="91679"/>
                  </a:lnTo>
                  <a:close/>
                  <a:moveTo>
                    <a:pt x="273050" y="38100"/>
                  </a:moveTo>
                  <a:lnTo>
                    <a:pt x="286544" y="38497"/>
                  </a:lnTo>
                  <a:lnTo>
                    <a:pt x="299641" y="38894"/>
                  </a:lnTo>
                  <a:lnTo>
                    <a:pt x="312341" y="40085"/>
                  </a:lnTo>
                  <a:lnTo>
                    <a:pt x="323850" y="42466"/>
                  </a:lnTo>
                  <a:lnTo>
                    <a:pt x="335756" y="44847"/>
                  </a:lnTo>
                  <a:lnTo>
                    <a:pt x="347266" y="47229"/>
                  </a:lnTo>
                  <a:lnTo>
                    <a:pt x="357981" y="50800"/>
                  </a:lnTo>
                  <a:lnTo>
                    <a:pt x="368697" y="53975"/>
                  </a:lnTo>
                  <a:lnTo>
                    <a:pt x="378222" y="57944"/>
                  </a:lnTo>
                  <a:lnTo>
                    <a:pt x="387747" y="61516"/>
                  </a:lnTo>
                  <a:lnTo>
                    <a:pt x="396478" y="65881"/>
                  </a:lnTo>
                  <a:lnTo>
                    <a:pt x="404813" y="70247"/>
                  </a:lnTo>
                  <a:lnTo>
                    <a:pt x="412750" y="74216"/>
                  </a:lnTo>
                  <a:lnTo>
                    <a:pt x="419894" y="78582"/>
                  </a:lnTo>
                  <a:lnTo>
                    <a:pt x="432197" y="86519"/>
                  </a:lnTo>
                  <a:lnTo>
                    <a:pt x="442516" y="93266"/>
                  </a:lnTo>
                  <a:lnTo>
                    <a:pt x="449660" y="99219"/>
                  </a:lnTo>
                  <a:lnTo>
                    <a:pt x="455613" y="104378"/>
                  </a:lnTo>
                  <a:lnTo>
                    <a:pt x="454025" y="107553"/>
                  </a:lnTo>
                  <a:lnTo>
                    <a:pt x="451644" y="111522"/>
                  </a:lnTo>
                  <a:lnTo>
                    <a:pt x="448866" y="116285"/>
                  </a:lnTo>
                  <a:lnTo>
                    <a:pt x="444897" y="122238"/>
                  </a:lnTo>
                  <a:lnTo>
                    <a:pt x="440532" y="128588"/>
                  </a:lnTo>
                  <a:lnTo>
                    <a:pt x="434578" y="134938"/>
                  </a:lnTo>
                  <a:lnTo>
                    <a:pt x="427832" y="141288"/>
                  </a:lnTo>
                  <a:lnTo>
                    <a:pt x="423863" y="144066"/>
                  </a:lnTo>
                  <a:lnTo>
                    <a:pt x="420291" y="146844"/>
                  </a:lnTo>
                  <a:lnTo>
                    <a:pt x="415925" y="149225"/>
                  </a:lnTo>
                  <a:lnTo>
                    <a:pt x="411163" y="151607"/>
                  </a:lnTo>
                  <a:lnTo>
                    <a:pt x="406797" y="153591"/>
                  </a:lnTo>
                  <a:lnTo>
                    <a:pt x="401638" y="155179"/>
                  </a:lnTo>
                  <a:lnTo>
                    <a:pt x="396082" y="156369"/>
                  </a:lnTo>
                  <a:lnTo>
                    <a:pt x="390525" y="157560"/>
                  </a:lnTo>
                  <a:lnTo>
                    <a:pt x="384572" y="157957"/>
                  </a:lnTo>
                  <a:lnTo>
                    <a:pt x="379016" y="157957"/>
                  </a:lnTo>
                  <a:lnTo>
                    <a:pt x="372666" y="157560"/>
                  </a:lnTo>
                  <a:lnTo>
                    <a:pt x="365919" y="155973"/>
                  </a:lnTo>
                  <a:lnTo>
                    <a:pt x="358775" y="154385"/>
                  </a:lnTo>
                  <a:lnTo>
                    <a:pt x="351235" y="152003"/>
                  </a:lnTo>
                  <a:lnTo>
                    <a:pt x="343694" y="148828"/>
                  </a:lnTo>
                  <a:lnTo>
                    <a:pt x="335756" y="145257"/>
                  </a:lnTo>
                  <a:lnTo>
                    <a:pt x="327025" y="140891"/>
                  </a:lnTo>
                  <a:lnTo>
                    <a:pt x="317103" y="136525"/>
                  </a:lnTo>
                  <a:lnTo>
                    <a:pt x="355203" y="155179"/>
                  </a:lnTo>
                  <a:lnTo>
                    <a:pt x="373063" y="163116"/>
                  </a:lnTo>
                  <a:lnTo>
                    <a:pt x="381397" y="166688"/>
                  </a:lnTo>
                  <a:lnTo>
                    <a:pt x="389335" y="169466"/>
                  </a:lnTo>
                  <a:lnTo>
                    <a:pt x="397272" y="172244"/>
                  </a:lnTo>
                  <a:lnTo>
                    <a:pt x="404813" y="173832"/>
                  </a:lnTo>
                  <a:lnTo>
                    <a:pt x="411957" y="175023"/>
                  </a:lnTo>
                  <a:lnTo>
                    <a:pt x="418703" y="175419"/>
                  </a:lnTo>
                  <a:lnTo>
                    <a:pt x="425053" y="175023"/>
                  </a:lnTo>
                  <a:lnTo>
                    <a:pt x="428228" y="174625"/>
                  </a:lnTo>
                  <a:lnTo>
                    <a:pt x="431007" y="173832"/>
                  </a:lnTo>
                  <a:lnTo>
                    <a:pt x="434182" y="173038"/>
                  </a:lnTo>
                  <a:lnTo>
                    <a:pt x="436563" y="171847"/>
                  </a:lnTo>
                  <a:lnTo>
                    <a:pt x="438944" y="169863"/>
                  </a:lnTo>
                  <a:lnTo>
                    <a:pt x="441722" y="168276"/>
                  </a:lnTo>
                  <a:lnTo>
                    <a:pt x="442913" y="180976"/>
                  </a:lnTo>
                  <a:lnTo>
                    <a:pt x="443310" y="192882"/>
                  </a:lnTo>
                  <a:lnTo>
                    <a:pt x="443310" y="203994"/>
                  </a:lnTo>
                  <a:lnTo>
                    <a:pt x="442913" y="215107"/>
                  </a:lnTo>
                  <a:lnTo>
                    <a:pt x="444500" y="213122"/>
                  </a:lnTo>
                  <a:lnTo>
                    <a:pt x="445691" y="212328"/>
                  </a:lnTo>
                  <a:lnTo>
                    <a:pt x="446882" y="212328"/>
                  </a:lnTo>
                  <a:lnTo>
                    <a:pt x="447675" y="212726"/>
                  </a:lnTo>
                  <a:lnTo>
                    <a:pt x="448072" y="213519"/>
                  </a:lnTo>
                  <a:lnTo>
                    <a:pt x="448866" y="216297"/>
                  </a:lnTo>
                  <a:lnTo>
                    <a:pt x="448866" y="221457"/>
                  </a:lnTo>
                  <a:lnTo>
                    <a:pt x="448866" y="228204"/>
                  </a:lnTo>
                  <a:lnTo>
                    <a:pt x="447675" y="244079"/>
                  </a:lnTo>
                  <a:lnTo>
                    <a:pt x="445294" y="262335"/>
                  </a:lnTo>
                  <a:lnTo>
                    <a:pt x="443310" y="279797"/>
                  </a:lnTo>
                  <a:lnTo>
                    <a:pt x="440928" y="294482"/>
                  </a:lnTo>
                  <a:lnTo>
                    <a:pt x="439738" y="300038"/>
                  </a:lnTo>
                  <a:lnTo>
                    <a:pt x="438547" y="303213"/>
                  </a:lnTo>
                  <a:lnTo>
                    <a:pt x="437753" y="304800"/>
                  </a:lnTo>
                  <a:lnTo>
                    <a:pt x="437357" y="304800"/>
                  </a:lnTo>
                  <a:lnTo>
                    <a:pt x="436960" y="304007"/>
                  </a:lnTo>
                  <a:lnTo>
                    <a:pt x="435769" y="313929"/>
                  </a:lnTo>
                  <a:lnTo>
                    <a:pt x="434182" y="323057"/>
                  </a:lnTo>
                  <a:lnTo>
                    <a:pt x="432197" y="332185"/>
                  </a:lnTo>
                  <a:lnTo>
                    <a:pt x="429816" y="341313"/>
                  </a:lnTo>
                  <a:lnTo>
                    <a:pt x="427435" y="349647"/>
                  </a:lnTo>
                  <a:lnTo>
                    <a:pt x="424260" y="357982"/>
                  </a:lnTo>
                  <a:lnTo>
                    <a:pt x="421482" y="365919"/>
                  </a:lnTo>
                  <a:lnTo>
                    <a:pt x="417513" y="373460"/>
                  </a:lnTo>
                  <a:lnTo>
                    <a:pt x="413941" y="381397"/>
                  </a:lnTo>
                  <a:lnTo>
                    <a:pt x="409972" y="388938"/>
                  </a:lnTo>
                  <a:lnTo>
                    <a:pt x="406003" y="395685"/>
                  </a:lnTo>
                  <a:lnTo>
                    <a:pt x="401241" y="402432"/>
                  </a:lnTo>
                  <a:lnTo>
                    <a:pt x="396875" y="408782"/>
                  </a:lnTo>
                  <a:lnTo>
                    <a:pt x="391716" y="415132"/>
                  </a:lnTo>
                  <a:lnTo>
                    <a:pt x="386953" y="420688"/>
                  </a:lnTo>
                  <a:lnTo>
                    <a:pt x="381794" y="426244"/>
                  </a:lnTo>
                  <a:lnTo>
                    <a:pt x="376635" y="431801"/>
                  </a:lnTo>
                  <a:lnTo>
                    <a:pt x="371078" y="436563"/>
                  </a:lnTo>
                  <a:lnTo>
                    <a:pt x="365919" y="440929"/>
                  </a:lnTo>
                  <a:lnTo>
                    <a:pt x="360363" y="445691"/>
                  </a:lnTo>
                  <a:lnTo>
                    <a:pt x="354806" y="449660"/>
                  </a:lnTo>
                  <a:lnTo>
                    <a:pt x="349250" y="453232"/>
                  </a:lnTo>
                  <a:lnTo>
                    <a:pt x="343297" y="456804"/>
                  </a:lnTo>
                  <a:lnTo>
                    <a:pt x="337741" y="459582"/>
                  </a:lnTo>
                  <a:lnTo>
                    <a:pt x="332185" y="462757"/>
                  </a:lnTo>
                  <a:lnTo>
                    <a:pt x="326628" y="464741"/>
                  </a:lnTo>
                  <a:lnTo>
                    <a:pt x="320675" y="466726"/>
                  </a:lnTo>
                  <a:lnTo>
                    <a:pt x="315119" y="468313"/>
                  </a:lnTo>
                  <a:lnTo>
                    <a:pt x="309563" y="469901"/>
                  </a:lnTo>
                  <a:lnTo>
                    <a:pt x="304403" y="470694"/>
                  </a:lnTo>
                  <a:lnTo>
                    <a:pt x="298847" y="471091"/>
                  </a:lnTo>
                  <a:lnTo>
                    <a:pt x="293688" y="471488"/>
                  </a:lnTo>
                  <a:lnTo>
                    <a:pt x="288925" y="471091"/>
                  </a:lnTo>
                  <a:lnTo>
                    <a:pt x="284956" y="470694"/>
                  </a:lnTo>
                  <a:lnTo>
                    <a:pt x="280194" y="469901"/>
                  </a:lnTo>
                  <a:lnTo>
                    <a:pt x="275034" y="467916"/>
                  </a:lnTo>
                  <a:lnTo>
                    <a:pt x="270669" y="466329"/>
                  </a:lnTo>
                  <a:lnTo>
                    <a:pt x="265509" y="464344"/>
                  </a:lnTo>
                  <a:lnTo>
                    <a:pt x="259953" y="462360"/>
                  </a:lnTo>
                  <a:lnTo>
                    <a:pt x="254794" y="459185"/>
                  </a:lnTo>
                  <a:lnTo>
                    <a:pt x="244078" y="452438"/>
                  </a:lnTo>
                  <a:lnTo>
                    <a:pt x="232966" y="444898"/>
                  </a:lnTo>
                  <a:lnTo>
                    <a:pt x="221853" y="435769"/>
                  </a:lnTo>
                  <a:lnTo>
                    <a:pt x="211534" y="425450"/>
                  </a:lnTo>
                  <a:lnTo>
                    <a:pt x="200819" y="413941"/>
                  </a:lnTo>
                  <a:lnTo>
                    <a:pt x="190500" y="402035"/>
                  </a:lnTo>
                  <a:lnTo>
                    <a:pt x="185737" y="395685"/>
                  </a:lnTo>
                  <a:lnTo>
                    <a:pt x="180578" y="388938"/>
                  </a:lnTo>
                  <a:lnTo>
                    <a:pt x="176609" y="381794"/>
                  </a:lnTo>
                  <a:lnTo>
                    <a:pt x="171847" y="374651"/>
                  </a:lnTo>
                  <a:lnTo>
                    <a:pt x="167481" y="367507"/>
                  </a:lnTo>
                  <a:lnTo>
                    <a:pt x="163512" y="359569"/>
                  </a:lnTo>
                  <a:lnTo>
                    <a:pt x="159544" y="351632"/>
                  </a:lnTo>
                  <a:lnTo>
                    <a:pt x="156369" y="343694"/>
                  </a:lnTo>
                  <a:lnTo>
                    <a:pt x="152797" y="335757"/>
                  </a:lnTo>
                  <a:lnTo>
                    <a:pt x="150019" y="327422"/>
                  </a:lnTo>
                  <a:lnTo>
                    <a:pt x="147241" y="318691"/>
                  </a:lnTo>
                  <a:lnTo>
                    <a:pt x="144859" y="310357"/>
                  </a:lnTo>
                  <a:lnTo>
                    <a:pt x="142875" y="316310"/>
                  </a:lnTo>
                  <a:lnTo>
                    <a:pt x="140494" y="320676"/>
                  </a:lnTo>
                  <a:lnTo>
                    <a:pt x="139700" y="322263"/>
                  </a:lnTo>
                  <a:lnTo>
                    <a:pt x="138509" y="323057"/>
                  </a:lnTo>
                  <a:lnTo>
                    <a:pt x="137319" y="323851"/>
                  </a:lnTo>
                  <a:lnTo>
                    <a:pt x="136128" y="324247"/>
                  </a:lnTo>
                  <a:lnTo>
                    <a:pt x="134541" y="323851"/>
                  </a:lnTo>
                  <a:lnTo>
                    <a:pt x="133350" y="323057"/>
                  </a:lnTo>
                  <a:lnTo>
                    <a:pt x="132159" y="321866"/>
                  </a:lnTo>
                  <a:lnTo>
                    <a:pt x="130969" y="319485"/>
                  </a:lnTo>
                  <a:lnTo>
                    <a:pt x="128587" y="314722"/>
                  </a:lnTo>
                  <a:lnTo>
                    <a:pt x="126603" y="308372"/>
                  </a:lnTo>
                  <a:lnTo>
                    <a:pt x="125016" y="300038"/>
                  </a:lnTo>
                  <a:lnTo>
                    <a:pt x="123825" y="290513"/>
                  </a:lnTo>
                  <a:lnTo>
                    <a:pt x="123031" y="280591"/>
                  </a:lnTo>
                  <a:lnTo>
                    <a:pt x="122634" y="269478"/>
                  </a:lnTo>
                  <a:lnTo>
                    <a:pt x="123031" y="259557"/>
                  </a:lnTo>
                  <a:lnTo>
                    <a:pt x="123428" y="250032"/>
                  </a:lnTo>
                  <a:lnTo>
                    <a:pt x="124619" y="241300"/>
                  </a:lnTo>
                  <a:lnTo>
                    <a:pt x="125809" y="233760"/>
                  </a:lnTo>
                  <a:lnTo>
                    <a:pt x="127397" y="227013"/>
                  </a:lnTo>
                  <a:lnTo>
                    <a:pt x="129778" y="221854"/>
                  </a:lnTo>
                  <a:lnTo>
                    <a:pt x="131762" y="217488"/>
                  </a:lnTo>
                  <a:lnTo>
                    <a:pt x="132953" y="216297"/>
                  </a:lnTo>
                  <a:lnTo>
                    <a:pt x="134144" y="215504"/>
                  </a:lnTo>
                  <a:lnTo>
                    <a:pt x="130572" y="211138"/>
                  </a:lnTo>
                  <a:lnTo>
                    <a:pt x="127000" y="207169"/>
                  </a:lnTo>
                  <a:lnTo>
                    <a:pt x="124619" y="202407"/>
                  </a:lnTo>
                  <a:lnTo>
                    <a:pt x="122634" y="197247"/>
                  </a:lnTo>
                  <a:lnTo>
                    <a:pt x="120253" y="192485"/>
                  </a:lnTo>
                  <a:lnTo>
                    <a:pt x="119062" y="186928"/>
                  </a:lnTo>
                  <a:lnTo>
                    <a:pt x="118269" y="181372"/>
                  </a:lnTo>
                  <a:lnTo>
                    <a:pt x="117475" y="175816"/>
                  </a:lnTo>
                  <a:lnTo>
                    <a:pt x="117475" y="170260"/>
                  </a:lnTo>
                  <a:lnTo>
                    <a:pt x="117475" y="164704"/>
                  </a:lnTo>
                  <a:lnTo>
                    <a:pt x="117872" y="158751"/>
                  </a:lnTo>
                  <a:lnTo>
                    <a:pt x="118269" y="152797"/>
                  </a:lnTo>
                  <a:lnTo>
                    <a:pt x="120253" y="140891"/>
                  </a:lnTo>
                  <a:lnTo>
                    <a:pt x="123428" y="129381"/>
                  </a:lnTo>
                  <a:lnTo>
                    <a:pt x="126603" y="118666"/>
                  </a:lnTo>
                  <a:lnTo>
                    <a:pt x="130969" y="107951"/>
                  </a:lnTo>
                  <a:lnTo>
                    <a:pt x="135334" y="98426"/>
                  </a:lnTo>
                  <a:lnTo>
                    <a:pt x="139700" y="90091"/>
                  </a:lnTo>
                  <a:lnTo>
                    <a:pt x="144066" y="82154"/>
                  </a:lnTo>
                  <a:lnTo>
                    <a:pt x="148034" y="76597"/>
                  </a:lnTo>
                  <a:lnTo>
                    <a:pt x="152003" y="72231"/>
                  </a:lnTo>
                  <a:lnTo>
                    <a:pt x="153194" y="70644"/>
                  </a:lnTo>
                  <a:lnTo>
                    <a:pt x="154781" y="69850"/>
                  </a:lnTo>
                  <a:lnTo>
                    <a:pt x="170656" y="61913"/>
                  </a:lnTo>
                  <a:lnTo>
                    <a:pt x="186134" y="55960"/>
                  </a:lnTo>
                  <a:lnTo>
                    <a:pt x="201216" y="50403"/>
                  </a:lnTo>
                  <a:lnTo>
                    <a:pt x="216297" y="46038"/>
                  </a:lnTo>
                  <a:lnTo>
                    <a:pt x="230981" y="42863"/>
                  </a:lnTo>
                  <a:lnTo>
                    <a:pt x="245269" y="40482"/>
                  </a:lnTo>
                  <a:lnTo>
                    <a:pt x="259556" y="38894"/>
                  </a:lnTo>
                  <a:lnTo>
                    <a:pt x="273050" y="38100"/>
                  </a:lnTo>
                  <a:close/>
                  <a:moveTo>
                    <a:pt x="982954" y="0"/>
                  </a:moveTo>
                  <a:lnTo>
                    <a:pt x="988111" y="0"/>
                  </a:lnTo>
                  <a:lnTo>
                    <a:pt x="2043178" y="0"/>
                  </a:lnTo>
                  <a:lnTo>
                    <a:pt x="2049127" y="0"/>
                  </a:lnTo>
                  <a:lnTo>
                    <a:pt x="2054680" y="397"/>
                  </a:lnTo>
                  <a:lnTo>
                    <a:pt x="2060233" y="1191"/>
                  </a:lnTo>
                  <a:lnTo>
                    <a:pt x="2065786" y="1985"/>
                  </a:lnTo>
                  <a:lnTo>
                    <a:pt x="2070942" y="3572"/>
                  </a:lnTo>
                  <a:lnTo>
                    <a:pt x="2076099" y="5160"/>
                  </a:lnTo>
                  <a:lnTo>
                    <a:pt x="2081255" y="6747"/>
                  </a:lnTo>
                  <a:lnTo>
                    <a:pt x="2086411" y="8732"/>
                  </a:lnTo>
                  <a:lnTo>
                    <a:pt x="2091171" y="11113"/>
                  </a:lnTo>
                  <a:lnTo>
                    <a:pt x="2095931" y="13494"/>
                  </a:lnTo>
                  <a:lnTo>
                    <a:pt x="2100691" y="16272"/>
                  </a:lnTo>
                  <a:lnTo>
                    <a:pt x="2105054" y="19050"/>
                  </a:lnTo>
                  <a:lnTo>
                    <a:pt x="2109417" y="21828"/>
                  </a:lnTo>
                  <a:lnTo>
                    <a:pt x="2113780" y="25401"/>
                  </a:lnTo>
                  <a:lnTo>
                    <a:pt x="2121713" y="32544"/>
                  </a:lnTo>
                  <a:lnTo>
                    <a:pt x="2128852" y="40085"/>
                  </a:lnTo>
                  <a:lnTo>
                    <a:pt x="2131629" y="44451"/>
                  </a:lnTo>
                  <a:lnTo>
                    <a:pt x="2135198" y="48816"/>
                  </a:lnTo>
                  <a:lnTo>
                    <a:pt x="2137578" y="53182"/>
                  </a:lnTo>
                  <a:lnTo>
                    <a:pt x="2140751" y="57944"/>
                  </a:lnTo>
                  <a:lnTo>
                    <a:pt x="2143131" y="62707"/>
                  </a:lnTo>
                  <a:lnTo>
                    <a:pt x="2145114" y="67469"/>
                  </a:lnTo>
                  <a:lnTo>
                    <a:pt x="2147494" y="72628"/>
                  </a:lnTo>
                  <a:lnTo>
                    <a:pt x="2149081" y="77788"/>
                  </a:lnTo>
                  <a:lnTo>
                    <a:pt x="2150271" y="82947"/>
                  </a:lnTo>
                  <a:lnTo>
                    <a:pt x="2151461" y="88107"/>
                  </a:lnTo>
                  <a:lnTo>
                    <a:pt x="2152254" y="93663"/>
                  </a:lnTo>
                  <a:lnTo>
                    <a:pt x="2153444" y="99219"/>
                  </a:lnTo>
                  <a:lnTo>
                    <a:pt x="2153841" y="105172"/>
                  </a:lnTo>
                  <a:lnTo>
                    <a:pt x="2154237" y="110332"/>
                  </a:lnTo>
                  <a:lnTo>
                    <a:pt x="2154237" y="758032"/>
                  </a:lnTo>
                  <a:lnTo>
                    <a:pt x="2153841" y="763588"/>
                  </a:lnTo>
                  <a:lnTo>
                    <a:pt x="2153444" y="769144"/>
                  </a:lnTo>
                  <a:lnTo>
                    <a:pt x="2152254" y="775097"/>
                  </a:lnTo>
                  <a:lnTo>
                    <a:pt x="2151461" y="779860"/>
                  </a:lnTo>
                  <a:lnTo>
                    <a:pt x="2150271" y="785416"/>
                  </a:lnTo>
                  <a:lnTo>
                    <a:pt x="2149081" y="790972"/>
                  </a:lnTo>
                  <a:lnTo>
                    <a:pt x="2147494" y="796132"/>
                  </a:lnTo>
                  <a:lnTo>
                    <a:pt x="2145114" y="800894"/>
                  </a:lnTo>
                  <a:lnTo>
                    <a:pt x="2143131" y="805657"/>
                  </a:lnTo>
                  <a:lnTo>
                    <a:pt x="2140751" y="810816"/>
                  </a:lnTo>
                  <a:lnTo>
                    <a:pt x="2137578" y="815579"/>
                  </a:lnTo>
                  <a:lnTo>
                    <a:pt x="2135198" y="819547"/>
                  </a:lnTo>
                  <a:lnTo>
                    <a:pt x="2131629" y="824310"/>
                  </a:lnTo>
                  <a:lnTo>
                    <a:pt x="2128852" y="827882"/>
                  </a:lnTo>
                  <a:lnTo>
                    <a:pt x="2124886" y="832247"/>
                  </a:lnTo>
                  <a:lnTo>
                    <a:pt x="2121713" y="836216"/>
                  </a:lnTo>
                  <a:lnTo>
                    <a:pt x="2117350" y="839788"/>
                  </a:lnTo>
                  <a:lnTo>
                    <a:pt x="2113780" y="843360"/>
                  </a:lnTo>
                  <a:lnTo>
                    <a:pt x="2109417" y="846535"/>
                  </a:lnTo>
                  <a:lnTo>
                    <a:pt x="2105054" y="849710"/>
                  </a:lnTo>
                  <a:lnTo>
                    <a:pt x="2100691" y="852488"/>
                  </a:lnTo>
                  <a:lnTo>
                    <a:pt x="2095931" y="854869"/>
                  </a:lnTo>
                  <a:lnTo>
                    <a:pt x="2091171" y="857647"/>
                  </a:lnTo>
                  <a:lnTo>
                    <a:pt x="2086411" y="859632"/>
                  </a:lnTo>
                  <a:lnTo>
                    <a:pt x="2081255" y="861616"/>
                  </a:lnTo>
                  <a:lnTo>
                    <a:pt x="2076099" y="863601"/>
                  </a:lnTo>
                  <a:lnTo>
                    <a:pt x="2070942" y="865188"/>
                  </a:lnTo>
                  <a:lnTo>
                    <a:pt x="2065786" y="866379"/>
                  </a:lnTo>
                  <a:lnTo>
                    <a:pt x="2060233" y="867172"/>
                  </a:lnTo>
                  <a:lnTo>
                    <a:pt x="2054680" y="867966"/>
                  </a:lnTo>
                  <a:lnTo>
                    <a:pt x="2049127" y="868363"/>
                  </a:lnTo>
                  <a:lnTo>
                    <a:pt x="2043178" y="868363"/>
                  </a:lnTo>
                  <a:lnTo>
                    <a:pt x="988111" y="868363"/>
                  </a:lnTo>
                  <a:lnTo>
                    <a:pt x="982954" y="868363"/>
                  </a:lnTo>
                  <a:lnTo>
                    <a:pt x="977401" y="867966"/>
                  </a:lnTo>
                  <a:lnTo>
                    <a:pt x="971452" y="867172"/>
                  </a:lnTo>
                  <a:lnTo>
                    <a:pt x="966295" y="866379"/>
                  </a:lnTo>
                  <a:lnTo>
                    <a:pt x="960742" y="865188"/>
                  </a:lnTo>
                  <a:lnTo>
                    <a:pt x="955586" y="863601"/>
                  </a:lnTo>
                  <a:lnTo>
                    <a:pt x="950430" y="861616"/>
                  </a:lnTo>
                  <a:lnTo>
                    <a:pt x="945273" y="859632"/>
                  </a:lnTo>
                  <a:lnTo>
                    <a:pt x="940514" y="857647"/>
                  </a:lnTo>
                  <a:lnTo>
                    <a:pt x="935754" y="854869"/>
                  </a:lnTo>
                  <a:lnTo>
                    <a:pt x="930994" y="852488"/>
                  </a:lnTo>
                  <a:lnTo>
                    <a:pt x="926631" y="849710"/>
                  </a:lnTo>
                  <a:lnTo>
                    <a:pt x="922268" y="846535"/>
                  </a:lnTo>
                  <a:lnTo>
                    <a:pt x="918302" y="843360"/>
                  </a:lnTo>
                  <a:lnTo>
                    <a:pt x="913939" y="839788"/>
                  </a:lnTo>
                  <a:lnTo>
                    <a:pt x="910369" y="836216"/>
                  </a:lnTo>
                  <a:lnTo>
                    <a:pt x="906402" y="832247"/>
                  </a:lnTo>
                  <a:lnTo>
                    <a:pt x="903229" y="827882"/>
                  </a:lnTo>
                  <a:lnTo>
                    <a:pt x="899659" y="824310"/>
                  </a:lnTo>
                  <a:lnTo>
                    <a:pt x="896883" y="819547"/>
                  </a:lnTo>
                  <a:lnTo>
                    <a:pt x="893710" y="815579"/>
                  </a:lnTo>
                  <a:lnTo>
                    <a:pt x="891330" y="810816"/>
                  </a:lnTo>
                  <a:lnTo>
                    <a:pt x="888950" y="805657"/>
                  </a:lnTo>
                  <a:lnTo>
                    <a:pt x="886570" y="800894"/>
                  </a:lnTo>
                  <a:lnTo>
                    <a:pt x="884587" y="796132"/>
                  </a:lnTo>
                  <a:lnTo>
                    <a:pt x="883001" y="790972"/>
                  </a:lnTo>
                  <a:lnTo>
                    <a:pt x="881414" y="785416"/>
                  </a:lnTo>
                  <a:lnTo>
                    <a:pt x="879827" y="779860"/>
                  </a:lnTo>
                  <a:lnTo>
                    <a:pt x="879034" y="775097"/>
                  </a:lnTo>
                  <a:lnTo>
                    <a:pt x="878241" y="769144"/>
                  </a:lnTo>
                  <a:lnTo>
                    <a:pt x="877844" y="763588"/>
                  </a:lnTo>
                  <a:lnTo>
                    <a:pt x="877844" y="758032"/>
                  </a:lnTo>
                  <a:lnTo>
                    <a:pt x="877844" y="696913"/>
                  </a:lnTo>
                  <a:lnTo>
                    <a:pt x="833420" y="723504"/>
                  </a:lnTo>
                  <a:lnTo>
                    <a:pt x="804862" y="676672"/>
                  </a:lnTo>
                  <a:lnTo>
                    <a:pt x="877844" y="633413"/>
                  </a:lnTo>
                  <a:lnTo>
                    <a:pt x="877844" y="110332"/>
                  </a:lnTo>
                  <a:lnTo>
                    <a:pt x="877844" y="105172"/>
                  </a:lnTo>
                  <a:lnTo>
                    <a:pt x="878241" y="99219"/>
                  </a:lnTo>
                  <a:lnTo>
                    <a:pt x="879034" y="93663"/>
                  </a:lnTo>
                  <a:lnTo>
                    <a:pt x="879827" y="88107"/>
                  </a:lnTo>
                  <a:lnTo>
                    <a:pt x="881414" y="82947"/>
                  </a:lnTo>
                  <a:lnTo>
                    <a:pt x="883001" y="77788"/>
                  </a:lnTo>
                  <a:lnTo>
                    <a:pt x="884587" y="72628"/>
                  </a:lnTo>
                  <a:lnTo>
                    <a:pt x="886570" y="67469"/>
                  </a:lnTo>
                  <a:lnTo>
                    <a:pt x="888950" y="62707"/>
                  </a:lnTo>
                  <a:lnTo>
                    <a:pt x="891330" y="57944"/>
                  </a:lnTo>
                  <a:lnTo>
                    <a:pt x="893710" y="53182"/>
                  </a:lnTo>
                  <a:lnTo>
                    <a:pt x="896883" y="48816"/>
                  </a:lnTo>
                  <a:lnTo>
                    <a:pt x="899659" y="44451"/>
                  </a:lnTo>
                  <a:lnTo>
                    <a:pt x="903229" y="40085"/>
                  </a:lnTo>
                  <a:lnTo>
                    <a:pt x="910369" y="32544"/>
                  </a:lnTo>
                  <a:lnTo>
                    <a:pt x="918302" y="25401"/>
                  </a:lnTo>
                  <a:lnTo>
                    <a:pt x="922268" y="21828"/>
                  </a:lnTo>
                  <a:lnTo>
                    <a:pt x="926631" y="19050"/>
                  </a:lnTo>
                  <a:lnTo>
                    <a:pt x="930994" y="16272"/>
                  </a:lnTo>
                  <a:lnTo>
                    <a:pt x="935754" y="13494"/>
                  </a:lnTo>
                  <a:lnTo>
                    <a:pt x="940514" y="11113"/>
                  </a:lnTo>
                  <a:lnTo>
                    <a:pt x="945273" y="8732"/>
                  </a:lnTo>
                  <a:lnTo>
                    <a:pt x="950430" y="6747"/>
                  </a:lnTo>
                  <a:lnTo>
                    <a:pt x="955586" y="5160"/>
                  </a:lnTo>
                  <a:lnTo>
                    <a:pt x="960742" y="3572"/>
                  </a:lnTo>
                  <a:lnTo>
                    <a:pt x="966295" y="1985"/>
                  </a:lnTo>
                  <a:lnTo>
                    <a:pt x="971452" y="1191"/>
                  </a:lnTo>
                  <a:lnTo>
                    <a:pt x="977401" y="397"/>
                  </a:lnTo>
                  <a:lnTo>
                    <a:pt x="982954" y="0"/>
                  </a:lnTo>
                  <a:close/>
                </a:path>
              </a:pathLst>
            </a:custGeom>
            <a:solidFill>
              <a:srgbClr val="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charset="0"/>
                <a:ea typeface="宋体" panose="02010600030101010101" pitchFamily="2" charset="-122"/>
                <a:cs typeface="+mn-cs"/>
              </a:endParaRPr>
            </a:p>
          </p:txBody>
        </p:sp>
      </p:grpSp>
      <p:sp>
        <p:nvSpPr>
          <p:cNvPr id="28" name="文本框 35"/>
          <p:cNvSpPr txBox="1"/>
          <p:nvPr/>
        </p:nvSpPr>
        <p:spPr>
          <a:xfrm>
            <a:off x="717940" y="1851613"/>
            <a:ext cx="6013450" cy="2585323"/>
          </a:xfrm>
          <a:prstGeom prst="rect">
            <a:avLst/>
          </a:prstGeom>
          <a:noFill/>
        </p:spPr>
        <p:txBody>
          <a:bodyPr wrap="square" rtlCol="0">
            <a:spAutoFit/>
          </a:bodyPr>
          <a:lstStyle/>
          <a:p>
            <a:pPr marL="285750" indent="-285750">
              <a:lnSpc>
                <a:spcPct val="150000"/>
              </a:lnSpc>
              <a:buFont typeface="Wingdings" panose="05000000000000000000" charset="0"/>
              <a:buChar char=""/>
            </a:pPr>
            <a:r>
              <a:rPr lang="zh-CN" altLang="en-US" sz="1800" dirty="0">
                <a:solidFill>
                  <a:schemeClr val="tx1"/>
                </a:solidFill>
                <a:latin typeface="微软雅黑" pitchFamily="34" charset="-122"/>
                <a:ea typeface="微软雅黑" pitchFamily="34" charset="-122"/>
              </a:rPr>
              <a:t>公式：</a:t>
            </a:r>
          </a:p>
          <a:p>
            <a:pPr indent="0">
              <a:lnSpc>
                <a:spcPct val="150000"/>
              </a:lnSpc>
              <a:buFont typeface="Wingdings" panose="05000000000000000000" charset="0"/>
              <a:buNone/>
            </a:pPr>
            <a:r>
              <a:rPr lang="zh-CN" altLang="en-US" sz="1800" dirty="0">
                <a:solidFill>
                  <a:schemeClr val="tx1"/>
                </a:solidFill>
                <a:latin typeface="微软雅黑" pitchFamily="34" charset="-122"/>
                <a:ea typeface="微软雅黑" pitchFamily="34" charset="-122"/>
              </a:rPr>
              <a:t>年折旧率</a:t>
            </a:r>
            <a:r>
              <a:rPr lang="en-US" altLang="zh-CN" sz="1800" dirty="0">
                <a:solidFill>
                  <a:schemeClr val="tx1"/>
                </a:solidFill>
                <a:latin typeface="微软雅黑" pitchFamily="34" charset="-122"/>
                <a:ea typeface="微软雅黑" pitchFamily="34" charset="-122"/>
              </a:rPr>
              <a:t>=2/</a:t>
            </a:r>
            <a:r>
              <a:rPr lang="zh-CN" altLang="en-US" sz="1800" dirty="0">
                <a:solidFill>
                  <a:schemeClr val="tx1"/>
                </a:solidFill>
                <a:latin typeface="微软雅黑" pitchFamily="34" charset="-122"/>
                <a:ea typeface="微软雅黑" pitchFamily="34" charset="-122"/>
              </a:rPr>
              <a:t>预计使用寿命（年）×</a:t>
            </a:r>
            <a:r>
              <a:rPr lang="en-US" altLang="zh-CN" sz="1800" dirty="0">
                <a:solidFill>
                  <a:schemeClr val="tx1"/>
                </a:solidFill>
                <a:latin typeface="微软雅黑" pitchFamily="34" charset="-122"/>
                <a:ea typeface="微软雅黑" pitchFamily="34" charset="-122"/>
              </a:rPr>
              <a:t>100%</a:t>
            </a:r>
          </a:p>
          <a:p>
            <a:pPr indent="0">
              <a:lnSpc>
                <a:spcPct val="150000"/>
              </a:lnSpc>
              <a:buFont typeface="Wingdings" panose="05000000000000000000" charset="0"/>
              <a:buNone/>
            </a:pPr>
            <a:r>
              <a:rPr lang="zh-CN" altLang="en-US" sz="1800" dirty="0">
                <a:solidFill>
                  <a:schemeClr val="tx1"/>
                </a:solidFill>
                <a:latin typeface="微软雅黑" pitchFamily="34" charset="-122"/>
                <a:ea typeface="微软雅黑" pitchFamily="34" charset="-122"/>
              </a:rPr>
              <a:t>年折旧额</a:t>
            </a:r>
            <a:r>
              <a:rPr lang="en-US" altLang="zh-CN" sz="1800" dirty="0">
                <a:solidFill>
                  <a:schemeClr val="tx1"/>
                </a:solidFill>
                <a:latin typeface="微软雅黑" pitchFamily="34" charset="-122"/>
                <a:ea typeface="微软雅黑" pitchFamily="34" charset="-122"/>
              </a:rPr>
              <a:t>=</a:t>
            </a:r>
            <a:r>
              <a:rPr lang="zh-CN" altLang="en-US" sz="1800" dirty="0">
                <a:solidFill>
                  <a:schemeClr val="tx1"/>
                </a:solidFill>
                <a:latin typeface="微软雅黑" pitchFamily="34" charset="-122"/>
                <a:ea typeface="微软雅黑" pitchFamily="34" charset="-122"/>
              </a:rPr>
              <a:t>固定资产</a:t>
            </a:r>
            <a:r>
              <a:rPr lang="zh-CN" altLang="en-US" sz="1800" dirty="0">
                <a:solidFill>
                  <a:srgbClr val="C00000"/>
                </a:solidFill>
                <a:latin typeface="微软雅黑" pitchFamily="34" charset="-122"/>
                <a:ea typeface="微软雅黑" pitchFamily="34" charset="-122"/>
              </a:rPr>
              <a:t>年初账面净值</a:t>
            </a:r>
            <a:r>
              <a:rPr lang="zh-CN" altLang="en-US" sz="1800" dirty="0">
                <a:solidFill>
                  <a:schemeClr val="tx1"/>
                </a:solidFill>
                <a:latin typeface="微软雅黑" pitchFamily="34" charset="-122"/>
                <a:ea typeface="微软雅黑" pitchFamily="34" charset="-122"/>
              </a:rPr>
              <a:t>×年折旧率</a:t>
            </a:r>
          </a:p>
          <a:p>
            <a:pPr indent="0">
              <a:lnSpc>
                <a:spcPct val="150000"/>
              </a:lnSpc>
              <a:buFont typeface="Wingdings" panose="05000000000000000000" charset="0"/>
              <a:buNone/>
            </a:pPr>
            <a:r>
              <a:rPr lang="zh-CN" altLang="en-US" sz="1800" dirty="0">
                <a:solidFill>
                  <a:schemeClr val="tx1"/>
                </a:solidFill>
                <a:latin typeface="微软雅黑" pitchFamily="34" charset="-122"/>
                <a:ea typeface="微软雅黑" pitchFamily="34" charset="-122"/>
              </a:rPr>
              <a:t>月折旧率</a:t>
            </a:r>
            <a:r>
              <a:rPr lang="en-US" altLang="zh-CN" sz="1800" dirty="0">
                <a:solidFill>
                  <a:schemeClr val="tx1"/>
                </a:solidFill>
                <a:latin typeface="微软雅黑" pitchFamily="34" charset="-122"/>
                <a:ea typeface="微软雅黑" pitchFamily="34" charset="-122"/>
              </a:rPr>
              <a:t>=</a:t>
            </a:r>
            <a:r>
              <a:rPr lang="zh-CN" altLang="en-US" sz="1800" dirty="0">
                <a:solidFill>
                  <a:schemeClr val="tx1"/>
                </a:solidFill>
                <a:latin typeface="微软雅黑" pitchFamily="34" charset="-122"/>
                <a:ea typeface="微软雅黑" pitchFamily="34" charset="-122"/>
              </a:rPr>
              <a:t>年折旧率</a:t>
            </a:r>
            <a:r>
              <a:rPr lang="en-US" altLang="zh-CN" sz="1800" dirty="0">
                <a:solidFill>
                  <a:schemeClr val="tx1"/>
                </a:solidFill>
                <a:latin typeface="微软雅黑" pitchFamily="34" charset="-122"/>
                <a:ea typeface="微软雅黑" pitchFamily="34" charset="-122"/>
              </a:rPr>
              <a:t>/12</a:t>
            </a:r>
          </a:p>
          <a:p>
            <a:pPr indent="0">
              <a:lnSpc>
                <a:spcPct val="150000"/>
              </a:lnSpc>
              <a:buFont typeface="Wingdings" panose="05000000000000000000" charset="0"/>
              <a:buNone/>
            </a:pPr>
            <a:r>
              <a:rPr lang="zh-CN" altLang="en-US" sz="1800" dirty="0">
                <a:solidFill>
                  <a:schemeClr val="tx1"/>
                </a:solidFill>
                <a:latin typeface="微软雅黑" pitchFamily="34" charset="-122"/>
                <a:ea typeface="微软雅黑" pitchFamily="34" charset="-122"/>
              </a:rPr>
              <a:t>月折旧额</a:t>
            </a:r>
            <a:r>
              <a:rPr lang="en-US" altLang="zh-CN" sz="1800" dirty="0">
                <a:solidFill>
                  <a:schemeClr val="tx1"/>
                </a:solidFill>
                <a:latin typeface="微软雅黑" pitchFamily="34" charset="-122"/>
                <a:ea typeface="微软雅黑" pitchFamily="34" charset="-122"/>
              </a:rPr>
              <a:t>=</a:t>
            </a:r>
            <a:r>
              <a:rPr lang="zh-CN" altLang="en-US" sz="1800" dirty="0">
                <a:solidFill>
                  <a:schemeClr val="tx1"/>
                </a:solidFill>
                <a:latin typeface="微软雅黑" pitchFamily="34" charset="-122"/>
                <a:ea typeface="微软雅黑" pitchFamily="34" charset="-122"/>
              </a:rPr>
              <a:t>固定资产</a:t>
            </a:r>
            <a:r>
              <a:rPr lang="zh-CN" altLang="en-US" sz="1800" dirty="0">
                <a:solidFill>
                  <a:srgbClr val="C00000"/>
                </a:solidFill>
                <a:latin typeface="微软雅黑" pitchFamily="34" charset="-122"/>
                <a:ea typeface="微软雅黑" pitchFamily="34" charset="-122"/>
              </a:rPr>
              <a:t>年初账面净值</a:t>
            </a:r>
            <a:r>
              <a:rPr lang="zh-CN" altLang="en-US" sz="1800" dirty="0">
                <a:solidFill>
                  <a:schemeClr val="tx1"/>
                </a:solidFill>
                <a:latin typeface="微软雅黑" pitchFamily="34" charset="-122"/>
                <a:ea typeface="微软雅黑" pitchFamily="34" charset="-122"/>
              </a:rPr>
              <a:t>×月折旧率</a:t>
            </a:r>
          </a:p>
          <a:p>
            <a:pPr indent="0">
              <a:lnSpc>
                <a:spcPct val="150000"/>
              </a:lnSpc>
              <a:buFont typeface="Wingdings" panose="05000000000000000000" charset="0"/>
              <a:buNone/>
            </a:pPr>
            <a:r>
              <a:rPr lang="zh-CN" altLang="en-US" sz="1800" dirty="0">
                <a:solidFill>
                  <a:schemeClr val="tx1"/>
                </a:solidFill>
                <a:latin typeface="微软雅黑" pitchFamily="34" charset="-122"/>
                <a:ea typeface="微软雅黑" pitchFamily="34" charset="-122"/>
              </a:rPr>
              <a:t>             </a:t>
            </a:r>
            <a:r>
              <a:rPr lang="zh-CN" altLang="en-US" sz="1800" dirty="0" smtClean="0">
                <a:solidFill>
                  <a:schemeClr val="tx1"/>
                </a:solidFill>
                <a:latin typeface="微软雅黑" pitchFamily="34" charset="-122"/>
                <a:ea typeface="微软雅黑" pitchFamily="34" charset="-122"/>
              </a:rPr>
              <a:t> </a:t>
            </a:r>
            <a:r>
              <a:rPr lang="en-US" altLang="zh-CN" sz="1800" dirty="0" smtClean="0">
                <a:solidFill>
                  <a:schemeClr val="tx1"/>
                </a:solidFill>
                <a:latin typeface="微软雅黑" pitchFamily="34" charset="-122"/>
                <a:ea typeface="微软雅黑" pitchFamily="34" charset="-122"/>
              </a:rPr>
              <a:t>=</a:t>
            </a:r>
            <a:r>
              <a:rPr lang="zh-CN" altLang="en-US" sz="1800" dirty="0">
                <a:solidFill>
                  <a:schemeClr val="tx1"/>
                </a:solidFill>
                <a:latin typeface="微软雅黑" pitchFamily="34" charset="-122"/>
                <a:ea typeface="微软雅黑" pitchFamily="34" charset="-122"/>
              </a:rPr>
              <a:t>年折旧额</a:t>
            </a:r>
            <a:r>
              <a:rPr lang="en-US" altLang="zh-CN" sz="1800" dirty="0">
                <a:solidFill>
                  <a:schemeClr val="tx1"/>
                </a:solidFill>
                <a:latin typeface="微软雅黑" pitchFamily="34" charset="-122"/>
                <a:ea typeface="微软雅黑" pitchFamily="34" charset="-122"/>
              </a:rPr>
              <a:t>/12</a:t>
            </a:r>
          </a:p>
        </p:txBody>
      </p:sp>
    </p:spTree>
    <p:custDataLst>
      <p:tags r:id="rId1"/>
    </p:custDataLst>
    <p:extLst>
      <p:ext uri="{BB962C8B-B14F-4D97-AF65-F5344CB8AC3E}">
        <p14:creationId xmlns:p14="http://schemas.microsoft.com/office/powerpoint/2010/main" val="250495656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7" name="矩形 2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nvSpPr>
        <p:spPr>
          <a:xfrm>
            <a:off x="805485" y="1635646"/>
            <a:ext cx="7798963" cy="923330"/>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双倍余额递减法</a:t>
            </a:r>
            <a:r>
              <a:rPr lang="en-US" altLang="zh-CN" sz="1800" b="1" dirty="0" smtClean="0">
                <a:solidFill>
                  <a:srgbClr val="084CA1"/>
                </a:solidFill>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某公司为经理提供汽车一辆，原值为</a:t>
            </a:r>
            <a:r>
              <a:rPr lang="en-US" altLang="zh-CN" sz="1800" dirty="0" smtClean="0">
                <a:latin typeface="微软雅黑" pitchFamily="34" charset="-122"/>
                <a:ea typeface="微软雅黑" pitchFamily="34" charset="-122"/>
              </a:rPr>
              <a:t>200 000</a:t>
            </a:r>
            <a:r>
              <a:rPr lang="zh-CN" altLang="en-US" sz="1800" dirty="0" smtClean="0">
                <a:latin typeface="微软雅黑" pitchFamily="34" charset="-122"/>
                <a:ea typeface="微软雅黑" pitchFamily="34" charset="-122"/>
              </a:rPr>
              <a:t>元，预计使用</a:t>
            </a:r>
            <a:r>
              <a:rPr lang="en-US" altLang="zh-CN" sz="1800" dirty="0" smtClean="0">
                <a:latin typeface="微软雅黑" pitchFamily="34" charset="-122"/>
                <a:ea typeface="微软雅黑" pitchFamily="34" charset="-122"/>
              </a:rPr>
              <a:t>10</a:t>
            </a:r>
            <a:r>
              <a:rPr lang="zh-CN" altLang="en-US" sz="1800" dirty="0" smtClean="0">
                <a:latin typeface="微软雅黑" pitchFamily="34" charset="-122"/>
                <a:ea typeface="微软雅黑" pitchFamily="34" charset="-122"/>
              </a:rPr>
              <a:t>年，预计净残值率为</a:t>
            </a:r>
            <a:r>
              <a:rPr lang="en-US" altLang="zh-CN" sz="1800" dirty="0" smtClean="0">
                <a:latin typeface="微软雅黑" pitchFamily="34" charset="-122"/>
                <a:ea typeface="微软雅黑" pitchFamily="34" charset="-122"/>
              </a:rPr>
              <a:t>4%</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10" name="矩形 9"/>
          <p:cNvSpPr/>
          <p:nvPr>
            <p:custDataLst>
              <p:tags r:id="rId7"/>
            </p:custDataLst>
          </p:nvPr>
        </p:nvSpPr>
        <p:spPr>
          <a:xfrm>
            <a:off x="805486" y="1591346"/>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1" name="矩形 10"/>
          <p:cNvSpPr/>
          <p:nvPr>
            <p:custDataLst>
              <p:tags r:id="rId8"/>
            </p:custDataLst>
          </p:nvPr>
        </p:nvSpPr>
        <p:spPr>
          <a:xfrm>
            <a:off x="729044" y="2515910"/>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2" name="TextBox 11"/>
          <p:cNvSpPr txBox="1"/>
          <p:nvPr/>
        </p:nvSpPr>
        <p:spPr>
          <a:xfrm>
            <a:off x="805485" y="2931790"/>
            <a:ext cx="3400290" cy="458908"/>
          </a:xfrm>
          <a:prstGeom prst="rect">
            <a:avLst/>
          </a:prstGeom>
          <a:noFill/>
        </p:spPr>
        <p:txBody>
          <a:bodyPr wrap="none" rtlCol="0">
            <a:spAutoFit/>
          </a:bodyPr>
          <a:lstStyle/>
          <a:p>
            <a:pPr>
              <a:lnSpc>
                <a:spcPct val="150000"/>
              </a:lnSpc>
            </a:pPr>
            <a:r>
              <a:rPr lang="zh-CN" altLang="en-US" sz="1800" dirty="0" smtClean="0">
                <a:latin typeface="微软雅黑" pitchFamily="34" charset="-122"/>
                <a:ea typeface="微软雅黑" pitchFamily="34" charset="-122"/>
              </a:rPr>
              <a:t>年折旧率＝</a:t>
            </a:r>
            <a:r>
              <a:rPr lang="en-US" altLang="zh-CN" sz="1800" dirty="0" smtClean="0">
                <a:latin typeface="微软雅黑" pitchFamily="34" charset="-122"/>
                <a:ea typeface="微软雅黑" pitchFamily="34" charset="-122"/>
              </a:rPr>
              <a:t>2÷10×100%</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20%</a:t>
            </a:r>
          </a:p>
        </p:txBody>
      </p:sp>
    </p:spTree>
    <p:custDataLst>
      <p:tags r:id="rId1"/>
    </p:custDataLst>
    <p:extLst>
      <p:ext uri="{BB962C8B-B14F-4D97-AF65-F5344CB8AC3E}">
        <p14:creationId xmlns:p14="http://schemas.microsoft.com/office/powerpoint/2010/main" val="19070183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844353"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固定资产核算设置的会计科目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47" name="直接连接符 46"/>
          <p:cNvCxnSpPr/>
          <p:nvPr/>
        </p:nvCxnSpPr>
        <p:spPr>
          <a:xfrm>
            <a:off x="134776" y="1637851"/>
            <a:ext cx="5526558" cy="0"/>
          </a:xfrm>
          <a:prstGeom prst="line">
            <a:avLst/>
          </a:prstGeom>
          <a:noFill/>
          <a:ln w="6350" cap="flat" cmpd="sng" algn="ctr">
            <a:solidFill>
              <a:srgbClr val="000000"/>
            </a:solidFill>
            <a:prstDash val="solid"/>
            <a:miter lim="800000"/>
          </a:ln>
          <a:effectLst/>
        </p:spPr>
      </p:cxnSp>
      <p:cxnSp>
        <p:nvCxnSpPr>
          <p:cNvPr id="48" name="直接连接符 47"/>
          <p:cNvCxnSpPr/>
          <p:nvPr/>
        </p:nvCxnSpPr>
        <p:spPr>
          <a:xfrm>
            <a:off x="2960566" y="1647983"/>
            <a:ext cx="0" cy="3087001"/>
          </a:xfrm>
          <a:prstGeom prst="line">
            <a:avLst/>
          </a:prstGeom>
          <a:noFill/>
          <a:ln w="6350" cap="flat" cmpd="sng" algn="ctr">
            <a:solidFill>
              <a:srgbClr val="000000"/>
            </a:solidFill>
            <a:prstDash val="solid"/>
            <a:miter lim="800000"/>
          </a:ln>
          <a:effectLst/>
        </p:spPr>
      </p:cxnSp>
      <p:sp>
        <p:nvSpPr>
          <p:cNvPr id="49" name="文本框 22"/>
          <p:cNvSpPr txBox="1"/>
          <p:nvPr/>
        </p:nvSpPr>
        <p:spPr>
          <a:xfrm>
            <a:off x="2256210" y="1228041"/>
            <a:ext cx="1408711"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固定资产</a:t>
            </a:r>
          </a:p>
        </p:txBody>
      </p:sp>
      <p:sp>
        <p:nvSpPr>
          <p:cNvPr id="50" name="文本框 23"/>
          <p:cNvSpPr txBox="1"/>
          <p:nvPr/>
        </p:nvSpPr>
        <p:spPr>
          <a:xfrm>
            <a:off x="299175" y="1699263"/>
            <a:ext cx="2598880" cy="874407"/>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① 按不同方式所取得的固定资产原值的增加</a:t>
            </a:r>
          </a:p>
        </p:txBody>
      </p:sp>
      <p:sp>
        <p:nvSpPr>
          <p:cNvPr id="51" name="文本框 24"/>
          <p:cNvSpPr txBox="1"/>
          <p:nvPr/>
        </p:nvSpPr>
        <p:spPr>
          <a:xfrm>
            <a:off x="3110198" y="1699263"/>
            <a:ext cx="2386737" cy="1289905"/>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② 因出售、报废和损毁及盘亏等原因而减少的固定资产原值</a:t>
            </a:r>
            <a:endParaRPr kumimoji="0" lang="en-US" altLang="zh-CN"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52" name="文本框 25"/>
          <p:cNvSpPr txBox="1"/>
          <p:nvPr/>
        </p:nvSpPr>
        <p:spPr>
          <a:xfrm>
            <a:off x="299175" y="2433663"/>
            <a:ext cx="2598880" cy="1338828"/>
          </a:xfrm>
          <a:prstGeom prst="rect">
            <a:avLst/>
          </a:prstGeom>
          <a:noFill/>
        </p:spPr>
        <p:txBody>
          <a:bodyPr wrap="square"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③ 重新装修后</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资本化费用</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（可资本化的固定资产重置成本）</a:t>
            </a:r>
            <a:endParaRPr kumimoji="0" lang="en-US" altLang="zh-CN"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53" name="直接连接符 52"/>
          <p:cNvCxnSpPr/>
          <p:nvPr/>
        </p:nvCxnSpPr>
        <p:spPr>
          <a:xfrm>
            <a:off x="134776" y="3689874"/>
            <a:ext cx="5526558" cy="0"/>
          </a:xfrm>
          <a:prstGeom prst="line">
            <a:avLst/>
          </a:prstGeom>
          <a:noFill/>
          <a:ln w="6350" cap="flat" cmpd="sng" algn="ctr">
            <a:solidFill>
              <a:srgbClr val="000000"/>
            </a:solidFill>
            <a:prstDash val="solid"/>
            <a:miter lim="800000"/>
          </a:ln>
          <a:effectLst/>
        </p:spPr>
      </p:cxnSp>
      <p:sp>
        <p:nvSpPr>
          <p:cNvPr id="54" name="文本框 28"/>
          <p:cNvSpPr txBox="1"/>
          <p:nvPr/>
        </p:nvSpPr>
        <p:spPr>
          <a:xfrm>
            <a:off x="299175" y="3768391"/>
            <a:ext cx="2493054" cy="874407"/>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期末余额</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现有</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固定资产</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原值</a:t>
            </a:r>
          </a:p>
        </p:txBody>
      </p:sp>
      <p:sp>
        <p:nvSpPr>
          <p:cNvPr id="55" name="圆角矩形 54"/>
          <p:cNvSpPr/>
          <p:nvPr/>
        </p:nvSpPr>
        <p:spPr>
          <a:xfrm>
            <a:off x="5685084" y="1522671"/>
            <a:ext cx="3341628" cy="3310586"/>
          </a:xfrm>
          <a:prstGeom prst="roundRect">
            <a:avLst>
              <a:gd name="adj" fmla="val 3178"/>
            </a:avLst>
          </a:prstGeom>
          <a:solidFill>
            <a:srgbClr val="084CA1"/>
          </a:solidFill>
          <a:ln w="12700" cap="flat" cmpd="sng" algn="ctr">
            <a:solidFill>
              <a:srgbClr val="066DCA">
                <a:shade val="50000"/>
              </a:srgbClr>
            </a:solidFill>
            <a:prstDash val="solid"/>
            <a:miter lim="800000"/>
          </a:ln>
          <a:effectLst/>
        </p:spPr>
        <p:txBody>
          <a:bodyPr rtlCol="0" anchor="ctr"/>
          <a:lstStyle/>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资产类</a:t>
            </a: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账户</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a:t>
            </a:r>
          </a:p>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核算固定资产的</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原值</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a:t>
            </a:r>
          </a:p>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企业应设置</a:t>
            </a:r>
            <a:r>
              <a:rPr kumimoji="0" lang="en-US" altLang="zh-CN"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固定产登记簿</a:t>
            </a:r>
            <a:r>
              <a:rPr kumimoji="0" lang="en-US" altLang="zh-CN"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，按</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固定资产类别</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和</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使用部门</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进行明细分类核算；</a:t>
            </a:r>
          </a:p>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企业应设置</a:t>
            </a:r>
            <a:r>
              <a:rPr kumimoji="0" lang="en-US" altLang="zh-CN"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固定资产登记卡片</a:t>
            </a:r>
            <a:r>
              <a:rPr kumimoji="0" lang="en-US" altLang="zh-CN"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，按</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每项固定资产</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进行明细核算。</a:t>
            </a:r>
          </a:p>
        </p:txBody>
      </p:sp>
      <p:sp>
        <p:nvSpPr>
          <p:cNvPr id="56" name="TextBox 55"/>
          <p:cNvSpPr txBox="1"/>
          <p:nvPr/>
        </p:nvSpPr>
        <p:spPr>
          <a:xfrm>
            <a:off x="251675" y="1267180"/>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57" name="TextBox 56"/>
          <p:cNvSpPr txBox="1"/>
          <p:nvPr/>
        </p:nvSpPr>
        <p:spPr>
          <a:xfrm>
            <a:off x="4633680" y="1265179"/>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063535238"/>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7" name="矩形 26"/>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graphicFrame>
        <p:nvGraphicFramePr>
          <p:cNvPr id="13" name="表格 12"/>
          <p:cNvGraphicFramePr>
            <a:graphicFrameLocks noGrp="1"/>
          </p:cNvGraphicFramePr>
          <p:nvPr>
            <p:extLst>
              <p:ext uri="{D42A27DB-BD31-4B8C-83A1-F6EECF244321}">
                <p14:modId xmlns:p14="http://schemas.microsoft.com/office/powerpoint/2010/main" val="450594440"/>
              </p:ext>
            </p:extLst>
          </p:nvPr>
        </p:nvGraphicFramePr>
        <p:xfrm>
          <a:off x="1423738" y="1200693"/>
          <a:ext cx="7626401" cy="3888428"/>
        </p:xfrm>
        <a:graphic>
          <a:graphicData uri="http://schemas.openxmlformats.org/drawingml/2006/table">
            <a:tbl>
              <a:tblPr/>
              <a:tblGrid>
                <a:gridCol w="483737"/>
                <a:gridCol w="1677959"/>
                <a:gridCol w="786071"/>
                <a:gridCol w="1118640"/>
                <a:gridCol w="1232016"/>
                <a:gridCol w="1163989"/>
                <a:gridCol w="1163989"/>
              </a:tblGrid>
              <a:tr h="463497">
                <a:tc gridSpan="7">
                  <a:txBody>
                    <a:bodyPr/>
                    <a:lstStyle/>
                    <a:p>
                      <a:pPr algn="ctr" fontAlgn="ctr"/>
                      <a:r>
                        <a:rPr lang="zh-CN" altLang="en-US" sz="1600" b="0" i="0" u="none" strike="noStrike" dirty="0">
                          <a:solidFill>
                            <a:srgbClr val="000000"/>
                          </a:solidFill>
                          <a:effectLst/>
                          <a:latin typeface="微软雅黑" pitchFamily="34" charset="-122"/>
                          <a:ea typeface="微软雅黑" pitchFamily="34" charset="-122"/>
                        </a:rPr>
                        <a:t>双倍余额递减法折旧计算表</a:t>
                      </a:r>
                    </a:p>
                  </a:txBody>
                  <a:tcPr marL="7357" marR="7357" marT="7357"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272213">
                <a:tc rowSpan="2">
                  <a:txBody>
                    <a:bodyPr/>
                    <a:lstStyle/>
                    <a:p>
                      <a:pPr algn="ctr" fontAlgn="ctr"/>
                      <a:r>
                        <a:rPr lang="zh-CN" altLang="en-US" sz="1600" b="1" i="0" u="none" strike="noStrike" dirty="0">
                          <a:solidFill>
                            <a:srgbClr val="000000"/>
                          </a:solidFill>
                          <a:effectLst/>
                          <a:latin typeface="楷体" pitchFamily="49" charset="-122"/>
                          <a:ea typeface="楷体" pitchFamily="49" charset="-122"/>
                        </a:rPr>
                        <a:t>年次</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600" b="1" i="0" u="none" strike="noStrike" dirty="0">
                          <a:solidFill>
                            <a:srgbClr val="000000"/>
                          </a:solidFill>
                          <a:effectLst/>
                          <a:latin typeface="楷体" pitchFamily="49" charset="-122"/>
                          <a:ea typeface="楷体" pitchFamily="49" charset="-122"/>
                        </a:rPr>
                        <a:t>年初固定资产净值</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600" b="1" i="0" u="none" strike="noStrike" dirty="0">
                          <a:solidFill>
                            <a:srgbClr val="000000"/>
                          </a:solidFill>
                          <a:effectLst/>
                          <a:latin typeface="楷体" pitchFamily="49" charset="-122"/>
                          <a:ea typeface="楷体" pitchFamily="49" charset="-122"/>
                        </a:rPr>
                        <a:t>折旧率</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zh-CN" altLang="en-US" sz="1600" b="0" i="0" u="none" strike="noStrike">
                          <a:solidFill>
                            <a:srgbClr val="000000"/>
                          </a:solidFill>
                          <a:effectLst/>
                          <a:latin typeface="微软雅黑"/>
                        </a:rPr>
                        <a:t>折旧额</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zh-CN" altLang="en-US"/>
                    </a:p>
                  </a:txBody>
                  <a:tcPr/>
                </a:tc>
                <a:tc rowSpan="2">
                  <a:txBody>
                    <a:bodyPr/>
                    <a:lstStyle/>
                    <a:p>
                      <a:pPr algn="ctr" fontAlgn="ctr"/>
                      <a:r>
                        <a:rPr lang="zh-CN" altLang="en-US" sz="1600" b="1" i="0" u="none" strike="noStrike">
                          <a:solidFill>
                            <a:srgbClr val="000000"/>
                          </a:solidFill>
                          <a:effectLst/>
                          <a:latin typeface="楷体" pitchFamily="49" charset="-122"/>
                          <a:ea typeface="楷体" pitchFamily="49" charset="-122"/>
                        </a:rPr>
                        <a:t>累计折旧</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zh-CN" altLang="en-US" sz="1600" b="1" i="0" u="none" strike="noStrike">
                          <a:solidFill>
                            <a:srgbClr val="000000"/>
                          </a:solidFill>
                          <a:effectLst/>
                          <a:latin typeface="楷体" pitchFamily="49" charset="-122"/>
                          <a:ea typeface="楷体" pitchFamily="49" charset="-122"/>
                        </a:rPr>
                        <a:t>年末净值</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2213">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600" b="1" i="0" u="none" strike="noStrike" dirty="0">
                          <a:solidFill>
                            <a:srgbClr val="000000"/>
                          </a:solidFill>
                          <a:effectLst/>
                          <a:latin typeface="楷体" pitchFamily="49" charset="-122"/>
                          <a:ea typeface="楷体" pitchFamily="49" charset="-122"/>
                        </a:rPr>
                        <a:t>年</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b="1" i="0" u="none" strike="noStrike" dirty="0">
                          <a:solidFill>
                            <a:srgbClr val="000000"/>
                          </a:solidFill>
                          <a:effectLst/>
                          <a:latin typeface="楷体" pitchFamily="49" charset="-122"/>
                          <a:ea typeface="楷体" pitchFamily="49" charset="-122"/>
                        </a:rPr>
                        <a:t>月</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zh-CN" altLang="en-US"/>
                    </a:p>
                  </a:txBody>
                  <a:tcPr/>
                </a:tc>
                <a:tc vMerge="1">
                  <a:txBody>
                    <a:bodyPr/>
                    <a:lstStyle/>
                    <a:p>
                      <a:endParaRPr lang="zh-CN" altLang="en-US"/>
                    </a:p>
                  </a:txBody>
                  <a:tcPr/>
                </a:tc>
              </a:tr>
              <a:tr h="294284">
                <a:tc>
                  <a:txBody>
                    <a:bodyPr/>
                    <a:lstStyle/>
                    <a:p>
                      <a:pPr algn="ctr" fontAlgn="ctr"/>
                      <a:r>
                        <a:rPr lang="en-US" altLang="zh-CN" sz="1600" b="0" i="0" u="none" strike="noStrike" dirty="0">
                          <a:solidFill>
                            <a:srgbClr val="000000"/>
                          </a:solidFill>
                          <a:effectLst/>
                          <a:latin typeface="楷体" pitchFamily="49" charset="-122"/>
                          <a:ea typeface="楷体" pitchFamily="49" charset="-122"/>
                        </a:rPr>
                        <a:t>1</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200,000.00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600" b="0" i="0" u="none" strike="noStrike">
                          <a:solidFill>
                            <a:srgbClr val="000000"/>
                          </a:solidFill>
                          <a:effectLst/>
                          <a:latin typeface="楷体" pitchFamily="49" charset="-122"/>
                          <a:ea typeface="楷体" pitchFamily="49" charset="-122"/>
                        </a:rPr>
                        <a:t>20%</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40,000.00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3,333.33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40,000.00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160,000.00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284">
                <a:tc>
                  <a:txBody>
                    <a:bodyPr/>
                    <a:lstStyle/>
                    <a:p>
                      <a:pPr algn="ctr" fontAlgn="ctr"/>
                      <a:r>
                        <a:rPr lang="en-US" altLang="zh-CN" sz="1600" b="0" i="0" u="none" strike="noStrike">
                          <a:solidFill>
                            <a:srgbClr val="000000"/>
                          </a:solidFill>
                          <a:effectLst/>
                          <a:latin typeface="楷体" pitchFamily="49" charset="-122"/>
                          <a:ea typeface="楷体" pitchFamily="49" charset="-122"/>
                        </a:rPr>
                        <a:t>2</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160,000.00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600" b="0" i="0" u="none" strike="noStrike" dirty="0">
                          <a:solidFill>
                            <a:srgbClr val="000000"/>
                          </a:solidFill>
                          <a:effectLst/>
                          <a:latin typeface="楷体" pitchFamily="49" charset="-122"/>
                          <a:ea typeface="楷体" pitchFamily="49" charset="-122"/>
                        </a:rPr>
                        <a:t>20%</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32,000.00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2,666.67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72,000.00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128,000.00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284">
                <a:tc>
                  <a:txBody>
                    <a:bodyPr/>
                    <a:lstStyle/>
                    <a:p>
                      <a:pPr algn="ctr" fontAlgn="ctr"/>
                      <a:r>
                        <a:rPr lang="en-US" altLang="zh-CN" sz="1600" b="0" i="0" u="none" strike="noStrike">
                          <a:solidFill>
                            <a:srgbClr val="000000"/>
                          </a:solidFill>
                          <a:effectLst/>
                          <a:latin typeface="楷体" pitchFamily="49" charset="-122"/>
                          <a:ea typeface="楷体" pitchFamily="49" charset="-122"/>
                        </a:rPr>
                        <a:t>3</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128,000.00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600" b="0" i="0" u="none" strike="noStrike">
                          <a:solidFill>
                            <a:srgbClr val="000000"/>
                          </a:solidFill>
                          <a:effectLst/>
                          <a:latin typeface="楷体" pitchFamily="49" charset="-122"/>
                          <a:ea typeface="楷体" pitchFamily="49" charset="-122"/>
                        </a:rPr>
                        <a:t>20%</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25,600.00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2,133.33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97,600.00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102,400.00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284">
                <a:tc>
                  <a:txBody>
                    <a:bodyPr/>
                    <a:lstStyle/>
                    <a:p>
                      <a:pPr algn="ctr" fontAlgn="ctr"/>
                      <a:r>
                        <a:rPr lang="en-US" altLang="zh-CN" sz="1600" b="0" i="0" u="none" strike="noStrike">
                          <a:solidFill>
                            <a:srgbClr val="000000"/>
                          </a:solidFill>
                          <a:effectLst/>
                          <a:latin typeface="楷体" pitchFamily="49" charset="-122"/>
                          <a:ea typeface="楷体" pitchFamily="49" charset="-122"/>
                        </a:rPr>
                        <a:t>4</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102,400.00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600" b="0" i="0" u="none" strike="noStrike" dirty="0">
                          <a:solidFill>
                            <a:srgbClr val="000000"/>
                          </a:solidFill>
                          <a:effectLst/>
                          <a:latin typeface="楷体" pitchFamily="49" charset="-122"/>
                          <a:ea typeface="楷体" pitchFamily="49" charset="-122"/>
                        </a:rPr>
                        <a:t>20%</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20,480.00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1,706.67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118,080.00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81,920.00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284">
                <a:tc>
                  <a:txBody>
                    <a:bodyPr/>
                    <a:lstStyle/>
                    <a:p>
                      <a:pPr algn="ctr" fontAlgn="ctr"/>
                      <a:r>
                        <a:rPr lang="en-US" altLang="zh-CN" sz="1600" b="0" i="0" u="none" strike="noStrike">
                          <a:solidFill>
                            <a:srgbClr val="000000"/>
                          </a:solidFill>
                          <a:effectLst/>
                          <a:latin typeface="楷体" pitchFamily="49" charset="-122"/>
                          <a:ea typeface="楷体" pitchFamily="49" charset="-122"/>
                        </a:rPr>
                        <a:t>5</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81,920.00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600" b="0" i="0" u="none" strike="noStrike">
                          <a:solidFill>
                            <a:srgbClr val="000000"/>
                          </a:solidFill>
                          <a:effectLst/>
                          <a:latin typeface="楷体" pitchFamily="49" charset="-122"/>
                          <a:ea typeface="楷体" pitchFamily="49" charset="-122"/>
                        </a:rPr>
                        <a:t>20%</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16,384.00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1,365.33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134,464.00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65,536.00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284">
                <a:tc>
                  <a:txBody>
                    <a:bodyPr/>
                    <a:lstStyle/>
                    <a:p>
                      <a:pPr algn="ctr" fontAlgn="ctr"/>
                      <a:r>
                        <a:rPr lang="en-US" altLang="zh-CN" sz="1600" b="0" i="0" u="none" strike="noStrike">
                          <a:solidFill>
                            <a:srgbClr val="000000"/>
                          </a:solidFill>
                          <a:effectLst/>
                          <a:latin typeface="楷体" pitchFamily="49" charset="-122"/>
                          <a:ea typeface="楷体" pitchFamily="49" charset="-122"/>
                        </a:rPr>
                        <a:t>6</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65,536.00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600" b="0" i="0" u="none" strike="noStrike" dirty="0">
                          <a:solidFill>
                            <a:srgbClr val="000000"/>
                          </a:solidFill>
                          <a:effectLst/>
                          <a:latin typeface="楷体" pitchFamily="49" charset="-122"/>
                          <a:ea typeface="楷体" pitchFamily="49" charset="-122"/>
                        </a:rPr>
                        <a:t>20%</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13,107.20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1,092.27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147,571.20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52,428.80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284">
                <a:tc>
                  <a:txBody>
                    <a:bodyPr/>
                    <a:lstStyle/>
                    <a:p>
                      <a:pPr algn="ctr" fontAlgn="ctr"/>
                      <a:r>
                        <a:rPr lang="en-US" altLang="zh-CN" sz="1600" b="0" i="0" u="none" strike="noStrike">
                          <a:solidFill>
                            <a:srgbClr val="000000"/>
                          </a:solidFill>
                          <a:effectLst/>
                          <a:latin typeface="楷体" pitchFamily="49" charset="-122"/>
                          <a:ea typeface="楷体" pitchFamily="49" charset="-122"/>
                        </a:rPr>
                        <a:t>7</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52,428.80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600" b="0" i="0" u="none" strike="noStrike">
                          <a:solidFill>
                            <a:srgbClr val="000000"/>
                          </a:solidFill>
                          <a:effectLst/>
                          <a:latin typeface="楷体" pitchFamily="49" charset="-122"/>
                          <a:ea typeface="楷体" pitchFamily="49" charset="-122"/>
                        </a:rPr>
                        <a:t>20%</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10,485.76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873.81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158,056.96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41,943.04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94284">
                <a:tc>
                  <a:txBody>
                    <a:bodyPr/>
                    <a:lstStyle/>
                    <a:p>
                      <a:pPr algn="ctr" fontAlgn="ctr"/>
                      <a:r>
                        <a:rPr lang="en-US" altLang="zh-CN" sz="1600" b="0" i="0" u="none" strike="noStrike">
                          <a:solidFill>
                            <a:srgbClr val="000000"/>
                          </a:solidFill>
                          <a:effectLst/>
                          <a:latin typeface="楷体" pitchFamily="49" charset="-122"/>
                          <a:ea typeface="楷体" pitchFamily="49" charset="-122"/>
                        </a:rPr>
                        <a:t>8</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41,943.04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600" b="0" i="0" u="none" strike="noStrike">
                          <a:solidFill>
                            <a:srgbClr val="000000"/>
                          </a:solidFill>
                          <a:effectLst/>
                          <a:latin typeface="楷体" pitchFamily="49" charset="-122"/>
                          <a:ea typeface="楷体" pitchFamily="49" charset="-122"/>
                        </a:rPr>
                        <a:t>20%</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8,388.61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699.05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166,445.57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33,554.43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3177">
                <a:tc>
                  <a:txBody>
                    <a:bodyPr/>
                    <a:lstStyle/>
                    <a:p>
                      <a:pPr algn="ctr" fontAlgn="ctr"/>
                      <a:r>
                        <a:rPr lang="en-US" altLang="zh-CN" sz="1600" b="0" i="0" u="none" strike="noStrike">
                          <a:solidFill>
                            <a:srgbClr val="000000"/>
                          </a:solidFill>
                          <a:effectLst/>
                          <a:latin typeface="楷体" pitchFamily="49" charset="-122"/>
                          <a:ea typeface="楷体" pitchFamily="49" charset="-122"/>
                        </a:rPr>
                        <a:t>9</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33,554.43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effectLst/>
                          <a:latin typeface="楷体" pitchFamily="49" charset="-122"/>
                          <a:ea typeface="楷体" pitchFamily="49" charset="-122"/>
                        </a:rPr>
                        <a:t>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12,777.22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1,064.77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179,222.79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20,777.21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3056">
                <a:tc>
                  <a:txBody>
                    <a:bodyPr/>
                    <a:lstStyle/>
                    <a:p>
                      <a:pPr algn="ctr" fontAlgn="ctr"/>
                      <a:r>
                        <a:rPr lang="en-US" altLang="zh-CN" sz="1600" b="0" i="0" u="none" strike="noStrike">
                          <a:solidFill>
                            <a:srgbClr val="000000"/>
                          </a:solidFill>
                          <a:effectLst/>
                          <a:latin typeface="楷体" pitchFamily="49" charset="-122"/>
                          <a:ea typeface="楷体" pitchFamily="49" charset="-122"/>
                        </a:rPr>
                        <a:t>10</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20,777.21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600" b="0" i="0" u="none" strike="noStrike" dirty="0">
                          <a:solidFill>
                            <a:srgbClr val="000000"/>
                          </a:solidFill>
                          <a:effectLst/>
                          <a:latin typeface="楷体" pitchFamily="49" charset="-122"/>
                          <a:ea typeface="楷体" pitchFamily="49" charset="-122"/>
                        </a:rPr>
                        <a:t>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12,777.21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1,064.77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a:solidFill>
                            <a:srgbClr val="000000"/>
                          </a:solidFill>
                          <a:effectLst/>
                          <a:latin typeface="楷体" pitchFamily="49" charset="-122"/>
                          <a:ea typeface="楷体" pitchFamily="49" charset="-122"/>
                        </a:rPr>
                        <a:t>192,000.00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n-US" altLang="zh-CN" sz="1600" b="0" i="0" u="none" strike="noStrike" dirty="0">
                          <a:solidFill>
                            <a:srgbClr val="000000"/>
                          </a:solidFill>
                          <a:effectLst/>
                          <a:latin typeface="楷体" pitchFamily="49" charset="-122"/>
                          <a:ea typeface="楷体" pitchFamily="49" charset="-122"/>
                        </a:rPr>
                        <a:t>8,000.00 </a:t>
                      </a:r>
                    </a:p>
                  </a:txBody>
                  <a:tcPr marL="7357" marR="7357" marT="73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pSp>
        <p:nvGrpSpPr>
          <p:cNvPr id="14" name="组合 13"/>
          <p:cNvGrpSpPr/>
          <p:nvPr/>
        </p:nvGrpSpPr>
        <p:grpSpPr>
          <a:xfrm>
            <a:off x="120865" y="1226025"/>
            <a:ext cx="5471566" cy="3639457"/>
            <a:chOff x="120865" y="868894"/>
            <a:chExt cx="5471566" cy="3639457"/>
          </a:xfrm>
        </p:grpSpPr>
        <p:sp>
          <p:nvSpPr>
            <p:cNvPr id="15" name="矩形 14"/>
            <p:cNvSpPr/>
            <p:nvPr/>
          </p:nvSpPr>
          <p:spPr bwMode="auto">
            <a:xfrm>
              <a:off x="4499992" y="4155926"/>
              <a:ext cx="1092439" cy="352425"/>
            </a:xfrm>
            <a:prstGeom prst="rect">
              <a:avLst/>
            </a:prstGeom>
            <a:noFill/>
            <a:ln w="19050">
              <a:solidFill>
                <a:srgbClr val="C00000"/>
              </a:solidFill>
            </a:ln>
          </p:spPr>
          <p:txBody>
            <a:bodyPr rtlCol="0" anchor="ctr"/>
            <a:lstStyle/>
            <a:p>
              <a:pPr algn="ctr"/>
              <a:endParaRPr lang="zh-CN" altLang="en-US"/>
            </a:p>
          </p:txBody>
        </p:sp>
        <p:cxnSp>
          <p:nvCxnSpPr>
            <p:cNvPr id="16" name="直接箭头连接符 15"/>
            <p:cNvCxnSpPr>
              <a:endCxn id="17" idx="2"/>
            </p:cNvCxnSpPr>
            <p:nvPr/>
          </p:nvCxnSpPr>
          <p:spPr>
            <a:xfrm flipV="1">
              <a:off x="1085490" y="1485409"/>
              <a:ext cx="1" cy="2846731"/>
            </a:xfrm>
            <a:prstGeom prst="straightConnector1">
              <a:avLst/>
            </a:prstGeom>
            <a:ln w="19050">
              <a:solidFill>
                <a:srgbClr val="C00000"/>
              </a:solidFill>
              <a:prstDash val="dash"/>
              <a:tailEnd type="arrow"/>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7" name="TextBox 16"/>
                <p:cNvSpPr txBox="1"/>
                <p:nvPr/>
              </p:nvSpPr>
              <p:spPr>
                <a:xfrm>
                  <a:off x="120865" y="868894"/>
                  <a:ext cx="1929251" cy="61651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altLang="zh-CN" i="1" smtClean="0">
                                <a:latin typeface="Cambria Math"/>
                              </a:rPr>
                            </m:ctrlPr>
                          </m:fPr>
                          <m:num>
                            <m:r>
                              <a:rPr lang="en-US" altLang="zh-CN" b="0" i="1" smtClean="0">
                                <a:latin typeface="Cambria Math"/>
                              </a:rPr>
                              <m:t>33 554.43−8 000</m:t>
                            </m:r>
                          </m:num>
                          <m:den>
                            <m:r>
                              <a:rPr lang="en-US" altLang="zh-CN" i="1" smtClean="0">
                                <a:latin typeface="Cambria Math"/>
                              </a:rPr>
                              <m:t>2</m:t>
                            </m:r>
                          </m:den>
                        </m:f>
                      </m:oMath>
                    </m:oMathPara>
                  </a14:m>
                  <a:endParaRPr lang="zh-CN" altLang="en-US" dirty="0"/>
                </a:p>
              </p:txBody>
            </p:sp>
          </mc:Choice>
          <mc:Fallback xmlns="">
            <p:sp>
              <p:nvSpPr>
                <p:cNvPr id="17" name="TextBox 16"/>
                <p:cNvSpPr txBox="1">
                  <a:spLocks noRot="1" noChangeAspect="1" noMove="1" noResize="1" noEditPoints="1" noAdjustHandles="1" noChangeArrowheads="1" noChangeShapeType="1" noTextEdit="1"/>
                </p:cNvSpPr>
                <p:nvPr/>
              </p:nvSpPr>
              <p:spPr>
                <a:xfrm>
                  <a:off x="120865" y="868894"/>
                  <a:ext cx="1929251" cy="616515"/>
                </a:xfrm>
                <a:prstGeom prst="rect">
                  <a:avLst/>
                </a:prstGeom>
                <a:blipFill rotWithShape="1">
                  <a:blip r:embed="rId8"/>
                  <a:stretch>
                    <a:fillRect/>
                  </a:stretch>
                </a:blipFill>
              </p:spPr>
              <p:txBody>
                <a:bodyPr/>
                <a:lstStyle/>
                <a:p>
                  <a:r>
                    <a:rPr lang="zh-CN" altLang="en-US">
                      <a:noFill/>
                    </a:rPr>
                    <a:t> </a:t>
                  </a:r>
                </a:p>
              </p:txBody>
            </p:sp>
          </mc:Fallback>
        </mc:AlternateContent>
        <p:cxnSp>
          <p:nvCxnSpPr>
            <p:cNvPr id="18" name="直接连接符 17"/>
            <p:cNvCxnSpPr>
              <a:endCxn id="15" idx="1"/>
            </p:cNvCxnSpPr>
            <p:nvPr/>
          </p:nvCxnSpPr>
          <p:spPr>
            <a:xfrm>
              <a:off x="1085490" y="4332138"/>
              <a:ext cx="3414502" cy="1"/>
            </a:xfrm>
            <a:prstGeom prst="line">
              <a:avLst/>
            </a:prstGeom>
            <a:ln w="19050">
              <a:solidFill>
                <a:srgbClr val="C00000"/>
              </a:solidFill>
              <a:prstDash val="dash"/>
            </a:ln>
          </p:spPr>
          <p:style>
            <a:lnRef idx="1">
              <a:schemeClr val="accent1"/>
            </a:lnRef>
            <a:fillRef idx="0">
              <a:schemeClr val="accent1"/>
            </a:fillRef>
            <a:effectRef idx="0">
              <a:schemeClr val="accent1"/>
            </a:effectRef>
            <a:fontRef idx="minor">
              <a:schemeClr val="tx1"/>
            </a:fontRef>
          </p:style>
        </p:cxnSp>
      </p:grpSp>
    </p:spTree>
    <p:custDataLst>
      <p:tags r:id="rId1"/>
    </p:custDataLst>
    <p:extLst>
      <p:ext uri="{BB962C8B-B14F-4D97-AF65-F5344CB8AC3E}">
        <p14:creationId xmlns:p14="http://schemas.microsoft.com/office/powerpoint/2010/main" val="309044532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a:t>
            </a:r>
            <a:r>
              <a:rPr lang="zh-CN" altLang="zh-CN" sz="1800" b="1" dirty="0" smtClean="0">
                <a:solidFill>
                  <a:srgbClr val="084CA1"/>
                </a:solidFill>
                <a:ea typeface="微软雅黑"/>
                <a:cs typeface="+mn-ea"/>
              </a:rPr>
              <a:t>固定资产折旧</a:t>
            </a:r>
            <a:r>
              <a:rPr lang="zh-CN" altLang="zh-CN" sz="1800" b="1" dirty="0">
                <a:solidFill>
                  <a:srgbClr val="084CA1"/>
                </a:solidFill>
                <a:ea typeface="微软雅黑"/>
                <a:cs typeface="+mn-ea"/>
              </a:rPr>
              <a:t>的账务处理</a:t>
            </a:r>
          </a:p>
        </p:txBody>
      </p:sp>
      <p:grpSp>
        <p:nvGrpSpPr>
          <p:cNvPr id="18" name="组合 17"/>
          <p:cNvGrpSpPr/>
          <p:nvPr/>
        </p:nvGrpSpPr>
        <p:grpSpPr>
          <a:xfrm>
            <a:off x="349000" y="1333470"/>
            <a:ext cx="1760598" cy="1690207"/>
            <a:chOff x="1715" y="4363"/>
            <a:chExt cx="3628" cy="3490"/>
          </a:xfrm>
        </p:grpSpPr>
        <p:sp>
          <p:nvSpPr>
            <p:cNvPr id="19" name="椭圆 18"/>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0"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1" name="椭圆 20"/>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2" name="文本框 18"/>
          <p:cNvSpPr txBox="1"/>
          <p:nvPr/>
        </p:nvSpPr>
        <p:spPr>
          <a:xfrm>
            <a:off x="3030660" y="1662910"/>
            <a:ext cx="5867277" cy="2585323"/>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在建</a:t>
            </a:r>
            <a:r>
              <a:rPr lang="zh-CN" altLang="en-US" sz="1800" dirty="0" smtClean="0">
                <a:latin typeface="微软雅黑" pitchFamily="34" charset="-122"/>
                <a:ea typeface="微软雅黑" pitchFamily="34" charset="-122"/>
              </a:rPr>
              <a:t>工程（自行建造固定资产）</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制造</a:t>
            </a:r>
            <a:r>
              <a:rPr lang="zh-CN" altLang="en-US" sz="1800" dirty="0" smtClean="0">
                <a:latin typeface="微软雅黑" pitchFamily="34" charset="-122"/>
                <a:ea typeface="微软雅黑" pitchFamily="34" charset="-122"/>
              </a:rPr>
              <a:t>费用（基本生产车间）</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管理费用（管理部门）</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销售</a:t>
            </a:r>
            <a:r>
              <a:rPr lang="zh-CN" altLang="en-US" sz="1800" dirty="0" smtClean="0">
                <a:latin typeface="微软雅黑" pitchFamily="34" charset="-122"/>
                <a:ea typeface="微软雅黑" pitchFamily="34" charset="-122"/>
              </a:rPr>
              <a:t>费用（销售部门）</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其他业务</a:t>
            </a:r>
            <a:r>
              <a:rPr lang="zh-CN" altLang="en-US" sz="1800" dirty="0" smtClean="0">
                <a:latin typeface="微软雅黑" pitchFamily="34" charset="-122"/>
                <a:ea typeface="微软雅黑" pitchFamily="34" charset="-122"/>
              </a:rPr>
              <a:t>成本（经营租出的固定资产）等</a:t>
            </a:r>
            <a:endParaRPr lang="zh-CN" altLang="zh-CN" sz="1800" dirty="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　　贷：</a:t>
            </a:r>
            <a:r>
              <a:rPr lang="zh-CN" altLang="en-US" sz="1800" dirty="0" smtClean="0">
                <a:latin typeface="微软雅黑" pitchFamily="34" charset="-122"/>
                <a:ea typeface="微软雅黑" pitchFamily="34" charset="-122"/>
              </a:rPr>
              <a:t>累计折旧</a:t>
            </a:r>
            <a:endParaRPr lang="zh-CN" altLang="zh-CN" sz="1800" dirty="0">
              <a:latin typeface="微软雅黑" pitchFamily="34" charset="-122"/>
              <a:ea typeface="微软雅黑" pitchFamily="34" charset="-122"/>
            </a:endParaRPr>
          </a:p>
        </p:txBody>
      </p:sp>
      <p:sp>
        <p:nvSpPr>
          <p:cNvPr id="23" name="文本框 19"/>
          <p:cNvSpPr txBox="1"/>
          <p:nvPr/>
        </p:nvSpPr>
        <p:spPr>
          <a:xfrm>
            <a:off x="3031146" y="1222081"/>
            <a:ext cx="6035736" cy="496290"/>
          </a:xfrm>
          <a:prstGeom prst="rect">
            <a:avLst/>
          </a:prstGeom>
          <a:noFill/>
        </p:spPr>
        <p:txBody>
          <a:bodyPr wrap="square" rtlCol="0">
            <a:spAutoFit/>
          </a:bodyPr>
          <a:lstStyle/>
          <a:p>
            <a:pPr lvl="0" defTabSz="914400">
              <a:lnSpc>
                <a:spcPct val="150000"/>
              </a:lnSpc>
              <a:defRPr/>
            </a:pPr>
            <a:r>
              <a:rPr lang="zh-CN" altLang="en-US" sz="2000" b="1" kern="0" dirty="0" smtClean="0">
                <a:solidFill>
                  <a:srgbClr val="084CA1"/>
                </a:solidFill>
                <a:latin typeface="微软雅黑" pitchFamily="34" charset="-122"/>
                <a:ea typeface="微软雅黑" pitchFamily="34" charset="-122"/>
              </a:rPr>
              <a:t>企业计提固定资产折旧时</a:t>
            </a:r>
            <a:endParaRPr lang="zh-CN" altLang="en-US" sz="2000" b="1" kern="0" dirty="0">
              <a:solidFill>
                <a:srgbClr val="084CA1"/>
              </a:solidFill>
              <a:latin typeface="微软雅黑" pitchFamily="34" charset="-122"/>
              <a:ea typeface="微软雅黑" pitchFamily="34" charset="-122"/>
            </a:endParaRPr>
          </a:p>
        </p:txBody>
      </p:sp>
      <p:sp>
        <p:nvSpPr>
          <p:cNvPr id="28" name="矩形 27"/>
          <p:cNvSpPr/>
          <p:nvPr/>
        </p:nvSpPr>
        <p:spPr>
          <a:xfrm>
            <a:off x="254000" y="4217434"/>
            <a:ext cx="6186309" cy="507831"/>
          </a:xfrm>
          <a:prstGeom prst="rect">
            <a:avLst/>
          </a:prstGeom>
          <a:ln w="19050">
            <a:solidFill>
              <a:srgbClr val="C00000"/>
            </a:solidFill>
          </a:ln>
        </p:spPr>
        <p:txBody>
          <a:bodyPr wrap="none">
            <a:spAutoFit/>
          </a:bodyPr>
          <a:lstStyle/>
          <a:p>
            <a:pPr>
              <a:lnSpc>
                <a:spcPct val="150000"/>
              </a:lnSpc>
            </a:pPr>
            <a:r>
              <a:rPr lang="zh-CN" altLang="en-US" sz="1800" b="1" dirty="0" smtClean="0">
                <a:solidFill>
                  <a:srgbClr val="C00000"/>
                </a:solidFill>
                <a:latin typeface="微软雅黑" pitchFamily="34" charset="-122"/>
                <a:ea typeface="微软雅黑" pitchFamily="34" charset="-122"/>
              </a:rPr>
              <a:t>注：</a:t>
            </a:r>
            <a:r>
              <a:rPr lang="zh-CN" altLang="zh-CN" sz="1800" dirty="0" smtClean="0">
                <a:latin typeface="微软雅黑" pitchFamily="34" charset="-122"/>
                <a:ea typeface="微软雅黑" pitchFamily="34" charset="-122"/>
              </a:rPr>
              <a:t>新</a:t>
            </a:r>
            <a:r>
              <a:rPr lang="zh-CN" altLang="zh-CN" sz="1800" dirty="0">
                <a:latin typeface="微软雅黑" pitchFamily="34" charset="-122"/>
                <a:ea typeface="微软雅黑" pitchFamily="34" charset="-122"/>
              </a:rPr>
              <a:t>购置的机器设备本月不计提折旧，下月开始计提折旧</a:t>
            </a:r>
            <a:endParaRPr lang="zh-CN" altLang="en-US" sz="1800" dirty="0">
              <a:latin typeface="微软雅黑" pitchFamily="34" charset="-122"/>
              <a:ea typeface="微软雅黑" pitchFamily="34" charset="-122"/>
            </a:endParaRPr>
          </a:p>
        </p:txBody>
      </p:sp>
      <p:pic>
        <p:nvPicPr>
          <p:cNvPr id="34" name="B650921D39DF2C20931525A5FE154C1B.png" descr="C:\Documents and Settings\Administrator\Local Settings\Temp\SoEasy\B650921D39DF2C20931525A5FE154C1B.png"/>
          <p:cNvPicPr>
            <a:picLocks noChangeAspect="1"/>
          </p:cNvPicPr>
          <p:nvPr/>
        </p:nvPicPr>
        <p:blipFill>
          <a:blip r:embed="rId8" r:link="rId9"/>
          <a:stretch>
            <a:fillRect/>
          </a:stretch>
        </p:blipFill>
        <p:spPr>
          <a:xfrm>
            <a:off x="6315079" y="3787302"/>
            <a:ext cx="1033172" cy="1033172"/>
          </a:xfrm>
          <a:prstGeom prst="rect">
            <a:avLst/>
          </a:prstGeom>
          <a:noFill/>
          <a:ln w="9525">
            <a:noFill/>
          </a:ln>
        </p:spPr>
      </p:pic>
    </p:spTree>
    <p:custDataLst>
      <p:tags r:id="rId1"/>
    </p:custDataLst>
    <p:extLst>
      <p:ext uri="{BB962C8B-B14F-4D97-AF65-F5344CB8AC3E}">
        <p14:creationId xmlns:p14="http://schemas.microsoft.com/office/powerpoint/2010/main" val="3808681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3</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固定资产折旧</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29043" y="1167520"/>
            <a:ext cx="7798963" cy="1289905"/>
          </a:xfrm>
          <a:prstGeom prst="rect">
            <a:avLst/>
          </a:prstGeom>
        </p:spPr>
        <p:txBody>
          <a:bodyPr wrap="square">
            <a:spAutoFit/>
          </a:bodyPr>
          <a:lstStyle/>
          <a:p>
            <a:pPr>
              <a:lnSpc>
                <a:spcPct val="150000"/>
              </a:lnSpc>
            </a:pPr>
            <a:r>
              <a:rPr lang="zh-CN" altLang="en-US" sz="1800" dirty="0" smtClean="0">
                <a:latin typeface="微软雅黑" pitchFamily="34" charset="-122"/>
                <a:ea typeface="微软雅黑" pitchFamily="34" charset="-122"/>
              </a:rPr>
              <a:t>甲</a:t>
            </a:r>
            <a:r>
              <a:rPr lang="zh-CN" altLang="en-US" sz="1800" dirty="0">
                <a:latin typeface="微软雅黑" pitchFamily="34" charset="-122"/>
                <a:ea typeface="微软雅黑" pitchFamily="34" charset="-122"/>
              </a:rPr>
              <a:t>公司按规定计提本月固定资产折旧，生产部门固定资产折旧</a:t>
            </a:r>
            <a:r>
              <a:rPr lang="en-US" altLang="zh-CN" sz="1800" dirty="0">
                <a:latin typeface="微软雅黑" pitchFamily="34" charset="-122"/>
                <a:ea typeface="微软雅黑" pitchFamily="34" charset="-122"/>
              </a:rPr>
              <a:t>30 000</a:t>
            </a:r>
            <a:r>
              <a:rPr lang="zh-CN" altLang="en-US" sz="1800" dirty="0">
                <a:latin typeface="微软雅黑" pitchFamily="34" charset="-122"/>
                <a:ea typeface="微软雅黑" pitchFamily="34" charset="-122"/>
              </a:rPr>
              <a:t>元，管理部门固定资产折旧</a:t>
            </a:r>
            <a:r>
              <a:rPr lang="en-US" altLang="zh-CN" sz="1800" dirty="0">
                <a:latin typeface="微软雅黑" pitchFamily="34" charset="-122"/>
                <a:ea typeface="微软雅黑" pitchFamily="34" charset="-122"/>
              </a:rPr>
              <a:t>5 000</a:t>
            </a:r>
            <a:r>
              <a:rPr lang="zh-CN" altLang="en-US" sz="1800" dirty="0">
                <a:latin typeface="微软雅黑" pitchFamily="34" charset="-122"/>
                <a:ea typeface="微软雅黑" pitchFamily="34" charset="-122"/>
              </a:rPr>
              <a:t>元，专设销售部门固定资产折旧</a:t>
            </a:r>
            <a:r>
              <a:rPr lang="en-US" altLang="zh-CN" sz="1800" dirty="0">
                <a:latin typeface="微软雅黑" pitchFamily="34" charset="-122"/>
                <a:ea typeface="微软雅黑" pitchFamily="34" charset="-122"/>
              </a:rPr>
              <a:t>1 000</a:t>
            </a:r>
            <a:r>
              <a:rPr lang="zh-CN" altLang="en-US" sz="1800" dirty="0">
                <a:latin typeface="微软雅黑" pitchFamily="34" charset="-122"/>
                <a:ea typeface="微软雅黑" pitchFamily="34" charset="-122"/>
              </a:rPr>
              <a:t>元，经营性出租固定资产折旧</a:t>
            </a:r>
            <a:r>
              <a:rPr lang="en-US" altLang="zh-CN" sz="1800" dirty="0">
                <a:latin typeface="微软雅黑" pitchFamily="34" charset="-122"/>
                <a:ea typeface="微软雅黑" pitchFamily="34" charset="-122"/>
              </a:rPr>
              <a:t>5 000</a:t>
            </a:r>
            <a:r>
              <a:rPr lang="zh-CN" altLang="en-US" sz="1800" dirty="0">
                <a:latin typeface="微软雅黑" pitchFamily="34" charset="-122"/>
                <a:ea typeface="微软雅黑" pitchFamily="34" charset="-122"/>
              </a:rPr>
              <a:t>元。</a:t>
            </a:r>
          </a:p>
        </p:txBody>
      </p:sp>
      <p:sp>
        <p:nvSpPr>
          <p:cNvPr id="16" name="矩形 15"/>
          <p:cNvSpPr/>
          <p:nvPr>
            <p:custDataLst>
              <p:tags r:id="rId7"/>
            </p:custDataLst>
          </p:nvPr>
        </p:nvSpPr>
        <p:spPr>
          <a:xfrm>
            <a:off x="729044" y="112322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7" name="矩形 16"/>
          <p:cNvSpPr/>
          <p:nvPr>
            <p:custDataLst>
              <p:tags r:id="rId8"/>
            </p:custDataLst>
          </p:nvPr>
        </p:nvSpPr>
        <p:spPr>
          <a:xfrm>
            <a:off x="652602" y="2479832"/>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4" name="矩形 23"/>
          <p:cNvSpPr/>
          <p:nvPr/>
        </p:nvSpPr>
        <p:spPr>
          <a:xfrm>
            <a:off x="729949" y="2463664"/>
            <a:ext cx="7767043" cy="2120902"/>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借：制造费用</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30 000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管理费用</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销售</a:t>
            </a:r>
            <a:r>
              <a:rPr lang="zh-CN" altLang="zh-CN" sz="1800" dirty="0">
                <a:latin typeface="微软雅黑" pitchFamily="34" charset="-122"/>
                <a:ea typeface="微软雅黑" pitchFamily="34" charset="-122"/>
              </a:rPr>
              <a:t>费用</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其他</a:t>
            </a:r>
            <a:r>
              <a:rPr lang="zh-CN" altLang="zh-CN" sz="1800" dirty="0">
                <a:latin typeface="微软雅黑" pitchFamily="34" charset="-122"/>
                <a:ea typeface="微软雅黑" pitchFamily="34" charset="-122"/>
              </a:rPr>
              <a:t>业务成本</a:t>
            </a:r>
            <a:r>
              <a:rPr lang="en-US" altLang="zh-CN" sz="1800" dirty="0">
                <a:latin typeface="微软雅黑" pitchFamily="34" charset="-122"/>
                <a:ea typeface="微软雅黑" pitchFamily="34" charset="-122"/>
              </a:rPr>
              <a:t>                                             5 000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：累计折旧</a:t>
            </a:r>
            <a:r>
              <a:rPr lang="en-US" altLang="zh-CN" sz="1800" dirty="0">
                <a:latin typeface="微软雅黑" pitchFamily="34" charset="-122"/>
                <a:ea typeface="微软雅黑" pitchFamily="34" charset="-122"/>
              </a:rPr>
              <a:t>                                                  41 </a:t>
            </a:r>
            <a:r>
              <a:rPr lang="en-US" altLang="zh-CN" sz="1800" dirty="0" smtClean="0">
                <a:latin typeface="微软雅黑" pitchFamily="34" charset="-122"/>
                <a:ea typeface="微软雅黑" pitchFamily="34" charset="-122"/>
              </a:rPr>
              <a:t>000</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78084429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固定资产后续支出</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3844353"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固定资产后续支出核算的内容</a:t>
            </a:r>
          </a:p>
        </p:txBody>
      </p:sp>
      <p:sp>
        <p:nvSpPr>
          <p:cNvPr id="18" name="文本框 7"/>
          <p:cNvSpPr txBox="1"/>
          <p:nvPr/>
        </p:nvSpPr>
        <p:spPr>
          <a:xfrm>
            <a:off x="6036269" y="2053133"/>
            <a:ext cx="2298700" cy="458908"/>
          </a:xfrm>
          <a:prstGeom prst="rect">
            <a:avLst/>
          </a:prstGeom>
          <a:noFill/>
        </p:spPr>
        <p:txBody>
          <a:bodyPr wrap="square" rtlCol="0">
            <a:spAutoFit/>
          </a:bodyPr>
          <a:lstStyle/>
          <a:p>
            <a:pPr>
              <a:lnSpc>
                <a:spcPct val="150000"/>
              </a:lnSpc>
            </a:pPr>
            <a:r>
              <a:rPr lang="zh-CN" altLang="en-US" sz="1800" b="1" dirty="0">
                <a:solidFill>
                  <a:srgbClr val="084CA1"/>
                </a:solidFill>
                <a:latin typeface="微软雅黑" pitchFamily="34" charset="-122"/>
                <a:ea typeface="微软雅黑" pitchFamily="34" charset="-122"/>
              </a:rPr>
              <a:t>费用化后续支出</a:t>
            </a:r>
          </a:p>
        </p:txBody>
      </p:sp>
      <p:sp>
        <p:nvSpPr>
          <p:cNvPr id="19" name="文本框 12"/>
          <p:cNvSpPr txBox="1"/>
          <p:nvPr/>
        </p:nvSpPr>
        <p:spPr>
          <a:xfrm>
            <a:off x="695993" y="2053133"/>
            <a:ext cx="2096135" cy="458908"/>
          </a:xfrm>
          <a:prstGeom prst="rect">
            <a:avLst/>
          </a:prstGeom>
          <a:noFill/>
        </p:spPr>
        <p:txBody>
          <a:bodyPr wrap="square" rtlCol="0">
            <a:spAutoFit/>
          </a:bodyPr>
          <a:lstStyle/>
          <a:p>
            <a:pPr algn="r">
              <a:lnSpc>
                <a:spcPct val="150000"/>
              </a:lnSpc>
            </a:pPr>
            <a:r>
              <a:rPr lang="zh-CN" altLang="en-US" sz="1800" b="1" dirty="0">
                <a:solidFill>
                  <a:srgbClr val="084CA1"/>
                </a:solidFill>
                <a:latin typeface="微软雅黑" pitchFamily="34" charset="-122"/>
                <a:ea typeface="微软雅黑" pitchFamily="34" charset="-122"/>
              </a:rPr>
              <a:t>资本化后续支出</a:t>
            </a:r>
          </a:p>
        </p:txBody>
      </p:sp>
      <p:sp>
        <p:nvSpPr>
          <p:cNvPr id="20" name="文本框 18"/>
          <p:cNvSpPr txBox="1"/>
          <p:nvPr/>
        </p:nvSpPr>
        <p:spPr>
          <a:xfrm>
            <a:off x="5259029" y="2695505"/>
            <a:ext cx="3615625" cy="1338828"/>
          </a:xfrm>
          <a:prstGeom prst="rect">
            <a:avLst/>
          </a:prstGeom>
          <a:noFill/>
        </p:spPr>
        <p:txBody>
          <a:bodyPr wrap="square" rtlCol="0">
            <a:spAutoFit/>
          </a:bodyPr>
          <a:lstStyle/>
          <a:p>
            <a:pPr marL="285750" indent="-285750">
              <a:lnSpc>
                <a:spcPct val="150000"/>
              </a:lnSpc>
              <a:buFont typeface="Wingdings" panose="05000000000000000000" charset="0"/>
              <a:buChar char=""/>
            </a:pPr>
            <a:r>
              <a:rPr lang="zh-CN" altLang="en-US" sz="1800" b="1" dirty="0">
                <a:solidFill>
                  <a:srgbClr val="C00000"/>
                </a:solidFill>
                <a:latin typeface="微软雅黑" pitchFamily="34" charset="-122"/>
                <a:ea typeface="微软雅黑" pitchFamily="34" charset="-122"/>
              </a:rPr>
              <a:t>不符合固定资产确认条件</a:t>
            </a:r>
            <a:r>
              <a:rPr lang="zh-CN" altLang="en-US" sz="1800" dirty="0">
                <a:latin typeface="微软雅黑" pitchFamily="34" charset="-122"/>
                <a:ea typeface="微软雅黑" pitchFamily="34" charset="-122"/>
              </a:rPr>
              <a:t>，应计入当期损益（作为费用处理）</a:t>
            </a:r>
          </a:p>
          <a:p>
            <a:pPr marL="285750" indent="-285750">
              <a:lnSpc>
                <a:spcPct val="150000"/>
              </a:lnSpc>
              <a:buFont typeface="Wingdings" panose="05000000000000000000" charset="0"/>
              <a:buChar char=""/>
            </a:pPr>
            <a:r>
              <a:rPr lang="zh-CN" altLang="en-US" sz="1800" dirty="0">
                <a:latin typeface="微软雅黑" pitchFamily="34" charset="-122"/>
                <a:ea typeface="微软雅黑" pitchFamily="34" charset="-122"/>
              </a:rPr>
              <a:t>如：必要的维护、短期装修等</a:t>
            </a:r>
          </a:p>
        </p:txBody>
      </p:sp>
      <p:sp>
        <p:nvSpPr>
          <p:cNvPr id="21" name="文本框 19"/>
          <p:cNvSpPr txBox="1"/>
          <p:nvPr/>
        </p:nvSpPr>
        <p:spPr>
          <a:xfrm>
            <a:off x="506483" y="2768125"/>
            <a:ext cx="3406163" cy="1338828"/>
          </a:xfrm>
          <a:prstGeom prst="rect">
            <a:avLst/>
          </a:prstGeom>
          <a:noFill/>
        </p:spPr>
        <p:txBody>
          <a:bodyPr wrap="square" rtlCol="0">
            <a:spAutoFit/>
          </a:bodyPr>
          <a:lstStyle/>
          <a:p>
            <a:pPr marL="285750" indent="-285750">
              <a:lnSpc>
                <a:spcPct val="150000"/>
              </a:lnSpc>
              <a:buFont typeface="Wingdings" panose="05000000000000000000" charset="0"/>
              <a:buChar char=""/>
            </a:pPr>
            <a:r>
              <a:rPr lang="zh-CN" altLang="en-US" sz="1800" b="1" dirty="0">
                <a:solidFill>
                  <a:srgbClr val="C00000"/>
                </a:solidFill>
                <a:latin typeface="微软雅黑" pitchFamily="34" charset="-122"/>
                <a:ea typeface="微软雅黑" pitchFamily="34" charset="-122"/>
              </a:rPr>
              <a:t>符合固定资产确认条件</a:t>
            </a:r>
            <a:r>
              <a:rPr lang="zh-CN" altLang="en-US" sz="1800" dirty="0">
                <a:latin typeface="微软雅黑" pitchFamily="34" charset="-122"/>
                <a:ea typeface="微软雅黑" pitchFamily="34" charset="-122"/>
              </a:rPr>
              <a:t>，应计入固定资产</a:t>
            </a:r>
            <a:r>
              <a:rPr lang="zh-CN" altLang="en-US" sz="1800" dirty="0" smtClean="0">
                <a:latin typeface="微软雅黑" pitchFamily="34" charset="-122"/>
                <a:ea typeface="微软雅黑" pitchFamily="34" charset="-122"/>
              </a:rPr>
              <a:t>成本</a:t>
            </a:r>
            <a:endParaRPr lang="en-US" altLang="zh-CN" sz="1800" dirty="0" smtClean="0">
              <a:latin typeface="微软雅黑" pitchFamily="34" charset="-122"/>
              <a:ea typeface="微软雅黑" pitchFamily="34" charset="-122"/>
            </a:endParaRPr>
          </a:p>
          <a:p>
            <a:pPr marL="285750" indent="-285750">
              <a:lnSpc>
                <a:spcPct val="150000"/>
              </a:lnSpc>
              <a:buFont typeface="Wingdings" panose="05000000000000000000" charset="0"/>
              <a:buChar char=""/>
            </a:pPr>
            <a:r>
              <a:rPr lang="zh-CN" altLang="en-US" sz="1800" dirty="0" smtClean="0">
                <a:latin typeface="微软雅黑" pitchFamily="34" charset="-122"/>
                <a:ea typeface="微软雅黑" pitchFamily="34" charset="-122"/>
              </a:rPr>
              <a:t>如</a:t>
            </a:r>
            <a:r>
              <a:rPr lang="zh-CN" altLang="en-US" sz="1800" dirty="0">
                <a:latin typeface="微软雅黑" pitchFamily="34" charset="-122"/>
                <a:ea typeface="微软雅黑" pitchFamily="34" charset="-122"/>
              </a:rPr>
              <a:t>：大幅度重建、装修等</a:t>
            </a:r>
          </a:p>
        </p:txBody>
      </p:sp>
      <p:sp>
        <p:nvSpPr>
          <p:cNvPr id="22" name="矩形 21"/>
          <p:cNvSpPr/>
          <p:nvPr/>
        </p:nvSpPr>
        <p:spPr>
          <a:xfrm>
            <a:off x="539536" y="1131590"/>
            <a:ext cx="7992904" cy="507831"/>
          </a:xfrm>
          <a:prstGeom prst="rect">
            <a:avLst/>
          </a:prstGeom>
        </p:spPr>
        <p:txBody>
          <a:bodyPr wrap="square">
            <a:spAutoFit/>
          </a:bodyPr>
          <a:lstStyle/>
          <a:p>
            <a:pPr>
              <a:lnSpc>
                <a:spcPct val="150000"/>
              </a:lnSpc>
            </a:pPr>
            <a:r>
              <a:rPr lang="zh-CN" altLang="zh-CN" sz="1800" b="1" dirty="0">
                <a:solidFill>
                  <a:srgbClr val="C00000"/>
                </a:solidFill>
                <a:latin typeface="微软雅黑" pitchFamily="34" charset="-122"/>
                <a:ea typeface="微软雅黑" pitchFamily="34" charset="-122"/>
              </a:rPr>
              <a:t>固定资产后续</a:t>
            </a:r>
            <a:r>
              <a:rPr lang="zh-CN" altLang="zh-CN" sz="1800" b="1" dirty="0" smtClean="0">
                <a:solidFill>
                  <a:srgbClr val="C00000"/>
                </a:solidFill>
                <a:latin typeface="微软雅黑" pitchFamily="34" charset="-122"/>
                <a:ea typeface="微软雅黑" pitchFamily="34" charset="-122"/>
              </a:rPr>
              <a:t>支出</a:t>
            </a:r>
            <a:r>
              <a:rPr lang="zh-CN" altLang="en-US"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固定资产</a:t>
            </a:r>
            <a:r>
              <a:rPr lang="zh-CN" altLang="zh-CN" sz="1800" dirty="0">
                <a:latin typeface="微软雅黑" pitchFamily="34" charset="-122"/>
                <a:ea typeface="微软雅黑" pitchFamily="34" charset="-122"/>
              </a:rPr>
              <a:t>在使用过程中发生的</a:t>
            </a:r>
            <a:r>
              <a:rPr lang="zh-CN" altLang="zh-CN" sz="1800" b="1" dirty="0">
                <a:solidFill>
                  <a:srgbClr val="084CA1"/>
                </a:solidFill>
                <a:latin typeface="微软雅黑" pitchFamily="34" charset="-122"/>
                <a:ea typeface="微软雅黑" pitchFamily="34" charset="-122"/>
              </a:rPr>
              <a:t>更新改造支出</a:t>
            </a:r>
            <a:r>
              <a:rPr lang="zh-CN" altLang="zh-CN" sz="1800" dirty="0">
                <a:latin typeface="微软雅黑" pitchFamily="34" charset="-122"/>
                <a:ea typeface="微软雅黑" pitchFamily="34" charset="-122"/>
              </a:rPr>
              <a:t>、</a:t>
            </a:r>
            <a:r>
              <a:rPr lang="zh-CN" altLang="zh-CN" sz="1800" b="1" dirty="0">
                <a:solidFill>
                  <a:srgbClr val="084CA1"/>
                </a:solidFill>
                <a:latin typeface="微软雅黑" pitchFamily="34" charset="-122"/>
                <a:ea typeface="微软雅黑" pitchFamily="34" charset="-122"/>
              </a:rPr>
              <a:t>修理费用</a:t>
            </a:r>
            <a:r>
              <a:rPr lang="zh-CN" altLang="zh-CN" sz="1800" dirty="0">
                <a:latin typeface="微软雅黑" pitchFamily="34" charset="-122"/>
                <a:ea typeface="微软雅黑" pitchFamily="34" charset="-122"/>
              </a:rPr>
              <a:t>等。</a:t>
            </a:r>
          </a:p>
        </p:txBody>
      </p:sp>
      <p:grpSp>
        <p:nvGrpSpPr>
          <p:cNvPr id="23" name="组合 22"/>
          <p:cNvGrpSpPr/>
          <p:nvPr/>
        </p:nvGrpSpPr>
        <p:grpSpPr>
          <a:xfrm>
            <a:off x="2879064" y="1930441"/>
            <a:ext cx="777240" cy="751840"/>
            <a:chOff x="2949590" y="2273845"/>
            <a:chExt cx="777240" cy="751840"/>
          </a:xfrm>
        </p:grpSpPr>
        <p:sp>
          <p:nvSpPr>
            <p:cNvPr id="25" name="椭圆 24"/>
            <p:cNvSpPr/>
            <p:nvPr/>
          </p:nvSpPr>
          <p:spPr>
            <a:xfrm>
              <a:off x="2949590" y="2273845"/>
              <a:ext cx="777240" cy="75184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6" name=" 10"/>
            <p:cNvSpPr/>
            <p:nvPr/>
          </p:nvSpPr>
          <p:spPr>
            <a:xfrm>
              <a:off x="3194065" y="2486570"/>
              <a:ext cx="288290" cy="325755"/>
            </a:xfrm>
            <a:custGeom>
              <a:avLst/>
              <a:gdLst>
                <a:gd name="connsiteX0" fmla="*/ 331068 w 1208088"/>
                <a:gd name="connsiteY0" fmla="*/ 665573 h 1452563"/>
                <a:gd name="connsiteX1" fmla="*/ 508820 w 1208088"/>
                <a:gd name="connsiteY1" fmla="*/ 932822 h 1452563"/>
                <a:gd name="connsiteX2" fmla="*/ 369158 w 1208088"/>
                <a:gd name="connsiteY2" fmla="*/ 932822 h 1452563"/>
                <a:gd name="connsiteX3" fmla="*/ 369158 w 1208088"/>
                <a:gd name="connsiteY3" fmla="*/ 983727 h 1452563"/>
                <a:gd name="connsiteX4" fmla="*/ 534213 w 1208088"/>
                <a:gd name="connsiteY4" fmla="*/ 983727 h 1452563"/>
                <a:gd name="connsiteX5" fmla="*/ 534213 w 1208088"/>
                <a:gd name="connsiteY5" fmla="*/ 1034632 h 1452563"/>
                <a:gd name="connsiteX6" fmla="*/ 369158 w 1208088"/>
                <a:gd name="connsiteY6" fmla="*/ 1034632 h 1452563"/>
                <a:gd name="connsiteX7" fmla="*/ 369158 w 1208088"/>
                <a:gd name="connsiteY7" fmla="*/ 1085536 h 1452563"/>
                <a:gd name="connsiteX8" fmla="*/ 534213 w 1208088"/>
                <a:gd name="connsiteY8" fmla="*/ 1085536 h 1452563"/>
                <a:gd name="connsiteX9" fmla="*/ 534213 w 1208088"/>
                <a:gd name="connsiteY9" fmla="*/ 1238250 h 1452563"/>
                <a:gd name="connsiteX10" fmla="*/ 673875 w 1208088"/>
                <a:gd name="connsiteY10" fmla="*/ 1238250 h 1452563"/>
                <a:gd name="connsiteX11" fmla="*/ 673875 w 1208088"/>
                <a:gd name="connsiteY11" fmla="*/ 1085536 h 1452563"/>
                <a:gd name="connsiteX12" fmla="*/ 864324 w 1208088"/>
                <a:gd name="connsiteY12" fmla="*/ 1085536 h 1452563"/>
                <a:gd name="connsiteX13" fmla="*/ 864324 w 1208088"/>
                <a:gd name="connsiteY13" fmla="*/ 1034632 h 1452563"/>
                <a:gd name="connsiteX14" fmla="*/ 673875 w 1208088"/>
                <a:gd name="connsiteY14" fmla="*/ 1034632 h 1452563"/>
                <a:gd name="connsiteX15" fmla="*/ 673875 w 1208088"/>
                <a:gd name="connsiteY15" fmla="*/ 983727 h 1452563"/>
                <a:gd name="connsiteX16" fmla="*/ 864324 w 1208088"/>
                <a:gd name="connsiteY16" fmla="*/ 983727 h 1452563"/>
                <a:gd name="connsiteX17" fmla="*/ 864324 w 1208088"/>
                <a:gd name="connsiteY17" fmla="*/ 932822 h 1452563"/>
                <a:gd name="connsiteX18" fmla="*/ 699268 w 1208088"/>
                <a:gd name="connsiteY18" fmla="*/ 932822 h 1452563"/>
                <a:gd name="connsiteX19" fmla="*/ 877020 w 1208088"/>
                <a:gd name="connsiteY19" fmla="*/ 665573 h 1452563"/>
                <a:gd name="connsiteX20" fmla="*/ 737358 w 1208088"/>
                <a:gd name="connsiteY20" fmla="*/ 665573 h 1452563"/>
                <a:gd name="connsiteX21" fmla="*/ 597696 w 1208088"/>
                <a:gd name="connsiteY21" fmla="*/ 881918 h 1452563"/>
                <a:gd name="connsiteX22" fmla="*/ 458034 w 1208088"/>
                <a:gd name="connsiteY22" fmla="*/ 665573 h 1452563"/>
                <a:gd name="connsiteX23" fmla="*/ 331068 w 1208088"/>
                <a:gd name="connsiteY23" fmla="*/ 665573 h 1452563"/>
                <a:gd name="connsiteX24" fmla="*/ 719206 w 1208088"/>
                <a:gd name="connsiteY24" fmla="*/ 0 h 1452563"/>
                <a:gd name="connsiteX25" fmla="*/ 727454 w 1208088"/>
                <a:gd name="connsiteY25" fmla="*/ 317 h 1452563"/>
                <a:gd name="connsiteX26" fmla="*/ 736654 w 1208088"/>
                <a:gd name="connsiteY26" fmla="*/ 952 h 1452563"/>
                <a:gd name="connsiteX27" fmla="*/ 746172 w 1208088"/>
                <a:gd name="connsiteY27" fmla="*/ 2538 h 1452563"/>
                <a:gd name="connsiteX28" fmla="*/ 756641 w 1208088"/>
                <a:gd name="connsiteY28" fmla="*/ 4125 h 1452563"/>
                <a:gd name="connsiteX29" fmla="*/ 767428 w 1208088"/>
                <a:gd name="connsiteY29" fmla="*/ 6028 h 1452563"/>
                <a:gd name="connsiteX30" fmla="*/ 778849 w 1208088"/>
                <a:gd name="connsiteY30" fmla="*/ 8567 h 1452563"/>
                <a:gd name="connsiteX31" fmla="*/ 791222 w 1208088"/>
                <a:gd name="connsiteY31" fmla="*/ 11422 h 1452563"/>
                <a:gd name="connsiteX32" fmla="*/ 804546 w 1208088"/>
                <a:gd name="connsiteY32" fmla="*/ 14913 h 1452563"/>
                <a:gd name="connsiteX33" fmla="*/ 818822 w 1208088"/>
                <a:gd name="connsiteY33" fmla="*/ 18720 h 1452563"/>
                <a:gd name="connsiteX34" fmla="*/ 833416 w 1208088"/>
                <a:gd name="connsiteY34" fmla="*/ 23480 h 1452563"/>
                <a:gd name="connsiteX35" fmla="*/ 829609 w 1208088"/>
                <a:gd name="connsiteY35" fmla="*/ 36171 h 1452563"/>
                <a:gd name="connsiteX36" fmla="*/ 825802 w 1208088"/>
                <a:gd name="connsiteY36" fmla="*/ 48228 h 1452563"/>
                <a:gd name="connsiteX37" fmla="*/ 818188 w 1208088"/>
                <a:gd name="connsiteY37" fmla="*/ 70439 h 1452563"/>
                <a:gd name="connsiteX38" fmla="*/ 810256 w 1208088"/>
                <a:gd name="connsiteY38" fmla="*/ 91063 h 1452563"/>
                <a:gd name="connsiteX39" fmla="*/ 802960 w 1208088"/>
                <a:gd name="connsiteY39" fmla="*/ 108831 h 1452563"/>
                <a:gd name="connsiteX40" fmla="*/ 795663 w 1208088"/>
                <a:gd name="connsiteY40" fmla="*/ 125013 h 1452563"/>
                <a:gd name="connsiteX41" fmla="*/ 788684 w 1208088"/>
                <a:gd name="connsiteY41" fmla="*/ 138974 h 1452563"/>
                <a:gd name="connsiteX42" fmla="*/ 782021 w 1208088"/>
                <a:gd name="connsiteY42" fmla="*/ 151983 h 1452563"/>
                <a:gd name="connsiteX43" fmla="*/ 775994 w 1208088"/>
                <a:gd name="connsiteY43" fmla="*/ 163405 h 1452563"/>
                <a:gd name="connsiteX44" fmla="*/ 764572 w 1208088"/>
                <a:gd name="connsiteY44" fmla="*/ 183077 h 1452563"/>
                <a:gd name="connsiteX45" fmla="*/ 760131 w 1208088"/>
                <a:gd name="connsiteY45" fmla="*/ 191644 h 1452563"/>
                <a:gd name="connsiteX46" fmla="*/ 756007 w 1208088"/>
                <a:gd name="connsiteY46" fmla="*/ 200211 h 1452563"/>
                <a:gd name="connsiteX47" fmla="*/ 752517 w 1208088"/>
                <a:gd name="connsiteY47" fmla="*/ 207826 h 1452563"/>
                <a:gd name="connsiteX48" fmla="*/ 749662 w 1208088"/>
                <a:gd name="connsiteY48" fmla="*/ 215759 h 1452563"/>
                <a:gd name="connsiteX49" fmla="*/ 748393 w 1208088"/>
                <a:gd name="connsiteY49" fmla="*/ 219566 h 1452563"/>
                <a:gd name="connsiteX50" fmla="*/ 747441 w 1208088"/>
                <a:gd name="connsiteY50" fmla="*/ 223374 h 1452563"/>
                <a:gd name="connsiteX51" fmla="*/ 746806 w 1208088"/>
                <a:gd name="connsiteY51" fmla="*/ 227181 h 1452563"/>
                <a:gd name="connsiteX52" fmla="*/ 746489 w 1208088"/>
                <a:gd name="connsiteY52" fmla="*/ 231623 h 1452563"/>
                <a:gd name="connsiteX53" fmla="*/ 748076 w 1208088"/>
                <a:gd name="connsiteY53" fmla="*/ 231623 h 1452563"/>
                <a:gd name="connsiteX54" fmla="*/ 750931 w 1208088"/>
                <a:gd name="connsiteY54" fmla="*/ 231623 h 1452563"/>
                <a:gd name="connsiteX55" fmla="*/ 753786 w 1208088"/>
                <a:gd name="connsiteY55" fmla="*/ 231940 h 1452563"/>
                <a:gd name="connsiteX56" fmla="*/ 756324 w 1208088"/>
                <a:gd name="connsiteY56" fmla="*/ 232258 h 1452563"/>
                <a:gd name="connsiteX57" fmla="*/ 758862 w 1208088"/>
                <a:gd name="connsiteY57" fmla="*/ 233210 h 1452563"/>
                <a:gd name="connsiteX58" fmla="*/ 761400 w 1208088"/>
                <a:gd name="connsiteY58" fmla="*/ 233844 h 1452563"/>
                <a:gd name="connsiteX59" fmla="*/ 763621 w 1208088"/>
                <a:gd name="connsiteY59" fmla="*/ 234796 h 1452563"/>
                <a:gd name="connsiteX60" fmla="*/ 765842 w 1208088"/>
                <a:gd name="connsiteY60" fmla="*/ 236065 h 1452563"/>
                <a:gd name="connsiteX61" fmla="*/ 768062 w 1208088"/>
                <a:gd name="connsiteY61" fmla="*/ 237334 h 1452563"/>
                <a:gd name="connsiteX62" fmla="*/ 769966 w 1208088"/>
                <a:gd name="connsiteY62" fmla="*/ 238921 h 1452563"/>
                <a:gd name="connsiteX63" fmla="*/ 771552 w 1208088"/>
                <a:gd name="connsiteY63" fmla="*/ 240190 h 1452563"/>
                <a:gd name="connsiteX64" fmla="*/ 772821 w 1208088"/>
                <a:gd name="connsiteY64" fmla="*/ 242094 h 1452563"/>
                <a:gd name="connsiteX65" fmla="*/ 774090 w 1208088"/>
                <a:gd name="connsiteY65" fmla="*/ 243680 h 1452563"/>
                <a:gd name="connsiteX66" fmla="*/ 775042 w 1208088"/>
                <a:gd name="connsiteY66" fmla="*/ 245901 h 1452563"/>
                <a:gd name="connsiteX67" fmla="*/ 775676 w 1208088"/>
                <a:gd name="connsiteY67" fmla="*/ 247805 h 1452563"/>
                <a:gd name="connsiteX68" fmla="*/ 775994 w 1208088"/>
                <a:gd name="connsiteY68" fmla="*/ 249709 h 1452563"/>
                <a:gd name="connsiteX69" fmla="*/ 776311 w 1208088"/>
                <a:gd name="connsiteY69" fmla="*/ 251930 h 1452563"/>
                <a:gd name="connsiteX70" fmla="*/ 776311 w 1208088"/>
                <a:gd name="connsiteY70" fmla="*/ 253834 h 1452563"/>
                <a:gd name="connsiteX71" fmla="*/ 775676 w 1208088"/>
                <a:gd name="connsiteY71" fmla="*/ 255420 h 1452563"/>
                <a:gd name="connsiteX72" fmla="*/ 775359 w 1208088"/>
                <a:gd name="connsiteY72" fmla="*/ 257324 h 1452563"/>
                <a:gd name="connsiteX73" fmla="*/ 774407 w 1208088"/>
                <a:gd name="connsiteY73" fmla="*/ 258910 h 1452563"/>
                <a:gd name="connsiteX74" fmla="*/ 773456 w 1208088"/>
                <a:gd name="connsiteY74" fmla="*/ 260497 h 1452563"/>
                <a:gd name="connsiteX75" fmla="*/ 772186 w 1208088"/>
                <a:gd name="connsiteY75" fmla="*/ 262083 h 1452563"/>
                <a:gd name="connsiteX76" fmla="*/ 769331 w 1208088"/>
                <a:gd name="connsiteY76" fmla="*/ 265256 h 1452563"/>
                <a:gd name="connsiteX77" fmla="*/ 765524 w 1208088"/>
                <a:gd name="connsiteY77" fmla="*/ 267794 h 1452563"/>
                <a:gd name="connsiteX78" fmla="*/ 761717 w 1208088"/>
                <a:gd name="connsiteY78" fmla="*/ 269698 h 1452563"/>
                <a:gd name="connsiteX79" fmla="*/ 756958 w 1208088"/>
                <a:gd name="connsiteY79" fmla="*/ 270967 h 1452563"/>
                <a:gd name="connsiteX80" fmla="*/ 752200 w 1208088"/>
                <a:gd name="connsiteY80" fmla="*/ 271919 h 1452563"/>
                <a:gd name="connsiteX81" fmla="*/ 756324 w 1208088"/>
                <a:gd name="connsiteY81" fmla="*/ 284611 h 1452563"/>
                <a:gd name="connsiteX82" fmla="*/ 757910 w 1208088"/>
                <a:gd name="connsiteY82" fmla="*/ 289053 h 1452563"/>
                <a:gd name="connsiteX83" fmla="*/ 760448 w 1208088"/>
                <a:gd name="connsiteY83" fmla="*/ 293812 h 1452563"/>
                <a:gd name="connsiteX84" fmla="*/ 763621 w 1208088"/>
                <a:gd name="connsiteY84" fmla="*/ 299206 h 1452563"/>
                <a:gd name="connsiteX85" fmla="*/ 768062 w 1208088"/>
                <a:gd name="connsiteY85" fmla="*/ 304283 h 1452563"/>
                <a:gd name="connsiteX86" fmla="*/ 772504 w 1208088"/>
                <a:gd name="connsiteY86" fmla="*/ 309677 h 1452563"/>
                <a:gd name="connsiteX87" fmla="*/ 777580 w 1208088"/>
                <a:gd name="connsiteY87" fmla="*/ 315706 h 1452563"/>
                <a:gd name="connsiteX88" fmla="*/ 783608 w 1208088"/>
                <a:gd name="connsiteY88" fmla="*/ 321417 h 1452563"/>
                <a:gd name="connsiteX89" fmla="*/ 789952 w 1208088"/>
                <a:gd name="connsiteY89" fmla="*/ 327445 h 1452563"/>
                <a:gd name="connsiteX90" fmla="*/ 796615 w 1208088"/>
                <a:gd name="connsiteY90" fmla="*/ 333791 h 1452563"/>
                <a:gd name="connsiteX91" fmla="*/ 803912 w 1208088"/>
                <a:gd name="connsiteY91" fmla="*/ 339820 h 1452563"/>
                <a:gd name="connsiteX92" fmla="*/ 819774 w 1208088"/>
                <a:gd name="connsiteY92" fmla="*/ 353146 h 1452563"/>
                <a:gd name="connsiteX93" fmla="*/ 836588 w 1208088"/>
                <a:gd name="connsiteY93" fmla="*/ 366155 h 1452563"/>
                <a:gd name="connsiteX94" fmla="*/ 854672 w 1208088"/>
                <a:gd name="connsiteY94" fmla="*/ 379798 h 1452563"/>
                <a:gd name="connsiteX95" fmla="*/ 891472 w 1208088"/>
                <a:gd name="connsiteY95" fmla="*/ 407720 h 1452563"/>
                <a:gd name="connsiteX96" fmla="*/ 928274 w 1208088"/>
                <a:gd name="connsiteY96" fmla="*/ 435008 h 1452563"/>
                <a:gd name="connsiteX97" fmla="*/ 945405 w 1208088"/>
                <a:gd name="connsiteY97" fmla="*/ 448334 h 1452563"/>
                <a:gd name="connsiteX98" fmla="*/ 961902 w 1208088"/>
                <a:gd name="connsiteY98" fmla="*/ 461343 h 1452563"/>
                <a:gd name="connsiteX99" fmla="*/ 976496 w 1208088"/>
                <a:gd name="connsiteY99" fmla="*/ 474034 h 1452563"/>
                <a:gd name="connsiteX100" fmla="*/ 983158 w 1208088"/>
                <a:gd name="connsiteY100" fmla="*/ 479746 h 1452563"/>
                <a:gd name="connsiteX101" fmla="*/ 989186 w 1208088"/>
                <a:gd name="connsiteY101" fmla="*/ 485457 h 1452563"/>
                <a:gd name="connsiteX102" fmla="*/ 996482 w 1208088"/>
                <a:gd name="connsiteY102" fmla="*/ 493072 h 1452563"/>
                <a:gd name="connsiteX103" fmla="*/ 1003779 w 1208088"/>
                <a:gd name="connsiteY103" fmla="*/ 501004 h 1452563"/>
                <a:gd name="connsiteX104" fmla="*/ 1011393 w 1208088"/>
                <a:gd name="connsiteY104" fmla="*/ 510206 h 1452563"/>
                <a:gd name="connsiteX105" fmla="*/ 1019007 w 1208088"/>
                <a:gd name="connsiteY105" fmla="*/ 519725 h 1452563"/>
                <a:gd name="connsiteX106" fmla="*/ 1026938 w 1208088"/>
                <a:gd name="connsiteY106" fmla="*/ 530830 h 1452563"/>
                <a:gd name="connsiteX107" fmla="*/ 1034552 w 1208088"/>
                <a:gd name="connsiteY107" fmla="*/ 542252 h 1452563"/>
                <a:gd name="connsiteX108" fmla="*/ 1042801 w 1208088"/>
                <a:gd name="connsiteY108" fmla="*/ 554309 h 1452563"/>
                <a:gd name="connsiteX109" fmla="*/ 1050732 w 1208088"/>
                <a:gd name="connsiteY109" fmla="*/ 567318 h 1452563"/>
                <a:gd name="connsiteX110" fmla="*/ 1058663 w 1208088"/>
                <a:gd name="connsiteY110" fmla="*/ 581279 h 1452563"/>
                <a:gd name="connsiteX111" fmla="*/ 1066912 w 1208088"/>
                <a:gd name="connsiteY111" fmla="*/ 595557 h 1452563"/>
                <a:gd name="connsiteX112" fmla="*/ 1074843 w 1208088"/>
                <a:gd name="connsiteY112" fmla="*/ 610153 h 1452563"/>
                <a:gd name="connsiteX113" fmla="*/ 1083092 w 1208088"/>
                <a:gd name="connsiteY113" fmla="*/ 626017 h 1452563"/>
                <a:gd name="connsiteX114" fmla="*/ 1091023 w 1208088"/>
                <a:gd name="connsiteY114" fmla="*/ 641882 h 1452563"/>
                <a:gd name="connsiteX115" fmla="*/ 1098954 w 1208088"/>
                <a:gd name="connsiteY115" fmla="*/ 658698 h 1452563"/>
                <a:gd name="connsiteX116" fmla="*/ 1106568 w 1208088"/>
                <a:gd name="connsiteY116" fmla="*/ 675832 h 1452563"/>
                <a:gd name="connsiteX117" fmla="*/ 1114499 w 1208088"/>
                <a:gd name="connsiteY117" fmla="*/ 693283 h 1452563"/>
                <a:gd name="connsiteX118" fmla="*/ 1122113 w 1208088"/>
                <a:gd name="connsiteY118" fmla="*/ 711369 h 1452563"/>
                <a:gd name="connsiteX119" fmla="*/ 1129727 w 1208088"/>
                <a:gd name="connsiteY119" fmla="*/ 729772 h 1452563"/>
                <a:gd name="connsiteX120" fmla="*/ 1136707 w 1208088"/>
                <a:gd name="connsiteY120" fmla="*/ 748492 h 1452563"/>
                <a:gd name="connsiteX121" fmla="*/ 1143686 w 1208088"/>
                <a:gd name="connsiteY121" fmla="*/ 768164 h 1452563"/>
                <a:gd name="connsiteX122" fmla="*/ 1150348 w 1208088"/>
                <a:gd name="connsiteY122" fmla="*/ 787519 h 1452563"/>
                <a:gd name="connsiteX123" fmla="*/ 1157011 w 1208088"/>
                <a:gd name="connsiteY123" fmla="*/ 807191 h 1452563"/>
                <a:gd name="connsiteX124" fmla="*/ 1163038 w 1208088"/>
                <a:gd name="connsiteY124" fmla="*/ 826863 h 1452563"/>
                <a:gd name="connsiteX125" fmla="*/ 1169066 w 1208088"/>
                <a:gd name="connsiteY125" fmla="*/ 847170 h 1452563"/>
                <a:gd name="connsiteX126" fmla="*/ 1174460 w 1208088"/>
                <a:gd name="connsiteY126" fmla="*/ 867477 h 1452563"/>
                <a:gd name="connsiteX127" fmla="*/ 1179853 w 1208088"/>
                <a:gd name="connsiteY127" fmla="*/ 887783 h 1452563"/>
                <a:gd name="connsiteX128" fmla="*/ 1184929 w 1208088"/>
                <a:gd name="connsiteY128" fmla="*/ 908407 h 1452563"/>
                <a:gd name="connsiteX129" fmla="*/ 1189370 w 1208088"/>
                <a:gd name="connsiteY129" fmla="*/ 929031 h 1452563"/>
                <a:gd name="connsiteX130" fmla="*/ 1193177 w 1208088"/>
                <a:gd name="connsiteY130" fmla="*/ 949655 h 1452563"/>
                <a:gd name="connsiteX131" fmla="*/ 1196667 w 1208088"/>
                <a:gd name="connsiteY131" fmla="*/ 970279 h 1452563"/>
                <a:gd name="connsiteX132" fmla="*/ 1200157 w 1208088"/>
                <a:gd name="connsiteY132" fmla="*/ 990903 h 1452563"/>
                <a:gd name="connsiteX133" fmla="*/ 1202695 w 1208088"/>
                <a:gd name="connsiteY133" fmla="*/ 1011845 h 1452563"/>
                <a:gd name="connsiteX134" fmla="*/ 1204916 w 1208088"/>
                <a:gd name="connsiteY134" fmla="*/ 1032151 h 1452563"/>
                <a:gd name="connsiteX135" fmla="*/ 1206502 w 1208088"/>
                <a:gd name="connsiteY135" fmla="*/ 1052458 h 1452563"/>
                <a:gd name="connsiteX136" fmla="*/ 1207454 w 1208088"/>
                <a:gd name="connsiteY136" fmla="*/ 1072447 h 1452563"/>
                <a:gd name="connsiteX137" fmla="*/ 1208088 w 1208088"/>
                <a:gd name="connsiteY137" fmla="*/ 1092437 h 1452563"/>
                <a:gd name="connsiteX138" fmla="*/ 1207771 w 1208088"/>
                <a:gd name="connsiteY138" fmla="*/ 1112426 h 1452563"/>
                <a:gd name="connsiteX139" fmla="*/ 1207136 w 1208088"/>
                <a:gd name="connsiteY139" fmla="*/ 1131781 h 1452563"/>
                <a:gd name="connsiteX140" fmla="*/ 1205867 w 1208088"/>
                <a:gd name="connsiteY140" fmla="*/ 1151453 h 1452563"/>
                <a:gd name="connsiteX141" fmla="*/ 1203646 w 1208088"/>
                <a:gd name="connsiteY141" fmla="*/ 1170173 h 1452563"/>
                <a:gd name="connsiteX142" fmla="*/ 1201108 w 1208088"/>
                <a:gd name="connsiteY142" fmla="*/ 1188893 h 1452563"/>
                <a:gd name="connsiteX143" fmla="*/ 1199522 w 1208088"/>
                <a:gd name="connsiteY143" fmla="*/ 1197778 h 1452563"/>
                <a:gd name="connsiteX144" fmla="*/ 1197302 w 1208088"/>
                <a:gd name="connsiteY144" fmla="*/ 1206979 h 1452563"/>
                <a:gd name="connsiteX145" fmla="*/ 1195398 w 1208088"/>
                <a:gd name="connsiteY145" fmla="*/ 1215863 h 1452563"/>
                <a:gd name="connsiteX146" fmla="*/ 1193177 w 1208088"/>
                <a:gd name="connsiteY146" fmla="*/ 1224747 h 1452563"/>
                <a:gd name="connsiteX147" fmla="*/ 1190956 w 1208088"/>
                <a:gd name="connsiteY147" fmla="*/ 1233314 h 1452563"/>
                <a:gd name="connsiteX148" fmla="*/ 1188418 w 1208088"/>
                <a:gd name="connsiteY148" fmla="*/ 1242199 h 1452563"/>
                <a:gd name="connsiteX149" fmla="*/ 1185563 w 1208088"/>
                <a:gd name="connsiteY149" fmla="*/ 1250448 h 1452563"/>
                <a:gd name="connsiteX150" fmla="*/ 1182708 w 1208088"/>
                <a:gd name="connsiteY150" fmla="*/ 1259015 h 1452563"/>
                <a:gd name="connsiteX151" fmla="*/ 1179218 w 1208088"/>
                <a:gd name="connsiteY151" fmla="*/ 1266947 h 1452563"/>
                <a:gd name="connsiteX152" fmla="*/ 1175728 w 1208088"/>
                <a:gd name="connsiteY152" fmla="*/ 1275197 h 1452563"/>
                <a:gd name="connsiteX153" fmla="*/ 1172239 w 1208088"/>
                <a:gd name="connsiteY153" fmla="*/ 1283129 h 1452563"/>
                <a:gd name="connsiteX154" fmla="*/ 1168749 w 1208088"/>
                <a:gd name="connsiteY154" fmla="*/ 1291062 h 1452563"/>
                <a:gd name="connsiteX155" fmla="*/ 1164625 w 1208088"/>
                <a:gd name="connsiteY155" fmla="*/ 1298677 h 1452563"/>
                <a:gd name="connsiteX156" fmla="*/ 1160183 w 1208088"/>
                <a:gd name="connsiteY156" fmla="*/ 1305974 h 1452563"/>
                <a:gd name="connsiteX157" fmla="*/ 1155742 w 1208088"/>
                <a:gd name="connsiteY157" fmla="*/ 1313589 h 1452563"/>
                <a:gd name="connsiteX158" fmla="*/ 1151300 w 1208088"/>
                <a:gd name="connsiteY158" fmla="*/ 1320570 h 1452563"/>
                <a:gd name="connsiteX159" fmla="*/ 1146542 w 1208088"/>
                <a:gd name="connsiteY159" fmla="*/ 1327867 h 1452563"/>
                <a:gd name="connsiteX160" fmla="*/ 1141148 w 1208088"/>
                <a:gd name="connsiteY160" fmla="*/ 1334531 h 1452563"/>
                <a:gd name="connsiteX161" fmla="*/ 1135755 w 1208088"/>
                <a:gd name="connsiteY161" fmla="*/ 1341194 h 1452563"/>
                <a:gd name="connsiteX162" fmla="*/ 1130362 w 1208088"/>
                <a:gd name="connsiteY162" fmla="*/ 1347857 h 1452563"/>
                <a:gd name="connsiteX163" fmla="*/ 1124334 w 1208088"/>
                <a:gd name="connsiteY163" fmla="*/ 1354203 h 1452563"/>
                <a:gd name="connsiteX164" fmla="*/ 1118306 w 1208088"/>
                <a:gd name="connsiteY164" fmla="*/ 1360548 h 1452563"/>
                <a:gd name="connsiteX165" fmla="*/ 1112278 w 1208088"/>
                <a:gd name="connsiteY165" fmla="*/ 1366577 h 1452563"/>
                <a:gd name="connsiteX166" fmla="*/ 1105299 w 1208088"/>
                <a:gd name="connsiteY166" fmla="*/ 1372288 h 1452563"/>
                <a:gd name="connsiteX167" fmla="*/ 1098637 w 1208088"/>
                <a:gd name="connsiteY167" fmla="*/ 1378000 h 1452563"/>
                <a:gd name="connsiteX168" fmla="*/ 1091657 w 1208088"/>
                <a:gd name="connsiteY168" fmla="*/ 1383394 h 1452563"/>
                <a:gd name="connsiteX169" fmla="*/ 1084360 w 1208088"/>
                <a:gd name="connsiteY169" fmla="*/ 1388470 h 1452563"/>
                <a:gd name="connsiteX170" fmla="*/ 1076746 w 1208088"/>
                <a:gd name="connsiteY170" fmla="*/ 1393230 h 1452563"/>
                <a:gd name="connsiteX171" fmla="*/ 1068815 w 1208088"/>
                <a:gd name="connsiteY171" fmla="*/ 1398306 h 1452563"/>
                <a:gd name="connsiteX172" fmla="*/ 1061201 w 1208088"/>
                <a:gd name="connsiteY172" fmla="*/ 1402748 h 1452563"/>
                <a:gd name="connsiteX173" fmla="*/ 1052636 w 1208088"/>
                <a:gd name="connsiteY173" fmla="*/ 1407190 h 1452563"/>
                <a:gd name="connsiteX174" fmla="*/ 1044070 w 1208088"/>
                <a:gd name="connsiteY174" fmla="*/ 1411633 h 1452563"/>
                <a:gd name="connsiteX175" fmla="*/ 1035187 w 1208088"/>
                <a:gd name="connsiteY175" fmla="*/ 1415440 h 1452563"/>
                <a:gd name="connsiteX176" fmla="*/ 1025986 w 1208088"/>
                <a:gd name="connsiteY176" fmla="*/ 1418930 h 1452563"/>
                <a:gd name="connsiteX177" fmla="*/ 1016469 w 1208088"/>
                <a:gd name="connsiteY177" fmla="*/ 1422420 h 1452563"/>
                <a:gd name="connsiteX178" fmla="*/ 1006634 w 1208088"/>
                <a:gd name="connsiteY178" fmla="*/ 1425593 h 1452563"/>
                <a:gd name="connsiteX179" fmla="*/ 996800 w 1208088"/>
                <a:gd name="connsiteY179" fmla="*/ 1428766 h 1452563"/>
                <a:gd name="connsiteX180" fmla="*/ 986330 w 1208088"/>
                <a:gd name="connsiteY180" fmla="*/ 1431305 h 1452563"/>
                <a:gd name="connsiteX181" fmla="*/ 976178 w 1208088"/>
                <a:gd name="connsiteY181" fmla="*/ 1433843 h 1452563"/>
                <a:gd name="connsiteX182" fmla="*/ 965074 w 1208088"/>
                <a:gd name="connsiteY182" fmla="*/ 1436064 h 1452563"/>
                <a:gd name="connsiteX183" fmla="*/ 953971 w 1208088"/>
                <a:gd name="connsiteY183" fmla="*/ 1437968 h 1452563"/>
                <a:gd name="connsiteX184" fmla="*/ 942550 w 1208088"/>
                <a:gd name="connsiteY184" fmla="*/ 1439554 h 1452563"/>
                <a:gd name="connsiteX185" fmla="*/ 930812 w 1208088"/>
                <a:gd name="connsiteY185" fmla="*/ 1440823 h 1452563"/>
                <a:gd name="connsiteX186" fmla="*/ 918756 w 1208088"/>
                <a:gd name="connsiteY186" fmla="*/ 1442093 h 1452563"/>
                <a:gd name="connsiteX187" fmla="*/ 906383 w 1208088"/>
                <a:gd name="connsiteY187" fmla="*/ 1443044 h 1452563"/>
                <a:gd name="connsiteX188" fmla="*/ 893693 w 1208088"/>
                <a:gd name="connsiteY188" fmla="*/ 1443362 h 1452563"/>
                <a:gd name="connsiteX189" fmla="*/ 740144 w 1208088"/>
                <a:gd name="connsiteY189" fmla="*/ 1448756 h 1452563"/>
                <a:gd name="connsiteX190" fmla="*/ 652583 w 1208088"/>
                <a:gd name="connsiteY190" fmla="*/ 1451611 h 1452563"/>
                <a:gd name="connsiteX191" fmla="*/ 613244 w 1208088"/>
                <a:gd name="connsiteY191" fmla="*/ 1452563 h 1452563"/>
                <a:gd name="connsiteX192" fmla="*/ 604044 w 1208088"/>
                <a:gd name="connsiteY192" fmla="*/ 1452563 h 1452563"/>
                <a:gd name="connsiteX193" fmla="*/ 595161 w 1208088"/>
                <a:gd name="connsiteY193" fmla="*/ 1452563 h 1452563"/>
                <a:gd name="connsiteX194" fmla="*/ 555505 w 1208088"/>
                <a:gd name="connsiteY194" fmla="*/ 1451611 h 1452563"/>
                <a:gd name="connsiteX195" fmla="*/ 467944 w 1208088"/>
                <a:gd name="connsiteY195" fmla="*/ 1448756 h 1452563"/>
                <a:gd name="connsiteX196" fmla="*/ 314395 w 1208088"/>
                <a:gd name="connsiteY196" fmla="*/ 1443362 h 1452563"/>
                <a:gd name="connsiteX197" fmla="*/ 302022 w 1208088"/>
                <a:gd name="connsiteY197" fmla="*/ 1443044 h 1452563"/>
                <a:gd name="connsiteX198" fmla="*/ 289332 w 1208088"/>
                <a:gd name="connsiteY198" fmla="*/ 1442093 h 1452563"/>
                <a:gd name="connsiteX199" fmla="*/ 277276 w 1208088"/>
                <a:gd name="connsiteY199" fmla="*/ 1440823 h 1452563"/>
                <a:gd name="connsiteX200" fmla="*/ 265856 w 1208088"/>
                <a:gd name="connsiteY200" fmla="*/ 1439554 h 1452563"/>
                <a:gd name="connsiteX201" fmla="*/ 254117 w 1208088"/>
                <a:gd name="connsiteY201" fmla="*/ 1437968 h 1452563"/>
                <a:gd name="connsiteX202" fmla="*/ 243014 w 1208088"/>
                <a:gd name="connsiteY202" fmla="*/ 1436064 h 1452563"/>
                <a:gd name="connsiteX203" fmla="*/ 232227 w 1208088"/>
                <a:gd name="connsiteY203" fmla="*/ 1433843 h 1452563"/>
                <a:gd name="connsiteX204" fmla="*/ 221758 w 1208088"/>
                <a:gd name="connsiteY204" fmla="*/ 1431305 h 1452563"/>
                <a:gd name="connsiteX205" fmla="*/ 211288 w 1208088"/>
                <a:gd name="connsiteY205" fmla="*/ 1428766 h 1452563"/>
                <a:gd name="connsiteX206" fmla="*/ 201454 w 1208088"/>
                <a:gd name="connsiteY206" fmla="*/ 1425593 h 1452563"/>
                <a:gd name="connsiteX207" fmla="*/ 191619 w 1208088"/>
                <a:gd name="connsiteY207" fmla="*/ 1422420 h 1452563"/>
                <a:gd name="connsiteX208" fmla="*/ 182419 w 1208088"/>
                <a:gd name="connsiteY208" fmla="*/ 1418930 h 1452563"/>
                <a:gd name="connsiteX209" fmla="*/ 172901 w 1208088"/>
                <a:gd name="connsiteY209" fmla="*/ 1415440 h 1452563"/>
                <a:gd name="connsiteX210" fmla="*/ 164336 w 1208088"/>
                <a:gd name="connsiteY210" fmla="*/ 1411633 h 1452563"/>
                <a:gd name="connsiteX211" fmla="*/ 155452 w 1208088"/>
                <a:gd name="connsiteY211" fmla="*/ 1407190 h 1452563"/>
                <a:gd name="connsiteX212" fmla="*/ 147521 w 1208088"/>
                <a:gd name="connsiteY212" fmla="*/ 1402748 h 1452563"/>
                <a:gd name="connsiteX213" fmla="*/ 139273 w 1208088"/>
                <a:gd name="connsiteY213" fmla="*/ 1398306 h 1452563"/>
                <a:gd name="connsiteX214" fmla="*/ 131342 w 1208088"/>
                <a:gd name="connsiteY214" fmla="*/ 1393230 h 1452563"/>
                <a:gd name="connsiteX215" fmla="*/ 123728 w 1208088"/>
                <a:gd name="connsiteY215" fmla="*/ 1388470 h 1452563"/>
                <a:gd name="connsiteX216" fmla="*/ 116431 w 1208088"/>
                <a:gd name="connsiteY216" fmla="*/ 1383394 h 1452563"/>
                <a:gd name="connsiteX217" fmla="*/ 109768 w 1208088"/>
                <a:gd name="connsiteY217" fmla="*/ 1378000 h 1452563"/>
                <a:gd name="connsiteX218" fmla="*/ 102789 w 1208088"/>
                <a:gd name="connsiteY218" fmla="*/ 1372288 h 1452563"/>
                <a:gd name="connsiteX219" fmla="*/ 96127 w 1208088"/>
                <a:gd name="connsiteY219" fmla="*/ 1366577 h 1452563"/>
                <a:gd name="connsiteX220" fmla="*/ 89782 w 1208088"/>
                <a:gd name="connsiteY220" fmla="*/ 1360548 h 1452563"/>
                <a:gd name="connsiteX221" fmla="*/ 83754 w 1208088"/>
                <a:gd name="connsiteY221" fmla="*/ 1354203 h 1452563"/>
                <a:gd name="connsiteX222" fmla="*/ 78044 w 1208088"/>
                <a:gd name="connsiteY222" fmla="*/ 1347857 h 1452563"/>
                <a:gd name="connsiteX223" fmla="*/ 72333 w 1208088"/>
                <a:gd name="connsiteY223" fmla="*/ 1341194 h 1452563"/>
                <a:gd name="connsiteX224" fmla="*/ 66940 w 1208088"/>
                <a:gd name="connsiteY224" fmla="*/ 1334531 h 1452563"/>
                <a:gd name="connsiteX225" fmla="*/ 61864 w 1208088"/>
                <a:gd name="connsiteY225" fmla="*/ 1327867 h 1452563"/>
                <a:gd name="connsiteX226" fmla="*/ 56788 w 1208088"/>
                <a:gd name="connsiteY226" fmla="*/ 1320570 h 1452563"/>
                <a:gd name="connsiteX227" fmla="*/ 52346 w 1208088"/>
                <a:gd name="connsiteY227" fmla="*/ 1313589 h 1452563"/>
                <a:gd name="connsiteX228" fmla="*/ 47905 w 1208088"/>
                <a:gd name="connsiteY228" fmla="*/ 1305974 h 1452563"/>
                <a:gd name="connsiteX229" fmla="*/ 43780 w 1208088"/>
                <a:gd name="connsiteY229" fmla="*/ 1298677 h 1452563"/>
                <a:gd name="connsiteX230" fmla="*/ 39339 w 1208088"/>
                <a:gd name="connsiteY230" fmla="*/ 1291062 h 1452563"/>
                <a:gd name="connsiteX231" fmla="*/ 35849 w 1208088"/>
                <a:gd name="connsiteY231" fmla="*/ 1283129 h 1452563"/>
                <a:gd name="connsiteX232" fmla="*/ 32360 w 1208088"/>
                <a:gd name="connsiteY232" fmla="*/ 1275197 h 1452563"/>
                <a:gd name="connsiteX233" fmla="*/ 28870 w 1208088"/>
                <a:gd name="connsiteY233" fmla="*/ 1266947 h 1452563"/>
                <a:gd name="connsiteX234" fmla="*/ 25697 w 1208088"/>
                <a:gd name="connsiteY234" fmla="*/ 1259015 h 1452563"/>
                <a:gd name="connsiteX235" fmla="*/ 22525 w 1208088"/>
                <a:gd name="connsiteY235" fmla="*/ 1250448 h 1452563"/>
                <a:gd name="connsiteX236" fmla="*/ 19670 w 1208088"/>
                <a:gd name="connsiteY236" fmla="*/ 1242199 h 1452563"/>
                <a:gd name="connsiteX237" fmla="*/ 17132 w 1208088"/>
                <a:gd name="connsiteY237" fmla="*/ 1233314 h 1452563"/>
                <a:gd name="connsiteX238" fmla="*/ 14911 w 1208088"/>
                <a:gd name="connsiteY238" fmla="*/ 1224747 h 1452563"/>
                <a:gd name="connsiteX239" fmla="*/ 12690 w 1208088"/>
                <a:gd name="connsiteY239" fmla="*/ 1215863 h 1452563"/>
                <a:gd name="connsiteX240" fmla="*/ 10786 w 1208088"/>
                <a:gd name="connsiteY240" fmla="*/ 1206979 h 1452563"/>
                <a:gd name="connsiteX241" fmla="*/ 8883 w 1208088"/>
                <a:gd name="connsiteY241" fmla="*/ 1197778 h 1452563"/>
                <a:gd name="connsiteX242" fmla="*/ 7297 w 1208088"/>
                <a:gd name="connsiteY242" fmla="*/ 1188893 h 1452563"/>
                <a:gd name="connsiteX243" fmla="*/ 4442 w 1208088"/>
                <a:gd name="connsiteY243" fmla="*/ 1170173 h 1452563"/>
                <a:gd name="connsiteX244" fmla="*/ 2221 w 1208088"/>
                <a:gd name="connsiteY244" fmla="*/ 1151453 h 1452563"/>
                <a:gd name="connsiteX245" fmla="*/ 952 w 1208088"/>
                <a:gd name="connsiteY245" fmla="*/ 1131781 h 1452563"/>
                <a:gd name="connsiteX246" fmla="*/ 317 w 1208088"/>
                <a:gd name="connsiteY246" fmla="*/ 1112426 h 1452563"/>
                <a:gd name="connsiteX247" fmla="*/ 0 w 1208088"/>
                <a:gd name="connsiteY247" fmla="*/ 1092437 h 1452563"/>
                <a:gd name="connsiteX248" fmla="*/ 634 w 1208088"/>
                <a:gd name="connsiteY248" fmla="*/ 1072447 h 1452563"/>
                <a:gd name="connsiteX249" fmla="*/ 1586 w 1208088"/>
                <a:gd name="connsiteY249" fmla="*/ 1052458 h 1452563"/>
                <a:gd name="connsiteX250" fmla="*/ 3172 w 1208088"/>
                <a:gd name="connsiteY250" fmla="*/ 1032151 h 1452563"/>
                <a:gd name="connsiteX251" fmla="*/ 5393 w 1208088"/>
                <a:gd name="connsiteY251" fmla="*/ 1011845 h 1452563"/>
                <a:gd name="connsiteX252" fmla="*/ 8248 w 1208088"/>
                <a:gd name="connsiteY252" fmla="*/ 990903 h 1452563"/>
                <a:gd name="connsiteX253" fmla="*/ 11421 w 1208088"/>
                <a:gd name="connsiteY253" fmla="*/ 970279 h 1452563"/>
                <a:gd name="connsiteX254" fmla="*/ 14911 w 1208088"/>
                <a:gd name="connsiteY254" fmla="*/ 949655 h 1452563"/>
                <a:gd name="connsiteX255" fmla="*/ 19035 w 1208088"/>
                <a:gd name="connsiteY255" fmla="*/ 929031 h 1452563"/>
                <a:gd name="connsiteX256" fmla="*/ 23476 w 1208088"/>
                <a:gd name="connsiteY256" fmla="*/ 908407 h 1452563"/>
                <a:gd name="connsiteX257" fmla="*/ 28235 w 1208088"/>
                <a:gd name="connsiteY257" fmla="*/ 887783 h 1452563"/>
                <a:gd name="connsiteX258" fmla="*/ 33628 w 1208088"/>
                <a:gd name="connsiteY258" fmla="*/ 867477 h 1452563"/>
                <a:gd name="connsiteX259" fmla="*/ 39022 w 1208088"/>
                <a:gd name="connsiteY259" fmla="*/ 847170 h 1452563"/>
                <a:gd name="connsiteX260" fmla="*/ 45050 w 1208088"/>
                <a:gd name="connsiteY260" fmla="*/ 826863 h 1452563"/>
                <a:gd name="connsiteX261" fmla="*/ 51077 w 1208088"/>
                <a:gd name="connsiteY261" fmla="*/ 807191 h 1452563"/>
                <a:gd name="connsiteX262" fmla="*/ 58057 w 1208088"/>
                <a:gd name="connsiteY262" fmla="*/ 787519 h 1452563"/>
                <a:gd name="connsiteX263" fmla="*/ 64402 w 1208088"/>
                <a:gd name="connsiteY263" fmla="*/ 768164 h 1452563"/>
                <a:gd name="connsiteX264" fmla="*/ 71381 w 1208088"/>
                <a:gd name="connsiteY264" fmla="*/ 748492 h 1452563"/>
                <a:gd name="connsiteX265" fmla="*/ 78678 w 1208088"/>
                <a:gd name="connsiteY265" fmla="*/ 729772 h 1452563"/>
                <a:gd name="connsiteX266" fmla="*/ 85975 w 1208088"/>
                <a:gd name="connsiteY266" fmla="*/ 711369 h 1452563"/>
                <a:gd name="connsiteX267" fmla="*/ 93906 w 1208088"/>
                <a:gd name="connsiteY267" fmla="*/ 693283 h 1452563"/>
                <a:gd name="connsiteX268" fmla="*/ 101520 w 1208088"/>
                <a:gd name="connsiteY268" fmla="*/ 675832 h 1452563"/>
                <a:gd name="connsiteX269" fmla="*/ 109134 w 1208088"/>
                <a:gd name="connsiteY269" fmla="*/ 658698 h 1452563"/>
                <a:gd name="connsiteX270" fmla="*/ 117065 w 1208088"/>
                <a:gd name="connsiteY270" fmla="*/ 641882 h 1452563"/>
                <a:gd name="connsiteX271" fmla="*/ 124996 w 1208088"/>
                <a:gd name="connsiteY271" fmla="*/ 626017 h 1452563"/>
                <a:gd name="connsiteX272" fmla="*/ 133245 w 1208088"/>
                <a:gd name="connsiteY272" fmla="*/ 610153 h 1452563"/>
                <a:gd name="connsiteX273" fmla="*/ 141176 w 1208088"/>
                <a:gd name="connsiteY273" fmla="*/ 595557 h 1452563"/>
                <a:gd name="connsiteX274" fmla="*/ 149425 w 1208088"/>
                <a:gd name="connsiteY274" fmla="*/ 581279 h 1452563"/>
                <a:gd name="connsiteX275" fmla="*/ 157356 w 1208088"/>
                <a:gd name="connsiteY275" fmla="*/ 567318 h 1452563"/>
                <a:gd name="connsiteX276" fmla="*/ 165604 w 1208088"/>
                <a:gd name="connsiteY276" fmla="*/ 554309 h 1452563"/>
                <a:gd name="connsiteX277" fmla="*/ 173536 w 1208088"/>
                <a:gd name="connsiteY277" fmla="*/ 542252 h 1452563"/>
                <a:gd name="connsiteX278" fmla="*/ 181467 w 1208088"/>
                <a:gd name="connsiteY278" fmla="*/ 530830 h 1452563"/>
                <a:gd name="connsiteX279" fmla="*/ 189081 w 1208088"/>
                <a:gd name="connsiteY279" fmla="*/ 519725 h 1452563"/>
                <a:gd name="connsiteX280" fmla="*/ 197012 w 1208088"/>
                <a:gd name="connsiteY280" fmla="*/ 510206 h 1452563"/>
                <a:gd name="connsiteX281" fmla="*/ 204309 w 1208088"/>
                <a:gd name="connsiteY281" fmla="*/ 501004 h 1452563"/>
                <a:gd name="connsiteX282" fmla="*/ 211606 w 1208088"/>
                <a:gd name="connsiteY282" fmla="*/ 493072 h 1452563"/>
                <a:gd name="connsiteX283" fmla="*/ 218902 w 1208088"/>
                <a:gd name="connsiteY283" fmla="*/ 485457 h 1452563"/>
                <a:gd name="connsiteX284" fmla="*/ 225248 w 1208088"/>
                <a:gd name="connsiteY284" fmla="*/ 479428 h 1452563"/>
                <a:gd name="connsiteX285" fmla="*/ 232862 w 1208088"/>
                <a:gd name="connsiteY285" fmla="*/ 473083 h 1452563"/>
                <a:gd name="connsiteX286" fmla="*/ 248407 w 1208088"/>
                <a:gd name="connsiteY286" fmla="*/ 460074 h 1452563"/>
                <a:gd name="connsiteX287" fmla="*/ 265538 w 1208088"/>
                <a:gd name="connsiteY287" fmla="*/ 446430 h 1452563"/>
                <a:gd name="connsiteX288" fmla="*/ 283622 w 1208088"/>
                <a:gd name="connsiteY288" fmla="*/ 432469 h 1452563"/>
                <a:gd name="connsiteX289" fmla="*/ 322009 w 1208088"/>
                <a:gd name="connsiteY289" fmla="*/ 404548 h 1452563"/>
                <a:gd name="connsiteX290" fmla="*/ 360396 w 1208088"/>
                <a:gd name="connsiteY290" fmla="*/ 375991 h 1452563"/>
                <a:gd name="connsiteX291" fmla="*/ 379114 w 1208088"/>
                <a:gd name="connsiteY291" fmla="*/ 362030 h 1452563"/>
                <a:gd name="connsiteX292" fmla="*/ 396562 w 1208088"/>
                <a:gd name="connsiteY292" fmla="*/ 348387 h 1452563"/>
                <a:gd name="connsiteX293" fmla="*/ 412742 w 1208088"/>
                <a:gd name="connsiteY293" fmla="*/ 335060 h 1452563"/>
                <a:gd name="connsiteX294" fmla="*/ 420039 w 1208088"/>
                <a:gd name="connsiteY294" fmla="*/ 328397 h 1452563"/>
                <a:gd name="connsiteX295" fmla="*/ 427018 w 1208088"/>
                <a:gd name="connsiteY295" fmla="*/ 322369 h 1452563"/>
                <a:gd name="connsiteX296" fmla="*/ 433364 w 1208088"/>
                <a:gd name="connsiteY296" fmla="*/ 316340 h 1452563"/>
                <a:gd name="connsiteX297" fmla="*/ 439391 w 1208088"/>
                <a:gd name="connsiteY297" fmla="*/ 309994 h 1452563"/>
                <a:gd name="connsiteX298" fmla="*/ 444784 w 1208088"/>
                <a:gd name="connsiteY298" fmla="*/ 304283 h 1452563"/>
                <a:gd name="connsiteX299" fmla="*/ 449226 w 1208088"/>
                <a:gd name="connsiteY299" fmla="*/ 298572 h 1452563"/>
                <a:gd name="connsiteX300" fmla="*/ 453033 w 1208088"/>
                <a:gd name="connsiteY300" fmla="*/ 293178 h 1452563"/>
                <a:gd name="connsiteX301" fmla="*/ 456523 w 1208088"/>
                <a:gd name="connsiteY301" fmla="*/ 287784 h 1452563"/>
                <a:gd name="connsiteX302" fmla="*/ 459061 w 1208088"/>
                <a:gd name="connsiteY302" fmla="*/ 283024 h 1452563"/>
                <a:gd name="connsiteX303" fmla="*/ 460647 w 1208088"/>
                <a:gd name="connsiteY303" fmla="*/ 277948 h 1452563"/>
                <a:gd name="connsiteX304" fmla="*/ 461282 w 1208088"/>
                <a:gd name="connsiteY304" fmla="*/ 274775 h 1452563"/>
                <a:gd name="connsiteX305" fmla="*/ 461916 w 1208088"/>
                <a:gd name="connsiteY305" fmla="*/ 271919 h 1452563"/>
                <a:gd name="connsiteX306" fmla="*/ 456840 w 1208088"/>
                <a:gd name="connsiteY306" fmla="*/ 270967 h 1452563"/>
                <a:gd name="connsiteX307" fmla="*/ 452081 w 1208088"/>
                <a:gd name="connsiteY307" fmla="*/ 269698 h 1452563"/>
                <a:gd name="connsiteX308" fmla="*/ 448274 w 1208088"/>
                <a:gd name="connsiteY308" fmla="*/ 267794 h 1452563"/>
                <a:gd name="connsiteX309" fmla="*/ 444784 w 1208088"/>
                <a:gd name="connsiteY309" fmla="*/ 265256 h 1452563"/>
                <a:gd name="connsiteX310" fmla="*/ 441929 w 1208088"/>
                <a:gd name="connsiteY310" fmla="*/ 262083 h 1452563"/>
                <a:gd name="connsiteX311" fmla="*/ 440660 w 1208088"/>
                <a:gd name="connsiteY311" fmla="*/ 260497 h 1452563"/>
                <a:gd name="connsiteX312" fmla="*/ 439708 w 1208088"/>
                <a:gd name="connsiteY312" fmla="*/ 258910 h 1452563"/>
                <a:gd name="connsiteX313" fmla="*/ 438757 w 1208088"/>
                <a:gd name="connsiteY313" fmla="*/ 257324 h 1452563"/>
                <a:gd name="connsiteX314" fmla="*/ 438440 w 1208088"/>
                <a:gd name="connsiteY314" fmla="*/ 255420 h 1452563"/>
                <a:gd name="connsiteX315" fmla="*/ 438122 w 1208088"/>
                <a:gd name="connsiteY315" fmla="*/ 253834 h 1452563"/>
                <a:gd name="connsiteX316" fmla="*/ 437488 w 1208088"/>
                <a:gd name="connsiteY316" fmla="*/ 251930 h 1452563"/>
                <a:gd name="connsiteX317" fmla="*/ 438122 w 1208088"/>
                <a:gd name="connsiteY317" fmla="*/ 250026 h 1452563"/>
                <a:gd name="connsiteX318" fmla="*/ 438440 w 1208088"/>
                <a:gd name="connsiteY318" fmla="*/ 248122 h 1452563"/>
                <a:gd name="connsiteX319" fmla="*/ 438757 w 1208088"/>
                <a:gd name="connsiteY319" fmla="*/ 246536 h 1452563"/>
                <a:gd name="connsiteX320" fmla="*/ 439708 w 1208088"/>
                <a:gd name="connsiteY320" fmla="*/ 244315 h 1452563"/>
                <a:gd name="connsiteX321" fmla="*/ 440660 w 1208088"/>
                <a:gd name="connsiteY321" fmla="*/ 242728 h 1452563"/>
                <a:gd name="connsiteX322" fmla="*/ 441929 w 1208088"/>
                <a:gd name="connsiteY322" fmla="*/ 241142 h 1452563"/>
                <a:gd name="connsiteX323" fmla="*/ 444784 w 1208088"/>
                <a:gd name="connsiteY323" fmla="*/ 238286 h 1452563"/>
                <a:gd name="connsiteX324" fmla="*/ 448274 w 1208088"/>
                <a:gd name="connsiteY324" fmla="*/ 236065 h 1452563"/>
                <a:gd name="connsiteX325" fmla="*/ 452081 w 1208088"/>
                <a:gd name="connsiteY325" fmla="*/ 234161 h 1452563"/>
                <a:gd name="connsiteX326" fmla="*/ 456840 w 1208088"/>
                <a:gd name="connsiteY326" fmla="*/ 232575 h 1452563"/>
                <a:gd name="connsiteX327" fmla="*/ 461916 w 1208088"/>
                <a:gd name="connsiteY327" fmla="*/ 231940 h 1452563"/>
                <a:gd name="connsiteX328" fmla="*/ 460647 w 1208088"/>
                <a:gd name="connsiteY328" fmla="*/ 227498 h 1452563"/>
                <a:gd name="connsiteX329" fmla="*/ 459378 w 1208088"/>
                <a:gd name="connsiteY329" fmla="*/ 223374 h 1452563"/>
                <a:gd name="connsiteX330" fmla="*/ 457792 w 1208088"/>
                <a:gd name="connsiteY330" fmla="*/ 219249 h 1452563"/>
                <a:gd name="connsiteX331" fmla="*/ 456206 w 1208088"/>
                <a:gd name="connsiteY331" fmla="*/ 215124 h 1452563"/>
                <a:gd name="connsiteX332" fmla="*/ 451764 w 1208088"/>
                <a:gd name="connsiteY332" fmla="*/ 206874 h 1452563"/>
                <a:gd name="connsiteX333" fmla="*/ 447005 w 1208088"/>
                <a:gd name="connsiteY333" fmla="*/ 198307 h 1452563"/>
                <a:gd name="connsiteX334" fmla="*/ 441295 w 1208088"/>
                <a:gd name="connsiteY334" fmla="*/ 189423 h 1452563"/>
                <a:gd name="connsiteX335" fmla="*/ 434632 w 1208088"/>
                <a:gd name="connsiteY335" fmla="*/ 180222 h 1452563"/>
                <a:gd name="connsiteX336" fmla="*/ 420039 w 1208088"/>
                <a:gd name="connsiteY336" fmla="*/ 159598 h 1452563"/>
                <a:gd name="connsiteX337" fmla="*/ 412108 w 1208088"/>
                <a:gd name="connsiteY337" fmla="*/ 147541 h 1452563"/>
                <a:gd name="connsiteX338" fmla="*/ 403542 w 1208088"/>
                <a:gd name="connsiteY338" fmla="*/ 134532 h 1452563"/>
                <a:gd name="connsiteX339" fmla="*/ 394024 w 1208088"/>
                <a:gd name="connsiteY339" fmla="*/ 120254 h 1452563"/>
                <a:gd name="connsiteX340" fmla="*/ 384190 w 1208088"/>
                <a:gd name="connsiteY340" fmla="*/ 104706 h 1452563"/>
                <a:gd name="connsiteX341" fmla="*/ 374355 w 1208088"/>
                <a:gd name="connsiteY341" fmla="*/ 87573 h 1452563"/>
                <a:gd name="connsiteX342" fmla="*/ 363886 w 1208088"/>
                <a:gd name="connsiteY342" fmla="*/ 68535 h 1452563"/>
                <a:gd name="connsiteX343" fmla="*/ 353099 w 1208088"/>
                <a:gd name="connsiteY343" fmla="*/ 47911 h 1452563"/>
                <a:gd name="connsiteX344" fmla="*/ 341996 w 1208088"/>
                <a:gd name="connsiteY344" fmla="*/ 25066 h 1452563"/>
                <a:gd name="connsiteX345" fmla="*/ 352782 w 1208088"/>
                <a:gd name="connsiteY345" fmla="*/ 20307 h 1452563"/>
                <a:gd name="connsiteX346" fmla="*/ 362617 w 1208088"/>
                <a:gd name="connsiteY346" fmla="*/ 15865 h 1452563"/>
                <a:gd name="connsiteX347" fmla="*/ 372134 w 1208088"/>
                <a:gd name="connsiteY347" fmla="*/ 13009 h 1452563"/>
                <a:gd name="connsiteX348" fmla="*/ 380700 w 1208088"/>
                <a:gd name="connsiteY348" fmla="*/ 11105 h 1452563"/>
                <a:gd name="connsiteX349" fmla="*/ 388948 w 1208088"/>
                <a:gd name="connsiteY349" fmla="*/ 9836 h 1452563"/>
                <a:gd name="connsiteX350" fmla="*/ 396562 w 1208088"/>
                <a:gd name="connsiteY350" fmla="*/ 9519 h 1452563"/>
                <a:gd name="connsiteX351" fmla="*/ 403859 w 1208088"/>
                <a:gd name="connsiteY351" fmla="*/ 9519 h 1452563"/>
                <a:gd name="connsiteX352" fmla="*/ 410522 w 1208088"/>
                <a:gd name="connsiteY352" fmla="*/ 10471 h 1452563"/>
                <a:gd name="connsiteX353" fmla="*/ 416549 w 1208088"/>
                <a:gd name="connsiteY353" fmla="*/ 12057 h 1452563"/>
                <a:gd name="connsiteX354" fmla="*/ 422894 w 1208088"/>
                <a:gd name="connsiteY354" fmla="*/ 14278 h 1452563"/>
                <a:gd name="connsiteX355" fmla="*/ 428288 w 1208088"/>
                <a:gd name="connsiteY355" fmla="*/ 16816 h 1452563"/>
                <a:gd name="connsiteX356" fmla="*/ 433681 w 1208088"/>
                <a:gd name="connsiteY356" fmla="*/ 19989 h 1452563"/>
                <a:gd name="connsiteX357" fmla="*/ 439074 w 1208088"/>
                <a:gd name="connsiteY357" fmla="*/ 23162 h 1452563"/>
                <a:gd name="connsiteX358" fmla="*/ 443833 w 1208088"/>
                <a:gd name="connsiteY358" fmla="*/ 26970 h 1452563"/>
                <a:gd name="connsiteX359" fmla="*/ 448592 w 1208088"/>
                <a:gd name="connsiteY359" fmla="*/ 30777 h 1452563"/>
                <a:gd name="connsiteX360" fmla="*/ 453033 w 1208088"/>
                <a:gd name="connsiteY360" fmla="*/ 34585 h 1452563"/>
                <a:gd name="connsiteX361" fmla="*/ 462550 w 1208088"/>
                <a:gd name="connsiteY361" fmla="*/ 43152 h 1452563"/>
                <a:gd name="connsiteX362" fmla="*/ 471434 w 1208088"/>
                <a:gd name="connsiteY362" fmla="*/ 51401 h 1452563"/>
                <a:gd name="connsiteX363" fmla="*/ 476510 w 1208088"/>
                <a:gd name="connsiteY363" fmla="*/ 55843 h 1452563"/>
                <a:gd name="connsiteX364" fmla="*/ 481268 w 1208088"/>
                <a:gd name="connsiteY364" fmla="*/ 59651 h 1452563"/>
                <a:gd name="connsiteX365" fmla="*/ 486027 w 1208088"/>
                <a:gd name="connsiteY365" fmla="*/ 63141 h 1452563"/>
                <a:gd name="connsiteX366" fmla="*/ 491738 w 1208088"/>
                <a:gd name="connsiteY366" fmla="*/ 66314 h 1452563"/>
                <a:gd name="connsiteX367" fmla="*/ 497131 w 1208088"/>
                <a:gd name="connsiteY367" fmla="*/ 69170 h 1452563"/>
                <a:gd name="connsiteX368" fmla="*/ 502841 w 1208088"/>
                <a:gd name="connsiteY368" fmla="*/ 72025 h 1452563"/>
                <a:gd name="connsiteX369" fmla="*/ 509186 w 1208088"/>
                <a:gd name="connsiteY369" fmla="*/ 73929 h 1452563"/>
                <a:gd name="connsiteX370" fmla="*/ 515531 w 1208088"/>
                <a:gd name="connsiteY370" fmla="*/ 75198 h 1452563"/>
                <a:gd name="connsiteX371" fmla="*/ 522194 w 1208088"/>
                <a:gd name="connsiteY371" fmla="*/ 76150 h 1452563"/>
                <a:gd name="connsiteX372" fmla="*/ 529808 w 1208088"/>
                <a:gd name="connsiteY372" fmla="*/ 76150 h 1452563"/>
                <a:gd name="connsiteX373" fmla="*/ 537739 w 1208088"/>
                <a:gd name="connsiteY373" fmla="*/ 75515 h 1452563"/>
                <a:gd name="connsiteX374" fmla="*/ 546304 w 1208088"/>
                <a:gd name="connsiteY374" fmla="*/ 74246 h 1452563"/>
                <a:gd name="connsiteX375" fmla="*/ 557408 w 1208088"/>
                <a:gd name="connsiteY375" fmla="*/ 68218 h 1452563"/>
                <a:gd name="connsiteX376" fmla="*/ 568195 w 1208088"/>
                <a:gd name="connsiteY376" fmla="*/ 62824 h 1452563"/>
                <a:gd name="connsiteX377" fmla="*/ 587864 w 1208088"/>
                <a:gd name="connsiteY377" fmla="*/ 51719 h 1452563"/>
                <a:gd name="connsiteX378" fmla="*/ 605313 w 1208088"/>
                <a:gd name="connsiteY378" fmla="*/ 41882 h 1452563"/>
                <a:gd name="connsiteX379" fmla="*/ 620858 w 1208088"/>
                <a:gd name="connsiteY379" fmla="*/ 32681 h 1452563"/>
                <a:gd name="connsiteX380" fmla="*/ 635452 w 1208088"/>
                <a:gd name="connsiteY380" fmla="*/ 24749 h 1452563"/>
                <a:gd name="connsiteX381" fmla="*/ 648776 w 1208088"/>
                <a:gd name="connsiteY381" fmla="*/ 17134 h 1452563"/>
                <a:gd name="connsiteX382" fmla="*/ 655438 w 1208088"/>
                <a:gd name="connsiteY382" fmla="*/ 13961 h 1452563"/>
                <a:gd name="connsiteX383" fmla="*/ 661784 w 1208088"/>
                <a:gd name="connsiteY383" fmla="*/ 11422 h 1452563"/>
                <a:gd name="connsiteX384" fmla="*/ 668446 w 1208088"/>
                <a:gd name="connsiteY384" fmla="*/ 8884 h 1452563"/>
                <a:gd name="connsiteX385" fmla="*/ 675108 w 1208088"/>
                <a:gd name="connsiteY385" fmla="*/ 6663 h 1452563"/>
                <a:gd name="connsiteX386" fmla="*/ 682088 w 1208088"/>
                <a:gd name="connsiteY386" fmla="*/ 4759 h 1452563"/>
                <a:gd name="connsiteX387" fmla="*/ 688750 w 1208088"/>
                <a:gd name="connsiteY387" fmla="*/ 3173 h 1452563"/>
                <a:gd name="connsiteX388" fmla="*/ 695729 w 1208088"/>
                <a:gd name="connsiteY388" fmla="*/ 1586 h 1452563"/>
                <a:gd name="connsiteX389" fmla="*/ 703343 w 1208088"/>
                <a:gd name="connsiteY389" fmla="*/ 635 h 1452563"/>
                <a:gd name="connsiteX390" fmla="*/ 710957 w 1208088"/>
                <a:gd name="connsiteY390" fmla="*/ 317 h 1452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Lst>
              <a:rect l="l" t="t" r="r" b="b"/>
              <a:pathLst>
                <a:path w="1208088" h="1452563">
                  <a:moveTo>
                    <a:pt x="331068" y="665573"/>
                  </a:moveTo>
                  <a:cubicBezTo>
                    <a:pt x="331068" y="665573"/>
                    <a:pt x="331068" y="665573"/>
                    <a:pt x="508820" y="932822"/>
                  </a:cubicBezTo>
                  <a:cubicBezTo>
                    <a:pt x="508820" y="932822"/>
                    <a:pt x="508820" y="932822"/>
                    <a:pt x="369158" y="932822"/>
                  </a:cubicBezTo>
                  <a:cubicBezTo>
                    <a:pt x="369158" y="932822"/>
                    <a:pt x="369158" y="932822"/>
                    <a:pt x="369158" y="983727"/>
                  </a:cubicBezTo>
                  <a:cubicBezTo>
                    <a:pt x="369158" y="983727"/>
                    <a:pt x="369158" y="983727"/>
                    <a:pt x="534213" y="983727"/>
                  </a:cubicBezTo>
                  <a:cubicBezTo>
                    <a:pt x="534213" y="983727"/>
                    <a:pt x="534213" y="983727"/>
                    <a:pt x="534213" y="1034632"/>
                  </a:cubicBezTo>
                  <a:cubicBezTo>
                    <a:pt x="534213" y="1034632"/>
                    <a:pt x="534213" y="1034632"/>
                    <a:pt x="369158" y="1034632"/>
                  </a:cubicBezTo>
                  <a:cubicBezTo>
                    <a:pt x="369158" y="1034632"/>
                    <a:pt x="369158" y="1034632"/>
                    <a:pt x="369158" y="1085536"/>
                  </a:cubicBezTo>
                  <a:cubicBezTo>
                    <a:pt x="369158" y="1085536"/>
                    <a:pt x="369158" y="1085536"/>
                    <a:pt x="534213" y="1085536"/>
                  </a:cubicBezTo>
                  <a:cubicBezTo>
                    <a:pt x="534213" y="1085536"/>
                    <a:pt x="534213" y="1085536"/>
                    <a:pt x="534213" y="1238250"/>
                  </a:cubicBezTo>
                  <a:cubicBezTo>
                    <a:pt x="534213" y="1238250"/>
                    <a:pt x="534213" y="1238250"/>
                    <a:pt x="673875" y="1238250"/>
                  </a:cubicBezTo>
                  <a:cubicBezTo>
                    <a:pt x="673875" y="1238250"/>
                    <a:pt x="673875" y="1238250"/>
                    <a:pt x="673875" y="1085536"/>
                  </a:cubicBezTo>
                  <a:cubicBezTo>
                    <a:pt x="673875" y="1085536"/>
                    <a:pt x="673875" y="1085536"/>
                    <a:pt x="864324" y="1085536"/>
                  </a:cubicBezTo>
                  <a:cubicBezTo>
                    <a:pt x="864324" y="1085536"/>
                    <a:pt x="864324" y="1085536"/>
                    <a:pt x="864324" y="1034632"/>
                  </a:cubicBezTo>
                  <a:cubicBezTo>
                    <a:pt x="864324" y="1034632"/>
                    <a:pt x="864324" y="1034632"/>
                    <a:pt x="673875" y="1034632"/>
                  </a:cubicBezTo>
                  <a:cubicBezTo>
                    <a:pt x="673875" y="1034632"/>
                    <a:pt x="673875" y="1034632"/>
                    <a:pt x="673875" y="983727"/>
                  </a:cubicBezTo>
                  <a:cubicBezTo>
                    <a:pt x="673875" y="983727"/>
                    <a:pt x="673875" y="983727"/>
                    <a:pt x="864324" y="983727"/>
                  </a:cubicBezTo>
                  <a:cubicBezTo>
                    <a:pt x="864324" y="983727"/>
                    <a:pt x="864324" y="983727"/>
                    <a:pt x="864324" y="932822"/>
                  </a:cubicBezTo>
                  <a:cubicBezTo>
                    <a:pt x="864324" y="932822"/>
                    <a:pt x="864324" y="932822"/>
                    <a:pt x="699268" y="932822"/>
                  </a:cubicBezTo>
                  <a:cubicBezTo>
                    <a:pt x="699268" y="932822"/>
                    <a:pt x="699268" y="932822"/>
                    <a:pt x="877020" y="665573"/>
                  </a:cubicBezTo>
                  <a:cubicBezTo>
                    <a:pt x="877020" y="665573"/>
                    <a:pt x="877020" y="665573"/>
                    <a:pt x="737358" y="665573"/>
                  </a:cubicBezTo>
                  <a:cubicBezTo>
                    <a:pt x="737358" y="665573"/>
                    <a:pt x="737358" y="665573"/>
                    <a:pt x="597696" y="881918"/>
                  </a:cubicBezTo>
                  <a:cubicBezTo>
                    <a:pt x="597696" y="881918"/>
                    <a:pt x="597696" y="881918"/>
                    <a:pt x="458034" y="665573"/>
                  </a:cubicBezTo>
                  <a:cubicBezTo>
                    <a:pt x="458034" y="665573"/>
                    <a:pt x="458034" y="665573"/>
                    <a:pt x="331068" y="665573"/>
                  </a:cubicBezTo>
                  <a:close/>
                  <a:moveTo>
                    <a:pt x="719206" y="0"/>
                  </a:moveTo>
                  <a:lnTo>
                    <a:pt x="727454" y="317"/>
                  </a:lnTo>
                  <a:lnTo>
                    <a:pt x="736654" y="952"/>
                  </a:lnTo>
                  <a:lnTo>
                    <a:pt x="746172" y="2538"/>
                  </a:lnTo>
                  <a:lnTo>
                    <a:pt x="756641" y="4125"/>
                  </a:lnTo>
                  <a:lnTo>
                    <a:pt x="767428" y="6028"/>
                  </a:lnTo>
                  <a:lnTo>
                    <a:pt x="778849" y="8567"/>
                  </a:lnTo>
                  <a:lnTo>
                    <a:pt x="791222" y="11422"/>
                  </a:lnTo>
                  <a:lnTo>
                    <a:pt x="804546" y="14913"/>
                  </a:lnTo>
                  <a:lnTo>
                    <a:pt x="818822" y="18720"/>
                  </a:lnTo>
                  <a:lnTo>
                    <a:pt x="833416" y="23480"/>
                  </a:lnTo>
                  <a:lnTo>
                    <a:pt x="829609" y="36171"/>
                  </a:lnTo>
                  <a:lnTo>
                    <a:pt x="825802" y="48228"/>
                  </a:lnTo>
                  <a:lnTo>
                    <a:pt x="818188" y="70439"/>
                  </a:lnTo>
                  <a:lnTo>
                    <a:pt x="810256" y="91063"/>
                  </a:lnTo>
                  <a:lnTo>
                    <a:pt x="802960" y="108831"/>
                  </a:lnTo>
                  <a:lnTo>
                    <a:pt x="795663" y="125013"/>
                  </a:lnTo>
                  <a:lnTo>
                    <a:pt x="788684" y="138974"/>
                  </a:lnTo>
                  <a:lnTo>
                    <a:pt x="782021" y="151983"/>
                  </a:lnTo>
                  <a:lnTo>
                    <a:pt x="775994" y="163405"/>
                  </a:lnTo>
                  <a:lnTo>
                    <a:pt x="764572" y="183077"/>
                  </a:lnTo>
                  <a:lnTo>
                    <a:pt x="760131" y="191644"/>
                  </a:lnTo>
                  <a:lnTo>
                    <a:pt x="756007" y="200211"/>
                  </a:lnTo>
                  <a:lnTo>
                    <a:pt x="752517" y="207826"/>
                  </a:lnTo>
                  <a:lnTo>
                    <a:pt x="749662" y="215759"/>
                  </a:lnTo>
                  <a:lnTo>
                    <a:pt x="748393" y="219566"/>
                  </a:lnTo>
                  <a:lnTo>
                    <a:pt x="747441" y="223374"/>
                  </a:lnTo>
                  <a:lnTo>
                    <a:pt x="746806" y="227181"/>
                  </a:lnTo>
                  <a:lnTo>
                    <a:pt x="746489" y="231623"/>
                  </a:lnTo>
                  <a:lnTo>
                    <a:pt x="748076" y="231623"/>
                  </a:lnTo>
                  <a:lnTo>
                    <a:pt x="750931" y="231623"/>
                  </a:lnTo>
                  <a:lnTo>
                    <a:pt x="753786" y="231940"/>
                  </a:lnTo>
                  <a:lnTo>
                    <a:pt x="756324" y="232258"/>
                  </a:lnTo>
                  <a:lnTo>
                    <a:pt x="758862" y="233210"/>
                  </a:lnTo>
                  <a:lnTo>
                    <a:pt x="761400" y="233844"/>
                  </a:lnTo>
                  <a:lnTo>
                    <a:pt x="763621" y="234796"/>
                  </a:lnTo>
                  <a:lnTo>
                    <a:pt x="765842" y="236065"/>
                  </a:lnTo>
                  <a:lnTo>
                    <a:pt x="768062" y="237334"/>
                  </a:lnTo>
                  <a:lnTo>
                    <a:pt x="769966" y="238921"/>
                  </a:lnTo>
                  <a:lnTo>
                    <a:pt x="771552" y="240190"/>
                  </a:lnTo>
                  <a:lnTo>
                    <a:pt x="772821" y="242094"/>
                  </a:lnTo>
                  <a:lnTo>
                    <a:pt x="774090" y="243680"/>
                  </a:lnTo>
                  <a:lnTo>
                    <a:pt x="775042" y="245901"/>
                  </a:lnTo>
                  <a:lnTo>
                    <a:pt x="775676" y="247805"/>
                  </a:lnTo>
                  <a:lnTo>
                    <a:pt x="775994" y="249709"/>
                  </a:lnTo>
                  <a:lnTo>
                    <a:pt x="776311" y="251930"/>
                  </a:lnTo>
                  <a:lnTo>
                    <a:pt x="776311" y="253834"/>
                  </a:lnTo>
                  <a:lnTo>
                    <a:pt x="775676" y="255420"/>
                  </a:lnTo>
                  <a:lnTo>
                    <a:pt x="775359" y="257324"/>
                  </a:lnTo>
                  <a:lnTo>
                    <a:pt x="774407" y="258910"/>
                  </a:lnTo>
                  <a:lnTo>
                    <a:pt x="773456" y="260497"/>
                  </a:lnTo>
                  <a:lnTo>
                    <a:pt x="772186" y="262083"/>
                  </a:lnTo>
                  <a:lnTo>
                    <a:pt x="769331" y="265256"/>
                  </a:lnTo>
                  <a:lnTo>
                    <a:pt x="765524" y="267794"/>
                  </a:lnTo>
                  <a:lnTo>
                    <a:pt x="761717" y="269698"/>
                  </a:lnTo>
                  <a:lnTo>
                    <a:pt x="756958" y="270967"/>
                  </a:lnTo>
                  <a:lnTo>
                    <a:pt x="752200" y="271919"/>
                  </a:lnTo>
                  <a:lnTo>
                    <a:pt x="756324" y="284611"/>
                  </a:lnTo>
                  <a:lnTo>
                    <a:pt x="757910" y="289053"/>
                  </a:lnTo>
                  <a:lnTo>
                    <a:pt x="760448" y="293812"/>
                  </a:lnTo>
                  <a:lnTo>
                    <a:pt x="763621" y="299206"/>
                  </a:lnTo>
                  <a:lnTo>
                    <a:pt x="768062" y="304283"/>
                  </a:lnTo>
                  <a:lnTo>
                    <a:pt x="772504" y="309677"/>
                  </a:lnTo>
                  <a:lnTo>
                    <a:pt x="777580" y="315706"/>
                  </a:lnTo>
                  <a:lnTo>
                    <a:pt x="783608" y="321417"/>
                  </a:lnTo>
                  <a:lnTo>
                    <a:pt x="789952" y="327445"/>
                  </a:lnTo>
                  <a:lnTo>
                    <a:pt x="796615" y="333791"/>
                  </a:lnTo>
                  <a:lnTo>
                    <a:pt x="803912" y="339820"/>
                  </a:lnTo>
                  <a:lnTo>
                    <a:pt x="819774" y="353146"/>
                  </a:lnTo>
                  <a:lnTo>
                    <a:pt x="836588" y="366155"/>
                  </a:lnTo>
                  <a:lnTo>
                    <a:pt x="854672" y="379798"/>
                  </a:lnTo>
                  <a:lnTo>
                    <a:pt x="891472" y="407720"/>
                  </a:lnTo>
                  <a:lnTo>
                    <a:pt x="928274" y="435008"/>
                  </a:lnTo>
                  <a:lnTo>
                    <a:pt x="945405" y="448334"/>
                  </a:lnTo>
                  <a:lnTo>
                    <a:pt x="961902" y="461343"/>
                  </a:lnTo>
                  <a:lnTo>
                    <a:pt x="976496" y="474034"/>
                  </a:lnTo>
                  <a:lnTo>
                    <a:pt x="983158" y="479746"/>
                  </a:lnTo>
                  <a:lnTo>
                    <a:pt x="989186" y="485457"/>
                  </a:lnTo>
                  <a:lnTo>
                    <a:pt x="996482" y="493072"/>
                  </a:lnTo>
                  <a:lnTo>
                    <a:pt x="1003779" y="501004"/>
                  </a:lnTo>
                  <a:lnTo>
                    <a:pt x="1011393" y="510206"/>
                  </a:lnTo>
                  <a:lnTo>
                    <a:pt x="1019007" y="519725"/>
                  </a:lnTo>
                  <a:lnTo>
                    <a:pt x="1026938" y="530830"/>
                  </a:lnTo>
                  <a:lnTo>
                    <a:pt x="1034552" y="542252"/>
                  </a:lnTo>
                  <a:lnTo>
                    <a:pt x="1042801" y="554309"/>
                  </a:lnTo>
                  <a:lnTo>
                    <a:pt x="1050732" y="567318"/>
                  </a:lnTo>
                  <a:lnTo>
                    <a:pt x="1058663" y="581279"/>
                  </a:lnTo>
                  <a:lnTo>
                    <a:pt x="1066912" y="595557"/>
                  </a:lnTo>
                  <a:lnTo>
                    <a:pt x="1074843" y="610153"/>
                  </a:lnTo>
                  <a:lnTo>
                    <a:pt x="1083092" y="626017"/>
                  </a:lnTo>
                  <a:lnTo>
                    <a:pt x="1091023" y="641882"/>
                  </a:lnTo>
                  <a:lnTo>
                    <a:pt x="1098954" y="658698"/>
                  </a:lnTo>
                  <a:lnTo>
                    <a:pt x="1106568" y="675832"/>
                  </a:lnTo>
                  <a:lnTo>
                    <a:pt x="1114499" y="693283"/>
                  </a:lnTo>
                  <a:lnTo>
                    <a:pt x="1122113" y="711369"/>
                  </a:lnTo>
                  <a:lnTo>
                    <a:pt x="1129727" y="729772"/>
                  </a:lnTo>
                  <a:lnTo>
                    <a:pt x="1136707" y="748492"/>
                  </a:lnTo>
                  <a:lnTo>
                    <a:pt x="1143686" y="768164"/>
                  </a:lnTo>
                  <a:lnTo>
                    <a:pt x="1150348" y="787519"/>
                  </a:lnTo>
                  <a:lnTo>
                    <a:pt x="1157011" y="807191"/>
                  </a:lnTo>
                  <a:lnTo>
                    <a:pt x="1163038" y="826863"/>
                  </a:lnTo>
                  <a:lnTo>
                    <a:pt x="1169066" y="847170"/>
                  </a:lnTo>
                  <a:lnTo>
                    <a:pt x="1174460" y="867477"/>
                  </a:lnTo>
                  <a:lnTo>
                    <a:pt x="1179853" y="887783"/>
                  </a:lnTo>
                  <a:lnTo>
                    <a:pt x="1184929" y="908407"/>
                  </a:lnTo>
                  <a:lnTo>
                    <a:pt x="1189370" y="929031"/>
                  </a:lnTo>
                  <a:lnTo>
                    <a:pt x="1193177" y="949655"/>
                  </a:lnTo>
                  <a:lnTo>
                    <a:pt x="1196667" y="970279"/>
                  </a:lnTo>
                  <a:lnTo>
                    <a:pt x="1200157" y="990903"/>
                  </a:lnTo>
                  <a:lnTo>
                    <a:pt x="1202695" y="1011845"/>
                  </a:lnTo>
                  <a:lnTo>
                    <a:pt x="1204916" y="1032151"/>
                  </a:lnTo>
                  <a:lnTo>
                    <a:pt x="1206502" y="1052458"/>
                  </a:lnTo>
                  <a:lnTo>
                    <a:pt x="1207454" y="1072447"/>
                  </a:lnTo>
                  <a:lnTo>
                    <a:pt x="1208088" y="1092437"/>
                  </a:lnTo>
                  <a:lnTo>
                    <a:pt x="1207771" y="1112426"/>
                  </a:lnTo>
                  <a:lnTo>
                    <a:pt x="1207136" y="1131781"/>
                  </a:lnTo>
                  <a:lnTo>
                    <a:pt x="1205867" y="1151453"/>
                  </a:lnTo>
                  <a:lnTo>
                    <a:pt x="1203646" y="1170173"/>
                  </a:lnTo>
                  <a:lnTo>
                    <a:pt x="1201108" y="1188893"/>
                  </a:lnTo>
                  <a:lnTo>
                    <a:pt x="1199522" y="1197778"/>
                  </a:lnTo>
                  <a:lnTo>
                    <a:pt x="1197302" y="1206979"/>
                  </a:lnTo>
                  <a:lnTo>
                    <a:pt x="1195398" y="1215863"/>
                  </a:lnTo>
                  <a:lnTo>
                    <a:pt x="1193177" y="1224747"/>
                  </a:lnTo>
                  <a:lnTo>
                    <a:pt x="1190956" y="1233314"/>
                  </a:lnTo>
                  <a:lnTo>
                    <a:pt x="1188418" y="1242199"/>
                  </a:lnTo>
                  <a:lnTo>
                    <a:pt x="1185563" y="1250448"/>
                  </a:lnTo>
                  <a:lnTo>
                    <a:pt x="1182708" y="1259015"/>
                  </a:lnTo>
                  <a:lnTo>
                    <a:pt x="1179218" y="1266947"/>
                  </a:lnTo>
                  <a:lnTo>
                    <a:pt x="1175728" y="1275197"/>
                  </a:lnTo>
                  <a:lnTo>
                    <a:pt x="1172239" y="1283129"/>
                  </a:lnTo>
                  <a:lnTo>
                    <a:pt x="1168749" y="1291062"/>
                  </a:lnTo>
                  <a:lnTo>
                    <a:pt x="1164625" y="1298677"/>
                  </a:lnTo>
                  <a:lnTo>
                    <a:pt x="1160183" y="1305974"/>
                  </a:lnTo>
                  <a:lnTo>
                    <a:pt x="1155742" y="1313589"/>
                  </a:lnTo>
                  <a:lnTo>
                    <a:pt x="1151300" y="1320570"/>
                  </a:lnTo>
                  <a:lnTo>
                    <a:pt x="1146542" y="1327867"/>
                  </a:lnTo>
                  <a:lnTo>
                    <a:pt x="1141148" y="1334531"/>
                  </a:lnTo>
                  <a:lnTo>
                    <a:pt x="1135755" y="1341194"/>
                  </a:lnTo>
                  <a:lnTo>
                    <a:pt x="1130362" y="1347857"/>
                  </a:lnTo>
                  <a:lnTo>
                    <a:pt x="1124334" y="1354203"/>
                  </a:lnTo>
                  <a:lnTo>
                    <a:pt x="1118306" y="1360548"/>
                  </a:lnTo>
                  <a:lnTo>
                    <a:pt x="1112278" y="1366577"/>
                  </a:lnTo>
                  <a:lnTo>
                    <a:pt x="1105299" y="1372288"/>
                  </a:lnTo>
                  <a:lnTo>
                    <a:pt x="1098637" y="1378000"/>
                  </a:lnTo>
                  <a:lnTo>
                    <a:pt x="1091657" y="1383394"/>
                  </a:lnTo>
                  <a:lnTo>
                    <a:pt x="1084360" y="1388470"/>
                  </a:lnTo>
                  <a:lnTo>
                    <a:pt x="1076746" y="1393230"/>
                  </a:lnTo>
                  <a:lnTo>
                    <a:pt x="1068815" y="1398306"/>
                  </a:lnTo>
                  <a:lnTo>
                    <a:pt x="1061201" y="1402748"/>
                  </a:lnTo>
                  <a:lnTo>
                    <a:pt x="1052636" y="1407190"/>
                  </a:lnTo>
                  <a:lnTo>
                    <a:pt x="1044070" y="1411633"/>
                  </a:lnTo>
                  <a:lnTo>
                    <a:pt x="1035187" y="1415440"/>
                  </a:lnTo>
                  <a:lnTo>
                    <a:pt x="1025986" y="1418930"/>
                  </a:lnTo>
                  <a:lnTo>
                    <a:pt x="1016469" y="1422420"/>
                  </a:lnTo>
                  <a:lnTo>
                    <a:pt x="1006634" y="1425593"/>
                  </a:lnTo>
                  <a:lnTo>
                    <a:pt x="996800" y="1428766"/>
                  </a:lnTo>
                  <a:lnTo>
                    <a:pt x="986330" y="1431305"/>
                  </a:lnTo>
                  <a:lnTo>
                    <a:pt x="976178" y="1433843"/>
                  </a:lnTo>
                  <a:lnTo>
                    <a:pt x="965074" y="1436064"/>
                  </a:lnTo>
                  <a:lnTo>
                    <a:pt x="953971" y="1437968"/>
                  </a:lnTo>
                  <a:lnTo>
                    <a:pt x="942550" y="1439554"/>
                  </a:lnTo>
                  <a:lnTo>
                    <a:pt x="930812" y="1440823"/>
                  </a:lnTo>
                  <a:lnTo>
                    <a:pt x="918756" y="1442093"/>
                  </a:lnTo>
                  <a:lnTo>
                    <a:pt x="906383" y="1443044"/>
                  </a:lnTo>
                  <a:lnTo>
                    <a:pt x="893693" y="1443362"/>
                  </a:lnTo>
                  <a:lnTo>
                    <a:pt x="740144" y="1448756"/>
                  </a:lnTo>
                  <a:lnTo>
                    <a:pt x="652583" y="1451611"/>
                  </a:lnTo>
                  <a:lnTo>
                    <a:pt x="613244" y="1452563"/>
                  </a:lnTo>
                  <a:lnTo>
                    <a:pt x="604044" y="1452563"/>
                  </a:lnTo>
                  <a:lnTo>
                    <a:pt x="595161" y="1452563"/>
                  </a:lnTo>
                  <a:lnTo>
                    <a:pt x="555505" y="1451611"/>
                  </a:lnTo>
                  <a:lnTo>
                    <a:pt x="467944" y="1448756"/>
                  </a:lnTo>
                  <a:lnTo>
                    <a:pt x="314395" y="1443362"/>
                  </a:lnTo>
                  <a:lnTo>
                    <a:pt x="302022" y="1443044"/>
                  </a:lnTo>
                  <a:lnTo>
                    <a:pt x="289332" y="1442093"/>
                  </a:lnTo>
                  <a:lnTo>
                    <a:pt x="277276" y="1440823"/>
                  </a:lnTo>
                  <a:lnTo>
                    <a:pt x="265856" y="1439554"/>
                  </a:lnTo>
                  <a:lnTo>
                    <a:pt x="254117" y="1437968"/>
                  </a:lnTo>
                  <a:lnTo>
                    <a:pt x="243014" y="1436064"/>
                  </a:lnTo>
                  <a:lnTo>
                    <a:pt x="232227" y="1433843"/>
                  </a:lnTo>
                  <a:lnTo>
                    <a:pt x="221758" y="1431305"/>
                  </a:lnTo>
                  <a:lnTo>
                    <a:pt x="211288" y="1428766"/>
                  </a:lnTo>
                  <a:lnTo>
                    <a:pt x="201454" y="1425593"/>
                  </a:lnTo>
                  <a:lnTo>
                    <a:pt x="191619" y="1422420"/>
                  </a:lnTo>
                  <a:lnTo>
                    <a:pt x="182419" y="1418930"/>
                  </a:lnTo>
                  <a:lnTo>
                    <a:pt x="172901" y="1415440"/>
                  </a:lnTo>
                  <a:lnTo>
                    <a:pt x="164336" y="1411633"/>
                  </a:lnTo>
                  <a:lnTo>
                    <a:pt x="155452" y="1407190"/>
                  </a:lnTo>
                  <a:lnTo>
                    <a:pt x="147521" y="1402748"/>
                  </a:lnTo>
                  <a:lnTo>
                    <a:pt x="139273" y="1398306"/>
                  </a:lnTo>
                  <a:lnTo>
                    <a:pt x="131342" y="1393230"/>
                  </a:lnTo>
                  <a:lnTo>
                    <a:pt x="123728" y="1388470"/>
                  </a:lnTo>
                  <a:lnTo>
                    <a:pt x="116431" y="1383394"/>
                  </a:lnTo>
                  <a:lnTo>
                    <a:pt x="109768" y="1378000"/>
                  </a:lnTo>
                  <a:lnTo>
                    <a:pt x="102789" y="1372288"/>
                  </a:lnTo>
                  <a:lnTo>
                    <a:pt x="96127" y="1366577"/>
                  </a:lnTo>
                  <a:lnTo>
                    <a:pt x="89782" y="1360548"/>
                  </a:lnTo>
                  <a:lnTo>
                    <a:pt x="83754" y="1354203"/>
                  </a:lnTo>
                  <a:lnTo>
                    <a:pt x="78044" y="1347857"/>
                  </a:lnTo>
                  <a:lnTo>
                    <a:pt x="72333" y="1341194"/>
                  </a:lnTo>
                  <a:lnTo>
                    <a:pt x="66940" y="1334531"/>
                  </a:lnTo>
                  <a:lnTo>
                    <a:pt x="61864" y="1327867"/>
                  </a:lnTo>
                  <a:lnTo>
                    <a:pt x="56788" y="1320570"/>
                  </a:lnTo>
                  <a:lnTo>
                    <a:pt x="52346" y="1313589"/>
                  </a:lnTo>
                  <a:lnTo>
                    <a:pt x="47905" y="1305974"/>
                  </a:lnTo>
                  <a:lnTo>
                    <a:pt x="43780" y="1298677"/>
                  </a:lnTo>
                  <a:lnTo>
                    <a:pt x="39339" y="1291062"/>
                  </a:lnTo>
                  <a:lnTo>
                    <a:pt x="35849" y="1283129"/>
                  </a:lnTo>
                  <a:lnTo>
                    <a:pt x="32360" y="1275197"/>
                  </a:lnTo>
                  <a:lnTo>
                    <a:pt x="28870" y="1266947"/>
                  </a:lnTo>
                  <a:lnTo>
                    <a:pt x="25697" y="1259015"/>
                  </a:lnTo>
                  <a:lnTo>
                    <a:pt x="22525" y="1250448"/>
                  </a:lnTo>
                  <a:lnTo>
                    <a:pt x="19670" y="1242199"/>
                  </a:lnTo>
                  <a:lnTo>
                    <a:pt x="17132" y="1233314"/>
                  </a:lnTo>
                  <a:lnTo>
                    <a:pt x="14911" y="1224747"/>
                  </a:lnTo>
                  <a:lnTo>
                    <a:pt x="12690" y="1215863"/>
                  </a:lnTo>
                  <a:lnTo>
                    <a:pt x="10786" y="1206979"/>
                  </a:lnTo>
                  <a:lnTo>
                    <a:pt x="8883" y="1197778"/>
                  </a:lnTo>
                  <a:lnTo>
                    <a:pt x="7297" y="1188893"/>
                  </a:lnTo>
                  <a:lnTo>
                    <a:pt x="4442" y="1170173"/>
                  </a:lnTo>
                  <a:lnTo>
                    <a:pt x="2221" y="1151453"/>
                  </a:lnTo>
                  <a:lnTo>
                    <a:pt x="952" y="1131781"/>
                  </a:lnTo>
                  <a:lnTo>
                    <a:pt x="317" y="1112426"/>
                  </a:lnTo>
                  <a:lnTo>
                    <a:pt x="0" y="1092437"/>
                  </a:lnTo>
                  <a:lnTo>
                    <a:pt x="634" y="1072447"/>
                  </a:lnTo>
                  <a:lnTo>
                    <a:pt x="1586" y="1052458"/>
                  </a:lnTo>
                  <a:lnTo>
                    <a:pt x="3172" y="1032151"/>
                  </a:lnTo>
                  <a:lnTo>
                    <a:pt x="5393" y="1011845"/>
                  </a:lnTo>
                  <a:lnTo>
                    <a:pt x="8248" y="990903"/>
                  </a:lnTo>
                  <a:lnTo>
                    <a:pt x="11421" y="970279"/>
                  </a:lnTo>
                  <a:lnTo>
                    <a:pt x="14911" y="949655"/>
                  </a:lnTo>
                  <a:lnTo>
                    <a:pt x="19035" y="929031"/>
                  </a:lnTo>
                  <a:lnTo>
                    <a:pt x="23476" y="908407"/>
                  </a:lnTo>
                  <a:lnTo>
                    <a:pt x="28235" y="887783"/>
                  </a:lnTo>
                  <a:lnTo>
                    <a:pt x="33628" y="867477"/>
                  </a:lnTo>
                  <a:lnTo>
                    <a:pt x="39022" y="847170"/>
                  </a:lnTo>
                  <a:lnTo>
                    <a:pt x="45050" y="826863"/>
                  </a:lnTo>
                  <a:lnTo>
                    <a:pt x="51077" y="807191"/>
                  </a:lnTo>
                  <a:lnTo>
                    <a:pt x="58057" y="787519"/>
                  </a:lnTo>
                  <a:lnTo>
                    <a:pt x="64402" y="768164"/>
                  </a:lnTo>
                  <a:lnTo>
                    <a:pt x="71381" y="748492"/>
                  </a:lnTo>
                  <a:lnTo>
                    <a:pt x="78678" y="729772"/>
                  </a:lnTo>
                  <a:lnTo>
                    <a:pt x="85975" y="711369"/>
                  </a:lnTo>
                  <a:lnTo>
                    <a:pt x="93906" y="693283"/>
                  </a:lnTo>
                  <a:lnTo>
                    <a:pt x="101520" y="675832"/>
                  </a:lnTo>
                  <a:lnTo>
                    <a:pt x="109134" y="658698"/>
                  </a:lnTo>
                  <a:lnTo>
                    <a:pt x="117065" y="641882"/>
                  </a:lnTo>
                  <a:lnTo>
                    <a:pt x="124996" y="626017"/>
                  </a:lnTo>
                  <a:lnTo>
                    <a:pt x="133245" y="610153"/>
                  </a:lnTo>
                  <a:lnTo>
                    <a:pt x="141176" y="595557"/>
                  </a:lnTo>
                  <a:lnTo>
                    <a:pt x="149425" y="581279"/>
                  </a:lnTo>
                  <a:lnTo>
                    <a:pt x="157356" y="567318"/>
                  </a:lnTo>
                  <a:lnTo>
                    <a:pt x="165604" y="554309"/>
                  </a:lnTo>
                  <a:lnTo>
                    <a:pt x="173536" y="542252"/>
                  </a:lnTo>
                  <a:lnTo>
                    <a:pt x="181467" y="530830"/>
                  </a:lnTo>
                  <a:lnTo>
                    <a:pt x="189081" y="519725"/>
                  </a:lnTo>
                  <a:lnTo>
                    <a:pt x="197012" y="510206"/>
                  </a:lnTo>
                  <a:lnTo>
                    <a:pt x="204309" y="501004"/>
                  </a:lnTo>
                  <a:lnTo>
                    <a:pt x="211606" y="493072"/>
                  </a:lnTo>
                  <a:lnTo>
                    <a:pt x="218902" y="485457"/>
                  </a:lnTo>
                  <a:lnTo>
                    <a:pt x="225248" y="479428"/>
                  </a:lnTo>
                  <a:lnTo>
                    <a:pt x="232862" y="473083"/>
                  </a:lnTo>
                  <a:lnTo>
                    <a:pt x="248407" y="460074"/>
                  </a:lnTo>
                  <a:lnTo>
                    <a:pt x="265538" y="446430"/>
                  </a:lnTo>
                  <a:lnTo>
                    <a:pt x="283622" y="432469"/>
                  </a:lnTo>
                  <a:lnTo>
                    <a:pt x="322009" y="404548"/>
                  </a:lnTo>
                  <a:lnTo>
                    <a:pt x="360396" y="375991"/>
                  </a:lnTo>
                  <a:lnTo>
                    <a:pt x="379114" y="362030"/>
                  </a:lnTo>
                  <a:lnTo>
                    <a:pt x="396562" y="348387"/>
                  </a:lnTo>
                  <a:lnTo>
                    <a:pt x="412742" y="335060"/>
                  </a:lnTo>
                  <a:lnTo>
                    <a:pt x="420039" y="328397"/>
                  </a:lnTo>
                  <a:lnTo>
                    <a:pt x="427018" y="322369"/>
                  </a:lnTo>
                  <a:lnTo>
                    <a:pt x="433364" y="316340"/>
                  </a:lnTo>
                  <a:lnTo>
                    <a:pt x="439391" y="309994"/>
                  </a:lnTo>
                  <a:lnTo>
                    <a:pt x="444784" y="304283"/>
                  </a:lnTo>
                  <a:lnTo>
                    <a:pt x="449226" y="298572"/>
                  </a:lnTo>
                  <a:lnTo>
                    <a:pt x="453033" y="293178"/>
                  </a:lnTo>
                  <a:lnTo>
                    <a:pt x="456523" y="287784"/>
                  </a:lnTo>
                  <a:lnTo>
                    <a:pt x="459061" y="283024"/>
                  </a:lnTo>
                  <a:lnTo>
                    <a:pt x="460647" y="277948"/>
                  </a:lnTo>
                  <a:lnTo>
                    <a:pt x="461282" y="274775"/>
                  </a:lnTo>
                  <a:lnTo>
                    <a:pt x="461916" y="271919"/>
                  </a:lnTo>
                  <a:lnTo>
                    <a:pt x="456840" y="270967"/>
                  </a:lnTo>
                  <a:lnTo>
                    <a:pt x="452081" y="269698"/>
                  </a:lnTo>
                  <a:lnTo>
                    <a:pt x="448274" y="267794"/>
                  </a:lnTo>
                  <a:lnTo>
                    <a:pt x="444784" y="265256"/>
                  </a:lnTo>
                  <a:lnTo>
                    <a:pt x="441929" y="262083"/>
                  </a:lnTo>
                  <a:lnTo>
                    <a:pt x="440660" y="260497"/>
                  </a:lnTo>
                  <a:lnTo>
                    <a:pt x="439708" y="258910"/>
                  </a:lnTo>
                  <a:lnTo>
                    <a:pt x="438757" y="257324"/>
                  </a:lnTo>
                  <a:lnTo>
                    <a:pt x="438440" y="255420"/>
                  </a:lnTo>
                  <a:lnTo>
                    <a:pt x="438122" y="253834"/>
                  </a:lnTo>
                  <a:lnTo>
                    <a:pt x="437488" y="251930"/>
                  </a:lnTo>
                  <a:lnTo>
                    <a:pt x="438122" y="250026"/>
                  </a:lnTo>
                  <a:lnTo>
                    <a:pt x="438440" y="248122"/>
                  </a:lnTo>
                  <a:lnTo>
                    <a:pt x="438757" y="246536"/>
                  </a:lnTo>
                  <a:lnTo>
                    <a:pt x="439708" y="244315"/>
                  </a:lnTo>
                  <a:lnTo>
                    <a:pt x="440660" y="242728"/>
                  </a:lnTo>
                  <a:lnTo>
                    <a:pt x="441929" y="241142"/>
                  </a:lnTo>
                  <a:lnTo>
                    <a:pt x="444784" y="238286"/>
                  </a:lnTo>
                  <a:lnTo>
                    <a:pt x="448274" y="236065"/>
                  </a:lnTo>
                  <a:lnTo>
                    <a:pt x="452081" y="234161"/>
                  </a:lnTo>
                  <a:lnTo>
                    <a:pt x="456840" y="232575"/>
                  </a:lnTo>
                  <a:lnTo>
                    <a:pt x="461916" y="231940"/>
                  </a:lnTo>
                  <a:lnTo>
                    <a:pt x="460647" y="227498"/>
                  </a:lnTo>
                  <a:lnTo>
                    <a:pt x="459378" y="223374"/>
                  </a:lnTo>
                  <a:lnTo>
                    <a:pt x="457792" y="219249"/>
                  </a:lnTo>
                  <a:lnTo>
                    <a:pt x="456206" y="215124"/>
                  </a:lnTo>
                  <a:lnTo>
                    <a:pt x="451764" y="206874"/>
                  </a:lnTo>
                  <a:lnTo>
                    <a:pt x="447005" y="198307"/>
                  </a:lnTo>
                  <a:lnTo>
                    <a:pt x="441295" y="189423"/>
                  </a:lnTo>
                  <a:lnTo>
                    <a:pt x="434632" y="180222"/>
                  </a:lnTo>
                  <a:lnTo>
                    <a:pt x="420039" y="159598"/>
                  </a:lnTo>
                  <a:lnTo>
                    <a:pt x="412108" y="147541"/>
                  </a:lnTo>
                  <a:lnTo>
                    <a:pt x="403542" y="134532"/>
                  </a:lnTo>
                  <a:lnTo>
                    <a:pt x="394024" y="120254"/>
                  </a:lnTo>
                  <a:lnTo>
                    <a:pt x="384190" y="104706"/>
                  </a:lnTo>
                  <a:lnTo>
                    <a:pt x="374355" y="87573"/>
                  </a:lnTo>
                  <a:lnTo>
                    <a:pt x="363886" y="68535"/>
                  </a:lnTo>
                  <a:lnTo>
                    <a:pt x="353099" y="47911"/>
                  </a:lnTo>
                  <a:lnTo>
                    <a:pt x="341996" y="25066"/>
                  </a:lnTo>
                  <a:lnTo>
                    <a:pt x="352782" y="20307"/>
                  </a:lnTo>
                  <a:lnTo>
                    <a:pt x="362617" y="15865"/>
                  </a:lnTo>
                  <a:lnTo>
                    <a:pt x="372134" y="13009"/>
                  </a:lnTo>
                  <a:lnTo>
                    <a:pt x="380700" y="11105"/>
                  </a:lnTo>
                  <a:lnTo>
                    <a:pt x="388948" y="9836"/>
                  </a:lnTo>
                  <a:lnTo>
                    <a:pt x="396562" y="9519"/>
                  </a:lnTo>
                  <a:lnTo>
                    <a:pt x="403859" y="9519"/>
                  </a:lnTo>
                  <a:lnTo>
                    <a:pt x="410522" y="10471"/>
                  </a:lnTo>
                  <a:lnTo>
                    <a:pt x="416549" y="12057"/>
                  </a:lnTo>
                  <a:lnTo>
                    <a:pt x="422894" y="14278"/>
                  </a:lnTo>
                  <a:lnTo>
                    <a:pt x="428288" y="16816"/>
                  </a:lnTo>
                  <a:lnTo>
                    <a:pt x="433681" y="19989"/>
                  </a:lnTo>
                  <a:lnTo>
                    <a:pt x="439074" y="23162"/>
                  </a:lnTo>
                  <a:lnTo>
                    <a:pt x="443833" y="26970"/>
                  </a:lnTo>
                  <a:lnTo>
                    <a:pt x="448592" y="30777"/>
                  </a:lnTo>
                  <a:lnTo>
                    <a:pt x="453033" y="34585"/>
                  </a:lnTo>
                  <a:lnTo>
                    <a:pt x="462550" y="43152"/>
                  </a:lnTo>
                  <a:lnTo>
                    <a:pt x="471434" y="51401"/>
                  </a:lnTo>
                  <a:lnTo>
                    <a:pt x="476510" y="55843"/>
                  </a:lnTo>
                  <a:lnTo>
                    <a:pt x="481268" y="59651"/>
                  </a:lnTo>
                  <a:lnTo>
                    <a:pt x="486027" y="63141"/>
                  </a:lnTo>
                  <a:lnTo>
                    <a:pt x="491738" y="66314"/>
                  </a:lnTo>
                  <a:lnTo>
                    <a:pt x="497131" y="69170"/>
                  </a:lnTo>
                  <a:lnTo>
                    <a:pt x="502841" y="72025"/>
                  </a:lnTo>
                  <a:lnTo>
                    <a:pt x="509186" y="73929"/>
                  </a:lnTo>
                  <a:lnTo>
                    <a:pt x="515531" y="75198"/>
                  </a:lnTo>
                  <a:lnTo>
                    <a:pt x="522194" y="76150"/>
                  </a:lnTo>
                  <a:lnTo>
                    <a:pt x="529808" y="76150"/>
                  </a:lnTo>
                  <a:lnTo>
                    <a:pt x="537739" y="75515"/>
                  </a:lnTo>
                  <a:lnTo>
                    <a:pt x="546304" y="74246"/>
                  </a:lnTo>
                  <a:lnTo>
                    <a:pt x="557408" y="68218"/>
                  </a:lnTo>
                  <a:lnTo>
                    <a:pt x="568195" y="62824"/>
                  </a:lnTo>
                  <a:lnTo>
                    <a:pt x="587864" y="51719"/>
                  </a:lnTo>
                  <a:lnTo>
                    <a:pt x="605313" y="41882"/>
                  </a:lnTo>
                  <a:lnTo>
                    <a:pt x="620858" y="32681"/>
                  </a:lnTo>
                  <a:lnTo>
                    <a:pt x="635452" y="24749"/>
                  </a:lnTo>
                  <a:lnTo>
                    <a:pt x="648776" y="17134"/>
                  </a:lnTo>
                  <a:lnTo>
                    <a:pt x="655438" y="13961"/>
                  </a:lnTo>
                  <a:lnTo>
                    <a:pt x="661784" y="11422"/>
                  </a:lnTo>
                  <a:lnTo>
                    <a:pt x="668446" y="8884"/>
                  </a:lnTo>
                  <a:lnTo>
                    <a:pt x="675108" y="6663"/>
                  </a:lnTo>
                  <a:lnTo>
                    <a:pt x="682088" y="4759"/>
                  </a:lnTo>
                  <a:lnTo>
                    <a:pt x="688750" y="3173"/>
                  </a:lnTo>
                  <a:lnTo>
                    <a:pt x="695729" y="1586"/>
                  </a:lnTo>
                  <a:lnTo>
                    <a:pt x="703343" y="635"/>
                  </a:lnTo>
                  <a:lnTo>
                    <a:pt x="710957" y="317"/>
                  </a:lnTo>
                  <a:close/>
                </a:path>
              </a:pathLst>
            </a:custGeom>
            <a:solidFill>
              <a:srgbClr val="084CA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1800">
                <a:solidFill>
                  <a:srgbClr val="FFFFFF"/>
                </a:solidFill>
                <a:latin typeface="微软雅黑" pitchFamily="34" charset="-122"/>
                <a:ea typeface="微软雅黑" pitchFamily="34" charset="-122"/>
              </a:endParaRPr>
            </a:p>
          </p:txBody>
        </p:sp>
      </p:grpSp>
      <p:grpSp>
        <p:nvGrpSpPr>
          <p:cNvPr id="27" name="组合 26"/>
          <p:cNvGrpSpPr/>
          <p:nvPr/>
        </p:nvGrpSpPr>
        <p:grpSpPr>
          <a:xfrm>
            <a:off x="5259029" y="1925679"/>
            <a:ext cx="777240" cy="751840"/>
            <a:chOff x="5329555" y="2269083"/>
            <a:chExt cx="777240" cy="751840"/>
          </a:xfrm>
        </p:grpSpPr>
        <p:sp>
          <p:nvSpPr>
            <p:cNvPr id="28" name="椭圆 27"/>
            <p:cNvSpPr/>
            <p:nvPr/>
          </p:nvSpPr>
          <p:spPr>
            <a:xfrm>
              <a:off x="5329555" y="2269083"/>
              <a:ext cx="777240" cy="75184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9" name=" 2050"/>
            <p:cNvSpPr/>
            <p:nvPr/>
          </p:nvSpPr>
          <p:spPr bwMode="auto">
            <a:xfrm>
              <a:off x="5574030" y="2443708"/>
              <a:ext cx="288290" cy="363220"/>
            </a:xfrm>
            <a:custGeom>
              <a:avLst/>
              <a:gdLst>
                <a:gd name="T0" fmla="*/ 808831 w 3808"/>
                <a:gd name="T1" fmla="*/ 1295383 h 4578"/>
                <a:gd name="T2" fmla="*/ 620770 w 3808"/>
                <a:gd name="T3" fmla="*/ 1061107 h 4578"/>
                <a:gd name="T4" fmla="*/ 609952 w 3808"/>
                <a:gd name="T5" fmla="*/ 993696 h 4578"/>
                <a:gd name="T6" fmla="*/ 804254 w 3808"/>
                <a:gd name="T7" fmla="*/ 1136009 h 4578"/>
                <a:gd name="T8" fmla="*/ 1261510 w 3808"/>
                <a:gd name="T9" fmla="*/ 605039 h 4578"/>
                <a:gd name="T10" fmla="*/ 997309 w 3808"/>
                <a:gd name="T11" fmla="*/ 385328 h 4578"/>
                <a:gd name="T12" fmla="*/ 1018112 w 3808"/>
                <a:gd name="T13" fmla="*/ 332896 h 4578"/>
                <a:gd name="T14" fmla="*/ 991900 w 3808"/>
                <a:gd name="T15" fmla="*/ 304600 h 4578"/>
                <a:gd name="T16" fmla="*/ 1025601 w 3808"/>
                <a:gd name="T17" fmla="*/ 199322 h 4578"/>
                <a:gd name="T18" fmla="*/ 992316 w 3808"/>
                <a:gd name="T19" fmla="*/ 5410 h 4578"/>
                <a:gd name="T20" fmla="*/ 833379 w 3808"/>
                <a:gd name="T21" fmla="*/ 32457 h 4578"/>
                <a:gd name="T22" fmla="*/ 644901 w 3808"/>
                <a:gd name="T23" fmla="*/ 86969 h 4578"/>
                <a:gd name="T24" fmla="*/ 529651 w 3808"/>
                <a:gd name="T25" fmla="*/ 12484 h 4578"/>
                <a:gd name="T26" fmla="*/ 540469 w 3808"/>
                <a:gd name="T27" fmla="*/ 193496 h 4578"/>
                <a:gd name="T28" fmla="*/ 583324 w 3808"/>
                <a:gd name="T29" fmla="*/ 312507 h 4578"/>
                <a:gd name="T30" fmla="*/ 583324 w 3808"/>
                <a:gd name="T31" fmla="*/ 347877 h 4578"/>
                <a:gd name="T32" fmla="*/ 568345 w 3808"/>
                <a:gd name="T33" fmla="*/ 414872 h 4578"/>
                <a:gd name="T34" fmla="*/ 277516 w 3808"/>
                <a:gd name="T35" fmla="*/ 646651 h 4578"/>
                <a:gd name="T36" fmla="*/ 123155 w 3808"/>
                <a:gd name="T37" fmla="*/ 909223 h 4578"/>
                <a:gd name="T38" fmla="*/ 10818 w 3808"/>
                <a:gd name="T39" fmla="*/ 1299545 h 4578"/>
                <a:gd name="T40" fmla="*/ 22468 w 3808"/>
                <a:gd name="T41" fmla="*/ 1617461 h 4578"/>
                <a:gd name="T42" fmla="*/ 102352 w 3808"/>
                <a:gd name="T43" fmla="*/ 1767680 h 4578"/>
                <a:gd name="T44" fmla="*/ 251303 w 3808"/>
                <a:gd name="T45" fmla="*/ 1865469 h 4578"/>
                <a:gd name="T46" fmla="*/ 780539 w 3808"/>
                <a:gd name="T47" fmla="*/ 1905000 h 4578"/>
                <a:gd name="T48" fmla="*/ 1293547 w 3808"/>
                <a:gd name="T49" fmla="*/ 1877120 h 4578"/>
                <a:gd name="T50" fmla="*/ 1458725 w 3808"/>
                <a:gd name="T51" fmla="*/ 1792231 h 4578"/>
                <a:gd name="T52" fmla="*/ 1551092 w 3808"/>
                <a:gd name="T53" fmla="*/ 1651166 h 4578"/>
                <a:gd name="T54" fmla="*/ 1582297 w 3808"/>
                <a:gd name="T55" fmla="*/ 1380272 h 4578"/>
                <a:gd name="T56" fmla="*/ 1490762 w 3808"/>
                <a:gd name="T57" fmla="*/ 981628 h 4578"/>
                <a:gd name="T58" fmla="*/ 1336402 w 3808"/>
                <a:gd name="T59" fmla="*/ 681606 h 4578"/>
                <a:gd name="T60" fmla="*/ 1097164 w 3808"/>
                <a:gd name="T61" fmla="*/ 1433119 h 4578"/>
                <a:gd name="T62" fmla="*/ 1012287 w 3808"/>
                <a:gd name="T63" fmla="*/ 1537566 h 4578"/>
                <a:gd name="T64" fmla="*/ 917008 w 3808"/>
                <a:gd name="T65" fmla="*/ 1662818 h 4578"/>
                <a:gd name="T66" fmla="*/ 866664 w 3808"/>
                <a:gd name="T67" fmla="*/ 1689866 h 4578"/>
                <a:gd name="T68" fmla="*/ 825890 w 3808"/>
                <a:gd name="T69" fmla="*/ 1654495 h 4578"/>
                <a:gd name="T70" fmla="*/ 762648 w 3808"/>
                <a:gd name="T71" fmla="*/ 1664898 h 4578"/>
                <a:gd name="T72" fmla="*/ 714800 w 3808"/>
                <a:gd name="T73" fmla="*/ 1689033 h 4578"/>
                <a:gd name="T74" fmla="*/ 671113 w 3808"/>
                <a:gd name="T75" fmla="*/ 1651166 h 4578"/>
                <a:gd name="T76" fmla="*/ 550871 w 3808"/>
                <a:gd name="T77" fmla="*/ 1504692 h 4578"/>
                <a:gd name="T78" fmla="*/ 478059 w 3808"/>
                <a:gd name="T79" fmla="*/ 1349895 h 4578"/>
                <a:gd name="T80" fmla="*/ 529651 w 3808"/>
                <a:gd name="T81" fmla="*/ 1306202 h 4578"/>
                <a:gd name="T82" fmla="*/ 594141 w 3808"/>
                <a:gd name="T83" fmla="*/ 1367372 h 4578"/>
                <a:gd name="T84" fmla="*/ 639909 w 3808"/>
                <a:gd name="T85" fmla="*/ 1456006 h 4578"/>
                <a:gd name="T86" fmla="*/ 543381 w 3808"/>
                <a:gd name="T87" fmla="*/ 1186776 h 4578"/>
                <a:gd name="T88" fmla="*/ 488045 w 3808"/>
                <a:gd name="T89" fmla="*/ 1064020 h 4578"/>
                <a:gd name="T90" fmla="*/ 536308 w 3808"/>
                <a:gd name="T91" fmla="*/ 909223 h 4578"/>
                <a:gd name="T92" fmla="*/ 661544 w 3808"/>
                <a:gd name="T93" fmla="*/ 747353 h 4578"/>
                <a:gd name="T94" fmla="*/ 703567 w 3808"/>
                <a:gd name="T95" fmla="*/ 706157 h 4578"/>
                <a:gd name="T96" fmla="*/ 758071 w 3808"/>
                <a:gd name="T97" fmla="*/ 727379 h 4578"/>
                <a:gd name="T98" fmla="*/ 827554 w 3808"/>
                <a:gd name="T99" fmla="*/ 742359 h 4578"/>
                <a:gd name="T100" fmla="*/ 871241 w 3808"/>
                <a:gd name="T101" fmla="*/ 704492 h 4578"/>
                <a:gd name="T102" fmla="*/ 924913 w 3808"/>
                <a:gd name="T103" fmla="*/ 734453 h 4578"/>
                <a:gd name="T104" fmla="*/ 1015616 w 3808"/>
                <a:gd name="T105" fmla="*/ 876766 h 4578"/>
                <a:gd name="T106" fmla="*/ 1082602 w 3808"/>
                <a:gd name="T107" fmla="*/ 981628 h 4578"/>
                <a:gd name="T108" fmla="*/ 1068456 w 3808"/>
                <a:gd name="T109" fmla="*/ 1092733 h 4578"/>
                <a:gd name="T110" fmla="*/ 990236 w 3808"/>
                <a:gd name="T111" fmla="*/ 1074007 h 4578"/>
                <a:gd name="T112" fmla="*/ 948629 w 3808"/>
                <a:gd name="T113" fmla="*/ 974138 h 4578"/>
                <a:gd name="T114" fmla="*/ 1066376 w 3808"/>
                <a:gd name="T115" fmla="*/ 1236294 h 4578"/>
                <a:gd name="T116" fmla="*/ 1109230 w 3808"/>
                <a:gd name="T117" fmla="*/ 1312028 h 4578"/>
                <a:gd name="T118" fmla="*/ 934899 w 3808"/>
                <a:gd name="T119" fmla="*/ 1481389 h 4578"/>
                <a:gd name="T120" fmla="*/ 982330 w 3808"/>
                <a:gd name="T121" fmla="*/ 1422716 h 4578"/>
                <a:gd name="T122" fmla="*/ 975257 w 3808"/>
                <a:gd name="T123" fmla="*/ 1356553 h 457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3808" h="4578">
                  <a:moveTo>
                    <a:pt x="1815" y="3080"/>
                  </a:moveTo>
                  <a:lnTo>
                    <a:pt x="1829" y="3629"/>
                  </a:lnTo>
                  <a:lnTo>
                    <a:pt x="1878" y="3637"/>
                  </a:lnTo>
                  <a:lnTo>
                    <a:pt x="1903" y="3639"/>
                  </a:lnTo>
                  <a:lnTo>
                    <a:pt x="1930" y="3641"/>
                  </a:lnTo>
                  <a:lnTo>
                    <a:pt x="1946" y="3640"/>
                  </a:lnTo>
                  <a:lnTo>
                    <a:pt x="1961" y="3638"/>
                  </a:lnTo>
                  <a:lnTo>
                    <a:pt x="1975" y="3636"/>
                  </a:lnTo>
                  <a:lnTo>
                    <a:pt x="1991" y="3635"/>
                  </a:lnTo>
                  <a:lnTo>
                    <a:pt x="1998" y="3125"/>
                  </a:lnTo>
                  <a:lnTo>
                    <a:pt x="1971" y="3119"/>
                  </a:lnTo>
                  <a:lnTo>
                    <a:pt x="1944" y="3113"/>
                  </a:lnTo>
                  <a:lnTo>
                    <a:pt x="1878" y="3096"/>
                  </a:lnTo>
                  <a:lnTo>
                    <a:pt x="1815" y="3080"/>
                  </a:lnTo>
                  <a:close/>
                  <a:moveTo>
                    <a:pt x="1458" y="2434"/>
                  </a:moveTo>
                  <a:lnTo>
                    <a:pt x="1458" y="2434"/>
                  </a:lnTo>
                  <a:lnTo>
                    <a:pt x="1458" y="2450"/>
                  </a:lnTo>
                  <a:lnTo>
                    <a:pt x="1459" y="2465"/>
                  </a:lnTo>
                  <a:lnTo>
                    <a:pt x="1461" y="2481"/>
                  </a:lnTo>
                  <a:lnTo>
                    <a:pt x="1464" y="2495"/>
                  </a:lnTo>
                  <a:lnTo>
                    <a:pt x="1469" y="2509"/>
                  </a:lnTo>
                  <a:lnTo>
                    <a:pt x="1475" y="2523"/>
                  </a:lnTo>
                  <a:lnTo>
                    <a:pt x="1483" y="2537"/>
                  </a:lnTo>
                  <a:lnTo>
                    <a:pt x="1492" y="2550"/>
                  </a:lnTo>
                  <a:lnTo>
                    <a:pt x="1502" y="2563"/>
                  </a:lnTo>
                  <a:lnTo>
                    <a:pt x="1513" y="2574"/>
                  </a:lnTo>
                  <a:lnTo>
                    <a:pt x="1525" y="2586"/>
                  </a:lnTo>
                  <a:lnTo>
                    <a:pt x="1538" y="2597"/>
                  </a:lnTo>
                  <a:lnTo>
                    <a:pt x="1554" y="2266"/>
                  </a:lnTo>
                  <a:lnTo>
                    <a:pt x="1532" y="2284"/>
                  </a:lnTo>
                  <a:lnTo>
                    <a:pt x="1514" y="2303"/>
                  </a:lnTo>
                  <a:lnTo>
                    <a:pt x="1498" y="2324"/>
                  </a:lnTo>
                  <a:lnTo>
                    <a:pt x="1491" y="2334"/>
                  </a:lnTo>
                  <a:lnTo>
                    <a:pt x="1484" y="2344"/>
                  </a:lnTo>
                  <a:lnTo>
                    <a:pt x="1478" y="2355"/>
                  </a:lnTo>
                  <a:lnTo>
                    <a:pt x="1474" y="2366"/>
                  </a:lnTo>
                  <a:lnTo>
                    <a:pt x="1469" y="2377"/>
                  </a:lnTo>
                  <a:lnTo>
                    <a:pt x="1466" y="2388"/>
                  </a:lnTo>
                  <a:lnTo>
                    <a:pt x="1463" y="2399"/>
                  </a:lnTo>
                  <a:lnTo>
                    <a:pt x="1460" y="2410"/>
                  </a:lnTo>
                  <a:lnTo>
                    <a:pt x="1459" y="2423"/>
                  </a:lnTo>
                  <a:lnTo>
                    <a:pt x="1458" y="2434"/>
                  </a:lnTo>
                  <a:close/>
                  <a:moveTo>
                    <a:pt x="1894" y="2175"/>
                  </a:moveTo>
                  <a:lnTo>
                    <a:pt x="1894" y="2175"/>
                  </a:lnTo>
                  <a:lnTo>
                    <a:pt x="1875" y="2176"/>
                  </a:lnTo>
                  <a:lnTo>
                    <a:pt x="1856" y="2178"/>
                  </a:lnTo>
                  <a:lnTo>
                    <a:pt x="1839" y="2180"/>
                  </a:lnTo>
                  <a:lnTo>
                    <a:pt x="1820" y="2182"/>
                  </a:lnTo>
                  <a:lnTo>
                    <a:pt x="1812" y="2698"/>
                  </a:lnTo>
                  <a:lnTo>
                    <a:pt x="1869" y="2714"/>
                  </a:lnTo>
                  <a:lnTo>
                    <a:pt x="1933" y="2730"/>
                  </a:lnTo>
                  <a:lnTo>
                    <a:pt x="1966" y="2740"/>
                  </a:lnTo>
                  <a:lnTo>
                    <a:pt x="2000" y="2750"/>
                  </a:lnTo>
                  <a:lnTo>
                    <a:pt x="1996" y="2185"/>
                  </a:lnTo>
                  <a:lnTo>
                    <a:pt x="1947" y="2178"/>
                  </a:lnTo>
                  <a:lnTo>
                    <a:pt x="1921" y="2176"/>
                  </a:lnTo>
                  <a:lnTo>
                    <a:pt x="1908" y="2175"/>
                  </a:lnTo>
                  <a:lnTo>
                    <a:pt x="1894" y="2175"/>
                  </a:lnTo>
                  <a:close/>
                  <a:moveTo>
                    <a:pt x="3118" y="1530"/>
                  </a:moveTo>
                  <a:lnTo>
                    <a:pt x="3118" y="1530"/>
                  </a:lnTo>
                  <a:lnTo>
                    <a:pt x="3099" y="1512"/>
                  </a:lnTo>
                  <a:lnTo>
                    <a:pt x="3078" y="1494"/>
                  </a:lnTo>
                  <a:lnTo>
                    <a:pt x="3032" y="1454"/>
                  </a:lnTo>
                  <a:lnTo>
                    <a:pt x="2980" y="1413"/>
                  </a:lnTo>
                  <a:lnTo>
                    <a:pt x="2926" y="1371"/>
                  </a:lnTo>
                  <a:lnTo>
                    <a:pt x="2810" y="1285"/>
                  </a:lnTo>
                  <a:lnTo>
                    <a:pt x="2694" y="1197"/>
                  </a:lnTo>
                  <a:lnTo>
                    <a:pt x="2637" y="1154"/>
                  </a:lnTo>
                  <a:lnTo>
                    <a:pt x="2584" y="1113"/>
                  </a:lnTo>
                  <a:lnTo>
                    <a:pt x="2534" y="1071"/>
                  </a:lnTo>
                  <a:lnTo>
                    <a:pt x="2511" y="1052"/>
                  </a:lnTo>
                  <a:lnTo>
                    <a:pt x="2490" y="1032"/>
                  </a:lnTo>
                  <a:lnTo>
                    <a:pt x="2470" y="1013"/>
                  </a:lnTo>
                  <a:lnTo>
                    <a:pt x="2451" y="995"/>
                  </a:lnTo>
                  <a:lnTo>
                    <a:pt x="2435" y="976"/>
                  </a:lnTo>
                  <a:lnTo>
                    <a:pt x="2421" y="959"/>
                  </a:lnTo>
                  <a:lnTo>
                    <a:pt x="2407" y="943"/>
                  </a:lnTo>
                  <a:lnTo>
                    <a:pt x="2397" y="926"/>
                  </a:lnTo>
                  <a:lnTo>
                    <a:pt x="2389" y="911"/>
                  </a:lnTo>
                  <a:lnTo>
                    <a:pt x="2384" y="897"/>
                  </a:lnTo>
                  <a:lnTo>
                    <a:pt x="2371" y="857"/>
                  </a:lnTo>
                  <a:lnTo>
                    <a:pt x="2386" y="854"/>
                  </a:lnTo>
                  <a:lnTo>
                    <a:pt x="2401" y="850"/>
                  </a:lnTo>
                  <a:lnTo>
                    <a:pt x="2413" y="844"/>
                  </a:lnTo>
                  <a:lnTo>
                    <a:pt x="2425" y="836"/>
                  </a:lnTo>
                  <a:lnTo>
                    <a:pt x="2434" y="826"/>
                  </a:lnTo>
                  <a:lnTo>
                    <a:pt x="2438" y="821"/>
                  </a:lnTo>
                  <a:lnTo>
                    <a:pt x="2441" y="816"/>
                  </a:lnTo>
                  <a:lnTo>
                    <a:pt x="2444" y="811"/>
                  </a:lnTo>
                  <a:lnTo>
                    <a:pt x="2445" y="805"/>
                  </a:lnTo>
                  <a:lnTo>
                    <a:pt x="2447" y="800"/>
                  </a:lnTo>
                  <a:lnTo>
                    <a:pt x="2447" y="794"/>
                  </a:lnTo>
                  <a:lnTo>
                    <a:pt x="2446" y="787"/>
                  </a:lnTo>
                  <a:lnTo>
                    <a:pt x="2445" y="781"/>
                  </a:lnTo>
                  <a:lnTo>
                    <a:pt x="2443" y="775"/>
                  </a:lnTo>
                  <a:lnTo>
                    <a:pt x="2440" y="768"/>
                  </a:lnTo>
                  <a:lnTo>
                    <a:pt x="2436" y="763"/>
                  </a:lnTo>
                  <a:lnTo>
                    <a:pt x="2432" y="757"/>
                  </a:lnTo>
                  <a:lnTo>
                    <a:pt x="2427" y="753"/>
                  </a:lnTo>
                  <a:lnTo>
                    <a:pt x="2421" y="748"/>
                  </a:lnTo>
                  <a:lnTo>
                    <a:pt x="2414" y="744"/>
                  </a:lnTo>
                  <a:lnTo>
                    <a:pt x="2407" y="740"/>
                  </a:lnTo>
                  <a:lnTo>
                    <a:pt x="2400" y="737"/>
                  </a:lnTo>
                  <a:lnTo>
                    <a:pt x="2392" y="735"/>
                  </a:lnTo>
                  <a:lnTo>
                    <a:pt x="2384" y="732"/>
                  </a:lnTo>
                  <a:lnTo>
                    <a:pt x="2376" y="731"/>
                  </a:lnTo>
                  <a:lnTo>
                    <a:pt x="2367" y="730"/>
                  </a:lnTo>
                  <a:lnTo>
                    <a:pt x="2358" y="730"/>
                  </a:lnTo>
                  <a:lnTo>
                    <a:pt x="2353" y="730"/>
                  </a:lnTo>
                  <a:lnTo>
                    <a:pt x="2354" y="716"/>
                  </a:lnTo>
                  <a:lnTo>
                    <a:pt x="2356" y="704"/>
                  </a:lnTo>
                  <a:lnTo>
                    <a:pt x="2359" y="692"/>
                  </a:lnTo>
                  <a:lnTo>
                    <a:pt x="2363" y="680"/>
                  </a:lnTo>
                  <a:lnTo>
                    <a:pt x="2372" y="655"/>
                  </a:lnTo>
                  <a:lnTo>
                    <a:pt x="2383" y="631"/>
                  </a:lnTo>
                  <a:lnTo>
                    <a:pt x="2396" y="604"/>
                  </a:lnTo>
                  <a:lnTo>
                    <a:pt x="2410" y="577"/>
                  </a:lnTo>
                  <a:lnTo>
                    <a:pt x="2446" y="515"/>
                  </a:lnTo>
                  <a:lnTo>
                    <a:pt x="2465" y="479"/>
                  </a:lnTo>
                  <a:lnTo>
                    <a:pt x="2486" y="438"/>
                  </a:lnTo>
                  <a:lnTo>
                    <a:pt x="2508" y="394"/>
                  </a:lnTo>
                  <a:lnTo>
                    <a:pt x="2531" y="343"/>
                  </a:lnTo>
                  <a:lnTo>
                    <a:pt x="2554" y="287"/>
                  </a:lnTo>
                  <a:lnTo>
                    <a:pt x="2579" y="222"/>
                  </a:lnTo>
                  <a:lnTo>
                    <a:pt x="2603" y="152"/>
                  </a:lnTo>
                  <a:lnTo>
                    <a:pt x="2615" y="114"/>
                  </a:lnTo>
                  <a:lnTo>
                    <a:pt x="2627" y="74"/>
                  </a:lnTo>
                  <a:lnTo>
                    <a:pt x="2581" y="59"/>
                  </a:lnTo>
                  <a:lnTo>
                    <a:pt x="2536" y="47"/>
                  </a:lnTo>
                  <a:lnTo>
                    <a:pt x="2494" y="36"/>
                  </a:lnTo>
                  <a:lnTo>
                    <a:pt x="2455" y="27"/>
                  </a:lnTo>
                  <a:lnTo>
                    <a:pt x="2419" y="19"/>
                  </a:lnTo>
                  <a:lnTo>
                    <a:pt x="2385" y="13"/>
                  </a:lnTo>
                  <a:lnTo>
                    <a:pt x="2352" y="8"/>
                  </a:lnTo>
                  <a:lnTo>
                    <a:pt x="2322" y="3"/>
                  </a:lnTo>
                  <a:lnTo>
                    <a:pt x="2293" y="1"/>
                  </a:lnTo>
                  <a:lnTo>
                    <a:pt x="2267" y="0"/>
                  </a:lnTo>
                  <a:lnTo>
                    <a:pt x="2241" y="1"/>
                  </a:lnTo>
                  <a:lnTo>
                    <a:pt x="2217" y="2"/>
                  </a:lnTo>
                  <a:lnTo>
                    <a:pt x="2193" y="5"/>
                  </a:lnTo>
                  <a:lnTo>
                    <a:pt x="2171" y="10"/>
                  </a:lnTo>
                  <a:lnTo>
                    <a:pt x="2150" y="15"/>
                  </a:lnTo>
                  <a:lnTo>
                    <a:pt x="2128" y="21"/>
                  </a:lnTo>
                  <a:lnTo>
                    <a:pt x="2107" y="28"/>
                  </a:lnTo>
                  <a:lnTo>
                    <a:pt x="2086" y="36"/>
                  </a:lnTo>
                  <a:lnTo>
                    <a:pt x="2066" y="44"/>
                  </a:lnTo>
                  <a:lnTo>
                    <a:pt x="2045" y="54"/>
                  </a:lnTo>
                  <a:lnTo>
                    <a:pt x="2003" y="78"/>
                  </a:lnTo>
                  <a:lnTo>
                    <a:pt x="1957" y="103"/>
                  </a:lnTo>
                  <a:lnTo>
                    <a:pt x="1908" y="132"/>
                  </a:lnTo>
                  <a:lnTo>
                    <a:pt x="1853" y="163"/>
                  </a:lnTo>
                  <a:lnTo>
                    <a:pt x="1791" y="198"/>
                  </a:lnTo>
                  <a:lnTo>
                    <a:pt x="1757" y="215"/>
                  </a:lnTo>
                  <a:lnTo>
                    <a:pt x="1722" y="234"/>
                  </a:lnTo>
                  <a:lnTo>
                    <a:pt x="1695" y="238"/>
                  </a:lnTo>
                  <a:lnTo>
                    <a:pt x="1670" y="240"/>
                  </a:lnTo>
                  <a:lnTo>
                    <a:pt x="1646" y="240"/>
                  </a:lnTo>
                  <a:lnTo>
                    <a:pt x="1625" y="237"/>
                  </a:lnTo>
                  <a:lnTo>
                    <a:pt x="1605" y="233"/>
                  </a:lnTo>
                  <a:lnTo>
                    <a:pt x="1585" y="227"/>
                  </a:lnTo>
                  <a:lnTo>
                    <a:pt x="1567" y="218"/>
                  </a:lnTo>
                  <a:lnTo>
                    <a:pt x="1550" y="209"/>
                  </a:lnTo>
                  <a:lnTo>
                    <a:pt x="1532" y="199"/>
                  </a:lnTo>
                  <a:lnTo>
                    <a:pt x="1517" y="188"/>
                  </a:lnTo>
                  <a:lnTo>
                    <a:pt x="1502" y="176"/>
                  </a:lnTo>
                  <a:lnTo>
                    <a:pt x="1486" y="162"/>
                  </a:lnTo>
                  <a:lnTo>
                    <a:pt x="1458" y="136"/>
                  </a:lnTo>
                  <a:lnTo>
                    <a:pt x="1428" y="109"/>
                  </a:lnTo>
                  <a:lnTo>
                    <a:pt x="1414" y="97"/>
                  </a:lnTo>
                  <a:lnTo>
                    <a:pt x="1399" y="85"/>
                  </a:lnTo>
                  <a:lnTo>
                    <a:pt x="1384" y="73"/>
                  </a:lnTo>
                  <a:lnTo>
                    <a:pt x="1367" y="63"/>
                  </a:lnTo>
                  <a:lnTo>
                    <a:pt x="1350" y="53"/>
                  </a:lnTo>
                  <a:lnTo>
                    <a:pt x="1333" y="45"/>
                  </a:lnTo>
                  <a:lnTo>
                    <a:pt x="1313" y="38"/>
                  </a:lnTo>
                  <a:lnTo>
                    <a:pt x="1294" y="33"/>
                  </a:lnTo>
                  <a:lnTo>
                    <a:pt x="1273" y="30"/>
                  </a:lnTo>
                  <a:lnTo>
                    <a:pt x="1250" y="30"/>
                  </a:lnTo>
                  <a:lnTo>
                    <a:pt x="1226" y="31"/>
                  </a:lnTo>
                  <a:lnTo>
                    <a:pt x="1200" y="35"/>
                  </a:lnTo>
                  <a:lnTo>
                    <a:pt x="1173" y="41"/>
                  </a:lnTo>
                  <a:lnTo>
                    <a:pt x="1143" y="50"/>
                  </a:lnTo>
                  <a:lnTo>
                    <a:pt x="1112" y="64"/>
                  </a:lnTo>
                  <a:lnTo>
                    <a:pt x="1078" y="79"/>
                  </a:lnTo>
                  <a:lnTo>
                    <a:pt x="1113" y="151"/>
                  </a:lnTo>
                  <a:lnTo>
                    <a:pt x="1147" y="216"/>
                  </a:lnTo>
                  <a:lnTo>
                    <a:pt x="1180" y="276"/>
                  </a:lnTo>
                  <a:lnTo>
                    <a:pt x="1211" y="330"/>
                  </a:lnTo>
                  <a:lnTo>
                    <a:pt x="1242" y="379"/>
                  </a:lnTo>
                  <a:lnTo>
                    <a:pt x="1272" y="424"/>
                  </a:lnTo>
                  <a:lnTo>
                    <a:pt x="1299" y="465"/>
                  </a:lnTo>
                  <a:lnTo>
                    <a:pt x="1324" y="503"/>
                  </a:lnTo>
                  <a:lnTo>
                    <a:pt x="1370" y="568"/>
                  </a:lnTo>
                  <a:lnTo>
                    <a:pt x="1391" y="597"/>
                  </a:lnTo>
                  <a:lnTo>
                    <a:pt x="1409" y="625"/>
                  </a:lnTo>
                  <a:lnTo>
                    <a:pt x="1424" y="652"/>
                  </a:lnTo>
                  <a:lnTo>
                    <a:pt x="1438" y="678"/>
                  </a:lnTo>
                  <a:lnTo>
                    <a:pt x="1443" y="691"/>
                  </a:lnTo>
                  <a:lnTo>
                    <a:pt x="1448" y="704"/>
                  </a:lnTo>
                  <a:lnTo>
                    <a:pt x="1452" y="717"/>
                  </a:lnTo>
                  <a:lnTo>
                    <a:pt x="1456" y="731"/>
                  </a:lnTo>
                  <a:lnTo>
                    <a:pt x="1440" y="733"/>
                  </a:lnTo>
                  <a:lnTo>
                    <a:pt x="1425" y="738"/>
                  </a:lnTo>
                  <a:lnTo>
                    <a:pt x="1413" y="744"/>
                  </a:lnTo>
                  <a:lnTo>
                    <a:pt x="1402" y="751"/>
                  </a:lnTo>
                  <a:lnTo>
                    <a:pt x="1393" y="760"/>
                  </a:lnTo>
                  <a:lnTo>
                    <a:pt x="1389" y="765"/>
                  </a:lnTo>
                  <a:lnTo>
                    <a:pt x="1386" y="770"/>
                  </a:lnTo>
                  <a:lnTo>
                    <a:pt x="1383" y="777"/>
                  </a:lnTo>
                  <a:lnTo>
                    <a:pt x="1382" y="782"/>
                  </a:lnTo>
                  <a:lnTo>
                    <a:pt x="1381" y="788"/>
                  </a:lnTo>
                  <a:lnTo>
                    <a:pt x="1379" y="794"/>
                  </a:lnTo>
                  <a:lnTo>
                    <a:pt x="1381" y="800"/>
                  </a:lnTo>
                  <a:lnTo>
                    <a:pt x="1382" y="805"/>
                  </a:lnTo>
                  <a:lnTo>
                    <a:pt x="1383" y="811"/>
                  </a:lnTo>
                  <a:lnTo>
                    <a:pt x="1386" y="816"/>
                  </a:lnTo>
                  <a:lnTo>
                    <a:pt x="1389" y="821"/>
                  </a:lnTo>
                  <a:lnTo>
                    <a:pt x="1393" y="826"/>
                  </a:lnTo>
                  <a:lnTo>
                    <a:pt x="1402" y="836"/>
                  </a:lnTo>
                  <a:lnTo>
                    <a:pt x="1413" y="844"/>
                  </a:lnTo>
                  <a:lnTo>
                    <a:pt x="1425" y="850"/>
                  </a:lnTo>
                  <a:lnTo>
                    <a:pt x="1440" y="854"/>
                  </a:lnTo>
                  <a:lnTo>
                    <a:pt x="1456" y="857"/>
                  </a:lnTo>
                  <a:lnTo>
                    <a:pt x="1454" y="866"/>
                  </a:lnTo>
                  <a:lnTo>
                    <a:pt x="1452" y="876"/>
                  </a:lnTo>
                  <a:lnTo>
                    <a:pt x="1447" y="892"/>
                  </a:lnTo>
                  <a:lnTo>
                    <a:pt x="1439" y="907"/>
                  </a:lnTo>
                  <a:lnTo>
                    <a:pt x="1428" y="924"/>
                  </a:lnTo>
                  <a:lnTo>
                    <a:pt x="1416" y="941"/>
                  </a:lnTo>
                  <a:lnTo>
                    <a:pt x="1402" y="959"/>
                  </a:lnTo>
                  <a:lnTo>
                    <a:pt x="1385" y="977"/>
                  </a:lnTo>
                  <a:lnTo>
                    <a:pt x="1366" y="997"/>
                  </a:lnTo>
                  <a:lnTo>
                    <a:pt x="1346" y="1016"/>
                  </a:lnTo>
                  <a:lnTo>
                    <a:pt x="1324" y="1035"/>
                  </a:lnTo>
                  <a:lnTo>
                    <a:pt x="1301" y="1056"/>
                  </a:lnTo>
                  <a:lnTo>
                    <a:pt x="1250" y="1098"/>
                  </a:lnTo>
                  <a:lnTo>
                    <a:pt x="1195" y="1141"/>
                  </a:lnTo>
                  <a:lnTo>
                    <a:pt x="1136" y="1185"/>
                  </a:lnTo>
                  <a:lnTo>
                    <a:pt x="1015" y="1275"/>
                  </a:lnTo>
                  <a:lnTo>
                    <a:pt x="894" y="1363"/>
                  </a:lnTo>
                  <a:lnTo>
                    <a:pt x="837" y="1407"/>
                  </a:lnTo>
                  <a:lnTo>
                    <a:pt x="783" y="1450"/>
                  </a:lnTo>
                  <a:lnTo>
                    <a:pt x="734" y="1491"/>
                  </a:lnTo>
                  <a:lnTo>
                    <a:pt x="710" y="1511"/>
                  </a:lnTo>
                  <a:lnTo>
                    <a:pt x="690" y="1530"/>
                  </a:lnTo>
                  <a:lnTo>
                    <a:pt x="667" y="1554"/>
                  </a:lnTo>
                  <a:lnTo>
                    <a:pt x="644" y="1579"/>
                  </a:lnTo>
                  <a:lnTo>
                    <a:pt x="621" y="1608"/>
                  </a:lnTo>
                  <a:lnTo>
                    <a:pt x="596" y="1638"/>
                  </a:lnTo>
                  <a:lnTo>
                    <a:pt x="572" y="1673"/>
                  </a:lnTo>
                  <a:lnTo>
                    <a:pt x="547" y="1709"/>
                  </a:lnTo>
                  <a:lnTo>
                    <a:pt x="522" y="1747"/>
                  </a:lnTo>
                  <a:lnTo>
                    <a:pt x="496" y="1788"/>
                  </a:lnTo>
                  <a:lnTo>
                    <a:pt x="471" y="1832"/>
                  </a:lnTo>
                  <a:lnTo>
                    <a:pt x="445" y="1877"/>
                  </a:lnTo>
                  <a:lnTo>
                    <a:pt x="420" y="1923"/>
                  </a:lnTo>
                  <a:lnTo>
                    <a:pt x="394" y="1973"/>
                  </a:lnTo>
                  <a:lnTo>
                    <a:pt x="369" y="2023"/>
                  </a:lnTo>
                  <a:lnTo>
                    <a:pt x="344" y="2076"/>
                  </a:lnTo>
                  <a:lnTo>
                    <a:pt x="320" y="2130"/>
                  </a:lnTo>
                  <a:lnTo>
                    <a:pt x="296" y="2185"/>
                  </a:lnTo>
                  <a:lnTo>
                    <a:pt x="271" y="2242"/>
                  </a:lnTo>
                  <a:lnTo>
                    <a:pt x="248" y="2300"/>
                  </a:lnTo>
                  <a:lnTo>
                    <a:pt x="225" y="2359"/>
                  </a:lnTo>
                  <a:lnTo>
                    <a:pt x="203" y="2421"/>
                  </a:lnTo>
                  <a:lnTo>
                    <a:pt x="183" y="2482"/>
                  </a:lnTo>
                  <a:lnTo>
                    <a:pt x="161" y="2544"/>
                  </a:lnTo>
                  <a:lnTo>
                    <a:pt x="142" y="2606"/>
                  </a:lnTo>
                  <a:lnTo>
                    <a:pt x="123" y="2670"/>
                  </a:lnTo>
                  <a:lnTo>
                    <a:pt x="106" y="2734"/>
                  </a:lnTo>
                  <a:lnTo>
                    <a:pt x="89" y="2798"/>
                  </a:lnTo>
                  <a:lnTo>
                    <a:pt x="74" y="2863"/>
                  </a:lnTo>
                  <a:lnTo>
                    <a:pt x="60" y="2928"/>
                  </a:lnTo>
                  <a:lnTo>
                    <a:pt x="47" y="2993"/>
                  </a:lnTo>
                  <a:lnTo>
                    <a:pt x="36" y="3058"/>
                  </a:lnTo>
                  <a:lnTo>
                    <a:pt x="26" y="3123"/>
                  </a:lnTo>
                  <a:lnTo>
                    <a:pt x="17" y="3189"/>
                  </a:lnTo>
                  <a:lnTo>
                    <a:pt x="10" y="3253"/>
                  </a:lnTo>
                  <a:lnTo>
                    <a:pt x="5" y="3317"/>
                  </a:lnTo>
                  <a:lnTo>
                    <a:pt x="2" y="3380"/>
                  </a:lnTo>
                  <a:lnTo>
                    <a:pt x="0" y="3443"/>
                  </a:lnTo>
                  <a:lnTo>
                    <a:pt x="1" y="3506"/>
                  </a:lnTo>
                  <a:lnTo>
                    <a:pt x="3" y="3567"/>
                  </a:lnTo>
                  <a:lnTo>
                    <a:pt x="7" y="3629"/>
                  </a:lnTo>
                  <a:lnTo>
                    <a:pt x="14" y="3688"/>
                  </a:lnTo>
                  <a:lnTo>
                    <a:pt x="23" y="3747"/>
                  </a:lnTo>
                  <a:lnTo>
                    <a:pt x="28" y="3775"/>
                  </a:lnTo>
                  <a:lnTo>
                    <a:pt x="34" y="3804"/>
                  </a:lnTo>
                  <a:lnTo>
                    <a:pt x="40" y="3832"/>
                  </a:lnTo>
                  <a:lnTo>
                    <a:pt x="47" y="3860"/>
                  </a:lnTo>
                  <a:lnTo>
                    <a:pt x="54" y="3887"/>
                  </a:lnTo>
                  <a:lnTo>
                    <a:pt x="62" y="3915"/>
                  </a:lnTo>
                  <a:lnTo>
                    <a:pt x="71" y="3941"/>
                  </a:lnTo>
                  <a:lnTo>
                    <a:pt x="81" y="3968"/>
                  </a:lnTo>
                  <a:lnTo>
                    <a:pt x="91" y="3993"/>
                  </a:lnTo>
                  <a:lnTo>
                    <a:pt x="102" y="4019"/>
                  </a:lnTo>
                  <a:lnTo>
                    <a:pt x="113" y="4044"/>
                  </a:lnTo>
                  <a:lnTo>
                    <a:pt x="124" y="4069"/>
                  </a:lnTo>
                  <a:lnTo>
                    <a:pt x="138" y="4093"/>
                  </a:lnTo>
                  <a:lnTo>
                    <a:pt x="151" y="4116"/>
                  </a:lnTo>
                  <a:lnTo>
                    <a:pt x="165" y="4140"/>
                  </a:lnTo>
                  <a:lnTo>
                    <a:pt x="179" y="4162"/>
                  </a:lnTo>
                  <a:lnTo>
                    <a:pt x="195" y="4185"/>
                  </a:lnTo>
                  <a:lnTo>
                    <a:pt x="211" y="4206"/>
                  </a:lnTo>
                  <a:lnTo>
                    <a:pt x="228" y="4227"/>
                  </a:lnTo>
                  <a:lnTo>
                    <a:pt x="246" y="4248"/>
                  </a:lnTo>
                  <a:lnTo>
                    <a:pt x="264" y="4268"/>
                  </a:lnTo>
                  <a:lnTo>
                    <a:pt x="283" y="4288"/>
                  </a:lnTo>
                  <a:lnTo>
                    <a:pt x="303" y="4307"/>
                  </a:lnTo>
                  <a:lnTo>
                    <a:pt x="324" y="4325"/>
                  </a:lnTo>
                  <a:lnTo>
                    <a:pt x="346" y="4343"/>
                  </a:lnTo>
                  <a:lnTo>
                    <a:pt x="367" y="4360"/>
                  </a:lnTo>
                  <a:lnTo>
                    <a:pt x="390" y="4376"/>
                  </a:lnTo>
                  <a:lnTo>
                    <a:pt x="414" y="4391"/>
                  </a:lnTo>
                  <a:lnTo>
                    <a:pt x="439" y="4407"/>
                  </a:lnTo>
                  <a:lnTo>
                    <a:pt x="465" y="4421"/>
                  </a:lnTo>
                  <a:lnTo>
                    <a:pt x="490" y="4435"/>
                  </a:lnTo>
                  <a:lnTo>
                    <a:pt x="518" y="4449"/>
                  </a:lnTo>
                  <a:lnTo>
                    <a:pt x="545" y="4461"/>
                  </a:lnTo>
                  <a:lnTo>
                    <a:pt x="575" y="4472"/>
                  </a:lnTo>
                  <a:lnTo>
                    <a:pt x="604" y="4483"/>
                  </a:lnTo>
                  <a:lnTo>
                    <a:pt x="635" y="4493"/>
                  </a:lnTo>
                  <a:lnTo>
                    <a:pt x="666" y="4503"/>
                  </a:lnTo>
                  <a:lnTo>
                    <a:pt x="699" y="4511"/>
                  </a:lnTo>
                  <a:lnTo>
                    <a:pt x="732" y="4519"/>
                  </a:lnTo>
                  <a:lnTo>
                    <a:pt x="766" y="4526"/>
                  </a:lnTo>
                  <a:lnTo>
                    <a:pt x="801" y="4532"/>
                  </a:lnTo>
                  <a:lnTo>
                    <a:pt x="838" y="4537"/>
                  </a:lnTo>
                  <a:lnTo>
                    <a:pt x="874" y="4541"/>
                  </a:lnTo>
                  <a:lnTo>
                    <a:pt x="912" y="4545"/>
                  </a:lnTo>
                  <a:lnTo>
                    <a:pt x="952" y="4548"/>
                  </a:lnTo>
                  <a:lnTo>
                    <a:pt x="991" y="4549"/>
                  </a:lnTo>
                  <a:lnTo>
                    <a:pt x="1475" y="4566"/>
                  </a:lnTo>
                  <a:lnTo>
                    <a:pt x="1751" y="4575"/>
                  </a:lnTo>
                  <a:lnTo>
                    <a:pt x="1876" y="4578"/>
                  </a:lnTo>
                  <a:lnTo>
                    <a:pt x="1904" y="4578"/>
                  </a:lnTo>
                  <a:lnTo>
                    <a:pt x="1933" y="4578"/>
                  </a:lnTo>
                  <a:lnTo>
                    <a:pt x="2057" y="4575"/>
                  </a:lnTo>
                  <a:lnTo>
                    <a:pt x="2333" y="4566"/>
                  </a:lnTo>
                  <a:lnTo>
                    <a:pt x="2817" y="4549"/>
                  </a:lnTo>
                  <a:lnTo>
                    <a:pt x="2857" y="4548"/>
                  </a:lnTo>
                  <a:lnTo>
                    <a:pt x="2896" y="4545"/>
                  </a:lnTo>
                  <a:lnTo>
                    <a:pt x="2934" y="4541"/>
                  </a:lnTo>
                  <a:lnTo>
                    <a:pt x="2971" y="4537"/>
                  </a:lnTo>
                  <a:lnTo>
                    <a:pt x="3007" y="4532"/>
                  </a:lnTo>
                  <a:lnTo>
                    <a:pt x="3042" y="4526"/>
                  </a:lnTo>
                  <a:lnTo>
                    <a:pt x="3077" y="4519"/>
                  </a:lnTo>
                  <a:lnTo>
                    <a:pt x="3109" y="4511"/>
                  </a:lnTo>
                  <a:lnTo>
                    <a:pt x="3142" y="4503"/>
                  </a:lnTo>
                  <a:lnTo>
                    <a:pt x="3173" y="4493"/>
                  </a:lnTo>
                  <a:lnTo>
                    <a:pt x="3204" y="4483"/>
                  </a:lnTo>
                  <a:lnTo>
                    <a:pt x="3234" y="4472"/>
                  </a:lnTo>
                  <a:lnTo>
                    <a:pt x="3263" y="4461"/>
                  </a:lnTo>
                  <a:lnTo>
                    <a:pt x="3291" y="4449"/>
                  </a:lnTo>
                  <a:lnTo>
                    <a:pt x="3318" y="4435"/>
                  </a:lnTo>
                  <a:lnTo>
                    <a:pt x="3345" y="4421"/>
                  </a:lnTo>
                  <a:lnTo>
                    <a:pt x="3369" y="4407"/>
                  </a:lnTo>
                  <a:lnTo>
                    <a:pt x="3394" y="4391"/>
                  </a:lnTo>
                  <a:lnTo>
                    <a:pt x="3418" y="4376"/>
                  </a:lnTo>
                  <a:lnTo>
                    <a:pt x="3441" y="4360"/>
                  </a:lnTo>
                  <a:lnTo>
                    <a:pt x="3463" y="4343"/>
                  </a:lnTo>
                  <a:lnTo>
                    <a:pt x="3484" y="4325"/>
                  </a:lnTo>
                  <a:lnTo>
                    <a:pt x="3506" y="4307"/>
                  </a:lnTo>
                  <a:lnTo>
                    <a:pt x="3525" y="4288"/>
                  </a:lnTo>
                  <a:lnTo>
                    <a:pt x="3544" y="4268"/>
                  </a:lnTo>
                  <a:lnTo>
                    <a:pt x="3563" y="4248"/>
                  </a:lnTo>
                  <a:lnTo>
                    <a:pt x="3580" y="4227"/>
                  </a:lnTo>
                  <a:lnTo>
                    <a:pt x="3597" y="4206"/>
                  </a:lnTo>
                  <a:lnTo>
                    <a:pt x="3614" y="4185"/>
                  </a:lnTo>
                  <a:lnTo>
                    <a:pt x="3629" y="4162"/>
                  </a:lnTo>
                  <a:lnTo>
                    <a:pt x="3643" y="4140"/>
                  </a:lnTo>
                  <a:lnTo>
                    <a:pt x="3657" y="4116"/>
                  </a:lnTo>
                  <a:lnTo>
                    <a:pt x="3671" y="4093"/>
                  </a:lnTo>
                  <a:lnTo>
                    <a:pt x="3684" y="4069"/>
                  </a:lnTo>
                  <a:lnTo>
                    <a:pt x="3695" y="4044"/>
                  </a:lnTo>
                  <a:lnTo>
                    <a:pt x="3706" y="4019"/>
                  </a:lnTo>
                  <a:lnTo>
                    <a:pt x="3717" y="3993"/>
                  </a:lnTo>
                  <a:lnTo>
                    <a:pt x="3728" y="3968"/>
                  </a:lnTo>
                  <a:lnTo>
                    <a:pt x="3737" y="3941"/>
                  </a:lnTo>
                  <a:lnTo>
                    <a:pt x="3746" y="3915"/>
                  </a:lnTo>
                  <a:lnTo>
                    <a:pt x="3754" y="3887"/>
                  </a:lnTo>
                  <a:lnTo>
                    <a:pt x="3761" y="3860"/>
                  </a:lnTo>
                  <a:lnTo>
                    <a:pt x="3768" y="3832"/>
                  </a:lnTo>
                  <a:lnTo>
                    <a:pt x="3774" y="3804"/>
                  </a:lnTo>
                  <a:lnTo>
                    <a:pt x="3781" y="3775"/>
                  </a:lnTo>
                  <a:lnTo>
                    <a:pt x="3786" y="3747"/>
                  </a:lnTo>
                  <a:lnTo>
                    <a:pt x="3794" y="3688"/>
                  </a:lnTo>
                  <a:lnTo>
                    <a:pt x="3801" y="3629"/>
                  </a:lnTo>
                  <a:lnTo>
                    <a:pt x="3805" y="3567"/>
                  </a:lnTo>
                  <a:lnTo>
                    <a:pt x="3807" y="3506"/>
                  </a:lnTo>
                  <a:lnTo>
                    <a:pt x="3808" y="3443"/>
                  </a:lnTo>
                  <a:lnTo>
                    <a:pt x="3806" y="3380"/>
                  </a:lnTo>
                  <a:lnTo>
                    <a:pt x="3803" y="3317"/>
                  </a:lnTo>
                  <a:lnTo>
                    <a:pt x="3798" y="3253"/>
                  </a:lnTo>
                  <a:lnTo>
                    <a:pt x="3791" y="3189"/>
                  </a:lnTo>
                  <a:lnTo>
                    <a:pt x="3783" y="3123"/>
                  </a:lnTo>
                  <a:lnTo>
                    <a:pt x="3772" y="3058"/>
                  </a:lnTo>
                  <a:lnTo>
                    <a:pt x="3761" y="2993"/>
                  </a:lnTo>
                  <a:lnTo>
                    <a:pt x="3749" y="2928"/>
                  </a:lnTo>
                  <a:lnTo>
                    <a:pt x="3735" y="2863"/>
                  </a:lnTo>
                  <a:lnTo>
                    <a:pt x="3719" y="2798"/>
                  </a:lnTo>
                  <a:lnTo>
                    <a:pt x="3702" y="2734"/>
                  </a:lnTo>
                  <a:lnTo>
                    <a:pt x="3685" y="2670"/>
                  </a:lnTo>
                  <a:lnTo>
                    <a:pt x="3666" y="2606"/>
                  </a:lnTo>
                  <a:lnTo>
                    <a:pt x="3647" y="2544"/>
                  </a:lnTo>
                  <a:lnTo>
                    <a:pt x="3626" y="2482"/>
                  </a:lnTo>
                  <a:lnTo>
                    <a:pt x="3605" y="2421"/>
                  </a:lnTo>
                  <a:lnTo>
                    <a:pt x="3583" y="2359"/>
                  </a:lnTo>
                  <a:lnTo>
                    <a:pt x="3561" y="2300"/>
                  </a:lnTo>
                  <a:lnTo>
                    <a:pt x="3537" y="2242"/>
                  </a:lnTo>
                  <a:lnTo>
                    <a:pt x="3513" y="2185"/>
                  </a:lnTo>
                  <a:lnTo>
                    <a:pt x="3488" y="2130"/>
                  </a:lnTo>
                  <a:lnTo>
                    <a:pt x="3464" y="2076"/>
                  </a:lnTo>
                  <a:lnTo>
                    <a:pt x="3439" y="2023"/>
                  </a:lnTo>
                  <a:lnTo>
                    <a:pt x="3414" y="1973"/>
                  </a:lnTo>
                  <a:lnTo>
                    <a:pt x="3388" y="1923"/>
                  </a:lnTo>
                  <a:lnTo>
                    <a:pt x="3363" y="1877"/>
                  </a:lnTo>
                  <a:lnTo>
                    <a:pt x="3337" y="1832"/>
                  </a:lnTo>
                  <a:lnTo>
                    <a:pt x="3312" y="1788"/>
                  </a:lnTo>
                  <a:lnTo>
                    <a:pt x="3287" y="1747"/>
                  </a:lnTo>
                  <a:lnTo>
                    <a:pt x="3261" y="1709"/>
                  </a:lnTo>
                  <a:lnTo>
                    <a:pt x="3237" y="1673"/>
                  </a:lnTo>
                  <a:lnTo>
                    <a:pt x="3212" y="1638"/>
                  </a:lnTo>
                  <a:lnTo>
                    <a:pt x="3188" y="1608"/>
                  </a:lnTo>
                  <a:lnTo>
                    <a:pt x="3164" y="1579"/>
                  </a:lnTo>
                  <a:lnTo>
                    <a:pt x="3141" y="1554"/>
                  </a:lnTo>
                  <a:lnTo>
                    <a:pt x="3118" y="1530"/>
                  </a:lnTo>
                  <a:close/>
                  <a:moveTo>
                    <a:pt x="2672" y="3305"/>
                  </a:moveTo>
                  <a:lnTo>
                    <a:pt x="2672" y="3305"/>
                  </a:lnTo>
                  <a:lnTo>
                    <a:pt x="2669" y="3323"/>
                  </a:lnTo>
                  <a:lnTo>
                    <a:pt x="2667" y="3340"/>
                  </a:lnTo>
                  <a:lnTo>
                    <a:pt x="2663" y="3359"/>
                  </a:lnTo>
                  <a:lnTo>
                    <a:pt x="2659" y="3376"/>
                  </a:lnTo>
                  <a:lnTo>
                    <a:pt x="2654" y="3393"/>
                  </a:lnTo>
                  <a:lnTo>
                    <a:pt x="2649" y="3410"/>
                  </a:lnTo>
                  <a:lnTo>
                    <a:pt x="2643" y="3427"/>
                  </a:lnTo>
                  <a:lnTo>
                    <a:pt x="2637" y="3444"/>
                  </a:lnTo>
                  <a:lnTo>
                    <a:pt x="2629" y="3460"/>
                  </a:lnTo>
                  <a:lnTo>
                    <a:pt x="2621" y="3477"/>
                  </a:lnTo>
                  <a:lnTo>
                    <a:pt x="2604" y="3509"/>
                  </a:lnTo>
                  <a:lnTo>
                    <a:pt x="2584" y="3542"/>
                  </a:lnTo>
                  <a:lnTo>
                    <a:pt x="2561" y="3574"/>
                  </a:lnTo>
                  <a:lnTo>
                    <a:pt x="2549" y="3589"/>
                  </a:lnTo>
                  <a:lnTo>
                    <a:pt x="2537" y="3603"/>
                  </a:lnTo>
                  <a:lnTo>
                    <a:pt x="2523" y="3617"/>
                  </a:lnTo>
                  <a:lnTo>
                    <a:pt x="2509" y="3632"/>
                  </a:lnTo>
                  <a:lnTo>
                    <a:pt x="2495" y="3645"/>
                  </a:lnTo>
                  <a:lnTo>
                    <a:pt x="2481" y="3658"/>
                  </a:lnTo>
                  <a:lnTo>
                    <a:pt x="2465" y="3670"/>
                  </a:lnTo>
                  <a:lnTo>
                    <a:pt x="2449" y="3683"/>
                  </a:lnTo>
                  <a:lnTo>
                    <a:pt x="2433" y="3695"/>
                  </a:lnTo>
                  <a:lnTo>
                    <a:pt x="2416" y="3706"/>
                  </a:lnTo>
                  <a:lnTo>
                    <a:pt x="2398" y="3717"/>
                  </a:lnTo>
                  <a:lnTo>
                    <a:pt x="2380" y="3727"/>
                  </a:lnTo>
                  <a:lnTo>
                    <a:pt x="2342" y="3748"/>
                  </a:lnTo>
                  <a:lnTo>
                    <a:pt x="2302" y="3766"/>
                  </a:lnTo>
                  <a:lnTo>
                    <a:pt x="2283" y="3774"/>
                  </a:lnTo>
                  <a:lnTo>
                    <a:pt x="2263" y="3780"/>
                  </a:lnTo>
                  <a:lnTo>
                    <a:pt x="2242" y="3785"/>
                  </a:lnTo>
                  <a:lnTo>
                    <a:pt x="2223" y="3792"/>
                  </a:lnTo>
                  <a:lnTo>
                    <a:pt x="2210" y="3970"/>
                  </a:lnTo>
                  <a:lnTo>
                    <a:pt x="2209" y="3979"/>
                  </a:lnTo>
                  <a:lnTo>
                    <a:pt x="2207" y="3987"/>
                  </a:lnTo>
                  <a:lnTo>
                    <a:pt x="2204" y="3996"/>
                  </a:lnTo>
                  <a:lnTo>
                    <a:pt x="2200" y="4004"/>
                  </a:lnTo>
                  <a:lnTo>
                    <a:pt x="2194" y="4013"/>
                  </a:lnTo>
                  <a:lnTo>
                    <a:pt x="2188" y="4020"/>
                  </a:lnTo>
                  <a:lnTo>
                    <a:pt x="2181" y="4027"/>
                  </a:lnTo>
                  <a:lnTo>
                    <a:pt x="2174" y="4033"/>
                  </a:lnTo>
                  <a:lnTo>
                    <a:pt x="2166" y="4039"/>
                  </a:lnTo>
                  <a:lnTo>
                    <a:pt x="2157" y="4045"/>
                  </a:lnTo>
                  <a:lnTo>
                    <a:pt x="2148" y="4049"/>
                  </a:lnTo>
                  <a:lnTo>
                    <a:pt x="2137" y="4053"/>
                  </a:lnTo>
                  <a:lnTo>
                    <a:pt x="2127" y="4056"/>
                  </a:lnTo>
                  <a:lnTo>
                    <a:pt x="2117" y="4059"/>
                  </a:lnTo>
                  <a:lnTo>
                    <a:pt x="2106" y="4060"/>
                  </a:lnTo>
                  <a:lnTo>
                    <a:pt x="2095" y="4061"/>
                  </a:lnTo>
                  <a:lnTo>
                    <a:pt x="2083" y="4061"/>
                  </a:lnTo>
                  <a:lnTo>
                    <a:pt x="2072" y="4060"/>
                  </a:lnTo>
                  <a:lnTo>
                    <a:pt x="2061" y="4058"/>
                  </a:lnTo>
                  <a:lnTo>
                    <a:pt x="2052" y="4055"/>
                  </a:lnTo>
                  <a:lnTo>
                    <a:pt x="2042" y="4052"/>
                  </a:lnTo>
                  <a:lnTo>
                    <a:pt x="2032" y="4048"/>
                  </a:lnTo>
                  <a:lnTo>
                    <a:pt x="2024" y="4043"/>
                  </a:lnTo>
                  <a:lnTo>
                    <a:pt x="2016" y="4038"/>
                  </a:lnTo>
                  <a:lnTo>
                    <a:pt x="2009" y="4032"/>
                  </a:lnTo>
                  <a:lnTo>
                    <a:pt x="2003" y="4025"/>
                  </a:lnTo>
                  <a:lnTo>
                    <a:pt x="1998" y="4018"/>
                  </a:lnTo>
                  <a:lnTo>
                    <a:pt x="1993" y="4011"/>
                  </a:lnTo>
                  <a:lnTo>
                    <a:pt x="1990" y="4002"/>
                  </a:lnTo>
                  <a:lnTo>
                    <a:pt x="1987" y="3993"/>
                  </a:lnTo>
                  <a:lnTo>
                    <a:pt x="1986" y="3985"/>
                  </a:lnTo>
                  <a:lnTo>
                    <a:pt x="1985" y="3976"/>
                  </a:lnTo>
                  <a:lnTo>
                    <a:pt x="1987" y="3833"/>
                  </a:lnTo>
                  <a:lnTo>
                    <a:pt x="1973" y="3834"/>
                  </a:lnTo>
                  <a:lnTo>
                    <a:pt x="1960" y="3835"/>
                  </a:lnTo>
                  <a:lnTo>
                    <a:pt x="1946" y="3836"/>
                  </a:lnTo>
                  <a:lnTo>
                    <a:pt x="1932" y="3837"/>
                  </a:lnTo>
                  <a:lnTo>
                    <a:pt x="1906" y="3836"/>
                  </a:lnTo>
                  <a:lnTo>
                    <a:pt x="1882" y="3835"/>
                  </a:lnTo>
                  <a:lnTo>
                    <a:pt x="1834" y="3832"/>
                  </a:lnTo>
                  <a:lnTo>
                    <a:pt x="1838" y="3976"/>
                  </a:lnTo>
                  <a:lnTo>
                    <a:pt x="1837" y="3985"/>
                  </a:lnTo>
                  <a:lnTo>
                    <a:pt x="1836" y="3993"/>
                  </a:lnTo>
                  <a:lnTo>
                    <a:pt x="1833" y="4001"/>
                  </a:lnTo>
                  <a:lnTo>
                    <a:pt x="1830" y="4010"/>
                  </a:lnTo>
                  <a:lnTo>
                    <a:pt x="1825" y="4017"/>
                  </a:lnTo>
                  <a:lnTo>
                    <a:pt x="1820" y="4024"/>
                  </a:lnTo>
                  <a:lnTo>
                    <a:pt x="1813" y="4031"/>
                  </a:lnTo>
                  <a:lnTo>
                    <a:pt x="1806" y="4037"/>
                  </a:lnTo>
                  <a:lnTo>
                    <a:pt x="1798" y="4042"/>
                  </a:lnTo>
                  <a:lnTo>
                    <a:pt x="1790" y="4047"/>
                  </a:lnTo>
                  <a:lnTo>
                    <a:pt x="1781" y="4051"/>
                  </a:lnTo>
                  <a:lnTo>
                    <a:pt x="1772" y="4054"/>
                  </a:lnTo>
                  <a:lnTo>
                    <a:pt x="1762" y="4057"/>
                  </a:lnTo>
                  <a:lnTo>
                    <a:pt x="1750" y="4059"/>
                  </a:lnTo>
                  <a:lnTo>
                    <a:pt x="1740" y="4060"/>
                  </a:lnTo>
                  <a:lnTo>
                    <a:pt x="1729" y="4060"/>
                  </a:lnTo>
                  <a:lnTo>
                    <a:pt x="1718" y="4059"/>
                  </a:lnTo>
                  <a:lnTo>
                    <a:pt x="1706" y="4058"/>
                  </a:lnTo>
                  <a:lnTo>
                    <a:pt x="1695" y="4055"/>
                  </a:lnTo>
                  <a:lnTo>
                    <a:pt x="1685" y="4052"/>
                  </a:lnTo>
                  <a:lnTo>
                    <a:pt x="1675" y="4048"/>
                  </a:lnTo>
                  <a:lnTo>
                    <a:pt x="1666" y="4043"/>
                  </a:lnTo>
                  <a:lnTo>
                    <a:pt x="1658" y="4038"/>
                  </a:lnTo>
                  <a:lnTo>
                    <a:pt x="1649" y="4032"/>
                  </a:lnTo>
                  <a:lnTo>
                    <a:pt x="1641" y="4026"/>
                  </a:lnTo>
                  <a:lnTo>
                    <a:pt x="1635" y="4019"/>
                  </a:lnTo>
                  <a:lnTo>
                    <a:pt x="1629" y="4011"/>
                  </a:lnTo>
                  <a:lnTo>
                    <a:pt x="1624" y="4002"/>
                  </a:lnTo>
                  <a:lnTo>
                    <a:pt x="1620" y="3994"/>
                  </a:lnTo>
                  <a:lnTo>
                    <a:pt x="1617" y="3986"/>
                  </a:lnTo>
                  <a:lnTo>
                    <a:pt x="1614" y="3977"/>
                  </a:lnTo>
                  <a:lnTo>
                    <a:pt x="1613" y="3968"/>
                  </a:lnTo>
                  <a:lnTo>
                    <a:pt x="1600" y="3789"/>
                  </a:lnTo>
                  <a:lnTo>
                    <a:pt x="1573" y="3780"/>
                  </a:lnTo>
                  <a:lnTo>
                    <a:pt x="1547" y="3770"/>
                  </a:lnTo>
                  <a:lnTo>
                    <a:pt x="1521" y="3760"/>
                  </a:lnTo>
                  <a:lnTo>
                    <a:pt x="1498" y="3749"/>
                  </a:lnTo>
                  <a:lnTo>
                    <a:pt x="1474" y="3737"/>
                  </a:lnTo>
                  <a:lnTo>
                    <a:pt x="1452" y="3724"/>
                  </a:lnTo>
                  <a:lnTo>
                    <a:pt x="1429" y="3711"/>
                  </a:lnTo>
                  <a:lnTo>
                    <a:pt x="1409" y="3697"/>
                  </a:lnTo>
                  <a:lnTo>
                    <a:pt x="1387" y="3678"/>
                  </a:lnTo>
                  <a:lnTo>
                    <a:pt x="1365" y="3659"/>
                  </a:lnTo>
                  <a:lnTo>
                    <a:pt x="1345" y="3639"/>
                  </a:lnTo>
                  <a:lnTo>
                    <a:pt x="1324" y="3616"/>
                  </a:lnTo>
                  <a:lnTo>
                    <a:pt x="1305" y="3594"/>
                  </a:lnTo>
                  <a:lnTo>
                    <a:pt x="1287" y="3569"/>
                  </a:lnTo>
                  <a:lnTo>
                    <a:pt x="1269" y="3544"/>
                  </a:lnTo>
                  <a:lnTo>
                    <a:pt x="1252" y="3518"/>
                  </a:lnTo>
                  <a:lnTo>
                    <a:pt x="1237" y="3489"/>
                  </a:lnTo>
                  <a:lnTo>
                    <a:pt x="1222" y="3460"/>
                  </a:lnTo>
                  <a:lnTo>
                    <a:pt x="1207" y="3432"/>
                  </a:lnTo>
                  <a:lnTo>
                    <a:pt x="1194" y="3401"/>
                  </a:lnTo>
                  <a:lnTo>
                    <a:pt x="1182" y="3370"/>
                  </a:lnTo>
                  <a:lnTo>
                    <a:pt x="1170" y="3338"/>
                  </a:lnTo>
                  <a:lnTo>
                    <a:pt x="1159" y="3306"/>
                  </a:lnTo>
                  <a:lnTo>
                    <a:pt x="1149" y="3272"/>
                  </a:lnTo>
                  <a:lnTo>
                    <a:pt x="1148" y="3258"/>
                  </a:lnTo>
                  <a:lnTo>
                    <a:pt x="1149" y="3244"/>
                  </a:lnTo>
                  <a:lnTo>
                    <a:pt x="1151" y="3230"/>
                  </a:lnTo>
                  <a:lnTo>
                    <a:pt x="1154" y="3217"/>
                  </a:lnTo>
                  <a:lnTo>
                    <a:pt x="1158" y="3205"/>
                  </a:lnTo>
                  <a:lnTo>
                    <a:pt x="1165" y="3194"/>
                  </a:lnTo>
                  <a:lnTo>
                    <a:pt x="1172" y="3183"/>
                  </a:lnTo>
                  <a:lnTo>
                    <a:pt x="1179" y="3173"/>
                  </a:lnTo>
                  <a:lnTo>
                    <a:pt x="1188" y="3165"/>
                  </a:lnTo>
                  <a:lnTo>
                    <a:pt x="1197" y="3157"/>
                  </a:lnTo>
                  <a:lnTo>
                    <a:pt x="1208" y="3151"/>
                  </a:lnTo>
                  <a:lnTo>
                    <a:pt x="1220" y="3146"/>
                  </a:lnTo>
                  <a:lnTo>
                    <a:pt x="1232" y="3142"/>
                  </a:lnTo>
                  <a:lnTo>
                    <a:pt x="1245" y="3140"/>
                  </a:lnTo>
                  <a:lnTo>
                    <a:pt x="1258" y="3139"/>
                  </a:lnTo>
                  <a:lnTo>
                    <a:pt x="1273" y="3139"/>
                  </a:lnTo>
                  <a:lnTo>
                    <a:pt x="1288" y="3141"/>
                  </a:lnTo>
                  <a:lnTo>
                    <a:pt x="1302" y="3145"/>
                  </a:lnTo>
                  <a:lnTo>
                    <a:pt x="1316" y="3149"/>
                  </a:lnTo>
                  <a:lnTo>
                    <a:pt x="1330" y="3155"/>
                  </a:lnTo>
                  <a:lnTo>
                    <a:pt x="1343" y="3163"/>
                  </a:lnTo>
                  <a:lnTo>
                    <a:pt x="1355" y="3171"/>
                  </a:lnTo>
                  <a:lnTo>
                    <a:pt x="1367" y="3181"/>
                  </a:lnTo>
                  <a:lnTo>
                    <a:pt x="1378" y="3192"/>
                  </a:lnTo>
                  <a:lnTo>
                    <a:pt x="1389" y="3203"/>
                  </a:lnTo>
                  <a:lnTo>
                    <a:pt x="1398" y="3215"/>
                  </a:lnTo>
                  <a:lnTo>
                    <a:pt x="1407" y="3228"/>
                  </a:lnTo>
                  <a:lnTo>
                    <a:pt x="1414" y="3243"/>
                  </a:lnTo>
                  <a:lnTo>
                    <a:pt x="1420" y="3256"/>
                  </a:lnTo>
                  <a:lnTo>
                    <a:pt x="1424" y="3271"/>
                  </a:lnTo>
                  <a:lnTo>
                    <a:pt x="1428" y="3286"/>
                  </a:lnTo>
                  <a:lnTo>
                    <a:pt x="1430" y="3302"/>
                  </a:lnTo>
                  <a:lnTo>
                    <a:pt x="1436" y="3321"/>
                  </a:lnTo>
                  <a:lnTo>
                    <a:pt x="1441" y="3339"/>
                  </a:lnTo>
                  <a:lnTo>
                    <a:pt x="1447" y="3358"/>
                  </a:lnTo>
                  <a:lnTo>
                    <a:pt x="1454" y="3375"/>
                  </a:lnTo>
                  <a:lnTo>
                    <a:pt x="1461" y="3391"/>
                  </a:lnTo>
                  <a:lnTo>
                    <a:pt x="1469" y="3407"/>
                  </a:lnTo>
                  <a:lnTo>
                    <a:pt x="1477" y="3421"/>
                  </a:lnTo>
                  <a:lnTo>
                    <a:pt x="1486" y="3435"/>
                  </a:lnTo>
                  <a:lnTo>
                    <a:pt x="1496" y="3449"/>
                  </a:lnTo>
                  <a:lnTo>
                    <a:pt x="1506" y="3463"/>
                  </a:lnTo>
                  <a:lnTo>
                    <a:pt x="1516" y="3475"/>
                  </a:lnTo>
                  <a:lnTo>
                    <a:pt x="1527" y="3487"/>
                  </a:lnTo>
                  <a:lnTo>
                    <a:pt x="1538" y="3499"/>
                  </a:lnTo>
                  <a:lnTo>
                    <a:pt x="1551" y="3510"/>
                  </a:lnTo>
                  <a:lnTo>
                    <a:pt x="1577" y="3533"/>
                  </a:lnTo>
                  <a:lnTo>
                    <a:pt x="1542" y="2990"/>
                  </a:lnTo>
                  <a:lnTo>
                    <a:pt x="1507" y="2977"/>
                  </a:lnTo>
                  <a:lnTo>
                    <a:pt x="1474" y="2962"/>
                  </a:lnTo>
                  <a:lnTo>
                    <a:pt x="1446" y="2949"/>
                  </a:lnTo>
                  <a:lnTo>
                    <a:pt x="1420" y="2937"/>
                  </a:lnTo>
                  <a:lnTo>
                    <a:pt x="1389" y="2918"/>
                  </a:lnTo>
                  <a:lnTo>
                    <a:pt x="1359" y="2897"/>
                  </a:lnTo>
                  <a:lnTo>
                    <a:pt x="1345" y="2886"/>
                  </a:lnTo>
                  <a:lnTo>
                    <a:pt x="1332" y="2875"/>
                  </a:lnTo>
                  <a:lnTo>
                    <a:pt x="1318" y="2864"/>
                  </a:lnTo>
                  <a:lnTo>
                    <a:pt x="1306" y="2852"/>
                  </a:lnTo>
                  <a:lnTo>
                    <a:pt x="1294" y="2840"/>
                  </a:lnTo>
                  <a:lnTo>
                    <a:pt x="1283" y="2827"/>
                  </a:lnTo>
                  <a:lnTo>
                    <a:pt x="1273" y="2815"/>
                  </a:lnTo>
                  <a:lnTo>
                    <a:pt x="1262" y="2801"/>
                  </a:lnTo>
                  <a:lnTo>
                    <a:pt x="1252" y="2787"/>
                  </a:lnTo>
                  <a:lnTo>
                    <a:pt x="1243" y="2774"/>
                  </a:lnTo>
                  <a:lnTo>
                    <a:pt x="1235" y="2760"/>
                  </a:lnTo>
                  <a:lnTo>
                    <a:pt x="1227" y="2744"/>
                  </a:lnTo>
                  <a:lnTo>
                    <a:pt x="1212" y="2715"/>
                  </a:lnTo>
                  <a:lnTo>
                    <a:pt x="1200" y="2684"/>
                  </a:lnTo>
                  <a:lnTo>
                    <a:pt x="1190" y="2654"/>
                  </a:lnTo>
                  <a:lnTo>
                    <a:pt x="1182" y="2622"/>
                  </a:lnTo>
                  <a:lnTo>
                    <a:pt x="1177" y="2590"/>
                  </a:lnTo>
                  <a:lnTo>
                    <a:pt x="1173" y="2557"/>
                  </a:lnTo>
                  <a:lnTo>
                    <a:pt x="1172" y="2523"/>
                  </a:lnTo>
                  <a:lnTo>
                    <a:pt x="1173" y="2490"/>
                  </a:lnTo>
                  <a:lnTo>
                    <a:pt x="1175" y="2458"/>
                  </a:lnTo>
                  <a:lnTo>
                    <a:pt x="1179" y="2429"/>
                  </a:lnTo>
                  <a:lnTo>
                    <a:pt x="1185" y="2399"/>
                  </a:lnTo>
                  <a:lnTo>
                    <a:pt x="1192" y="2370"/>
                  </a:lnTo>
                  <a:lnTo>
                    <a:pt x="1201" y="2341"/>
                  </a:lnTo>
                  <a:lnTo>
                    <a:pt x="1212" y="2314"/>
                  </a:lnTo>
                  <a:lnTo>
                    <a:pt x="1225" y="2286"/>
                  </a:lnTo>
                  <a:lnTo>
                    <a:pt x="1239" y="2260"/>
                  </a:lnTo>
                  <a:lnTo>
                    <a:pt x="1254" y="2234"/>
                  </a:lnTo>
                  <a:lnTo>
                    <a:pt x="1270" y="2209"/>
                  </a:lnTo>
                  <a:lnTo>
                    <a:pt x="1289" y="2185"/>
                  </a:lnTo>
                  <a:lnTo>
                    <a:pt x="1308" y="2163"/>
                  </a:lnTo>
                  <a:lnTo>
                    <a:pt x="1329" y="2140"/>
                  </a:lnTo>
                  <a:lnTo>
                    <a:pt x="1350" y="2120"/>
                  </a:lnTo>
                  <a:lnTo>
                    <a:pt x="1372" y="2101"/>
                  </a:lnTo>
                  <a:lnTo>
                    <a:pt x="1396" y="2082"/>
                  </a:lnTo>
                  <a:lnTo>
                    <a:pt x="1413" y="2069"/>
                  </a:lnTo>
                  <a:lnTo>
                    <a:pt x="1432" y="2058"/>
                  </a:lnTo>
                  <a:lnTo>
                    <a:pt x="1453" y="2046"/>
                  </a:lnTo>
                  <a:lnTo>
                    <a:pt x="1474" y="2034"/>
                  </a:lnTo>
                  <a:lnTo>
                    <a:pt x="1498" y="2024"/>
                  </a:lnTo>
                  <a:lnTo>
                    <a:pt x="1521" y="2013"/>
                  </a:lnTo>
                  <a:lnTo>
                    <a:pt x="1547" y="2003"/>
                  </a:lnTo>
                  <a:lnTo>
                    <a:pt x="1574" y="1993"/>
                  </a:lnTo>
                  <a:lnTo>
                    <a:pt x="1590" y="1796"/>
                  </a:lnTo>
                  <a:lnTo>
                    <a:pt x="1592" y="1786"/>
                  </a:lnTo>
                  <a:lnTo>
                    <a:pt x="1594" y="1777"/>
                  </a:lnTo>
                  <a:lnTo>
                    <a:pt x="1599" y="1768"/>
                  </a:lnTo>
                  <a:lnTo>
                    <a:pt x="1603" y="1758"/>
                  </a:lnTo>
                  <a:lnTo>
                    <a:pt x="1609" y="1749"/>
                  </a:lnTo>
                  <a:lnTo>
                    <a:pt x="1615" y="1741"/>
                  </a:lnTo>
                  <a:lnTo>
                    <a:pt x="1622" y="1734"/>
                  </a:lnTo>
                  <a:lnTo>
                    <a:pt x="1630" y="1727"/>
                  </a:lnTo>
                  <a:lnTo>
                    <a:pt x="1639" y="1720"/>
                  </a:lnTo>
                  <a:lnTo>
                    <a:pt x="1648" y="1714"/>
                  </a:lnTo>
                  <a:lnTo>
                    <a:pt x="1659" y="1709"/>
                  </a:lnTo>
                  <a:lnTo>
                    <a:pt x="1669" y="1704"/>
                  </a:lnTo>
                  <a:lnTo>
                    <a:pt x="1680" y="1700"/>
                  </a:lnTo>
                  <a:lnTo>
                    <a:pt x="1691" y="1697"/>
                  </a:lnTo>
                  <a:lnTo>
                    <a:pt x="1703" y="1695"/>
                  </a:lnTo>
                  <a:lnTo>
                    <a:pt x="1716" y="1694"/>
                  </a:lnTo>
                  <a:lnTo>
                    <a:pt x="1727" y="1694"/>
                  </a:lnTo>
                  <a:lnTo>
                    <a:pt x="1739" y="1695"/>
                  </a:lnTo>
                  <a:lnTo>
                    <a:pt x="1750" y="1697"/>
                  </a:lnTo>
                  <a:lnTo>
                    <a:pt x="1760" y="1700"/>
                  </a:lnTo>
                  <a:lnTo>
                    <a:pt x="1771" y="1703"/>
                  </a:lnTo>
                  <a:lnTo>
                    <a:pt x="1781" y="1708"/>
                  </a:lnTo>
                  <a:lnTo>
                    <a:pt x="1789" y="1713"/>
                  </a:lnTo>
                  <a:lnTo>
                    <a:pt x="1797" y="1719"/>
                  </a:lnTo>
                  <a:lnTo>
                    <a:pt x="1805" y="1725"/>
                  </a:lnTo>
                  <a:lnTo>
                    <a:pt x="1811" y="1732"/>
                  </a:lnTo>
                  <a:lnTo>
                    <a:pt x="1818" y="1740"/>
                  </a:lnTo>
                  <a:lnTo>
                    <a:pt x="1822" y="1748"/>
                  </a:lnTo>
                  <a:lnTo>
                    <a:pt x="1826" y="1756"/>
                  </a:lnTo>
                  <a:lnTo>
                    <a:pt x="1829" y="1766"/>
                  </a:lnTo>
                  <a:lnTo>
                    <a:pt x="1830" y="1775"/>
                  </a:lnTo>
                  <a:lnTo>
                    <a:pt x="1831" y="1784"/>
                  </a:lnTo>
                  <a:lnTo>
                    <a:pt x="1826" y="1944"/>
                  </a:lnTo>
                  <a:lnTo>
                    <a:pt x="1849" y="1943"/>
                  </a:lnTo>
                  <a:lnTo>
                    <a:pt x="1861" y="1942"/>
                  </a:lnTo>
                  <a:lnTo>
                    <a:pt x="1873" y="1941"/>
                  </a:lnTo>
                  <a:lnTo>
                    <a:pt x="1904" y="1942"/>
                  </a:lnTo>
                  <a:lnTo>
                    <a:pt x="1934" y="1944"/>
                  </a:lnTo>
                  <a:lnTo>
                    <a:pt x="1992" y="1949"/>
                  </a:lnTo>
                  <a:lnTo>
                    <a:pt x="1989" y="1784"/>
                  </a:lnTo>
                  <a:lnTo>
                    <a:pt x="1990" y="1774"/>
                  </a:lnTo>
                  <a:lnTo>
                    <a:pt x="1991" y="1765"/>
                  </a:lnTo>
                  <a:lnTo>
                    <a:pt x="1994" y="1755"/>
                  </a:lnTo>
                  <a:lnTo>
                    <a:pt x="1998" y="1747"/>
                  </a:lnTo>
                  <a:lnTo>
                    <a:pt x="2002" y="1739"/>
                  </a:lnTo>
                  <a:lnTo>
                    <a:pt x="2008" y="1731"/>
                  </a:lnTo>
                  <a:lnTo>
                    <a:pt x="2015" y="1725"/>
                  </a:lnTo>
                  <a:lnTo>
                    <a:pt x="2022" y="1718"/>
                  </a:lnTo>
                  <a:lnTo>
                    <a:pt x="2030" y="1712"/>
                  </a:lnTo>
                  <a:lnTo>
                    <a:pt x="2040" y="1707"/>
                  </a:lnTo>
                  <a:lnTo>
                    <a:pt x="2049" y="1702"/>
                  </a:lnTo>
                  <a:lnTo>
                    <a:pt x="2059" y="1698"/>
                  </a:lnTo>
                  <a:lnTo>
                    <a:pt x="2070" y="1696"/>
                  </a:lnTo>
                  <a:lnTo>
                    <a:pt x="2081" y="1694"/>
                  </a:lnTo>
                  <a:lnTo>
                    <a:pt x="2094" y="1693"/>
                  </a:lnTo>
                  <a:lnTo>
                    <a:pt x="2105" y="1693"/>
                  </a:lnTo>
                  <a:lnTo>
                    <a:pt x="2117" y="1694"/>
                  </a:lnTo>
                  <a:lnTo>
                    <a:pt x="2129" y="1695"/>
                  </a:lnTo>
                  <a:lnTo>
                    <a:pt x="2140" y="1698"/>
                  </a:lnTo>
                  <a:lnTo>
                    <a:pt x="2152" y="1702"/>
                  </a:lnTo>
                  <a:lnTo>
                    <a:pt x="2162" y="1707"/>
                  </a:lnTo>
                  <a:lnTo>
                    <a:pt x="2172" y="1712"/>
                  </a:lnTo>
                  <a:lnTo>
                    <a:pt x="2181" y="1718"/>
                  </a:lnTo>
                  <a:lnTo>
                    <a:pt x="2190" y="1724"/>
                  </a:lnTo>
                  <a:lnTo>
                    <a:pt x="2199" y="1731"/>
                  </a:lnTo>
                  <a:lnTo>
                    <a:pt x="2206" y="1739"/>
                  </a:lnTo>
                  <a:lnTo>
                    <a:pt x="2213" y="1747"/>
                  </a:lnTo>
                  <a:lnTo>
                    <a:pt x="2218" y="1755"/>
                  </a:lnTo>
                  <a:lnTo>
                    <a:pt x="2223" y="1765"/>
                  </a:lnTo>
                  <a:lnTo>
                    <a:pt x="2226" y="1774"/>
                  </a:lnTo>
                  <a:lnTo>
                    <a:pt x="2229" y="1783"/>
                  </a:lnTo>
                  <a:lnTo>
                    <a:pt x="2230" y="1793"/>
                  </a:lnTo>
                  <a:lnTo>
                    <a:pt x="2246" y="2001"/>
                  </a:lnTo>
                  <a:lnTo>
                    <a:pt x="2256" y="2004"/>
                  </a:lnTo>
                  <a:lnTo>
                    <a:pt x="2266" y="2007"/>
                  </a:lnTo>
                  <a:lnTo>
                    <a:pt x="2307" y="2024"/>
                  </a:lnTo>
                  <a:lnTo>
                    <a:pt x="2344" y="2043"/>
                  </a:lnTo>
                  <a:lnTo>
                    <a:pt x="2379" y="2063"/>
                  </a:lnTo>
                  <a:lnTo>
                    <a:pt x="2395" y="2073"/>
                  </a:lnTo>
                  <a:lnTo>
                    <a:pt x="2411" y="2084"/>
                  </a:lnTo>
                  <a:lnTo>
                    <a:pt x="2427" y="2096"/>
                  </a:lnTo>
                  <a:lnTo>
                    <a:pt x="2441" y="2107"/>
                  </a:lnTo>
                  <a:lnTo>
                    <a:pt x="2454" y="2119"/>
                  </a:lnTo>
                  <a:lnTo>
                    <a:pt x="2467" y="2130"/>
                  </a:lnTo>
                  <a:lnTo>
                    <a:pt x="2481" y="2143"/>
                  </a:lnTo>
                  <a:lnTo>
                    <a:pt x="2493" y="2156"/>
                  </a:lnTo>
                  <a:lnTo>
                    <a:pt x="2504" y="2169"/>
                  </a:lnTo>
                  <a:lnTo>
                    <a:pt x="2514" y="2182"/>
                  </a:lnTo>
                  <a:lnTo>
                    <a:pt x="2525" y="2196"/>
                  </a:lnTo>
                  <a:lnTo>
                    <a:pt x="2535" y="2211"/>
                  </a:lnTo>
                  <a:lnTo>
                    <a:pt x="2544" y="2227"/>
                  </a:lnTo>
                  <a:lnTo>
                    <a:pt x="2553" y="2244"/>
                  </a:lnTo>
                  <a:lnTo>
                    <a:pt x="2562" y="2262"/>
                  </a:lnTo>
                  <a:lnTo>
                    <a:pt x="2570" y="2280"/>
                  </a:lnTo>
                  <a:lnTo>
                    <a:pt x="2587" y="2319"/>
                  </a:lnTo>
                  <a:lnTo>
                    <a:pt x="2602" y="2359"/>
                  </a:lnTo>
                  <a:lnTo>
                    <a:pt x="2615" y="2403"/>
                  </a:lnTo>
                  <a:lnTo>
                    <a:pt x="2626" y="2447"/>
                  </a:lnTo>
                  <a:lnTo>
                    <a:pt x="2637" y="2493"/>
                  </a:lnTo>
                  <a:lnTo>
                    <a:pt x="2637" y="2508"/>
                  </a:lnTo>
                  <a:lnTo>
                    <a:pt x="2636" y="2523"/>
                  </a:lnTo>
                  <a:lnTo>
                    <a:pt x="2633" y="2539"/>
                  </a:lnTo>
                  <a:lnTo>
                    <a:pt x="2628" y="2553"/>
                  </a:lnTo>
                  <a:lnTo>
                    <a:pt x="2623" y="2566"/>
                  </a:lnTo>
                  <a:lnTo>
                    <a:pt x="2616" y="2578"/>
                  </a:lnTo>
                  <a:lnTo>
                    <a:pt x="2609" y="2590"/>
                  </a:lnTo>
                  <a:lnTo>
                    <a:pt x="2600" y="2601"/>
                  </a:lnTo>
                  <a:lnTo>
                    <a:pt x="2591" y="2611"/>
                  </a:lnTo>
                  <a:lnTo>
                    <a:pt x="2580" y="2619"/>
                  </a:lnTo>
                  <a:lnTo>
                    <a:pt x="2568" y="2626"/>
                  </a:lnTo>
                  <a:lnTo>
                    <a:pt x="2556" y="2632"/>
                  </a:lnTo>
                  <a:lnTo>
                    <a:pt x="2543" y="2637"/>
                  </a:lnTo>
                  <a:lnTo>
                    <a:pt x="2529" y="2642"/>
                  </a:lnTo>
                  <a:lnTo>
                    <a:pt x="2514" y="2644"/>
                  </a:lnTo>
                  <a:lnTo>
                    <a:pt x="2500" y="2644"/>
                  </a:lnTo>
                  <a:lnTo>
                    <a:pt x="2485" y="2643"/>
                  </a:lnTo>
                  <a:lnTo>
                    <a:pt x="2470" y="2640"/>
                  </a:lnTo>
                  <a:lnTo>
                    <a:pt x="2454" y="2635"/>
                  </a:lnTo>
                  <a:lnTo>
                    <a:pt x="2440" y="2629"/>
                  </a:lnTo>
                  <a:lnTo>
                    <a:pt x="2427" y="2622"/>
                  </a:lnTo>
                  <a:lnTo>
                    <a:pt x="2413" y="2614"/>
                  </a:lnTo>
                  <a:lnTo>
                    <a:pt x="2401" y="2604"/>
                  </a:lnTo>
                  <a:lnTo>
                    <a:pt x="2390" y="2594"/>
                  </a:lnTo>
                  <a:lnTo>
                    <a:pt x="2380" y="2581"/>
                  </a:lnTo>
                  <a:lnTo>
                    <a:pt x="2371" y="2569"/>
                  </a:lnTo>
                  <a:lnTo>
                    <a:pt x="2363" y="2555"/>
                  </a:lnTo>
                  <a:lnTo>
                    <a:pt x="2355" y="2541"/>
                  </a:lnTo>
                  <a:lnTo>
                    <a:pt x="2349" y="2525"/>
                  </a:lnTo>
                  <a:lnTo>
                    <a:pt x="2345" y="2510"/>
                  </a:lnTo>
                  <a:lnTo>
                    <a:pt x="2342" y="2494"/>
                  </a:lnTo>
                  <a:lnTo>
                    <a:pt x="2341" y="2478"/>
                  </a:lnTo>
                  <a:lnTo>
                    <a:pt x="2335" y="2453"/>
                  </a:lnTo>
                  <a:lnTo>
                    <a:pt x="2329" y="2432"/>
                  </a:lnTo>
                  <a:lnTo>
                    <a:pt x="2321" y="2411"/>
                  </a:lnTo>
                  <a:lnTo>
                    <a:pt x="2313" y="2392"/>
                  </a:lnTo>
                  <a:lnTo>
                    <a:pt x="2302" y="2374"/>
                  </a:lnTo>
                  <a:lnTo>
                    <a:pt x="2291" y="2357"/>
                  </a:lnTo>
                  <a:lnTo>
                    <a:pt x="2280" y="2341"/>
                  </a:lnTo>
                  <a:lnTo>
                    <a:pt x="2268" y="2325"/>
                  </a:lnTo>
                  <a:lnTo>
                    <a:pt x="2278" y="2832"/>
                  </a:lnTo>
                  <a:lnTo>
                    <a:pt x="2328" y="2847"/>
                  </a:lnTo>
                  <a:lnTo>
                    <a:pt x="2372" y="2864"/>
                  </a:lnTo>
                  <a:lnTo>
                    <a:pt x="2409" y="2878"/>
                  </a:lnTo>
                  <a:lnTo>
                    <a:pt x="2442" y="2891"/>
                  </a:lnTo>
                  <a:lnTo>
                    <a:pt x="2473" y="2906"/>
                  </a:lnTo>
                  <a:lnTo>
                    <a:pt x="2501" y="2923"/>
                  </a:lnTo>
                  <a:lnTo>
                    <a:pt x="2514" y="2932"/>
                  </a:lnTo>
                  <a:lnTo>
                    <a:pt x="2528" y="2941"/>
                  </a:lnTo>
                  <a:lnTo>
                    <a:pt x="2540" y="2950"/>
                  </a:lnTo>
                  <a:lnTo>
                    <a:pt x="2551" y="2960"/>
                  </a:lnTo>
                  <a:lnTo>
                    <a:pt x="2563" y="2971"/>
                  </a:lnTo>
                  <a:lnTo>
                    <a:pt x="2573" y="2981"/>
                  </a:lnTo>
                  <a:lnTo>
                    <a:pt x="2584" y="2992"/>
                  </a:lnTo>
                  <a:lnTo>
                    <a:pt x="2594" y="3003"/>
                  </a:lnTo>
                  <a:lnTo>
                    <a:pt x="2603" y="3015"/>
                  </a:lnTo>
                  <a:lnTo>
                    <a:pt x="2612" y="3028"/>
                  </a:lnTo>
                  <a:lnTo>
                    <a:pt x="2620" y="3040"/>
                  </a:lnTo>
                  <a:lnTo>
                    <a:pt x="2628" y="3053"/>
                  </a:lnTo>
                  <a:lnTo>
                    <a:pt x="2636" y="3066"/>
                  </a:lnTo>
                  <a:lnTo>
                    <a:pt x="2642" y="3080"/>
                  </a:lnTo>
                  <a:lnTo>
                    <a:pt x="2648" y="3094"/>
                  </a:lnTo>
                  <a:lnTo>
                    <a:pt x="2653" y="3108"/>
                  </a:lnTo>
                  <a:lnTo>
                    <a:pt x="2658" y="3122"/>
                  </a:lnTo>
                  <a:lnTo>
                    <a:pt x="2662" y="3138"/>
                  </a:lnTo>
                  <a:lnTo>
                    <a:pt x="2666" y="3153"/>
                  </a:lnTo>
                  <a:lnTo>
                    <a:pt x="2669" y="3168"/>
                  </a:lnTo>
                  <a:lnTo>
                    <a:pt x="2671" y="3184"/>
                  </a:lnTo>
                  <a:lnTo>
                    <a:pt x="2673" y="3201"/>
                  </a:lnTo>
                  <a:lnTo>
                    <a:pt x="2675" y="3234"/>
                  </a:lnTo>
                  <a:lnTo>
                    <a:pt x="2674" y="3269"/>
                  </a:lnTo>
                  <a:lnTo>
                    <a:pt x="2672" y="3305"/>
                  </a:lnTo>
                  <a:close/>
                  <a:moveTo>
                    <a:pt x="2291" y="3213"/>
                  </a:moveTo>
                  <a:lnTo>
                    <a:pt x="2291" y="3213"/>
                  </a:lnTo>
                  <a:lnTo>
                    <a:pt x="2285" y="3210"/>
                  </a:lnTo>
                  <a:lnTo>
                    <a:pt x="2279" y="3207"/>
                  </a:lnTo>
                  <a:lnTo>
                    <a:pt x="2266" y="3202"/>
                  </a:lnTo>
                  <a:lnTo>
                    <a:pt x="2240" y="3563"/>
                  </a:lnTo>
                  <a:lnTo>
                    <a:pt x="2247" y="3560"/>
                  </a:lnTo>
                  <a:lnTo>
                    <a:pt x="2250" y="3558"/>
                  </a:lnTo>
                  <a:lnTo>
                    <a:pt x="2254" y="3557"/>
                  </a:lnTo>
                  <a:lnTo>
                    <a:pt x="2267" y="3546"/>
                  </a:lnTo>
                  <a:lnTo>
                    <a:pt x="2279" y="3536"/>
                  </a:lnTo>
                  <a:lnTo>
                    <a:pt x="2291" y="3526"/>
                  </a:lnTo>
                  <a:lnTo>
                    <a:pt x="2301" y="3514"/>
                  </a:lnTo>
                  <a:lnTo>
                    <a:pt x="2312" y="3503"/>
                  </a:lnTo>
                  <a:lnTo>
                    <a:pt x="2321" y="3492"/>
                  </a:lnTo>
                  <a:lnTo>
                    <a:pt x="2330" y="3480"/>
                  </a:lnTo>
                  <a:lnTo>
                    <a:pt x="2338" y="3469"/>
                  </a:lnTo>
                  <a:lnTo>
                    <a:pt x="2344" y="3456"/>
                  </a:lnTo>
                  <a:lnTo>
                    <a:pt x="2350" y="3444"/>
                  </a:lnTo>
                  <a:lnTo>
                    <a:pt x="2356" y="3432"/>
                  </a:lnTo>
                  <a:lnTo>
                    <a:pt x="2361" y="3419"/>
                  </a:lnTo>
                  <a:lnTo>
                    <a:pt x="2365" y="3407"/>
                  </a:lnTo>
                  <a:lnTo>
                    <a:pt x="2368" y="3393"/>
                  </a:lnTo>
                  <a:lnTo>
                    <a:pt x="2371" y="3380"/>
                  </a:lnTo>
                  <a:lnTo>
                    <a:pt x="2372" y="3366"/>
                  </a:lnTo>
                  <a:lnTo>
                    <a:pt x="2373" y="3355"/>
                  </a:lnTo>
                  <a:lnTo>
                    <a:pt x="2373" y="3342"/>
                  </a:lnTo>
                  <a:lnTo>
                    <a:pt x="2372" y="3331"/>
                  </a:lnTo>
                  <a:lnTo>
                    <a:pt x="2371" y="3320"/>
                  </a:lnTo>
                  <a:lnTo>
                    <a:pt x="2368" y="3309"/>
                  </a:lnTo>
                  <a:lnTo>
                    <a:pt x="2365" y="3299"/>
                  </a:lnTo>
                  <a:lnTo>
                    <a:pt x="2361" y="3288"/>
                  </a:lnTo>
                  <a:lnTo>
                    <a:pt x="2356" y="3278"/>
                  </a:lnTo>
                  <a:lnTo>
                    <a:pt x="2350" y="3269"/>
                  </a:lnTo>
                  <a:lnTo>
                    <a:pt x="2344" y="3260"/>
                  </a:lnTo>
                  <a:lnTo>
                    <a:pt x="2337" y="3252"/>
                  </a:lnTo>
                  <a:lnTo>
                    <a:pt x="2330" y="3243"/>
                  </a:lnTo>
                  <a:lnTo>
                    <a:pt x="2321" y="3235"/>
                  </a:lnTo>
                  <a:lnTo>
                    <a:pt x="2312" y="3227"/>
                  </a:lnTo>
                  <a:lnTo>
                    <a:pt x="2301" y="3220"/>
                  </a:lnTo>
                  <a:lnTo>
                    <a:pt x="2291" y="3213"/>
                  </a:lnTo>
                  <a:close/>
                </a:path>
              </a:pathLst>
            </a:custGeom>
            <a:solidFill>
              <a:srgbClr val="084CA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defRPr/>
              </a:pPr>
              <a:endParaRPr lang="zh-CN" altLang="en-US" sz="1800">
                <a:solidFill>
                  <a:srgbClr val="FFFFFF"/>
                </a:solidFill>
                <a:latin typeface="微软雅黑" pitchFamily="34" charset="-122"/>
                <a:ea typeface="微软雅黑" pitchFamily="34" charset="-122"/>
              </a:endParaRPr>
            </a:p>
          </p:txBody>
        </p:sp>
      </p:grpSp>
      <p:cxnSp>
        <p:nvCxnSpPr>
          <p:cNvPr id="30" name="直接连接符 29"/>
          <p:cNvCxnSpPr>
            <a:stCxn id="25" idx="6"/>
            <a:endCxn id="28" idx="2"/>
          </p:cNvCxnSpPr>
          <p:nvPr/>
        </p:nvCxnSpPr>
        <p:spPr>
          <a:xfrm flipV="1">
            <a:off x="3656304" y="2301599"/>
            <a:ext cx="1602725" cy="4762"/>
          </a:xfrm>
          <a:prstGeom prst="line">
            <a:avLst/>
          </a:prstGeom>
          <a:ln w="19050">
            <a:solidFill>
              <a:srgbClr val="4C91BB"/>
            </a:solidFill>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3903668" y="1925679"/>
            <a:ext cx="1114408" cy="369332"/>
          </a:xfrm>
          <a:prstGeom prst="rect">
            <a:avLst/>
          </a:prstGeom>
          <a:noFill/>
        </p:spPr>
        <p:txBody>
          <a:bodyPr wrap="none" rtlCol="0">
            <a:spAutoFit/>
          </a:bodyPr>
          <a:lstStyle/>
          <a:p>
            <a:r>
              <a:rPr lang="zh-CN" altLang="en-US" sz="1800" b="1" dirty="0" smtClean="0">
                <a:solidFill>
                  <a:srgbClr val="C00000"/>
                </a:solidFill>
                <a:latin typeface="微软雅黑" pitchFamily="34" charset="-122"/>
                <a:ea typeface="微软雅黑" pitchFamily="34" charset="-122"/>
              </a:rPr>
              <a:t>处理原则</a:t>
            </a:r>
            <a:endParaRPr lang="zh-CN" altLang="en-US" sz="1800" b="1" dirty="0">
              <a:solidFill>
                <a:srgbClr val="C00000"/>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93909841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固定资产后续支出</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566857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固定资产后续支出的账务处理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资本化后续支出</a:t>
            </a:r>
            <a:endParaRPr lang="zh-CN" altLang="zh-CN" sz="1800" b="1" dirty="0">
              <a:solidFill>
                <a:srgbClr val="084CA1"/>
              </a:solidFill>
              <a:ea typeface="微软雅黑"/>
              <a:cs typeface="+mn-ea"/>
            </a:endParaRPr>
          </a:p>
        </p:txBody>
      </p:sp>
      <p:grpSp>
        <p:nvGrpSpPr>
          <p:cNvPr id="24" name="组合 23"/>
          <p:cNvGrpSpPr/>
          <p:nvPr/>
        </p:nvGrpSpPr>
        <p:grpSpPr>
          <a:xfrm>
            <a:off x="349000" y="1333470"/>
            <a:ext cx="1760598" cy="1690207"/>
            <a:chOff x="1715" y="4363"/>
            <a:chExt cx="3628" cy="3490"/>
          </a:xfrm>
        </p:grpSpPr>
        <p:sp>
          <p:nvSpPr>
            <p:cNvPr id="32" name="椭圆 31"/>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3"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4" name="椭圆 33"/>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5" name="文本框 18"/>
          <p:cNvSpPr txBox="1"/>
          <p:nvPr/>
        </p:nvSpPr>
        <p:spPr>
          <a:xfrm>
            <a:off x="3030660" y="1662910"/>
            <a:ext cx="5867277" cy="1754326"/>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在建工程                   </a:t>
            </a:r>
            <a:r>
              <a:rPr lang="zh-CN" altLang="en-US"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原固定资产的账面价值</a:t>
            </a:r>
            <a:r>
              <a:rPr lang="zh-CN" altLang="en-US" sz="1800" b="1" dirty="0">
                <a:solidFill>
                  <a:srgbClr val="C00000"/>
                </a:solidFill>
                <a:latin typeface="微软雅黑" pitchFamily="34" charset="-122"/>
                <a:ea typeface="微软雅黑" pitchFamily="34" charset="-122"/>
              </a:rPr>
              <a:t>）</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累计折旧</a:t>
            </a:r>
            <a:endParaRPr lang="zh-CN" altLang="zh-CN" sz="1800" b="1" dirty="0" smtClean="0">
              <a:solidFill>
                <a:srgbClr val="C00000"/>
              </a:solidFill>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固定资产减值准备</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en-US" sz="1800" dirty="0" smtClean="0">
                <a:latin typeface="微软雅黑" pitchFamily="34" charset="-122"/>
                <a:ea typeface="微软雅黑" pitchFamily="34" charset="-122"/>
              </a:rPr>
              <a:t>固定资产           </a:t>
            </a:r>
            <a:r>
              <a:rPr lang="zh-CN" altLang="en-US" sz="1800" b="1" dirty="0">
                <a:solidFill>
                  <a:srgbClr val="C00000"/>
                </a:solidFill>
                <a:latin typeface="微软雅黑" pitchFamily="34" charset="-122"/>
                <a:ea typeface="微软雅黑" pitchFamily="34" charset="-122"/>
              </a:rPr>
              <a:t> （</a:t>
            </a:r>
            <a:r>
              <a:rPr lang="zh-CN" altLang="zh-CN" sz="1800" b="1" dirty="0">
                <a:solidFill>
                  <a:srgbClr val="C00000"/>
                </a:solidFill>
                <a:latin typeface="微软雅黑" pitchFamily="34" charset="-122"/>
                <a:ea typeface="微软雅黑" pitchFamily="34" charset="-122"/>
              </a:rPr>
              <a:t>被改造的固定资产原价</a:t>
            </a:r>
            <a:r>
              <a:rPr lang="zh-CN" altLang="en-US" sz="1800" b="1" dirty="0">
                <a:solidFill>
                  <a:srgbClr val="C00000"/>
                </a:solidFill>
                <a:latin typeface="微软雅黑" pitchFamily="34" charset="-122"/>
                <a:ea typeface="微软雅黑" pitchFamily="34" charset="-122"/>
              </a:rPr>
              <a:t>）</a:t>
            </a:r>
            <a:endParaRPr lang="zh-CN" altLang="zh-CN" sz="1800" b="1" dirty="0">
              <a:solidFill>
                <a:srgbClr val="C00000"/>
              </a:solidFill>
              <a:latin typeface="微软雅黑" pitchFamily="34" charset="-122"/>
              <a:ea typeface="微软雅黑" pitchFamily="34" charset="-122"/>
            </a:endParaRPr>
          </a:p>
        </p:txBody>
      </p:sp>
      <p:sp>
        <p:nvSpPr>
          <p:cNvPr id="36" name="文本框 19"/>
          <p:cNvSpPr txBox="1"/>
          <p:nvPr/>
        </p:nvSpPr>
        <p:spPr>
          <a:xfrm>
            <a:off x="3031146" y="1222081"/>
            <a:ext cx="6035736" cy="499624"/>
          </a:xfrm>
          <a:prstGeom prst="rect">
            <a:avLst/>
          </a:prstGeom>
          <a:noFill/>
        </p:spPr>
        <p:txBody>
          <a:bodyPr wrap="square" rtlCol="0">
            <a:spAutoFit/>
          </a:bodyPr>
          <a:lstStyle/>
          <a:p>
            <a:pPr lvl="0" defTabSz="914400">
              <a:lnSpc>
                <a:spcPct val="150000"/>
              </a:lnSpc>
              <a:defRPr/>
            </a:pPr>
            <a:r>
              <a:rPr lang="zh-CN" altLang="zh-CN" sz="2000" b="1" kern="0" dirty="0">
                <a:solidFill>
                  <a:srgbClr val="084CA1"/>
                </a:solidFill>
                <a:latin typeface="微软雅黑" pitchFamily="34" charset="-122"/>
                <a:ea typeface="微软雅黑" pitchFamily="34" charset="-122"/>
              </a:rPr>
              <a:t>固定资产进行改良</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67693656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固定资产后续支出</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566857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固定资产后续支出的账务处理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资本化后续支出</a:t>
            </a:r>
            <a:endParaRPr lang="zh-CN" altLang="zh-CN" sz="1800" b="1" dirty="0">
              <a:solidFill>
                <a:srgbClr val="084CA1"/>
              </a:solidFill>
              <a:ea typeface="微软雅黑"/>
              <a:cs typeface="+mn-ea"/>
            </a:endParaRPr>
          </a:p>
        </p:txBody>
      </p:sp>
      <p:grpSp>
        <p:nvGrpSpPr>
          <p:cNvPr id="24" name="组合 23"/>
          <p:cNvGrpSpPr/>
          <p:nvPr/>
        </p:nvGrpSpPr>
        <p:grpSpPr>
          <a:xfrm>
            <a:off x="349000" y="1173450"/>
            <a:ext cx="1760598" cy="1690207"/>
            <a:chOff x="1715" y="4363"/>
            <a:chExt cx="3628" cy="3490"/>
          </a:xfrm>
        </p:grpSpPr>
        <p:sp>
          <p:nvSpPr>
            <p:cNvPr id="32" name="椭圆 31"/>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3"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34" name="椭圆 33"/>
          <p:cNvSpPr/>
          <p:nvPr/>
        </p:nvSpPr>
        <p:spPr>
          <a:xfrm>
            <a:off x="2538101" y="109440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5" name="文本框 18"/>
          <p:cNvSpPr txBox="1"/>
          <p:nvPr/>
        </p:nvSpPr>
        <p:spPr>
          <a:xfrm>
            <a:off x="3030660" y="1422880"/>
            <a:ext cx="5867277" cy="3831818"/>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1</a:t>
            </a:r>
            <a:r>
              <a:rPr lang="zh-CN" altLang="en-US" sz="1800" b="1" dirty="0" smtClean="0">
                <a:latin typeface="微软雅黑" pitchFamily="34" charset="-122"/>
                <a:ea typeface="微软雅黑" pitchFamily="34" charset="-122"/>
              </a:rPr>
              <a:t>）若为动产</a:t>
            </a:r>
            <a:endParaRPr lang="en-US" altLang="zh-CN" sz="1800" b="1"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en-US" sz="1800" dirty="0" smtClean="0">
                <a:latin typeface="微软雅黑" pitchFamily="34" charset="-122"/>
                <a:ea typeface="微软雅黑" pitchFamily="34" charset="-122"/>
              </a:rPr>
              <a:t>在建工程</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应交税费——应交增值税（进项税额）</a:t>
            </a:r>
            <a:endParaRPr lang="en-US"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原材料‌</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工程</a:t>
            </a:r>
            <a:r>
              <a:rPr lang="zh-CN" altLang="zh-CN" sz="1800" dirty="0" smtClean="0">
                <a:latin typeface="微软雅黑" pitchFamily="34" charset="-122"/>
                <a:ea typeface="微软雅黑" pitchFamily="34" charset="-122"/>
              </a:rPr>
              <a:t>物资</a:t>
            </a:r>
            <a:r>
              <a:rPr lang="zh-CN" altLang="en-US" sz="1800" dirty="0" smtClean="0">
                <a:latin typeface="微软雅黑" pitchFamily="34" charset="-122"/>
                <a:ea typeface="微软雅黑" pitchFamily="34" charset="-122"/>
              </a:rPr>
              <a:t>等</a:t>
            </a:r>
            <a:endParaRPr lang="en-US" altLang="zh-CN" sz="1800" dirty="0" smtClean="0">
              <a:latin typeface="微软雅黑" pitchFamily="34" charset="-122"/>
              <a:ea typeface="微软雅黑" pitchFamily="34" charset="-122"/>
            </a:endParaRPr>
          </a:p>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2</a:t>
            </a:r>
            <a:r>
              <a:rPr lang="zh-CN" altLang="en-US" sz="1800" b="1" dirty="0" smtClean="0">
                <a:latin typeface="微软雅黑" pitchFamily="34" charset="-122"/>
                <a:ea typeface="微软雅黑" pitchFamily="34" charset="-122"/>
              </a:rPr>
              <a:t>）</a:t>
            </a:r>
            <a:r>
              <a:rPr lang="zh-CN" altLang="en-US" sz="1800" b="1" dirty="0">
                <a:latin typeface="微软雅黑" pitchFamily="34" charset="-122"/>
                <a:ea typeface="微软雅黑" pitchFamily="34" charset="-122"/>
              </a:rPr>
              <a:t>若</a:t>
            </a:r>
            <a:r>
              <a:rPr lang="zh-CN" altLang="en-US" sz="1800" b="1" dirty="0" smtClean="0">
                <a:latin typeface="微软雅黑" pitchFamily="34" charset="-122"/>
                <a:ea typeface="微软雅黑" pitchFamily="34" charset="-122"/>
              </a:rPr>
              <a:t>为不动产</a:t>
            </a:r>
            <a:endParaRPr lang="en-US" altLang="zh-CN" sz="1800" b="1"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a:t>
            </a:r>
            <a:r>
              <a:rPr lang="zh-CN" altLang="en-US" sz="1800" dirty="0">
                <a:latin typeface="微软雅黑" pitchFamily="34" charset="-122"/>
                <a:ea typeface="微软雅黑" pitchFamily="34" charset="-122"/>
              </a:rPr>
              <a:t>在建工程</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应交税费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应交增值税（进项税额）</a:t>
            </a:r>
            <a:r>
              <a:rPr lang="zh-CN" altLang="zh-CN" sz="1800" b="1" dirty="0">
                <a:solidFill>
                  <a:srgbClr val="C00000"/>
                </a:solidFill>
                <a:latin typeface="微软雅黑" pitchFamily="34" charset="-122"/>
                <a:ea typeface="微软雅黑" pitchFamily="34" charset="-122"/>
              </a:rPr>
              <a:t>【</a:t>
            </a:r>
            <a:r>
              <a:rPr lang="en-US" altLang="zh-CN" sz="1800" b="1" dirty="0">
                <a:solidFill>
                  <a:srgbClr val="C00000"/>
                </a:solidFill>
                <a:latin typeface="微软雅黑" pitchFamily="34" charset="-122"/>
                <a:ea typeface="微软雅黑" pitchFamily="34" charset="-122"/>
              </a:rPr>
              <a:t>60%</a:t>
            </a:r>
            <a:r>
              <a:rPr lang="zh-CN" altLang="zh-CN" sz="1800" b="1" dirty="0">
                <a:solidFill>
                  <a:srgbClr val="C00000"/>
                </a:solidFill>
                <a:latin typeface="微软雅黑" pitchFamily="34" charset="-122"/>
                <a:ea typeface="微软雅黑" pitchFamily="34" charset="-122"/>
              </a:rPr>
              <a:t>】</a:t>
            </a: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应交税费——待抵扣进项税额</a:t>
            </a:r>
            <a:r>
              <a:rPr lang="zh-CN" altLang="zh-CN" sz="1800" b="1" dirty="0">
                <a:solidFill>
                  <a:srgbClr val="C00000"/>
                </a:solidFill>
                <a:latin typeface="微软雅黑" pitchFamily="34" charset="-122"/>
                <a:ea typeface="微软雅黑" pitchFamily="34" charset="-122"/>
              </a:rPr>
              <a:t>【</a:t>
            </a:r>
            <a:r>
              <a:rPr lang="en-US" altLang="zh-CN" sz="1800" b="1" dirty="0">
                <a:solidFill>
                  <a:srgbClr val="C00000"/>
                </a:solidFill>
                <a:latin typeface="微软雅黑" pitchFamily="34" charset="-122"/>
                <a:ea typeface="微软雅黑" pitchFamily="34" charset="-122"/>
              </a:rPr>
              <a:t>40%</a:t>
            </a:r>
            <a:r>
              <a:rPr lang="zh-CN" altLang="zh-CN" sz="1800" b="1" dirty="0" smtClean="0">
                <a:solidFill>
                  <a:srgbClr val="C00000"/>
                </a:solidFill>
                <a:latin typeface="微软雅黑" pitchFamily="34" charset="-122"/>
                <a:ea typeface="微软雅黑" pitchFamily="34" charset="-122"/>
              </a:rPr>
              <a:t>】</a:t>
            </a:r>
            <a:endParaRPr lang="en-US"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贷：银行存款‌</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应付职工薪酬‌</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原材料‌</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工程物资</a:t>
            </a:r>
            <a:r>
              <a:rPr lang="zh-CN" altLang="zh-CN" sz="1800" dirty="0" smtClean="0">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p:txBody>
      </p:sp>
      <p:sp>
        <p:nvSpPr>
          <p:cNvPr id="36" name="文本框 19"/>
          <p:cNvSpPr txBox="1"/>
          <p:nvPr/>
        </p:nvSpPr>
        <p:spPr>
          <a:xfrm>
            <a:off x="3031146" y="982051"/>
            <a:ext cx="6035736"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发生可资本化的后续</a:t>
            </a:r>
            <a:r>
              <a:rPr lang="zh-CN" altLang="zh-CN" sz="2000" b="1" kern="0" dirty="0" smtClean="0">
                <a:solidFill>
                  <a:srgbClr val="084CA1"/>
                </a:solidFill>
                <a:latin typeface="微软雅黑" pitchFamily="34" charset="-122"/>
                <a:ea typeface="微软雅黑" pitchFamily="34" charset="-122"/>
              </a:rPr>
              <a:t>支出</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74595117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固定资产后续支出</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566857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固定资产后续支出的账务处理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资本化后续支出</a:t>
            </a:r>
            <a:endParaRPr lang="zh-CN" altLang="zh-CN" sz="1800" b="1" dirty="0">
              <a:solidFill>
                <a:srgbClr val="084CA1"/>
              </a:solidFill>
              <a:ea typeface="微软雅黑"/>
              <a:cs typeface="+mn-ea"/>
            </a:endParaRPr>
          </a:p>
        </p:txBody>
      </p:sp>
      <p:grpSp>
        <p:nvGrpSpPr>
          <p:cNvPr id="14" name="组合 13"/>
          <p:cNvGrpSpPr/>
          <p:nvPr/>
        </p:nvGrpSpPr>
        <p:grpSpPr>
          <a:xfrm>
            <a:off x="349000" y="1333470"/>
            <a:ext cx="1760598" cy="1690207"/>
            <a:chOff x="1715" y="4363"/>
            <a:chExt cx="3628" cy="3490"/>
          </a:xfrm>
        </p:grpSpPr>
        <p:sp>
          <p:nvSpPr>
            <p:cNvPr id="15" name="椭圆 14"/>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6"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7" name="椭圆 16"/>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8" name="文本框 18"/>
          <p:cNvSpPr txBox="1"/>
          <p:nvPr/>
        </p:nvSpPr>
        <p:spPr>
          <a:xfrm>
            <a:off x="3030660" y="1662910"/>
            <a:ext cx="5867277" cy="1754326"/>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en-US" sz="1800" dirty="0">
                <a:latin typeface="微软雅黑" pitchFamily="34" charset="-122"/>
                <a:ea typeface="微软雅黑" pitchFamily="34" charset="-122"/>
              </a:rPr>
              <a:t>银行存款</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原材料</a:t>
            </a:r>
            <a:endParaRPr lang="zh-CN" altLang="zh-CN" sz="1800" b="1" dirty="0">
              <a:solidFill>
                <a:srgbClr val="C00000"/>
              </a:solidFill>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营业外支出            </a:t>
            </a:r>
            <a:r>
              <a:rPr lang="zh-CN" altLang="en-US" sz="1800" b="1" dirty="0" smtClean="0">
                <a:solidFill>
                  <a:srgbClr val="C00000"/>
                </a:solidFill>
                <a:latin typeface="微软雅黑" pitchFamily="34" charset="-122"/>
                <a:ea typeface="微软雅黑" pitchFamily="34" charset="-122"/>
              </a:rPr>
              <a:t>（差额）</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en-US" sz="1800" dirty="0" smtClean="0">
                <a:latin typeface="微软雅黑" pitchFamily="34" charset="-122"/>
                <a:ea typeface="微软雅黑" pitchFamily="34" charset="-122"/>
              </a:rPr>
              <a:t>在建工程</a:t>
            </a:r>
            <a:endParaRPr lang="zh-CN" altLang="zh-CN" sz="1800" dirty="0">
              <a:latin typeface="微软雅黑" pitchFamily="34" charset="-122"/>
              <a:ea typeface="微软雅黑" pitchFamily="34" charset="-122"/>
            </a:endParaRPr>
          </a:p>
        </p:txBody>
      </p:sp>
      <p:sp>
        <p:nvSpPr>
          <p:cNvPr id="19" name="文本框 19"/>
          <p:cNvSpPr txBox="1"/>
          <p:nvPr/>
        </p:nvSpPr>
        <p:spPr>
          <a:xfrm>
            <a:off x="3031146" y="1222081"/>
            <a:ext cx="6035736" cy="496290"/>
          </a:xfrm>
          <a:prstGeom prst="rect">
            <a:avLst/>
          </a:prstGeom>
          <a:noFill/>
        </p:spPr>
        <p:txBody>
          <a:bodyPr wrap="square" rtlCol="0">
            <a:spAutoFit/>
          </a:bodyPr>
          <a:lstStyle/>
          <a:p>
            <a:pPr lvl="0" defTabSz="914400">
              <a:lnSpc>
                <a:spcPct val="150000"/>
              </a:lnSpc>
              <a:defRPr/>
            </a:pPr>
            <a:r>
              <a:rPr lang="zh-CN" altLang="zh-CN" sz="2000" b="1" kern="0" dirty="0">
                <a:solidFill>
                  <a:srgbClr val="084CA1"/>
                </a:solidFill>
                <a:latin typeface="微软雅黑" pitchFamily="34" charset="-122"/>
                <a:ea typeface="微软雅黑" pitchFamily="34" charset="-122"/>
              </a:rPr>
              <a:t>残料收入</a:t>
            </a:r>
            <a:endParaRPr lang="zh-CN" altLang="en-US" sz="2000" b="1" kern="0" dirty="0">
              <a:solidFill>
                <a:srgbClr val="084CA1"/>
              </a:solidFill>
              <a:latin typeface="微软雅黑" pitchFamily="34" charset="-122"/>
              <a:ea typeface="微软雅黑" pitchFamily="34" charset="-122"/>
            </a:endParaRPr>
          </a:p>
        </p:txBody>
      </p:sp>
      <p:sp>
        <p:nvSpPr>
          <p:cNvPr id="20" name="椭圆 19"/>
          <p:cNvSpPr/>
          <p:nvPr/>
        </p:nvSpPr>
        <p:spPr>
          <a:xfrm>
            <a:off x="2538101" y="3526704"/>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1" name="文本框 18"/>
          <p:cNvSpPr txBox="1"/>
          <p:nvPr/>
        </p:nvSpPr>
        <p:spPr>
          <a:xfrm>
            <a:off x="3031146" y="3855175"/>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借：固定资产</a:t>
            </a:r>
          </a:p>
          <a:p>
            <a:pPr>
              <a:lnSpc>
                <a:spcPct val="150000"/>
              </a:lnSpc>
            </a:pPr>
            <a:r>
              <a:rPr lang="zh-CN" altLang="zh-CN" sz="1800" dirty="0">
                <a:latin typeface="微软雅黑" pitchFamily="34" charset="-122"/>
                <a:ea typeface="微软雅黑" pitchFamily="34" charset="-122"/>
              </a:rPr>
              <a:t>　　贷：在建工程</a:t>
            </a:r>
          </a:p>
        </p:txBody>
      </p:sp>
      <p:sp>
        <p:nvSpPr>
          <p:cNvPr id="22" name="文本框 19"/>
          <p:cNvSpPr txBox="1"/>
          <p:nvPr/>
        </p:nvSpPr>
        <p:spPr>
          <a:xfrm>
            <a:off x="3031632" y="3414346"/>
            <a:ext cx="4058197"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工程完工并达到预定可使用状态时</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60492529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固定资产后续支出</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1" name="矩形 20"/>
          <p:cNvSpPr/>
          <p:nvPr/>
        </p:nvSpPr>
        <p:spPr>
          <a:xfrm>
            <a:off x="590129" y="1171334"/>
            <a:ext cx="7798963" cy="923330"/>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资本化后续支出</a:t>
            </a:r>
            <a:r>
              <a:rPr lang="en-US" altLang="zh-CN" sz="1800" b="1" dirty="0" smtClean="0">
                <a:solidFill>
                  <a:srgbClr val="084CA1"/>
                </a:solidFill>
                <a:latin typeface="微软雅黑" pitchFamily="34" charset="-122"/>
                <a:ea typeface="微软雅黑" pitchFamily="34" charset="-122"/>
              </a:rPr>
              <a:t>】</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甲</a:t>
            </a:r>
            <a:r>
              <a:rPr lang="zh-CN" altLang="zh-CN" sz="1800" dirty="0">
                <a:latin typeface="微软雅黑" pitchFamily="34" charset="-122"/>
                <a:ea typeface="微软雅黑" pitchFamily="34" charset="-122"/>
              </a:rPr>
              <a:t>公司是增值税一般纳税人，</a:t>
            </a:r>
            <a:r>
              <a:rPr lang="en-US" altLang="zh-CN" sz="1800" dirty="0">
                <a:latin typeface="微软雅黑" pitchFamily="34" charset="-122"/>
                <a:ea typeface="微软雅黑" pitchFamily="34" charset="-122"/>
              </a:rPr>
              <a:t>2019</a:t>
            </a:r>
            <a:r>
              <a:rPr lang="zh-CN" altLang="zh-CN" sz="1800" dirty="0">
                <a:latin typeface="微软雅黑" pitchFamily="34" charset="-122"/>
                <a:ea typeface="微软雅黑" pitchFamily="34" charset="-122"/>
              </a:rPr>
              <a:t>年初改良一条生产线，该生产线原价为</a:t>
            </a:r>
            <a:r>
              <a:rPr lang="en-US" altLang="zh-CN" sz="1800" dirty="0">
                <a:latin typeface="微软雅黑" pitchFamily="34" charset="-122"/>
                <a:ea typeface="微软雅黑" pitchFamily="34" charset="-122"/>
              </a:rPr>
              <a:t>10 000 000</a:t>
            </a:r>
            <a:r>
              <a:rPr lang="zh-CN" altLang="zh-CN" sz="1800" dirty="0">
                <a:latin typeface="微软雅黑" pitchFamily="34" charset="-122"/>
                <a:ea typeface="微软雅黑" pitchFamily="34" charset="-122"/>
              </a:rPr>
              <a:t>元，已计提折旧</a:t>
            </a:r>
            <a:r>
              <a:rPr lang="en-US" altLang="zh-CN" sz="1800" dirty="0">
                <a:latin typeface="微软雅黑" pitchFamily="34" charset="-122"/>
                <a:ea typeface="微软雅黑" pitchFamily="34" charset="-122"/>
              </a:rPr>
              <a:t>4 750 000</a:t>
            </a:r>
            <a:r>
              <a:rPr lang="zh-CN" altLang="zh-CN" sz="1800" dirty="0">
                <a:latin typeface="微软雅黑" pitchFamily="34" charset="-122"/>
                <a:ea typeface="微软雅黑" pitchFamily="34" charset="-122"/>
              </a:rPr>
              <a:t>元</a:t>
            </a:r>
            <a:r>
              <a:rPr lang="zh-CN" altLang="zh-CN"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22" name="矩形 21"/>
          <p:cNvSpPr/>
          <p:nvPr>
            <p:custDataLst>
              <p:tags r:id="rId7"/>
            </p:custDataLst>
          </p:nvPr>
        </p:nvSpPr>
        <p:spPr>
          <a:xfrm>
            <a:off x="590130" y="112703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3" name="矩形 22"/>
          <p:cNvSpPr/>
          <p:nvPr>
            <p:custDataLst>
              <p:tags r:id="rId8"/>
            </p:custDataLst>
          </p:nvPr>
        </p:nvSpPr>
        <p:spPr>
          <a:xfrm>
            <a:off x="513688" y="205159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4" name="TextBox 23"/>
          <p:cNvSpPr txBox="1"/>
          <p:nvPr/>
        </p:nvSpPr>
        <p:spPr>
          <a:xfrm>
            <a:off x="586691" y="2114974"/>
            <a:ext cx="7771388" cy="1754326"/>
          </a:xfrm>
          <a:prstGeom prst="rect">
            <a:avLst/>
          </a:prstGeom>
          <a:noFill/>
        </p:spPr>
        <p:txBody>
          <a:bodyPr wrap="square" rtlCol="0">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）将固定资产转入在建工程</a:t>
            </a:r>
          </a:p>
          <a:p>
            <a:pPr>
              <a:lnSpc>
                <a:spcPct val="150000"/>
              </a:lnSpc>
            </a:pPr>
            <a:r>
              <a:rPr lang="zh-CN" altLang="zh-CN" sz="1800" dirty="0">
                <a:latin typeface="微软雅黑" pitchFamily="34" charset="-122"/>
                <a:ea typeface="微软雅黑" pitchFamily="34" charset="-122"/>
              </a:rPr>
              <a:t>借：在建工程</a:t>
            </a:r>
            <a:r>
              <a:rPr lang="en-US" altLang="zh-CN" sz="1800" dirty="0">
                <a:latin typeface="微软雅黑" pitchFamily="34" charset="-122"/>
                <a:ea typeface="微软雅黑" pitchFamily="34" charset="-122"/>
              </a:rPr>
              <a:t>                                    5 250 000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累计折旧</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4 750 000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：固定资产</a:t>
            </a:r>
            <a:r>
              <a:rPr lang="en-US" altLang="zh-CN" sz="1800" dirty="0">
                <a:latin typeface="微软雅黑" pitchFamily="34" charset="-122"/>
                <a:ea typeface="微软雅黑" pitchFamily="34" charset="-122"/>
              </a:rPr>
              <a:t>                                   10 000 000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56908342"/>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固定资产后续支出</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1" name="矩形 20"/>
          <p:cNvSpPr/>
          <p:nvPr/>
        </p:nvSpPr>
        <p:spPr>
          <a:xfrm>
            <a:off x="590129" y="1171334"/>
            <a:ext cx="7798963"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资本化后续支出</a:t>
            </a:r>
            <a:r>
              <a:rPr lang="en-US" altLang="zh-CN" sz="1800" b="1" dirty="0" smtClean="0">
                <a:solidFill>
                  <a:srgbClr val="084CA1"/>
                </a:solidFill>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2</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购</a:t>
            </a:r>
            <a:r>
              <a:rPr lang="zh-CN" altLang="zh-CN" sz="1800" dirty="0">
                <a:latin typeface="微软雅黑" pitchFamily="34" charset="-122"/>
                <a:ea typeface="微软雅黑" pitchFamily="34" charset="-122"/>
              </a:rPr>
              <a:t>入高科技新部件并取得增值税专用发票，注明价款为</a:t>
            </a:r>
            <a:r>
              <a:rPr lang="en-US" altLang="zh-CN" sz="1800" dirty="0">
                <a:latin typeface="微软雅黑" pitchFamily="34" charset="-122"/>
                <a:ea typeface="微软雅黑" pitchFamily="34" charset="-122"/>
              </a:rPr>
              <a:t>400 000</a:t>
            </a:r>
            <a:r>
              <a:rPr lang="zh-CN" altLang="zh-CN" sz="1800" dirty="0">
                <a:latin typeface="微软雅黑" pitchFamily="34" charset="-122"/>
                <a:ea typeface="微软雅黑" pitchFamily="34" charset="-122"/>
              </a:rPr>
              <a:t>元，增值税税额为</a:t>
            </a:r>
            <a:r>
              <a:rPr lang="en-US" altLang="zh-CN" sz="1800" dirty="0">
                <a:latin typeface="微软雅黑" pitchFamily="34" charset="-122"/>
                <a:ea typeface="微软雅黑" pitchFamily="34" charset="-122"/>
              </a:rPr>
              <a:t>64 000</a:t>
            </a:r>
            <a:r>
              <a:rPr lang="zh-CN" altLang="zh-CN" sz="1800" dirty="0">
                <a:latin typeface="微软雅黑" pitchFamily="34" charset="-122"/>
                <a:ea typeface="微软雅黑" pitchFamily="34" charset="-122"/>
              </a:rPr>
              <a:t>元，被替换旧部件的账面价值为</a:t>
            </a:r>
            <a:r>
              <a:rPr lang="en-US" altLang="zh-CN" sz="1800" dirty="0">
                <a:latin typeface="微软雅黑" pitchFamily="34" charset="-122"/>
                <a:ea typeface="微软雅黑" pitchFamily="34" charset="-122"/>
              </a:rPr>
              <a:t>100 000</a:t>
            </a:r>
            <a:r>
              <a:rPr lang="zh-CN" altLang="zh-CN" sz="1800" dirty="0">
                <a:latin typeface="微软雅黑" pitchFamily="34" charset="-122"/>
                <a:ea typeface="微软雅黑" pitchFamily="34" charset="-122"/>
              </a:rPr>
              <a:t>元，处置收回</a:t>
            </a:r>
            <a:r>
              <a:rPr lang="en-US" altLang="zh-CN" sz="1800" dirty="0">
                <a:latin typeface="微软雅黑" pitchFamily="34" charset="-122"/>
                <a:ea typeface="微软雅黑" pitchFamily="34" charset="-122"/>
              </a:rPr>
              <a:t>20 000</a:t>
            </a:r>
            <a:r>
              <a:rPr lang="zh-CN" altLang="zh-CN" sz="1800" dirty="0">
                <a:latin typeface="微软雅黑" pitchFamily="34" charset="-122"/>
                <a:ea typeface="微软雅黑" pitchFamily="34" charset="-122"/>
              </a:rPr>
              <a:t>元</a:t>
            </a:r>
            <a:r>
              <a:rPr lang="zh-CN" altLang="en-US" sz="1800" dirty="0">
                <a:latin typeface="微软雅黑" pitchFamily="34" charset="-122"/>
                <a:ea typeface="微软雅黑" pitchFamily="34" charset="-122"/>
              </a:rPr>
              <a:t>。</a:t>
            </a:r>
          </a:p>
        </p:txBody>
      </p:sp>
      <p:sp>
        <p:nvSpPr>
          <p:cNvPr id="22" name="矩形 21"/>
          <p:cNvSpPr/>
          <p:nvPr>
            <p:custDataLst>
              <p:tags r:id="rId7"/>
            </p:custDataLst>
          </p:nvPr>
        </p:nvSpPr>
        <p:spPr>
          <a:xfrm>
            <a:off x="590130" y="112703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3" name="矩形 22"/>
          <p:cNvSpPr/>
          <p:nvPr>
            <p:custDataLst>
              <p:tags r:id="rId8"/>
            </p:custDataLst>
          </p:nvPr>
        </p:nvSpPr>
        <p:spPr>
          <a:xfrm>
            <a:off x="513688" y="250879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4" name="TextBox 23"/>
          <p:cNvSpPr txBox="1"/>
          <p:nvPr/>
        </p:nvSpPr>
        <p:spPr>
          <a:xfrm>
            <a:off x="586691" y="2572174"/>
            <a:ext cx="7771388" cy="2585323"/>
          </a:xfrm>
          <a:prstGeom prst="rect">
            <a:avLst/>
          </a:prstGeom>
          <a:noFill/>
        </p:spPr>
        <p:txBody>
          <a:bodyPr wrap="square" rtlCol="0">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）购入高科技新</a:t>
            </a:r>
            <a:r>
              <a:rPr lang="zh-CN" altLang="zh-CN" sz="1800" b="1" dirty="0" smtClean="0">
                <a:solidFill>
                  <a:srgbClr val="084CA1"/>
                </a:solidFill>
                <a:latin typeface="微软雅黑" pitchFamily="34" charset="-122"/>
                <a:ea typeface="微软雅黑" pitchFamily="34" charset="-122"/>
              </a:rPr>
              <a:t>部件</a:t>
            </a:r>
          </a:p>
          <a:p>
            <a:pPr>
              <a:lnSpc>
                <a:spcPct val="150000"/>
              </a:lnSpc>
            </a:pPr>
            <a:r>
              <a:rPr lang="zh-CN" altLang="zh-CN" sz="1800" dirty="0" smtClean="0">
                <a:latin typeface="微软雅黑" pitchFamily="34" charset="-122"/>
                <a:ea typeface="微软雅黑" pitchFamily="34" charset="-122"/>
              </a:rPr>
              <a:t>借：工程物资</a:t>
            </a:r>
            <a:r>
              <a:rPr lang="en-US" altLang="zh-CN" sz="1800" dirty="0" smtClean="0">
                <a:latin typeface="微软雅黑" pitchFamily="34" charset="-122"/>
                <a:ea typeface="微软雅黑" pitchFamily="34" charset="-122"/>
              </a:rPr>
              <a:t>                                                     400 000</a:t>
            </a:r>
            <a:endParaRPr lang="zh-CN"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应交税费——应交增值税（进项税额）</a:t>
            </a:r>
            <a:r>
              <a:rPr lang="en-US" altLang="zh-CN" sz="1800" dirty="0">
                <a:latin typeface="微软雅黑" pitchFamily="34" charset="-122"/>
                <a:ea typeface="微软雅黑" pitchFamily="34" charset="-122"/>
              </a:rPr>
              <a:t>            64 000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贷：银行存款</a:t>
            </a:r>
            <a:r>
              <a:rPr lang="en-US" altLang="zh-CN" sz="1800" dirty="0">
                <a:latin typeface="微软雅黑" pitchFamily="34" charset="-122"/>
                <a:ea typeface="微软雅黑" pitchFamily="34" charset="-122"/>
              </a:rPr>
              <a:t>                                                      464 000</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借：在建工程</a:t>
            </a:r>
            <a:r>
              <a:rPr lang="en-US" altLang="zh-CN" sz="1800" dirty="0">
                <a:latin typeface="微软雅黑" pitchFamily="34" charset="-122"/>
                <a:ea typeface="微软雅黑" pitchFamily="34" charset="-122"/>
              </a:rPr>
              <a:t>                                                     400 000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贷：工程物资</a:t>
            </a:r>
            <a:r>
              <a:rPr lang="en-US" altLang="zh-CN" sz="1800" dirty="0">
                <a:latin typeface="微软雅黑" pitchFamily="34" charset="-122"/>
                <a:ea typeface="微软雅黑" pitchFamily="34" charset="-122"/>
              </a:rPr>
              <a:t>                                                      400 000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36898892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固定资产后续支出</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1" name="矩形 20"/>
          <p:cNvSpPr/>
          <p:nvPr/>
        </p:nvSpPr>
        <p:spPr>
          <a:xfrm>
            <a:off x="590129" y="1171334"/>
            <a:ext cx="7798963" cy="1338828"/>
          </a:xfrm>
          <a:prstGeom prst="rect">
            <a:avLst/>
          </a:prstGeom>
        </p:spPr>
        <p:txBody>
          <a:bodyPr wrap="square">
            <a:spAutoFit/>
          </a:bodyPr>
          <a:lstStyle/>
          <a:p>
            <a:pPr>
              <a:lnSpc>
                <a:spcPct val="150000"/>
              </a:lnSpc>
            </a:pPr>
            <a:r>
              <a:rPr lang="en-US" altLang="zh-CN" sz="1800" b="1" dirty="0" smtClean="0">
                <a:solidFill>
                  <a:srgbClr val="084CA1"/>
                </a:solidFill>
                <a:latin typeface="微软雅黑" pitchFamily="34" charset="-122"/>
                <a:ea typeface="微软雅黑" pitchFamily="34" charset="-122"/>
              </a:rPr>
              <a:t>【</a:t>
            </a:r>
            <a:r>
              <a:rPr lang="zh-CN" altLang="en-US" sz="1800" b="1" dirty="0" smtClean="0">
                <a:solidFill>
                  <a:srgbClr val="084CA1"/>
                </a:solidFill>
                <a:latin typeface="微软雅黑" pitchFamily="34" charset="-122"/>
                <a:ea typeface="微软雅黑" pitchFamily="34" charset="-122"/>
              </a:rPr>
              <a:t>资本化后续支出</a:t>
            </a:r>
            <a:r>
              <a:rPr lang="en-US" altLang="zh-CN" sz="1800" b="1" dirty="0" smtClean="0">
                <a:solidFill>
                  <a:srgbClr val="084CA1"/>
                </a:solidFill>
                <a:latin typeface="微软雅黑" pitchFamily="34" charset="-122"/>
                <a:ea typeface="微软雅黑" pitchFamily="34" charset="-122"/>
              </a:rPr>
              <a:t>】</a:t>
            </a:r>
            <a:r>
              <a:rPr lang="zh-CN" altLang="en-US"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en-US"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购</a:t>
            </a:r>
            <a:r>
              <a:rPr lang="zh-CN" altLang="zh-CN" sz="1800" dirty="0">
                <a:latin typeface="微软雅黑" pitchFamily="34" charset="-122"/>
                <a:ea typeface="微软雅黑" pitchFamily="34" charset="-122"/>
              </a:rPr>
              <a:t>入高科技新部件并取得增值税专用发票，注明价款为</a:t>
            </a:r>
            <a:r>
              <a:rPr lang="en-US" altLang="zh-CN" sz="1800" dirty="0">
                <a:latin typeface="微软雅黑" pitchFamily="34" charset="-122"/>
                <a:ea typeface="微软雅黑" pitchFamily="34" charset="-122"/>
              </a:rPr>
              <a:t>400 000</a:t>
            </a:r>
            <a:r>
              <a:rPr lang="zh-CN" altLang="zh-CN" sz="1800" dirty="0">
                <a:latin typeface="微软雅黑" pitchFamily="34" charset="-122"/>
                <a:ea typeface="微软雅黑" pitchFamily="34" charset="-122"/>
              </a:rPr>
              <a:t>元，增值税税额为</a:t>
            </a:r>
            <a:r>
              <a:rPr lang="en-US" altLang="zh-CN" sz="1800" dirty="0">
                <a:latin typeface="微软雅黑" pitchFamily="34" charset="-122"/>
                <a:ea typeface="微软雅黑" pitchFamily="34" charset="-122"/>
              </a:rPr>
              <a:t>64 000</a:t>
            </a:r>
            <a:r>
              <a:rPr lang="zh-CN" altLang="zh-CN" sz="1800" dirty="0">
                <a:latin typeface="微软雅黑" pitchFamily="34" charset="-122"/>
                <a:ea typeface="微软雅黑" pitchFamily="34" charset="-122"/>
              </a:rPr>
              <a:t>元，被替换旧部件的账面价值为</a:t>
            </a:r>
            <a:r>
              <a:rPr lang="en-US" altLang="zh-CN" sz="1800" dirty="0">
                <a:latin typeface="微软雅黑" pitchFamily="34" charset="-122"/>
                <a:ea typeface="微软雅黑" pitchFamily="34" charset="-122"/>
              </a:rPr>
              <a:t>100 000</a:t>
            </a:r>
            <a:r>
              <a:rPr lang="zh-CN" altLang="zh-CN" sz="1800" dirty="0">
                <a:latin typeface="微软雅黑" pitchFamily="34" charset="-122"/>
                <a:ea typeface="微软雅黑" pitchFamily="34" charset="-122"/>
              </a:rPr>
              <a:t>元，处置收回</a:t>
            </a:r>
            <a:r>
              <a:rPr lang="en-US" altLang="zh-CN" sz="1800" dirty="0">
                <a:latin typeface="微软雅黑" pitchFamily="34" charset="-122"/>
                <a:ea typeface="微软雅黑" pitchFamily="34" charset="-122"/>
              </a:rPr>
              <a:t>20 000</a:t>
            </a:r>
            <a:r>
              <a:rPr lang="zh-CN" altLang="zh-CN" sz="1800" dirty="0">
                <a:latin typeface="微软雅黑" pitchFamily="34" charset="-122"/>
                <a:ea typeface="微软雅黑" pitchFamily="34" charset="-122"/>
              </a:rPr>
              <a:t>元</a:t>
            </a:r>
            <a:r>
              <a:rPr lang="zh-CN" altLang="en-US" sz="1800" dirty="0">
                <a:latin typeface="微软雅黑" pitchFamily="34" charset="-122"/>
                <a:ea typeface="微软雅黑" pitchFamily="34" charset="-122"/>
              </a:rPr>
              <a:t>。</a:t>
            </a:r>
          </a:p>
        </p:txBody>
      </p:sp>
      <p:sp>
        <p:nvSpPr>
          <p:cNvPr id="22" name="矩形 21"/>
          <p:cNvSpPr/>
          <p:nvPr>
            <p:custDataLst>
              <p:tags r:id="rId7"/>
            </p:custDataLst>
          </p:nvPr>
        </p:nvSpPr>
        <p:spPr>
          <a:xfrm>
            <a:off x="590130" y="112703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3" name="矩形 22"/>
          <p:cNvSpPr/>
          <p:nvPr>
            <p:custDataLst>
              <p:tags r:id="rId8"/>
            </p:custDataLst>
          </p:nvPr>
        </p:nvSpPr>
        <p:spPr>
          <a:xfrm>
            <a:off x="513688" y="250879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4" name="TextBox 23"/>
          <p:cNvSpPr txBox="1"/>
          <p:nvPr/>
        </p:nvSpPr>
        <p:spPr>
          <a:xfrm>
            <a:off x="586691" y="2572174"/>
            <a:ext cx="7771388" cy="1754326"/>
          </a:xfrm>
          <a:prstGeom prst="rect">
            <a:avLst/>
          </a:prstGeom>
          <a:noFill/>
        </p:spPr>
        <p:txBody>
          <a:bodyPr wrap="square" rtlCol="0">
            <a:spAutoFit/>
          </a:bodyPr>
          <a:lstStyle/>
          <a:p>
            <a:pPr>
              <a:lnSpc>
                <a:spcPct val="150000"/>
              </a:lnSpc>
            </a:pPr>
            <a:r>
              <a:rPr lang="zh-CN" altLang="zh-CN" sz="1800" b="1" dirty="0" smtClean="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zh-CN" sz="1800" b="1" dirty="0" smtClean="0">
                <a:solidFill>
                  <a:srgbClr val="084CA1"/>
                </a:solidFill>
                <a:latin typeface="微软雅黑" pitchFamily="34" charset="-122"/>
                <a:ea typeface="微软雅黑" pitchFamily="34" charset="-122"/>
              </a:rPr>
              <a:t>）</a:t>
            </a:r>
            <a:r>
              <a:rPr lang="zh-CN" altLang="zh-CN" sz="1800" b="1" dirty="0">
                <a:solidFill>
                  <a:srgbClr val="084CA1"/>
                </a:solidFill>
                <a:latin typeface="微软雅黑" pitchFamily="34" charset="-122"/>
                <a:ea typeface="微软雅黑" pitchFamily="34" charset="-122"/>
              </a:rPr>
              <a:t>处置旧部件、终止确认旧部件账面价值：</a:t>
            </a:r>
          </a:p>
          <a:p>
            <a:pPr>
              <a:lnSpc>
                <a:spcPct val="150000"/>
              </a:lnSpc>
            </a:pPr>
            <a:r>
              <a:rPr lang="zh-CN" altLang="zh-CN" sz="1800" dirty="0">
                <a:latin typeface="微软雅黑" pitchFamily="34" charset="-122"/>
                <a:ea typeface="微软雅黑" pitchFamily="34" charset="-122"/>
              </a:rPr>
              <a:t>借：银行存款</a:t>
            </a:r>
            <a:r>
              <a:rPr lang="en-US" altLang="zh-CN" sz="1800" dirty="0">
                <a:latin typeface="微软雅黑" pitchFamily="34" charset="-122"/>
                <a:ea typeface="微软雅黑" pitchFamily="34" charset="-122"/>
              </a:rPr>
              <a:t>                                                   20 000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营业外支出——非流动资产报废</a:t>
            </a:r>
            <a:r>
              <a:rPr lang="zh-CN" altLang="en-US" sz="1800" dirty="0">
                <a:latin typeface="微软雅黑" pitchFamily="34" charset="-122"/>
                <a:ea typeface="微软雅黑" pitchFamily="34" charset="-122"/>
              </a:rPr>
              <a:t>损失</a:t>
            </a:r>
            <a:r>
              <a:rPr lang="en-US" altLang="zh-CN" sz="1800" dirty="0">
                <a:latin typeface="微软雅黑" pitchFamily="34" charset="-122"/>
                <a:ea typeface="微软雅黑" pitchFamily="34" charset="-122"/>
              </a:rPr>
              <a:t>           80 000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贷：在建工程</a:t>
            </a:r>
            <a:r>
              <a:rPr lang="en-US" altLang="zh-CN" sz="1800" dirty="0">
                <a:latin typeface="微软雅黑" pitchFamily="34" charset="-122"/>
                <a:ea typeface="微软雅黑" pitchFamily="34" charset="-122"/>
              </a:rPr>
              <a:t>                                                  100 000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6129053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844353"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固定资产核算设置的会计科目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19" name="直接连接符 18"/>
          <p:cNvCxnSpPr/>
          <p:nvPr/>
        </p:nvCxnSpPr>
        <p:spPr>
          <a:xfrm>
            <a:off x="116987" y="1636510"/>
            <a:ext cx="5537936" cy="0"/>
          </a:xfrm>
          <a:prstGeom prst="line">
            <a:avLst/>
          </a:prstGeom>
          <a:noFill/>
          <a:ln w="6350" cap="flat" cmpd="sng" algn="ctr">
            <a:solidFill>
              <a:srgbClr val="000000"/>
            </a:solidFill>
            <a:prstDash val="solid"/>
            <a:miter lim="800000"/>
          </a:ln>
          <a:effectLst/>
        </p:spPr>
      </p:cxnSp>
      <p:cxnSp>
        <p:nvCxnSpPr>
          <p:cNvPr id="20" name="直接连接符 19"/>
          <p:cNvCxnSpPr/>
          <p:nvPr/>
        </p:nvCxnSpPr>
        <p:spPr>
          <a:xfrm>
            <a:off x="2948595" y="1646601"/>
            <a:ext cx="0" cy="3074624"/>
          </a:xfrm>
          <a:prstGeom prst="line">
            <a:avLst/>
          </a:prstGeom>
          <a:noFill/>
          <a:ln w="6350" cap="flat" cmpd="sng" algn="ctr">
            <a:solidFill>
              <a:srgbClr val="000000"/>
            </a:solidFill>
            <a:prstDash val="solid"/>
            <a:miter lim="800000"/>
          </a:ln>
          <a:effectLst/>
        </p:spPr>
      </p:cxnSp>
      <p:sp>
        <p:nvSpPr>
          <p:cNvPr id="21" name="文本框 9"/>
          <p:cNvSpPr txBox="1"/>
          <p:nvPr/>
        </p:nvSpPr>
        <p:spPr>
          <a:xfrm>
            <a:off x="2242789" y="1228343"/>
            <a:ext cx="1411611"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累计折旧</a:t>
            </a:r>
          </a:p>
        </p:txBody>
      </p:sp>
      <p:sp>
        <p:nvSpPr>
          <p:cNvPr id="22" name="文本框 11"/>
          <p:cNvSpPr txBox="1"/>
          <p:nvPr/>
        </p:nvSpPr>
        <p:spPr>
          <a:xfrm>
            <a:off x="3098535" y="1830755"/>
            <a:ext cx="2678708" cy="923330"/>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① </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按月计提</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的</a:t>
            </a:r>
            <a:r>
              <a:rPr kumimoji="0" lang="zh-CN" altLang="en-US" sz="180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固定资产年</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折旧额</a:t>
            </a:r>
          </a:p>
        </p:txBody>
      </p:sp>
      <p:sp>
        <p:nvSpPr>
          <p:cNvPr id="23" name="文本框 12"/>
          <p:cNvSpPr txBox="1"/>
          <p:nvPr/>
        </p:nvSpPr>
        <p:spPr>
          <a:xfrm>
            <a:off x="404537" y="1830755"/>
            <a:ext cx="2544057" cy="1754326"/>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② 转出</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减少</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的固定资产折旧额（一般发生在固定资产重新估值后账面价值减小的情况）</a:t>
            </a:r>
          </a:p>
        </p:txBody>
      </p:sp>
      <p:cxnSp>
        <p:nvCxnSpPr>
          <p:cNvPr id="24" name="直接连接符 23"/>
          <p:cNvCxnSpPr/>
          <p:nvPr/>
        </p:nvCxnSpPr>
        <p:spPr>
          <a:xfrm>
            <a:off x="116987" y="3550204"/>
            <a:ext cx="5537936" cy="0"/>
          </a:xfrm>
          <a:prstGeom prst="line">
            <a:avLst/>
          </a:prstGeom>
          <a:noFill/>
          <a:ln w="6350" cap="flat" cmpd="sng" algn="ctr">
            <a:solidFill>
              <a:srgbClr val="000000"/>
            </a:solidFill>
            <a:prstDash val="solid"/>
            <a:miter lim="800000"/>
          </a:ln>
          <a:effectLst/>
        </p:spPr>
      </p:cxnSp>
      <p:sp>
        <p:nvSpPr>
          <p:cNvPr id="25" name="文本框 21"/>
          <p:cNvSpPr txBox="1"/>
          <p:nvPr/>
        </p:nvSpPr>
        <p:spPr>
          <a:xfrm>
            <a:off x="3098535" y="3735872"/>
            <a:ext cx="2556388" cy="874407"/>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期末余额</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固定资产的折旧</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累计额</a:t>
            </a:r>
          </a:p>
        </p:txBody>
      </p:sp>
      <p:sp>
        <p:nvSpPr>
          <p:cNvPr id="26" name="圆角矩形 25"/>
          <p:cNvSpPr/>
          <p:nvPr/>
        </p:nvSpPr>
        <p:spPr>
          <a:xfrm>
            <a:off x="5654923" y="3028208"/>
            <a:ext cx="3334698" cy="1693017"/>
          </a:xfrm>
          <a:prstGeom prst="roundRect">
            <a:avLst>
              <a:gd name="adj" fmla="val 3178"/>
            </a:avLst>
          </a:prstGeom>
          <a:solidFill>
            <a:srgbClr val="084CA1"/>
          </a:solidFill>
          <a:ln w="12700" cap="flat" cmpd="sng" algn="ctr">
            <a:solidFill>
              <a:srgbClr val="066DCA">
                <a:shade val="50000"/>
              </a:srgbClr>
            </a:solidFill>
            <a:prstDash val="solid"/>
            <a:miter lim="800000"/>
          </a:ln>
          <a:effectLst/>
        </p:spPr>
        <p:txBody>
          <a:bodyPr rtlCol="0" anchor="ctr"/>
          <a:lstStyle/>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资产类</a:t>
            </a: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账户（固定资产）</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备抵账户</a:t>
            </a: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a:t>
            </a:r>
          </a:p>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企业固定资产累计折旧数额。</a:t>
            </a:r>
          </a:p>
        </p:txBody>
      </p:sp>
      <p:sp>
        <p:nvSpPr>
          <p:cNvPr id="28" name="TextBox 27"/>
          <p:cNvSpPr txBox="1"/>
          <p:nvPr/>
        </p:nvSpPr>
        <p:spPr>
          <a:xfrm>
            <a:off x="251675" y="1267180"/>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9" name="TextBox 28"/>
          <p:cNvSpPr txBox="1"/>
          <p:nvPr/>
        </p:nvSpPr>
        <p:spPr>
          <a:xfrm>
            <a:off x="4633680" y="1265179"/>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42365732"/>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固定资产后续支出</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4313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2054663"/>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5484" y="1203598"/>
            <a:ext cx="7767951" cy="874407"/>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en-US" sz="1800" dirty="0">
                <a:latin typeface="微软雅黑" pitchFamily="34" charset="-122"/>
                <a:ea typeface="微软雅黑" pitchFamily="34" charset="-122"/>
              </a:rPr>
              <a:t>）发生改良支出</a:t>
            </a:r>
            <a:r>
              <a:rPr lang="en-US" altLang="zh-CN" sz="1800" dirty="0">
                <a:latin typeface="微软雅黑" pitchFamily="34" charset="-122"/>
                <a:ea typeface="微软雅黑" pitchFamily="34" charset="-122"/>
              </a:rPr>
              <a:t>100 000</a:t>
            </a:r>
            <a:r>
              <a:rPr lang="zh-CN" altLang="en-US" sz="1800" dirty="0">
                <a:latin typeface="微软雅黑" pitchFamily="34" charset="-122"/>
                <a:ea typeface="微软雅黑" pitchFamily="34" charset="-122"/>
              </a:rPr>
              <a:t>元并取得增值税专用发票，注明增值税税额为</a:t>
            </a:r>
            <a:r>
              <a:rPr lang="en-US" altLang="zh-CN" sz="1800" dirty="0">
                <a:latin typeface="微软雅黑" pitchFamily="34" charset="-122"/>
                <a:ea typeface="微软雅黑" pitchFamily="34" charset="-122"/>
              </a:rPr>
              <a:t>16 000</a:t>
            </a:r>
            <a:r>
              <a:rPr lang="zh-CN" altLang="en-US" sz="1800" dirty="0">
                <a:latin typeface="微软雅黑" pitchFamily="34" charset="-122"/>
                <a:ea typeface="微软雅黑" pitchFamily="34" charset="-122"/>
              </a:rPr>
              <a:t>元。假定该生产线的改良支出满足资本化条件。</a:t>
            </a:r>
          </a:p>
        </p:txBody>
      </p:sp>
      <p:sp>
        <p:nvSpPr>
          <p:cNvPr id="15" name="矩形 14"/>
          <p:cNvSpPr/>
          <p:nvPr/>
        </p:nvSpPr>
        <p:spPr>
          <a:xfrm>
            <a:off x="805484" y="2111183"/>
            <a:ext cx="7767951"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借：在建工程</a:t>
            </a:r>
            <a:r>
              <a:rPr lang="en-US" altLang="zh-CN" sz="1800" dirty="0">
                <a:latin typeface="微软雅黑" pitchFamily="34" charset="-122"/>
                <a:ea typeface="微软雅黑" pitchFamily="34" charset="-122"/>
              </a:rPr>
              <a:t>                                                      100 000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应交税费——应交增值税（进项税额）</a:t>
            </a:r>
            <a:r>
              <a:rPr lang="en-US" altLang="zh-CN" sz="1800" dirty="0">
                <a:latin typeface="微软雅黑" pitchFamily="34" charset="-122"/>
                <a:ea typeface="微软雅黑" pitchFamily="34" charset="-122"/>
              </a:rPr>
              <a:t>            16 000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贷：银行存款</a:t>
            </a:r>
            <a:r>
              <a:rPr lang="en-US" altLang="zh-CN" sz="1800" dirty="0">
                <a:latin typeface="微软雅黑" pitchFamily="34" charset="-122"/>
                <a:ea typeface="微软雅黑" pitchFamily="34" charset="-122"/>
              </a:rPr>
              <a:t>                                                      116 000</a:t>
            </a:r>
            <a:endParaRPr lang="zh-CN" altLang="zh-CN" sz="1800" dirty="0">
              <a:latin typeface="微软雅黑" pitchFamily="34" charset="-122"/>
              <a:ea typeface="微软雅黑" pitchFamily="34" charset="-122"/>
            </a:endParaRPr>
          </a:p>
        </p:txBody>
      </p:sp>
      <p:cxnSp>
        <p:nvCxnSpPr>
          <p:cNvPr id="16" name="直接连接符 15"/>
          <p:cNvCxnSpPr/>
          <p:nvPr/>
        </p:nvCxnSpPr>
        <p:spPr>
          <a:xfrm>
            <a:off x="863876" y="3442712"/>
            <a:ext cx="7740572"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7" name="矩形 16"/>
          <p:cNvSpPr/>
          <p:nvPr>
            <p:custDataLst>
              <p:tags r:id="rId9"/>
            </p:custDataLst>
          </p:nvPr>
        </p:nvSpPr>
        <p:spPr>
          <a:xfrm>
            <a:off x="767264" y="357689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8" name="矩形 17"/>
          <p:cNvSpPr/>
          <p:nvPr>
            <p:custDataLst>
              <p:tags r:id="rId10"/>
            </p:custDataLst>
          </p:nvPr>
        </p:nvSpPr>
        <p:spPr>
          <a:xfrm>
            <a:off x="690822" y="4088377"/>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9" name="矩形 18"/>
          <p:cNvSpPr/>
          <p:nvPr/>
        </p:nvSpPr>
        <p:spPr>
          <a:xfrm>
            <a:off x="767262" y="3637362"/>
            <a:ext cx="7767951" cy="458908"/>
          </a:xfrm>
          <a:prstGeom prst="rect">
            <a:avLst/>
          </a:prstGeom>
        </p:spPr>
        <p:txBody>
          <a:bodyPr wrap="square">
            <a:spAutoFit/>
          </a:bodyPr>
          <a:lstStyle/>
          <a:p>
            <a:pPr>
              <a:lnSpc>
                <a:spcPct val="150000"/>
              </a:lnSpc>
            </a:pP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）固定资产改良完成、投入使用时。</a:t>
            </a:r>
          </a:p>
        </p:txBody>
      </p:sp>
      <p:sp>
        <p:nvSpPr>
          <p:cNvPr id="25" name="矩形 24"/>
          <p:cNvSpPr/>
          <p:nvPr/>
        </p:nvSpPr>
        <p:spPr>
          <a:xfrm>
            <a:off x="767262" y="4144897"/>
            <a:ext cx="7767951"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借：固定资产</a:t>
            </a:r>
            <a:r>
              <a:rPr lang="en-US" altLang="zh-CN" sz="1800" dirty="0">
                <a:latin typeface="微软雅黑" pitchFamily="34" charset="-122"/>
                <a:ea typeface="微软雅黑" pitchFamily="34" charset="-122"/>
              </a:rPr>
              <a:t>                                                   5 650 000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贷：在建工程</a:t>
            </a:r>
            <a:r>
              <a:rPr lang="en-US" altLang="zh-CN" sz="1800" dirty="0">
                <a:latin typeface="微软雅黑" pitchFamily="34" charset="-122"/>
                <a:ea typeface="微软雅黑" pitchFamily="34" charset="-122"/>
              </a:rPr>
              <a:t>                                                   5 650 000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91078804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固定资产后续支出</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566857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固定资产后续支出的账务处理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费用化后续支出</a:t>
            </a:r>
            <a:endParaRPr lang="zh-CN" altLang="zh-CN" sz="1800" b="1" dirty="0">
              <a:solidFill>
                <a:srgbClr val="084CA1"/>
              </a:solidFill>
              <a:ea typeface="微软雅黑"/>
              <a:cs typeface="+mn-ea"/>
            </a:endParaRPr>
          </a:p>
        </p:txBody>
      </p:sp>
      <p:grpSp>
        <p:nvGrpSpPr>
          <p:cNvPr id="14" name="组合 13"/>
          <p:cNvGrpSpPr/>
          <p:nvPr/>
        </p:nvGrpSpPr>
        <p:grpSpPr>
          <a:xfrm>
            <a:off x="349000" y="1333470"/>
            <a:ext cx="1760598" cy="1690207"/>
            <a:chOff x="1715" y="4363"/>
            <a:chExt cx="3628" cy="3490"/>
          </a:xfrm>
        </p:grpSpPr>
        <p:sp>
          <p:nvSpPr>
            <p:cNvPr id="15" name="椭圆 14"/>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6"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17" name="椭圆 16"/>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8" name="文本框 18"/>
          <p:cNvSpPr txBox="1"/>
          <p:nvPr/>
        </p:nvSpPr>
        <p:spPr>
          <a:xfrm>
            <a:off x="3030660" y="1662910"/>
            <a:ext cx="5867277" cy="1754326"/>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en-US" sz="1800" dirty="0" smtClean="0">
                <a:latin typeface="微软雅黑" pitchFamily="34" charset="-122"/>
                <a:ea typeface="微软雅黑" pitchFamily="34" charset="-122"/>
              </a:rPr>
              <a:t>管理费用                 </a:t>
            </a:r>
            <a:r>
              <a:rPr lang="zh-CN" altLang="en-US" sz="1800" b="1" dirty="0" smtClean="0">
                <a:solidFill>
                  <a:srgbClr val="C00000"/>
                </a:solidFill>
                <a:latin typeface="微软雅黑" pitchFamily="34" charset="-122"/>
                <a:ea typeface="微软雅黑" pitchFamily="34" charset="-122"/>
              </a:rPr>
              <a:t>（</a:t>
            </a:r>
            <a:r>
              <a:rPr lang="zh-CN" altLang="zh-CN" sz="1800" b="1" dirty="0">
                <a:solidFill>
                  <a:srgbClr val="C00000"/>
                </a:solidFill>
                <a:latin typeface="微软雅黑" pitchFamily="34" charset="-122"/>
                <a:ea typeface="微软雅黑" pitchFamily="34" charset="-122"/>
              </a:rPr>
              <a:t>生产车间和行政管理部门等</a:t>
            </a:r>
            <a:r>
              <a:rPr lang="zh-CN" altLang="en-US" sz="1800" b="1" dirty="0">
                <a:solidFill>
                  <a:srgbClr val="C00000"/>
                </a:solidFill>
                <a:latin typeface="微软雅黑" pitchFamily="34" charset="-122"/>
                <a:ea typeface="微软雅黑" pitchFamily="34" charset="-122"/>
              </a:rPr>
              <a:t>）</a:t>
            </a:r>
            <a:endParaRPr lang="en-US" altLang="zh-CN" sz="1800" b="1" dirty="0">
              <a:solidFill>
                <a:srgbClr val="C00000"/>
              </a:solidFill>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en-US" sz="1800" dirty="0">
                <a:latin typeface="微软雅黑" pitchFamily="34" charset="-122"/>
                <a:ea typeface="微软雅黑" pitchFamily="34" charset="-122"/>
              </a:rPr>
              <a:t>销售</a:t>
            </a:r>
            <a:r>
              <a:rPr lang="zh-CN" altLang="en-US" sz="1800" dirty="0" smtClean="0">
                <a:latin typeface="微软雅黑" pitchFamily="34" charset="-122"/>
                <a:ea typeface="微软雅黑" pitchFamily="34" charset="-122"/>
              </a:rPr>
              <a:t>费用                 </a:t>
            </a:r>
            <a:r>
              <a:rPr lang="zh-CN" altLang="en-US" sz="1800" b="1" dirty="0" smtClean="0">
                <a:solidFill>
                  <a:srgbClr val="C00000"/>
                </a:solidFill>
                <a:latin typeface="微软雅黑" pitchFamily="34" charset="-122"/>
                <a:ea typeface="微软雅黑" pitchFamily="34" charset="-122"/>
              </a:rPr>
              <a:t>（</a:t>
            </a:r>
            <a:r>
              <a:rPr lang="zh-CN" altLang="en-US" sz="1800" b="1" dirty="0">
                <a:solidFill>
                  <a:srgbClr val="C00000"/>
                </a:solidFill>
                <a:latin typeface="微软雅黑" pitchFamily="34" charset="-122"/>
                <a:ea typeface="微软雅黑" pitchFamily="34" charset="-122"/>
              </a:rPr>
              <a:t>销售部门）</a:t>
            </a:r>
            <a:endParaRPr lang="en-US" altLang="zh-CN" sz="1800" b="1" dirty="0">
              <a:solidFill>
                <a:srgbClr val="C00000"/>
              </a:solidFill>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应交税费——应交增值税（进项税额）</a:t>
            </a:r>
            <a:endParaRPr lang="en-US"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a:t>
            </a:r>
            <a:r>
              <a:rPr lang="zh-CN" altLang="en-US" sz="1800" dirty="0">
                <a:latin typeface="微软雅黑" pitchFamily="34" charset="-122"/>
                <a:ea typeface="微软雅黑" pitchFamily="34" charset="-122"/>
              </a:rPr>
              <a:t>银行存款等</a:t>
            </a:r>
            <a:endParaRPr lang="zh-CN" altLang="zh-CN" sz="1800" dirty="0">
              <a:latin typeface="微软雅黑" pitchFamily="34" charset="-122"/>
              <a:ea typeface="微软雅黑" pitchFamily="34" charset="-122"/>
            </a:endParaRPr>
          </a:p>
        </p:txBody>
      </p:sp>
      <p:sp>
        <p:nvSpPr>
          <p:cNvPr id="19" name="文本框 19"/>
          <p:cNvSpPr txBox="1"/>
          <p:nvPr/>
        </p:nvSpPr>
        <p:spPr>
          <a:xfrm>
            <a:off x="3031146" y="1222081"/>
            <a:ext cx="6035736" cy="499624"/>
          </a:xfrm>
          <a:prstGeom prst="rect">
            <a:avLst/>
          </a:prstGeom>
          <a:noFill/>
        </p:spPr>
        <p:txBody>
          <a:bodyPr wrap="square" rtlCol="0">
            <a:spAutoFit/>
          </a:bodyPr>
          <a:lstStyle/>
          <a:p>
            <a:pPr lvl="0" defTabSz="914400">
              <a:lnSpc>
                <a:spcPct val="150000"/>
              </a:lnSpc>
              <a:defRPr/>
            </a:pPr>
            <a:r>
              <a:rPr lang="zh-CN" altLang="zh-CN" sz="2000" b="1" kern="0" dirty="0" smtClean="0">
                <a:solidFill>
                  <a:srgbClr val="084CA1"/>
                </a:solidFill>
                <a:latin typeface="微软雅黑" pitchFamily="34" charset="-122"/>
                <a:ea typeface="微软雅黑" pitchFamily="34" charset="-122"/>
              </a:rPr>
              <a:t>日常</a:t>
            </a:r>
            <a:r>
              <a:rPr lang="zh-CN" altLang="zh-CN" sz="2000" b="1" kern="0" dirty="0">
                <a:solidFill>
                  <a:srgbClr val="084CA1"/>
                </a:solidFill>
                <a:latin typeface="微软雅黑" pitchFamily="34" charset="-122"/>
                <a:ea typeface="微软雅黑" pitchFamily="34" charset="-122"/>
              </a:rPr>
              <a:t>修理费用及其可以抵扣的增值税进项税额</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69142782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4</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固定资产后续支出</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0" name="矩形 19"/>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1" name="矩形 20"/>
          <p:cNvSpPr/>
          <p:nvPr/>
        </p:nvSpPr>
        <p:spPr>
          <a:xfrm>
            <a:off x="590129" y="1171334"/>
            <a:ext cx="7798963" cy="1887696"/>
          </a:xfrm>
          <a:prstGeom prst="rect">
            <a:avLst/>
          </a:prstGeom>
        </p:spPr>
        <p:txBody>
          <a:bodyPr wrap="square">
            <a:spAutoFit/>
          </a:bodyPr>
          <a:lstStyle/>
          <a:p>
            <a:pPr>
              <a:lnSpc>
                <a:spcPts val="2800"/>
              </a:lnSpc>
            </a:pPr>
            <a:r>
              <a:rPr lang="en-US" altLang="zh-CN" sz="1800" b="1" dirty="0" smtClean="0">
                <a:solidFill>
                  <a:srgbClr val="084CA1"/>
                </a:solidFill>
                <a:latin typeface="微软雅黑" pitchFamily="34" charset="-122"/>
                <a:ea typeface="微软雅黑" pitchFamily="34" charset="-122"/>
              </a:rPr>
              <a:t>【</a:t>
            </a:r>
            <a:r>
              <a:rPr lang="zh-CN" altLang="en-US" sz="1800" b="1" dirty="0">
                <a:solidFill>
                  <a:srgbClr val="084CA1"/>
                </a:solidFill>
                <a:latin typeface="微软雅黑" pitchFamily="34" charset="-122"/>
                <a:ea typeface="微软雅黑" pitchFamily="34" charset="-122"/>
              </a:rPr>
              <a:t>费用</a:t>
            </a:r>
            <a:r>
              <a:rPr lang="zh-CN" altLang="en-US" sz="1800" b="1" dirty="0" smtClean="0">
                <a:solidFill>
                  <a:srgbClr val="084CA1"/>
                </a:solidFill>
                <a:latin typeface="微软雅黑" pitchFamily="34" charset="-122"/>
                <a:ea typeface="微软雅黑" pitchFamily="34" charset="-122"/>
              </a:rPr>
              <a:t>化后续支出</a:t>
            </a:r>
            <a:r>
              <a:rPr lang="en-US" altLang="zh-CN" sz="1800" b="1" dirty="0" smtClean="0">
                <a:solidFill>
                  <a:srgbClr val="084CA1"/>
                </a:solidFill>
                <a:latin typeface="微软雅黑" pitchFamily="34" charset="-122"/>
                <a:ea typeface="微软雅黑" pitchFamily="34" charset="-122"/>
              </a:rPr>
              <a:t>】</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日，甲公司（增值税一般纳税人）对生产车间使用的生产设备进行日常维护，发生维护费并取得增值税专用发票，注明维护费</a:t>
            </a:r>
            <a:r>
              <a:rPr lang="en-US" altLang="zh-CN" sz="1800" dirty="0">
                <a:latin typeface="微软雅黑" pitchFamily="34" charset="-122"/>
                <a:ea typeface="微软雅黑" pitchFamily="34" charset="-122"/>
              </a:rPr>
              <a:t>30 000</a:t>
            </a:r>
            <a:r>
              <a:rPr lang="zh-CN" altLang="zh-CN" sz="1800" dirty="0">
                <a:latin typeface="微软雅黑" pitchFamily="34" charset="-122"/>
                <a:ea typeface="微软雅黑" pitchFamily="34" charset="-122"/>
              </a:rPr>
              <a:t>元，增值税税额</a:t>
            </a:r>
            <a:r>
              <a:rPr lang="en-US" altLang="zh-CN" sz="1800" dirty="0">
                <a:latin typeface="微软雅黑" pitchFamily="34" charset="-122"/>
                <a:ea typeface="微软雅黑" pitchFamily="34" charset="-122"/>
              </a:rPr>
              <a:t>4 800</a:t>
            </a:r>
            <a:r>
              <a:rPr lang="zh-CN" altLang="zh-CN" sz="1800" dirty="0">
                <a:latin typeface="微软雅黑" pitchFamily="34" charset="-122"/>
                <a:ea typeface="微软雅黑" pitchFamily="34" charset="-122"/>
              </a:rPr>
              <a:t>元；对专设销售机构使用的设备进行日常修理并取得增值税专用发票，注明修理费</a:t>
            </a:r>
            <a:r>
              <a:rPr lang="en-US" altLang="zh-CN" sz="1800" dirty="0">
                <a:latin typeface="微软雅黑" pitchFamily="34" charset="-122"/>
                <a:ea typeface="微软雅黑" pitchFamily="34" charset="-122"/>
              </a:rPr>
              <a:t>20 000</a:t>
            </a:r>
            <a:r>
              <a:rPr lang="zh-CN" altLang="zh-CN" sz="1800" dirty="0">
                <a:latin typeface="微软雅黑" pitchFamily="34" charset="-122"/>
                <a:ea typeface="微软雅黑" pitchFamily="34" charset="-122"/>
              </a:rPr>
              <a:t>元，增值税税额</a:t>
            </a:r>
            <a:r>
              <a:rPr lang="en-US" altLang="zh-CN" sz="1800" dirty="0">
                <a:latin typeface="微软雅黑" pitchFamily="34" charset="-122"/>
                <a:ea typeface="微软雅黑" pitchFamily="34" charset="-122"/>
              </a:rPr>
              <a:t>3 200</a:t>
            </a:r>
            <a:r>
              <a:rPr lang="zh-CN" altLang="zh-CN" sz="1800" dirty="0">
                <a:latin typeface="微软雅黑" pitchFamily="34" charset="-122"/>
                <a:ea typeface="微软雅黑" pitchFamily="34" charset="-122"/>
              </a:rPr>
              <a:t>元。所有款项已通过银行存款转账付讫</a:t>
            </a:r>
            <a:r>
              <a:rPr lang="zh-CN" altLang="en-US" sz="1800" dirty="0">
                <a:latin typeface="微软雅黑" pitchFamily="34" charset="-122"/>
                <a:ea typeface="微软雅黑" pitchFamily="34" charset="-122"/>
              </a:rPr>
              <a:t>。</a:t>
            </a:r>
            <a:endParaRPr lang="zh-CN" altLang="zh-CN" sz="1800" dirty="0">
              <a:latin typeface="微软雅黑" pitchFamily="34" charset="-122"/>
              <a:ea typeface="微软雅黑" pitchFamily="34" charset="-122"/>
            </a:endParaRPr>
          </a:p>
        </p:txBody>
      </p:sp>
      <p:sp>
        <p:nvSpPr>
          <p:cNvPr id="22" name="矩形 21"/>
          <p:cNvSpPr/>
          <p:nvPr>
            <p:custDataLst>
              <p:tags r:id="rId7"/>
            </p:custDataLst>
          </p:nvPr>
        </p:nvSpPr>
        <p:spPr>
          <a:xfrm>
            <a:off x="590130" y="1127034"/>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3" name="矩形 22"/>
          <p:cNvSpPr/>
          <p:nvPr>
            <p:custDataLst>
              <p:tags r:id="rId8"/>
            </p:custDataLst>
          </p:nvPr>
        </p:nvSpPr>
        <p:spPr>
          <a:xfrm>
            <a:off x="502258" y="301171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4" name="TextBox 23"/>
          <p:cNvSpPr txBox="1"/>
          <p:nvPr/>
        </p:nvSpPr>
        <p:spPr>
          <a:xfrm>
            <a:off x="575261" y="3075094"/>
            <a:ext cx="7771388" cy="1528624"/>
          </a:xfrm>
          <a:prstGeom prst="rect">
            <a:avLst/>
          </a:prstGeom>
          <a:noFill/>
        </p:spPr>
        <p:txBody>
          <a:bodyPr wrap="square" rtlCol="0">
            <a:spAutoFit/>
          </a:bodyPr>
          <a:lstStyle/>
          <a:p>
            <a:pPr>
              <a:lnSpc>
                <a:spcPts val="2800"/>
              </a:lnSpc>
            </a:pPr>
            <a:r>
              <a:rPr lang="zh-CN" altLang="zh-CN" sz="1800" dirty="0">
                <a:latin typeface="微软雅黑" pitchFamily="34" charset="-122"/>
                <a:ea typeface="微软雅黑" pitchFamily="34" charset="-122"/>
              </a:rPr>
              <a:t>借：管理费用</a:t>
            </a:r>
            <a:r>
              <a:rPr lang="en-US" altLang="zh-CN" sz="1800" dirty="0">
                <a:latin typeface="微软雅黑" pitchFamily="34" charset="-122"/>
                <a:ea typeface="微软雅黑" pitchFamily="34" charset="-122"/>
              </a:rPr>
              <a:t>                                                 30 000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销售费用</a:t>
            </a:r>
            <a:r>
              <a:rPr lang="en-US" altLang="zh-CN" sz="1800" dirty="0">
                <a:latin typeface="微软雅黑" pitchFamily="34" charset="-122"/>
                <a:ea typeface="微软雅黑" pitchFamily="34" charset="-122"/>
              </a:rPr>
              <a:t>                                                  20 000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应交税费——应交增值税（进项税额）</a:t>
            </a:r>
            <a:r>
              <a:rPr lang="en-US" altLang="zh-CN" sz="1800" dirty="0">
                <a:latin typeface="微软雅黑" pitchFamily="34" charset="-122"/>
                <a:ea typeface="微软雅黑" pitchFamily="34" charset="-122"/>
              </a:rPr>
              <a:t>        8 000</a:t>
            </a:r>
            <a:endParaRPr lang="zh-CN" altLang="zh-CN" sz="1800" dirty="0">
              <a:latin typeface="微软雅黑" pitchFamily="34" charset="-122"/>
              <a:ea typeface="微软雅黑" pitchFamily="34" charset="-122"/>
            </a:endParaRPr>
          </a:p>
          <a:p>
            <a:pPr>
              <a:lnSpc>
                <a:spcPts val="28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贷：银行存款</a:t>
            </a:r>
            <a:r>
              <a:rPr lang="en-US" altLang="zh-CN" sz="1800" dirty="0">
                <a:latin typeface="微软雅黑" pitchFamily="34" charset="-122"/>
                <a:ea typeface="微软雅黑" pitchFamily="34" charset="-122"/>
              </a:rPr>
              <a:t>                                                  58 000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66889505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固定资产处置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固定资产处置核算的内容</a:t>
            </a:r>
          </a:p>
        </p:txBody>
      </p:sp>
      <p:grpSp>
        <p:nvGrpSpPr>
          <p:cNvPr id="13" name="组合 12"/>
          <p:cNvGrpSpPr/>
          <p:nvPr/>
        </p:nvGrpSpPr>
        <p:grpSpPr>
          <a:xfrm>
            <a:off x="492111" y="2105103"/>
            <a:ext cx="8302114" cy="2414336"/>
            <a:chOff x="806391" y="2533678"/>
            <a:chExt cx="8302114" cy="2414336"/>
          </a:xfrm>
        </p:grpSpPr>
        <p:sp>
          <p:nvSpPr>
            <p:cNvPr id="14" name="椭圆 13"/>
            <p:cNvSpPr/>
            <p:nvPr/>
          </p:nvSpPr>
          <p:spPr>
            <a:xfrm>
              <a:off x="806391" y="2533678"/>
              <a:ext cx="1656184" cy="64807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C00000"/>
                  </a:solidFill>
                  <a:latin typeface="微软雅黑" pitchFamily="34" charset="-122"/>
                  <a:ea typeface="微软雅黑" pitchFamily="34" charset="-122"/>
                </a:rPr>
                <a:t>符合定义</a:t>
              </a:r>
              <a:endParaRPr lang="zh-CN" altLang="en-US" sz="1800" b="1" dirty="0">
                <a:solidFill>
                  <a:srgbClr val="C00000"/>
                </a:solidFill>
                <a:latin typeface="微软雅黑" pitchFamily="34" charset="-122"/>
                <a:ea typeface="微软雅黑" pitchFamily="34" charset="-122"/>
              </a:endParaRPr>
            </a:p>
          </p:txBody>
        </p:sp>
        <p:sp>
          <p:nvSpPr>
            <p:cNvPr id="15" name="椭圆 14"/>
            <p:cNvSpPr/>
            <p:nvPr/>
          </p:nvSpPr>
          <p:spPr>
            <a:xfrm>
              <a:off x="4216017" y="2533678"/>
              <a:ext cx="1656184" cy="648072"/>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smtClean="0">
                  <a:solidFill>
                    <a:srgbClr val="C00000"/>
                  </a:solidFill>
                  <a:latin typeface="微软雅黑" pitchFamily="34" charset="-122"/>
                  <a:ea typeface="微软雅黑" pitchFamily="34" charset="-122"/>
                </a:rPr>
                <a:t>满足确认条件</a:t>
              </a:r>
              <a:endParaRPr lang="zh-CN" altLang="en-US" sz="1800" b="1" dirty="0">
                <a:solidFill>
                  <a:srgbClr val="C00000"/>
                </a:solidFill>
                <a:latin typeface="微软雅黑" pitchFamily="34" charset="-122"/>
                <a:ea typeface="微软雅黑" pitchFamily="34" charset="-122"/>
              </a:endParaRPr>
            </a:p>
          </p:txBody>
        </p:sp>
        <p:sp>
          <p:nvSpPr>
            <p:cNvPr id="16" name="加号 15"/>
            <p:cNvSpPr/>
            <p:nvPr/>
          </p:nvSpPr>
          <p:spPr>
            <a:xfrm>
              <a:off x="3087268" y="2608847"/>
              <a:ext cx="504056" cy="497735"/>
            </a:xfrm>
            <a:prstGeom prst="mathPlus">
              <a:avLst>
                <a:gd name="adj1" fmla="val 10703"/>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17" name="右箭头 16"/>
            <p:cNvSpPr/>
            <p:nvPr/>
          </p:nvSpPr>
          <p:spPr>
            <a:xfrm>
              <a:off x="6266216" y="2752863"/>
              <a:ext cx="360040" cy="209703"/>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18" name="TextBox 17"/>
            <p:cNvSpPr txBox="1"/>
            <p:nvPr/>
          </p:nvSpPr>
          <p:spPr>
            <a:xfrm>
              <a:off x="6732241" y="2673048"/>
              <a:ext cx="1800493" cy="369332"/>
            </a:xfrm>
            <a:prstGeom prst="rect">
              <a:avLst/>
            </a:prstGeom>
            <a:noFill/>
          </p:spPr>
          <p:txBody>
            <a:bodyPr wrap="none" rtlCol="0">
              <a:spAutoFit/>
            </a:bodyPr>
            <a:lstStyle/>
            <a:p>
              <a:r>
                <a:rPr lang="zh-CN" altLang="en-US" sz="1800" b="1" dirty="0" smtClean="0">
                  <a:solidFill>
                    <a:srgbClr val="084CA1"/>
                  </a:solidFill>
                  <a:latin typeface="微软雅黑" pitchFamily="34" charset="-122"/>
                  <a:ea typeface="微软雅黑" pitchFamily="34" charset="-122"/>
                </a:rPr>
                <a:t>确认为固定资产</a:t>
              </a:r>
              <a:endParaRPr lang="zh-CN" altLang="en-US" sz="1800" b="1" dirty="0">
                <a:solidFill>
                  <a:srgbClr val="084CA1"/>
                </a:solidFill>
                <a:latin typeface="微软雅黑" pitchFamily="34" charset="-122"/>
                <a:ea typeface="微软雅黑" pitchFamily="34" charset="-122"/>
              </a:endParaRPr>
            </a:p>
          </p:txBody>
        </p:sp>
        <p:sp>
          <p:nvSpPr>
            <p:cNvPr id="19" name="右箭头 18"/>
            <p:cNvSpPr/>
            <p:nvPr/>
          </p:nvSpPr>
          <p:spPr>
            <a:xfrm rot="5400000">
              <a:off x="1328479" y="3523790"/>
              <a:ext cx="504058" cy="209703"/>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5" name="右箭头 24"/>
            <p:cNvSpPr/>
            <p:nvPr/>
          </p:nvSpPr>
          <p:spPr>
            <a:xfrm rot="5400000">
              <a:off x="4792079" y="3523790"/>
              <a:ext cx="504059" cy="209703"/>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6" name="流程图: 汇总连接 25"/>
            <p:cNvSpPr/>
            <p:nvPr/>
          </p:nvSpPr>
          <p:spPr>
            <a:xfrm>
              <a:off x="1907705" y="3475032"/>
              <a:ext cx="288032" cy="307219"/>
            </a:xfrm>
            <a:prstGeom prst="flowChartSummingJunction">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7" name="流程图: 汇总连接 26"/>
            <p:cNvSpPr/>
            <p:nvPr/>
          </p:nvSpPr>
          <p:spPr>
            <a:xfrm>
              <a:off x="5364088" y="3475032"/>
              <a:ext cx="288032" cy="307219"/>
            </a:xfrm>
            <a:prstGeom prst="flowChartSummingJunction">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8" name="矩形 27"/>
            <p:cNvSpPr/>
            <p:nvPr/>
          </p:nvSpPr>
          <p:spPr>
            <a:xfrm>
              <a:off x="806392" y="4024684"/>
              <a:ext cx="1656184" cy="646331"/>
            </a:xfrm>
            <a:prstGeom prst="rect">
              <a:avLst/>
            </a:prstGeom>
            <a:solidFill>
              <a:schemeClr val="accent1">
                <a:lumMod val="60000"/>
                <a:lumOff val="40000"/>
              </a:schemeClr>
            </a:solidFill>
          </p:spPr>
          <p:txBody>
            <a:bodyPr wrap="square">
              <a:spAutoFit/>
            </a:bodyPr>
            <a:lstStyle/>
            <a:p>
              <a:r>
                <a:rPr lang="zh-CN" altLang="zh-CN" sz="1800" dirty="0">
                  <a:latin typeface="微软雅黑" pitchFamily="34" charset="-122"/>
                  <a:ea typeface="微软雅黑" pitchFamily="34" charset="-122"/>
                </a:rPr>
                <a:t>该固定资产处于处置状态</a:t>
              </a:r>
              <a:endParaRPr lang="zh-CN" altLang="en-US" sz="1800" dirty="0">
                <a:latin typeface="微软雅黑" pitchFamily="34" charset="-122"/>
                <a:ea typeface="微软雅黑" pitchFamily="34" charset="-122"/>
              </a:endParaRPr>
            </a:p>
          </p:txBody>
        </p:sp>
        <p:sp>
          <p:nvSpPr>
            <p:cNvPr id="29" name="矩形 28"/>
            <p:cNvSpPr/>
            <p:nvPr/>
          </p:nvSpPr>
          <p:spPr>
            <a:xfrm>
              <a:off x="4160236" y="4024684"/>
              <a:ext cx="2105980" cy="923330"/>
            </a:xfrm>
            <a:prstGeom prst="rect">
              <a:avLst/>
            </a:prstGeom>
            <a:solidFill>
              <a:schemeClr val="accent1">
                <a:lumMod val="60000"/>
                <a:lumOff val="40000"/>
              </a:schemeClr>
            </a:solidFill>
          </p:spPr>
          <p:txBody>
            <a:bodyPr wrap="square">
              <a:spAutoFit/>
            </a:bodyPr>
            <a:lstStyle/>
            <a:p>
              <a:r>
                <a:rPr lang="zh-CN" altLang="zh-CN" sz="1800" dirty="0">
                  <a:latin typeface="微软雅黑" pitchFamily="34" charset="-122"/>
                  <a:ea typeface="微软雅黑" pitchFamily="34" charset="-122"/>
                </a:rPr>
                <a:t>该固定资产预期通过使用或处置不能产生经济利益</a:t>
              </a:r>
              <a:endParaRPr lang="zh-CN" altLang="en-US" sz="1800" dirty="0">
                <a:latin typeface="微软雅黑" pitchFamily="34" charset="-122"/>
                <a:ea typeface="微软雅黑" pitchFamily="34" charset="-122"/>
              </a:endParaRPr>
            </a:p>
          </p:txBody>
        </p:sp>
        <p:sp>
          <p:nvSpPr>
            <p:cNvPr id="30" name="TextBox 29"/>
            <p:cNvSpPr txBox="1"/>
            <p:nvPr/>
          </p:nvSpPr>
          <p:spPr>
            <a:xfrm>
              <a:off x="3024947" y="4024684"/>
              <a:ext cx="434734" cy="369332"/>
            </a:xfrm>
            <a:prstGeom prst="rect">
              <a:avLst/>
            </a:prstGeom>
            <a:noFill/>
          </p:spPr>
          <p:txBody>
            <a:bodyPr wrap="none" rtlCol="0">
              <a:spAutoFit/>
            </a:bodyPr>
            <a:lstStyle/>
            <a:p>
              <a:r>
                <a:rPr lang="en-US" altLang="zh-CN" sz="1800" b="1" dirty="0" smtClean="0">
                  <a:solidFill>
                    <a:srgbClr val="C00000"/>
                  </a:solidFill>
                  <a:latin typeface="微软雅黑" pitchFamily="34" charset="-122"/>
                  <a:ea typeface="微软雅黑" pitchFamily="34" charset="-122"/>
                </a:rPr>
                <a:t>or</a:t>
              </a:r>
              <a:endParaRPr lang="zh-CN" altLang="en-US" sz="1800" b="1" dirty="0">
                <a:solidFill>
                  <a:srgbClr val="C00000"/>
                </a:solidFill>
                <a:latin typeface="微软雅黑" pitchFamily="34" charset="-122"/>
                <a:ea typeface="微软雅黑" pitchFamily="34" charset="-122"/>
              </a:endParaRPr>
            </a:p>
          </p:txBody>
        </p:sp>
        <p:sp>
          <p:nvSpPr>
            <p:cNvPr id="31" name="右箭头 30"/>
            <p:cNvSpPr/>
            <p:nvPr/>
          </p:nvSpPr>
          <p:spPr>
            <a:xfrm>
              <a:off x="6266215" y="4318613"/>
              <a:ext cx="360040" cy="209703"/>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32" name="TextBox 31"/>
            <p:cNvSpPr txBox="1"/>
            <p:nvPr/>
          </p:nvSpPr>
          <p:spPr>
            <a:xfrm>
              <a:off x="6732240" y="4238798"/>
              <a:ext cx="2376265" cy="369332"/>
            </a:xfrm>
            <a:prstGeom prst="rect">
              <a:avLst/>
            </a:prstGeom>
            <a:noFill/>
          </p:spPr>
          <p:txBody>
            <a:bodyPr wrap="square" rtlCol="0">
              <a:spAutoFit/>
            </a:bodyPr>
            <a:lstStyle/>
            <a:p>
              <a:r>
                <a:rPr lang="zh-CN" altLang="en-US" sz="1800" b="1" dirty="0">
                  <a:solidFill>
                    <a:srgbClr val="084CA1"/>
                  </a:solidFill>
                  <a:latin typeface="微软雅黑" pitchFamily="34" charset="-122"/>
                  <a:ea typeface="微软雅黑" pitchFamily="34" charset="-122"/>
                </a:rPr>
                <a:t>终止</a:t>
              </a:r>
              <a:r>
                <a:rPr lang="zh-CN" altLang="en-US" sz="1800" b="1" dirty="0" smtClean="0">
                  <a:solidFill>
                    <a:srgbClr val="084CA1"/>
                  </a:solidFill>
                  <a:latin typeface="微软雅黑" pitchFamily="34" charset="-122"/>
                  <a:ea typeface="微软雅黑" pitchFamily="34" charset="-122"/>
                </a:rPr>
                <a:t>确认为固定资产</a:t>
              </a:r>
              <a:endParaRPr lang="zh-CN" altLang="en-US" sz="1800" b="1" dirty="0">
                <a:solidFill>
                  <a:srgbClr val="084CA1"/>
                </a:solidFill>
                <a:latin typeface="微软雅黑" pitchFamily="34" charset="-122"/>
                <a:ea typeface="微软雅黑" pitchFamily="34" charset="-122"/>
              </a:endParaRPr>
            </a:p>
          </p:txBody>
        </p:sp>
      </p:grpSp>
      <p:sp>
        <p:nvSpPr>
          <p:cNvPr id="33" name="矩形 32"/>
          <p:cNvSpPr/>
          <p:nvPr/>
        </p:nvSpPr>
        <p:spPr>
          <a:xfrm>
            <a:off x="491205" y="1135063"/>
            <a:ext cx="7727249" cy="923330"/>
          </a:xfrm>
          <a:prstGeom prst="rect">
            <a:avLst/>
          </a:prstGeom>
        </p:spPr>
        <p:txBody>
          <a:bodyPr wrap="square">
            <a:spAutoFit/>
          </a:bodyPr>
          <a:lstStyle/>
          <a:p>
            <a:pPr>
              <a:lnSpc>
                <a:spcPct val="150000"/>
              </a:lnSpc>
            </a:pPr>
            <a:r>
              <a:rPr lang="zh-CN" altLang="zh-CN" sz="1800" b="1" dirty="0">
                <a:solidFill>
                  <a:srgbClr val="C00000"/>
                </a:solidFill>
                <a:latin typeface="微软雅黑" pitchFamily="34" charset="-122"/>
                <a:ea typeface="微软雅黑" pitchFamily="34" charset="-122"/>
              </a:rPr>
              <a:t>固定资产</a:t>
            </a:r>
            <a:r>
              <a:rPr lang="zh-CN" altLang="zh-CN" sz="1800" b="1" dirty="0" smtClean="0">
                <a:solidFill>
                  <a:srgbClr val="C00000"/>
                </a:solidFill>
                <a:latin typeface="微软雅黑" pitchFamily="34" charset="-122"/>
                <a:ea typeface="微软雅黑" pitchFamily="34" charset="-122"/>
              </a:rPr>
              <a:t>处置</a:t>
            </a:r>
            <a:r>
              <a:rPr lang="zh-CN" altLang="en-US"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即</a:t>
            </a:r>
            <a:r>
              <a:rPr lang="zh-CN" altLang="zh-CN" sz="1800" dirty="0">
                <a:latin typeface="微软雅黑" pitchFamily="34" charset="-122"/>
                <a:ea typeface="微软雅黑" pitchFamily="34" charset="-122"/>
              </a:rPr>
              <a:t>固定资产的终止确认，具体包括固定资产的出售、报废、毁损、对外投资、非货币性资产交换、债务重组等。</a:t>
            </a:r>
          </a:p>
        </p:txBody>
      </p:sp>
    </p:spTree>
    <p:custDataLst>
      <p:tags r:id="rId1"/>
    </p:custDataLst>
    <p:extLst>
      <p:ext uri="{BB962C8B-B14F-4D97-AF65-F5344CB8AC3E}">
        <p14:creationId xmlns:p14="http://schemas.microsoft.com/office/powerpoint/2010/main" val="1275736201"/>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固定资产处置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固定资产处置的账务处理</a:t>
            </a:r>
          </a:p>
        </p:txBody>
      </p:sp>
      <p:cxnSp>
        <p:nvCxnSpPr>
          <p:cNvPr id="34" name="直接连接符 33"/>
          <p:cNvCxnSpPr/>
          <p:nvPr/>
        </p:nvCxnSpPr>
        <p:spPr>
          <a:xfrm>
            <a:off x="363008" y="1616757"/>
            <a:ext cx="6742548" cy="739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3364018" y="1631555"/>
            <a:ext cx="6476" cy="2619811"/>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346804" y="1241892"/>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37" name="TextBox 36"/>
          <p:cNvSpPr txBox="1"/>
          <p:nvPr/>
        </p:nvSpPr>
        <p:spPr>
          <a:xfrm>
            <a:off x="6555773" y="1256690"/>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38" name="TextBox 37"/>
          <p:cNvSpPr txBox="1"/>
          <p:nvPr/>
        </p:nvSpPr>
        <p:spPr>
          <a:xfrm>
            <a:off x="2711414" y="1226503"/>
            <a:ext cx="1620432" cy="369332"/>
          </a:xfrm>
          <a:prstGeom prst="rect">
            <a:avLst/>
          </a:prstGeom>
          <a:noFill/>
        </p:spPr>
        <p:txBody>
          <a:bodyPr wrap="square" rtlCol="0">
            <a:spAutoFit/>
          </a:bodyPr>
          <a:lstStyle/>
          <a:p>
            <a:pPr algn="dist"/>
            <a:r>
              <a:rPr lang="zh-CN" altLang="en-US" sz="1800" b="1" dirty="0" smtClean="0">
                <a:solidFill>
                  <a:srgbClr val="084CA1"/>
                </a:solidFill>
                <a:latin typeface="微软雅黑" pitchFamily="34" charset="-122"/>
                <a:ea typeface="微软雅黑" pitchFamily="34" charset="-122"/>
              </a:rPr>
              <a:t>固定资产清理</a:t>
            </a:r>
            <a:endParaRPr lang="zh-CN" altLang="en-US" sz="1800" b="1" dirty="0">
              <a:solidFill>
                <a:srgbClr val="084CA1"/>
              </a:solidFill>
              <a:latin typeface="微软雅黑" pitchFamily="34" charset="-122"/>
              <a:ea typeface="微软雅黑" pitchFamily="34" charset="-122"/>
            </a:endParaRPr>
          </a:p>
        </p:txBody>
      </p:sp>
      <p:sp>
        <p:nvSpPr>
          <p:cNvPr id="39" name="TextBox 38"/>
          <p:cNvSpPr txBox="1"/>
          <p:nvPr/>
        </p:nvSpPr>
        <p:spPr>
          <a:xfrm>
            <a:off x="346804" y="1666729"/>
            <a:ext cx="2964450" cy="1338828"/>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rPr>
              <a:t>转入清理的固定资产净值</a:t>
            </a:r>
            <a:endParaRPr lang="en-US" altLang="zh-CN" sz="1800" dirty="0" smtClean="0">
              <a:latin typeface="微软雅黑" pitchFamily="34" charset="-122"/>
              <a:ea typeface="微软雅黑" pitchFamily="34" charset="-122"/>
            </a:endParaRPr>
          </a:p>
          <a:p>
            <a:pPr>
              <a:lnSpc>
                <a:spcPct val="150000"/>
              </a:lnSpc>
            </a:pPr>
            <a:r>
              <a:rPr lang="zh-CN" altLang="en-US" sz="1800" dirty="0" smtClean="0">
                <a:latin typeface="微软雅黑" pitchFamily="34" charset="-122"/>
                <a:ea typeface="微软雅黑" pitchFamily="34" charset="-122"/>
              </a:rPr>
              <a:t>支付的相关税费及其他费用</a:t>
            </a:r>
            <a:endParaRPr lang="en-US" altLang="zh-CN" sz="1800" dirty="0" smtClean="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结转清理</a:t>
            </a:r>
            <a:r>
              <a:rPr lang="zh-CN" altLang="en-US" sz="1800" dirty="0" smtClean="0">
                <a:latin typeface="微软雅黑" pitchFamily="34" charset="-122"/>
                <a:ea typeface="微软雅黑" pitchFamily="34" charset="-122"/>
              </a:rPr>
              <a:t>净收益</a:t>
            </a:r>
            <a:endParaRPr lang="zh-CN" altLang="en-US" sz="1800" dirty="0">
              <a:latin typeface="微软雅黑" pitchFamily="34" charset="-122"/>
              <a:ea typeface="微软雅黑" pitchFamily="34" charset="-122"/>
            </a:endParaRPr>
          </a:p>
        </p:txBody>
      </p:sp>
      <p:sp>
        <p:nvSpPr>
          <p:cNvPr id="40" name="TextBox 39"/>
          <p:cNvSpPr txBox="1"/>
          <p:nvPr/>
        </p:nvSpPr>
        <p:spPr>
          <a:xfrm>
            <a:off x="3190279" y="1659489"/>
            <a:ext cx="4174222" cy="1338828"/>
          </a:xfrm>
          <a:prstGeom prst="rect">
            <a:avLst/>
          </a:prstGeom>
          <a:noFill/>
        </p:spPr>
        <p:txBody>
          <a:bodyPr wrap="square" rtlCol="0">
            <a:spAutoFit/>
          </a:bodyPr>
          <a:lstStyle/>
          <a:p>
            <a:pPr algn="r">
              <a:lnSpc>
                <a:spcPct val="150000"/>
              </a:lnSpc>
            </a:pPr>
            <a:r>
              <a:rPr lang="zh-CN" altLang="en-US" sz="1800" dirty="0" smtClean="0">
                <a:latin typeface="微软雅黑" pitchFamily="34" charset="-122"/>
                <a:ea typeface="微软雅黑" pitchFamily="34" charset="-122"/>
              </a:rPr>
              <a:t>收回的出售价款、残料价值和变价收入取得的保险公司或个人的赔偿</a:t>
            </a:r>
            <a:endParaRPr lang="en-US" altLang="zh-CN" sz="1800" dirty="0" smtClean="0">
              <a:latin typeface="微软雅黑" pitchFamily="34" charset="-122"/>
              <a:ea typeface="微软雅黑" pitchFamily="34" charset="-122"/>
            </a:endParaRPr>
          </a:p>
          <a:p>
            <a:pPr algn="r">
              <a:lnSpc>
                <a:spcPct val="150000"/>
              </a:lnSpc>
            </a:pPr>
            <a:r>
              <a:rPr lang="zh-CN" altLang="en-US" sz="1800" dirty="0">
                <a:latin typeface="微软雅黑" pitchFamily="34" charset="-122"/>
                <a:ea typeface="微软雅黑" pitchFamily="34" charset="-122"/>
              </a:rPr>
              <a:t>结转清理净</a:t>
            </a:r>
            <a:r>
              <a:rPr lang="zh-CN" altLang="en-US" sz="1800" dirty="0" smtClean="0">
                <a:latin typeface="微软雅黑" pitchFamily="34" charset="-122"/>
                <a:ea typeface="微软雅黑" pitchFamily="34" charset="-122"/>
              </a:rPr>
              <a:t>损失</a:t>
            </a:r>
            <a:endParaRPr lang="zh-CN" altLang="en-US" sz="1800" dirty="0">
              <a:latin typeface="微软雅黑" pitchFamily="34" charset="-122"/>
              <a:ea typeface="微软雅黑" pitchFamily="34" charset="-122"/>
            </a:endParaRPr>
          </a:p>
        </p:txBody>
      </p:sp>
      <p:sp>
        <p:nvSpPr>
          <p:cNvPr id="41" name="TextBox 40"/>
          <p:cNvSpPr txBox="1"/>
          <p:nvPr/>
        </p:nvSpPr>
        <p:spPr>
          <a:xfrm>
            <a:off x="3595688" y="3101828"/>
            <a:ext cx="5292725" cy="1754326"/>
          </a:xfrm>
          <a:prstGeom prst="rect">
            <a:avLst/>
          </a:prstGeom>
          <a:solidFill>
            <a:srgbClr val="084CA1"/>
          </a:solidFill>
        </p:spPr>
        <p:txBody>
          <a:bodyPr wrap="square" rtlCol="0">
            <a:spAutoFit/>
          </a:bodyPr>
          <a:lstStyle/>
          <a:p>
            <a:pPr marL="285750" indent="-285750">
              <a:lnSpc>
                <a:spcPct val="150000"/>
              </a:lnSpc>
              <a:buFont typeface="Wingdings" pitchFamily="2" charset="2"/>
              <a:buChar char="Ø"/>
            </a:pPr>
            <a:r>
              <a:rPr lang="zh-CN" altLang="en-US" sz="1800" b="1" dirty="0">
                <a:solidFill>
                  <a:srgbClr val="FFC000"/>
                </a:solidFill>
                <a:latin typeface="微软雅黑" pitchFamily="34" charset="-122"/>
                <a:ea typeface="微软雅黑" pitchFamily="34" charset="-122"/>
                <a:sym typeface="+mn-ea"/>
              </a:rPr>
              <a:t>资产类</a:t>
            </a:r>
            <a:r>
              <a:rPr lang="zh-CN" altLang="en-US" sz="1800" b="1" dirty="0" smtClean="0">
                <a:solidFill>
                  <a:schemeClr val="bg1"/>
                </a:solidFill>
                <a:latin typeface="微软雅黑" pitchFamily="34" charset="-122"/>
                <a:ea typeface="微软雅黑" pitchFamily="34" charset="-122"/>
                <a:sym typeface="+mn-ea"/>
              </a:rPr>
              <a:t>账户</a:t>
            </a:r>
            <a:endParaRPr lang="en-US" altLang="zh-CN" sz="1800" dirty="0" smtClean="0">
              <a:solidFill>
                <a:schemeClr val="bg1"/>
              </a:solidFill>
              <a:latin typeface="微软雅黑" pitchFamily="34" charset="-122"/>
              <a:ea typeface="微软雅黑" pitchFamily="34" charset="-122"/>
            </a:endParaRPr>
          </a:p>
          <a:p>
            <a:pPr marL="285750" indent="-285750">
              <a:lnSpc>
                <a:spcPct val="150000"/>
              </a:lnSpc>
              <a:buFont typeface="Wingdings" pitchFamily="2" charset="2"/>
              <a:buChar char="Ø"/>
            </a:pPr>
            <a:r>
              <a:rPr lang="zh-CN" altLang="zh-CN" sz="1800" dirty="0" smtClean="0">
                <a:solidFill>
                  <a:schemeClr val="bg1"/>
                </a:solidFill>
                <a:latin typeface="微软雅黑" pitchFamily="34" charset="-122"/>
                <a:ea typeface="微软雅黑" pitchFamily="34" charset="-122"/>
              </a:rPr>
              <a:t>净</a:t>
            </a:r>
            <a:r>
              <a:rPr lang="zh-CN" altLang="zh-CN" sz="1800" dirty="0">
                <a:solidFill>
                  <a:schemeClr val="bg1"/>
                </a:solidFill>
                <a:latin typeface="微软雅黑" pitchFamily="34" charset="-122"/>
                <a:ea typeface="微软雅黑" pitchFamily="34" charset="-122"/>
              </a:rPr>
              <a:t>损益属于</a:t>
            </a:r>
            <a:r>
              <a:rPr lang="zh-CN" altLang="zh-CN" sz="1800" dirty="0">
                <a:solidFill>
                  <a:srgbClr val="FFC000"/>
                </a:solidFill>
                <a:latin typeface="微软雅黑" pitchFamily="34" charset="-122"/>
                <a:ea typeface="微软雅黑" pitchFamily="34" charset="-122"/>
              </a:rPr>
              <a:t>筹建期间</a:t>
            </a:r>
            <a:r>
              <a:rPr lang="zh-CN" altLang="zh-CN" sz="1800" dirty="0">
                <a:solidFill>
                  <a:schemeClr val="bg1"/>
                </a:solidFill>
                <a:latin typeface="微软雅黑" pitchFamily="34" charset="-122"/>
                <a:ea typeface="微软雅黑" pitchFamily="34" charset="-122"/>
              </a:rPr>
              <a:t>的计入‌“管理费用‌</a:t>
            </a:r>
            <a:r>
              <a:rPr lang="en-US" altLang="zh-CN" sz="1800" dirty="0">
                <a:solidFill>
                  <a:schemeClr val="bg1"/>
                </a:solidFill>
                <a:latin typeface="微软雅黑" pitchFamily="34" charset="-122"/>
                <a:ea typeface="微软雅黑" pitchFamily="34" charset="-122"/>
              </a:rPr>
              <a:t>”</a:t>
            </a:r>
            <a:r>
              <a:rPr lang="zh-CN" altLang="zh-CN" sz="1800" dirty="0" smtClean="0">
                <a:solidFill>
                  <a:schemeClr val="bg1"/>
                </a:solidFill>
                <a:latin typeface="微软雅黑" pitchFamily="34" charset="-122"/>
                <a:ea typeface="微软雅黑" pitchFamily="34" charset="-122"/>
              </a:rPr>
              <a:t>科目</a:t>
            </a:r>
            <a:endParaRPr lang="en-US" altLang="zh-CN" sz="1800" dirty="0" smtClean="0">
              <a:solidFill>
                <a:schemeClr val="bg1"/>
              </a:solidFill>
              <a:latin typeface="微软雅黑" pitchFamily="34" charset="-122"/>
              <a:ea typeface="微软雅黑" pitchFamily="34" charset="-122"/>
            </a:endParaRPr>
          </a:p>
          <a:p>
            <a:pPr marL="285750" indent="-285750">
              <a:lnSpc>
                <a:spcPct val="150000"/>
              </a:lnSpc>
              <a:buFont typeface="Wingdings" pitchFamily="2" charset="2"/>
              <a:buChar char="Ø"/>
            </a:pPr>
            <a:r>
              <a:rPr lang="zh-CN" altLang="zh-CN" sz="1800" dirty="0" smtClean="0">
                <a:solidFill>
                  <a:schemeClr val="bg1"/>
                </a:solidFill>
                <a:latin typeface="微软雅黑" pitchFamily="34" charset="-122"/>
                <a:ea typeface="微软雅黑" pitchFamily="34" charset="-122"/>
              </a:rPr>
              <a:t>属于</a:t>
            </a:r>
            <a:r>
              <a:rPr lang="zh-CN" altLang="zh-CN" sz="1800" dirty="0">
                <a:solidFill>
                  <a:schemeClr val="bg1"/>
                </a:solidFill>
                <a:latin typeface="微软雅黑" pitchFamily="34" charset="-122"/>
                <a:ea typeface="微软雅黑" pitchFamily="34" charset="-122"/>
              </a:rPr>
              <a:t>生产</a:t>
            </a:r>
            <a:r>
              <a:rPr lang="zh-CN" altLang="zh-CN" sz="1800" dirty="0">
                <a:solidFill>
                  <a:srgbClr val="FFC000"/>
                </a:solidFill>
                <a:latin typeface="微软雅黑" pitchFamily="34" charset="-122"/>
                <a:ea typeface="微软雅黑" pitchFamily="34" charset="-122"/>
              </a:rPr>
              <a:t>经营期间</a:t>
            </a:r>
            <a:r>
              <a:rPr lang="zh-CN" altLang="zh-CN" sz="1800" dirty="0">
                <a:solidFill>
                  <a:schemeClr val="bg1"/>
                </a:solidFill>
                <a:latin typeface="微软雅黑" pitchFamily="34" charset="-122"/>
                <a:ea typeface="微软雅黑" pitchFamily="34" charset="-122"/>
              </a:rPr>
              <a:t>的计入‌“营业外收入</a:t>
            </a:r>
            <a:r>
              <a:rPr lang="en-US" altLang="zh-CN" sz="1800" dirty="0">
                <a:solidFill>
                  <a:schemeClr val="bg1"/>
                </a:solidFill>
                <a:latin typeface="微软雅黑" pitchFamily="34" charset="-122"/>
                <a:ea typeface="微软雅黑" pitchFamily="34" charset="-122"/>
              </a:rPr>
              <a:t>”</a:t>
            </a:r>
            <a:r>
              <a:rPr lang="zh-CN" altLang="zh-CN" sz="1800" dirty="0">
                <a:solidFill>
                  <a:schemeClr val="bg1"/>
                </a:solidFill>
                <a:latin typeface="微软雅黑" pitchFamily="34" charset="-122"/>
                <a:ea typeface="微软雅黑" pitchFamily="34" charset="-122"/>
              </a:rPr>
              <a:t>、“营业外支出”等</a:t>
            </a:r>
            <a:r>
              <a:rPr lang="zh-CN" altLang="zh-CN" sz="1800" dirty="0" smtClean="0">
                <a:solidFill>
                  <a:schemeClr val="bg1"/>
                </a:solidFill>
                <a:latin typeface="微软雅黑" pitchFamily="34" charset="-122"/>
                <a:ea typeface="微软雅黑" pitchFamily="34" charset="-122"/>
              </a:rPr>
              <a:t>科目</a:t>
            </a:r>
            <a:endParaRPr lang="zh-CN" altLang="zh-CN" sz="1800" dirty="0">
              <a:solidFill>
                <a:schemeClr val="bg1"/>
              </a:solidFill>
              <a:latin typeface="微软雅黑" pitchFamily="34" charset="-122"/>
              <a:ea typeface="微软雅黑" pitchFamily="34" charset="-122"/>
            </a:endParaRPr>
          </a:p>
        </p:txBody>
      </p:sp>
      <p:cxnSp>
        <p:nvCxnSpPr>
          <p:cNvPr id="42" name="直接连接符 41"/>
          <p:cNvCxnSpPr/>
          <p:nvPr/>
        </p:nvCxnSpPr>
        <p:spPr>
          <a:xfrm>
            <a:off x="346804" y="3007271"/>
            <a:ext cx="6742548" cy="7398"/>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43" name="文本框 21"/>
          <p:cNvSpPr txBox="1"/>
          <p:nvPr/>
        </p:nvSpPr>
        <p:spPr>
          <a:xfrm>
            <a:off x="346804" y="3101828"/>
            <a:ext cx="1707392" cy="507831"/>
          </a:xfrm>
          <a:prstGeom prst="rect">
            <a:avLst/>
          </a:prstGeom>
          <a:noFill/>
        </p:spPr>
        <p:txBody>
          <a:bodyPr wrap="square" rtlCol="0">
            <a:spAutoFit/>
          </a:bodyPr>
          <a:lstStyle/>
          <a:p>
            <a:pPr algn="l">
              <a:lnSpc>
                <a:spcPct val="150000"/>
              </a:lnSpc>
            </a:pPr>
            <a:r>
              <a:rPr lang="zh-CN" altLang="en-US" sz="1800" b="1" dirty="0" smtClean="0">
                <a:latin typeface="微软雅黑" pitchFamily="34" charset="-122"/>
                <a:ea typeface="微软雅黑" pitchFamily="34" charset="-122"/>
              </a:rPr>
              <a:t>期末无</a:t>
            </a:r>
            <a:r>
              <a:rPr lang="zh-CN" altLang="en-US" sz="1800" b="1" dirty="0">
                <a:latin typeface="微软雅黑" pitchFamily="34" charset="-122"/>
                <a:ea typeface="微软雅黑" pitchFamily="34" charset="-122"/>
              </a:rPr>
              <a:t>余额</a:t>
            </a:r>
          </a:p>
        </p:txBody>
      </p:sp>
    </p:spTree>
    <p:custDataLst>
      <p:tags r:id="rId1"/>
    </p:custDataLst>
    <p:extLst>
      <p:ext uri="{BB962C8B-B14F-4D97-AF65-F5344CB8AC3E}">
        <p14:creationId xmlns:p14="http://schemas.microsoft.com/office/powerpoint/2010/main" val="2471815804"/>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固定资产处置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固定资产处置的账务处理</a:t>
            </a:r>
          </a:p>
        </p:txBody>
      </p:sp>
      <p:grpSp>
        <p:nvGrpSpPr>
          <p:cNvPr id="4" name="组合 3"/>
          <p:cNvGrpSpPr/>
          <p:nvPr/>
        </p:nvGrpSpPr>
        <p:grpSpPr>
          <a:xfrm>
            <a:off x="732292" y="1221730"/>
            <a:ext cx="7707702" cy="3712132"/>
            <a:chOff x="732292" y="1497545"/>
            <a:chExt cx="7707702" cy="3712132"/>
          </a:xfrm>
        </p:grpSpPr>
        <p:sp>
          <p:nvSpPr>
            <p:cNvPr id="48" name="任意多边形 47"/>
            <p:cNvSpPr/>
            <p:nvPr>
              <p:custDataLst>
                <p:tags r:id="rId7"/>
              </p:custDataLst>
            </p:nvPr>
          </p:nvSpPr>
          <p:spPr>
            <a:xfrm rot="2157230">
              <a:off x="3999436" y="3969386"/>
              <a:ext cx="844701" cy="850180"/>
            </a:xfrm>
            <a:custGeom>
              <a:avLst/>
              <a:gdLst>
                <a:gd name="connsiteX0" fmla="*/ 0 w 1635124"/>
                <a:gd name="connsiteY0" fmla="*/ 817562 h 1635124"/>
                <a:gd name="connsiteX1" fmla="*/ 817562 w 1635124"/>
                <a:gd name="connsiteY1" fmla="*/ 0 h 1635124"/>
                <a:gd name="connsiteX2" fmla="*/ 1635124 w 1635124"/>
                <a:gd name="connsiteY2" fmla="*/ 817562 h 1635124"/>
                <a:gd name="connsiteX3" fmla="*/ 817562 w 1635124"/>
                <a:gd name="connsiteY3" fmla="*/ 1635124 h 1635124"/>
                <a:gd name="connsiteX4" fmla="*/ 0 w 1635124"/>
                <a:gd name="connsiteY4" fmla="*/ 817562 h 163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124" h="1635124">
                  <a:moveTo>
                    <a:pt x="0" y="817562"/>
                  </a:moveTo>
                  <a:cubicBezTo>
                    <a:pt x="0" y="366035"/>
                    <a:pt x="366035" y="0"/>
                    <a:pt x="817562" y="0"/>
                  </a:cubicBezTo>
                  <a:cubicBezTo>
                    <a:pt x="1269089" y="0"/>
                    <a:pt x="1635124" y="366035"/>
                    <a:pt x="1635124" y="817562"/>
                  </a:cubicBezTo>
                  <a:cubicBezTo>
                    <a:pt x="1635124" y="1269089"/>
                    <a:pt x="1269089" y="1635124"/>
                    <a:pt x="817562" y="1635124"/>
                  </a:cubicBezTo>
                  <a:cubicBezTo>
                    <a:pt x="366035" y="1635124"/>
                    <a:pt x="0" y="1269089"/>
                    <a:pt x="0" y="817562"/>
                  </a:cubicBezTo>
                  <a:close/>
                </a:path>
              </a:pathLst>
            </a:custGeom>
            <a:solidFill>
              <a:srgbClr val="C00000"/>
            </a:solidFill>
            <a:ln w="12700" cap="flat" cmpd="sng" algn="ctr">
              <a:noFill/>
              <a:prstDash val="solid"/>
              <a:miter lim="800000"/>
            </a:ln>
            <a:effectLst>
              <a:outerShdw blurRad="63500" sx="102000" sy="102000" algn="ctr" rotWithShape="0">
                <a:prstClr val="black">
                  <a:alpha val="40000"/>
                </a:prstClr>
              </a:outerShdw>
            </a:effectLst>
          </p:spPr>
          <p:txBody>
            <a:bodyPr spcFirstLastPara="0" vert="horz" wrap="square" lIns="280098" tIns="280098" rIns="280098" bIns="280098" numCol="1" spcCol="1270" anchor="ctr" anchorCtr="0">
              <a:normAutofit fontScale="85000" lnSpcReduction="20000"/>
            </a:bodyPr>
            <a:lstStyle/>
            <a:p>
              <a:pPr marL="0" marR="0" lvl="0" indent="0" algn="ctr" defTabSz="1422400" eaLnBrk="1" fontAlgn="auto" latinLnBrk="0" hangingPunct="1">
                <a:lnSpc>
                  <a:spcPct val="90000"/>
                </a:lnSpc>
                <a:spcBef>
                  <a:spcPct val="0"/>
                </a:spcBef>
                <a:spcAft>
                  <a:spcPct val="35000"/>
                </a:spcAft>
                <a:buClrTx/>
                <a:buSzTx/>
                <a:buFontTx/>
                <a:buNone/>
                <a:tabLst/>
                <a:defRPr/>
              </a:pPr>
              <a:endParaRPr kumimoji="0" lang="zh-CN" altLang="en-US" sz="3200" b="0" i="0" u="none" strike="noStrike" kern="0" cap="none" spc="0" normalizeH="0" baseline="0" noProof="0">
                <a:ln>
                  <a:noFill/>
                </a:ln>
                <a:solidFill>
                  <a:srgbClr val="FFFFFF"/>
                </a:solidFill>
                <a:effectLst/>
                <a:uLnTx/>
                <a:uFillTx/>
                <a:latin typeface="Arial"/>
                <a:ea typeface="微软雅黑"/>
                <a:cs typeface="+mn-cs"/>
                <a:sym typeface="Arial" panose="020B0604020202020204" pitchFamily="34" charset="0"/>
              </a:endParaRPr>
            </a:p>
          </p:txBody>
        </p:sp>
        <p:grpSp>
          <p:nvGrpSpPr>
            <p:cNvPr id="3" name="组合 2"/>
            <p:cNvGrpSpPr/>
            <p:nvPr/>
          </p:nvGrpSpPr>
          <p:grpSpPr>
            <a:xfrm>
              <a:off x="732292" y="1497545"/>
              <a:ext cx="7707702" cy="3712132"/>
              <a:chOff x="732292" y="1497545"/>
              <a:chExt cx="7707702" cy="3712132"/>
            </a:xfrm>
          </p:grpSpPr>
          <p:sp>
            <p:nvSpPr>
              <p:cNvPr id="45" name="正五边形 44"/>
              <p:cNvSpPr/>
              <p:nvPr>
                <p:custDataLst>
                  <p:tags r:id="rId8"/>
                </p:custDataLst>
              </p:nvPr>
            </p:nvSpPr>
            <p:spPr>
              <a:xfrm rot="2178223">
                <a:off x="3052927" y="1527390"/>
                <a:ext cx="2794635" cy="2653665"/>
              </a:xfrm>
              <a:prstGeom prst="pentagon">
                <a:avLst/>
              </a:prstGeom>
              <a:noFill/>
              <a:ln w="12700" cap="flat" cmpd="sng" algn="ctr">
                <a:solidFill>
                  <a:srgbClr val="3F4143">
                    <a:lumMod val="50000"/>
                    <a:lumOff val="50000"/>
                  </a:srgbClr>
                </a:solidFill>
                <a:prstDash val="solid"/>
                <a:miter lim="800000"/>
              </a:ln>
              <a:effectLst/>
            </p:spPr>
            <p:txBody>
              <a:bodyPr rtlCol="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sym typeface="Arial" panose="020B0604020202020204" pitchFamily="34" charset="0"/>
                </a:endParaRPr>
              </a:p>
            </p:txBody>
          </p:sp>
          <p:sp>
            <p:nvSpPr>
              <p:cNvPr id="46" name="任意多边形 45"/>
              <p:cNvSpPr/>
              <p:nvPr>
                <p:custDataLst>
                  <p:tags r:id="rId9"/>
                </p:custDataLst>
              </p:nvPr>
            </p:nvSpPr>
            <p:spPr>
              <a:xfrm rot="2157230">
                <a:off x="4745031" y="1498398"/>
                <a:ext cx="844701" cy="850180"/>
              </a:xfrm>
              <a:custGeom>
                <a:avLst/>
                <a:gdLst>
                  <a:gd name="connsiteX0" fmla="*/ 0 w 1635124"/>
                  <a:gd name="connsiteY0" fmla="*/ 817562 h 1635124"/>
                  <a:gd name="connsiteX1" fmla="*/ 817562 w 1635124"/>
                  <a:gd name="connsiteY1" fmla="*/ 0 h 1635124"/>
                  <a:gd name="connsiteX2" fmla="*/ 1635124 w 1635124"/>
                  <a:gd name="connsiteY2" fmla="*/ 817562 h 1635124"/>
                  <a:gd name="connsiteX3" fmla="*/ 817562 w 1635124"/>
                  <a:gd name="connsiteY3" fmla="*/ 1635124 h 1635124"/>
                  <a:gd name="connsiteX4" fmla="*/ 0 w 1635124"/>
                  <a:gd name="connsiteY4" fmla="*/ 817562 h 163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124" h="1635124">
                    <a:moveTo>
                      <a:pt x="0" y="817562"/>
                    </a:moveTo>
                    <a:cubicBezTo>
                      <a:pt x="0" y="366035"/>
                      <a:pt x="366035" y="0"/>
                      <a:pt x="817562" y="0"/>
                    </a:cubicBezTo>
                    <a:cubicBezTo>
                      <a:pt x="1269089" y="0"/>
                      <a:pt x="1635124" y="366035"/>
                      <a:pt x="1635124" y="817562"/>
                    </a:cubicBezTo>
                    <a:cubicBezTo>
                      <a:pt x="1635124" y="1269089"/>
                      <a:pt x="1269089" y="1635124"/>
                      <a:pt x="817562" y="1635124"/>
                    </a:cubicBezTo>
                    <a:cubicBezTo>
                      <a:pt x="366035" y="1635124"/>
                      <a:pt x="0" y="1269089"/>
                      <a:pt x="0" y="817562"/>
                    </a:cubicBezTo>
                    <a:close/>
                  </a:path>
                </a:pathLst>
              </a:custGeom>
              <a:solidFill>
                <a:srgbClr val="FFC000"/>
              </a:solidFill>
              <a:ln w="12700" cap="flat" cmpd="sng" algn="ctr">
                <a:noFill/>
                <a:prstDash val="solid"/>
                <a:miter lim="800000"/>
              </a:ln>
              <a:effectLst>
                <a:outerShdw blurRad="63500" sx="102000" sy="102000" algn="ctr" rotWithShape="0">
                  <a:prstClr val="black">
                    <a:alpha val="40000"/>
                  </a:prstClr>
                </a:outerShdw>
              </a:effectLst>
            </p:spPr>
            <p:txBody>
              <a:bodyPr spcFirstLastPara="0" vert="horz" wrap="square" lIns="280098" tIns="280098" rIns="280098" bIns="280098" numCol="1" spcCol="1270" anchor="ctr" anchorCtr="0">
                <a:normAutofit/>
              </a:bodyPr>
              <a:lstStyle/>
              <a:p>
                <a:pPr marL="0" marR="0" lvl="0" indent="0" algn="ctr" defTabSz="1422400" eaLnBrk="1" fontAlgn="auto" latinLnBrk="0" hangingPunct="1">
                  <a:lnSpc>
                    <a:spcPct val="90000"/>
                  </a:lnSpc>
                  <a:spcBef>
                    <a:spcPct val="0"/>
                  </a:spcBef>
                  <a:spcAft>
                    <a:spcPct val="3500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47" name="任意多边形 46"/>
              <p:cNvSpPr/>
              <p:nvPr>
                <p:custDataLst>
                  <p:tags r:id="rId10"/>
                </p:custDataLst>
              </p:nvPr>
            </p:nvSpPr>
            <p:spPr>
              <a:xfrm rot="2157230">
                <a:off x="5315795" y="2987786"/>
                <a:ext cx="844701" cy="850180"/>
              </a:xfrm>
              <a:custGeom>
                <a:avLst/>
                <a:gdLst>
                  <a:gd name="connsiteX0" fmla="*/ 0 w 1635124"/>
                  <a:gd name="connsiteY0" fmla="*/ 817562 h 1635124"/>
                  <a:gd name="connsiteX1" fmla="*/ 817562 w 1635124"/>
                  <a:gd name="connsiteY1" fmla="*/ 0 h 1635124"/>
                  <a:gd name="connsiteX2" fmla="*/ 1635124 w 1635124"/>
                  <a:gd name="connsiteY2" fmla="*/ 817562 h 1635124"/>
                  <a:gd name="connsiteX3" fmla="*/ 817562 w 1635124"/>
                  <a:gd name="connsiteY3" fmla="*/ 1635124 h 1635124"/>
                  <a:gd name="connsiteX4" fmla="*/ 0 w 1635124"/>
                  <a:gd name="connsiteY4" fmla="*/ 817562 h 163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124" h="1635124">
                    <a:moveTo>
                      <a:pt x="0" y="817562"/>
                    </a:moveTo>
                    <a:cubicBezTo>
                      <a:pt x="0" y="366035"/>
                      <a:pt x="366035" y="0"/>
                      <a:pt x="817562" y="0"/>
                    </a:cubicBezTo>
                    <a:cubicBezTo>
                      <a:pt x="1269089" y="0"/>
                      <a:pt x="1635124" y="366035"/>
                      <a:pt x="1635124" y="817562"/>
                    </a:cubicBezTo>
                    <a:cubicBezTo>
                      <a:pt x="1635124" y="1269089"/>
                      <a:pt x="1269089" y="1635124"/>
                      <a:pt x="817562" y="1635124"/>
                    </a:cubicBezTo>
                    <a:cubicBezTo>
                      <a:pt x="366035" y="1635124"/>
                      <a:pt x="0" y="1269089"/>
                      <a:pt x="0" y="817562"/>
                    </a:cubicBezTo>
                    <a:close/>
                  </a:path>
                </a:pathLst>
              </a:custGeom>
              <a:solidFill>
                <a:srgbClr val="00A4E6">
                  <a:lumMod val="75000"/>
                </a:srgbClr>
              </a:solidFill>
              <a:ln w="12700" cap="flat" cmpd="sng" algn="ctr">
                <a:noFill/>
                <a:prstDash val="solid"/>
                <a:miter lim="800000"/>
              </a:ln>
              <a:effectLst>
                <a:outerShdw blurRad="63500" sx="102000" sy="102000" algn="ctr" rotWithShape="0">
                  <a:prstClr val="black">
                    <a:alpha val="40000"/>
                  </a:prstClr>
                </a:outerShdw>
              </a:effectLst>
            </p:spPr>
            <p:txBody>
              <a:bodyPr spcFirstLastPara="0" vert="horz" wrap="square" lIns="280098" tIns="280098" rIns="280098" bIns="280098" numCol="1" spcCol="1270" anchor="ctr" anchorCtr="0">
                <a:normAutofit/>
              </a:bodyPr>
              <a:lstStyle/>
              <a:p>
                <a:pPr marL="0" marR="0" lvl="0" indent="0" algn="ctr" defTabSz="1422400" eaLnBrk="1" fontAlgn="auto" latinLnBrk="0" hangingPunct="1">
                  <a:lnSpc>
                    <a:spcPct val="90000"/>
                  </a:lnSpc>
                  <a:spcBef>
                    <a:spcPct val="0"/>
                  </a:spcBef>
                  <a:spcAft>
                    <a:spcPct val="3500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49" name="任意多边形 48"/>
              <p:cNvSpPr/>
              <p:nvPr>
                <p:custDataLst>
                  <p:tags r:id="rId11"/>
                </p:custDataLst>
              </p:nvPr>
            </p:nvSpPr>
            <p:spPr>
              <a:xfrm rot="2157230">
                <a:off x="2552923" y="2793527"/>
                <a:ext cx="844701" cy="850180"/>
              </a:xfrm>
              <a:custGeom>
                <a:avLst/>
                <a:gdLst>
                  <a:gd name="connsiteX0" fmla="*/ 0 w 1635124"/>
                  <a:gd name="connsiteY0" fmla="*/ 817562 h 1635124"/>
                  <a:gd name="connsiteX1" fmla="*/ 817562 w 1635124"/>
                  <a:gd name="connsiteY1" fmla="*/ 0 h 1635124"/>
                  <a:gd name="connsiteX2" fmla="*/ 1635124 w 1635124"/>
                  <a:gd name="connsiteY2" fmla="*/ 817562 h 1635124"/>
                  <a:gd name="connsiteX3" fmla="*/ 817562 w 1635124"/>
                  <a:gd name="connsiteY3" fmla="*/ 1635124 h 1635124"/>
                  <a:gd name="connsiteX4" fmla="*/ 0 w 1635124"/>
                  <a:gd name="connsiteY4" fmla="*/ 817562 h 163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124" h="1635124">
                    <a:moveTo>
                      <a:pt x="0" y="817562"/>
                    </a:moveTo>
                    <a:cubicBezTo>
                      <a:pt x="0" y="366035"/>
                      <a:pt x="366035" y="0"/>
                      <a:pt x="817562" y="0"/>
                    </a:cubicBezTo>
                    <a:cubicBezTo>
                      <a:pt x="1269089" y="0"/>
                      <a:pt x="1635124" y="366035"/>
                      <a:pt x="1635124" y="817562"/>
                    </a:cubicBezTo>
                    <a:cubicBezTo>
                      <a:pt x="1635124" y="1269089"/>
                      <a:pt x="1269089" y="1635124"/>
                      <a:pt x="817562" y="1635124"/>
                    </a:cubicBezTo>
                    <a:cubicBezTo>
                      <a:pt x="366035" y="1635124"/>
                      <a:pt x="0" y="1269089"/>
                      <a:pt x="0" y="817562"/>
                    </a:cubicBezTo>
                    <a:close/>
                  </a:path>
                </a:pathLst>
              </a:custGeom>
              <a:solidFill>
                <a:srgbClr val="B08500"/>
              </a:solidFill>
              <a:ln w="12700" cap="flat" cmpd="sng" algn="ctr">
                <a:noFill/>
                <a:prstDash val="solid"/>
                <a:miter lim="800000"/>
              </a:ln>
              <a:effectLst>
                <a:outerShdw blurRad="63500" sx="102000" sy="102000" algn="ctr" rotWithShape="0">
                  <a:prstClr val="black">
                    <a:alpha val="40000"/>
                  </a:prstClr>
                </a:outerShdw>
              </a:effectLst>
            </p:spPr>
            <p:txBody>
              <a:bodyPr spcFirstLastPara="0" vert="horz" wrap="square" lIns="280098" tIns="280098" rIns="280098" bIns="280098" numCol="1" spcCol="1270" anchor="ctr" anchorCtr="0">
                <a:normAutofit/>
              </a:bodyPr>
              <a:lstStyle/>
              <a:p>
                <a:pPr marL="0" marR="0" lvl="0" indent="0" algn="ctr" defTabSz="1422400" eaLnBrk="1" fontAlgn="auto" latinLnBrk="0" hangingPunct="1">
                  <a:lnSpc>
                    <a:spcPct val="90000"/>
                  </a:lnSpc>
                  <a:spcBef>
                    <a:spcPct val="0"/>
                  </a:spcBef>
                  <a:spcAft>
                    <a:spcPct val="3500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50" name="Freeform 39"/>
              <p:cNvSpPr>
                <a:spLocks noEditPoints="1"/>
              </p:cNvSpPr>
              <p:nvPr>
                <p:custDataLst>
                  <p:tags r:id="rId12"/>
                </p:custDataLst>
              </p:nvPr>
            </p:nvSpPr>
            <p:spPr bwMode="auto">
              <a:xfrm>
                <a:off x="4931461" y="1616677"/>
                <a:ext cx="520870" cy="448572"/>
              </a:xfrm>
              <a:custGeom>
                <a:avLst/>
                <a:gdLst>
                  <a:gd name="T0" fmla="*/ 194 w 200"/>
                  <a:gd name="T1" fmla="*/ 155 h 170"/>
                  <a:gd name="T2" fmla="*/ 186 w 200"/>
                  <a:gd name="T3" fmla="*/ 99 h 170"/>
                  <a:gd name="T4" fmla="*/ 183 w 200"/>
                  <a:gd name="T5" fmla="*/ 95 h 170"/>
                  <a:gd name="T6" fmla="*/ 120 w 200"/>
                  <a:gd name="T7" fmla="*/ 96 h 170"/>
                  <a:gd name="T8" fmla="*/ 119 w 200"/>
                  <a:gd name="T9" fmla="*/ 119 h 170"/>
                  <a:gd name="T10" fmla="*/ 105 w 200"/>
                  <a:gd name="T11" fmla="*/ 74 h 170"/>
                  <a:gd name="T12" fmla="*/ 142 w 200"/>
                  <a:gd name="T13" fmla="*/ 65 h 170"/>
                  <a:gd name="T14" fmla="*/ 132 w 200"/>
                  <a:gd name="T15" fmla="*/ 45 h 170"/>
                  <a:gd name="T16" fmla="*/ 131 w 200"/>
                  <a:gd name="T17" fmla="*/ 1 h 170"/>
                  <a:gd name="T18" fmla="*/ 69 w 200"/>
                  <a:gd name="T19" fmla="*/ 0 h 170"/>
                  <a:gd name="T20" fmla="*/ 65 w 200"/>
                  <a:gd name="T21" fmla="*/ 4 h 170"/>
                  <a:gd name="T22" fmla="*/ 58 w 200"/>
                  <a:gd name="T23" fmla="*/ 60 h 170"/>
                  <a:gd name="T24" fmla="*/ 55 w 200"/>
                  <a:gd name="T25" fmla="*/ 65 h 170"/>
                  <a:gd name="T26" fmla="*/ 53 w 200"/>
                  <a:gd name="T27" fmla="*/ 71 h 170"/>
                  <a:gd name="T28" fmla="*/ 55 w 200"/>
                  <a:gd name="T29" fmla="*/ 74 h 170"/>
                  <a:gd name="T30" fmla="*/ 92 w 200"/>
                  <a:gd name="T31" fmla="*/ 74 h 170"/>
                  <a:gd name="T32" fmla="*/ 79 w 200"/>
                  <a:gd name="T33" fmla="*/ 119 h 170"/>
                  <a:gd name="T34" fmla="*/ 78 w 200"/>
                  <a:gd name="T35" fmla="*/ 96 h 170"/>
                  <a:gd name="T36" fmla="*/ 16 w 200"/>
                  <a:gd name="T37" fmla="*/ 95 h 170"/>
                  <a:gd name="T38" fmla="*/ 12 w 200"/>
                  <a:gd name="T39" fmla="*/ 99 h 170"/>
                  <a:gd name="T40" fmla="*/ 4 w 200"/>
                  <a:gd name="T41" fmla="*/ 155 h 170"/>
                  <a:gd name="T42" fmla="*/ 2 w 200"/>
                  <a:gd name="T43" fmla="*/ 160 h 170"/>
                  <a:gd name="T44" fmla="*/ 0 w 200"/>
                  <a:gd name="T45" fmla="*/ 166 h 170"/>
                  <a:gd name="T46" fmla="*/ 2 w 200"/>
                  <a:gd name="T47" fmla="*/ 170 h 170"/>
                  <a:gd name="T48" fmla="*/ 86 w 200"/>
                  <a:gd name="T49" fmla="*/ 170 h 170"/>
                  <a:gd name="T50" fmla="*/ 86 w 200"/>
                  <a:gd name="T51" fmla="*/ 155 h 170"/>
                  <a:gd name="T52" fmla="*/ 79 w 200"/>
                  <a:gd name="T53" fmla="*/ 133 h 170"/>
                  <a:gd name="T54" fmla="*/ 119 w 200"/>
                  <a:gd name="T55" fmla="*/ 140 h 170"/>
                  <a:gd name="T56" fmla="*/ 111 w 200"/>
                  <a:gd name="T57" fmla="*/ 157 h 170"/>
                  <a:gd name="T58" fmla="*/ 108 w 200"/>
                  <a:gd name="T59" fmla="*/ 163 h 170"/>
                  <a:gd name="T60" fmla="*/ 107 w 200"/>
                  <a:gd name="T61" fmla="*/ 168 h 170"/>
                  <a:gd name="T62" fmla="*/ 112 w 200"/>
                  <a:gd name="T63" fmla="*/ 170 h 170"/>
                  <a:gd name="T64" fmla="*/ 196 w 200"/>
                  <a:gd name="T65" fmla="*/ 160 h 170"/>
                  <a:gd name="T66" fmla="*/ 23 w 200"/>
                  <a:gd name="T67" fmla="*/ 133 h 170"/>
                  <a:gd name="T68" fmla="*/ 68 w 200"/>
                  <a:gd name="T69" fmla="*/ 106 h 170"/>
                  <a:gd name="T70" fmla="*/ 76 w 200"/>
                  <a:gd name="T71" fmla="*/ 37 h 170"/>
                  <a:gd name="T72" fmla="*/ 121 w 200"/>
                  <a:gd name="T73" fmla="*/ 10 h 170"/>
                  <a:gd name="T74" fmla="*/ 76 w 200"/>
                  <a:gd name="T75" fmla="*/ 37 h 170"/>
                  <a:gd name="T76" fmla="*/ 130 w 200"/>
                  <a:gd name="T77" fmla="*/ 133 h 170"/>
                  <a:gd name="T78" fmla="*/ 175 w 200"/>
                  <a:gd name="T79" fmla="*/ 106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0" h="170">
                    <a:moveTo>
                      <a:pt x="196" y="160"/>
                    </a:moveTo>
                    <a:cubicBezTo>
                      <a:pt x="196" y="159"/>
                      <a:pt x="195" y="157"/>
                      <a:pt x="194" y="155"/>
                    </a:cubicBezTo>
                    <a:cubicBezTo>
                      <a:pt x="186" y="140"/>
                      <a:pt x="186" y="140"/>
                      <a:pt x="186" y="140"/>
                    </a:cubicBezTo>
                    <a:cubicBezTo>
                      <a:pt x="186" y="99"/>
                      <a:pt x="186" y="99"/>
                      <a:pt x="186" y="99"/>
                    </a:cubicBezTo>
                    <a:cubicBezTo>
                      <a:pt x="186" y="98"/>
                      <a:pt x="186" y="97"/>
                      <a:pt x="185" y="96"/>
                    </a:cubicBezTo>
                    <a:cubicBezTo>
                      <a:pt x="184" y="96"/>
                      <a:pt x="184" y="95"/>
                      <a:pt x="183" y="95"/>
                    </a:cubicBezTo>
                    <a:cubicBezTo>
                      <a:pt x="123" y="95"/>
                      <a:pt x="123" y="95"/>
                      <a:pt x="123" y="95"/>
                    </a:cubicBezTo>
                    <a:cubicBezTo>
                      <a:pt x="122" y="95"/>
                      <a:pt x="121" y="96"/>
                      <a:pt x="120" y="96"/>
                    </a:cubicBezTo>
                    <a:cubicBezTo>
                      <a:pt x="119" y="97"/>
                      <a:pt x="119" y="98"/>
                      <a:pt x="119" y="99"/>
                    </a:cubicBezTo>
                    <a:cubicBezTo>
                      <a:pt x="119" y="119"/>
                      <a:pt x="119" y="119"/>
                      <a:pt x="119" y="119"/>
                    </a:cubicBezTo>
                    <a:cubicBezTo>
                      <a:pt x="105" y="119"/>
                      <a:pt x="105" y="119"/>
                      <a:pt x="105" y="119"/>
                    </a:cubicBezTo>
                    <a:cubicBezTo>
                      <a:pt x="105" y="74"/>
                      <a:pt x="105" y="74"/>
                      <a:pt x="105" y="74"/>
                    </a:cubicBezTo>
                    <a:cubicBezTo>
                      <a:pt x="140" y="74"/>
                      <a:pt x="140" y="74"/>
                      <a:pt x="140" y="74"/>
                    </a:cubicBezTo>
                    <a:cubicBezTo>
                      <a:pt x="145" y="74"/>
                      <a:pt x="145" y="71"/>
                      <a:pt x="142" y="65"/>
                    </a:cubicBezTo>
                    <a:cubicBezTo>
                      <a:pt x="142" y="64"/>
                      <a:pt x="141" y="62"/>
                      <a:pt x="140" y="60"/>
                    </a:cubicBezTo>
                    <a:cubicBezTo>
                      <a:pt x="132" y="45"/>
                      <a:pt x="132" y="45"/>
                      <a:pt x="132" y="45"/>
                    </a:cubicBezTo>
                    <a:cubicBezTo>
                      <a:pt x="132" y="4"/>
                      <a:pt x="132" y="4"/>
                      <a:pt x="132" y="4"/>
                    </a:cubicBezTo>
                    <a:cubicBezTo>
                      <a:pt x="132" y="3"/>
                      <a:pt x="132" y="2"/>
                      <a:pt x="131" y="1"/>
                    </a:cubicBezTo>
                    <a:cubicBezTo>
                      <a:pt x="130" y="0"/>
                      <a:pt x="129" y="0"/>
                      <a:pt x="128" y="0"/>
                    </a:cubicBezTo>
                    <a:cubicBezTo>
                      <a:pt x="69" y="0"/>
                      <a:pt x="69" y="0"/>
                      <a:pt x="69" y="0"/>
                    </a:cubicBezTo>
                    <a:cubicBezTo>
                      <a:pt x="68" y="0"/>
                      <a:pt x="67" y="0"/>
                      <a:pt x="66" y="1"/>
                    </a:cubicBezTo>
                    <a:cubicBezTo>
                      <a:pt x="66" y="2"/>
                      <a:pt x="65" y="3"/>
                      <a:pt x="65" y="4"/>
                    </a:cubicBezTo>
                    <a:cubicBezTo>
                      <a:pt x="65" y="45"/>
                      <a:pt x="65" y="45"/>
                      <a:pt x="65" y="45"/>
                    </a:cubicBezTo>
                    <a:cubicBezTo>
                      <a:pt x="58" y="60"/>
                      <a:pt x="58" y="60"/>
                      <a:pt x="58" y="60"/>
                    </a:cubicBezTo>
                    <a:cubicBezTo>
                      <a:pt x="57" y="61"/>
                      <a:pt x="57" y="61"/>
                      <a:pt x="57" y="61"/>
                    </a:cubicBezTo>
                    <a:cubicBezTo>
                      <a:pt x="56" y="63"/>
                      <a:pt x="56" y="64"/>
                      <a:pt x="55" y="65"/>
                    </a:cubicBezTo>
                    <a:cubicBezTo>
                      <a:pt x="55" y="65"/>
                      <a:pt x="54" y="66"/>
                      <a:pt x="54" y="68"/>
                    </a:cubicBezTo>
                    <a:cubicBezTo>
                      <a:pt x="53" y="69"/>
                      <a:pt x="53" y="70"/>
                      <a:pt x="53" y="71"/>
                    </a:cubicBezTo>
                    <a:cubicBezTo>
                      <a:pt x="53" y="71"/>
                      <a:pt x="53" y="72"/>
                      <a:pt x="53" y="73"/>
                    </a:cubicBezTo>
                    <a:cubicBezTo>
                      <a:pt x="54" y="73"/>
                      <a:pt x="54" y="74"/>
                      <a:pt x="55" y="74"/>
                    </a:cubicBezTo>
                    <a:cubicBezTo>
                      <a:pt x="56" y="74"/>
                      <a:pt x="57" y="75"/>
                      <a:pt x="58" y="74"/>
                    </a:cubicBezTo>
                    <a:cubicBezTo>
                      <a:pt x="92" y="74"/>
                      <a:pt x="92" y="74"/>
                      <a:pt x="92" y="74"/>
                    </a:cubicBezTo>
                    <a:cubicBezTo>
                      <a:pt x="92" y="119"/>
                      <a:pt x="92" y="119"/>
                      <a:pt x="92" y="119"/>
                    </a:cubicBezTo>
                    <a:cubicBezTo>
                      <a:pt x="79" y="119"/>
                      <a:pt x="79" y="119"/>
                      <a:pt x="79" y="119"/>
                    </a:cubicBezTo>
                    <a:cubicBezTo>
                      <a:pt x="79" y="99"/>
                      <a:pt x="79" y="99"/>
                      <a:pt x="79" y="99"/>
                    </a:cubicBezTo>
                    <a:cubicBezTo>
                      <a:pt x="79" y="98"/>
                      <a:pt x="78" y="97"/>
                      <a:pt x="78" y="96"/>
                    </a:cubicBezTo>
                    <a:cubicBezTo>
                      <a:pt x="77" y="96"/>
                      <a:pt x="76" y="95"/>
                      <a:pt x="75" y="95"/>
                    </a:cubicBezTo>
                    <a:cubicBezTo>
                      <a:pt x="16" y="95"/>
                      <a:pt x="16" y="95"/>
                      <a:pt x="16" y="95"/>
                    </a:cubicBezTo>
                    <a:cubicBezTo>
                      <a:pt x="14" y="95"/>
                      <a:pt x="14" y="96"/>
                      <a:pt x="13" y="96"/>
                    </a:cubicBezTo>
                    <a:cubicBezTo>
                      <a:pt x="12" y="97"/>
                      <a:pt x="12" y="98"/>
                      <a:pt x="12" y="99"/>
                    </a:cubicBezTo>
                    <a:cubicBezTo>
                      <a:pt x="12" y="140"/>
                      <a:pt x="12" y="140"/>
                      <a:pt x="12" y="140"/>
                    </a:cubicBezTo>
                    <a:cubicBezTo>
                      <a:pt x="4" y="155"/>
                      <a:pt x="4" y="155"/>
                      <a:pt x="4" y="155"/>
                    </a:cubicBezTo>
                    <a:cubicBezTo>
                      <a:pt x="4" y="155"/>
                      <a:pt x="4" y="156"/>
                      <a:pt x="3" y="157"/>
                    </a:cubicBezTo>
                    <a:cubicBezTo>
                      <a:pt x="3" y="158"/>
                      <a:pt x="2" y="159"/>
                      <a:pt x="2" y="160"/>
                    </a:cubicBezTo>
                    <a:cubicBezTo>
                      <a:pt x="1" y="161"/>
                      <a:pt x="1" y="162"/>
                      <a:pt x="0" y="163"/>
                    </a:cubicBezTo>
                    <a:cubicBezTo>
                      <a:pt x="0" y="165"/>
                      <a:pt x="0" y="165"/>
                      <a:pt x="0" y="166"/>
                    </a:cubicBezTo>
                    <a:cubicBezTo>
                      <a:pt x="0" y="167"/>
                      <a:pt x="0" y="168"/>
                      <a:pt x="0" y="168"/>
                    </a:cubicBezTo>
                    <a:cubicBezTo>
                      <a:pt x="0" y="169"/>
                      <a:pt x="1" y="169"/>
                      <a:pt x="2" y="170"/>
                    </a:cubicBezTo>
                    <a:cubicBezTo>
                      <a:pt x="2" y="170"/>
                      <a:pt x="3" y="170"/>
                      <a:pt x="5" y="170"/>
                    </a:cubicBezTo>
                    <a:cubicBezTo>
                      <a:pt x="86" y="170"/>
                      <a:pt x="86" y="170"/>
                      <a:pt x="86" y="170"/>
                    </a:cubicBezTo>
                    <a:cubicBezTo>
                      <a:pt x="91" y="170"/>
                      <a:pt x="92" y="167"/>
                      <a:pt x="89" y="160"/>
                    </a:cubicBezTo>
                    <a:cubicBezTo>
                      <a:pt x="89" y="159"/>
                      <a:pt x="88" y="157"/>
                      <a:pt x="86" y="155"/>
                    </a:cubicBezTo>
                    <a:cubicBezTo>
                      <a:pt x="79" y="140"/>
                      <a:pt x="79" y="140"/>
                      <a:pt x="79" y="140"/>
                    </a:cubicBezTo>
                    <a:cubicBezTo>
                      <a:pt x="79" y="133"/>
                      <a:pt x="79" y="133"/>
                      <a:pt x="79" y="133"/>
                    </a:cubicBezTo>
                    <a:cubicBezTo>
                      <a:pt x="119" y="133"/>
                      <a:pt x="119" y="133"/>
                      <a:pt x="119" y="133"/>
                    </a:cubicBezTo>
                    <a:cubicBezTo>
                      <a:pt x="119" y="140"/>
                      <a:pt x="119" y="140"/>
                      <a:pt x="119" y="140"/>
                    </a:cubicBezTo>
                    <a:cubicBezTo>
                      <a:pt x="112" y="155"/>
                      <a:pt x="112" y="155"/>
                      <a:pt x="112" y="155"/>
                    </a:cubicBezTo>
                    <a:cubicBezTo>
                      <a:pt x="112" y="155"/>
                      <a:pt x="111" y="156"/>
                      <a:pt x="111" y="157"/>
                    </a:cubicBezTo>
                    <a:cubicBezTo>
                      <a:pt x="110" y="158"/>
                      <a:pt x="109" y="159"/>
                      <a:pt x="109" y="160"/>
                    </a:cubicBezTo>
                    <a:cubicBezTo>
                      <a:pt x="109" y="161"/>
                      <a:pt x="108" y="162"/>
                      <a:pt x="108" y="163"/>
                    </a:cubicBezTo>
                    <a:cubicBezTo>
                      <a:pt x="107" y="165"/>
                      <a:pt x="107" y="165"/>
                      <a:pt x="107" y="166"/>
                    </a:cubicBezTo>
                    <a:cubicBezTo>
                      <a:pt x="107" y="167"/>
                      <a:pt x="107" y="168"/>
                      <a:pt x="107" y="168"/>
                    </a:cubicBezTo>
                    <a:cubicBezTo>
                      <a:pt x="108" y="169"/>
                      <a:pt x="108" y="169"/>
                      <a:pt x="109" y="170"/>
                    </a:cubicBezTo>
                    <a:cubicBezTo>
                      <a:pt x="110" y="170"/>
                      <a:pt x="111" y="170"/>
                      <a:pt x="112" y="170"/>
                    </a:cubicBezTo>
                    <a:cubicBezTo>
                      <a:pt x="194" y="170"/>
                      <a:pt x="194" y="170"/>
                      <a:pt x="194" y="170"/>
                    </a:cubicBezTo>
                    <a:cubicBezTo>
                      <a:pt x="199" y="170"/>
                      <a:pt x="200" y="167"/>
                      <a:pt x="196" y="160"/>
                    </a:cubicBezTo>
                    <a:close/>
                    <a:moveTo>
                      <a:pt x="68" y="133"/>
                    </a:moveTo>
                    <a:cubicBezTo>
                      <a:pt x="23" y="133"/>
                      <a:pt x="23" y="133"/>
                      <a:pt x="23" y="133"/>
                    </a:cubicBezTo>
                    <a:cubicBezTo>
                      <a:pt x="23" y="106"/>
                      <a:pt x="23" y="106"/>
                      <a:pt x="23" y="106"/>
                    </a:cubicBezTo>
                    <a:cubicBezTo>
                      <a:pt x="68" y="106"/>
                      <a:pt x="68" y="106"/>
                      <a:pt x="68" y="106"/>
                    </a:cubicBezTo>
                    <a:lnTo>
                      <a:pt x="68" y="133"/>
                    </a:lnTo>
                    <a:close/>
                    <a:moveTo>
                      <a:pt x="76" y="37"/>
                    </a:moveTo>
                    <a:cubicBezTo>
                      <a:pt x="76" y="10"/>
                      <a:pt x="76" y="10"/>
                      <a:pt x="76" y="10"/>
                    </a:cubicBezTo>
                    <a:cubicBezTo>
                      <a:pt x="121" y="10"/>
                      <a:pt x="121" y="10"/>
                      <a:pt x="121" y="10"/>
                    </a:cubicBezTo>
                    <a:cubicBezTo>
                      <a:pt x="121" y="37"/>
                      <a:pt x="121" y="37"/>
                      <a:pt x="121" y="37"/>
                    </a:cubicBezTo>
                    <a:lnTo>
                      <a:pt x="76" y="37"/>
                    </a:lnTo>
                    <a:close/>
                    <a:moveTo>
                      <a:pt x="175" y="133"/>
                    </a:moveTo>
                    <a:cubicBezTo>
                      <a:pt x="130" y="133"/>
                      <a:pt x="130" y="133"/>
                      <a:pt x="130" y="133"/>
                    </a:cubicBezTo>
                    <a:cubicBezTo>
                      <a:pt x="130" y="106"/>
                      <a:pt x="130" y="106"/>
                      <a:pt x="130" y="106"/>
                    </a:cubicBezTo>
                    <a:cubicBezTo>
                      <a:pt x="175" y="106"/>
                      <a:pt x="175" y="106"/>
                      <a:pt x="175" y="106"/>
                    </a:cubicBezTo>
                    <a:lnTo>
                      <a:pt x="175" y="133"/>
                    </a:lnTo>
                    <a:close/>
                  </a:path>
                </a:pathLst>
              </a:custGeom>
              <a:solidFill>
                <a:srgbClr val="FFFFFF"/>
              </a:solidFill>
              <a:ln>
                <a:noFill/>
              </a:ln>
            </p:spPr>
            <p:txBody>
              <a:bodyPr vert="horz" wrap="square" lIns="91440" tIns="45720" rIns="91440" bIns="45720" numCol="1" anchor="t" anchorCtr="0" compatLnSpc="1">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Arial" panose="020B0604020202020204" pitchFamily="34" charset="0"/>
                </a:endParaRPr>
              </a:p>
            </p:txBody>
          </p:sp>
          <p:sp>
            <p:nvSpPr>
              <p:cNvPr id="51" name="任意多边形 50"/>
              <p:cNvSpPr/>
              <p:nvPr>
                <p:custDataLst>
                  <p:tags r:id="rId13"/>
                </p:custDataLst>
              </p:nvPr>
            </p:nvSpPr>
            <p:spPr bwMode="auto">
              <a:xfrm>
                <a:off x="2722100" y="2991799"/>
                <a:ext cx="451193" cy="454120"/>
              </a:xfrm>
              <a:custGeom>
                <a:avLst/>
                <a:gdLst>
                  <a:gd name="connsiteX0" fmla="*/ 368133 w 490203"/>
                  <a:gd name="connsiteY0" fmla="*/ 246063 h 490203"/>
                  <a:gd name="connsiteX1" fmla="*/ 490203 w 490203"/>
                  <a:gd name="connsiteY1" fmla="*/ 368133 h 490203"/>
                  <a:gd name="connsiteX2" fmla="*/ 368133 w 490203"/>
                  <a:gd name="connsiteY2" fmla="*/ 490203 h 490203"/>
                  <a:gd name="connsiteX3" fmla="*/ 244140 w 490203"/>
                  <a:gd name="connsiteY3" fmla="*/ 368133 h 490203"/>
                  <a:gd name="connsiteX4" fmla="*/ 122070 w 490203"/>
                  <a:gd name="connsiteY4" fmla="*/ 246063 h 490203"/>
                  <a:gd name="connsiteX5" fmla="*/ 244140 w 490203"/>
                  <a:gd name="connsiteY5" fmla="*/ 368133 h 490203"/>
                  <a:gd name="connsiteX6" fmla="*/ 122070 w 490203"/>
                  <a:gd name="connsiteY6" fmla="*/ 490203 h 490203"/>
                  <a:gd name="connsiteX7" fmla="*/ 0 w 490203"/>
                  <a:gd name="connsiteY7" fmla="*/ 368133 h 490203"/>
                  <a:gd name="connsiteX8" fmla="*/ 368133 w 490203"/>
                  <a:gd name="connsiteY8" fmla="*/ 0 h 490203"/>
                  <a:gd name="connsiteX9" fmla="*/ 490203 w 490203"/>
                  <a:gd name="connsiteY9" fmla="*/ 122070 h 490203"/>
                  <a:gd name="connsiteX10" fmla="*/ 368133 w 490203"/>
                  <a:gd name="connsiteY10" fmla="*/ 246063 h 490203"/>
                  <a:gd name="connsiteX11" fmla="*/ 244140 w 490203"/>
                  <a:gd name="connsiteY11" fmla="*/ 122070 h 490203"/>
                  <a:gd name="connsiteX12" fmla="*/ 122070 w 490203"/>
                  <a:gd name="connsiteY12" fmla="*/ 0 h 490203"/>
                  <a:gd name="connsiteX13" fmla="*/ 244140 w 490203"/>
                  <a:gd name="connsiteY13" fmla="*/ 122070 h 490203"/>
                  <a:gd name="connsiteX14" fmla="*/ 122070 w 490203"/>
                  <a:gd name="connsiteY14" fmla="*/ 246063 h 490203"/>
                  <a:gd name="connsiteX15" fmla="*/ 0 w 490203"/>
                  <a:gd name="connsiteY15" fmla="*/ 122070 h 4902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90203" h="490203">
                    <a:moveTo>
                      <a:pt x="368133" y="246063"/>
                    </a:moveTo>
                    <a:lnTo>
                      <a:pt x="490203" y="368133"/>
                    </a:lnTo>
                    <a:lnTo>
                      <a:pt x="368133" y="490203"/>
                    </a:lnTo>
                    <a:lnTo>
                      <a:pt x="244140" y="368133"/>
                    </a:lnTo>
                    <a:close/>
                    <a:moveTo>
                      <a:pt x="122070" y="246063"/>
                    </a:moveTo>
                    <a:lnTo>
                      <a:pt x="244140" y="368133"/>
                    </a:lnTo>
                    <a:lnTo>
                      <a:pt x="122070" y="490203"/>
                    </a:lnTo>
                    <a:lnTo>
                      <a:pt x="0" y="368133"/>
                    </a:lnTo>
                    <a:close/>
                    <a:moveTo>
                      <a:pt x="368133" y="0"/>
                    </a:moveTo>
                    <a:lnTo>
                      <a:pt x="490203" y="122070"/>
                    </a:lnTo>
                    <a:lnTo>
                      <a:pt x="368133" y="246063"/>
                    </a:lnTo>
                    <a:lnTo>
                      <a:pt x="244140" y="122070"/>
                    </a:lnTo>
                    <a:close/>
                    <a:moveTo>
                      <a:pt x="122070" y="0"/>
                    </a:moveTo>
                    <a:lnTo>
                      <a:pt x="244140" y="122070"/>
                    </a:lnTo>
                    <a:lnTo>
                      <a:pt x="122070" y="246063"/>
                    </a:lnTo>
                    <a:lnTo>
                      <a:pt x="0" y="122070"/>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Arial" panose="020B0604020202020204" pitchFamily="34" charset="0"/>
                </a:endParaRPr>
              </a:p>
            </p:txBody>
          </p:sp>
          <p:sp>
            <p:nvSpPr>
              <p:cNvPr id="52" name="Freeform 11"/>
              <p:cNvSpPr>
                <a:spLocks noEditPoints="1"/>
              </p:cNvSpPr>
              <p:nvPr>
                <p:custDataLst>
                  <p:tags r:id="rId14"/>
                </p:custDataLst>
              </p:nvPr>
            </p:nvSpPr>
            <p:spPr bwMode="auto">
              <a:xfrm>
                <a:off x="4174289" y="4137698"/>
                <a:ext cx="518482" cy="428913"/>
              </a:xfrm>
              <a:custGeom>
                <a:avLst/>
                <a:gdLst>
                  <a:gd name="T0" fmla="*/ 221 w 244"/>
                  <a:gd name="T1" fmla="*/ 66 h 200"/>
                  <a:gd name="T2" fmla="*/ 207 w 244"/>
                  <a:gd name="T3" fmla="*/ 80 h 200"/>
                  <a:gd name="T4" fmla="*/ 221 w 244"/>
                  <a:gd name="T5" fmla="*/ 93 h 200"/>
                  <a:gd name="T6" fmla="*/ 235 w 244"/>
                  <a:gd name="T7" fmla="*/ 80 h 200"/>
                  <a:gd name="T8" fmla="*/ 221 w 244"/>
                  <a:gd name="T9" fmla="*/ 66 h 200"/>
                  <a:gd name="T10" fmla="*/ 23 w 244"/>
                  <a:gd name="T11" fmla="*/ 66 h 200"/>
                  <a:gd name="T12" fmla="*/ 9 w 244"/>
                  <a:gd name="T13" fmla="*/ 80 h 200"/>
                  <a:gd name="T14" fmla="*/ 23 w 244"/>
                  <a:gd name="T15" fmla="*/ 93 h 200"/>
                  <a:gd name="T16" fmla="*/ 37 w 244"/>
                  <a:gd name="T17" fmla="*/ 80 h 200"/>
                  <a:gd name="T18" fmla="*/ 23 w 244"/>
                  <a:gd name="T19" fmla="*/ 66 h 200"/>
                  <a:gd name="T20" fmla="*/ 180 w 244"/>
                  <a:gd name="T21" fmla="*/ 41 h 200"/>
                  <a:gd name="T22" fmla="*/ 160 w 244"/>
                  <a:gd name="T23" fmla="*/ 61 h 200"/>
                  <a:gd name="T24" fmla="*/ 180 w 244"/>
                  <a:gd name="T25" fmla="*/ 82 h 200"/>
                  <a:gd name="T26" fmla="*/ 201 w 244"/>
                  <a:gd name="T27" fmla="*/ 61 h 200"/>
                  <a:gd name="T28" fmla="*/ 180 w 244"/>
                  <a:gd name="T29" fmla="*/ 41 h 200"/>
                  <a:gd name="T30" fmla="*/ 244 w 244"/>
                  <a:gd name="T31" fmla="*/ 165 h 200"/>
                  <a:gd name="T32" fmla="*/ 220 w 244"/>
                  <a:gd name="T33" fmla="*/ 165 h 200"/>
                  <a:gd name="T34" fmla="*/ 220 w 244"/>
                  <a:gd name="T35" fmla="*/ 122 h 200"/>
                  <a:gd name="T36" fmla="*/ 215 w 244"/>
                  <a:gd name="T37" fmla="*/ 102 h 200"/>
                  <a:gd name="T38" fmla="*/ 221 w 244"/>
                  <a:gd name="T39" fmla="*/ 101 h 200"/>
                  <a:gd name="T40" fmla="*/ 244 w 244"/>
                  <a:gd name="T41" fmla="*/ 124 h 200"/>
                  <a:gd name="T42" fmla="*/ 244 w 244"/>
                  <a:gd name="T43" fmla="*/ 165 h 200"/>
                  <a:gd name="T44" fmla="*/ 64 w 244"/>
                  <a:gd name="T45" fmla="*/ 41 h 200"/>
                  <a:gd name="T46" fmla="*/ 43 w 244"/>
                  <a:gd name="T47" fmla="*/ 61 h 200"/>
                  <a:gd name="T48" fmla="*/ 64 w 244"/>
                  <a:gd name="T49" fmla="*/ 82 h 200"/>
                  <a:gd name="T50" fmla="*/ 84 w 244"/>
                  <a:gd name="T51" fmla="*/ 61 h 200"/>
                  <a:gd name="T52" fmla="*/ 64 w 244"/>
                  <a:gd name="T53" fmla="*/ 41 h 200"/>
                  <a:gd name="T54" fmla="*/ 23 w 244"/>
                  <a:gd name="T55" fmla="*/ 101 h 200"/>
                  <a:gd name="T56" fmla="*/ 29 w 244"/>
                  <a:gd name="T57" fmla="*/ 102 h 200"/>
                  <a:gd name="T58" fmla="*/ 24 w 244"/>
                  <a:gd name="T59" fmla="*/ 122 h 200"/>
                  <a:gd name="T60" fmla="*/ 24 w 244"/>
                  <a:gd name="T61" fmla="*/ 165 h 200"/>
                  <a:gd name="T62" fmla="*/ 0 w 244"/>
                  <a:gd name="T63" fmla="*/ 165 h 200"/>
                  <a:gd name="T64" fmla="*/ 0 w 244"/>
                  <a:gd name="T65" fmla="*/ 124 h 200"/>
                  <a:gd name="T66" fmla="*/ 23 w 244"/>
                  <a:gd name="T67" fmla="*/ 101 h 200"/>
                  <a:gd name="T68" fmla="*/ 122 w 244"/>
                  <a:gd name="T69" fmla="*/ 0 h 200"/>
                  <a:gd name="T70" fmla="*/ 92 w 244"/>
                  <a:gd name="T71" fmla="*/ 30 h 200"/>
                  <a:gd name="T72" fmla="*/ 122 w 244"/>
                  <a:gd name="T73" fmla="*/ 60 h 200"/>
                  <a:gd name="T74" fmla="*/ 152 w 244"/>
                  <a:gd name="T75" fmla="*/ 30 h 200"/>
                  <a:gd name="T76" fmla="*/ 122 w 244"/>
                  <a:gd name="T77" fmla="*/ 0 h 200"/>
                  <a:gd name="T78" fmla="*/ 213 w 244"/>
                  <a:gd name="T79" fmla="*/ 181 h 200"/>
                  <a:gd name="T80" fmla="*/ 177 w 244"/>
                  <a:gd name="T81" fmla="*/ 181 h 200"/>
                  <a:gd name="T82" fmla="*/ 177 w 244"/>
                  <a:gd name="T83" fmla="*/ 116 h 200"/>
                  <a:gd name="T84" fmla="*/ 171 w 244"/>
                  <a:gd name="T85" fmla="*/ 91 h 200"/>
                  <a:gd name="T86" fmla="*/ 180 w 244"/>
                  <a:gd name="T87" fmla="*/ 90 h 200"/>
                  <a:gd name="T88" fmla="*/ 213 w 244"/>
                  <a:gd name="T89" fmla="*/ 122 h 200"/>
                  <a:gd name="T90" fmla="*/ 213 w 244"/>
                  <a:gd name="T91" fmla="*/ 181 h 200"/>
                  <a:gd name="T92" fmla="*/ 67 w 244"/>
                  <a:gd name="T93" fmla="*/ 116 h 200"/>
                  <a:gd name="T94" fmla="*/ 67 w 244"/>
                  <a:gd name="T95" fmla="*/ 181 h 200"/>
                  <a:gd name="T96" fmla="*/ 31 w 244"/>
                  <a:gd name="T97" fmla="*/ 181 h 200"/>
                  <a:gd name="T98" fmla="*/ 31 w 244"/>
                  <a:gd name="T99" fmla="*/ 122 h 200"/>
                  <a:gd name="T100" fmla="*/ 64 w 244"/>
                  <a:gd name="T101" fmla="*/ 90 h 200"/>
                  <a:gd name="T102" fmla="*/ 73 w 244"/>
                  <a:gd name="T103" fmla="*/ 91 h 200"/>
                  <a:gd name="T104" fmla="*/ 67 w 244"/>
                  <a:gd name="T105" fmla="*/ 116 h 200"/>
                  <a:gd name="T106" fmla="*/ 74 w 244"/>
                  <a:gd name="T107" fmla="*/ 200 h 200"/>
                  <a:gd name="T108" fmla="*/ 170 w 244"/>
                  <a:gd name="T109" fmla="*/ 200 h 200"/>
                  <a:gd name="T110" fmla="*/ 170 w 244"/>
                  <a:gd name="T111" fmla="*/ 116 h 200"/>
                  <a:gd name="T112" fmla="*/ 122 w 244"/>
                  <a:gd name="T113" fmla="*/ 68 h 200"/>
                  <a:gd name="T114" fmla="*/ 74 w 244"/>
                  <a:gd name="T115" fmla="*/ 116 h 200"/>
                  <a:gd name="T116" fmla="*/ 74 w 244"/>
                  <a:gd name="T117"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44" h="200">
                    <a:moveTo>
                      <a:pt x="221" y="66"/>
                    </a:moveTo>
                    <a:cubicBezTo>
                      <a:pt x="213" y="66"/>
                      <a:pt x="207" y="72"/>
                      <a:pt x="207" y="80"/>
                    </a:cubicBezTo>
                    <a:cubicBezTo>
                      <a:pt x="207" y="87"/>
                      <a:pt x="213" y="93"/>
                      <a:pt x="221" y="93"/>
                    </a:cubicBezTo>
                    <a:cubicBezTo>
                      <a:pt x="229" y="93"/>
                      <a:pt x="235" y="87"/>
                      <a:pt x="235" y="80"/>
                    </a:cubicBezTo>
                    <a:cubicBezTo>
                      <a:pt x="235" y="72"/>
                      <a:pt x="229" y="66"/>
                      <a:pt x="221" y="66"/>
                    </a:cubicBezTo>
                    <a:close/>
                    <a:moveTo>
                      <a:pt x="23" y="66"/>
                    </a:moveTo>
                    <a:cubicBezTo>
                      <a:pt x="15" y="66"/>
                      <a:pt x="9" y="72"/>
                      <a:pt x="9" y="80"/>
                    </a:cubicBezTo>
                    <a:cubicBezTo>
                      <a:pt x="9" y="87"/>
                      <a:pt x="15" y="93"/>
                      <a:pt x="23" y="93"/>
                    </a:cubicBezTo>
                    <a:cubicBezTo>
                      <a:pt x="31" y="93"/>
                      <a:pt x="37" y="87"/>
                      <a:pt x="37" y="80"/>
                    </a:cubicBezTo>
                    <a:cubicBezTo>
                      <a:pt x="37" y="72"/>
                      <a:pt x="31" y="66"/>
                      <a:pt x="23" y="66"/>
                    </a:cubicBezTo>
                    <a:close/>
                    <a:moveTo>
                      <a:pt x="180" y="41"/>
                    </a:moveTo>
                    <a:cubicBezTo>
                      <a:pt x="169" y="41"/>
                      <a:pt x="160" y="50"/>
                      <a:pt x="160" y="61"/>
                    </a:cubicBezTo>
                    <a:cubicBezTo>
                      <a:pt x="160" y="73"/>
                      <a:pt x="169" y="82"/>
                      <a:pt x="180" y="82"/>
                    </a:cubicBezTo>
                    <a:cubicBezTo>
                      <a:pt x="191" y="82"/>
                      <a:pt x="201" y="73"/>
                      <a:pt x="201" y="61"/>
                    </a:cubicBezTo>
                    <a:cubicBezTo>
                      <a:pt x="201" y="50"/>
                      <a:pt x="191" y="41"/>
                      <a:pt x="180" y="41"/>
                    </a:cubicBezTo>
                    <a:close/>
                    <a:moveTo>
                      <a:pt x="244" y="165"/>
                    </a:moveTo>
                    <a:cubicBezTo>
                      <a:pt x="220" y="165"/>
                      <a:pt x="220" y="165"/>
                      <a:pt x="220" y="165"/>
                    </a:cubicBezTo>
                    <a:cubicBezTo>
                      <a:pt x="220" y="122"/>
                      <a:pt x="220" y="122"/>
                      <a:pt x="220" y="122"/>
                    </a:cubicBezTo>
                    <a:cubicBezTo>
                      <a:pt x="220" y="115"/>
                      <a:pt x="218" y="108"/>
                      <a:pt x="215" y="102"/>
                    </a:cubicBezTo>
                    <a:cubicBezTo>
                      <a:pt x="217" y="102"/>
                      <a:pt x="219" y="101"/>
                      <a:pt x="221" y="101"/>
                    </a:cubicBezTo>
                    <a:cubicBezTo>
                      <a:pt x="234" y="101"/>
                      <a:pt x="244" y="111"/>
                      <a:pt x="244" y="124"/>
                    </a:cubicBezTo>
                    <a:lnTo>
                      <a:pt x="244" y="165"/>
                    </a:lnTo>
                    <a:close/>
                    <a:moveTo>
                      <a:pt x="64" y="41"/>
                    </a:moveTo>
                    <a:cubicBezTo>
                      <a:pt x="53" y="41"/>
                      <a:pt x="43" y="50"/>
                      <a:pt x="43" y="61"/>
                    </a:cubicBezTo>
                    <a:cubicBezTo>
                      <a:pt x="43" y="73"/>
                      <a:pt x="53" y="82"/>
                      <a:pt x="64" y="82"/>
                    </a:cubicBezTo>
                    <a:cubicBezTo>
                      <a:pt x="75" y="82"/>
                      <a:pt x="84" y="73"/>
                      <a:pt x="84" y="61"/>
                    </a:cubicBezTo>
                    <a:cubicBezTo>
                      <a:pt x="84" y="50"/>
                      <a:pt x="75" y="41"/>
                      <a:pt x="64" y="41"/>
                    </a:cubicBezTo>
                    <a:close/>
                    <a:moveTo>
                      <a:pt x="23" y="101"/>
                    </a:moveTo>
                    <a:cubicBezTo>
                      <a:pt x="25" y="101"/>
                      <a:pt x="27" y="102"/>
                      <a:pt x="29" y="102"/>
                    </a:cubicBezTo>
                    <a:cubicBezTo>
                      <a:pt x="26" y="108"/>
                      <a:pt x="24" y="115"/>
                      <a:pt x="24" y="122"/>
                    </a:cubicBezTo>
                    <a:cubicBezTo>
                      <a:pt x="24" y="165"/>
                      <a:pt x="24" y="165"/>
                      <a:pt x="24" y="165"/>
                    </a:cubicBezTo>
                    <a:cubicBezTo>
                      <a:pt x="0" y="165"/>
                      <a:pt x="0" y="165"/>
                      <a:pt x="0" y="165"/>
                    </a:cubicBezTo>
                    <a:cubicBezTo>
                      <a:pt x="0" y="124"/>
                      <a:pt x="0" y="124"/>
                      <a:pt x="0" y="124"/>
                    </a:cubicBezTo>
                    <a:cubicBezTo>
                      <a:pt x="0" y="111"/>
                      <a:pt x="10" y="101"/>
                      <a:pt x="23" y="101"/>
                    </a:cubicBezTo>
                    <a:close/>
                    <a:moveTo>
                      <a:pt x="122" y="0"/>
                    </a:moveTo>
                    <a:cubicBezTo>
                      <a:pt x="105" y="0"/>
                      <a:pt x="92" y="13"/>
                      <a:pt x="92" y="30"/>
                    </a:cubicBezTo>
                    <a:cubicBezTo>
                      <a:pt x="92" y="47"/>
                      <a:pt x="105" y="60"/>
                      <a:pt x="122" y="60"/>
                    </a:cubicBezTo>
                    <a:cubicBezTo>
                      <a:pt x="139" y="60"/>
                      <a:pt x="152" y="47"/>
                      <a:pt x="152" y="30"/>
                    </a:cubicBezTo>
                    <a:cubicBezTo>
                      <a:pt x="152" y="13"/>
                      <a:pt x="139" y="0"/>
                      <a:pt x="122" y="0"/>
                    </a:cubicBezTo>
                    <a:close/>
                    <a:moveTo>
                      <a:pt x="213" y="181"/>
                    </a:moveTo>
                    <a:cubicBezTo>
                      <a:pt x="177" y="181"/>
                      <a:pt x="177" y="181"/>
                      <a:pt x="177" y="181"/>
                    </a:cubicBezTo>
                    <a:cubicBezTo>
                      <a:pt x="177" y="116"/>
                      <a:pt x="177" y="116"/>
                      <a:pt x="177" y="116"/>
                    </a:cubicBezTo>
                    <a:cubicBezTo>
                      <a:pt x="177" y="107"/>
                      <a:pt x="175" y="99"/>
                      <a:pt x="171" y="91"/>
                    </a:cubicBezTo>
                    <a:cubicBezTo>
                      <a:pt x="174" y="90"/>
                      <a:pt x="177" y="90"/>
                      <a:pt x="180" y="90"/>
                    </a:cubicBezTo>
                    <a:cubicBezTo>
                      <a:pt x="198" y="90"/>
                      <a:pt x="213" y="104"/>
                      <a:pt x="213" y="122"/>
                    </a:cubicBezTo>
                    <a:lnTo>
                      <a:pt x="213" y="181"/>
                    </a:lnTo>
                    <a:close/>
                    <a:moveTo>
                      <a:pt x="67" y="116"/>
                    </a:moveTo>
                    <a:cubicBezTo>
                      <a:pt x="67" y="181"/>
                      <a:pt x="67" y="181"/>
                      <a:pt x="67" y="181"/>
                    </a:cubicBezTo>
                    <a:cubicBezTo>
                      <a:pt x="31" y="181"/>
                      <a:pt x="31" y="181"/>
                      <a:pt x="31" y="181"/>
                    </a:cubicBezTo>
                    <a:cubicBezTo>
                      <a:pt x="31" y="122"/>
                      <a:pt x="31" y="122"/>
                      <a:pt x="31" y="122"/>
                    </a:cubicBezTo>
                    <a:cubicBezTo>
                      <a:pt x="31" y="104"/>
                      <a:pt x="46" y="90"/>
                      <a:pt x="64" y="90"/>
                    </a:cubicBezTo>
                    <a:cubicBezTo>
                      <a:pt x="67" y="90"/>
                      <a:pt x="70" y="90"/>
                      <a:pt x="73" y="91"/>
                    </a:cubicBezTo>
                    <a:cubicBezTo>
                      <a:pt x="69" y="99"/>
                      <a:pt x="67" y="107"/>
                      <a:pt x="67" y="116"/>
                    </a:cubicBezTo>
                    <a:close/>
                    <a:moveTo>
                      <a:pt x="74" y="200"/>
                    </a:moveTo>
                    <a:cubicBezTo>
                      <a:pt x="170" y="200"/>
                      <a:pt x="170" y="200"/>
                      <a:pt x="170" y="200"/>
                    </a:cubicBezTo>
                    <a:cubicBezTo>
                      <a:pt x="170" y="116"/>
                      <a:pt x="170" y="116"/>
                      <a:pt x="170" y="116"/>
                    </a:cubicBezTo>
                    <a:cubicBezTo>
                      <a:pt x="170" y="90"/>
                      <a:pt x="148" y="68"/>
                      <a:pt x="122" y="68"/>
                    </a:cubicBezTo>
                    <a:cubicBezTo>
                      <a:pt x="96" y="68"/>
                      <a:pt x="74" y="90"/>
                      <a:pt x="74" y="116"/>
                    </a:cubicBezTo>
                    <a:lnTo>
                      <a:pt x="74" y="200"/>
                    </a:lnTo>
                    <a:close/>
                  </a:path>
                </a:pathLst>
              </a:custGeom>
              <a:solidFill>
                <a:srgbClr val="FFFFFF"/>
              </a:solidFill>
              <a:ln>
                <a:noFill/>
              </a:ln>
            </p:spPr>
            <p:txBody>
              <a:bodyPr vert="horz" wrap="square" lIns="91440" tIns="45720" rIns="91440" bIns="45720" numCol="1" anchor="t" anchorCtr="0" compatLnSpc="1">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Arial" panose="020B0604020202020204" pitchFamily="34" charset="0"/>
                </a:endParaRPr>
              </a:p>
            </p:txBody>
          </p:sp>
          <p:sp>
            <p:nvSpPr>
              <p:cNvPr id="54" name="任意多边形 53"/>
              <p:cNvSpPr/>
              <p:nvPr>
                <p:custDataLst>
                  <p:tags r:id="rId15"/>
                </p:custDataLst>
              </p:nvPr>
            </p:nvSpPr>
            <p:spPr>
              <a:xfrm rot="2157230">
                <a:off x="2979267" y="1497545"/>
                <a:ext cx="844550" cy="850265"/>
              </a:xfrm>
              <a:custGeom>
                <a:avLst/>
                <a:gdLst>
                  <a:gd name="connsiteX0" fmla="*/ 0 w 1635124"/>
                  <a:gd name="connsiteY0" fmla="*/ 817562 h 1635124"/>
                  <a:gd name="connsiteX1" fmla="*/ 817562 w 1635124"/>
                  <a:gd name="connsiteY1" fmla="*/ 0 h 1635124"/>
                  <a:gd name="connsiteX2" fmla="*/ 1635124 w 1635124"/>
                  <a:gd name="connsiteY2" fmla="*/ 817562 h 1635124"/>
                  <a:gd name="connsiteX3" fmla="*/ 817562 w 1635124"/>
                  <a:gd name="connsiteY3" fmla="*/ 1635124 h 1635124"/>
                  <a:gd name="connsiteX4" fmla="*/ 0 w 1635124"/>
                  <a:gd name="connsiteY4" fmla="*/ 817562 h 16351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5124" h="1635124">
                    <a:moveTo>
                      <a:pt x="0" y="817562"/>
                    </a:moveTo>
                    <a:cubicBezTo>
                      <a:pt x="0" y="366035"/>
                      <a:pt x="366035" y="0"/>
                      <a:pt x="817562" y="0"/>
                    </a:cubicBezTo>
                    <a:cubicBezTo>
                      <a:pt x="1269089" y="0"/>
                      <a:pt x="1635124" y="366035"/>
                      <a:pt x="1635124" y="817562"/>
                    </a:cubicBezTo>
                    <a:cubicBezTo>
                      <a:pt x="1635124" y="1269089"/>
                      <a:pt x="1269089" y="1635124"/>
                      <a:pt x="817562" y="1635124"/>
                    </a:cubicBezTo>
                    <a:cubicBezTo>
                      <a:pt x="366035" y="1635124"/>
                      <a:pt x="0" y="1269089"/>
                      <a:pt x="0" y="817562"/>
                    </a:cubicBezTo>
                    <a:close/>
                  </a:path>
                </a:pathLst>
              </a:custGeom>
              <a:solidFill>
                <a:srgbClr val="066DCA">
                  <a:lumMod val="75000"/>
                </a:srgbClr>
              </a:solidFill>
              <a:ln w="12700" cap="flat" cmpd="sng" algn="ctr">
                <a:noFill/>
                <a:prstDash val="solid"/>
                <a:miter lim="800000"/>
              </a:ln>
              <a:effectLst>
                <a:outerShdw blurRad="63500" sx="102000" sy="102000" algn="ctr" rotWithShape="0">
                  <a:prstClr val="black">
                    <a:alpha val="40000"/>
                  </a:prstClr>
                </a:outerShdw>
              </a:effectLst>
            </p:spPr>
            <p:txBody>
              <a:bodyPr spcFirstLastPara="0" vert="horz" wrap="square" lIns="280098" tIns="280098" rIns="280098" bIns="280098" numCol="1" spcCol="1270" anchor="ctr" anchorCtr="0">
                <a:normAutofit/>
              </a:bodyPr>
              <a:lstStyle/>
              <a:p>
                <a:pPr marL="0" marR="0" lvl="0" indent="0" algn="ctr" defTabSz="1422400" eaLnBrk="1" fontAlgn="auto" latinLnBrk="0" hangingPunct="1">
                  <a:lnSpc>
                    <a:spcPct val="90000"/>
                  </a:lnSpc>
                  <a:spcBef>
                    <a:spcPct val="0"/>
                  </a:spcBef>
                  <a:spcAft>
                    <a:spcPct val="3500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55" name="Freeform 5"/>
              <p:cNvSpPr>
                <a:spLocks noEditPoints="1"/>
              </p:cNvSpPr>
              <p:nvPr>
                <p:custDataLst>
                  <p:tags r:id="rId16"/>
                </p:custDataLst>
              </p:nvPr>
            </p:nvSpPr>
            <p:spPr bwMode="auto">
              <a:xfrm>
                <a:off x="3173577" y="1649945"/>
                <a:ext cx="376555" cy="462915"/>
              </a:xfrm>
              <a:custGeom>
                <a:avLst/>
                <a:gdLst>
                  <a:gd name="T0" fmla="*/ 162 w 206"/>
                  <a:gd name="T1" fmla="*/ 102 h 252"/>
                  <a:gd name="T2" fmla="*/ 183 w 206"/>
                  <a:gd name="T3" fmla="*/ 107 h 252"/>
                  <a:gd name="T4" fmla="*/ 183 w 206"/>
                  <a:gd name="T5" fmla="*/ 116 h 252"/>
                  <a:gd name="T6" fmla="*/ 155 w 206"/>
                  <a:gd name="T7" fmla="*/ 116 h 252"/>
                  <a:gd name="T8" fmla="*/ 162 w 206"/>
                  <a:gd name="T9" fmla="*/ 102 h 252"/>
                  <a:gd name="T10" fmla="*/ 70 w 206"/>
                  <a:gd name="T11" fmla="*/ 173 h 252"/>
                  <a:gd name="T12" fmla="*/ 91 w 206"/>
                  <a:gd name="T13" fmla="*/ 143 h 252"/>
                  <a:gd name="T14" fmla="*/ 113 w 206"/>
                  <a:gd name="T15" fmla="*/ 170 h 252"/>
                  <a:gd name="T16" fmla="*/ 84 w 206"/>
                  <a:gd name="T17" fmla="*/ 195 h 252"/>
                  <a:gd name="T18" fmla="*/ 71 w 206"/>
                  <a:gd name="T19" fmla="*/ 198 h 252"/>
                  <a:gd name="T20" fmla="*/ 0 w 206"/>
                  <a:gd name="T21" fmla="*/ 176 h 252"/>
                  <a:gd name="T22" fmla="*/ 0 w 206"/>
                  <a:gd name="T23" fmla="*/ 164 h 252"/>
                  <a:gd name="T24" fmla="*/ 70 w 206"/>
                  <a:gd name="T25" fmla="*/ 173 h 252"/>
                  <a:gd name="T26" fmla="*/ 113 w 206"/>
                  <a:gd name="T27" fmla="*/ 98 h 252"/>
                  <a:gd name="T28" fmla="*/ 129 w 206"/>
                  <a:gd name="T29" fmla="*/ 65 h 252"/>
                  <a:gd name="T30" fmla="*/ 102 w 206"/>
                  <a:gd name="T31" fmla="*/ 71 h 252"/>
                  <a:gd name="T32" fmla="*/ 113 w 206"/>
                  <a:gd name="T33" fmla="*/ 98 h 252"/>
                  <a:gd name="T34" fmla="*/ 169 w 206"/>
                  <a:gd name="T35" fmla="*/ 67 h 252"/>
                  <a:gd name="T36" fmla="*/ 168 w 206"/>
                  <a:gd name="T37" fmla="*/ 71 h 252"/>
                  <a:gd name="T38" fmla="*/ 141 w 206"/>
                  <a:gd name="T39" fmla="*/ 126 h 252"/>
                  <a:gd name="T40" fmla="*/ 188 w 206"/>
                  <a:gd name="T41" fmla="*/ 174 h 252"/>
                  <a:gd name="T42" fmla="*/ 192 w 206"/>
                  <a:gd name="T43" fmla="*/ 181 h 252"/>
                  <a:gd name="T44" fmla="*/ 206 w 206"/>
                  <a:gd name="T45" fmla="*/ 252 h 252"/>
                  <a:gd name="T46" fmla="*/ 195 w 206"/>
                  <a:gd name="T47" fmla="*/ 252 h 252"/>
                  <a:gd name="T48" fmla="*/ 169 w 206"/>
                  <a:gd name="T49" fmla="*/ 191 h 252"/>
                  <a:gd name="T50" fmla="*/ 107 w 206"/>
                  <a:gd name="T51" fmla="*/ 151 h 252"/>
                  <a:gd name="T52" fmla="*/ 100 w 206"/>
                  <a:gd name="T53" fmla="*/ 124 h 252"/>
                  <a:gd name="T54" fmla="*/ 103 w 206"/>
                  <a:gd name="T55" fmla="*/ 119 h 252"/>
                  <a:gd name="T56" fmla="*/ 113 w 206"/>
                  <a:gd name="T57" fmla="*/ 125 h 252"/>
                  <a:gd name="T58" fmla="*/ 115 w 206"/>
                  <a:gd name="T59" fmla="*/ 121 h 252"/>
                  <a:gd name="T60" fmla="*/ 107 w 206"/>
                  <a:gd name="T61" fmla="*/ 110 h 252"/>
                  <a:gd name="T62" fmla="*/ 105 w 206"/>
                  <a:gd name="T63" fmla="*/ 107 h 252"/>
                  <a:gd name="T64" fmla="*/ 80 w 206"/>
                  <a:gd name="T65" fmla="*/ 70 h 252"/>
                  <a:gd name="T66" fmla="*/ 79 w 206"/>
                  <a:gd name="T67" fmla="*/ 68 h 252"/>
                  <a:gd name="T68" fmla="*/ 84 w 206"/>
                  <a:gd name="T69" fmla="*/ 58 h 252"/>
                  <a:gd name="T70" fmla="*/ 138 w 206"/>
                  <a:gd name="T71" fmla="*/ 34 h 252"/>
                  <a:gd name="T72" fmla="*/ 145 w 206"/>
                  <a:gd name="T73" fmla="*/ 32 h 252"/>
                  <a:gd name="T74" fmla="*/ 147 w 206"/>
                  <a:gd name="T75" fmla="*/ 32 h 252"/>
                  <a:gd name="T76" fmla="*/ 171 w 206"/>
                  <a:gd name="T77" fmla="*/ 57 h 252"/>
                  <a:gd name="T78" fmla="*/ 169 w 206"/>
                  <a:gd name="T79" fmla="*/ 67 h 252"/>
                  <a:gd name="T80" fmla="*/ 164 w 206"/>
                  <a:gd name="T81" fmla="*/ 19 h 252"/>
                  <a:gd name="T82" fmla="*/ 182 w 206"/>
                  <a:gd name="T83" fmla="*/ 0 h 252"/>
                  <a:gd name="T84" fmla="*/ 201 w 206"/>
                  <a:gd name="T85" fmla="*/ 19 h 252"/>
                  <a:gd name="T86" fmla="*/ 182 w 206"/>
                  <a:gd name="T87" fmla="*/ 38 h 252"/>
                  <a:gd name="T88" fmla="*/ 164 w 206"/>
                  <a:gd name="T89" fmla="*/ 19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6" h="252">
                    <a:moveTo>
                      <a:pt x="162" y="102"/>
                    </a:moveTo>
                    <a:cubicBezTo>
                      <a:pt x="183" y="107"/>
                      <a:pt x="183" y="107"/>
                      <a:pt x="183" y="107"/>
                    </a:cubicBezTo>
                    <a:cubicBezTo>
                      <a:pt x="183" y="116"/>
                      <a:pt x="183" y="116"/>
                      <a:pt x="183" y="116"/>
                    </a:cubicBezTo>
                    <a:cubicBezTo>
                      <a:pt x="155" y="116"/>
                      <a:pt x="155" y="116"/>
                      <a:pt x="155" y="116"/>
                    </a:cubicBezTo>
                    <a:cubicBezTo>
                      <a:pt x="162" y="102"/>
                      <a:pt x="162" y="102"/>
                      <a:pt x="162" y="102"/>
                    </a:cubicBezTo>
                    <a:close/>
                    <a:moveTo>
                      <a:pt x="70" y="173"/>
                    </a:moveTo>
                    <a:cubicBezTo>
                      <a:pt x="91" y="143"/>
                      <a:pt x="91" y="143"/>
                      <a:pt x="91" y="143"/>
                    </a:cubicBezTo>
                    <a:cubicBezTo>
                      <a:pt x="113" y="170"/>
                      <a:pt x="113" y="170"/>
                      <a:pt x="113" y="170"/>
                    </a:cubicBezTo>
                    <a:cubicBezTo>
                      <a:pt x="84" y="195"/>
                      <a:pt x="84" y="195"/>
                      <a:pt x="84" y="195"/>
                    </a:cubicBezTo>
                    <a:cubicBezTo>
                      <a:pt x="81" y="199"/>
                      <a:pt x="76" y="199"/>
                      <a:pt x="71" y="198"/>
                    </a:cubicBezTo>
                    <a:cubicBezTo>
                      <a:pt x="0" y="176"/>
                      <a:pt x="0" y="176"/>
                      <a:pt x="0" y="176"/>
                    </a:cubicBezTo>
                    <a:cubicBezTo>
                      <a:pt x="0" y="164"/>
                      <a:pt x="0" y="164"/>
                      <a:pt x="0" y="164"/>
                    </a:cubicBezTo>
                    <a:cubicBezTo>
                      <a:pt x="70" y="173"/>
                      <a:pt x="70" y="173"/>
                      <a:pt x="70" y="173"/>
                    </a:cubicBezTo>
                    <a:close/>
                    <a:moveTo>
                      <a:pt x="113" y="98"/>
                    </a:moveTo>
                    <a:cubicBezTo>
                      <a:pt x="129" y="65"/>
                      <a:pt x="129" y="65"/>
                      <a:pt x="129" y="65"/>
                    </a:cubicBezTo>
                    <a:cubicBezTo>
                      <a:pt x="102" y="71"/>
                      <a:pt x="102" y="71"/>
                      <a:pt x="102" y="71"/>
                    </a:cubicBezTo>
                    <a:cubicBezTo>
                      <a:pt x="113" y="98"/>
                      <a:pt x="113" y="98"/>
                      <a:pt x="113" y="98"/>
                    </a:cubicBezTo>
                    <a:close/>
                    <a:moveTo>
                      <a:pt x="169" y="67"/>
                    </a:moveTo>
                    <a:cubicBezTo>
                      <a:pt x="169" y="69"/>
                      <a:pt x="168" y="70"/>
                      <a:pt x="168" y="71"/>
                    </a:cubicBezTo>
                    <a:cubicBezTo>
                      <a:pt x="141" y="126"/>
                      <a:pt x="141" y="126"/>
                      <a:pt x="141" y="126"/>
                    </a:cubicBezTo>
                    <a:cubicBezTo>
                      <a:pt x="188" y="174"/>
                      <a:pt x="188" y="174"/>
                      <a:pt x="188" y="174"/>
                    </a:cubicBezTo>
                    <a:cubicBezTo>
                      <a:pt x="190" y="176"/>
                      <a:pt x="191" y="178"/>
                      <a:pt x="192" y="181"/>
                    </a:cubicBezTo>
                    <a:cubicBezTo>
                      <a:pt x="206" y="252"/>
                      <a:pt x="206" y="252"/>
                      <a:pt x="206" y="252"/>
                    </a:cubicBezTo>
                    <a:cubicBezTo>
                      <a:pt x="195" y="252"/>
                      <a:pt x="195" y="252"/>
                      <a:pt x="195" y="252"/>
                    </a:cubicBezTo>
                    <a:cubicBezTo>
                      <a:pt x="169" y="191"/>
                      <a:pt x="169" y="191"/>
                      <a:pt x="169" y="191"/>
                    </a:cubicBezTo>
                    <a:cubicBezTo>
                      <a:pt x="157" y="184"/>
                      <a:pt x="116" y="156"/>
                      <a:pt x="107" y="151"/>
                    </a:cubicBezTo>
                    <a:cubicBezTo>
                      <a:pt x="98" y="145"/>
                      <a:pt x="95" y="134"/>
                      <a:pt x="100" y="124"/>
                    </a:cubicBezTo>
                    <a:cubicBezTo>
                      <a:pt x="103" y="119"/>
                      <a:pt x="103" y="119"/>
                      <a:pt x="103" y="119"/>
                    </a:cubicBezTo>
                    <a:cubicBezTo>
                      <a:pt x="113" y="125"/>
                      <a:pt x="113" y="125"/>
                      <a:pt x="113" y="125"/>
                    </a:cubicBezTo>
                    <a:cubicBezTo>
                      <a:pt x="115" y="121"/>
                      <a:pt x="115" y="121"/>
                      <a:pt x="115" y="121"/>
                    </a:cubicBezTo>
                    <a:cubicBezTo>
                      <a:pt x="107" y="110"/>
                      <a:pt x="107" y="110"/>
                      <a:pt x="107" y="110"/>
                    </a:cubicBezTo>
                    <a:cubicBezTo>
                      <a:pt x="105" y="107"/>
                      <a:pt x="105" y="107"/>
                      <a:pt x="105" y="107"/>
                    </a:cubicBezTo>
                    <a:cubicBezTo>
                      <a:pt x="80" y="70"/>
                      <a:pt x="80" y="70"/>
                      <a:pt x="80" y="70"/>
                    </a:cubicBezTo>
                    <a:cubicBezTo>
                      <a:pt x="80" y="69"/>
                      <a:pt x="79" y="69"/>
                      <a:pt x="79" y="68"/>
                    </a:cubicBezTo>
                    <a:cubicBezTo>
                      <a:pt x="78" y="64"/>
                      <a:pt x="80" y="59"/>
                      <a:pt x="84" y="58"/>
                    </a:cubicBezTo>
                    <a:cubicBezTo>
                      <a:pt x="138" y="34"/>
                      <a:pt x="138" y="34"/>
                      <a:pt x="138" y="34"/>
                    </a:cubicBezTo>
                    <a:cubicBezTo>
                      <a:pt x="140" y="33"/>
                      <a:pt x="143" y="32"/>
                      <a:pt x="145" y="32"/>
                    </a:cubicBezTo>
                    <a:cubicBezTo>
                      <a:pt x="145" y="32"/>
                      <a:pt x="146" y="32"/>
                      <a:pt x="147" y="32"/>
                    </a:cubicBezTo>
                    <a:cubicBezTo>
                      <a:pt x="160" y="32"/>
                      <a:pt x="171" y="43"/>
                      <a:pt x="171" y="57"/>
                    </a:cubicBezTo>
                    <a:cubicBezTo>
                      <a:pt x="171" y="61"/>
                      <a:pt x="171" y="64"/>
                      <a:pt x="169" y="67"/>
                    </a:cubicBezTo>
                    <a:close/>
                    <a:moveTo>
                      <a:pt x="164" y="19"/>
                    </a:moveTo>
                    <a:cubicBezTo>
                      <a:pt x="164" y="9"/>
                      <a:pt x="172" y="0"/>
                      <a:pt x="182" y="0"/>
                    </a:cubicBezTo>
                    <a:cubicBezTo>
                      <a:pt x="193" y="0"/>
                      <a:pt x="201" y="9"/>
                      <a:pt x="201" y="19"/>
                    </a:cubicBezTo>
                    <a:cubicBezTo>
                      <a:pt x="201" y="29"/>
                      <a:pt x="193" y="38"/>
                      <a:pt x="182" y="38"/>
                    </a:cubicBezTo>
                    <a:cubicBezTo>
                      <a:pt x="172" y="38"/>
                      <a:pt x="164" y="29"/>
                      <a:pt x="164" y="19"/>
                    </a:cubicBezTo>
                    <a:close/>
                  </a:path>
                </a:pathLst>
              </a:custGeom>
              <a:solidFill>
                <a:srgbClr val="FFFFFF"/>
              </a:solidFill>
              <a:ln>
                <a:noFill/>
              </a:ln>
            </p:spPr>
            <p:txBody>
              <a:bodyPr vert="horz" wrap="square" lIns="91440" tIns="45720" rIns="91440" bIns="45720" numCol="1" anchor="t" anchorCtr="0" compatLnSpc="1">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sym typeface="Arial" panose="020B0604020202020204" pitchFamily="34" charset="0"/>
                </a:endParaRPr>
              </a:p>
            </p:txBody>
          </p:sp>
          <p:sp>
            <p:nvSpPr>
              <p:cNvPr id="56" name="KSO_Shape"/>
              <p:cNvSpPr/>
              <p:nvPr>
                <p:custDataLst>
                  <p:tags r:id="rId17"/>
                </p:custDataLst>
              </p:nvPr>
            </p:nvSpPr>
            <p:spPr bwMode="auto">
              <a:xfrm flipV="1">
                <a:off x="5562469" y="3208133"/>
                <a:ext cx="363303" cy="338844"/>
              </a:xfrm>
              <a:custGeom>
                <a:avLst/>
                <a:gdLst>
                  <a:gd name="T0" fmla="*/ 2147483646 w 5982"/>
                  <a:gd name="T1" fmla="*/ 0 h 5544"/>
                  <a:gd name="T2" fmla="*/ 2147483646 w 5982"/>
                  <a:gd name="T3" fmla="*/ 2147483646 h 5544"/>
                  <a:gd name="T4" fmla="*/ 2147483646 w 5982"/>
                  <a:gd name="T5" fmla="*/ 2147483646 h 5544"/>
                  <a:gd name="T6" fmla="*/ 2147483646 w 5982"/>
                  <a:gd name="T7" fmla="*/ 2147483646 h 5544"/>
                  <a:gd name="T8" fmla="*/ 2147483646 w 5982"/>
                  <a:gd name="T9" fmla="*/ 2147483646 h 5544"/>
                  <a:gd name="T10" fmla="*/ 1840863726 w 5982"/>
                  <a:gd name="T11" fmla="*/ 2147483646 h 5544"/>
                  <a:gd name="T12" fmla="*/ 904306876 w 5982"/>
                  <a:gd name="T13" fmla="*/ 2147483646 h 5544"/>
                  <a:gd name="T14" fmla="*/ 290651983 w 5982"/>
                  <a:gd name="T15" fmla="*/ 2147483646 h 5544"/>
                  <a:gd name="T16" fmla="*/ 0 w 5982"/>
                  <a:gd name="T17" fmla="*/ 2147483646 h 5544"/>
                  <a:gd name="T18" fmla="*/ 2147483646 w 5982"/>
                  <a:gd name="T19" fmla="*/ 2147483646 h 5544"/>
                  <a:gd name="T20" fmla="*/ 2147483646 w 5982"/>
                  <a:gd name="T21" fmla="*/ 2147483646 h 5544"/>
                  <a:gd name="T22" fmla="*/ 2147483646 w 5982"/>
                  <a:gd name="T23" fmla="*/ 2147483646 h 5544"/>
                  <a:gd name="T24" fmla="*/ 2147483646 w 5982"/>
                  <a:gd name="T25" fmla="*/ 2147483646 h 5544"/>
                  <a:gd name="T26" fmla="*/ 2147483646 w 5982"/>
                  <a:gd name="T27" fmla="*/ 2147483646 h 5544"/>
                  <a:gd name="T28" fmla="*/ 2147483646 w 5982"/>
                  <a:gd name="T29" fmla="*/ 2147483646 h 5544"/>
                  <a:gd name="T30" fmla="*/ 2147483646 w 5982"/>
                  <a:gd name="T31" fmla="*/ 2147483646 h 5544"/>
                  <a:gd name="T32" fmla="*/ 2147483646 w 5982"/>
                  <a:gd name="T33" fmla="*/ 2147483646 h 5544"/>
                  <a:gd name="T34" fmla="*/ 2147483646 w 5982"/>
                  <a:gd name="T35" fmla="*/ 2147483646 h 5544"/>
                  <a:gd name="T36" fmla="*/ 2147483646 w 5982"/>
                  <a:gd name="T37" fmla="*/ 2147483646 h 5544"/>
                  <a:gd name="T38" fmla="*/ 2147483646 w 5982"/>
                  <a:gd name="T39" fmla="*/ 2147483646 h 5544"/>
                  <a:gd name="T40" fmla="*/ 2147483646 w 5982"/>
                  <a:gd name="T41" fmla="*/ 2147483646 h 5544"/>
                  <a:gd name="T42" fmla="*/ 2147483646 w 5982"/>
                  <a:gd name="T43" fmla="*/ 2147483646 h 5544"/>
                  <a:gd name="T44" fmla="*/ 2147483646 w 5982"/>
                  <a:gd name="T45" fmla="*/ 2147483646 h 5544"/>
                  <a:gd name="T46" fmla="*/ 2147483646 w 5982"/>
                  <a:gd name="T47" fmla="*/ 2147483646 h 5544"/>
                  <a:gd name="T48" fmla="*/ 2147483646 w 5982"/>
                  <a:gd name="T49" fmla="*/ 2147483646 h 5544"/>
                  <a:gd name="T50" fmla="*/ 2147483646 w 5982"/>
                  <a:gd name="T51" fmla="*/ 2147483646 h 5544"/>
                  <a:gd name="T52" fmla="*/ 2147483646 w 5982"/>
                  <a:gd name="T53" fmla="*/ 2147483646 h 5544"/>
                  <a:gd name="T54" fmla="*/ 2147483646 w 5982"/>
                  <a:gd name="T55" fmla="*/ 2147483646 h 5544"/>
                  <a:gd name="T56" fmla="*/ 2147483646 w 5982"/>
                  <a:gd name="T57" fmla="*/ 2147483646 h 5544"/>
                  <a:gd name="T58" fmla="*/ 2147483646 w 5982"/>
                  <a:gd name="T59" fmla="*/ 2147483646 h 5544"/>
                  <a:gd name="T60" fmla="*/ 2147483646 w 5982"/>
                  <a:gd name="T61" fmla="*/ 2147483646 h 5544"/>
                  <a:gd name="T62" fmla="*/ 2147483646 w 5982"/>
                  <a:gd name="T63" fmla="*/ 2147483646 h 5544"/>
                  <a:gd name="T64" fmla="*/ 2147483646 w 5982"/>
                  <a:gd name="T65" fmla="*/ 2147483646 h 5544"/>
                  <a:gd name="T66" fmla="*/ 2147483646 w 5982"/>
                  <a:gd name="T67" fmla="*/ 2147483646 h 5544"/>
                  <a:gd name="T68" fmla="*/ 2147483646 w 5982"/>
                  <a:gd name="T69" fmla="*/ 2147483646 h 5544"/>
                  <a:gd name="T70" fmla="*/ 2147483646 w 5982"/>
                  <a:gd name="T71" fmla="*/ 2147483646 h 5544"/>
                  <a:gd name="T72" fmla="*/ 2147483646 w 5982"/>
                  <a:gd name="T73" fmla="*/ 2147483646 h 5544"/>
                  <a:gd name="T74" fmla="*/ 2147483646 w 5982"/>
                  <a:gd name="T75" fmla="*/ 2147483646 h 5544"/>
                  <a:gd name="T76" fmla="*/ 2147483646 w 5982"/>
                  <a:gd name="T77" fmla="*/ 2147483646 h 5544"/>
                  <a:gd name="T78" fmla="*/ 2147483646 w 5982"/>
                  <a:gd name="T79" fmla="*/ 2147483646 h 5544"/>
                  <a:gd name="T80" fmla="*/ 2147483646 w 5982"/>
                  <a:gd name="T81" fmla="*/ 2147483646 h 5544"/>
                  <a:gd name="T82" fmla="*/ 2147483646 w 5982"/>
                  <a:gd name="T83" fmla="*/ 2147483646 h 5544"/>
                  <a:gd name="T84" fmla="*/ 2147483646 w 5982"/>
                  <a:gd name="T85" fmla="*/ 2147483646 h 5544"/>
                  <a:gd name="T86" fmla="*/ 2147483646 w 5982"/>
                  <a:gd name="T87" fmla="*/ 2147483646 h 5544"/>
                  <a:gd name="T88" fmla="*/ 2147483646 w 5982"/>
                  <a:gd name="T89" fmla="*/ 2147483646 h 5544"/>
                  <a:gd name="T90" fmla="*/ 2147483646 w 5982"/>
                  <a:gd name="T91" fmla="*/ 2147483646 h 5544"/>
                  <a:gd name="T92" fmla="*/ 2147483646 w 5982"/>
                  <a:gd name="T93" fmla="*/ 2147483646 h 5544"/>
                  <a:gd name="T94" fmla="*/ 2147483646 w 5982"/>
                  <a:gd name="T95" fmla="*/ 2147483646 h 5544"/>
                  <a:gd name="T96" fmla="*/ 2147483646 w 5982"/>
                  <a:gd name="T97" fmla="*/ 2147483646 h 5544"/>
                  <a:gd name="T98" fmla="*/ 2147483646 w 5982"/>
                  <a:gd name="T99" fmla="*/ 2147483646 h 5544"/>
                  <a:gd name="T100" fmla="*/ 2147483646 w 5982"/>
                  <a:gd name="T101" fmla="*/ 2147483646 h 5544"/>
                  <a:gd name="T102" fmla="*/ 2147483646 w 5982"/>
                  <a:gd name="T103" fmla="*/ 2147483646 h 5544"/>
                  <a:gd name="T104" fmla="*/ 2147483646 w 5982"/>
                  <a:gd name="T105" fmla="*/ 2147483646 h 5544"/>
                  <a:gd name="T106" fmla="*/ 2147483646 w 5982"/>
                  <a:gd name="T107" fmla="*/ 2147483646 h 5544"/>
                  <a:gd name="T108" fmla="*/ 2147483646 w 5982"/>
                  <a:gd name="T109" fmla="*/ 2147483646 h 5544"/>
                  <a:gd name="T110" fmla="*/ 2147483646 w 5982"/>
                  <a:gd name="T111" fmla="*/ 2147483646 h 5544"/>
                  <a:gd name="T112" fmla="*/ 2147483646 w 5982"/>
                  <a:gd name="T113" fmla="*/ 2147483646 h 5544"/>
                  <a:gd name="T114" fmla="*/ 2147483646 w 5982"/>
                  <a:gd name="T115" fmla="*/ 2147483646 h 5544"/>
                  <a:gd name="T116" fmla="*/ 2147483646 w 5982"/>
                  <a:gd name="T117" fmla="*/ 2147483646 h 5544"/>
                  <a:gd name="T118" fmla="*/ 2147483646 w 5982"/>
                  <a:gd name="T119" fmla="*/ 2147483646 h 5544"/>
                  <a:gd name="T120" fmla="*/ 2147483646 w 5982"/>
                  <a:gd name="T121" fmla="*/ 2147483646 h 5544"/>
                  <a:gd name="T122" fmla="*/ 2147483646 w 5982"/>
                  <a:gd name="T123" fmla="*/ 2147483646 h 5544"/>
                  <a:gd name="T124" fmla="*/ 2147483646 w 5982"/>
                  <a:gd name="T125" fmla="*/ 2147483646 h 554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5982" h="5544">
                    <a:moveTo>
                      <a:pt x="5691" y="1008"/>
                    </a:moveTo>
                    <a:lnTo>
                      <a:pt x="4765" y="1008"/>
                    </a:lnTo>
                    <a:lnTo>
                      <a:pt x="4765" y="0"/>
                    </a:lnTo>
                    <a:lnTo>
                      <a:pt x="1217" y="0"/>
                    </a:lnTo>
                    <a:lnTo>
                      <a:pt x="1217" y="1008"/>
                    </a:lnTo>
                    <a:lnTo>
                      <a:pt x="291" y="1008"/>
                    </a:lnTo>
                    <a:lnTo>
                      <a:pt x="275" y="1008"/>
                    </a:lnTo>
                    <a:lnTo>
                      <a:pt x="261" y="1009"/>
                    </a:lnTo>
                    <a:lnTo>
                      <a:pt x="246" y="1012"/>
                    </a:lnTo>
                    <a:lnTo>
                      <a:pt x="232" y="1014"/>
                    </a:lnTo>
                    <a:lnTo>
                      <a:pt x="217" y="1017"/>
                    </a:lnTo>
                    <a:lnTo>
                      <a:pt x="204" y="1021"/>
                    </a:lnTo>
                    <a:lnTo>
                      <a:pt x="190" y="1026"/>
                    </a:lnTo>
                    <a:lnTo>
                      <a:pt x="177" y="1031"/>
                    </a:lnTo>
                    <a:lnTo>
                      <a:pt x="164" y="1037"/>
                    </a:lnTo>
                    <a:lnTo>
                      <a:pt x="151" y="1043"/>
                    </a:lnTo>
                    <a:lnTo>
                      <a:pt x="139" y="1051"/>
                    </a:lnTo>
                    <a:lnTo>
                      <a:pt x="128" y="1057"/>
                    </a:lnTo>
                    <a:lnTo>
                      <a:pt x="116" y="1066"/>
                    </a:lnTo>
                    <a:lnTo>
                      <a:pt x="106" y="1074"/>
                    </a:lnTo>
                    <a:lnTo>
                      <a:pt x="84" y="1093"/>
                    </a:lnTo>
                    <a:lnTo>
                      <a:pt x="65" y="1114"/>
                    </a:lnTo>
                    <a:lnTo>
                      <a:pt x="57" y="1125"/>
                    </a:lnTo>
                    <a:lnTo>
                      <a:pt x="49" y="1137"/>
                    </a:lnTo>
                    <a:lnTo>
                      <a:pt x="41" y="1148"/>
                    </a:lnTo>
                    <a:lnTo>
                      <a:pt x="34" y="1160"/>
                    </a:lnTo>
                    <a:lnTo>
                      <a:pt x="28" y="1173"/>
                    </a:lnTo>
                    <a:lnTo>
                      <a:pt x="22" y="1186"/>
                    </a:lnTo>
                    <a:lnTo>
                      <a:pt x="16" y="1199"/>
                    </a:lnTo>
                    <a:lnTo>
                      <a:pt x="12" y="1212"/>
                    </a:lnTo>
                    <a:lnTo>
                      <a:pt x="9" y="1227"/>
                    </a:lnTo>
                    <a:lnTo>
                      <a:pt x="5" y="1240"/>
                    </a:lnTo>
                    <a:lnTo>
                      <a:pt x="3" y="1255"/>
                    </a:lnTo>
                    <a:lnTo>
                      <a:pt x="1" y="1269"/>
                    </a:lnTo>
                    <a:lnTo>
                      <a:pt x="0" y="1284"/>
                    </a:lnTo>
                    <a:lnTo>
                      <a:pt x="0" y="1299"/>
                    </a:lnTo>
                    <a:lnTo>
                      <a:pt x="0" y="3772"/>
                    </a:lnTo>
                    <a:lnTo>
                      <a:pt x="1217" y="3772"/>
                    </a:lnTo>
                    <a:lnTo>
                      <a:pt x="1217" y="4194"/>
                    </a:lnTo>
                    <a:lnTo>
                      <a:pt x="2567" y="5544"/>
                    </a:lnTo>
                    <a:lnTo>
                      <a:pt x="4765" y="5544"/>
                    </a:lnTo>
                    <a:lnTo>
                      <a:pt x="4765" y="3787"/>
                    </a:lnTo>
                    <a:lnTo>
                      <a:pt x="5982" y="3787"/>
                    </a:lnTo>
                    <a:lnTo>
                      <a:pt x="5982" y="1299"/>
                    </a:lnTo>
                    <a:lnTo>
                      <a:pt x="5982" y="1284"/>
                    </a:lnTo>
                    <a:lnTo>
                      <a:pt x="5981" y="1269"/>
                    </a:lnTo>
                    <a:lnTo>
                      <a:pt x="5979" y="1255"/>
                    </a:lnTo>
                    <a:lnTo>
                      <a:pt x="5976" y="1240"/>
                    </a:lnTo>
                    <a:lnTo>
                      <a:pt x="5973" y="1227"/>
                    </a:lnTo>
                    <a:lnTo>
                      <a:pt x="5969" y="1212"/>
                    </a:lnTo>
                    <a:lnTo>
                      <a:pt x="5964" y="1199"/>
                    </a:lnTo>
                    <a:lnTo>
                      <a:pt x="5959" y="1186"/>
                    </a:lnTo>
                    <a:lnTo>
                      <a:pt x="5953" y="1173"/>
                    </a:lnTo>
                    <a:lnTo>
                      <a:pt x="5946" y="1160"/>
                    </a:lnTo>
                    <a:lnTo>
                      <a:pt x="5940" y="1148"/>
                    </a:lnTo>
                    <a:lnTo>
                      <a:pt x="5932" y="1137"/>
                    </a:lnTo>
                    <a:lnTo>
                      <a:pt x="5924" y="1125"/>
                    </a:lnTo>
                    <a:lnTo>
                      <a:pt x="5915" y="1114"/>
                    </a:lnTo>
                    <a:lnTo>
                      <a:pt x="5896" y="1093"/>
                    </a:lnTo>
                    <a:lnTo>
                      <a:pt x="5876" y="1074"/>
                    </a:lnTo>
                    <a:lnTo>
                      <a:pt x="5865" y="1066"/>
                    </a:lnTo>
                    <a:lnTo>
                      <a:pt x="5854" y="1057"/>
                    </a:lnTo>
                    <a:lnTo>
                      <a:pt x="5841" y="1051"/>
                    </a:lnTo>
                    <a:lnTo>
                      <a:pt x="5829" y="1043"/>
                    </a:lnTo>
                    <a:lnTo>
                      <a:pt x="5817" y="1037"/>
                    </a:lnTo>
                    <a:lnTo>
                      <a:pt x="5804" y="1031"/>
                    </a:lnTo>
                    <a:lnTo>
                      <a:pt x="5791" y="1026"/>
                    </a:lnTo>
                    <a:lnTo>
                      <a:pt x="5777" y="1021"/>
                    </a:lnTo>
                    <a:lnTo>
                      <a:pt x="5763" y="1017"/>
                    </a:lnTo>
                    <a:lnTo>
                      <a:pt x="5749" y="1014"/>
                    </a:lnTo>
                    <a:lnTo>
                      <a:pt x="5735" y="1012"/>
                    </a:lnTo>
                    <a:lnTo>
                      <a:pt x="5720" y="1009"/>
                    </a:lnTo>
                    <a:lnTo>
                      <a:pt x="5705" y="1008"/>
                    </a:lnTo>
                    <a:lnTo>
                      <a:pt x="5691" y="1008"/>
                    </a:lnTo>
                    <a:close/>
                    <a:moveTo>
                      <a:pt x="1559" y="342"/>
                    </a:moveTo>
                    <a:lnTo>
                      <a:pt x="4423" y="342"/>
                    </a:lnTo>
                    <a:lnTo>
                      <a:pt x="4423" y="1008"/>
                    </a:lnTo>
                    <a:lnTo>
                      <a:pt x="1559" y="1008"/>
                    </a:lnTo>
                    <a:lnTo>
                      <a:pt x="1559" y="342"/>
                    </a:lnTo>
                    <a:close/>
                    <a:moveTo>
                      <a:pt x="5104" y="3310"/>
                    </a:moveTo>
                    <a:lnTo>
                      <a:pt x="4765" y="3310"/>
                    </a:lnTo>
                    <a:lnTo>
                      <a:pt x="4765" y="2632"/>
                    </a:lnTo>
                    <a:lnTo>
                      <a:pt x="4423" y="2632"/>
                    </a:lnTo>
                    <a:lnTo>
                      <a:pt x="4423" y="5202"/>
                    </a:lnTo>
                    <a:lnTo>
                      <a:pt x="3016" y="5202"/>
                    </a:lnTo>
                    <a:lnTo>
                      <a:pt x="2992" y="5201"/>
                    </a:lnTo>
                    <a:lnTo>
                      <a:pt x="2970" y="5198"/>
                    </a:lnTo>
                    <a:lnTo>
                      <a:pt x="2949" y="5194"/>
                    </a:lnTo>
                    <a:lnTo>
                      <a:pt x="2929" y="5188"/>
                    </a:lnTo>
                    <a:lnTo>
                      <a:pt x="2910" y="5181"/>
                    </a:lnTo>
                    <a:lnTo>
                      <a:pt x="2892" y="5172"/>
                    </a:lnTo>
                    <a:lnTo>
                      <a:pt x="2874" y="5162"/>
                    </a:lnTo>
                    <a:lnTo>
                      <a:pt x="2859" y="5150"/>
                    </a:lnTo>
                    <a:lnTo>
                      <a:pt x="2843" y="5136"/>
                    </a:lnTo>
                    <a:lnTo>
                      <a:pt x="2829" y="5123"/>
                    </a:lnTo>
                    <a:lnTo>
                      <a:pt x="2815" y="5107"/>
                    </a:lnTo>
                    <a:lnTo>
                      <a:pt x="2803" y="5090"/>
                    </a:lnTo>
                    <a:lnTo>
                      <a:pt x="2791" y="5073"/>
                    </a:lnTo>
                    <a:lnTo>
                      <a:pt x="2779" y="5054"/>
                    </a:lnTo>
                    <a:lnTo>
                      <a:pt x="2769" y="5034"/>
                    </a:lnTo>
                    <a:lnTo>
                      <a:pt x="2759" y="5012"/>
                    </a:lnTo>
                    <a:lnTo>
                      <a:pt x="2752" y="4991"/>
                    </a:lnTo>
                    <a:lnTo>
                      <a:pt x="2743" y="4969"/>
                    </a:lnTo>
                    <a:lnTo>
                      <a:pt x="2736" y="4945"/>
                    </a:lnTo>
                    <a:lnTo>
                      <a:pt x="2729" y="4922"/>
                    </a:lnTo>
                    <a:lnTo>
                      <a:pt x="2723" y="4896"/>
                    </a:lnTo>
                    <a:lnTo>
                      <a:pt x="2718" y="4872"/>
                    </a:lnTo>
                    <a:lnTo>
                      <a:pt x="2709" y="4819"/>
                    </a:lnTo>
                    <a:lnTo>
                      <a:pt x="2701" y="4766"/>
                    </a:lnTo>
                    <a:lnTo>
                      <a:pt x="2697" y="4710"/>
                    </a:lnTo>
                    <a:lnTo>
                      <a:pt x="2695" y="4654"/>
                    </a:lnTo>
                    <a:lnTo>
                      <a:pt x="2694" y="4598"/>
                    </a:lnTo>
                    <a:lnTo>
                      <a:pt x="2694" y="4542"/>
                    </a:lnTo>
                    <a:lnTo>
                      <a:pt x="2695" y="4485"/>
                    </a:lnTo>
                    <a:lnTo>
                      <a:pt x="2698" y="4430"/>
                    </a:lnTo>
                    <a:lnTo>
                      <a:pt x="2701" y="4377"/>
                    </a:lnTo>
                    <a:lnTo>
                      <a:pt x="2706" y="4324"/>
                    </a:lnTo>
                    <a:lnTo>
                      <a:pt x="2710" y="4274"/>
                    </a:lnTo>
                    <a:lnTo>
                      <a:pt x="2721" y="4183"/>
                    </a:lnTo>
                    <a:lnTo>
                      <a:pt x="2733" y="4106"/>
                    </a:lnTo>
                    <a:lnTo>
                      <a:pt x="2743" y="4047"/>
                    </a:lnTo>
                    <a:lnTo>
                      <a:pt x="2752" y="3994"/>
                    </a:lnTo>
                    <a:lnTo>
                      <a:pt x="2701" y="4005"/>
                    </a:lnTo>
                    <a:lnTo>
                      <a:pt x="2643" y="4018"/>
                    </a:lnTo>
                    <a:lnTo>
                      <a:pt x="2567" y="4031"/>
                    </a:lnTo>
                    <a:lnTo>
                      <a:pt x="2478" y="4044"/>
                    </a:lnTo>
                    <a:lnTo>
                      <a:pt x="2429" y="4051"/>
                    </a:lnTo>
                    <a:lnTo>
                      <a:pt x="2379" y="4057"/>
                    </a:lnTo>
                    <a:lnTo>
                      <a:pt x="2325" y="4061"/>
                    </a:lnTo>
                    <a:lnTo>
                      <a:pt x="2272" y="4065"/>
                    </a:lnTo>
                    <a:lnTo>
                      <a:pt x="2217" y="4069"/>
                    </a:lnTo>
                    <a:lnTo>
                      <a:pt x="2161" y="4070"/>
                    </a:lnTo>
                    <a:lnTo>
                      <a:pt x="2106" y="4070"/>
                    </a:lnTo>
                    <a:lnTo>
                      <a:pt x="2051" y="4068"/>
                    </a:lnTo>
                    <a:lnTo>
                      <a:pt x="1996" y="4064"/>
                    </a:lnTo>
                    <a:lnTo>
                      <a:pt x="1943" y="4058"/>
                    </a:lnTo>
                    <a:lnTo>
                      <a:pt x="1917" y="4054"/>
                    </a:lnTo>
                    <a:lnTo>
                      <a:pt x="1891" y="4050"/>
                    </a:lnTo>
                    <a:lnTo>
                      <a:pt x="1867" y="4044"/>
                    </a:lnTo>
                    <a:lnTo>
                      <a:pt x="1842" y="4039"/>
                    </a:lnTo>
                    <a:lnTo>
                      <a:pt x="1819" y="4032"/>
                    </a:lnTo>
                    <a:lnTo>
                      <a:pt x="1796" y="4025"/>
                    </a:lnTo>
                    <a:lnTo>
                      <a:pt x="1773" y="4016"/>
                    </a:lnTo>
                    <a:lnTo>
                      <a:pt x="1752" y="4007"/>
                    </a:lnTo>
                    <a:lnTo>
                      <a:pt x="1731" y="3999"/>
                    </a:lnTo>
                    <a:lnTo>
                      <a:pt x="1712" y="3987"/>
                    </a:lnTo>
                    <a:lnTo>
                      <a:pt x="1693" y="3976"/>
                    </a:lnTo>
                    <a:lnTo>
                      <a:pt x="1675" y="3964"/>
                    </a:lnTo>
                    <a:lnTo>
                      <a:pt x="1658" y="3952"/>
                    </a:lnTo>
                    <a:lnTo>
                      <a:pt x="1643" y="3937"/>
                    </a:lnTo>
                    <a:lnTo>
                      <a:pt x="1628" y="3923"/>
                    </a:lnTo>
                    <a:lnTo>
                      <a:pt x="1615" y="3906"/>
                    </a:lnTo>
                    <a:lnTo>
                      <a:pt x="1603" y="3889"/>
                    </a:lnTo>
                    <a:lnTo>
                      <a:pt x="1593" y="3871"/>
                    </a:lnTo>
                    <a:lnTo>
                      <a:pt x="1583" y="3852"/>
                    </a:lnTo>
                    <a:lnTo>
                      <a:pt x="1575" y="3832"/>
                    </a:lnTo>
                    <a:lnTo>
                      <a:pt x="1569" y="3811"/>
                    </a:lnTo>
                    <a:lnTo>
                      <a:pt x="1564" y="3789"/>
                    </a:lnTo>
                    <a:lnTo>
                      <a:pt x="1561" y="3765"/>
                    </a:lnTo>
                    <a:lnTo>
                      <a:pt x="1559" y="3741"/>
                    </a:lnTo>
                    <a:lnTo>
                      <a:pt x="1559" y="2632"/>
                    </a:lnTo>
                    <a:lnTo>
                      <a:pt x="1217" y="2632"/>
                    </a:lnTo>
                    <a:lnTo>
                      <a:pt x="1217" y="3296"/>
                    </a:lnTo>
                    <a:lnTo>
                      <a:pt x="876" y="3296"/>
                    </a:lnTo>
                    <a:lnTo>
                      <a:pt x="876" y="2141"/>
                    </a:lnTo>
                    <a:lnTo>
                      <a:pt x="5104" y="2141"/>
                    </a:lnTo>
                    <a:lnTo>
                      <a:pt x="5104" y="3310"/>
                    </a:lnTo>
                    <a:close/>
                    <a:moveTo>
                      <a:pt x="5350" y="1722"/>
                    </a:moveTo>
                    <a:lnTo>
                      <a:pt x="5350" y="1722"/>
                    </a:lnTo>
                    <a:lnTo>
                      <a:pt x="5325" y="1721"/>
                    </a:lnTo>
                    <a:lnTo>
                      <a:pt x="5303" y="1718"/>
                    </a:lnTo>
                    <a:lnTo>
                      <a:pt x="5280" y="1712"/>
                    </a:lnTo>
                    <a:lnTo>
                      <a:pt x="5258" y="1704"/>
                    </a:lnTo>
                    <a:lnTo>
                      <a:pt x="5238" y="1694"/>
                    </a:lnTo>
                    <a:lnTo>
                      <a:pt x="5219" y="1682"/>
                    </a:lnTo>
                    <a:lnTo>
                      <a:pt x="5201" y="1669"/>
                    </a:lnTo>
                    <a:lnTo>
                      <a:pt x="5184" y="1654"/>
                    </a:lnTo>
                    <a:lnTo>
                      <a:pt x="5169" y="1637"/>
                    </a:lnTo>
                    <a:lnTo>
                      <a:pt x="5155" y="1619"/>
                    </a:lnTo>
                    <a:lnTo>
                      <a:pt x="5144" y="1601"/>
                    </a:lnTo>
                    <a:lnTo>
                      <a:pt x="5134" y="1579"/>
                    </a:lnTo>
                    <a:lnTo>
                      <a:pt x="5126" y="1558"/>
                    </a:lnTo>
                    <a:lnTo>
                      <a:pt x="5121" y="1536"/>
                    </a:lnTo>
                    <a:lnTo>
                      <a:pt x="5117" y="1512"/>
                    </a:lnTo>
                    <a:lnTo>
                      <a:pt x="5116" y="1489"/>
                    </a:lnTo>
                    <a:lnTo>
                      <a:pt x="5117" y="1466"/>
                    </a:lnTo>
                    <a:lnTo>
                      <a:pt x="5121" y="1442"/>
                    </a:lnTo>
                    <a:lnTo>
                      <a:pt x="5126" y="1420"/>
                    </a:lnTo>
                    <a:lnTo>
                      <a:pt x="5134" y="1399"/>
                    </a:lnTo>
                    <a:lnTo>
                      <a:pt x="5144" y="1379"/>
                    </a:lnTo>
                    <a:lnTo>
                      <a:pt x="5155" y="1359"/>
                    </a:lnTo>
                    <a:lnTo>
                      <a:pt x="5169" y="1341"/>
                    </a:lnTo>
                    <a:lnTo>
                      <a:pt x="5184" y="1324"/>
                    </a:lnTo>
                    <a:lnTo>
                      <a:pt x="5201" y="1309"/>
                    </a:lnTo>
                    <a:lnTo>
                      <a:pt x="5219" y="1296"/>
                    </a:lnTo>
                    <a:lnTo>
                      <a:pt x="5238" y="1284"/>
                    </a:lnTo>
                    <a:lnTo>
                      <a:pt x="5258" y="1275"/>
                    </a:lnTo>
                    <a:lnTo>
                      <a:pt x="5280" y="1267"/>
                    </a:lnTo>
                    <a:lnTo>
                      <a:pt x="5303" y="1261"/>
                    </a:lnTo>
                    <a:lnTo>
                      <a:pt x="5325" y="1257"/>
                    </a:lnTo>
                    <a:lnTo>
                      <a:pt x="5350" y="1256"/>
                    </a:lnTo>
                    <a:lnTo>
                      <a:pt x="5373" y="1257"/>
                    </a:lnTo>
                    <a:lnTo>
                      <a:pt x="5396" y="1261"/>
                    </a:lnTo>
                    <a:lnTo>
                      <a:pt x="5419" y="1267"/>
                    </a:lnTo>
                    <a:lnTo>
                      <a:pt x="5440" y="1275"/>
                    </a:lnTo>
                    <a:lnTo>
                      <a:pt x="5460" y="1284"/>
                    </a:lnTo>
                    <a:lnTo>
                      <a:pt x="5479" y="1296"/>
                    </a:lnTo>
                    <a:lnTo>
                      <a:pt x="5497" y="1309"/>
                    </a:lnTo>
                    <a:lnTo>
                      <a:pt x="5513" y="1324"/>
                    </a:lnTo>
                    <a:lnTo>
                      <a:pt x="5529" y="1341"/>
                    </a:lnTo>
                    <a:lnTo>
                      <a:pt x="5542" y="1359"/>
                    </a:lnTo>
                    <a:lnTo>
                      <a:pt x="5554" y="1379"/>
                    </a:lnTo>
                    <a:lnTo>
                      <a:pt x="5564" y="1399"/>
                    </a:lnTo>
                    <a:lnTo>
                      <a:pt x="5571" y="1420"/>
                    </a:lnTo>
                    <a:lnTo>
                      <a:pt x="5577" y="1442"/>
                    </a:lnTo>
                    <a:lnTo>
                      <a:pt x="5580" y="1466"/>
                    </a:lnTo>
                    <a:lnTo>
                      <a:pt x="5582" y="1489"/>
                    </a:lnTo>
                    <a:lnTo>
                      <a:pt x="5580" y="1512"/>
                    </a:lnTo>
                    <a:lnTo>
                      <a:pt x="5577" y="1536"/>
                    </a:lnTo>
                    <a:lnTo>
                      <a:pt x="5571" y="1558"/>
                    </a:lnTo>
                    <a:lnTo>
                      <a:pt x="5564" y="1579"/>
                    </a:lnTo>
                    <a:lnTo>
                      <a:pt x="5554" y="1601"/>
                    </a:lnTo>
                    <a:lnTo>
                      <a:pt x="5542" y="1619"/>
                    </a:lnTo>
                    <a:lnTo>
                      <a:pt x="5529" y="1637"/>
                    </a:lnTo>
                    <a:lnTo>
                      <a:pt x="5513" y="1654"/>
                    </a:lnTo>
                    <a:lnTo>
                      <a:pt x="5497" y="1669"/>
                    </a:lnTo>
                    <a:lnTo>
                      <a:pt x="5479" y="1682"/>
                    </a:lnTo>
                    <a:lnTo>
                      <a:pt x="5460" y="1694"/>
                    </a:lnTo>
                    <a:lnTo>
                      <a:pt x="5440" y="1704"/>
                    </a:lnTo>
                    <a:lnTo>
                      <a:pt x="5419" y="1712"/>
                    </a:lnTo>
                    <a:lnTo>
                      <a:pt x="5396" y="1718"/>
                    </a:lnTo>
                    <a:lnTo>
                      <a:pt x="5373" y="1721"/>
                    </a:lnTo>
                    <a:lnTo>
                      <a:pt x="5350" y="1722"/>
                    </a:lnTo>
                    <a:close/>
                    <a:moveTo>
                      <a:pt x="4016" y="2679"/>
                    </a:moveTo>
                    <a:lnTo>
                      <a:pt x="2045" y="2679"/>
                    </a:lnTo>
                    <a:lnTo>
                      <a:pt x="2045" y="3023"/>
                    </a:lnTo>
                    <a:lnTo>
                      <a:pt x="4016" y="3023"/>
                    </a:lnTo>
                    <a:lnTo>
                      <a:pt x="4016" y="2679"/>
                    </a:lnTo>
                    <a:close/>
                    <a:moveTo>
                      <a:pt x="2045" y="3695"/>
                    </a:moveTo>
                    <a:lnTo>
                      <a:pt x="4016" y="3695"/>
                    </a:lnTo>
                    <a:lnTo>
                      <a:pt x="4016" y="3352"/>
                    </a:lnTo>
                    <a:lnTo>
                      <a:pt x="2045" y="3352"/>
                    </a:lnTo>
                    <a:lnTo>
                      <a:pt x="2045" y="3695"/>
                    </a:lnTo>
                    <a:close/>
                  </a:path>
                </a:pathLst>
              </a:custGeom>
              <a:solidFill>
                <a:srgbClr val="FFFFFF"/>
              </a:solidFill>
              <a:ln>
                <a:noFill/>
              </a:ln>
            </p:spPr>
            <p:txBody>
              <a:bodyPr anchor="ctr">
                <a:normAutofit fontScale="97500" lnSpcReduction="10000"/>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57" name="矩形 56"/>
              <p:cNvSpPr/>
              <p:nvPr/>
            </p:nvSpPr>
            <p:spPr>
              <a:xfrm>
                <a:off x="5758855" y="1616677"/>
                <a:ext cx="2308645" cy="369332"/>
              </a:xfrm>
              <a:prstGeom prst="rect">
                <a:avLst/>
              </a:prstGeom>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1. </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固定资产转入清理</a:t>
                </a:r>
                <a:endPar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58" name="矩形 57"/>
              <p:cNvSpPr/>
              <p:nvPr/>
            </p:nvSpPr>
            <p:spPr>
              <a:xfrm>
                <a:off x="6362181" y="3197958"/>
                <a:ext cx="2077813" cy="369332"/>
              </a:xfrm>
              <a:prstGeom prst="rect">
                <a:avLst/>
              </a:prstGeom>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2. </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发生的清理费用</a:t>
                </a:r>
                <a:endPar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sp>
            <p:nvSpPr>
              <p:cNvPr id="59" name="矩形 58"/>
              <p:cNvSpPr/>
              <p:nvPr/>
            </p:nvSpPr>
            <p:spPr>
              <a:xfrm>
                <a:off x="5013260" y="4286347"/>
                <a:ext cx="2953450" cy="923330"/>
              </a:xfrm>
              <a:prstGeom prst="rect">
                <a:avLst/>
              </a:prstGeom>
            </p:spPr>
            <p:txBody>
              <a:bodyPr wrap="square">
                <a:spAutoFit/>
              </a:bodyPr>
              <a:lstStyle/>
              <a:p>
                <a:pPr defTabSz="914400">
                  <a:lnSpc>
                    <a:spcPct val="150000"/>
                  </a:lnSpc>
                </a:pPr>
                <a:r>
                  <a:rPr kumimoji="0" 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3</a:t>
                </a:r>
                <a:r>
                  <a:rPr lang="en-US" sz="1800" b="1" kern="0" dirty="0">
                    <a:solidFill>
                      <a:sysClr val="windowText" lastClr="000000"/>
                    </a:solidFill>
                    <a:latin typeface="微软雅黑" pitchFamily="34" charset="-122"/>
                    <a:ea typeface="微软雅黑" pitchFamily="34" charset="-122"/>
                    <a:sym typeface="+mn-lt"/>
                  </a:rPr>
                  <a:t>.</a:t>
                </a:r>
                <a:r>
                  <a:rPr lang="zh-CN" altLang="zh-CN" sz="1800" b="1" kern="0" dirty="0">
                    <a:solidFill>
                      <a:sysClr val="windowText" lastClr="000000"/>
                    </a:solidFill>
                    <a:latin typeface="微软雅黑" pitchFamily="34" charset="-122"/>
                    <a:ea typeface="微软雅黑" pitchFamily="34" charset="-122"/>
                  </a:rPr>
                  <a:t>收回出售固定资产的价款、残料价值和变价收入等</a:t>
                </a:r>
                <a:endParaRPr lang="zh-CN" altLang="en-US" sz="1800" b="1" kern="0" dirty="0">
                  <a:solidFill>
                    <a:sysClr val="windowText" lastClr="000000"/>
                  </a:solidFill>
                  <a:latin typeface="微软雅黑" pitchFamily="34" charset="-122"/>
                  <a:ea typeface="微软雅黑" pitchFamily="34" charset="-122"/>
                </a:endParaRPr>
              </a:p>
            </p:txBody>
          </p:sp>
          <p:sp>
            <p:nvSpPr>
              <p:cNvPr id="60" name="矩形 59"/>
              <p:cNvSpPr/>
              <p:nvPr/>
            </p:nvSpPr>
            <p:spPr>
              <a:xfrm>
                <a:off x="732292" y="2704045"/>
                <a:ext cx="1631025" cy="923330"/>
              </a:xfrm>
              <a:prstGeom prst="rect">
                <a:avLst/>
              </a:prstGeom>
            </p:spPr>
            <p:txBody>
              <a:bodyPr wrap="square">
                <a:spAutoFit/>
              </a:bodyPr>
              <a:lstStyle/>
              <a:p>
                <a:pPr defTabSz="914400">
                  <a:lnSpc>
                    <a:spcPct val="150000"/>
                  </a:lnSpc>
                </a:pPr>
                <a:r>
                  <a:rPr kumimoji="0" 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ea"/>
                    <a:sym typeface="+mn-lt"/>
                  </a:rPr>
                  <a:t>4</a:t>
                </a:r>
                <a:r>
                  <a:rPr lang="en-US" sz="1800" b="1" kern="0" dirty="0">
                    <a:solidFill>
                      <a:sysClr val="windowText" lastClr="000000"/>
                    </a:solidFill>
                    <a:latin typeface="微软雅黑" pitchFamily="34" charset="-122"/>
                    <a:ea typeface="微软雅黑" pitchFamily="34" charset="-122"/>
                    <a:sym typeface="+mn-lt"/>
                  </a:rPr>
                  <a:t>.</a:t>
                </a:r>
                <a:r>
                  <a:rPr lang="zh-CN" altLang="zh-CN" sz="1800" b="1" kern="0" dirty="0">
                    <a:solidFill>
                      <a:sysClr val="windowText" lastClr="000000"/>
                    </a:solidFill>
                    <a:latin typeface="微软雅黑" pitchFamily="34" charset="-122"/>
                    <a:ea typeface="微软雅黑" pitchFamily="34" charset="-122"/>
                  </a:rPr>
                  <a:t>保险公司赔偿等的处理</a:t>
                </a:r>
                <a:endParaRPr lang="zh-CN" altLang="en-US" sz="1800" b="1" kern="0" dirty="0">
                  <a:solidFill>
                    <a:sysClr val="windowText" lastClr="000000"/>
                  </a:solidFill>
                  <a:latin typeface="微软雅黑" pitchFamily="34" charset="-122"/>
                  <a:ea typeface="微软雅黑" pitchFamily="34" charset="-122"/>
                </a:endParaRPr>
              </a:p>
            </p:txBody>
          </p:sp>
          <p:sp>
            <p:nvSpPr>
              <p:cNvPr id="61" name="矩形 60"/>
              <p:cNvSpPr/>
              <p:nvPr/>
            </p:nvSpPr>
            <p:spPr>
              <a:xfrm>
                <a:off x="732292" y="1616677"/>
                <a:ext cx="2077813" cy="369332"/>
              </a:xfrm>
              <a:prstGeom prst="rect">
                <a:avLst/>
              </a:prstGeom>
            </p:spPr>
            <p:txBody>
              <a:bodyPr wrap="none">
                <a:spAutoFit/>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rPr>
                  <a:t>5. </a:t>
                </a: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ea"/>
                    <a:sym typeface="+mn-lt"/>
                  </a:rPr>
                  <a:t>结转</a:t>
                </a: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mn-ea"/>
                  </a:rPr>
                  <a:t>清理</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mn-ea"/>
                  </a:rPr>
                  <a:t>净损益</a:t>
                </a:r>
                <a:endPar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cs typeface="+mn-ea"/>
                  <a:sym typeface="+mn-lt"/>
                </a:endParaRPr>
              </a:p>
            </p:txBody>
          </p:sp>
        </p:grpSp>
      </p:grpSp>
    </p:spTree>
    <p:custDataLst>
      <p:tags r:id="rId1"/>
    </p:custDataLst>
    <p:extLst>
      <p:ext uri="{BB962C8B-B14F-4D97-AF65-F5344CB8AC3E}">
        <p14:creationId xmlns:p14="http://schemas.microsoft.com/office/powerpoint/2010/main" val="238220305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固定资产处置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固定资产处置的账务处理</a:t>
            </a:r>
          </a:p>
        </p:txBody>
      </p:sp>
      <p:grpSp>
        <p:nvGrpSpPr>
          <p:cNvPr id="26" name="组合 25"/>
          <p:cNvGrpSpPr/>
          <p:nvPr/>
        </p:nvGrpSpPr>
        <p:grpSpPr>
          <a:xfrm>
            <a:off x="349000" y="1333470"/>
            <a:ext cx="1760598" cy="1690207"/>
            <a:chOff x="1715" y="4363"/>
            <a:chExt cx="3628" cy="3490"/>
          </a:xfrm>
        </p:grpSpPr>
        <p:sp>
          <p:nvSpPr>
            <p:cNvPr id="27" name="椭圆 26"/>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9" name="椭圆 28"/>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0" name="文本框 18"/>
          <p:cNvSpPr txBox="1"/>
          <p:nvPr/>
        </p:nvSpPr>
        <p:spPr>
          <a:xfrm>
            <a:off x="3030660" y="1572598"/>
            <a:ext cx="5867277" cy="1754326"/>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固定资产</a:t>
            </a:r>
            <a:r>
              <a:rPr lang="zh-CN" altLang="zh-CN" sz="1800" dirty="0" smtClean="0">
                <a:latin typeface="微软雅黑" pitchFamily="34" charset="-122"/>
                <a:ea typeface="微软雅黑" pitchFamily="34" charset="-122"/>
              </a:rPr>
              <a:t>清理</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累计</a:t>
            </a:r>
            <a:r>
              <a:rPr lang="zh-CN" altLang="zh-CN" sz="1800" dirty="0" smtClean="0">
                <a:latin typeface="微软雅黑" pitchFamily="34" charset="-122"/>
                <a:ea typeface="微软雅黑" pitchFamily="34" charset="-122"/>
              </a:rPr>
              <a:t>折旧</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固定资产</a:t>
            </a:r>
            <a:r>
              <a:rPr lang="zh-CN" altLang="zh-CN" sz="1800" dirty="0">
                <a:latin typeface="微软雅黑" pitchFamily="34" charset="-122"/>
                <a:ea typeface="微软雅黑" pitchFamily="34" charset="-122"/>
              </a:rPr>
              <a:t>减值</a:t>
            </a:r>
            <a:r>
              <a:rPr lang="zh-CN" altLang="zh-CN" sz="1800" dirty="0" smtClean="0">
                <a:latin typeface="微软雅黑" pitchFamily="34" charset="-122"/>
                <a:ea typeface="微软雅黑" pitchFamily="34" charset="-122"/>
              </a:rPr>
              <a:t>准备</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en-US" sz="1800" dirty="0" smtClean="0">
                <a:latin typeface="微软雅黑" pitchFamily="34" charset="-122"/>
                <a:ea typeface="微软雅黑" pitchFamily="34" charset="-122"/>
              </a:rPr>
              <a:t>固定资产            </a:t>
            </a:r>
            <a:r>
              <a:rPr lang="zh-CN" altLang="en-US" sz="1800" b="1" dirty="0" smtClean="0">
                <a:solidFill>
                  <a:srgbClr val="C00000"/>
                </a:solidFill>
                <a:latin typeface="微软雅黑" pitchFamily="34" charset="-122"/>
                <a:ea typeface="微软雅黑" pitchFamily="34" charset="-122"/>
              </a:rPr>
              <a:t>（</a:t>
            </a:r>
            <a:r>
              <a:rPr lang="zh-CN" altLang="zh-CN" sz="1800" b="1" dirty="0" smtClean="0">
                <a:solidFill>
                  <a:srgbClr val="C00000"/>
                </a:solidFill>
                <a:latin typeface="微软雅黑" pitchFamily="34" charset="-122"/>
                <a:ea typeface="微软雅黑" pitchFamily="34" charset="-122"/>
              </a:rPr>
              <a:t>账面原</a:t>
            </a:r>
            <a:r>
              <a:rPr lang="zh-CN" altLang="en-US" sz="1800" b="1" dirty="0" smtClean="0">
                <a:solidFill>
                  <a:srgbClr val="C00000"/>
                </a:solidFill>
                <a:latin typeface="微软雅黑" pitchFamily="34" charset="-122"/>
                <a:ea typeface="微软雅黑" pitchFamily="34" charset="-122"/>
              </a:rPr>
              <a:t>值）</a:t>
            </a:r>
            <a:endParaRPr lang="zh-CN" altLang="zh-CN" sz="1800" b="1" dirty="0">
              <a:solidFill>
                <a:srgbClr val="C00000"/>
              </a:solidFill>
              <a:latin typeface="微软雅黑" pitchFamily="34" charset="-122"/>
              <a:ea typeface="微软雅黑" pitchFamily="34" charset="-122"/>
            </a:endParaRPr>
          </a:p>
        </p:txBody>
      </p:sp>
      <p:sp>
        <p:nvSpPr>
          <p:cNvPr id="31" name="文本框 19"/>
          <p:cNvSpPr txBox="1"/>
          <p:nvPr/>
        </p:nvSpPr>
        <p:spPr>
          <a:xfrm>
            <a:off x="3031146" y="1131769"/>
            <a:ext cx="6035736" cy="496290"/>
          </a:xfrm>
          <a:prstGeom prst="rect">
            <a:avLst/>
          </a:prstGeom>
          <a:noFill/>
        </p:spPr>
        <p:txBody>
          <a:bodyPr wrap="square" rtlCol="0">
            <a:spAutoFit/>
          </a:bodyPr>
          <a:lstStyle/>
          <a:p>
            <a:pPr lvl="0" defTabSz="914400">
              <a:lnSpc>
                <a:spcPct val="150000"/>
              </a:lnSpc>
              <a:defRPr/>
            </a:pPr>
            <a:r>
              <a:rPr lang="zh-CN" altLang="zh-CN" sz="2000" b="1" kern="0" dirty="0">
                <a:solidFill>
                  <a:srgbClr val="084CA1"/>
                </a:solidFill>
                <a:latin typeface="微软雅黑" pitchFamily="34" charset="-122"/>
                <a:ea typeface="微软雅黑" pitchFamily="34" charset="-122"/>
              </a:rPr>
              <a:t>固定资产转入清理</a:t>
            </a:r>
            <a:endParaRPr lang="zh-CN" altLang="en-US" sz="2000" b="1" kern="0" dirty="0">
              <a:solidFill>
                <a:srgbClr val="084CA1"/>
              </a:solidFill>
              <a:latin typeface="微软雅黑" pitchFamily="34" charset="-122"/>
              <a:ea typeface="微软雅黑" pitchFamily="34" charset="-122"/>
            </a:endParaRPr>
          </a:p>
        </p:txBody>
      </p:sp>
      <p:sp>
        <p:nvSpPr>
          <p:cNvPr id="32" name="椭圆 31"/>
          <p:cNvSpPr/>
          <p:nvPr/>
        </p:nvSpPr>
        <p:spPr>
          <a:xfrm>
            <a:off x="2538101" y="3436392"/>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2</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3" name="文本框 18"/>
          <p:cNvSpPr txBox="1"/>
          <p:nvPr/>
        </p:nvSpPr>
        <p:spPr>
          <a:xfrm>
            <a:off x="3031146" y="3764863"/>
            <a:ext cx="5867277"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固定资产</a:t>
            </a:r>
            <a:r>
              <a:rPr lang="zh-CN" altLang="zh-CN" sz="1800" dirty="0" smtClean="0">
                <a:latin typeface="微软雅黑" pitchFamily="34" charset="-122"/>
                <a:ea typeface="微软雅黑" pitchFamily="34" charset="-122"/>
              </a:rPr>
              <a:t>清理</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应交</a:t>
            </a:r>
            <a:r>
              <a:rPr lang="zh-CN" altLang="zh-CN" sz="1800" dirty="0" smtClean="0">
                <a:latin typeface="微软雅黑" pitchFamily="34" charset="-122"/>
                <a:ea typeface="微软雅黑" pitchFamily="34" charset="-122"/>
              </a:rPr>
              <a:t>增值税</a:t>
            </a:r>
            <a:r>
              <a:rPr lang="zh-CN" altLang="en-US" sz="1800" dirty="0" smtClean="0">
                <a:latin typeface="微软雅黑" pitchFamily="34" charset="-122"/>
                <a:ea typeface="微软雅黑" pitchFamily="34" charset="-122"/>
              </a:rPr>
              <a:t>（进项税额）</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银行</a:t>
            </a:r>
            <a:r>
              <a:rPr lang="zh-CN" altLang="zh-CN" sz="1800" dirty="0" smtClean="0">
                <a:latin typeface="微软雅黑" pitchFamily="34" charset="-122"/>
                <a:ea typeface="微软雅黑" pitchFamily="34" charset="-122"/>
              </a:rPr>
              <a:t>存款</a:t>
            </a:r>
            <a:r>
              <a:rPr lang="zh-CN" altLang="en-US" sz="1800" dirty="0" smtClean="0">
                <a:latin typeface="微软雅黑" pitchFamily="34" charset="-122"/>
                <a:ea typeface="微软雅黑" pitchFamily="34" charset="-122"/>
              </a:rPr>
              <a:t>等</a:t>
            </a:r>
            <a:endParaRPr lang="zh-CN" altLang="zh-CN" sz="1800" dirty="0">
              <a:latin typeface="微软雅黑" pitchFamily="34" charset="-122"/>
              <a:ea typeface="微软雅黑" pitchFamily="34" charset="-122"/>
            </a:endParaRPr>
          </a:p>
        </p:txBody>
      </p:sp>
      <p:sp>
        <p:nvSpPr>
          <p:cNvPr id="34" name="文本框 19"/>
          <p:cNvSpPr txBox="1"/>
          <p:nvPr/>
        </p:nvSpPr>
        <p:spPr>
          <a:xfrm>
            <a:off x="3031632" y="3324034"/>
            <a:ext cx="4058197" cy="496290"/>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发生的清理费用等</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80229924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固定资产处置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固定资产处置的账务处理</a:t>
            </a:r>
          </a:p>
        </p:txBody>
      </p:sp>
      <p:grpSp>
        <p:nvGrpSpPr>
          <p:cNvPr id="26" name="组合 25"/>
          <p:cNvGrpSpPr/>
          <p:nvPr/>
        </p:nvGrpSpPr>
        <p:grpSpPr>
          <a:xfrm>
            <a:off x="349000" y="1333470"/>
            <a:ext cx="1760598" cy="1690207"/>
            <a:chOff x="1715" y="4363"/>
            <a:chExt cx="3628" cy="3490"/>
          </a:xfrm>
        </p:grpSpPr>
        <p:sp>
          <p:nvSpPr>
            <p:cNvPr id="27" name="椭圆 26"/>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9" name="椭圆 28"/>
          <p:cNvSpPr/>
          <p:nvPr/>
        </p:nvSpPr>
        <p:spPr>
          <a:xfrm>
            <a:off x="2538101" y="12441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dirty="0">
                <a:solidFill>
                  <a:srgbClr val="FFFFFF"/>
                </a:solidFill>
                <a:latin typeface="微软雅黑" pitchFamily="34" charset="-122"/>
                <a:ea typeface="微软雅黑" pitchFamily="34" charset="-122"/>
              </a:rPr>
              <a:t>3</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0" name="文本框 18"/>
          <p:cNvSpPr txBox="1"/>
          <p:nvPr/>
        </p:nvSpPr>
        <p:spPr>
          <a:xfrm>
            <a:off x="3030660" y="1572598"/>
            <a:ext cx="5867277" cy="1338828"/>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银行存款</a:t>
            </a:r>
            <a:r>
              <a:rPr lang="zh-CN" altLang="zh-CN" sz="1800" dirty="0" smtClean="0">
                <a:latin typeface="微软雅黑" pitchFamily="34" charset="-122"/>
                <a:ea typeface="微软雅黑" pitchFamily="34" charset="-122"/>
              </a:rPr>
              <a:t>‌</a:t>
            </a:r>
            <a:r>
              <a:rPr lang="en-US" altLang="zh-CN"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原材料‌等‌</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固定资产</a:t>
            </a:r>
            <a:r>
              <a:rPr lang="zh-CN" altLang="zh-CN" sz="1800" dirty="0" smtClean="0">
                <a:latin typeface="微软雅黑" pitchFamily="34" charset="-122"/>
                <a:ea typeface="微软雅黑" pitchFamily="34" charset="-122"/>
              </a:rPr>
              <a:t>清理</a:t>
            </a:r>
            <a:endParaRPr lang="en-US" altLang="zh-CN" sz="1800" dirty="0" smtClean="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交税费——应交增值税（销项税额）</a:t>
            </a:r>
            <a:endParaRPr lang="zh-CN" altLang="zh-CN" sz="1800" b="1" dirty="0">
              <a:solidFill>
                <a:srgbClr val="C00000"/>
              </a:solidFill>
              <a:latin typeface="微软雅黑" pitchFamily="34" charset="-122"/>
              <a:ea typeface="微软雅黑" pitchFamily="34" charset="-122"/>
            </a:endParaRPr>
          </a:p>
        </p:txBody>
      </p:sp>
      <p:sp>
        <p:nvSpPr>
          <p:cNvPr id="31" name="文本框 19"/>
          <p:cNvSpPr txBox="1"/>
          <p:nvPr/>
        </p:nvSpPr>
        <p:spPr>
          <a:xfrm>
            <a:off x="3031146" y="1131769"/>
            <a:ext cx="6035736" cy="499624"/>
          </a:xfrm>
          <a:prstGeom prst="rect">
            <a:avLst/>
          </a:prstGeom>
          <a:noFill/>
        </p:spPr>
        <p:txBody>
          <a:bodyPr wrap="square" rtlCol="0">
            <a:spAutoFit/>
          </a:bodyPr>
          <a:lstStyle/>
          <a:p>
            <a:pPr lvl="0" defTabSz="914400">
              <a:lnSpc>
                <a:spcPct val="150000"/>
              </a:lnSpc>
              <a:defRPr/>
            </a:pPr>
            <a:r>
              <a:rPr lang="zh-CN" altLang="zh-CN" sz="2000" b="1" kern="0" dirty="0">
                <a:solidFill>
                  <a:srgbClr val="084CA1"/>
                </a:solidFill>
                <a:latin typeface="微软雅黑" pitchFamily="34" charset="-122"/>
                <a:ea typeface="微软雅黑" pitchFamily="34" charset="-122"/>
              </a:rPr>
              <a:t>收回出售固定资产的价款、残料价值和变价收入等</a:t>
            </a:r>
            <a:endParaRPr lang="zh-CN" altLang="en-US" sz="2000" b="1" kern="0" dirty="0">
              <a:solidFill>
                <a:srgbClr val="084CA1"/>
              </a:solidFill>
              <a:latin typeface="微软雅黑" pitchFamily="34" charset="-122"/>
              <a:ea typeface="微软雅黑" pitchFamily="34" charset="-122"/>
            </a:endParaRPr>
          </a:p>
        </p:txBody>
      </p:sp>
      <p:sp>
        <p:nvSpPr>
          <p:cNvPr id="32" name="椭圆 31"/>
          <p:cNvSpPr/>
          <p:nvPr/>
        </p:nvSpPr>
        <p:spPr>
          <a:xfrm>
            <a:off x="2538101" y="3402526"/>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4</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3" name="文本框 18"/>
          <p:cNvSpPr txBox="1"/>
          <p:nvPr/>
        </p:nvSpPr>
        <p:spPr>
          <a:xfrm>
            <a:off x="3031146" y="3730997"/>
            <a:ext cx="5867277" cy="923330"/>
          </a:xfrm>
          <a:prstGeom prst="rect">
            <a:avLst/>
          </a:prstGeom>
          <a:noFill/>
        </p:spPr>
        <p:txBody>
          <a:bodyPr wrap="square" rtlCol="0">
            <a:spAutoFit/>
          </a:bodyPr>
          <a:lstStyle/>
          <a:p>
            <a:pPr>
              <a:lnSpc>
                <a:spcPct val="150000"/>
              </a:lnSpc>
            </a:pPr>
            <a:r>
              <a:rPr lang="zh-CN" altLang="zh-CN" sz="1800" dirty="0">
                <a:latin typeface="微软雅黑" pitchFamily="34" charset="-122"/>
                <a:ea typeface="微软雅黑" pitchFamily="34" charset="-122"/>
              </a:rPr>
              <a:t>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其他应收款</a:t>
            </a:r>
            <a:r>
              <a:rPr lang="zh-CN" altLang="zh-CN" sz="1800" dirty="0" smtClean="0">
                <a:latin typeface="微软雅黑" pitchFamily="34" charset="-122"/>
                <a:ea typeface="微软雅黑" pitchFamily="34" charset="-122"/>
              </a:rPr>
              <a:t>‌等‌</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固定资产清理</a:t>
            </a:r>
          </a:p>
        </p:txBody>
      </p:sp>
      <p:sp>
        <p:nvSpPr>
          <p:cNvPr id="34" name="文本框 19"/>
          <p:cNvSpPr txBox="1"/>
          <p:nvPr/>
        </p:nvSpPr>
        <p:spPr>
          <a:xfrm>
            <a:off x="3031632" y="3290168"/>
            <a:ext cx="4058197"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保险公司赔偿等</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92646963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固定资产处置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2" name="矩形 11"/>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a:solidFill>
                  <a:srgbClr val="084CA1"/>
                </a:solidFill>
                <a:ea typeface="微软雅黑"/>
                <a:cs typeface="+mn-ea"/>
              </a:rPr>
              <a:t>固定资产处置的账务处理</a:t>
            </a:r>
          </a:p>
        </p:txBody>
      </p:sp>
      <p:grpSp>
        <p:nvGrpSpPr>
          <p:cNvPr id="26" name="组合 25"/>
          <p:cNvGrpSpPr/>
          <p:nvPr/>
        </p:nvGrpSpPr>
        <p:grpSpPr>
          <a:xfrm>
            <a:off x="349000" y="1333470"/>
            <a:ext cx="1760598" cy="1690207"/>
            <a:chOff x="1715" y="4363"/>
            <a:chExt cx="3628" cy="3490"/>
          </a:xfrm>
        </p:grpSpPr>
        <p:sp>
          <p:nvSpPr>
            <p:cNvPr id="27" name="椭圆 26"/>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28"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29" name="椭圆 28"/>
          <p:cNvSpPr/>
          <p:nvPr/>
        </p:nvSpPr>
        <p:spPr>
          <a:xfrm>
            <a:off x="2538101" y="1066327"/>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a:solidFill>
                  <a:srgbClr val="FFFFFF"/>
                </a:solidFill>
                <a:latin typeface="微软雅黑" pitchFamily="34" charset="-122"/>
                <a:ea typeface="微软雅黑" pitchFamily="34" charset="-122"/>
              </a:rPr>
              <a:t>5</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0" name="文本框 18"/>
          <p:cNvSpPr txBox="1"/>
          <p:nvPr/>
        </p:nvSpPr>
        <p:spPr>
          <a:xfrm>
            <a:off x="3030660" y="1394798"/>
            <a:ext cx="5867277" cy="3831818"/>
          </a:xfrm>
          <a:prstGeom prst="rect">
            <a:avLst/>
          </a:prstGeom>
          <a:noFill/>
        </p:spPr>
        <p:txBody>
          <a:bodyPr wrap="square" rtlCol="0">
            <a:spAutoFit/>
          </a:bodyPr>
          <a:lstStyle/>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1</a:t>
            </a:r>
            <a:r>
              <a:rPr lang="zh-CN" altLang="en-US" sz="1800" b="1" dirty="0" smtClean="0">
                <a:latin typeface="微软雅黑" pitchFamily="34" charset="-122"/>
                <a:ea typeface="微软雅黑" pitchFamily="34" charset="-122"/>
              </a:rPr>
              <a:t>）</a:t>
            </a:r>
            <a:r>
              <a:rPr lang="zh-CN" altLang="zh-CN" sz="1800" b="1" dirty="0">
                <a:latin typeface="微软雅黑" pitchFamily="34" charset="-122"/>
                <a:ea typeface="微软雅黑" pitchFamily="34" charset="-122"/>
              </a:rPr>
              <a:t>属于正常出售、转让所产生的利得或损失</a:t>
            </a:r>
            <a:endParaRPr lang="en-US" altLang="zh-CN" sz="1800" b="1"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借</a:t>
            </a:r>
            <a:r>
              <a:rPr lang="zh-CN" altLang="en-US" sz="1800" dirty="0" smtClean="0">
                <a:latin typeface="微软雅黑" pitchFamily="34" charset="-122"/>
                <a:ea typeface="微软雅黑" pitchFamily="34" charset="-122"/>
              </a:rPr>
              <a:t>或贷</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资产处置</a:t>
            </a:r>
            <a:r>
              <a:rPr lang="zh-CN" altLang="zh-CN" sz="1800" dirty="0" smtClean="0">
                <a:latin typeface="微软雅黑" pitchFamily="34" charset="-122"/>
                <a:ea typeface="微软雅黑" pitchFamily="34" charset="-122"/>
              </a:rPr>
              <a:t>损益</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en-US" sz="1800" dirty="0" smtClean="0">
                <a:latin typeface="微软雅黑" pitchFamily="34" charset="-122"/>
                <a:ea typeface="微软雅黑" pitchFamily="34" charset="-122"/>
              </a:rPr>
              <a:t>或借</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固定资产</a:t>
            </a:r>
            <a:r>
              <a:rPr lang="zh-CN" altLang="zh-CN" sz="1800" dirty="0" smtClean="0">
                <a:latin typeface="微软雅黑" pitchFamily="34" charset="-122"/>
                <a:ea typeface="微软雅黑" pitchFamily="34" charset="-122"/>
              </a:rPr>
              <a:t>清理</a:t>
            </a:r>
            <a:r>
              <a:rPr lang="en-US" altLang="zh-CN" sz="1800" dirty="0">
                <a:latin typeface="微软雅黑" pitchFamily="34" charset="-122"/>
                <a:ea typeface="微软雅黑" pitchFamily="34" charset="-122"/>
              </a:rPr>
              <a:t/>
            </a:r>
            <a:br>
              <a:rPr lang="en-US" altLang="zh-CN" sz="1800" dirty="0">
                <a:latin typeface="微软雅黑" pitchFamily="34" charset="-122"/>
                <a:ea typeface="微软雅黑" pitchFamily="34" charset="-122"/>
              </a:rPr>
            </a:b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2</a:t>
            </a:r>
            <a:r>
              <a:rPr lang="zh-CN" altLang="en-US" sz="1800" b="1" dirty="0" smtClean="0">
                <a:latin typeface="微软雅黑" pitchFamily="34" charset="-122"/>
                <a:ea typeface="微软雅黑" pitchFamily="34" charset="-122"/>
              </a:rPr>
              <a:t>）</a:t>
            </a:r>
            <a:r>
              <a:rPr lang="zh-CN" altLang="zh-CN" sz="1800" b="1" dirty="0">
                <a:latin typeface="微软雅黑" pitchFamily="34" charset="-122"/>
                <a:ea typeface="微软雅黑" pitchFamily="34" charset="-122"/>
              </a:rPr>
              <a:t>属于已丧失功能正常报废所产生的利得或</a:t>
            </a:r>
            <a:r>
              <a:rPr lang="zh-CN" altLang="zh-CN" sz="1800" b="1" dirty="0" smtClean="0">
                <a:latin typeface="微软雅黑" pitchFamily="34" charset="-122"/>
                <a:ea typeface="微软雅黑" pitchFamily="34" charset="-122"/>
              </a:rPr>
              <a:t>损失</a:t>
            </a:r>
            <a:endParaRPr lang="en-US" altLang="zh-CN" sz="1800" b="1"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a:t>
            </a:r>
            <a:r>
              <a:rPr lang="zh-CN" altLang="en-US" sz="1800" dirty="0">
                <a:latin typeface="微软雅黑" pitchFamily="34" charset="-122"/>
                <a:ea typeface="微软雅黑" pitchFamily="34" charset="-122"/>
              </a:rPr>
              <a:t>或贷</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营业外支出</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非流动资产</a:t>
            </a:r>
            <a:r>
              <a:rPr lang="zh-CN" altLang="zh-CN" sz="1800" dirty="0" smtClean="0">
                <a:latin typeface="微软雅黑" pitchFamily="34" charset="-122"/>
                <a:ea typeface="微软雅黑" pitchFamily="34" charset="-122"/>
              </a:rPr>
              <a:t>报废</a:t>
            </a:r>
            <a:endParaRPr lang="en-US" altLang="zh-CN" sz="1800" dirty="0" smtClean="0">
              <a:latin typeface="微软雅黑" pitchFamily="34" charset="-122"/>
              <a:ea typeface="微软雅黑" pitchFamily="34" charset="-122"/>
            </a:endParaRPr>
          </a:p>
          <a:p>
            <a:pPr>
              <a:lnSpc>
                <a:spcPct val="150000"/>
              </a:lnSpc>
            </a:pPr>
            <a:r>
              <a:rPr lang="zh-CN" altLang="zh-CN" sz="1800" dirty="0" smtClean="0">
                <a:latin typeface="微软雅黑" pitchFamily="34" charset="-122"/>
                <a:ea typeface="微软雅黑" pitchFamily="34" charset="-122"/>
              </a:rPr>
              <a:t>　　贷</a:t>
            </a:r>
            <a:r>
              <a:rPr lang="zh-CN" altLang="en-US" sz="1800" dirty="0" smtClean="0">
                <a:latin typeface="微软雅黑" pitchFamily="34" charset="-122"/>
                <a:ea typeface="微软雅黑" pitchFamily="34" charset="-122"/>
              </a:rPr>
              <a:t>或借</a:t>
            </a:r>
            <a:r>
              <a:rPr lang="zh-CN" altLang="zh-CN" sz="1800" dirty="0" smtClean="0">
                <a:latin typeface="微软雅黑" pitchFamily="34" charset="-122"/>
                <a:ea typeface="微软雅黑" pitchFamily="34" charset="-122"/>
              </a:rPr>
              <a:t>：固定资产清理</a:t>
            </a:r>
            <a:endParaRPr lang="en-US" altLang="zh-CN" sz="1800" dirty="0" smtClean="0">
              <a:latin typeface="微软雅黑" pitchFamily="34" charset="-122"/>
              <a:ea typeface="微软雅黑" pitchFamily="34" charset="-122"/>
            </a:endParaRPr>
          </a:p>
          <a:p>
            <a:pPr>
              <a:lnSpc>
                <a:spcPct val="150000"/>
              </a:lnSpc>
            </a:pPr>
            <a:r>
              <a:rPr lang="zh-CN" altLang="en-US" sz="1800" b="1" dirty="0" smtClean="0">
                <a:latin typeface="微软雅黑" pitchFamily="34" charset="-122"/>
                <a:ea typeface="微软雅黑" pitchFamily="34" charset="-122"/>
              </a:rPr>
              <a:t>（</a:t>
            </a:r>
            <a:r>
              <a:rPr lang="en-US" altLang="zh-CN" sz="1800" b="1" dirty="0" smtClean="0">
                <a:latin typeface="微软雅黑" pitchFamily="34" charset="-122"/>
                <a:ea typeface="微软雅黑" pitchFamily="34" charset="-122"/>
              </a:rPr>
              <a:t>3</a:t>
            </a:r>
            <a:r>
              <a:rPr lang="zh-CN" altLang="en-US" sz="1800" b="1" dirty="0" smtClean="0">
                <a:latin typeface="微软雅黑" pitchFamily="34" charset="-122"/>
                <a:ea typeface="微软雅黑" pitchFamily="34" charset="-122"/>
              </a:rPr>
              <a:t>）</a:t>
            </a:r>
            <a:r>
              <a:rPr lang="zh-CN" altLang="zh-CN" sz="1800" b="1" dirty="0">
                <a:latin typeface="微软雅黑" pitchFamily="34" charset="-122"/>
                <a:ea typeface="微软雅黑" pitchFamily="34" charset="-122"/>
              </a:rPr>
              <a:t>属于自然灾害等非正常原因造成</a:t>
            </a:r>
            <a:r>
              <a:rPr lang="zh-CN" altLang="zh-CN" sz="1800" b="1" dirty="0" smtClean="0">
                <a:latin typeface="微软雅黑" pitchFamily="34" charset="-122"/>
                <a:ea typeface="微软雅黑" pitchFamily="34" charset="-122"/>
              </a:rPr>
              <a:t>的</a:t>
            </a:r>
            <a:endParaRPr lang="en-US" altLang="zh-CN" sz="1800" b="1"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a:t>
            </a:r>
            <a:r>
              <a:rPr lang="zh-CN" altLang="en-US" sz="1800" dirty="0">
                <a:latin typeface="微软雅黑" pitchFamily="34" charset="-122"/>
                <a:ea typeface="微软雅黑" pitchFamily="34" charset="-122"/>
              </a:rPr>
              <a:t>或贷</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营业外支出</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非常</a:t>
            </a:r>
            <a:r>
              <a:rPr lang="zh-CN" altLang="zh-CN" sz="1800" dirty="0" smtClean="0">
                <a:latin typeface="微软雅黑" pitchFamily="34" charset="-122"/>
                <a:ea typeface="微软雅黑" pitchFamily="34" charset="-122"/>
              </a:rPr>
              <a:t>损失</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a:t>
            </a:r>
            <a:r>
              <a:rPr lang="zh-CN" altLang="en-US" sz="1800" dirty="0">
                <a:latin typeface="微软雅黑" pitchFamily="34" charset="-122"/>
                <a:ea typeface="微软雅黑" pitchFamily="34" charset="-122"/>
              </a:rPr>
              <a:t>或借</a:t>
            </a:r>
            <a:r>
              <a:rPr lang="zh-CN" altLang="zh-CN" sz="1800" dirty="0">
                <a:latin typeface="微软雅黑" pitchFamily="34" charset="-122"/>
                <a:ea typeface="微软雅黑" pitchFamily="34" charset="-122"/>
              </a:rPr>
              <a:t>：固定资产</a:t>
            </a:r>
            <a:r>
              <a:rPr lang="zh-CN" altLang="zh-CN" sz="1800" dirty="0" smtClean="0">
                <a:latin typeface="微软雅黑" pitchFamily="34" charset="-122"/>
                <a:ea typeface="微软雅黑" pitchFamily="34" charset="-122"/>
              </a:rPr>
              <a:t>清理</a:t>
            </a:r>
            <a:endParaRPr lang="en-US" altLang="zh-CN" sz="1800" dirty="0">
              <a:latin typeface="微软雅黑" pitchFamily="34" charset="-122"/>
              <a:ea typeface="微软雅黑" pitchFamily="34" charset="-122"/>
            </a:endParaRPr>
          </a:p>
        </p:txBody>
      </p:sp>
      <p:sp>
        <p:nvSpPr>
          <p:cNvPr id="31" name="文本框 19"/>
          <p:cNvSpPr txBox="1"/>
          <p:nvPr/>
        </p:nvSpPr>
        <p:spPr>
          <a:xfrm>
            <a:off x="3031146" y="953969"/>
            <a:ext cx="6035736" cy="499624"/>
          </a:xfrm>
          <a:prstGeom prst="rect">
            <a:avLst/>
          </a:prstGeom>
          <a:noFill/>
        </p:spPr>
        <p:txBody>
          <a:bodyPr wrap="square" rtlCol="0">
            <a:spAutoFit/>
          </a:bodyPr>
          <a:lstStyle/>
          <a:p>
            <a:pPr defTabSz="914400">
              <a:lnSpc>
                <a:spcPct val="150000"/>
              </a:lnSpc>
              <a:defRPr/>
            </a:pPr>
            <a:r>
              <a:rPr lang="zh-CN" altLang="zh-CN" sz="2000" b="1" kern="0" dirty="0">
                <a:solidFill>
                  <a:srgbClr val="084CA1"/>
                </a:solidFill>
                <a:latin typeface="微软雅黑" pitchFamily="34" charset="-122"/>
                <a:ea typeface="微软雅黑" pitchFamily="34" charset="-122"/>
              </a:rPr>
              <a:t>结转清理净</a:t>
            </a:r>
            <a:r>
              <a:rPr lang="zh-CN" altLang="zh-CN" sz="2000" b="1" kern="0" dirty="0" smtClean="0">
                <a:solidFill>
                  <a:srgbClr val="084CA1"/>
                </a:solidFill>
                <a:latin typeface="微软雅黑" pitchFamily="34" charset="-122"/>
                <a:ea typeface="微软雅黑" pitchFamily="34" charset="-122"/>
              </a:rPr>
              <a:t>损益</a:t>
            </a:r>
            <a:endParaRPr lang="zh-CN" altLang="en-US" sz="2000" b="1" kern="0" dirty="0">
              <a:solidFill>
                <a:srgbClr val="084CA1"/>
              </a:solidFill>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11591045"/>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固定资产处置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828294" y="1168250"/>
            <a:ext cx="7726049" cy="1169551"/>
          </a:xfrm>
          <a:prstGeom prst="rect">
            <a:avLst/>
          </a:prstGeom>
        </p:spPr>
        <p:txBody>
          <a:bodyPr wrap="square">
            <a:spAutoFit/>
          </a:bodyPr>
          <a:lstStyle/>
          <a:p>
            <a:pPr>
              <a:lnSpc>
                <a:spcPts val="2800"/>
              </a:lnSpc>
            </a:pPr>
            <a:r>
              <a:rPr lang="zh-CN" altLang="zh-CN" sz="1800" dirty="0">
                <a:latin typeface="微软雅黑" pitchFamily="34" charset="-122"/>
                <a:ea typeface="微软雅黑" pitchFamily="34" charset="-122"/>
              </a:rPr>
              <a:t>甲公司为增值税一般纳税人，</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30</a:t>
            </a:r>
            <a:r>
              <a:rPr lang="zh-CN" altLang="zh-CN" sz="1800" dirty="0">
                <a:latin typeface="微软雅黑" pitchFamily="34" charset="-122"/>
                <a:ea typeface="微软雅黑" pitchFamily="34" charset="-122"/>
              </a:rPr>
              <a:t>日发现有一台生产设备已丧失使用功能，甲公司决定提前将其报废。已知该生产设备原价为</a:t>
            </a:r>
            <a:r>
              <a:rPr lang="en-US" altLang="zh-CN" sz="1800" dirty="0">
                <a:latin typeface="微软雅黑" pitchFamily="34" charset="-122"/>
                <a:ea typeface="微软雅黑" pitchFamily="34" charset="-122"/>
              </a:rPr>
              <a:t>1 000 000</a:t>
            </a:r>
            <a:r>
              <a:rPr lang="zh-CN" altLang="zh-CN" sz="1800" dirty="0">
                <a:latin typeface="微软雅黑" pitchFamily="34" charset="-122"/>
                <a:ea typeface="微软雅黑" pitchFamily="34" charset="-122"/>
              </a:rPr>
              <a:t>元，已抵扣进项税额</a:t>
            </a:r>
            <a:r>
              <a:rPr lang="en-US" altLang="zh-CN" sz="1800" dirty="0" smtClean="0">
                <a:latin typeface="微软雅黑" pitchFamily="34" charset="-122"/>
                <a:ea typeface="微软雅黑" pitchFamily="34" charset="-122"/>
              </a:rPr>
              <a:t>170 000</a:t>
            </a:r>
            <a:r>
              <a:rPr lang="zh-CN" altLang="zh-CN" sz="1800" dirty="0">
                <a:latin typeface="微软雅黑" pitchFamily="34" charset="-122"/>
                <a:ea typeface="微软雅黑" pitchFamily="34" charset="-122"/>
              </a:rPr>
              <a:t>元，已计提折旧</a:t>
            </a:r>
            <a:r>
              <a:rPr lang="en-US" altLang="zh-CN" sz="1800" dirty="0">
                <a:latin typeface="微软雅黑" pitchFamily="34" charset="-122"/>
                <a:ea typeface="微软雅黑" pitchFamily="34" charset="-122"/>
              </a:rPr>
              <a:t>570 000</a:t>
            </a:r>
            <a:r>
              <a:rPr lang="zh-CN" altLang="zh-CN" sz="1800" dirty="0">
                <a:latin typeface="微软雅黑" pitchFamily="34" charset="-122"/>
                <a:ea typeface="微软雅黑" pitchFamily="34" charset="-122"/>
              </a:rPr>
              <a:t>元，未计提减值准备</a:t>
            </a:r>
            <a:r>
              <a:rPr lang="zh-CN" altLang="zh-CN"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16" name="矩形 15"/>
          <p:cNvSpPr/>
          <p:nvPr/>
        </p:nvSpPr>
        <p:spPr>
          <a:xfrm>
            <a:off x="828294" y="2320378"/>
            <a:ext cx="7726049" cy="1754326"/>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）将固定资产转入清理时：</a:t>
            </a:r>
          </a:p>
          <a:p>
            <a:pPr>
              <a:lnSpc>
                <a:spcPct val="150000"/>
              </a:lnSpc>
            </a:pPr>
            <a:r>
              <a:rPr lang="zh-CN" altLang="zh-CN" sz="1800" dirty="0">
                <a:latin typeface="微软雅黑" pitchFamily="34" charset="-122"/>
                <a:ea typeface="微软雅黑" pitchFamily="34" charset="-122"/>
              </a:rPr>
              <a:t>借：固定资产清理</a:t>
            </a:r>
            <a:r>
              <a:rPr lang="en-US" altLang="zh-CN" sz="1800" dirty="0">
                <a:latin typeface="微软雅黑" pitchFamily="34" charset="-122"/>
                <a:ea typeface="微软雅黑" pitchFamily="34" charset="-122"/>
              </a:rPr>
              <a:t>                                430 000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累计</a:t>
            </a:r>
            <a:r>
              <a:rPr lang="zh-CN" altLang="zh-CN" sz="1800" dirty="0">
                <a:latin typeface="微软雅黑" pitchFamily="34" charset="-122"/>
                <a:ea typeface="微软雅黑" pitchFamily="34" charset="-122"/>
              </a:rPr>
              <a:t>折旧</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570 000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：固定资产</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1 000 000</a:t>
            </a:r>
            <a:endParaRPr lang="zh-CN" altLang="zh-CN" sz="1800" dirty="0">
              <a:latin typeface="微软雅黑" pitchFamily="34" charset="-122"/>
              <a:ea typeface="微软雅黑" pitchFamily="34" charset="-122"/>
            </a:endParaRPr>
          </a:p>
        </p:txBody>
      </p:sp>
      <p:sp>
        <p:nvSpPr>
          <p:cNvPr id="17" name="矩形 16"/>
          <p:cNvSpPr/>
          <p:nvPr>
            <p:custDataLst>
              <p:tags r:id="rId7"/>
            </p:custDataLst>
          </p:nvPr>
        </p:nvSpPr>
        <p:spPr>
          <a:xfrm>
            <a:off x="827389" y="112395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8" name="矩形 17"/>
          <p:cNvSpPr/>
          <p:nvPr>
            <p:custDataLst>
              <p:tags r:id="rId8"/>
            </p:custDataLst>
          </p:nvPr>
        </p:nvSpPr>
        <p:spPr>
          <a:xfrm>
            <a:off x="750947" y="232037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3751693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844353"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固定资产核算设置的会计科目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18" name="直接连接符 17"/>
          <p:cNvCxnSpPr/>
          <p:nvPr/>
        </p:nvCxnSpPr>
        <p:spPr>
          <a:xfrm>
            <a:off x="37607" y="1652851"/>
            <a:ext cx="5550424" cy="0"/>
          </a:xfrm>
          <a:prstGeom prst="line">
            <a:avLst/>
          </a:prstGeom>
          <a:noFill/>
          <a:ln w="6350" cap="flat" cmpd="sng" algn="ctr">
            <a:solidFill>
              <a:srgbClr val="000000"/>
            </a:solidFill>
            <a:prstDash val="solid"/>
            <a:miter lim="800000"/>
          </a:ln>
          <a:effectLst/>
        </p:spPr>
      </p:cxnSp>
      <p:cxnSp>
        <p:nvCxnSpPr>
          <p:cNvPr id="27" name="直接连接符 26"/>
          <p:cNvCxnSpPr/>
          <p:nvPr/>
        </p:nvCxnSpPr>
        <p:spPr>
          <a:xfrm>
            <a:off x="2875600" y="1663372"/>
            <a:ext cx="0" cy="3205746"/>
          </a:xfrm>
          <a:prstGeom prst="line">
            <a:avLst/>
          </a:prstGeom>
          <a:noFill/>
          <a:ln w="6350" cap="flat" cmpd="sng" algn="ctr">
            <a:solidFill>
              <a:srgbClr val="000000"/>
            </a:solidFill>
            <a:prstDash val="solid"/>
            <a:miter lim="800000"/>
          </a:ln>
          <a:effectLst/>
        </p:spPr>
      </p:cxnSp>
      <p:sp>
        <p:nvSpPr>
          <p:cNvPr id="30" name="文本框 22"/>
          <p:cNvSpPr txBox="1"/>
          <p:nvPr/>
        </p:nvSpPr>
        <p:spPr>
          <a:xfrm>
            <a:off x="2168203" y="1251027"/>
            <a:ext cx="1414795"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在建工程</a:t>
            </a:r>
          </a:p>
        </p:txBody>
      </p:sp>
      <p:sp>
        <p:nvSpPr>
          <p:cNvPr id="31" name="文本框 23"/>
          <p:cNvSpPr txBox="1"/>
          <p:nvPr/>
        </p:nvSpPr>
        <p:spPr>
          <a:xfrm>
            <a:off x="202716" y="1578152"/>
            <a:ext cx="2672884" cy="1338828"/>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① 固定资产新建、改扩建等</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实际支出</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（未达到预计可使用状态时）</a:t>
            </a:r>
          </a:p>
        </p:txBody>
      </p:sp>
      <p:sp>
        <p:nvSpPr>
          <p:cNvPr id="32" name="文本框 24"/>
          <p:cNvSpPr txBox="1"/>
          <p:nvPr/>
        </p:nvSpPr>
        <p:spPr>
          <a:xfrm>
            <a:off x="2883377" y="1578152"/>
            <a:ext cx="2911788" cy="923330"/>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② 完工工程</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转出的实际成本</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（达到预计可使用状态）</a:t>
            </a:r>
            <a:endParaRPr kumimoji="0" lang="en-US" altLang="zh-CN"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cxnSp>
        <p:nvCxnSpPr>
          <p:cNvPr id="33" name="直接连接符 32"/>
          <p:cNvCxnSpPr/>
          <p:nvPr/>
        </p:nvCxnSpPr>
        <p:spPr>
          <a:xfrm>
            <a:off x="37607" y="3790657"/>
            <a:ext cx="5550424" cy="0"/>
          </a:xfrm>
          <a:prstGeom prst="line">
            <a:avLst/>
          </a:prstGeom>
          <a:noFill/>
          <a:ln w="6350" cap="flat" cmpd="sng" algn="ctr">
            <a:solidFill>
              <a:srgbClr val="000000"/>
            </a:solidFill>
            <a:prstDash val="solid"/>
            <a:miter lim="800000"/>
          </a:ln>
          <a:effectLst/>
        </p:spPr>
      </p:cxnSp>
      <p:sp>
        <p:nvSpPr>
          <p:cNvPr id="34" name="文本框 28"/>
          <p:cNvSpPr txBox="1"/>
          <p:nvPr/>
        </p:nvSpPr>
        <p:spPr>
          <a:xfrm>
            <a:off x="158999" y="3729695"/>
            <a:ext cx="2845457" cy="1338828"/>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期末余额</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尚未达到</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预定可使用状态的在建工程实际成本</a:t>
            </a:r>
            <a:endParaRPr kumimoji="0" lang="en-US" altLang="zh-CN" sz="180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5" name="圆角矩形 34"/>
          <p:cNvSpPr/>
          <p:nvPr/>
        </p:nvSpPr>
        <p:spPr>
          <a:xfrm>
            <a:off x="5805627" y="2902219"/>
            <a:ext cx="3219621" cy="2037916"/>
          </a:xfrm>
          <a:prstGeom prst="roundRect">
            <a:avLst>
              <a:gd name="adj" fmla="val 3178"/>
            </a:avLst>
          </a:prstGeom>
          <a:solidFill>
            <a:srgbClr val="084CA1"/>
          </a:solidFill>
          <a:ln w="12700" cap="flat" cmpd="sng" algn="ctr">
            <a:solidFill>
              <a:srgbClr val="066DCA">
                <a:shade val="50000"/>
              </a:srgbClr>
            </a:solidFill>
            <a:prstDash val="solid"/>
            <a:miter lim="800000"/>
          </a:ln>
          <a:effectLst/>
        </p:spPr>
        <p:txBody>
          <a:bodyPr rtlCol="0" anchor="ctr"/>
          <a:lstStyle/>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资产类</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账户；</a:t>
            </a:r>
          </a:p>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核算年企业</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基建</a:t>
            </a: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更新改造</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等在建工程发生的</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支出</a:t>
            </a: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a:t>
            </a:r>
            <a:endPar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按各种</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专项物资的种类</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进行明细核算。</a:t>
            </a:r>
          </a:p>
        </p:txBody>
      </p:sp>
      <p:sp>
        <p:nvSpPr>
          <p:cNvPr id="36" name="文本框 4"/>
          <p:cNvSpPr txBox="1"/>
          <p:nvPr/>
        </p:nvSpPr>
        <p:spPr>
          <a:xfrm>
            <a:off x="2883377" y="2265026"/>
            <a:ext cx="3066167" cy="923330"/>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③ 工程完工后</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剩余物资转作企业存货</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（按实际成本结转）</a:t>
            </a:r>
            <a:endParaRPr kumimoji="0" lang="en-US" altLang="zh-CN"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7" name="文本框 7"/>
          <p:cNvSpPr txBox="1"/>
          <p:nvPr/>
        </p:nvSpPr>
        <p:spPr>
          <a:xfrm>
            <a:off x="202716" y="2685443"/>
            <a:ext cx="2672884" cy="458908"/>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④ 建设期间的</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净损失</a:t>
            </a:r>
            <a:endParaRPr kumimoji="0" lang="en-US"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8" name="文本框 9"/>
          <p:cNvSpPr txBox="1"/>
          <p:nvPr/>
        </p:nvSpPr>
        <p:spPr>
          <a:xfrm>
            <a:off x="2883377" y="2973469"/>
            <a:ext cx="2911788" cy="874407"/>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⑤ </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盘盈</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的工程物资或</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处置净收益</a:t>
            </a:r>
            <a:endParaRPr kumimoji="0" lang="en-US" altLang="zh-CN"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39" name="TextBox 38"/>
          <p:cNvSpPr txBox="1"/>
          <p:nvPr/>
        </p:nvSpPr>
        <p:spPr>
          <a:xfrm>
            <a:off x="251675" y="1279055"/>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40" name="TextBox 39"/>
          <p:cNvSpPr txBox="1"/>
          <p:nvPr/>
        </p:nvSpPr>
        <p:spPr>
          <a:xfrm>
            <a:off x="4633680" y="1277054"/>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
        <p:nvSpPr>
          <p:cNvPr id="41" name="文本框 13"/>
          <p:cNvSpPr txBox="1"/>
          <p:nvPr/>
        </p:nvSpPr>
        <p:spPr>
          <a:xfrm>
            <a:off x="192300" y="2955160"/>
            <a:ext cx="2623925" cy="874407"/>
          </a:xfrm>
          <a:prstGeom prst="rect">
            <a:avLst/>
          </a:prstGeom>
          <a:noFill/>
        </p:spPr>
        <p:txBody>
          <a:bodyPr wrap="square" rtlCol="0">
            <a:spAutoFit/>
          </a:bodyPr>
          <a:lstStyle/>
          <a:p>
            <a:pPr algn="l">
              <a:lnSpc>
                <a:spcPct val="150000"/>
              </a:lnSpc>
            </a:pPr>
            <a:r>
              <a:rPr lang="zh-CN" altLang="en-US" sz="1800" dirty="0">
                <a:latin typeface="微软雅黑" pitchFamily="34" charset="-122"/>
                <a:ea typeface="微软雅黑" pitchFamily="34" charset="-122"/>
              </a:rPr>
              <a:t>⑥ </a:t>
            </a:r>
            <a:r>
              <a:rPr lang="zh-CN" altLang="en-US" sz="1800" b="1" dirty="0">
                <a:solidFill>
                  <a:srgbClr val="C00000"/>
                </a:solidFill>
                <a:latin typeface="微软雅黑" pitchFamily="34" charset="-122"/>
                <a:ea typeface="微软雅黑" pitchFamily="34" charset="-122"/>
              </a:rPr>
              <a:t>可资本化的固定资产后续支出</a:t>
            </a:r>
          </a:p>
        </p:txBody>
      </p:sp>
    </p:spTree>
    <p:custDataLst>
      <p:tags r:id="rId1"/>
    </p:custDataLst>
    <p:extLst>
      <p:ext uri="{BB962C8B-B14F-4D97-AF65-F5344CB8AC3E}">
        <p14:creationId xmlns:p14="http://schemas.microsoft.com/office/powerpoint/2010/main" val="4122056974"/>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固定资产处置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nvSpPr>
        <p:spPr>
          <a:xfrm>
            <a:off x="759336" y="1133996"/>
            <a:ext cx="7726049" cy="416589"/>
          </a:xfrm>
          <a:prstGeom prst="rect">
            <a:avLst/>
          </a:prstGeom>
        </p:spPr>
        <p:txBody>
          <a:bodyPr wrap="square">
            <a:spAutoFit/>
          </a:bodyPr>
          <a:lstStyle/>
          <a:p>
            <a:pPr>
              <a:lnSpc>
                <a:spcPts val="28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2</a:t>
            </a:r>
            <a:r>
              <a:rPr lang="zh-CN" altLang="en-US" sz="1800" b="1" dirty="0" smtClean="0">
                <a:solidFill>
                  <a:srgbClr val="084CA1"/>
                </a:solidFill>
                <a:latin typeface="微软雅黑" pitchFamily="34" charset="-122"/>
                <a:ea typeface="微软雅黑" pitchFamily="34" charset="-122"/>
              </a:rPr>
              <a:t>）</a:t>
            </a:r>
            <a:r>
              <a:rPr lang="zh-CN" altLang="zh-CN" sz="1800" b="1" dirty="0" smtClean="0">
                <a:solidFill>
                  <a:srgbClr val="084CA1"/>
                </a:solidFill>
                <a:latin typeface="微软雅黑" pitchFamily="34" charset="-122"/>
                <a:ea typeface="微软雅黑" pitchFamily="34" charset="-122"/>
              </a:rPr>
              <a:t>清理</a:t>
            </a:r>
            <a:r>
              <a:rPr lang="zh-CN" altLang="zh-CN" sz="1800" b="1" dirty="0">
                <a:solidFill>
                  <a:srgbClr val="084CA1"/>
                </a:solidFill>
                <a:latin typeface="微软雅黑" pitchFamily="34" charset="-122"/>
                <a:ea typeface="微软雅黑" pitchFamily="34" charset="-122"/>
              </a:rPr>
              <a:t>过程中发生清理费用</a:t>
            </a:r>
            <a:r>
              <a:rPr lang="en-US" altLang="zh-CN" sz="1800" b="1" dirty="0">
                <a:solidFill>
                  <a:srgbClr val="084CA1"/>
                </a:solidFill>
                <a:latin typeface="微软雅黑" pitchFamily="34" charset="-122"/>
                <a:ea typeface="微软雅黑" pitchFamily="34" charset="-122"/>
              </a:rPr>
              <a:t>4 000</a:t>
            </a:r>
            <a:r>
              <a:rPr lang="zh-CN" altLang="zh-CN" sz="1800" b="1" dirty="0">
                <a:solidFill>
                  <a:srgbClr val="084CA1"/>
                </a:solidFill>
                <a:latin typeface="微软雅黑" pitchFamily="34" charset="-122"/>
                <a:ea typeface="微软雅黑" pitchFamily="34" charset="-122"/>
              </a:rPr>
              <a:t>元</a:t>
            </a:r>
            <a:r>
              <a:rPr lang="zh-CN" altLang="zh-CN" sz="1800" b="1" dirty="0" smtClean="0">
                <a:solidFill>
                  <a:srgbClr val="084CA1"/>
                </a:solidFill>
                <a:latin typeface="微软雅黑" pitchFamily="34" charset="-122"/>
                <a:ea typeface="微软雅黑" pitchFamily="34" charset="-122"/>
              </a:rPr>
              <a:t>。</a:t>
            </a:r>
            <a:endParaRPr lang="zh-CN" altLang="en-US" sz="1800" b="1" dirty="0">
              <a:solidFill>
                <a:srgbClr val="084CA1"/>
              </a:solidFill>
              <a:latin typeface="微软雅黑" pitchFamily="34" charset="-122"/>
              <a:ea typeface="微软雅黑" pitchFamily="34" charset="-122"/>
            </a:endParaRPr>
          </a:p>
        </p:txBody>
      </p:sp>
      <p:sp>
        <p:nvSpPr>
          <p:cNvPr id="10" name="矩形 9"/>
          <p:cNvSpPr/>
          <p:nvPr/>
        </p:nvSpPr>
        <p:spPr>
          <a:xfrm>
            <a:off x="758430" y="2482790"/>
            <a:ext cx="7632846" cy="416589"/>
          </a:xfrm>
          <a:prstGeom prst="rect">
            <a:avLst/>
          </a:prstGeom>
        </p:spPr>
        <p:txBody>
          <a:bodyPr wrap="square">
            <a:spAutoFit/>
          </a:bodyPr>
          <a:lstStyle/>
          <a:p>
            <a:pPr>
              <a:lnSpc>
                <a:spcPts val="28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3</a:t>
            </a:r>
            <a:r>
              <a:rPr lang="zh-CN" altLang="en-US" sz="1800" b="1" dirty="0" smtClean="0">
                <a:solidFill>
                  <a:srgbClr val="084CA1"/>
                </a:solidFill>
                <a:latin typeface="微软雅黑" pitchFamily="34" charset="-122"/>
                <a:ea typeface="微软雅黑" pitchFamily="34" charset="-122"/>
              </a:rPr>
              <a:t>）</a:t>
            </a:r>
            <a:r>
              <a:rPr lang="zh-CN" altLang="zh-CN" sz="1800" b="1" dirty="0" smtClean="0">
                <a:solidFill>
                  <a:srgbClr val="084CA1"/>
                </a:solidFill>
                <a:latin typeface="微软雅黑" pitchFamily="34" charset="-122"/>
                <a:ea typeface="微软雅黑" pitchFamily="34" charset="-122"/>
              </a:rPr>
              <a:t>报废</a:t>
            </a:r>
            <a:r>
              <a:rPr lang="zh-CN" altLang="zh-CN" sz="1800" b="1" dirty="0">
                <a:solidFill>
                  <a:srgbClr val="084CA1"/>
                </a:solidFill>
                <a:latin typeface="微软雅黑" pitchFamily="34" charset="-122"/>
                <a:ea typeface="微软雅黑" pitchFamily="34" charset="-122"/>
              </a:rPr>
              <a:t>残料取得变价收入</a:t>
            </a:r>
            <a:r>
              <a:rPr lang="en-US" altLang="zh-CN" sz="1800" b="1" dirty="0">
                <a:solidFill>
                  <a:srgbClr val="084CA1"/>
                </a:solidFill>
                <a:latin typeface="微软雅黑" pitchFamily="34" charset="-122"/>
                <a:ea typeface="微软雅黑" pitchFamily="34" charset="-122"/>
              </a:rPr>
              <a:t>40 000</a:t>
            </a:r>
            <a:r>
              <a:rPr lang="zh-CN" altLang="zh-CN" sz="1800" b="1" dirty="0">
                <a:solidFill>
                  <a:srgbClr val="084CA1"/>
                </a:solidFill>
                <a:latin typeface="微软雅黑" pitchFamily="34" charset="-122"/>
                <a:ea typeface="微软雅黑" pitchFamily="34" charset="-122"/>
              </a:rPr>
              <a:t>元，增值税税额为</a:t>
            </a:r>
            <a:r>
              <a:rPr lang="en-US" altLang="zh-CN" sz="1800" b="1" dirty="0">
                <a:solidFill>
                  <a:srgbClr val="084CA1"/>
                </a:solidFill>
                <a:latin typeface="微软雅黑" pitchFamily="34" charset="-122"/>
                <a:ea typeface="微软雅黑" pitchFamily="34" charset="-122"/>
              </a:rPr>
              <a:t>6 400</a:t>
            </a:r>
            <a:r>
              <a:rPr lang="zh-CN" altLang="zh-CN" sz="1800" b="1" dirty="0">
                <a:solidFill>
                  <a:srgbClr val="084CA1"/>
                </a:solidFill>
                <a:latin typeface="微软雅黑" pitchFamily="34" charset="-122"/>
                <a:ea typeface="微软雅黑" pitchFamily="34" charset="-122"/>
              </a:rPr>
              <a:t>元</a:t>
            </a:r>
            <a:r>
              <a:rPr lang="zh-CN" altLang="zh-CN" sz="1800" b="1" dirty="0" smtClean="0">
                <a:solidFill>
                  <a:srgbClr val="084CA1"/>
                </a:solidFill>
                <a:latin typeface="微软雅黑" pitchFamily="34" charset="-122"/>
                <a:ea typeface="微软雅黑" pitchFamily="34" charset="-122"/>
              </a:rPr>
              <a:t>。</a:t>
            </a:r>
            <a:endParaRPr lang="zh-CN" altLang="en-US" sz="1800" b="1" dirty="0">
              <a:solidFill>
                <a:srgbClr val="084CA1"/>
              </a:solidFill>
              <a:latin typeface="微软雅黑" pitchFamily="34" charset="-122"/>
              <a:ea typeface="微软雅黑" pitchFamily="34" charset="-122"/>
            </a:endParaRPr>
          </a:p>
        </p:txBody>
      </p:sp>
      <p:sp>
        <p:nvSpPr>
          <p:cNvPr id="11" name="矩形 10"/>
          <p:cNvSpPr/>
          <p:nvPr/>
        </p:nvSpPr>
        <p:spPr>
          <a:xfrm>
            <a:off x="758430" y="1494036"/>
            <a:ext cx="7726955"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借：固定资产清理</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4 000</a:t>
            </a:r>
            <a:endParaRPr lang="zh-CN" altLang="zh-CN" sz="1800" dirty="0">
              <a:latin typeface="微软雅黑" pitchFamily="34" charset="-122"/>
              <a:ea typeface="微软雅黑" pitchFamily="34" charset="-122"/>
            </a:endParaRPr>
          </a:p>
        </p:txBody>
      </p:sp>
      <p:sp>
        <p:nvSpPr>
          <p:cNvPr id="12" name="矩形 11"/>
          <p:cNvSpPr/>
          <p:nvPr/>
        </p:nvSpPr>
        <p:spPr>
          <a:xfrm>
            <a:off x="759336" y="2862188"/>
            <a:ext cx="7631940"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借：银行存款</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46 400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：固定资产清理</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应</a:t>
            </a:r>
            <a:r>
              <a:rPr lang="zh-CN" altLang="zh-CN" sz="1800" dirty="0">
                <a:latin typeface="微软雅黑" pitchFamily="34" charset="-122"/>
                <a:ea typeface="微软雅黑" pitchFamily="34" charset="-122"/>
              </a:rPr>
              <a:t>交税费——应交增值税（销项税额）</a:t>
            </a:r>
            <a:r>
              <a:rPr lang="en-US" altLang="zh-CN" sz="1800" dirty="0">
                <a:latin typeface="微软雅黑" pitchFamily="34" charset="-122"/>
                <a:ea typeface="微软雅黑" pitchFamily="34" charset="-122"/>
              </a:rPr>
              <a:t>           6 </a:t>
            </a:r>
            <a:r>
              <a:rPr lang="en-US" altLang="zh-CN" sz="1800" dirty="0" smtClean="0">
                <a:latin typeface="微软雅黑" pitchFamily="34" charset="-122"/>
                <a:ea typeface="微软雅黑" pitchFamily="34" charset="-122"/>
              </a:rPr>
              <a:t>400</a:t>
            </a:r>
            <a:endParaRPr lang="zh-CN" altLang="zh-CN" sz="1800" dirty="0">
              <a:latin typeface="微软雅黑" pitchFamily="34" charset="-122"/>
              <a:ea typeface="微软雅黑" pitchFamily="34" charset="-122"/>
            </a:endParaRPr>
          </a:p>
        </p:txBody>
      </p:sp>
      <p:cxnSp>
        <p:nvCxnSpPr>
          <p:cNvPr id="13" name="直接连接符 12"/>
          <p:cNvCxnSpPr/>
          <p:nvPr/>
        </p:nvCxnSpPr>
        <p:spPr>
          <a:xfrm flipH="1">
            <a:off x="681990" y="2430140"/>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004823651"/>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5</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固定资产处置</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4" name="矩形 13"/>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5" name="矩形 14"/>
          <p:cNvSpPr/>
          <p:nvPr/>
        </p:nvSpPr>
        <p:spPr>
          <a:xfrm>
            <a:off x="708975" y="1123950"/>
            <a:ext cx="7726049" cy="1169551"/>
          </a:xfrm>
          <a:prstGeom prst="rect">
            <a:avLst/>
          </a:prstGeom>
        </p:spPr>
        <p:txBody>
          <a:bodyPr wrap="square">
            <a:spAutoFit/>
          </a:bodyPr>
          <a:lstStyle/>
          <a:p>
            <a:pPr>
              <a:lnSpc>
                <a:spcPts val="28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4</a:t>
            </a:r>
            <a:r>
              <a:rPr lang="zh-CN" altLang="en-US" sz="1800" b="1" dirty="0" smtClean="0">
                <a:solidFill>
                  <a:srgbClr val="084CA1"/>
                </a:solidFill>
                <a:latin typeface="微软雅黑" pitchFamily="34" charset="-122"/>
                <a:ea typeface="微软雅黑" pitchFamily="34" charset="-122"/>
              </a:rPr>
              <a:t>）经</a:t>
            </a:r>
            <a:r>
              <a:rPr lang="zh-CN" altLang="en-US" sz="1800" b="1" dirty="0">
                <a:solidFill>
                  <a:srgbClr val="084CA1"/>
                </a:solidFill>
                <a:latin typeface="微软雅黑" pitchFamily="34" charset="-122"/>
                <a:ea typeface="微软雅黑" pitchFamily="34" charset="-122"/>
              </a:rPr>
              <a:t>查实，该设备提前丧失使用功能是由于当年质检人员未严格按规定进行质量检验，以致于未发觉该设备本身存在瑕疵，现要求质检人员赔偿损失</a:t>
            </a:r>
            <a:r>
              <a:rPr lang="en-US" altLang="zh-CN" sz="1800" b="1" dirty="0">
                <a:solidFill>
                  <a:srgbClr val="084CA1"/>
                </a:solidFill>
                <a:latin typeface="微软雅黑" pitchFamily="34" charset="-122"/>
                <a:ea typeface="微软雅黑" pitchFamily="34" charset="-122"/>
              </a:rPr>
              <a:t>50 000</a:t>
            </a:r>
            <a:r>
              <a:rPr lang="zh-CN" altLang="en-US" sz="1800" b="1" dirty="0">
                <a:solidFill>
                  <a:srgbClr val="084CA1"/>
                </a:solidFill>
                <a:latin typeface="微软雅黑" pitchFamily="34" charset="-122"/>
                <a:ea typeface="微软雅黑" pitchFamily="34" charset="-122"/>
              </a:rPr>
              <a:t>元。</a:t>
            </a:r>
          </a:p>
        </p:txBody>
      </p:sp>
      <p:sp>
        <p:nvSpPr>
          <p:cNvPr id="16" name="矩形 15"/>
          <p:cNvSpPr/>
          <p:nvPr/>
        </p:nvSpPr>
        <p:spPr>
          <a:xfrm>
            <a:off x="708974" y="2185680"/>
            <a:ext cx="7726049" cy="923330"/>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借：其他应收款——质检人员</a:t>
            </a:r>
            <a:r>
              <a:rPr lang="en-US" altLang="zh-CN" sz="1800" dirty="0">
                <a:latin typeface="微软雅黑" pitchFamily="34" charset="-122"/>
                <a:ea typeface="微软雅黑" pitchFamily="34" charset="-122"/>
              </a:rPr>
              <a:t>                      50 000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：固定资产清理</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50 000</a:t>
            </a:r>
            <a:endParaRPr lang="zh-CN" altLang="zh-CN" sz="1800" dirty="0">
              <a:latin typeface="微软雅黑" pitchFamily="34" charset="-122"/>
              <a:ea typeface="微软雅黑" pitchFamily="34" charset="-122"/>
            </a:endParaRPr>
          </a:p>
        </p:txBody>
      </p:sp>
      <p:sp>
        <p:nvSpPr>
          <p:cNvPr id="17" name="矩形 16"/>
          <p:cNvSpPr/>
          <p:nvPr/>
        </p:nvSpPr>
        <p:spPr>
          <a:xfrm>
            <a:off x="708975" y="3169498"/>
            <a:ext cx="7726048"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5</a:t>
            </a:r>
            <a:r>
              <a:rPr lang="zh-CN" altLang="zh-CN" sz="1800" b="1" dirty="0">
                <a:solidFill>
                  <a:srgbClr val="084CA1"/>
                </a:solidFill>
                <a:latin typeface="微软雅黑" pitchFamily="34" charset="-122"/>
                <a:ea typeface="微软雅黑" pitchFamily="34" charset="-122"/>
              </a:rPr>
              <a:t>）结转报废固定资产产生的净损失时：</a:t>
            </a:r>
          </a:p>
          <a:p>
            <a:pPr>
              <a:lnSpc>
                <a:spcPct val="150000"/>
              </a:lnSpc>
            </a:pPr>
            <a:r>
              <a:rPr lang="zh-CN" altLang="zh-CN" sz="1800" dirty="0">
                <a:latin typeface="微软雅黑" pitchFamily="34" charset="-122"/>
                <a:ea typeface="微软雅黑" pitchFamily="34" charset="-122"/>
              </a:rPr>
              <a:t>借：营业外支出——非流动资产</a:t>
            </a:r>
            <a:r>
              <a:rPr lang="zh-CN" altLang="zh-CN" sz="1800" dirty="0" smtClean="0">
                <a:latin typeface="微软雅黑" pitchFamily="34" charset="-122"/>
                <a:ea typeface="微软雅黑" pitchFamily="34" charset="-122"/>
              </a:rPr>
              <a:t>报废</a:t>
            </a:r>
            <a:r>
              <a:rPr lang="zh-CN" altLang="en-US" sz="1800" dirty="0" smtClean="0">
                <a:latin typeface="微软雅黑" pitchFamily="34" charset="-122"/>
                <a:ea typeface="微软雅黑" pitchFamily="34" charset="-122"/>
              </a:rPr>
              <a:t>损失</a:t>
            </a:r>
            <a:r>
              <a:rPr lang="en-US" altLang="zh-CN" sz="1800" dirty="0" smtClean="0">
                <a:latin typeface="微软雅黑" pitchFamily="34" charset="-122"/>
                <a:ea typeface="微软雅黑" pitchFamily="34" charset="-122"/>
              </a:rPr>
              <a:t> 344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贷：固定资产清理</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344 000</a:t>
            </a:r>
            <a:endParaRPr lang="zh-CN" altLang="zh-CN" sz="1800" dirty="0">
              <a:latin typeface="微软雅黑" pitchFamily="34" charset="-122"/>
              <a:ea typeface="微软雅黑" pitchFamily="34" charset="-122"/>
            </a:endParaRPr>
          </a:p>
        </p:txBody>
      </p:sp>
      <p:cxnSp>
        <p:nvCxnSpPr>
          <p:cNvPr id="18" name="直接连接符 17"/>
          <p:cNvCxnSpPr/>
          <p:nvPr/>
        </p:nvCxnSpPr>
        <p:spPr>
          <a:xfrm flipH="1">
            <a:off x="631629" y="3140174"/>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6706832" y="3428206"/>
            <a:ext cx="2088233" cy="864096"/>
            <a:chOff x="6588223" y="2859204"/>
            <a:chExt cx="2088234" cy="864096"/>
          </a:xfrm>
        </p:grpSpPr>
        <p:sp>
          <p:nvSpPr>
            <p:cNvPr id="20" name="椭圆形标注 19"/>
            <p:cNvSpPr/>
            <p:nvPr/>
          </p:nvSpPr>
          <p:spPr>
            <a:xfrm>
              <a:off x="6588223" y="2859204"/>
              <a:ext cx="2088234" cy="864096"/>
            </a:xfrm>
            <a:prstGeom prst="wedgeEllipseCallout">
              <a:avLst>
                <a:gd name="adj1" fmla="val -85694"/>
                <a:gd name="adj2" fmla="val -561"/>
              </a:avLst>
            </a:prstGeom>
            <a:noFill/>
            <a:ln w="1905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dirty="0">
                <a:solidFill>
                  <a:schemeClr val="tx1"/>
                </a:solidFill>
                <a:latin typeface="微软雅黑" pitchFamily="34" charset="-122"/>
                <a:ea typeface="微软雅黑" pitchFamily="34" charset="-122"/>
              </a:endParaRPr>
            </a:p>
          </p:txBody>
        </p:sp>
        <p:sp>
          <p:nvSpPr>
            <p:cNvPr id="21" name="矩形 20"/>
            <p:cNvSpPr/>
            <p:nvPr/>
          </p:nvSpPr>
          <p:spPr>
            <a:xfrm>
              <a:off x="6588223" y="3003220"/>
              <a:ext cx="2088233" cy="646331"/>
            </a:xfrm>
            <a:prstGeom prst="rect">
              <a:avLst/>
            </a:prstGeom>
          </p:spPr>
          <p:txBody>
            <a:bodyPr wrap="square">
              <a:spAutoFit/>
            </a:bodyPr>
            <a:lstStyle/>
            <a:p>
              <a:pPr algn="ctr"/>
              <a:r>
                <a:rPr lang="zh-CN" altLang="en-US" sz="1800" dirty="0" smtClean="0">
                  <a:latin typeface="微软雅黑" pitchFamily="34" charset="-122"/>
                  <a:ea typeface="微软雅黑" pitchFamily="34" charset="-122"/>
                </a:rPr>
                <a:t>非常损失、提前丧失使用功能</a:t>
              </a:r>
              <a:endParaRPr lang="zh-CN" altLang="en-US" sz="1800" dirty="0">
                <a:latin typeface="微软雅黑" pitchFamily="34" charset="-122"/>
                <a:ea typeface="微软雅黑" pitchFamily="34" charset="-122"/>
              </a:endParaRPr>
            </a:p>
          </p:txBody>
        </p:sp>
      </p:grpSp>
    </p:spTree>
    <p:custDataLst>
      <p:tags r:id="rId1"/>
    </p:custDataLst>
    <p:extLst>
      <p:ext uri="{BB962C8B-B14F-4D97-AF65-F5344CB8AC3E}">
        <p14:creationId xmlns:p14="http://schemas.microsoft.com/office/powerpoint/2010/main" val="216268837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3" name="矩形 22"/>
          <p:cNvSpPr/>
          <p:nvPr/>
        </p:nvSpPr>
        <p:spPr>
          <a:xfrm>
            <a:off x="1421258" y="649144"/>
            <a:ext cx="472279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smtClean="0">
                <a:solidFill>
                  <a:srgbClr val="084CA1"/>
                </a:solidFill>
                <a:ea typeface="微软雅黑"/>
                <a:cs typeface="+mn-ea"/>
              </a:rPr>
              <a:t>固定资产</a:t>
            </a:r>
            <a:r>
              <a:rPr lang="zh-CN" altLang="en-US" sz="1800" b="1" dirty="0">
                <a:solidFill>
                  <a:srgbClr val="084CA1"/>
                </a:solidFill>
                <a:ea typeface="微软雅黑"/>
                <a:cs typeface="+mn-ea"/>
              </a:rPr>
              <a:t>清查</a:t>
            </a:r>
            <a:r>
              <a:rPr lang="zh-CN" altLang="zh-CN" sz="1800" b="1" dirty="0" smtClean="0">
                <a:solidFill>
                  <a:srgbClr val="084CA1"/>
                </a:solidFill>
                <a:ea typeface="微软雅黑"/>
                <a:cs typeface="+mn-ea"/>
              </a:rPr>
              <a:t>核算</a:t>
            </a:r>
            <a:r>
              <a:rPr lang="zh-CN" altLang="zh-CN" sz="1800" b="1" dirty="0">
                <a:solidFill>
                  <a:srgbClr val="084CA1"/>
                </a:solidFill>
                <a:ea typeface="微软雅黑"/>
                <a:cs typeface="+mn-ea"/>
              </a:rPr>
              <a:t>的</a:t>
            </a:r>
            <a:r>
              <a:rPr lang="zh-CN" altLang="zh-CN" sz="1800" b="1" dirty="0" smtClean="0">
                <a:solidFill>
                  <a:srgbClr val="084CA1"/>
                </a:solidFill>
                <a:ea typeface="微软雅黑"/>
                <a:cs typeface="+mn-ea"/>
              </a:rPr>
              <a:t>内容</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处理原则</a:t>
            </a:r>
            <a:endParaRPr lang="zh-CN" altLang="zh-CN" sz="1800" b="1" dirty="0">
              <a:solidFill>
                <a:srgbClr val="084CA1"/>
              </a:solidFill>
              <a:ea typeface="微软雅黑"/>
              <a:cs typeface="+mn-ea"/>
            </a:endParaRPr>
          </a:p>
        </p:txBody>
      </p:sp>
      <p:sp>
        <p:nvSpPr>
          <p:cNvPr id="24" name="泪滴形 7"/>
          <p:cNvSpPr/>
          <p:nvPr>
            <p:custDataLst>
              <p:tags r:id="rId7"/>
            </p:custDataLst>
          </p:nvPr>
        </p:nvSpPr>
        <p:spPr>
          <a:xfrm rot="8100000">
            <a:off x="1311302" y="1097806"/>
            <a:ext cx="985472" cy="985473"/>
          </a:xfrm>
          <a:custGeom>
            <a:avLst/>
            <a:gdLst>
              <a:gd name="connsiteX0" fmla="*/ 0 w 924022"/>
              <a:gd name="connsiteY0" fmla="*/ 462011 h 924022"/>
              <a:gd name="connsiteX1" fmla="*/ 462011 w 924022"/>
              <a:gd name="connsiteY1" fmla="*/ 0 h 924022"/>
              <a:gd name="connsiteX2" fmla="*/ 976294 w 924022"/>
              <a:gd name="connsiteY2" fmla="*/ -52272 h 924022"/>
              <a:gd name="connsiteX3" fmla="*/ 924022 w 924022"/>
              <a:gd name="connsiteY3" fmla="*/ 462011 h 924022"/>
              <a:gd name="connsiteX4" fmla="*/ 462011 w 924022"/>
              <a:gd name="connsiteY4" fmla="*/ 924022 h 924022"/>
              <a:gd name="connsiteX5" fmla="*/ 0 w 924022"/>
              <a:gd name="connsiteY5" fmla="*/ 462011 h 924022"/>
              <a:gd name="connsiteX0-1" fmla="*/ 0 w 976294"/>
              <a:gd name="connsiteY0-2" fmla="*/ 514283 h 976294"/>
              <a:gd name="connsiteX1-3" fmla="*/ 462011 w 976294"/>
              <a:gd name="connsiteY1-4" fmla="*/ 52272 h 976294"/>
              <a:gd name="connsiteX2-5" fmla="*/ 976294 w 976294"/>
              <a:gd name="connsiteY2-6" fmla="*/ 0 h 976294"/>
              <a:gd name="connsiteX3-7" fmla="*/ 924022 w 976294"/>
              <a:gd name="connsiteY3-8" fmla="*/ 514283 h 976294"/>
              <a:gd name="connsiteX4-9" fmla="*/ 462011 w 976294"/>
              <a:gd name="connsiteY4-10" fmla="*/ 976294 h 976294"/>
              <a:gd name="connsiteX5-11" fmla="*/ 0 w 976294"/>
              <a:gd name="connsiteY5-12" fmla="*/ 514283 h 976294"/>
              <a:gd name="connsiteX0-13" fmla="*/ 0 w 991098"/>
              <a:gd name="connsiteY0-14" fmla="*/ 517758 h 979769"/>
              <a:gd name="connsiteX1-15" fmla="*/ 462011 w 991098"/>
              <a:gd name="connsiteY1-16" fmla="*/ 55747 h 979769"/>
              <a:gd name="connsiteX2-17" fmla="*/ 976294 w 991098"/>
              <a:gd name="connsiteY2-18" fmla="*/ 3475 h 979769"/>
              <a:gd name="connsiteX3-19" fmla="*/ 924022 w 991098"/>
              <a:gd name="connsiteY3-20" fmla="*/ 517758 h 979769"/>
              <a:gd name="connsiteX4-21" fmla="*/ 462011 w 991098"/>
              <a:gd name="connsiteY4-22" fmla="*/ 979769 h 979769"/>
              <a:gd name="connsiteX5-23" fmla="*/ 0 w 991098"/>
              <a:gd name="connsiteY5-24" fmla="*/ 517758 h 979769"/>
              <a:gd name="connsiteX0-25" fmla="*/ 0 w 991098"/>
              <a:gd name="connsiteY0-26" fmla="*/ 532372 h 994383"/>
              <a:gd name="connsiteX1-27" fmla="*/ 462011 w 991098"/>
              <a:gd name="connsiteY1-28" fmla="*/ 70361 h 994383"/>
              <a:gd name="connsiteX2-29" fmla="*/ 976294 w 991098"/>
              <a:gd name="connsiteY2-30" fmla="*/ 18089 h 994383"/>
              <a:gd name="connsiteX3-31" fmla="*/ 924022 w 991098"/>
              <a:gd name="connsiteY3-32" fmla="*/ 532372 h 994383"/>
              <a:gd name="connsiteX4-33" fmla="*/ 462011 w 991098"/>
              <a:gd name="connsiteY4-34" fmla="*/ 994383 h 994383"/>
              <a:gd name="connsiteX5-35" fmla="*/ 0 w 991098"/>
              <a:gd name="connsiteY5-36" fmla="*/ 532372 h 994383"/>
              <a:gd name="connsiteX0-37" fmla="*/ 0 w 991098"/>
              <a:gd name="connsiteY0-38" fmla="*/ 529088 h 991099"/>
              <a:gd name="connsiteX1-39" fmla="*/ 462011 w 991098"/>
              <a:gd name="connsiteY1-40" fmla="*/ 67077 h 991099"/>
              <a:gd name="connsiteX2-41" fmla="*/ 976294 w 991098"/>
              <a:gd name="connsiteY2-42" fmla="*/ 14805 h 991099"/>
              <a:gd name="connsiteX3-43" fmla="*/ 924022 w 991098"/>
              <a:gd name="connsiteY3-44" fmla="*/ 529088 h 991099"/>
              <a:gd name="connsiteX4-45" fmla="*/ 462011 w 991098"/>
              <a:gd name="connsiteY4-46" fmla="*/ 991099 h 991099"/>
              <a:gd name="connsiteX5-47" fmla="*/ 0 w 991098"/>
              <a:gd name="connsiteY5-48" fmla="*/ 529088 h 991099"/>
              <a:gd name="connsiteX0-49" fmla="*/ 0 w 992401"/>
              <a:gd name="connsiteY0-50" fmla="*/ 529088 h 991099"/>
              <a:gd name="connsiteX1-51" fmla="*/ 462011 w 992401"/>
              <a:gd name="connsiteY1-52" fmla="*/ 67077 h 991099"/>
              <a:gd name="connsiteX2-53" fmla="*/ 976294 w 992401"/>
              <a:gd name="connsiteY2-54" fmla="*/ 14805 h 991099"/>
              <a:gd name="connsiteX3-55" fmla="*/ 924022 w 992401"/>
              <a:gd name="connsiteY3-56" fmla="*/ 529088 h 991099"/>
              <a:gd name="connsiteX4-57" fmla="*/ 462011 w 992401"/>
              <a:gd name="connsiteY4-58" fmla="*/ 991099 h 991099"/>
              <a:gd name="connsiteX5-59" fmla="*/ 0 w 992401"/>
              <a:gd name="connsiteY5-60" fmla="*/ 529088 h 991099"/>
              <a:gd name="connsiteX0-61" fmla="*/ 0 w 990452"/>
              <a:gd name="connsiteY0-62" fmla="*/ 529088 h 991099"/>
              <a:gd name="connsiteX1-63" fmla="*/ 462011 w 990452"/>
              <a:gd name="connsiteY1-64" fmla="*/ 67077 h 991099"/>
              <a:gd name="connsiteX2-65" fmla="*/ 976294 w 990452"/>
              <a:gd name="connsiteY2-66" fmla="*/ 14805 h 991099"/>
              <a:gd name="connsiteX3-67" fmla="*/ 924022 w 990452"/>
              <a:gd name="connsiteY3-68" fmla="*/ 529088 h 991099"/>
              <a:gd name="connsiteX4-69" fmla="*/ 462011 w 990452"/>
              <a:gd name="connsiteY4-70" fmla="*/ 991099 h 991099"/>
              <a:gd name="connsiteX5-71" fmla="*/ 0 w 990452"/>
              <a:gd name="connsiteY5-72" fmla="*/ 529088 h 991099"/>
              <a:gd name="connsiteX0-73" fmla="*/ 0 w 990452"/>
              <a:gd name="connsiteY0-74" fmla="*/ 528442 h 990453"/>
              <a:gd name="connsiteX1-75" fmla="*/ 462011 w 990452"/>
              <a:gd name="connsiteY1-76" fmla="*/ 66431 h 990453"/>
              <a:gd name="connsiteX2-77" fmla="*/ 976294 w 990452"/>
              <a:gd name="connsiteY2-78" fmla="*/ 14159 h 990453"/>
              <a:gd name="connsiteX3-79" fmla="*/ 924022 w 990452"/>
              <a:gd name="connsiteY3-80" fmla="*/ 528442 h 990453"/>
              <a:gd name="connsiteX4-81" fmla="*/ 462011 w 990452"/>
              <a:gd name="connsiteY4-82" fmla="*/ 990453 h 990453"/>
              <a:gd name="connsiteX5-83" fmla="*/ 0 w 990452"/>
              <a:gd name="connsiteY5-84" fmla="*/ 528442 h 990453"/>
              <a:gd name="connsiteX0-85" fmla="*/ 0 w 990452"/>
              <a:gd name="connsiteY0-86" fmla="*/ 527801 h 989812"/>
              <a:gd name="connsiteX1-87" fmla="*/ 462011 w 990452"/>
              <a:gd name="connsiteY1-88" fmla="*/ 65790 h 989812"/>
              <a:gd name="connsiteX2-89" fmla="*/ 976294 w 990452"/>
              <a:gd name="connsiteY2-90" fmla="*/ 13518 h 989812"/>
              <a:gd name="connsiteX3-91" fmla="*/ 924022 w 990452"/>
              <a:gd name="connsiteY3-92" fmla="*/ 527801 h 989812"/>
              <a:gd name="connsiteX4-93" fmla="*/ 462011 w 990452"/>
              <a:gd name="connsiteY4-94" fmla="*/ 989812 h 989812"/>
              <a:gd name="connsiteX5-95" fmla="*/ 0 w 990452"/>
              <a:gd name="connsiteY5-96" fmla="*/ 527801 h 989812"/>
              <a:gd name="connsiteX0-97" fmla="*/ 0 w 990452"/>
              <a:gd name="connsiteY0-98" fmla="*/ 525286 h 987297"/>
              <a:gd name="connsiteX1-99" fmla="*/ 462011 w 990452"/>
              <a:gd name="connsiteY1-100" fmla="*/ 63275 h 987297"/>
              <a:gd name="connsiteX2-101" fmla="*/ 976294 w 990452"/>
              <a:gd name="connsiteY2-102" fmla="*/ 11003 h 987297"/>
              <a:gd name="connsiteX3-103" fmla="*/ 924022 w 990452"/>
              <a:gd name="connsiteY3-104" fmla="*/ 525286 h 987297"/>
              <a:gd name="connsiteX4-105" fmla="*/ 462011 w 990452"/>
              <a:gd name="connsiteY4-106" fmla="*/ 987297 h 987297"/>
              <a:gd name="connsiteX5-107" fmla="*/ 0 w 990452"/>
              <a:gd name="connsiteY5-108" fmla="*/ 525286 h 987297"/>
              <a:gd name="connsiteX0-109" fmla="*/ 0 w 990452"/>
              <a:gd name="connsiteY0-110" fmla="*/ 523462 h 985473"/>
              <a:gd name="connsiteX1-111" fmla="*/ 462011 w 990452"/>
              <a:gd name="connsiteY1-112" fmla="*/ 61451 h 985473"/>
              <a:gd name="connsiteX2-113" fmla="*/ 976294 w 990452"/>
              <a:gd name="connsiteY2-114" fmla="*/ 9179 h 985473"/>
              <a:gd name="connsiteX3-115" fmla="*/ 924022 w 990452"/>
              <a:gd name="connsiteY3-116" fmla="*/ 523462 h 985473"/>
              <a:gd name="connsiteX4-117" fmla="*/ 462011 w 990452"/>
              <a:gd name="connsiteY4-118" fmla="*/ 985473 h 985473"/>
              <a:gd name="connsiteX5-119" fmla="*/ 0 w 990452"/>
              <a:gd name="connsiteY5-120" fmla="*/ 523462 h 985473"/>
              <a:gd name="connsiteX0-121" fmla="*/ 0 w 985472"/>
              <a:gd name="connsiteY0-122" fmla="*/ 523462 h 985473"/>
              <a:gd name="connsiteX1-123" fmla="*/ 462011 w 985472"/>
              <a:gd name="connsiteY1-124" fmla="*/ 61451 h 985473"/>
              <a:gd name="connsiteX2-125" fmla="*/ 976294 w 985472"/>
              <a:gd name="connsiteY2-126" fmla="*/ 9179 h 985473"/>
              <a:gd name="connsiteX3-127" fmla="*/ 924022 w 985472"/>
              <a:gd name="connsiteY3-128" fmla="*/ 523462 h 985473"/>
              <a:gd name="connsiteX4-129" fmla="*/ 462011 w 985472"/>
              <a:gd name="connsiteY4-130" fmla="*/ 985473 h 985473"/>
              <a:gd name="connsiteX5-131" fmla="*/ 0 w 985472"/>
              <a:gd name="connsiteY5-132" fmla="*/ 523462 h 985473"/>
            </a:gdLst>
            <a:ahLst/>
            <a:cxnLst>
              <a:cxn ang="0">
                <a:pos x="connsiteX0-121" y="connsiteY0-122"/>
              </a:cxn>
              <a:cxn ang="0">
                <a:pos x="connsiteX1-123" y="connsiteY1-124"/>
              </a:cxn>
              <a:cxn ang="0">
                <a:pos x="connsiteX2-125" y="connsiteY2-126"/>
              </a:cxn>
              <a:cxn ang="0">
                <a:pos x="connsiteX3-127" y="connsiteY3-128"/>
              </a:cxn>
              <a:cxn ang="0">
                <a:pos x="connsiteX4-129" y="connsiteY4-130"/>
              </a:cxn>
              <a:cxn ang="0">
                <a:pos x="connsiteX5-131" y="connsiteY5-132"/>
              </a:cxn>
            </a:cxnLst>
            <a:rect l="l" t="t" r="r" b="b"/>
            <a:pathLst>
              <a:path w="985472" h="985473">
                <a:moveTo>
                  <a:pt x="0" y="523462"/>
                </a:moveTo>
                <a:cubicBezTo>
                  <a:pt x="0" y="268300"/>
                  <a:pt x="206849" y="61451"/>
                  <a:pt x="462011" y="61451"/>
                </a:cubicBezTo>
                <a:cubicBezTo>
                  <a:pt x="633438" y="61451"/>
                  <a:pt x="941255" y="-28376"/>
                  <a:pt x="976294" y="9179"/>
                </a:cubicBezTo>
                <a:cubicBezTo>
                  <a:pt x="1013850" y="37485"/>
                  <a:pt x="924022" y="352035"/>
                  <a:pt x="924022" y="523462"/>
                </a:cubicBezTo>
                <a:cubicBezTo>
                  <a:pt x="924022" y="778624"/>
                  <a:pt x="717173" y="985473"/>
                  <a:pt x="462011" y="985473"/>
                </a:cubicBezTo>
                <a:cubicBezTo>
                  <a:pt x="206849" y="985473"/>
                  <a:pt x="0" y="778624"/>
                  <a:pt x="0" y="523462"/>
                </a:cubicBezTo>
                <a:close/>
              </a:path>
            </a:pathLst>
          </a:custGeom>
          <a:noFill/>
          <a:ln w="38100" cap="flat" cmpd="sng" algn="ctr">
            <a:solidFill>
              <a:srgbClr val="084CA1"/>
            </a:solidFill>
            <a:prstDash val="solid"/>
            <a:miter lim="800000"/>
          </a:ln>
          <a:effectLst/>
        </p:spPr>
        <p:txBody>
          <a:bodyPr rtlCol="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Arial" panose="020B0604020202020204" pitchFamily="34" charset="0"/>
            </a:endParaRPr>
          </a:p>
        </p:txBody>
      </p:sp>
      <p:sp>
        <p:nvSpPr>
          <p:cNvPr id="25" name="KSO_Shape"/>
          <p:cNvSpPr/>
          <p:nvPr>
            <p:custDataLst>
              <p:tags r:id="rId8"/>
            </p:custDataLst>
          </p:nvPr>
        </p:nvSpPr>
        <p:spPr>
          <a:xfrm>
            <a:off x="1564008" y="1355404"/>
            <a:ext cx="470275" cy="470275"/>
          </a:xfrm>
          <a:custGeom>
            <a:avLst/>
            <a:gdLst>
              <a:gd name="connsiteX0" fmla="*/ 320662 w 792088"/>
              <a:gd name="connsiteY0" fmla="*/ 99114 h 792088"/>
              <a:gd name="connsiteX1" fmla="*/ 320662 w 792088"/>
              <a:gd name="connsiteY1" fmla="*/ 475062 h 792088"/>
              <a:gd name="connsiteX2" fmla="*/ 696610 w 792088"/>
              <a:gd name="connsiteY2" fmla="*/ 475062 h 792088"/>
              <a:gd name="connsiteX3" fmla="*/ 696610 w 792088"/>
              <a:gd name="connsiteY3" fmla="*/ 434076 h 792088"/>
              <a:gd name="connsiteX4" fmla="*/ 361648 w 792088"/>
              <a:gd name="connsiteY4" fmla="*/ 434076 h 792088"/>
              <a:gd name="connsiteX5" fmla="*/ 361648 w 792088"/>
              <a:gd name="connsiteY5" fmla="*/ 99114 h 792088"/>
              <a:gd name="connsiteX6" fmla="*/ 396044 w 792088"/>
              <a:gd name="connsiteY6" fmla="*/ 0 h 792088"/>
              <a:gd name="connsiteX7" fmla="*/ 792088 w 792088"/>
              <a:gd name="connsiteY7" fmla="*/ 396044 h 792088"/>
              <a:gd name="connsiteX8" fmla="*/ 396044 w 792088"/>
              <a:gd name="connsiteY8" fmla="*/ 792088 h 792088"/>
              <a:gd name="connsiteX9" fmla="*/ 0 w 792088"/>
              <a:gd name="connsiteY9" fmla="*/ 396044 h 792088"/>
              <a:gd name="connsiteX10" fmla="*/ 396044 w 792088"/>
              <a:gd name="connsiteY10" fmla="*/ 0 h 79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2088" h="792088">
                <a:moveTo>
                  <a:pt x="320662" y="99114"/>
                </a:moveTo>
                <a:lnTo>
                  <a:pt x="320662" y="475062"/>
                </a:lnTo>
                <a:lnTo>
                  <a:pt x="696610" y="475062"/>
                </a:lnTo>
                <a:lnTo>
                  <a:pt x="696610" y="434076"/>
                </a:lnTo>
                <a:lnTo>
                  <a:pt x="361648" y="434076"/>
                </a:lnTo>
                <a:lnTo>
                  <a:pt x="361648" y="99114"/>
                </a:lnTo>
                <a:close/>
                <a:moveTo>
                  <a:pt x="396044" y="0"/>
                </a:moveTo>
                <a:cubicBezTo>
                  <a:pt x="614773" y="0"/>
                  <a:pt x="792088" y="177315"/>
                  <a:pt x="792088" y="396044"/>
                </a:cubicBezTo>
                <a:cubicBezTo>
                  <a:pt x="792088" y="614773"/>
                  <a:pt x="614773" y="792088"/>
                  <a:pt x="396044" y="792088"/>
                </a:cubicBezTo>
                <a:cubicBezTo>
                  <a:pt x="177315" y="792088"/>
                  <a:pt x="0" y="614773"/>
                  <a:pt x="0" y="396044"/>
                </a:cubicBezTo>
                <a:cubicBezTo>
                  <a:pt x="0" y="177315"/>
                  <a:pt x="177315" y="0"/>
                  <a:pt x="396044" y="0"/>
                </a:cubicBezTo>
                <a:close/>
              </a:path>
            </a:pathLst>
          </a:custGeom>
          <a:solidFill>
            <a:srgbClr val="084CA1"/>
          </a:solidFill>
          <a:ln w="28575" cap="flat" cmpd="sng" algn="ctr">
            <a:noFill/>
            <a:prstDash val="solid"/>
            <a:miter lim="800000"/>
          </a:ln>
          <a:effectLst/>
        </p:spPr>
        <p:txBody>
          <a:bodyPr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26" name="文本框 11"/>
          <p:cNvSpPr txBox="1"/>
          <p:nvPr>
            <p:custDataLst>
              <p:tags r:id="rId9"/>
            </p:custDataLst>
          </p:nvPr>
        </p:nvSpPr>
        <p:spPr>
          <a:xfrm>
            <a:off x="254000" y="2827522"/>
            <a:ext cx="3122267" cy="2176913"/>
          </a:xfrm>
          <a:prstGeom prst="rect">
            <a:avLst/>
          </a:prstGeom>
          <a:noFill/>
        </p:spPr>
        <p:txBody>
          <a:bodyPr wrap="square" rtlCol="0">
            <a:norm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定期</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或者</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Arial" panose="020B0604020202020204" pitchFamily="34" charset="0"/>
              </a:rPr>
              <a:t>至少每年年末</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对固定自查内进行清查盘点，以保证固定资产核算的</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Arial" panose="020B0604020202020204" pitchFamily="34" charset="0"/>
              </a:rPr>
              <a:t>真实性</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和</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Arial" panose="020B0604020202020204" pitchFamily="34" charset="0"/>
              </a:rPr>
              <a:t>完整性</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，充分挖掘企业现有固定资产的潜力。</a:t>
            </a:r>
          </a:p>
        </p:txBody>
      </p:sp>
      <p:sp>
        <p:nvSpPr>
          <p:cNvPr id="27" name="文本框 12"/>
          <p:cNvSpPr txBox="1"/>
          <p:nvPr>
            <p:custDataLst>
              <p:tags r:id="rId10"/>
            </p:custDataLst>
          </p:nvPr>
        </p:nvSpPr>
        <p:spPr>
          <a:xfrm>
            <a:off x="722023" y="2377307"/>
            <a:ext cx="2073910" cy="449580"/>
          </a:xfrm>
          <a:prstGeom prst="rect">
            <a:avLst/>
          </a:prstGeom>
          <a:noFill/>
        </p:spPr>
        <p:txBody>
          <a:bodyPr wrap="square" rtlCol="0">
            <a:normAutofit/>
          </a:bodyPr>
          <a:lstStyle/>
          <a:p>
            <a:pPr algn="ctr"/>
            <a:r>
              <a:rPr lang="zh-CN" altLang="en-US" sz="2000" b="1" dirty="0" smtClean="0">
                <a:solidFill>
                  <a:srgbClr val="084CA1"/>
                </a:solidFill>
                <a:latin typeface="微软雅黑" pitchFamily="34" charset="-122"/>
                <a:ea typeface="微软雅黑" pitchFamily="34" charset="-122"/>
                <a:cs typeface="+mn-ea"/>
                <a:sym typeface="Arial" panose="020B0604020202020204" pitchFamily="34" charset="0"/>
              </a:rPr>
              <a:t>定期盘点清查</a:t>
            </a:r>
          </a:p>
        </p:txBody>
      </p:sp>
      <p:sp>
        <p:nvSpPr>
          <p:cNvPr id="28" name="泪滴形 7"/>
          <p:cNvSpPr/>
          <p:nvPr>
            <p:custDataLst>
              <p:tags r:id="rId11"/>
            </p:custDataLst>
          </p:nvPr>
        </p:nvSpPr>
        <p:spPr>
          <a:xfrm rot="8100000">
            <a:off x="4306105" y="1097806"/>
            <a:ext cx="985472" cy="985473"/>
          </a:xfrm>
          <a:custGeom>
            <a:avLst/>
            <a:gdLst>
              <a:gd name="connsiteX0" fmla="*/ 0 w 924022"/>
              <a:gd name="connsiteY0" fmla="*/ 462011 h 924022"/>
              <a:gd name="connsiteX1" fmla="*/ 462011 w 924022"/>
              <a:gd name="connsiteY1" fmla="*/ 0 h 924022"/>
              <a:gd name="connsiteX2" fmla="*/ 976294 w 924022"/>
              <a:gd name="connsiteY2" fmla="*/ -52272 h 924022"/>
              <a:gd name="connsiteX3" fmla="*/ 924022 w 924022"/>
              <a:gd name="connsiteY3" fmla="*/ 462011 h 924022"/>
              <a:gd name="connsiteX4" fmla="*/ 462011 w 924022"/>
              <a:gd name="connsiteY4" fmla="*/ 924022 h 924022"/>
              <a:gd name="connsiteX5" fmla="*/ 0 w 924022"/>
              <a:gd name="connsiteY5" fmla="*/ 462011 h 924022"/>
              <a:gd name="connsiteX0-1" fmla="*/ 0 w 976294"/>
              <a:gd name="connsiteY0-2" fmla="*/ 514283 h 976294"/>
              <a:gd name="connsiteX1-3" fmla="*/ 462011 w 976294"/>
              <a:gd name="connsiteY1-4" fmla="*/ 52272 h 976294"/>
              <a:gd name="connsiteX2-5" fmla="*/ 976294 w 976294"/>
              <a:gd name="connsiteY2-6" fmla="*/ 0 h 976294"/>
              <a:gd name="connsiteX3-7" fmla="*/ 924022 w 976294"/>
              <a:gd name="connsiteY3-8" fmla="*/ 514283 h 976294"/>
              <a:gd name="connsiteX4-9" fmla="*/ 462011 w 976294"/>
              <a:gd name="connsiteY4-10" fmla="*/ 976294 h 976294"/>
              <a:gd name="connsiteX5-11" fmla="*/ 0 w 976294"/>
              <a:gd name="connsiteY5-12" fmla="*/ 514283 h 976294"/>
              <a:gd name="connsiteX0-13" fmla="*/ 0 w 991098"/>
              <a:gd name="connsiteY0-14" fmla="*/ 517758 h 979769"/>
              <a:gd name="connsiteX1-15" fmla="*/ 462011 w 991098"/>
              <a:gd name="connsiteY1-16" fmla="*/ 55747 h 979769"/>
              <a:gd name="connsiteX2-17" fmla="*/ 976294 w 991098"/>
              <a:gd name="connsiteY2-18" fmla="*/ 3475 h 979769"/>
              <a:gd name="connsiteX3-19" fmla="*/ 924022 w 991098"/>
              <a:gd name="connsiteY3-20" fmla="*/ 517758 h 979769"/>
              <a:gd name="connsiteX4-21" fmla="*/ 462011 w 991098"/>
              <a:gd name="connsiteY4-22" fmla="*/ 979769 h 979769"/>
              <a:gd name="connsiteX5-23" fmla="*/ 0 w 991098"/>
              <a:gd name="connsiteY5-24" fmla="*/ 517758 h 979769"/>
              <a:gd name="connsiteX0-25" fmla="*/ 0 w 991098"/>
              <a:gd name="connsiteY0-26" fmla="*/ 532372 h 994383"/>
              <a:gd name="connsiteX1-27" fmla="*/ 462011 w 991098"/>
              <a:gd name="connsiteY1-28" fmla="*/ 70361 h 994383"/>
              <a:gd name="connsiteX2-29" fmla="*/ 976294 w 991098"/>
              <a:gd name="connsiteY2-30" fmla="*/ 18089 h 994383"/>
              <a:gd name="connsiteX3-31" fmla="*/ 924022 w 991098"/>
              <a:gd name="connsiteY3-32" fmla="*/ 532372 h 994383"/>
              <a:gd name="connsiteX4-33" fmla="*/ 462011 w 991098"/>
              <a:gd name="connsiteY4-34" fmla="*/ 994383 h 994383"/>
              <a:gd name="connsiteX5-35" fmla="*/ 0 w 991098"/>
              <a:gd name="connsiteY5-36" fmla="*/ 532372 h 994383"/>
              <a:gd name="connsiteX0-37" fmla="*/ 0 w 991098"/>
              <a:gd name="connsiteY0-38" fmla="*/ 529088 h 991099"/>
              <a:gd name="connsiteX1-39" fmla="*/ 462011 w 991098"/>
              <a:gd name="connsiteY1-40" fmla="*/ 67077 h 991099"/>
              <a:gd name="connsiteX2-41" fmla="*/ 976294 w 991098"/>
              <a:gd name="connsiteY2-42" fmla="*/ 14805 h 991099"/>
              <a:gd name="connsiteX3-43" fmla="*/ 924022 w 991098"/>
              <a:gd name="connsiteY3-44" fmla="*/ 529088 h 991099"/>
              <a:gd name="connsiteX4-45" fmla="*/ 462011 w 991098"/>
              <a:gd name="connsiteY4-46" fmla="*/ 991099 h 991099"/>
              <a:gd name="connsiteX5-47" fmla="*/ 0 w 991098"/>
              <a:gd name="connsiteY5-48" fmla="*/ 529088 h 991099"/>
              <a:gd name="connsiteX0-49" fmla="*/ 0 w 992401"/>
              <a:gd name="connsiteY0-50" fmla="*/ 529088 h 991099"/>
              <a:gd name="connsiteX1-51" fmla="*/ 462011 w 992401"/>
              <a:gd name="connsiteY1-52" fmla="*/ 67077 h 991099"/>
              <a:gd name="connsiteX2-53" fmla="*/ 976294 w 992401"/>
              <a:gd name="connsiteY2-54" fmla="*/ 14805 h 991099"/>
              <a:gd name="connsiteX3-55" fmla="*/ 924022 w 992401"/>
              <a:gd name="connsiteY3-56" fmla="*/ 529088 h 991099"/>
              <a:gd name="connsiteX4-57" fmla="*/ 462011 w 992401"/>
              <a:gd name="connsiteY4-58" fmla="*/ 991099 h 991099"/>
              <a:gd name="connsiteX5-59" fmla="*/ 0 w 992401"/>
              <a:gd name="connsiteY5-60" fmla="*/ 529088 h 991099"/>
              <a:gd name="connsiteX0-61" fmla="*/ 0 w 990452"/>
              <a:gd name="connsiteY0-62" fmla="*/ 529088 h 991099"/>
              <a:gd name="connsiteX1-63" fmla="*/ 462011 w 990452"/>
              <a:gd name="connsiteY1-64" fmla="*/ 67077 h 991099"/>
              <a:gd name="connsiteX2-65" fmla="*/ 976294 w 990452"/>
              <a:gd name="connsiteY2-66" fmla="*/ 14805 h 991099"/>
              <a:gd name="connsiteX3-67" fmla="*/ 924022 w 990452"/>
              <a:gd name="connsiteY3-68" fmla="*/ 529088 h 991099"/>
              <a:gd name="connsiteX4-69" fmla="*/ 462011 w 990452"/>
              <a:gd name="connsiteY4-70" fmla="*/ 991099 h 991099"/>
              <a:gd name="connsiteX5-71" fmla="*/ 0 w 990452"/>
              <a:gd name="connsiteY5-72" fmla="*/ 529088 h 991099"/>
              <a:gd name="connsiteX0-73" fmla="*/ 0 w 990452"/>
              <a:gd name="connsiteY0-74" fmla="*/ 528442 h 990453"/>
              <a:gd name="connsiteX1-75" fmla="*/ 462011 w 990452"/>
              <a:gd name="connsiteY1-76" fmla="*/ 66431 h 990453"/>
              <a:gd name="connsiteX2-77" fmla="*/ 976294 w 990452"/>
              <a:gd name="connsiteY2-78" fmla="*/ 14159 h 990453"/>
              <a:gd name="connsiteX3-79" fmla="*/ 924022 w 990452"/>
              <a:gd name="connsiteY3-80" fmla="*/ 528442 h 990453"/>
              <a:gd name="connsiteX4-81" fmla="*/ 462011 w 990452"/>
              <a:gd name="connsiteY4-82" fmla="*/ 990453 h 990453"/>
              <a:gd name="connsiteX5-83" fmla="*/ 0 w 990452"/>
              <a:gd name="connsiteY5-84" fmla="*/ 528442 h 990453"/>
              <a:gd name="connsiteX0-85" fmla="*/ 0 w 990452"/>
              <a:gd name="connsiteY0-86" fmla="*/ 527801 h 989812"/>
              <a:gd name="connsiteX1-87" fmla="*/ 462011 w 990452"/>
              <a:gd name="connsiteY1-88" fmla="*/ 65790 h 989812"/>
              <a:gd name="connsiteX2-89" fmla="*/ 976294 w 990452"/>
              <a:gd name="connsiteY2-90" fmla="*/ 13518 h 989812"/>
              <a:gd name="connsiteX3-91" fmla="*/ 924022 w 990452"/>
              <a:gd name="connsiteY3-92" fmla="*/ 527801 h 989812"/>
              <a:gd name="connsiteX4-93" fmla="*/ 462011 w 990452"/>
              <a:gd name="connsiteY4-94" fmla="*/ 989812 h 989812"/>
              <a:gd name="connsiteX5-95" fmla="*/ 0 w 990452"/>
              <a:gd name="connsiteY5-96" fmla="*/ 527801 h 989812"/>
              <a:gd name="connsiteX0-97" fmla="*/ 0 w 990452"/>
              <a:gd name="connsiteY0-98" fmla="*/ 525286 h 987297"/>
              <a:gd name="connsiteX1-99" fmla="*/ 462011 w 990452"/>
              <a:gd name="connsiteY1-100" fmla="*/ 63275 h 987297"/>
              <a:gd name="connsiteX2-101" fmla="*/ 976294 w 990452"/>
              <a:gd name="connsiteY2-102" fmla="*/ 11003 h 987297"/>
              <a:gd name="connsiteX3-103" fmla="*/ 924022 w 990452"/>
              <a:gd name="connsiteY3-104" fmla="*/ 525286 h 987297"/>
              <a:gd name="connsiteX4-105" fmla="*/ 462011 w 990452"/>
              <a:gd name="connsiteY4-106" fmla="*/ 987297 h 987297"/>
              <a:gd name="connsiteX5-107" fmla="*/ 0 w 990452"/>
              <a:gd name="connsiteY5-108" fmla="*/ 525286 h 987297"/>
              <a:gd name="connsiteX0-109" fmla="*/ 0 w 990452"/>
              <a:gd name="connsiteY0-110" fmla="*/ 523462 h 985473"/>
              <a:gd name="connsiteX1-111" fmla="*/ 462011 w 990452"/>
              <a:gd name="connsiteY1-112" fmla="*/ 61451 h 985473"/>
              <a:gd name="connsiteX2-113" fmla="*/ 976294 w 990452"/>
              <a:gd name="connsiteY2-114" fmla="*/ 9179 h 985473"/>
              <a:gd name="connsiteX3-115" fmla="*/ 924022 w 990452"/>
              <a:gd name="connsiteY3-116" fmla="*/ 523462 h 985473"/>
              <a:gd name="connsiteX4-117" fmla="*/ 462011 w 990452"/>
              <a:gd name="connsiteY4-118" fmla="*/ 985473 h 985473"/>
              <a:gd name="connsiteX5-119" fmla="*/ 0 w 990452"/>
              <a:gd name="connsiteY5-120" fmla="*/ 523462 h 985473"/>
              <a:gd name="connsiteX0-121" fmla="*/ 0 w 985472"/>
              <a:gd name="connsiteY0-122" fmla="*/ 523462 h 985473"/>
              <a:gd name="connsiteX1-123" fmla="*/ 462011 w 985472"/>
              <a:gd name="connsiteY1-124" fmla="*/ 61451 h 985473"/>
              <a:gd name="connsiteX2-125" fmla="*/ 976294 w 985472"/>
              <a:gd name="connsiteY2-126" fmla="*/ 9179 h 985473"/>
              <a:gd name="connsiteX3-127" fmla="*/ 924022 w 985472"/>
              <a:gd name="connsiteY3-128" fmla="*/ 523462 h 985473"/>
              <a:gd name="connsiteX4-129" fmla="*/ 462011 w 985472"/>
              <a:gd name="connsiteY4-130" fmla="*/ 985473 h 985473"/>
              <a:gd name="connsiteX5-131" fmla="*/ 0 w 985472"/>
              <a:gd name="connsiteY5-132" fmla="*/ 523462 h 985473"/>
            </a:gdLst>
            <a:ahLst/>
            <a:cxnLst>
              <a:cxn ang="0">
                <a:pos x="connsiteX0-121" y="connsiteY0-122"/>
              </a:cxn>
              <a:cxn ang="0">
                <a:pos x="connsiteX1-123" y="connsiteY1-124"/>
              </a:cxn>
              <a:cxn ang="0">
                <a:pos x="connsiteX2-125" y="connsiteY2-126"/>
              </a:cxn>
              <a:cxn ang="0">
                <a:pos x="connsiteX3-127" y="connsiteY3-128"/>
              </a:cxn>
              <a:cxn ang="0">
                <a:pos x="connsiteX4-129" y="connsiteY4-130"/>
              </a:cxn>
              <a:cxn ang="0">
                <a:pos x="connsiteX5-131" y="connsiteY5-132"/>
              </a:cxn>
            </a:cxnLst>
            <a:rect l="l" t="t" r="r" b="b"/>
            <a:pathLst>
              <a:path w="985472" h="985473">
                <a:moveTo>
                  <a:pt x="0" y="523462"/>
                </a:moveTo>
                <a:cubicBezTo>
                  <a:pt x="0" y="268300"/>
                  <a:pt x="206849" y="61451"/>
                  <a:pt x="462011" y="61451"/>
                </a:cubicBezTo>
                <a:cubicBezTo>
                  <a:pt x="633438" y="61451"/>
                  <a:pt x="941255" y="-28376"/>
                  <a:pt x="976294" y="9179"/>
                </a:cubicBezTo>
                <a:cubicBezTo>
                  <a:pt x="1013850" y="37485"/>
                  <a:pt x="924022" y="352035"/>
                  <a:pt x="924022" y="523462"/>
                </a:cubicBezTo>
                <a:cubicBezTo>
                  <a:pt x="924022" y="778624"/>
                  <a:pt x="717173" y="985473"/>
                  <a:pt x="462011" y="985473"/>
                </a:cubicBezTo>
                <a:cubicBezTo>
                  <a:pt x="206849" y="985473"/>
                  <a:pt x="0" y="778624"/>
                  <a:pt x="0" y="523462"/>
                </a:cubicBezTo>
                <a:close/>
              </a:path>
            </a:pathLst>
          </a:custGeom>
          <a:noFill/>
          <a:ln w="38100" cap="flat" cmpd="sng" algn="ctr">
            <a:solidFill>
              <a:srgbClr val="084CA1"/>
            </a:solidFill>
            <a:prstDash val="solid"/>
            <a:miter lim="800000"/>
          </a:ln>
          <a:effectLst/>
        </p:spPr>
        <p:txBody>
          <a:bodyPr rtlCol="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Arial" panose="020B0604020202020204" pitchFamily="34" charset="0"/>
            </a:endParaRPr>
          </a:p>
        </p:txBody>
      </p:sp>
      <p:sp>
        <p:nvSpPr>
          <p:cNvPr id="29" name="KSO_Shape"/>
          <p:cNvSpPr/>
          <p:nvPr>
            <p:custDataLst>
              <p:tags r:id="rId12"/>
            </p:custDataLst>
          </p:nvPr>
        </p:nvSpPr>
        <p:spPr>
          <a:xfrm flipH="1">
            <a:off x="4563293" y="1380515"/>
            <a:ext cx="593016" cy="420053"/>
          </a:xfrm>
          <a:custGeom>
            <a:avLst/>
            <a:gdLst/>
            <a:ahLst/>
            <a:cxnLst/>
            <a:rect l="l" t="t" r="r" b="b"/>
            <a:pathLst>
              <a:path w="1211637" h="857258">
                <a:moveTo>
                  <a:pt x="937021" y="713258"/>
                </a:moveTo>
                <a:cubicBezTo>
                  <a:pt x="976786" y="713258"/>
                  <a:pt x="1009021" y="745493"/>
                  <a:pt x="1009021" y="785258"/>
                </a:cubicBezTo>
                <a:cubicBezTo>
                  <a:pt x="1009021" y="825023"/>
                  <a:pt x="976786" y="857258"/>
                  <a:pt x="937021" y="857258"/>
                </a:cubicBezTo>
                <a:cubicBezTo>
                  <a:pt x="897256" y="857258"/>
                  <a:pt x="865021" y="825023"/>
                  <a:pt x="865021" y="785258"/>
                </a:cubicBezTo>
                <a:cubicBezTo>
                  <a:pt x="865021" y="745493"/>
                  <a:pt x="897256" y="713258"/>
                  <a:pt x="937021" y="713258"/>
                </a:cubicBezTo>
                <a:close/>
                <a:moveTo>
                  <a:pt x="568554" y="713258"/>
                </a:moveTo>
                <a:cubicBezTo>
                  <a:pt x="608319" y="713258"/>
                  <a:pt x="640554" y="745493"/>
                  <a:pt x="640554" y="785258"/>
                </a:cubicBezTo>
                <a:cubicBezTo>
                  <a:pt x="640554" y="825023"/>
                  <a:pt x="608319" y="857258"/>
                  <a:pt x="568554" y="857258"/>
                </a:cubicBezTo>
                <a:cubicBezTo>
                  <a:pt x="528789" y="857258"/>
                  <a:pt x="496554" y="825023"/>
                  <a:pt x="496554" y="785258"/>
                </a:cubicBezTo>
                <a:cubicBezTo>
                  <a:pt x="496554" y="745493"/>
                  <a:pt x="528789" y="713258"/>
                  <a:pt x="568554" y="713258"/>
                </a:cubicBezTo>
                <a:close/>
                <a:moveTo>
                  <a:pt x="238524" y="0"/>
                </a:moveTo>
                <a:lnTo>
                  <a:pt x="287824" y="4511"/>
                </a:lnTo>
                <a:lnTo>
                  <a:pt x="288000" y="4511"/>
                </a:lnTo>
                <a:lnTo>
                  <a:pt x="288001" y="4528"/>
                </a:lnTo>
                <a:lnTo>
                  <a:pt x="308028" y="6360"/>
                </a:lnTo>
                <a:lnTo>
                  <a:pt x="374622" y="197367"/>
                </a:lnTo>
                <a:lnTo>
                  <a:pt x="1211637" y="197367"/>
                </a:lnTo>
                <a:lnTo>
                  <a:pt x="1050402" y="681918"/>
                </a:lnTo>
                <a:lnTo>
                  <a:pt x="472773" y="681918"/>
                </a:lnTo>
                <a:lnTo>
                  <a:pt x="399476" y="461644"/>
                </a:lnTo>
                <a:lnTo>
                  <a:pt x="257414" y="54181"/>
                </a:lnTo>
                <a:lnTo>
                  <a:pt x="1" y="54181"/>
                </a:lnTo>
                <a:lnTo>
                  <a:pt x="0" y="4511"/>
                </a:lnTo>
                <a:lnTo>
                  <a:pt x="240097" y="4511"/>
                </a:lnTo>
                <a:close/>
              </a:path>
            </a:pathLst>
          </a:custGeom>
          <a:solidFill>
            <a:srgbClr val="084CA1"/>
          </a:solidFill>
          <a:ln w="12700" cap="flat" cmpd="sng" algn="ctr">
            <a:noFill/>
            <a:prstDash val="solid"/>
            <a:miter lim="800000"/>
          </a:ln>
          <a:effectLst/>
        </p:spPr>
        <p:txBody>
          <a:bodyPr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30" name="泪滴形 7"/>
          <p:cNvSpPr/>
          <p:nvPr>
            <p:custDataLst>
              <p:tags r:id="rId13"/>
            </p:custDataLst>
          </p:nvPr>
        </p:nvSpPr>
        <p:spPr>
          <a:xfrm rot="8100000">
            <a:off x="7421558" y="1097171"/>
            <a:ext cx="985472" cy="985473"/>
          </a:xfrm>
          <a:custGeom>
            <a:avLst/>
            <a:gdLst>
              <a:gd name="connsiteX0" fmla="*/ 0 w 924022"/>
              <a:gd name="connsiteY0" fmla="*/ 462011 h 924022"/>
              <a:gd name="connsiteX1" fmla="*/ 462011 w 924022"/>
              <a:gd name="connsiteY1" fmla="*/ 0 h 924022"/>
              <a:gd name="connsiteX2" fmla="*/ 976294 w 924022"/>
              <a:gd name="connsiteY2" fmla="*/ -52272 h 924022"/>
              <a:gd name="connsiteX3" fmla="*/ 924022 w 924022"/>
              <a:gd name="connsiteY3" fmla="*/ 462011 h 924022"/>
              <a:gd name="connsiteX4" fmla="*/ 462011 w 924022"/>
              <a:gd name="connsiteY4" fmla="*/ 924022 h 924022"/>
              <a:gd name="connsiteX5" fmla="*/ 0 w 924022"/>
              <a:gd name="connsiteY5" fmla="*/ 462011 h 924022"/>
              <a:gd name="connsiteX0-1" fmla="*/ 0 w 976294"/>
              <a:gd name="connsiteY0-2" fmla="*/ 514283 h 976294"/>
              <a:gd name="connsiteX1-3" fmla="*/ 462011 w 976294"/>
              <a:gd name="connsiteY1-4" fmla="*/ 52272 h 976294"/>
              <a:gd name="connsiteX2-5" fmla="*/ 976294 w 976294"/>
              <a:gd name="connsiteY2-6" fmla="*/ 0 h 976294"/>
              <a:gd name="connsiteX3-7" fmla="*/ 924022 w 976294"/>
              <a:gd name="connsiteY3-8" fmla="*/ 514283 h 976294"/>
              <a:gd name="connsiteX4-9" fmla="*/ 462011 w 976294"/>
              <a:gd name="connsiteY4-10" fmla="*/ 976294 h 976294"/>
              <a:gd name="connsiteX5-11" fmla="*/ 0 w 976294"/>
              <a:gd name="connsiteY5-12" fmla="*/ 514283 h 976294"/>
              <a:gd name="connsiteX0-13" fmla="*/ 0 w 991098"/>
              <a:gd name="connsiteY0-14" fmla="*/ 517758 h 979769"/>
              <a:gd name="connsiteX1-15" fmla="*/ 462011 w 991098"/>
              <a:gd name="connsiteY1-16" fmla="*/ 55747 h 979769"/>
              <a:gd name="connsiteX2-17" fmla="*/ 976294 w 991098"/>
              <a:gd name="connsiteY2-18" fmla="*/ 3475 h 979769"/>
              <a:gd name="connsiteX3-19" fmla="*/ 924022 w 991098"/>
              <a:gd name="connsiteY3-20" fmla="*/ 517758 h 979769"/>
              <a:gd name="connsiteX4-21" fmla="*/ 462011 w 991098"/>
              <a:gd name="connsiteY4-22" fmla="*/ 979769 h 979769"/>
              <a:gd name="connsiteX5-23" fmla="*/ 0 w 991098"/>
              <a:gd name="connsiteY5-24" fmla="*/ 517758 h 979769"/>
              <a:gd name="connsiteX0-25" fmla="*/ 0 w 991098"/>
              <a:gd name="connsiteY0-26" fmla="*/ 532372 h 994383"/>
              <a:gd name="connsiteX1-27" fmla="*/ 462011 w 991098"/>
              <a:gd name="connsiteY1-28" fmla="*/ 70361 h 994383"/>
              <a:gd name="connsiteX2-29" fmla="*/ 976294 w 991098"/>
              <a:gd name="connsiteY2-30" fmla="*/ 18089 h 994383"/>
              <a:gd name="connsiteX3-31" fmla="*/ 924022 w 991098"/>
              <a:gd name="connsiteY3-32" fmla="*/ 532372 h 994383"/>
              <a:gd name="connsiteX4-33" fmla="*/ 462011 w 991098"/>
              <a:gd name="connsiteY4-34" fmla="*/ 994383 h 994383"/>
              <a:gd name="connsiteX5-35" fmla="*/ 0 w 991098"/>
              <a:gd name="connsiteY5-36" fmla="*/ 532372 h 994383"/>
              <a:gd name="connsiteX0-37" fmla="*/ 0 w 991098"/>
              <a:gd name="connsiteY0-38" fmla="*/ 529088 h 991099"/>
              <a:gd name="connsiteX1-39" fmla="*/ 462011 w 991098"/>
              <a:gd name="connsiteY1-40" fmla="*/ 67077 h 991099"/>
              <a:gd name="connsiteX2-41" fmla="*/ 976294 w 991098"/>
              <a:gd name="connsiteY2-42" fmla="*/ 14805 h 991099"/>
              <a:gd name="connsiteX3-43" fmla="*/ 924022 w 991098"/>
              <a:gd name="connsiteY3-44" fmla="*/ 529088 h 991099"/>
              <a:gd name="connsiteX4-45" fmla="*/ 462011 w 991098"/>
              <a:gd name="connsiteY4-46" fmla="*/ 991099 h 991099"/>
              <a:gd name="connsiteX5-47" fmla="*/ 0 w 991098"/>
              <a:gd name="connsiteY5-48" fmla="*/ 529088 h 991099"/>
              <a:gd name="connsiteX0-49" fmla="*/ 0 w 992401"/>
              <a:gd name="connsiteY0-50" fmla="*/ 529088 h 991099"/>
              <a:gd name="connsiteX1-51" fmla="*/ 462011 w 992401"/>
              <a:gd name="connsiteY1-52" fmla="*/ 67077 h 991099"/>
              <a:gd name="connsiteX2-53" fmla="*/ 976294 w 992401"/>
              <a:gd name="connsiteY2-54" fmla="*/ 14805 h 991099"/>
              <a:gd name="connsiteX3-55" fmla="*/ 924022 w 992401"/>
              <a:gd name="connsiteY3-56" fmla="*/ 529088 h 991099"/>
              <a:gd name="connsiteX4-57" fmla="*/ 462011 w 992401"/>
              <a:gd name="connsiteY4-58" fmla="*/ 991099 h 991099"/>
              <a:gd name="connsiteX5-59" fmla="*/ 0 w 992401"/>
              <a:gd name="connsiteY5-60" fmla="*/ 529088 h 991099"/>
              <a:gd name="connsiteX0-61" fmla="*/ 0 w 990452"/>
              <a:gd name="connsiteY0-62" fmla="*/ 529088 h 991099"/>
              <a:gd name="connsiteX1-63" fmla="*/ 462011 w 990452"/>
              <a:gd name="connsiteY1-64" fmla="*/ 67077 h 991099"/>
              <a:gd name="connsiteX2-65" fmla="*/ 976294 w 990452"/>
              <a:gd name="connsiteY2-66" fmla="*/ 14805 h 991099"/>
              <a:gd name="connsiteX3-67" fmla="*/ 924022 w 990452"/>
              <a:gd name="connsiteY3-68" fmla="*/ 529088 h 991099"/>
              <a:gd name="connsiteX4-69" fmla="*/ 462011 w 990452"/>
              <a:gd name="connsiteY4-70" fmla="*/ 991099 h 991099"/>
              <a:gd name="connsiteX5-71" fmla="*/ 0 w 990452"/>
              <a:gd name="connsiteY5-72" fmla="*/ 529088 h 991099"/>
              <a:gd name="connsiteX0-73" fmla="*/ 0 w 990452"/>
              <a:gd name="connsiteY0-74" fmla="*/ 528442 h 990453"/>
              <a:gd name="connsiteX1-75" fmla="*/ 462011 w 990452"/>
              <a:gd name="connsiteY1-76" fmla="*/ 66431 h 990453"/>
              <a:gd name="connsiteX2-77" fmla="*/ 976294 w 990452"/>
              <a:gd name="connsiteY2-78" fmla="*/ 14159 h 990453"/>
              <a:gd name="connsiteX3-79" fmla="*/ 924022 w 990452"/>
              <a:gd name="connsiteY3-80" fmla="*/ 528442 h 990453"/>
              <a:gd name="connsiteX4-81" fmla="*/ 462011 w 990452"/>
              <a:gd name="connsiteY4-82" fmla="*/ 990453 h 990453"/>
              <a:gd name="connsiteX5-83" fmla="*/ 0 w 990452"/>
              <a:gd name="connsiteY5-84" fmla="*/ 528442 h 990453"/>
              <a:gd name="connsiteX0-85" fmla="*/ 0 w 990452"/>
              <a:gd name="connsiteY0-86" fmla="*/ 527801 h 989812"/>
              <a:gd name="connsiteX1-87" fmla="*/ 462011 w 990452"/>
              <a:gd name="connsiteY1-88" fmla="*/ 65790 h 989812"/>
              <a:gd name="connsiteX2-89" fmla="*/ 976294 w 990452"/>
              <a:gd name="connsiteY2-90" fmla="*/ 13518 h 989812"/>
              <a:gd name="connsiteX3-91" fmla="*/ 924022 w 990452"/>
              <a:gd name="connsiteY3-92" fmla="*/ 527801 h 989812"/>
              <a:gd name="connsiteX4-93" fmla="*/ 462011 w 990452"/>
              <a:gd name="connsiteY4-94" fmla="*/ 989812 h 989812"/>
              <a:gd name="connsiteX5-95" fmla="*/ 0 w 990452"/>
              <a:gd name="connsiteY5-96" fmla="*/ 527801 h 989812"/>
              <a:gd name="connsiteX0-97" fmla="*/ 0 w 990452"/>
              <a:gd name="connsiteY0-98" fmla="*/ 525286 h 987297"/>
              <a:gd name="connsiteX1-99" fmla="*/ 462011 w 990452"/>
              <a:gd name="connsiteY1-100" fmla="*/ 63275 h 987297"/>
              <a:gd name="connsiteX2-101" fmla="*/ 976294 w 990452"/>
              <a:gd name="connsiteY2-102" fmla="*/ 11003 h 987297"/>
              <a:gd name="connsiteX3-103" fmla="*/ 924022 w 990452"/>
              <a:gd name="connsiteY3-104" fmla="*/ 525286 h 987297"/>
              <a:gd name="connsiteX4-105" fmla="*/ 462011 w 990452"/>
              <a:gd name="connsiteY4-106" fmla="*/ 987297 h 987297"/>
              <a:gd name="connsiteX5-107" fmla="*/ 0 w 990452"/>
              <a:gd name="connsiteY5-108" fmla="*/ 525286 h 987297"/>
              <a:gd name="connsiteX0-109" fmla="*/ 0 w 990452"/>
              <a:gd name="connsiteY0-110" fmla="*/ 523462 h 985473"/>
              <a:gd name="connsiteX1-111" fmla="*/ 462011 w 990452"/>
              <a:gd name="connsiteY1-112" fmla="*/ 61451 h 985473"/>
              <a:gd name="connsiteX2-113" fmla="*/ 976294 w 990452"/>
              <a:gd name="connsiteY2-114" fmla="*/ 9179 h 985473"/>
              <a:gd name="connsiteX3-115" fmla="*/ 924022 w 990452"/>
              <a:gd name="connsiteY3-116" fmla="*/ 523462 h 985473"/>
              <a:gd name="connsiteX4-117" fmla="*/ 462011 w 990452"/>
              <a:gd name="connsiteY4-118" fmla="*/ 985473 h 985473"/>
              <a:gd name="connsiteX5-119" fmla="*/ 0 w 990452"/>
              <a:gd name="connsiteY5-120" fmla="*/ 523462 h 985473"/>
              <a:gd name="connsiteX0-121" fmla="*/ 0 w 985472"/>
              <a:gd name="connsiteY0-122" fmla="*/ 523462 h 985473"/>
              <a:gd name="connsiteX1-123" fmla="*/ 462011 w 985472"/>
              <a:gd name="connsiteY1-124" fmla="*/ 61451 h 985473"/>
              <a:gd name="connsiteX2-125" fmla="*/ 976294 w 985472"/>
              <a:gd name="connsiteY2-126" fmla="*/ 9179 h 985473"/>
              <a:gd name="connsiteX3-127" fmla="*/ 924022 w 985472"/>
              <a:gd name="connsiteY3-128" fmla="*/ 523462 h 985473"/>
              <a:gd name="connsiteX4-129" fmla="*/ 462011 w 985472"/>
              <a:gd name="connsiteY4-130" fmla="*/ 985473 h 985473"/>
              <a:gd name="connsiteX5-131" fmla="*/ 0 w 985472"/>
              <a:gd name="connsiteY5-132" fmla="*/ 523462 h 985473"/>
            </a:gdLst>
            <a:ahLst/>
            <a:cxnLst>
              <a:cxn ang="0">
                <a:pos x="connsiteX0-121" y="connsiteY0-122"/>
              </a:cxn>
              <a:cxn ang="0">
                <a:pos x="connsiteX1-123" y="connsiteY1-124"/>
              </a:cxn>
              <a:cxn ang="0">
                <a:pos x="connsiteX2-125" y="connsiteY2-126"/>
              </a:cxn>
              <a:cxn ang="0">
                <a:pos x="connsiteX3-127" y="connsiteY3-128"/>
              </a:cxn>
              <a:cxn ang="0">
                <a:pos x="connsiteX4-129" y="connsiteY4-130"/>
              </a:cxn>
              <a:cxn ang="0">
                <a:pos x="connsiteX5-131" y="connsiteY5-132"/>
              </a:cxn>
            </a:cxnLst>
            <a:rect l="l" t="t" r="r" b="b"/>
            <a:pathLst>
              <a:path w="985472" h="985473">
                <a:moveTo>
                  <a:pt x="0" y="523462"/>
                </a:moveTo>
                <a:cubicBezTo>
                  <a:pt x="0" y="268300"/>
                  <a:pt x="206849" y="61451"/>
                  <a:pt x="462011" y="61451"/>
                </a:cubicBezTo>
                <a:cubicBezTo>
                  <a:pt x="633438" y="61451"/>
                  <a:pt x="941255" y="-28376"/>
                  <a:pt x="976294" y="9179"/>
                </a:cubicBezTo>
                <a:cubicBezTo>
                  <a:pt x="1013850" y="37485"/>
                  <a:pt x="924022" y="352035"/>
                  <a:pt x="924022" y="523462"/>
                </a:cubicBezTo>
                <a:cubicBezTo>
                  <a:pt x="924022" y="778624"/>
                  <a:pt x="717173" y="985473"/>
                  <a:pt x="462011" y="985473"/>
                </a:cubicBezTo>
                <a:cubicBezTo>
                  <a:pt x="206849" y="985473"/>
                  <a:pt x="0" y="778624"/>
                  <a:pt x="0" y="523462"/>
                </a:cubicBezTo>
                <a:close/>
              </a:path>
            </a:pathLst>
          </a:custGeom>
          <a:noFill/>
          <a:ln w="38100" cap="flat" cmpd="sng" algn="ctr">
            <a:solidFill>
              <a:srgbClr val="084CA1"/>
            </a:solidFill>
            <a:prstDash val="solid"/>
            <a:miter lim="800000"/>
          </a:ln>
          <a:effectLst/>
        </p:spPr>
        <p:txBody>
          <a:bodyPr rtlCol="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sym typeface="Arial" panose="020B0604020202020204" pitchFamily="34" charset="0"/>
            </a:endParaRPr>
          </a:p>
        </p:txBody>
      </p:sp>
      <p:sp>
        <p:nvSpPr>
          <p:cNvPr id="31" name="KSO_Shape"/>
          <p:cNvSpPr/>
          <p:nvPr>
            <p:custDataLst>
              <p:tags r:id="rId14"/>
            </p:custDataLst>
          </p:nvPr>
        </p:nvSpPr>
        <p:spPr>
          <a:xfrm>
            <a:off x="7720143" y="1328092"/>
            <a:ext cx="408856" cy="516450"/>
          </a:xfrm>
          <a:custGeom>
            <a:avLst/>
            <a:gdLst>
              <a:gd name="connsiteX0" fmla="*/ 1837010 w 4772887"/>
              <a:gd name="connsiteY0" fmla="*/ 5450128 h 6032500"/>
              <a:gd name="connsiteX1" fmla="*/ 2935877 w 4772887"/>
              <a:gd name="connsiteY1" fmla="*/ 5450128 h 6032500"/>
              <a:gd name="connsiteX2" fmla="*/ 2938893 w 4772887"/>
              <a:gd name="connsiteY2" fmla="*/ 5480050 h 6032500"/>
              <a:gd name="connsiteX3" fmla="*/ 2386443 w 4772887"/>
              <a:gd name="connsiteY3" fmla="*/ 6032500 h 6032500"/>
              <a:gd name="connsiteX4" fmla="*/ 1833993 w 4772887"/>
              <a:gd name="connsiteY4" fmla="*/ 5480050 h 6032500"/>
              <a:gd name="connsiteX5" fmla="*/ 2386443 w 4772887"/>
              <a:gd name="connsiteY5" fmla="*/ 0 h 6032500"/>
              <a:gd name="connsiteX6" fmla="*/ 2938893 w 4772887"/>
              <a:gd name="connsiteY6" fmla="*/ 552450 h 6032500"/>
              <a:gd name="connsiteX7" fmla="*/ 2938893 w 4772887"/>
              <a:gd name="connsiteY7" fmla="*/ 667402 h 6032500"/>
              <a:gd name="connsiteX8" fmla="*/ 3023664 w 4772887"/>
              <a:gd name="connsiteY8" fmla="*/ 689199 h 6032500"/>
              <a:gd name="connsiteX9" fmla="*/ 4069193 w 4772887"/>
              <a:gd name="connsiteY9" fmla="*/ 2110322 h 6032500"/>
              <a:gd name="connsiteX10" fmla="*/ 4069193 w 4772887"/>
              <a:gd name="connsiteY10" fmla="*/ 3439578 h 6032500"/>
              <a:gd name="connsiteX11" fmla="*/ 4002295 w 4772887"/>
              <a:gd name="connsiteY11" fmla="*/ 3882070 h 6032500"/>
              <a:gd name="connsiteX12" fmla="*/ 3986838 w 4772887"/>
              <a:gd name="connsiteY12" fmla="*/ 3924300 h 6032500"/>
              <a:gd name="connsiteX13" fmla="*/ 4207737 w 4772887"/>
              <a:gd name="connsiteY13" fmla="*/ 3924300 h 6032500"/>
              <a:gd name="connsiteX14" fmla="*/ 4772887 w 4772887"/>
              <a:gd name="connsiteY14" fmla="*/ 4489450 h 6032500"/>
              <a:gd name="connsiteX15" fmla="*/ 4772887 w 4772887"/>
              <a:gd name="connsiteY15" fmla="*/ 4914895 h 6032500"/>
              <a:gd name="connsiteX16" fmla="*/ 4633182 w 4772887"/>
              <a:gd name="connsiteY16" fmla="*/ 5054600 h 6032500"/>
              <a:gd name="connsiteX17" fmla="*/ 139705 w 4772887"/>
              <a:gd name="connsiteY17" fmla="*/ 5054600 h 6032500"/>
              <a:gd name="connsiteX18" fmla="*/ 0 w 4772887"/>
              <a:gd name="connsiteY18" fmla="*/ 4914895 h 6032500"/>
              <a:gd name="connsiteX19" fmla="*/ 0 w 4772887"/>
              <a:gd name="connsiteY19" fmla="*/ 4489450 h 6032500"/>
              <a:gd name="connsiteX20" fmla="*/ 565150 w 4772887"/>
              <a:gd name="connsiteY20" fmla="*/ 3924300 h 6032500"/>
              <a:gd name="connsiteX21" fmla="*/ 786048 w 4772887"/>
              <a:gd name="connsiteY21" fmla="*/ 3924300 h 6032500"/>
              <a:gd name="connsiteX22" fmla="*/ 770591 w 4772887"/>
              <a:gd name="connsiteY22" fmla="*/ 3882070 h 6032500"/>
              <a:gd name="connsiteX23" fmla="*/ 703693 w 4772887"/>
              <a:gd name="connsiteY23" fmla="*/ 3439578 h 6032500"/>
              <a:gd name="connsiteX24" fmla="*/ 703693 w 4772887"/>
              <a:gd name="connsiteY24" fmla="*/ 2110322 h 6032500"/>
              <a:gd name="connsiteX25" fmla="*/ 1749223 w 4772887"/>
              <a:gd name="connsiteY25" fmla="*/ 689199 h 6032500"/>
              <a:gd name="connsiteX26" fmla="*/ 1833993 w 4772887"/>
              <a:gd name="connsiteY26" fmla="*/ 667402 h 6032500"/>
              <a:gd name="connsiteX27" fmla="*/ 1833993 w 4772887"/>
              <a:gd name="connsiteY27" fmla="*/ 552450 h 6032500"/>
              <a:gd name="connsiteX28" fmla="*/ 2386443 w 4772887"/>
              <a:gd name="connsiteY28" fmla="*/ 0 h 603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772887" h="6032500">
                <a:moveTo>
                  <a:pt x="1837010" y="5450128"/>
                </a:moveTo>
                <a:lnTo>
                  <a:pt x="2935877" y="5450128"/>
                </a:lnTo>
                <a:lnTo>
                  <a:pt x="2938893" y="5480050"/>
                </a:lnTo>
                <a:cubicBezTo>
                  <a:pt x="2938893" y="5785160"/>
                  <a:pt x="2691553" y="6032500"/>
                  <a:pt x="2386443" y="6032500"/>
                </a:cubicBezTo>
                <a:cubicBezTo>
                  <a:pt x="2081333" y="6032500"/>
                  <a:pt x="1833993" y="5785160"/>
                  <a:pt x="1833993" y="5480050"/>
                </a:cubicBezTo>
                <a:close/>
                <a:moveTo>
                  <a:pt x="2386443" y="0"/>
                </a:moveTo>
                <a:cubicBezTo>
                  <a:pt x="2691553" y="0"/>
                  <a:pt x="2938893" y="247340"/>
                  <a:pt x="2938893" y="552450"/>
                </a:cubicBezTo>
                <a:lnTo>
                  <a:pt x="2938893" y="667402"/>
                </a:lnTo>
                <a:lnTo>
                  <a:pt x="3023664" y="689199"/>
                </a:lnTo>
                <a:cubicBezTo>
                  <a:pt x="3629391" y="877599"/>
                  <a:pt x="4069193" y="1442600"/>
                  <a:pt x="4069193" y="2110322"/>
                </a:cubicBezTo>
                <a:lnTo>
                  <a:pt x="4069193" y="3439578"/>
                </a:lnTo>
                <a:cubicBezTo>
                  <a:pt x="4069193" y="3593668"/>
                  <a:pt x="4045772" y="3742287"/>
                  <a:pt x="4002295" y="3882070"/>
                </a:cubicBezTo>
                <a:lnTo>
                  <a:pt x="3986838" y="3924300"/>
                </a:lnTo>
                <a:lnTo>
                  <a:pt x="4207737" y="3924300"/>
                </a:lnTo>
                <a:cubicBezTo>
                  <a:pt x="4519861" y="3924300"/>
                  <a:pt x="4772887" y="4177326"/>
                  <a:pt x="4772887" y="4489450"/>
                </a:cubicBezTo>
                <a:lnTo>
                  <a:pt x="4772887" y="4914895"/>
                </a:lnTo>
                <a:cubicBezTo>
                  <a:pt x="4772887" y="4992052"/>
                  <a:pt x="4710339" y="5054600"/>
                  <a:pt x="4633182" y="5054600"/>
                </a:cubicBezTo>
                <a:lnTo>
                  <a:pt x="139705" y="5054600"/>
                </a:lnTo>
                <a:cubicBezTo>
                  <a:pt x="62548" y="5054600"/>
                  <a:pt x="0" y="4992052"/>
                  <a:pt x="0" y="4914895"/>
                </a:cubicBezTo>
                <a:lnTo>
                  <a:pt x="0" y="4489450"/>
                </a:lnTo>
                <a:cubicBezTo>
                  <a:pt x="0" y="4177326"/>
                  <a:pt x="253026" y="3924300"/>
                  <a:pt x="565150" y="3924300"/>
                </a:cubicBezTo>
                <a:lnTo>
                  <a:pt x="786048" y="3924300"/>
                </a:lnTo>
                <a:lnTo>
                  <a:pt x="770591" y="3882070"/>
                </a:lnTo>
                <a:cubicBezTo>
                  <a:pt x="727114" y="3742287"/>
                  <a:pt x="703693" y="3593668"/>
                  <a:pt x="703693" y="3439578"/>
                </a:cubicBezTo>
                <a:lnTo>
                  <a:pt x="703693" y="2110322"/>
                </a:lnTo>
                <a:cubicBezTo>
                  <a:pt x="703693" y="1442600"/>
                  <a:pt x="1143496" y="877599"/>
                  <a:pt x="1749223" y="689199"/>
                </a:cubicBezTo>
                <a:lnTo>
                  <a:pt x="1833993" y="667402"/>
                </a:lnTo>
                <a:lnTo>
                  <a:pt x="1833993" y="552450"/>
                </a:lnTo>
                <a:cubicBezTo>
                  <a:pt x="1833993" y="247340"/>
                  <a:pt x="2081333" y="0"/>
                  <a:pt x="2386443" y="0"/>
                </a:cubicBezTo>
                <a:close/>
              </a:path>
            </a:pathLst>
          </a:custGeom>
          <a:solidFill>
            <a:srgbClr val="084CA1"/>
          </a:solidFill>
          <a:ln w="12700" cap="flat" cmpd="sng" algn="ctr">
            <a:noFill/>
            <a:prstDash val="solid"/>
            <a:miter lim="800000"/>
          </a:ln>
          <a:effectLst/>
        </p:spPr>
        <p:txBody>
          <a:bodyPr anchor="ctr">
            <a:normAutofit/>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Arial" panose="020B0604020202020204" pitchFamily="34" charset="0"/>
            </a:endParaRPr>
          </a:p>
        </p:txBody>
      </p:sp>
      <p:sp>
        <p:nvSpPr>
          <p:cNvPr id="32" name="文本框 21"/>
          <p:cNvSpPr txBox="1"/>
          <p:nvPr>
            <p:custDataLst>
              <p:tags r:id="rId15"/>
            </p:custDataLst>
          </p:nvPr>
        </p:nvSpPr>
        <p:spPr>
          <a:xfrm>
            <a:off x="3278533" y="2377307"/>
            <a:ext cx="3161665" cy="450215"/>
          </a:xfrm>
          <a:prstGeom prst="rect">
            <a:avLst/>
          </a:prstGeom>
          <a:noFill/>
        </p:spPr>
        <p:txBody>
          <a:bodyPr wrap="square" rtlCol="0">
            <a:normAutofit/>
          </a:bodyPr>
          <a:lstStyle/>
          <a:p>
            <a:pPr algn="ctr"/>
            <a:r>
              <a:rPr lang="zh-CN" altLang="en-US" sz="2000" b="1" dirty="0" smtClean="0">
                <a:solidFill>
                  <a:srgbClr val="084CA1"/>
                </a:solidFill>
                <a:latin typeface="微软雅黑" pitchFamily="34" charset="-122"/>
                <a:ea typeface="微软雅黑" pitchFamily="34" charset="-122"/>
                <a:cs typeface="+mn-ea"/>
                <a:sym typeface="Arial" panose="020B0604020202020204" pitchFamily="34" charset="0"/>
              </a:rPr>
              <a:t>固定资产盘盈盘亏报告表</a:t>
            </a:r>
          </a:p>
        </p:txBody>
      </p:sp>
      <p:sp>
        <p:nvSpPr>
          <p:cNvPr id="33" name="文本框 23"/>
          <p:cNvSpPr txBox="1"/>
          <p:nvPr>
            <p:custDataLst>
              <p:tags r:id="rId16"/>
            </p:custDataLst>
          </p:nvPr>
        </p:nvSpPr>
        <p:spPr>
          <a:xfrm>
            <a:off x="3592981" y="2827522"/>
            <a:ext cx="2706219" cy="1890395"/>
          </a:xfrm>
          <a:prstGeom prst="rect">
            <a:avLst/>
          </a:prstGeom>
          <a:noFill/>
        </p:spPr>
        <p:txBody>
          <a:bodyPr wrap="square" rtlCol="0">
            <a:norm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如果</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发现盘盈盘亏的固定资产，应填制</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固定资产盘盈盘亏报告表</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，清查固定资产的损益。</a:t>
            </a:r>
          </a:p>
        </p:txBody>
      </p:sp>
      <p:sp>
        <p:nvSpPr>
          <p:cNvPr id="34" name="文本框 24"/>
          <p:cNvSpPr txBox="1"/>
          <p:nvPr>
            <p:custDataLst>
              <p:tags r:id="rId17"/>
            </p:custDataLst>
          </p:nvPr>
        </p:nvSpPr>
        <p:spPr>
          <a:xfrm>
            <a:off x="6212233" y="2377307"/>
            <a:ext cx="3161665" cy="450215"/>
          </a:xfrm>
          <a:prstGeom prst="rect">
            <a:avLst/>
          </a:prstGeom>
          <a:noFill/>
        </p:spPr>
        <p:txBody>
          <a:bodyPr wrap="square" rtlCol="0">
            <a:normAutofit/>
          </a:bodyPr>
          <a:lstStyle/>
          <a:p>
            <a:pPr algn="ctr"/>
            <a:r>
              <a:rPr lang="zh-CN" altLang="en-US" sz="2000" b="1" dirty="0" smtClean="0">
                <a:solidFill>
                  <a:srgbClr val="084CA1"/>
                </a:solidFill>
                <a:latin typeface="微软雅黑" pitchFamily="34" charset="-122"/>
                <a:ea typeface="微软雅黑" pitchFamily="34" charset="-122"/>
                <a:cs typeface="+mn-ea"/>
                <a:sym typeface="Arial" panose="020B0604020202020204" pitchFamily="34" charset="0"/>
              </a:rPr>
              <a:t>查明原因，及时报批</a:t>
            </a:r>
          </a:p>
        </p:txBody>
      </p:sp>
      <p:sp>
        <p:nvSpPr>
          <p:cNvPr id="35" name="文本框 26"/>
          <p:cNvSpPr txBox="1"/>
          <p:nvPr>
            <p:custDataLst>
              <p:tags r:id="rId18"/>
            </p:custDataLst>
          </p:nvPr>
        </p:nvSpPr>
        <p:spPr>
          <a:xfrm>
            <a:off x="6616700" y="2826887"/>
            <a:ext cx="2362200" cy="1630680"/>
          </a:xfrm>
          <a:prstGeom prst="rect">
            <a:avLst/>
          </a:prstGeom>
          <a:noFill/>
        </p:spPr>
        <p:txBody>
          <a:bodyPr wrap="square" rtlCol="0">
            <a:normAutofit lnSpcReduction="10000"/>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发生</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损益应及时查明原因，并按照规定程序报批，</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Arial" panose="020B0604020202020204" pitchFamily="34" charset="0"/>
              </a:rPr>
              <a:t>在期末结账前处理完毕</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sym typeface="Arial" panose="020B0604020202020204" pitchFamily="34" charset="0"/>
              </a:rPr>
              <a:t>。</a:t>
            </a:r>
          </a:p>
        </p:txBody>
      </p:sp>
    </p:spTree>
    <p:custDataLst>
      <p:tags r:id="rId1"/>
    </p:custDataLst>
    <p:extLst>
      <p:ext uri="{BB962C8B-B14F-4D97-AF65-F5344CB8AC3E}">
        <p14:creationId xmlns:p14="http://schemas.microsoft.com/office/powerpoint/2010/main" val="3638572291"/>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3" name="矩形 22"/>
          <p:cNvSpPr/>
          <p:nvPr/>
        </p:nvSpPr>
        <p:spPr>
          <a:xfrm>
            <a:off x="1421258" y="649144"/>
            <a:ext cx="51844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smtClean="0">
                <a:solidFill>
                  <a:srgbClr val="084CA1"/>
                </a:solidFill>
                <a:ea typeface="微软雅黑"/>
                <a:cs typeface="+mn-ea"/>
              </a:rPr>
              <a:t>固定资产</a:t>
            </a:r>
            <a:r>
              <a:rPr lang="zh-CN" altLang="en-US" sz="1800" b="1" dirty="0">
                <a:solidFill>
                  <a:srgbClr val="084CA1"/>
                </a:solidFill>
                <a:ea typeface="微软雅黑"/>
                <a:cs typeface="+mn-ea"/>
              </a:rPr>
              <a:t>清查</a:t>
            </a:r>
            <a:r>
              <a:rPr lang="zh-CN" altLang="zh-CN" sz="1800" b="1" dirty="0" smtClean="0">
                <a:solidFill>
                  <a:srgbClr val="084CA1"/>
                </a:solidFill>
                <a:ea typeface="微软雅黑"/>
                <a:cs typeface="+mn-ea"/>
              </a:rPr>
              <a:t>核算</a:t>
            </a:r>
            <a:r>
              <a:rPr lang="zh-CN" altLang="zh-CN" sz="1800" b="1" dirty="0">
                <a:solidFill>
                  <a:srgbClr val="084CA1"/>
                </a:solidFill>
                <a:ea typeface="微软雅黑"/>
                <a:cs typeface="+mn-ea"/>
              </a:rPr>
              <a:t>的</a:t>
            </a:r>
            <a:r>
              <a:rPr lang="zh-CN" altLang="zh-CN" sz="1800" b="1" dirty="0" smtClean="0">
                <a:solidFill>
                  <a:srgbClr val="084CA1"/>
                </a:solidFill>
                <a:ea typeface="微软雅黑"/>
                <a:cs typeface="+mn-ea"/>
              </a:rPr>
              <a:t>内容</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盘点工作程序</a:t>
            </a:r>
            <a:endParaRPr lang="zh-CN" altLang="zh-CN" sz="1800" b="1" dirty="0">
              <a:solidFill>
                <a:srgbClr val="084CA1"/>
              </a:solidFill>
              <a:ea typeface="微软雅黑"/>
              <a:cs typeface="+mn-ea"/>
            </a:endParaRPr>
          </a:p>
        </p:txBody>
      </p:sp>
      <p:grpSp>
        <p:nvGrpSpPr>
          <p:cNvPr id="2" name="组合 1"/>
          <p:cNvGrpSpPr/>
          <p:nvPr/>
        </p:nvGrpSpPr>
        <p:grpSpPr>
          <a:xfrm>
            <a:off x="5279175" y="1227016"/>
            <a:ext cx="3778563" cy="3505322"/>
            <a:chOff x="4679636" y="1050330"/>
            <a:chExt cx="4500565" cy="4226592"/>
          </a:xfrm>
        </p:grpSpPr>
        <p:sp>
          <p:nvSpPr>
            <p:cNvPr id="37" name="环形箭头 36"/>
            <p:cNvSpPr/>
            <p:nvPr>
              <p:custDataLst>
                <p:tags r:id="rId10"/>
              </p:custDataLst>
            </p:nvPr>
          </p:nvSpPr>
          <p:spPr>
            <a:xfrm rot="20484150">
              <a:off x="5028785" y="1471448"/>
              <a:ext cx="3805474" cy="3805474"/>
            </a:xfrm>
            <a:prstGeom prst="circularArrow">
              <a:avLst>
                <a:gd name="adj1" fmla="val 3344"/>
                <a:gd name="adj2" fmla="val 330680"/>
                <a:gd name="adj3" fmla="val 13751966"/>
                <a:gd name="adj4" fmla="val 14242613"/>
                <a:gd name="adj5" fmla="val 3240"/>
              </a:avLst>
            </a:prstGeom>
            <a:solidFill>
              <a:srgbClr val="DDDDDD"/>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hueOff val="0"/>
                    <a:satOff val="0"/>
                    <a:lumOff val="0"/>
                    <a:alphaOff val="0"/>
                  </a:sysClr>
                </a:solidFill>
                <a:effectLst/>
                <a:uLnTx/>
                <a:uFillTx/>
                <a:latin typeface="Arial"/>
                <a:ea typeface="微软雅黑"/>
                <a:cs typeface="+mn-cs"/>
              </a:endParaRPr>
            </a:p>
          </p:txBody>
        </p:sp>
        <p:sp>
          <p:nvSpPr>
            <p:cNvPr id="38" name="MH_SubTitle_2"/>
            <p:cNvSpPr>
              <a:spLocks noChangeArrowheads="1"/>
            </p:cNvSpPr>
            <p:nvPr>
              <p:custDataLst>
                <p:tags r:id="rId11"/>
              </p:custDataLst>
            </p:nvPr>
          </p:nvSpPr>
          <p:spPr bwMode="auto">
            <a:xfrm>
              <a:off x="4679636" y="3480680"/>
              <a:ext cx="1158178" cy="1133313"/>
            </a:xfrm>
            <a:prstGeom prst="ellipse">
              <a:avLst/>
            </a:prstGeom>
            <a:solidFill>
              <a:srgbClr val="084CA1"/>
            </a:solidFill>
            <a:ln>
              <a:noFill/>
            </a:ln>
          </p:spPr>
          <p:txBody>
            <a:bodyPr wrap="square" lIns="0" tIns="0" rIns="0" bIns="0" anchor="ctr">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rPr>
                <a:t>盘点后</a:t>
              </a:r>
            </a:p>
          </p:txBody>
        </p:sp>
        <p:sp>
          <p:nvSpPr>
            <p:cNvPr id="39" name="MH_SubTitle_2"/>
            <p:cNvSpPr>
              <a:spLocks noChangeArrowheads="1"/>
            </p:cNvSpPr>
            <p:nvPr>
              <p:custDataLst>
                <p:tags r:id="rId12"/>
              </p:custDataLst>
            </p:nvPr>
          </p:nvSpPr>
          <p:spPr bwMode="auto">
            <a:xfrm>
              <a:off x="6329636" y="1050330"/>
              <a:ext cx="1158178" cy="1133313"/>
            </a:xfrm>
            <a:prstGeom prst="ellipse">
              <a:avLst/>
            </a:prstGeom>
            <a:solidFill>
              <a:srgbClr val="084CA1"/>
            </a:solidFill>
            <a:ln>
              <a:noFill/>
            </a:ln>
          </p:spPr>
          <p:txBody>
            <a:bodyPr wrap="square" lIns="0" tIns="0" rIns="0" bIns="0" anchor="ctr">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rPr>
                <a:t>盘点前</a:t>
              </a:r>
            </a:p>
          </p:txBody>
        </p:sp>
        <p:sp>
          <p:nvSpPr>
            <p:cNvPr id="40" name="MH_SubTitle_2"/>
            <p:cNvSpPr>
              <a:spLocks noChangeArrowheads="1"/>
            </p:cNvSpPr>
            <p:nvPr>
              <p:custDataLst>
                <p:tags r:id="rId13"/>
              </p:custDataLst>
            </p:nvPr>
          </p:nvSpPr>
          <p:spPr bwMode="auto">
            <a:xfrm>
              <a:off x="8022023" y="3422339"/>
              <a:ext cx="1158178" cy="1133313"/>
            </a:xfrm>
            <a:prstGeom prst="ellipse">
              <a:avLst/>
            </a:prstGeom>
            <a:solidFill>
              <a:srgbClr val="084CA1"/>
            </a:solidFill>
            <a:ln>
              <a:noFill/>
            </a:ln>
          </p:spPr>
          <p:txBody>
            <a:bodyPr wrap="square" lIns="0" tIns="0" rIns="0" bIns="0" anchor="ctr">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rPr>
                <a:t>盘点时</a:t>
              </a:r>
            </a:p>
          </p:txBody>
        </p:sp>
      </p:grpSp>
      <p:grpSp>
        <p:nvGrpSpPr>
          <p:cNvPr id="44" name="组合 43"/>
          <p:cNvGrpSpPr/>
          <p:nvPr>
            <p:custDataLst>
              <p:tags r:id="rId7"/>
            </p:custDataLst>
          </p:nvPr>
        </p:nvGrpSpPr>
        <p:grpSpPr>
          <a:xfrm>
            <a:off x="160707" y="1122255"/>
            <a:ext cx="5232705" cy="3791585"/>
            <a:chOff x="814943" y="1676719"/>
            <a:chExt cx="3586549" cy="3223998"/>
          </a:xfrm>
        </p:grpSpPr>
        <p:sp>
          <p:nvSpPr>
            <p:cNvPr id="45" name="Text Placeholder 3"/>
            <p:cNvSpPr txBox="1"/>
            <p:nvPr>
              <p:custDataLst>
                <p:tags r:id="rId8"/>
              </p:custDataLst>
            </p:nvPr>
          </p:nvSpPr>
          <p:spPr>
            <a:xfrm>
              <a:off x="814943" y="1676719"/>
              <a:ext cx="3586549" cy="378884"/>
            </a:xfrm>
            <a:prstGeom prst="rect">
              <a:avLst/>
            </a:prstGeom>
            <a:solidFill>
              <a:srgbClr val="084CA1"/>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1" i="0" u="none" strike="noStrike" kern="120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ea"/>
                </a:rPr>
                <a:t>盘点前</a:t>
              </a:r>
            </a:p>
          </p:txBody>
        </p:sp>
        <p:sp>
          <p:nvSpPr>
            <p:cNvPr id="46" name="Text Placeholder 4"/>
            <p:cNvSpPr txBox="1"/>
            <p:nvPr>
              <p:custDataLst>
                <p:tags r:id="rId9"/>
              </p:custDataLst>
            </p:nvPr>
          </p:nvSpPr>
          <p:spPr>
            <a:xfrm>
              <a:off x="814943" y="2121632"/>
              <a:ext cx="3586340" cy="2779085"/>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228600" marR="0" lvl="0" indent="-228600" algn="just" defTabSz="913765" rtl="0" eaLnBrk="1" fontAlgn="auto" latinLnBrk="0" hangingPunct="1">
                <a:lnSpc>
                  <a:spcPct val="150000"/>
                </a:lnSpc>
                <a:spcBef>
                  <a:spcPts val="1000"/>
                </a:spcBef>
                <a:spcAft>
                  <a:spcPts val="0"/>
                </a:spcAft>
                <a:buClrTx/>
                <a:buSzTx/>
                <a:buFont typeface="Wingdings" panose="05000000000000000000" charset="0"/>
                <a:buChar char=""/>
                <a:tabLst/>
                <a:defRPr/>
              </a:pPr>
              <a:r>
                <a:rPr kumimoji="0" lang="zh-CN" altLang="en-US" sz="1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sym typeface="+mn-ea"/>
                </a:rPr>
                <a:t>将所有固定资产进行整理，</a:t>
              </a:r>
              <a:r>
                <a:rPr kumimoji="0" lang="zh-CN" altLang="en-US" sz="18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sym typeface="+mn-ea"/>
                </a:rPr>
                <a:t>区分固定资产的所有权归属</a:t>
              </a:r>
              <a:r>
                <a:rPr kumimoji="0" lang="zh-CN" altLang="en-US" sz="1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sym typeface="+mn-ea"/>
                </a:rPr>
                <a:t>，将不属于企业的固定资产排除在盘点范围之外；</a:t>
              </a:r>
            </a:p>
            <a:p>
              <a:pPr marL="228600" marR="0" lvl="0" indent="-228600" algn="just" defTabSz="913765" rtl="0" eaLnBrk="1" fontAlgn="auto" latinLnBrk="0" hangingPunct="1">
                <a:lnSpc>
                  <a:spcPct val="150000"/>
                </a:lnSpc>
                <a:spcBef>
                  <a:spcPts val="1000"/>
                </a:spcBef>
                <a:spcAft>
                  <a:spcPts val="0"/>
                </a:spcAft>
                <a:buClrTx/>
                <a:buSzTx/>
                <a:buFont typeface="Wingdings" panose="05000000000000000000" charset="0"/>
                <a:buChar char=""/>
                <a:tabLst/>
                <a:defRPr/>
              </a:pPr>
              <a:r>
                <a:rPr kumimoji="0" lang="zh-CN" altLang="en-US" sz="1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sym typeface="+mn-ea"/>
                </a:rPr>
                <a:t>将所有权归属于企业的固定资产的业务全部登记入账。</a:t>
              </a:r>
            </a:p>
            <a:p>
              <a:pPr marL="228600" marR="0" lvl="0" indent="-228600" algn="just" defTabSz="913765" rtl="0" eaLnBrk="1" fontAlgn="auto" latinLnBrk="0" hangingPunct="1">
                <a:lnSpc>
                  <a:spcPct val="150000"/>
                </a:lnSpc>
                <a:spcBef>
                  <a:spcPts val="1000"/>
                </a:spcBef>
                <a:spcAft>
                  <a:spcPts val="0"/>
                </a:spcAft>
                <a:buClrTx/>
                <a:buSzTx/>
                <a:buFont typeface="Wingdings" panose="05000000000000000000" charset="0"/>
                <a:buChar char=""/>
                <a:tabLst/>
                <a:defRPr/>
              </a:pPr>
              <a:r>
                <a:rPr kumimoji="0" lang="zh-CN" altLang="en-US" sz="1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sym typeface="+mn-ea"/>
                </a:rPr>
                <a:t>盘点前要准备好列明所有</a:t>
              </a:r>
              <a:r>
                <a:rPr kumimoji="0" lang="zh-CN" altLang="en-US" sz="18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sym typeface="+mn-ea"/>
                </a:rPr>
                <a:t>待查固定资产的编号</a:t>
              </a:r>
              <a:r>
                <a:rPr kumimoji="0" lang="zh-CN" altLang="en-US" sz="1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sym typeface="+mn-ea"/>
                </a:rPr>
                <a:t>、</a:t>
              </a:r>
              <a:r>
                <a:rPr kumimoji="0" lang="zh-CN" altLang="en-US" sz="18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sym typeface="+mn-ea"/>
                </a:rPr>
                <a:t>名称</a:t>
              </a:r>
              <a:r>
                <a:rPr kumimoji="0" lang="zh-CN" altLang="en-US" sz="1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sym typeface="+mn-ea"/>
                </a:rPr>
                <a:t>、</a:t>
              </a:r>
              <a:r>
                <a:rPr kumimoji="0" lang="zh-CN" altLang="en-US" sz="18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sym typeface="+mn-ea"/>
                </a:rPr>
                <a:t>规格</a:t>
              </a:r>
              <a:r>
                <a:rPr kumimoji="0" lang="zh-CN" altLang="en-US" sz="1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sym typeface="+mn-ea"/>
                </a:rPr>
                <a:t>和</a:t>
              </a:r>
              <a:r>
                <a:rPr kumimoji="0" lang="zh-CN" altLang="en-US" sz="1800" b="1" i="0" u="none" strike="noStrike" kern="1200" cap="none" spc="0" normalizeH="0" baseline="0" noProof="0" dirty="0">
                  <a:ln>
                    <a:noFill/>
                  </a:ln>
                  <a:solidFill>
                    <a:srgbClr val="C00000"/>
                  </a:solidFill>
                  <a:effectLst/>
                  <a:uLnTx/>
                  <a:uFillTx/>
                  <a:latin typeface="微软雅黑" panose="020B0503020204020204" charset="-122"/>
                  <a:ea typeface="微软雅黑" panose="020B0503020204020204" charset="-122"/>
                  <a:sym typeface="+mn-ea"/>
                </a:rPr>
                <a:t>存放地</a:t>
              </a:r>
              <a:r>
                <a:rPr kumimoji="0" lang="zh-CN" altLang="en-US" sz="1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sym typeface="+mn-ea"/>
                </a:rPr>
                <a:t>的</a:t>
              </a:r>
              <a:r>
                <a:rPr kumimoji="0" lang="zh-CN" altLang="en-US" sz="1800" b="1" i="0" u="heavy" strike="noStrike" kern="1200" cap="none" spc="0" normalizeH="0" baseline="0" noProof="0" dirty="0">
                  <a:ln>
                    <a:noFill/>
                  </a:ln>
                  <a:solidFill>
                    <a:srgbClr val="C00000"/>
                  </a:solidFill>
                  <a:effectLst/>
                  <a:uLnTx/>
                  <a:uFill>
                    <a:solidFill>
                      <a:srgbClr val="C00000"/>
                    </a:solidFill>
                  </a:uFill>
                  <a:latin typeface="微软雅黑" panose="020B0503020204020204" charset="-122"/>
                  <a:ea typeface="微软雅黑" panose="020B0503020204020204" charset="-122"/>
                  <a:sym typeface="+mn-ea"/>
                </a:rPr>
                <a:t>盘点清册</a:t>
              </a:r>
              <a:r>
                <a:rPr kumimoji="0" lang="zh-CN" altLang="en-US" sz="18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sym typeface="+mn-ea"/>
                </a:rPr>
                <a:t>。</a:t>
              </a:r>
              <a:endParaRPr kumimoji="0" lang="zh-CN" altLang="en-US" sz="1800" b="0" i="0" u="none" strike="noStrike" kern="1200" cap="none" spc="0" normalizeH="0" baseline="0" noProof="0" dirty="0">
                <a:ln>
                  <a:noFill/>
                </a:ln>
                <a:solidFill>
                  <a:srgbClr val="7F7F7F"/>
                </a:solidFill>
                <a:effectLst/>
                <a:uLnTx/>
                <a:uFillTx/>
                <a:latin typeface="Calibri" panose="020F0502020204030204" charset="0"/>
                <a:ea typeface="微软雅黑"/>
              </a:endParaRPr>
            </a:p>
          </p:txBody>
        </p:sp>
      </p:grpSp>
    </p:spTree>
    <p:custDataLst>
      <p:tags r:id="rId1"/>
    </p:custDataLst>
    <p:extLst>
      <p:ext uri="{BB962C8B-B14F-4D97-AF65-F5344CB8AC3E}">
        <p14:creationId xmlns:p14="http://schemas.microsoft.com/office/powerpoint/2010/main" val="2253530422"/>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3" name="矩形 22"/>
          <p:cNvSpPr/>
          <p:nvPr/>
        </p:nvSpPr>
        <p:spPr>
          <a:xfrm>
            <a:off x="1421258" y="649144"/>
            <a:ext cx="51844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smtClean="0">
                <a:solidFill>
                  <a:srgbClr val="084CA1"/>
                </a:solidFill>
                <a:ea typeface="微软雅黑"/>
                <a:cs typeface="+mn-ea"/>
              </a:rPr>
              <a:t>固定资产</a:t>
            </a:r>
            <a:r>
              <a:rPr lang="zh-CN" altLang="en-US" sz="1800" b="1" dirty="0">
                <a:solidFill>
                  <a:srgbClr val="084CA1"/>
                </a:solidFill>
                <a:ea typeface="微软雅黑"/>
                <a:cs typeface="+mn-ea"/>
              </a:rPr>
              <a:t>清查</a:t>
            </a:r>
            <a:r>
              <a:rPr lang="zh-CN" altLang="zh-CN" sz="1800" b="1" dirty="0" smtClean="0">
                <a:solidFill>
                  <a:srgbClr val="084CA1"/>
                </a:solidFill>
                <a:ea typeface="微软雅黑"/>
                <a:cs typeface="+mn-ea"/>
              </a:rPr>
              <a:t>核算</a:t>
            </a:r>
            <a:r>
              <a:rPr lang="zh-CN" altLang="zh-CN" sz="1800" b="1" dirty="0">
                <a:solidFill>
                  <a:srgbClr val="084CA1"/>
                </a:solidFill>
                <a:ea typeface="微软雅黑"/>
                <a:cs typeface="+mn-ea"/>
              </a:rPr>
              <a:t>的</a:t>
            </a:r>
            <a:r>
              <a:rPr lang="zh-CN" altLang="zh-CN" sz="1800" b="1" dirty="0" smtClean="0">
                <a:solidFill>
                  <a:srgbClr val="084CA1"/>
                </a:solidFill>
                <a:ea typeface="微软雅黑"/>
                <a:cs typeface="+mn-ea"/>
              </a:rPr>
              <a:t>内容</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盘点工作程序</a:t>
            </a:r>
            <a:endParaRPr lang="zh-CN" altLang="zh-CN" sz="1800" b="1" dirty="0">
              <a:solidFill>
                <a:srgbClr val="084CA1"/>
              </a:solidFill>
              <a:ea typeface="微软雅黑"/>
              <a:cs typeface="+mn-ea"/>
            </a:endParaRPr>
          </a:p>
        </p:txBody>
      </p:sp>
      <p:grpSp>
        <p:nvGrpSpPr>
          <p:cNvPr id="2" name="组合 1"/>
          <p:cNvGrpSpPr/>
          <p:nvPr/>
        </p:nvGrpSpPr>
        <p:grpSpPr>
          <a:xfrm>
            <a:off x="5279175" y="1227016"/>
            <a:ext cx="3778563" cy="3505322"/>
            <a:chOff x="4679636" y="1050330"/>
            <a:chExt cx="4500565" cy="4226592"/>
          </a:xfrm>
        </p:grpSpPr>
        <p:sp>
          <p:nvSpPr>
            <p:cNvPr id="37" name="环形箭头 36"/>
            <p:cNvSpPr/>
            <p:nvPr>
              <p:custDataLst>
                <p:tags r:id="rId11"/>
              </p:custDataLst>
            </p:nvPr>
          </p:nvSpPr>
          <p:spPr>
            <a:xfrm rot="20484150">
              <a:off x="5028785" y="1471448"/>
              <a:ext cx="3805474" cy="3805474"/>
            </a:xfrm>
            <a:prstGeom prst="circularArrow">
              <a:avLst>
                <a:gd name="adj1" fmla="val 3344"/>
                <a:gd name="adj2" fmla="val 330680"/>
                <a:gd name="adj3" fmla="val 13751966"/>
                <a:gd name="adj4" fmla="val 14242613"/>
                <a:gd name="adj5" fmla="val 3240"/>
              </a:avLst>
            </a:prstGeom>
            <a:solidFill>
              <a:srgbClr val="DDDDDD"/>
            </a:solidFill>
            <a:ln>
              <a:noFill/>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hueOff val="0"/>
                    <a:satOff val="0"/>
                    <a:lumOff val="0"/>
                    <a:alphaOff val="0"/>
                  </a:sysClr>
                </a:solidFill>
                <a:effectLst/>
                <a:uLnTx/>
                <a:uFillTx/>
                <a:latin typeface="Arial"/>
                <a:ea typeface="微软雅黑"/>
                <a:cs typeface="+mn-cs"/>
              </a:endParaRPr>
            </a:p>
          </p:txBody>
        </p:sp>
        <p:sp>
          <p:nvSpPr>
            <p:cNvPr id="38" name="MH_SubTitle_2"/>
            <p:cNvSpPr>
              <a:spLocks noChangeArrowheads="1"/>
            </p:cNvSpPr>
            <p:nvPr>
              <p:custDataLst>
                <p:tags r:id="rId12"/>
              </p:custDataLst>
            </p:nvPr>
          </p:nvSpPr>
          <p:spPr bwMode="auto">
            <a:xfrm>
              <a:off x="4679636" y="3480680"/>
              <a:ext cx="1158178" cy="1133313"/>
            </a:xfrm>
            <a:prstGeom prst="ellipse">
              <a:avLst/>
            </a:prstGeom>
            <a:solidFill>
              <a:srgbClr val="084CA1"/>
            </a:solidFill>
            <a:ln>
              <a:noFill/>
            </a:ln>
          </p:spPr>
          <p:txBody>
            <a:bodyPr wrap="square" lIns="0" tIns="0" rIns="0" bIns="0" anchor="ctr">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rPr>
                <a:t>盘点后</a:t>
              </a:r>
            </a:p>
          </p:txBody>
        </p:sp>
        <p:sp>
          <p:nvSpPr>
            <p:cNvPr id="39" name="MH_SubTitle_2"/>
            <p:cNvSpPr>
              <a:spLocks noChangeArrowheads="1"/>
            </p:cNvSpPr>
            <p:nvPr>
              <p:custDataLst>
                <p:tags r:id="rId13"/>
              </p:custDataLst>
            </p:nvPr>
          </p:nvSpPr>
          <p:spPr bwMode="auto">
            <a:xfrm>
              <a:off x="6329636" y="1050330"/>
              <a:ext cx="1158178" cy="1133313"/>
            </a:xfrm>
            <a:prstGeom prst="ellipse">
              <a:avLst/>
            </a:prstGeom>
            <a:solidFill>
              <a:srgbClr val="084CA1"/>
            </a:solidFill>
            <a:ln>
              <a:noFill/>
            </a:ln>
          </p:spPr>
          <p:txBody>
            <a:bodyPr wrap="square" lIns="0" tIns="0" rIns="0" bIns="0" anchor="ctr">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rPr>
                <a:t>盘点前</a:t>
              </a:r>
            </a:p>
          </p:txBody>
        </p:sp>
        <p:sp>
          <p:nvSpPr>
            <p:cNvPr id="40" name="MH_SubTitle_2"/>
            <p:cNvSpPr>
              <a:spLocks noChangeArrowheads="1"/>
            </p:cNvSpPr>
            <p:nvPr>
              <p:custDataLst>
                <p:tags r:id="rId14"/>
              </p:custDataLst>
            </p:nvPr>
          </p:nvSpPr>
          <p:spPr bwMode="auto">
            <a:xfrm>
              <a:off x="8022023" y="3422339"/>
              <a:ext cx="1158178" cy="1133313"/>
            </a:xfrm>
            <a:prstGeom prst="ellipse">
              <a:avLst/>
            </a:prstGeom>
            <a:solidFill>
              <a:srgbClr val="084CA1"/>
            </a:solidFill>
            <a:ln>
              <a:noFill/>
            </a:ln>
          </p:spPr>
          <p:txBody>
            <a:bodyPr wrap="square" lIns="0" tIns="0" rIns="0" bIns="0" anchor="ctr">
              <a:noAutofit/>
            </a:bodyPr>
            <a:lstStyle/>
            <a:p>
              <a:pPr marL="0" marR="0" lvl="0" indent="0" algn="ctr" defTabSz="914400" eaLnBrk="1" fontAlgn="auto" latinLnBrk="0" hangingPunct="1">
                <a:lnSpc>
                  <a:spcPct val="11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ysClr val="window" lastClr="FFFFFF"/>
                  </a:solidFill>
                  <a:effectLst/>
                  <a:uLnTx/>
                  <a:uFillTx/>
                </a:rPr>
                <a:t>盘点时</a:t>
              </a:r>
            </a:p>
          </p:txBody>
        </p:sp>
      </p:grpSp>
      <p:sp>
        <p:nvSpPr>
          <p:cNvPr id="22" name="Text Placeholder 3"/>
          <p:cNvSpPr txBox="1"/>
          <p:nvPr>
            <p:custDataLst>
              <p:tags r:id="rId7"/>
            </p:custDataLst>
          </p:nvPr>
        </p:nvSpPr>
        <p:spPr>
          <a:xfrm>
            <a:off x="122607" y="1123109"/>
            <a:ext cx="5232705" cy="445587"/>
          </a:xfrm>
          <a:prstGeom prst="rect">
            <a:avLst/>
          </a:prstGeom>
          <a:solidFill>
            <a:srgbClr val="084CA1"/>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1" i="0" u="none" strike="noStrike" kern="120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ea"/>
              </a:rPr>
              <a:t>盘点时</a:t>
            </a:r>
          </a:p>
        </p:txBody>
      </p:sp>
      <p:sp>
        <p:nvSpPr>
          <p:cNvPr id="24" name="Text Placeholder 4"/>
          <p:cNvSpPr txBox="1"/>
          <p:nvPr>
            <p:custDataLst>
              <p:tags r:id="rId8"/>
            </p:custDataLst>
          </p:nvPr>
        </p:nvSpPr>
        <p:spPr>
          <a:xfrm>
            <a:off x="122607" y="1646349"/>
            <a:ext cx="5232400" cy="923926"/>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228600" marR="0" lvl="0" indent="-228600" algn="just" defTabSz="913765" rtl="0" eaLnBrk="1" fontAlgn="auto" latinLnBrk="0" hangingPunct="1">
              <a:lnSpc>
                <a:spcPct val="150000"/>
              </a:lnSpc>
              <a:spcBef>
                <a:spcPts val="1000"/>
              </a:spcBef>
              <a:spcAft>
                <a:spcPts val="0"/>
              </a:spcAft>
              <a:buClrTx/>
              <a:buSzTx/>
              <a:buFont typeface="Wingdings" panose="05000000000000000000" charset="0"/>
              <a:buChar char=""/>
              <a:tabLst/>
              <a:defRPr/>
            </a:pPr>
            <a:r>
              <a:rPr kumimoji="0" lang="zh-CN" altLang="en-US" sz="1800" b="0" i="0" u="none" strike="noStrike" kern="1200" cap="none" spc="0" normalizeH="0" baseline="0" noProof="0" dirty="0">
                <a:ln>
                  <a:noFill/>
                </a:ln>
                <a:solidFill>
                  <a:srgbClr val="000000"/>
                </a:solidFill>
                <a:effectLst/>
                <a:uLnTx/>
                <a:uFillTx/>
                <a:latin typeface="Calibri" panose="020F0502020204030204" charset="0"/>
                <a:ea typeface="微软雅黑"/>
                <a:sym typeface="+mn-ea"/>
              </a:rPr>
              <a:t>在盘点清册上逐一</a:t>
            </a:r>
            <a:r>
              <a:rPr kumimoji="0" lang="zh-CN" altLang="en-US" sz="1800" b="1" i="0" u="heavy" strike="noStrike" kern="1200" cap="none" spc="0" normalizeH="0" baseline="0" noProof="0" dirty="0">
                <a:ln>
                  <a:noFill/>
                </a:ln>
                <a:solidFill>
                  <a:srgbClr val="C00000"/>
                </a:solidFill>
                <a:effectLst/>
                <a:uLnTx/>
                <a:uFill>
                  <a:solidFill>
                    <a:srgbClr val="C00000"/>
                  </a:solidFill>
                </a:uFill>
                <a:latin typeface="Calibri" panose="020F0502020204030204" charset="0"/>
                <a:ea typeface="微软雅黑"/>
                <a:sym typeface="+mn-ea"/>
              </a:rPr>
              <a:t>登记</a:t>
            </a:r>
            <a:r>
              <a:rPr kumimoji="0" lang="zh-CN" altLang="en-US" sz="1800" b="0" i="0" u="none" strike="noStrike" kern="1200" cap="none" spc="0" normalizeH="0" baseline="0" noProof="0" dirty="0">
                <a:ln>
                  <a:noFill/>
                </a:ln>
                <a:solidFill>
                  <a:srgbClr val="000000"/>
                </a:solidFill>
                <a:effectLst/>
                <a:uLnTx/>
                <a:uFillTx/>
                <a:latin typeface="Calibri" panose="020F0502020204030204" charset="0"/>
                <a:ea typeface="微软雅黑"/>
                <a:sym typeface="+mn-ea"/>
              </a:rPr>
              <a:t>待查固定资产的</a:t>
            </a:r>
            <a:r>
              <a:rPr kumimoji="0" lang="zh-CN" altLang="en-US" sz="1800" b="1" i="0" u="none" strike="noStrike" kern="1200" cap="none" spc="0" normalizeH="0" baseline="0" noProof="0" dirty="0">
                <a:ln>
                  <a:noFill/>
                </a:ln>
                <a:solidFill>
                  <a:srgbClr val="C00000"/>
                </a:solidFill>
                <a:effectLst/>
                <a:uLnTx/>
                <a:uFillTx/>
                <a:latin typeface="Calibri" panose="020F0502020204030204" charset="0"/>
                <a:ea typeface="微软雅黑"/>
                <a:sym typeface="+mn-ea"/>
              </a:rPr>
              <a:t>数量</a:t>
            </a:r>
            <a:r>
              <a:rPr kumimoji="0" lang="zh-CN" altLang="en-US" sz="1800" b="0" i="0" u="none" strike="noStrike" kern="1200" cap="none" spc="0" normalizeH="0" baseline="0" noProof="0" dirty="0">
                <a:ln>
                  <a:noFill/>
                </a:ln>
                <a:solidFill>
                  <a:srgbClr val="000000"/>
                </a:solidFill>
                <a:effectLst/>
                <a:uLnTx/>
                <a:uFillTx/>
                <a:latin typeface="Calibri" panose="020F0502020204030204" charset="0"/>
                <a:ea typeface="微软雅黑"/>
                <a:sym typeface="+mn-ea"/>
              </a:rPr>
              <a:t>、</a:t>
            </a:r>
            <a:r>
              <a:rPr kumimoji="0" lang="zh-CN" altLang="en-US" sz="1800" b="1" i="0" u="none" strike="noStrike" kern="1200" cap="none" spc="0" normalizeH="0" baseline="0" noProof="0" dirty="0">
                <a:ln>
                  <a:noFill/>
                </a:ln>
                <a:solidFill>
                  <a:srgbClr val="C00000"/>
                </a:solidFill>
                <a:effectLst/>
                <a:uLnTx/>
                <a:uFillTx/>
                <a:latin typeface="Calibri" panose="020F0502020204030204" charset="0"/>
                <a:ea typeface="微软雅黑"/>
                <a:sym typeface="+mn-ea"/>
              </a:rPr>
              <a:t>实有数量</a:t>
            </a:r>
            <a:r>
              <a:rPr kumimoji="0" lang="zh-CN" altLang="en-US" sz="1800" b="0" i="0" u="none" strike="noStrike" kern="1200" cap="none" spc="0" normalizeH="0" baseline="0" noProof="0" dirty="0">
                <a:ln>
                  <a:noFill/>
                </a:ln>
                <a:solidFill>
                  <a:srgbClr val="000000"/>
                </a:solidFill>
                <a:effectLst/>
                <a:uLnTx/>
                <a:uFillTx/>
                <a:latin typeface="Calibri" panose="020F0502020204030204" charset="0"/>
                <a:ea typeface="微软雅黑"/>
                <a:sym typeface="+mn-ea"/>
              </a:rPr>
              <a:t>以及两者之间的</a:t>
            </a:r>
            <a:r>
              <a:rPr kumimoji="0" lang="zh-CN" altLang="en-US" sz="1800" b="1" i="0" u="none" strike="noStrike" kern="1200" cap="none" spc="0" normalizeH="0" baseline="0" noProof="0" dirty="0">
                <a:ln>
                  <a:noFill/>
                </a:ln>
                <a:solidFill>
                  <a:srgbClr val="C00000"/>
                </a:solidFill>
                <a:effectLst/>
                <a:uLnTx/>
                <a:uFillTx/>
                <a:latin typeface="Calibri" panose="020F0502020204030204" charset="0"/>
                <a:ea typeface="微软雅黑"/>
                <a:sym typeface="+mn-ea"/>
              </a:rPr>
              <a:t>差额</a:t>
            </a:r>
            <a:r>
              <a:rPr kumimoji="0" lang="zh-CN" altLang="en-US" sz="1800" b="0" i="0" u="none" strike="noStrike" kern="1200" cap="none" spc="0" normalizeH="0" baseline="0" noProof="0" dirty="0">
                <a:ln>
                  <a:noFill/>
                </a:ln>
                <a:solidFill>
                  <a:srgbClr val="000000"/>
                </a:solidFill>
                <a:effectLst/>
                <a:uLnTx/>
                <a:uFillTx/>
                <a:latin typeface="Calibri" panose="020F0502020204030204" charset="0"/>
                <a:ea typeface="微软雅黑"/>
                <a:sym typeface="+mn-ea"/>
              </a:rPr>
              <a:t>。</a:t>
            </a:r>
          </a:p>
        </p:txBody>
      </p:sp>
      <p:sp>
        <p:nvSpPr>
          <p:cNvPr id="25" name="Text Placeholder 3"/>
          <p:cNvSpPr txBox="1"/>
          <p:nvPr>
            <p:custDataLst>
              <p:tags r:id="rId9"/>
            </p:custDataLst>
          </p:nvPr>
        </p:nvSpPr>
        <p:spPr>
          <a:xfrm>
            <a:off x="122607" y="2697274"/>
            <a:ext cx="5232705" cy="445587"/>
          </a:xfrm>
          <a:prstGeom prst="rect">
            <a:avLst/>
          </a:prstGeom>
          <a:solidFill>
            <a:srgbClr val="084CA1"/>
          </a:solidFill>
        </p:spPr>
        <p:txBody>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0" marR="0" lvl="0" indent="0" algn="l" defTabSz="913765"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zh-CN" altLang="en-US" sz="2000" b="1" i="0" u="none" strike="noStrike" kern="120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ea"/>
              </a:rPr>
              <a:t>盘点后</a:t>
            </a:r>
            <a:endParaRPr kumimoji="0" lang="en-US" altLang="zh-CN" sz="2000" b="1" i="0" u="none" strike="noStrike" kern="1200" cap="none" spc="0" normalizeH="0" baseline="0" noProof="0" dirty="0">
              <a:ln>
                <a:noFill/>
              </a:ln>
              <a:solidFill>
                <a:sysClr val="window" lastClr="FFFFFF"/>
              </a:solidFill>
              <a:effectLst/>
              <a:uLnTx/>
              <a:uFillTx/>
              <a:latin typeface="微软雅黑" panose="020B0503020204020204" charset="-122"/>
              <a:ea typeface="微软雅黑" panose="020B0503020204020204" charset="-122"/>
              <a:cs typeface="+mn-ea"/>
            </a:endParaRPr>
          </a:p>
        </p:txBody>
      </p:sp>
      <p:sp>
        <p:nvSpPr>
          <p:cNvPr id="26" name="Text Placeholder 4"/>
          <p:cNvSpPr txBox="1"/>
          <p:nvPr>
            <p:custDataLst>
              <p:tags r:id="rId10"/>
            </p:custDataLst>
          </p:nvPr>
        </p:nvSpPr>
        <p:spPr>
          <a:xfrm>
            <a:off x="122607" y="3220514"/>
            <a:ext cx="5232400" cy="923925"/>
          </a:xfrm>
          <a:prstGeom prst="rect">
            <a:avLst/>
          </a:prstGeom>
        </p:spPr>
        <p:txBody>
          <a:bodyPr>
            <a:noAutofit/>
          </a:bodyPr>
          <a:lst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rgbClr val="7F7F7F"/>
                </a:solidFill>
                <a:latin typeface="Calibri" panose="020F0502020204030204" charset="0"/>
                <a:ea typeface="+mn-ea"/>
                <a:cs typeface="+mn-ea"/>
              </a:defRPr>
            </a:lvl1pPr>
            <a:lvl2pPr marL="685800" indent="-228600" algn="l" defTabSz="913765" rtl="0" eaLnBrk="1" latinLnBrk="0" hangingPunct="1">
              <a:lnSpc>
                <a:spcPct val="90000"/>
              </a:lnSpc>
              <a:spcBef>
                <a:spcPts val="500"/>
              </a:spcBef>
              <a:buFont typeface="Arial" panose="020B0604020202020204" pitchFamily="34" charset="0"/>
              <a:buChar char="•"/>
              <a:defRPr sz="2400" kern="1200">
                <a:solidFill>
                  <a:srgbClr val="7F7F7F"/>
                </a:solidFill>
                <a:latin typeface="Calibri" panose="020F0502020204030204" charset="0"/>
                <a:ea typeface="+mn-ea"/>
                <a:cs typeface="+mn-ea"/>
              </a:defRPr>
            </a:lvl2pPr>
            <a:lvl3pPr marL="1143000" indent="-228600" algn="l" defTabSz="913765" rtl="0" eaLnBrk="1" latinLnBrk="0" hangingPunct="1">
              <a:lnSpc>
                <a:spcPct val="90000"/>
              </a:lnSpc>
              <a:spcBef>
                <a:spcPts val="500"/>
              </a:spcBef>
              <a:buFont typeface="Arial" panose="020B0604020202020204" pitchFamily="34" charset="0"/>
              <a:buChar char="•"/>
              <a:defRPr sz="2000" kern="1200">
                <a:solidFill>
                  <a:srgbClr val="7F7F7F"/>
                </a:solidFill>
                <a:latin typeface="Calibri" panose="020F0502020204030204" charset="0"/>
                <a:ea typeface="+mn-ea"/>
                <a:cs typeface="+mn-ea"/>
              </a:defRPr>
            </a:lvl3pPr>
            <a:lvl4pPr marL="16002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4pPr>
            <a:lvl5pPr marL="20574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7pPr>
            <a:lvl8pPr marL="34283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8pPr>
            <a:lvl9pPr marL="3885565" indent="-228600" algn="l" defTabSz="913765" rtl="0" eaLnBrk="1" latinLnBrk="0" hangingPunct="1">
              <a:lnSpc>
                <a:spcPct val="90000"/>
              </a:lnSpc>
              <a:spcBef>
                <a:spcPts val="500"/>
              </a:spcBef>
              <a:buFont typeface="Arial" panose="020B0604020202020204" pitchFamily="34" charset="0"/>
              <a:buChar char="•"/>
              <a:defRPr sz="1800" kern="1200">
                <a:solidFill>
                  <a:srgbClr val="7F7F7F"/>
                </a:solidFill>
                <a:latin typeface="Calibri" panose="020F0502020204030204" charset="0"/>
                <a:ea typeface="+mn-ea"/>
                <a:cs typeface="+mn-ea"/>
              </a:defRPr>
            </a:lvl9pPr>
          </a:lstStyle>
          <a:p>
            <a:pPr marL="228600" marR="0" lvl="0" indent="-228600" algn="just" defTabSz="913765" rtl="0" eaLnBrk="1" fontAlgn="auto" latinLnBrk="0" hangingPunct="1">
              <a:lnSpc>
                <a:spcPct val="150000"/>
              </a:lnSpc>
              <a:spcBef>
                <a:spcPts val="1000"/>
              </a:spcBef>
              <a:spcAft>
                <a:spcPts val="0"/>
              </a:spcAft>
              <a:buClrTx/>
              <a:buSzTx/>
              <a:buFont typeface="Wingdings" panose="05000000000000000000" charset="0"/>
              <a:buChar char=""/>
              <a:tabLst/>
              <a:defRPr/>
            </a:pPr>
            <a:r>
              <a:rPr kumimoji="0" lang="zh-CN" altLang="en-US" sz="1800" b="0" i="0" u="none" strike="noStrike" kern="1200" cap="none" spc="0" normalizeH="0" baseline="0" noProof="0" dirty="0">
                <a:ln>
                  <a:noFill/>
                </a:ln>
                <a:solidFill>
                  <a:srgbClr val="000000"/>
                </a:solidFill>
                <a:effectLst/>
                <a:uLnTx/>
                <a:uFillTx/>
                <a:latin typeface="Calibri" panose="020F0502020204030204" charset="0"/>
                <a:ea typeface="微软雅黑"/>
                <a:sym typeface="+mn-ea"/>
              </a:rPr>
              <a:t>对账实不符的固定资产进行核查，</a:t>
            </a:r>
            <a:r>
              <a:rPr kumimoji="0" lang="zh-CN" altLang="en-US" sz="1800" b="1" i="0" u="none" strike="noStrike" kern="1200" cap="none" spc="0" normalizeH="0" baseline="0" noProof="0" dirty="0">
                <a:ln>
                  <a:noFill/>
                </a:ln>
                <a:solidFill>
                  <a:srgbClr val="C00000"/>
                </a:solidFill>
                <a:effectLst/>
                <a:uLnTx/>
                <a:uFillTx/>
                <a:latin typeface="Calibri" panose="020F0502020204030204" charset="0"/>
                <a:ea typeface="微软雅黑"/>
                <a:sym typeface="+mn-ea"/>
              </a:rPr>
              <a:t>查明</a:t>
            </a:r>
            <a:r>
              <a:rPr kumimoji="0" lang="zh-CN" altLang="en-US" sz="1800" b="0" i="0" u="none" strike="noStrike" kern="1200" cap="none" spc="0" normalizeH="0" baseline="0" noProof="0" dirty="0">
                <a:ln>
                  <a:noFill/>
                </a:ln>
                <a:solidFill>
                  <a:srgbClr val="000000"/>
                </a:solidFill>
                <a:effectLst/>
                <a:uLnTx/>
                <a:uFillTx/>
                <a:latin typeface="Calibri" panose="020F0502020204030204" charset="0"/>
                <a:ea typeface="微软雅黑"/>
                <a:sym typeface="+mn-ea"/>
              </a:rPr>
              <a:t>不符的</a:t>
            </a:r>
            <a:r>
              <a:rPr kumimoji="0" lang="zh-CN" altLang="en-US" sz="1800" b="1" i="0" u="none" strike="noStrike" kern="1200" cap="none" spc="0" normalizeH="0" baseline="0" noProof="0" dirty="0">
                <a:ln>
                  <a:noFill/>
                </a:ln>
                <a:solidFill>
                  <a:srgbClr val="C00000"/>
                </a:solidFill>
                <a:effectLst/>
                <a:uLnTx/>
                <a:uFillTx/>
                <a:latin typeface="Calibri" panose="020F0502020204030204" charset="0"/>
                <a:ea typeface="微软雅黑"/>
                <a:sym typeface="+mn-ea"/>
              </a:rPr>
              <a:t>原因</a:t>
            </a:r>
            <a:r>
              <a:rPr kumimoji="0" lang="zh-CN" altLang="en-US" sz="1800" b="0" i="0" u="none" strike="noStrike" kern="1200" cap="none" spc="0" normalizeH="0" baseline="0" noProof="0" dirty="0">
                <a:ln>
                  <a:noFill/>
                </a:ln>
                <a:solidFill>
                  <a:srgbClr val="000000"/>
                </a:solidFill>
                <a:effectLst/>
                <a:uLnTx/>
                <a:uFillTx/>
                <a:latin typeface="Calibri" panose="020F0502020204030204" charset="0"/>
                <a:ea typeface="微软雅黑"/>
                <a:sym typeface="+mn-ea"/>
              </a:rPr>
              <a:t>，</a:t>
            </a:r>
            <a:r>
              <a:rPr kumimoji="0" lang="zh-CN" altLang="en-US" sz="1800" b="1" i="0" u="none" strike="noStrike" kern="1200" cap="none" spc="0" normalizeH="0" baseline="0" noProof="0" dirty="0">
                <a:ln>
                  <a:noFill/>
                </a:ln>
                <a:solidFill>
                  <a:srgbClr val="C00000"/>
                </a:solidFill>
                <a:effectLst/>
                <a:uLnTx/>
                <a:uFillTx/>
                <a:latin typeface="Calibri" panose="020F0502020204030204" charset="0"/>
                <a:ea typeface="微软雅黑"/>
                <a:sym typeface="+mn-ea"/>
              </a:rPr>
              <a:t>分清责任</a:t>
            </a:r>
            <a:r>
              <a:rPr kumimoji="0" lang="zh-CN" altLang="en-US" sz="1800" b="0" i="0" u="none" strike="noStrike" kern="1200" cap="none" spc="0" normalizeH="0" baseline="0" noProof="0" dirty="0">
                <a:ln>
                  <a:noFill/>
                </a:ln>
                <a:solidFill>
                  <a:srgbClr val="000000"/>
                </a:solidFill>
                <a:effectLst/>
                <a:uLnTx/>
                <a:uFillTx/>
                <a:latin typeface="Calibri" panose="020F0502020204030204" charset="0"/>
                <a:ea typeface="微软雅黑"/>
                <a:sym typeface="+mn-ea"/>
              </a:rPr>
              <a:t>，将盘点</a:t>
            </a:r>
            <a:r>
              <a:rPr kumimoji="0" lang="zh-CN" altLang="en-US" sz="1800" b="1" i="0" u="none" strike="noStrike" kern="1200" cap="none" spc="0" normalizeH="0" baseline="0" noProof="0" dirty="0">
                <a:ln>
                  <a:noFill/>
                </a:ln>
                <a:solidFill>
                  <a:srgbClr val="C00000"/>
                </a:solidFill>
                <a:effectLst/>
                <a:uLnTx/>
                <a:uFillTx/>
                <a:latin typeface="Calibri" panose="020F0502020204030204" charset="0"/>
                <a:ea typeface="微软雅黑"/>
                <a:sym typeface="+mn-ea"/>
              </a:rPr>
              <a:t>结果登记在</a:t>
            </a:r>
            <a:r>
              <a:rPr kumimoji="0" lang="zh-CN" altLang="en-US" sz="1800" b="1" i="0" u="heavy" strike="noStrike" kern="1200" cap="none" spc="0" normalizeH="0" baseline="0" noProof="0" dirty="0">
                <a:ln>
                  <a:noFill/>
                </a:ln>
                <a:solidFill>
                  <a:srgbClr val="C00000"/>
                </a:solidFill>
                <a:effectLst/>
                <a:uLnTx/>
                <a:uFill>
                  <a:solidFill>
                    <a:srgbClr val="C00000"/>
                  </a:solidFill>
                </a:uFill>
                <a:latin typeface="Calibri" panose="020F0502020204030204" charset="0"/>
                <a:ea typeface="微软雅黑"/>
                <a:sym typeface="+mn-ea"/>
              </a:rPr>
              <a:t>盘点报告单</a:t>
            </a:r>
            <a:r>
              <a:rPr kumimoji="0" lang="zh-CN" altLang="en-US" sz="1800" b="0" i="0" u="none" strike="noStrike" kern="1200" cap="none" spc="0" normalizeH="0" baseline="0" noProof="0" dirty="0">
                <a:ln>
                  <a:noFill/>
                </a:ln>
                <a:solidFill>
                  <a:srgbClr val="000000"/>
                </a:solidFill>
                <a:effectLst/>
                <a:uLnTx/>
                <a:uFillTx/>
                <a:latin typeface="Calibri" panose="020F0502020204030204" charset="0"/>
                <a:ea typeface="微软雅黑"/>
                <a:sym typeface="+mn-ea"/>
              </a:rPr>
              <a:t>中。</a:t>
            </a:r>
          </a:p>
        </p:txBody>
      </p:sp>
    </p:spTree>
    <p:custDataLst>
      <p:tags r:id="rId1"/>
    </p:custDataLst>
    <p:extLst>
      <p:ext uri="{BB962C8B-B14F-4D97-AF65-F5344CB8AC3E}">
        <p14:creationId xmlns:p14="http://schemas.microsoft.com/office/powerpoint/2010/main" val="3740237555"/>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3" name="矩形 22"/>
          <p:cNvSpPr/>
          <p:nvPr/>
        </p:nvSpPr>
        <p:spPr>
          <a:xfrm>
            <a:off x="1421258" y="649144"/>
            <a:ext cx="426113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清查</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盘盈</a:t>
            </a:r>
            <a:endParaRPr lang="zh-CN" altLang="zh-CN" sz="1800" b="1" dirty="0">
              <a:solidFill>
                <a:srgbClr val="084CA1"/>
              </a:solidFill>
              <a:ea typeface="微软雅黑"/>
              <a:cs typeface="+mn-ea"/>
            </a:endParaRPr>
          </a:p>
        </p:txBody>
      </p:sp>
      <p:cxnSp>
        <p:nvCxnSpPr>
          <p:cNvPr id="17" name="直接连接符 16"/>
          <p:cNvCxnSpPr/>
          <p:nvPr/>
        </p:nvCxnSpPr>
        <p:spPr>
          <a:xfrm>
            <a:off x="5300233" y="2559050"/>
            <a:ext cx="3240000" cy="14797"/>
          </a:xfrm>
          <a:prstGeom prst="line">
            <a:avLst/>
          </a:prstGeom>
          <a:noFill/>
          <a:ln w="19050" cap="flat" cmpd="sng" algn="ctr">
            <a:solidFill>
              <a:srgbClr val="084CA1"/>
            </a:solidFill>
            <a:prstDash val="solid"/>
          </a:ln>
          <a:effectLst/>
        </p:spPr>
      </p:cxnSp>
      <p:cxnSp>
        <p:nvCxnSpPr>
          <p:cNvPr id="18" name="直接连接符 17"/>
          <p:cNvCxnSpPr/>
          <p:nvPr/>
        </p:nvCxnSpPr>
        <p:spPr>
          <a:xfrm flipV="1">
            <a:off x="6883912" y="2559050"/>
            <a:ext cx="3245" cy="1550373"/>
          </a:xfrm>
          <a:prstGeom prst="line">
            <a:avLst/>
          </a:prstGeom>
          <a:noFill/>
          <a:ln w="19050" cap="flat" cmpd="sng" algn="ctr">
            <a:solidFill>
              <a:srgbClr val="084CA1"/>
            </a:solidFill>
            <a:prstDash val="solid"/>
          </a:ln>
          <a:effectLst/>
        </p:spPr>
      </p:cxnSp>
      <p:sp>
        <p:nvSpPr>
          <p:cNvPr id="19" name="TextBox 18"/>
          <p:cNvSpPr txBox="1"/>
          <p:nvPr/>
        </p:nvSpPr>
        <p:spPr>
          <a:xfrm>
            <a:off x="5291359" y="2127002"/>
            <a:ext cx="64633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借方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0" name="TextBox 19"/>
          <p:cNvSpPr txBox="1"/>
          <p:nvPr/>
        </p:nvSpPr>
        <p:spPr>
          <a:xfrm>
            <a:off x="7893902" y="2127002"/>
            <a:ext cx="64633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贷方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21" name="TextBox 20"/>
          <p:cNvSpPr txBox="1"/>
          <p:nvPr/>
        </p:nvSpPr>
        <p:spPr>
          <a:xfrm>
            <a:off x="6167423" y="2127002"/>
            <a:ext cx="1390650" cy="369332"/>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固定资产</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cxnSp>
        <p:nvCxnSpPr>
          <p:cNvPr id="27" name="直接连接符 26"/>
          <p:cNvCxnSpPr/>
          <p:nvPr/>
        </p:nvCxnSpPr>
        <p:spPr>
          <a:xfrm flipV="1">
            <a:off x="806391" y="2559050"/>
            <a:ext cx="3847568" cy="16174"/>
          </a:xfrm>
          <a:prstGeom prst="line">
            <a:avLst/>
          </a:prstGeom>
          <a:noFill/>
          <a:ln w="19050" cap="flat" cmpd="sng" algn="ctr">
            <a:solidFill>
              <a:srgbClr val="084CA1"/>
            </a:solidFill>
            <a:prstDash val="solid"/>
          </a:ln>
          <a:effectLst/>
        </p:spPr>
      </p:cxnSp>
      <p:cxnSp>
        <p:nvCxnSpPr>
          <p:cNvPr id="28" name="直接连接符 27"/>
          <p:cNvCxnSpPr/>
          <p:nvPr/>
        </p:nvCxnSpPr>
        <p:spPr>
          <a:xfrm flipV="1">
            <a:off x="2636161" y="2559050"/>
            <a:ext cx="3245" cy="1550373"/>
          </a:xfrm>
          <a:prstGeom prst="line">
            <a:avLst/>
          </a:prstGeom>
          <a:noFill/>
          <a:ln w="19050" cap="flat" cmpd="sng" algn="ctr">
            <a:solidFill>
              <a:srgbClr val="084CA1"/>
            </a:solidFill>
            <a:prstDash val="solid"/>
          </a:ln>
          <a:effectLst/>
        </p:spPr>
      </p:cxnSp>
      <p:sp>
        <p:nvSpPr>
          <p:cNvPr id="29" name="TextBox 28"/>
          <p:cNvSpPr txBox="1"/>
          <p:nvPr/>
        </p:nvSpPr>
        <p:spPr>
          <a:xfrm>
            <a:off x="755576" y="2127002"/>
            <a:ext cx="64633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借方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0" name="TextBox 29"/>
          <p:cNvSpPr txBox="1"/>
          <p:nvPr/>
        </p:nvSpPr>
        <p:spPr>
          <a:xfrm>
            <a:off x="4007628" y="2127002"/>
            <a:ext cx="646331" cy="3693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贷方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sp>
        <p:nvSpPr>
          <p:cNvPr id="31" name="TextBox 30"/>
          <p:cNvSpPr txBox="1"/>
          <p:nvPr/>
        </p:nvSpPr>
        <p:spPr>
          <a:xfrm>
            <a:off x="1607932" y="2127002"/>
            <a:ext cx="2078505" cy="369332"/>
          </a:xfrm>
          <a:prstGeom prst="rect">
            <a:avLst/>
          </a:prstGeom>
          <a:noFill/>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以前年度损益调整</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cxnSp>
        <p:nvCxnSpPr>
          <p:cNvPr id="32" name="直接箭头连接符 31"/>
          <p:cNvCxnSpPr/>
          <p:nvPr/>
        </p:nvCxnSpPr>
        <p:spPr>
          <a:xfrm>
            <a:off x="4074697" y="3162872"/>
            <a:ext cx="1402040" cy="1"/>
          </a:xfrm>
          <a:prstGeom prst="straightConnector1">
            <a:avLst/>
          </a:prstGeom>
          <a:noFill/>
          <a:ln w="19050" cap="flat" cmpd="sng" algn="ctr">
            <a:solidFill>
              <a:srgbClr val="C00000"/>
            </a:solidFill>
            <a:prstDash val="solid"/>
            <a:headEnd type="arrow"/>
            <a:tailEnd type="arrow"/>
          </a:ln>
          <a:effectLst/>
        </p:spPr>
      </p:cxnSp>
    </p:spTree>
    <p:custDataLst>
      <p:tags r:id="rId1"/>
    </p:custDataLst>
    <p:extLst>
      <p:ext uri="{BB962C8B-B14F-4D97-AF65-F5344CB8AC3E}">
        <p14:creationId xmlns:p14="http://schemas.microsoft.com/office/powerpoint/2010/main" val="175069795"/>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4" name="矩形 23"/>
          <p:cNvSpPr/>
          <p:nvPr>
            <p:custDataLst>
              <p:tags r:id="rId7"/>
            </p:custDataLst>
          </p:nvPr>
        </p:nvSpPr>
        <p:spPr>
          <a:xfrm>
            <a:off x="805486" y="1134146"/>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5" name="矩形 24"/>
          <p:cNvSpPr/>
          <p:nvPr>
            <p:custDataLst>
              <p:tags r:id="rId8"/>
            </p:custDataLst>
          </p:nvPr>
        </p:nvSpPr>
        <p:spPr>
          <a:xfrm>
            <a:off x="729044" y="2994814"/>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26" name="矩形 25"/>
          <p:cNvSpPr/>
          <p:nvPr/>
        </p:nvSpPr>
        <p:spPr>
          <a:xfrm>
            <a:off x="806391" y="1237387"/>
            <a:ext cx="7767044" cy="1705403"/>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甲公司为增值税一般纳税人，</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30</a:t>
            </a:r>
            <a:r>
              <a:rPr lang="zh-CN" altLang="zh-CN" sz="1800" dirty="0">
                <a:latin typeface="微软雅黑" pitchFamily="34" charset="-122"/>
                <a:ea typeface="微软雅黑" pitchFamily="34" charset="-122"/>
              </a:rPr>
              <a:t>日在财产清查中发现</a:t>
            </a:r>
            <a:r>
              <a:rPr lang="en-US" altLang="zh-CN" sz="1800" dirty="0">
                <a:latin typeface="微软雅黑" pitchFamily="34" charset="-122"/>
                <a:ea typeface="微软雅黑" pitchFamily="34" charset="-122"/>
              </a:rPr>
              <a:t>2017</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月购入的一批电脑未登记入账，该批电脑设备原价为</a:t>
            </a:r>
            <a:r>
              <a:rPr lang="en-US" altLang="zh-CN" sz="1800" dirty="0">
                <a:latin typeface="微软雅黑" pitchFamily="34" charset="-122"/>
                <a:ea typeface="微软雅黑" pitchFamily="34" charset="-122"/>
              </a:rPr>
              <a:t>60 000</a:t>
            </a:r>
            <a:r>
              <a:rPr lang="zh-CN" altLang="zh-CN" sz="1800" dirty="0">
                <a:latin typeface="微软雅黑" pitchFamily="34" charset="-122"/>
                <a:ea typeface="微软雅黑" pitchFamily="34" charset="-122"/>
              </a:rPr>
              <a:t>元，重置成本为</a:t>
            </a:r>
            <a:r>
              <a:rPr lang="en-US" altLang="zh-CN" sz="1800" dirty="0">
                <a:latin typeface="微软雅黑" pitchFamily="34" charset="-122"/>
                <a:ea typeface="微软雅黑" pitchFamily="34" charset="-122"/>
              </a:rPr>
              <a:t>50 000</a:t>
            </a:r>
            <a:r>
              <a:rPr lang="zh-CN" altLang="zh-CN" sz="1800" dirty="0">
                <a:latin typeface="微软雅黑" pitchFamily="34" charset="-122"/>
                <a:ea typeface="微软雅黑" pitchFamily="34" charset="-122"/>
              </a:rPr>
              <a:t>元。甲公司适用的所得税税率为</a:t>
            </a:r>
            <a:r>
              <a:rPr lang="en-US" altLang="zh-CN" sz="1800" dirty="0">
                <a:latin typeface="微软雅黑" pitchFamily="34" charset="-122"/>
                <a:ea typeface="微软雅黑" pitchFamily="34" charset="-122"/>
              </a:rPr>
              <a:t>25%</a:t>
            </a:r>
            <a:r>
              <a:rPr lang="zh-CN" altLang="zh-CN" sz="1800" dirty="0">
                <a:latin typeface="微软雅黑" pitchFamily="34" charset="-122"/>
                <a:ea typeface="微软雅黑" pitchFamily="34" charset="-122"/>
              </a:rPr>
              <a:t>，按净利润的</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提取法定盈余公</a:t>
            </a:r>
            <a:r>
              <a:rPr lang="zh-CN" altLang="zh-CN" sz="1800" dirty="0" smtClean="0">
                <a:latin typeface="微软雅黑" pitchFamily="34" charset="-122"/>
                <a:ea typeface="微软雅黑" pitchFamily="34" charset="-122"/>
              </a:rPr>
              <a:t>积</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33" name="矩形 32"/>
          <p:cNvSpPr/>
          <p:nvPr/>
        </p:nvSpPr>
        <p:spPr>
          <a:xfrm>
            <a:off x="806391" y="3079978"/>
            <a:ext cx="7767044" cy="1338828"/>
          </a:xfrm>
          <a:prstGeom prst="rect">
            <a:avLst/>
          </a:prstGeom>
        </p:spPr>
        <p:txBody>
          <a:bodyPr wrap="square">
            <a:spAutoFit/>
          </a:bodyPr>
          <a:lstStyle/>
          <a:p>
            <a:pPr>
              <a:lnSpc>
                <a:spcPct val="150000"/>
              </a:lnSpc>
            </a:pPr>
            <a:r>
              <a:rPr lang="zh-CN" altLang="zh-CN"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zh-CN" sz="1800" b="1" dirty="0">
                <a:solidFill>
                  <a:srgbClr val="084CA1"/>
                </a:solidFill>
                <a:latin typeface="微软雅黑" pitchFamily="34" charset="-122"/>
                <a:ea typeface="微软雅黑" pitchFamily="34" charset="-122"/>
              </a:rPr>
              <a:t>）盘盈固定资产时：</a:t>
            </a:r>
          </a:p>
          <a:p>
            <a:pPr>
              <a:lnSpc>
                <a:spcPct val="150000"/>
              </a:lnSpc>
            </a:pPr>
            <a:r>
              <a:rPr lang="zh-CN" altLang="zh-CN" sz="1800" dirty="0">
                <a:latin typeface="微软雅黑" pitchFamily="34" charset="-122"/>
                <a:ea typeface="微软雅黑" pitchFamily="34" charset="-122"/>
              </a:rPr>
              <a:t>借： 固定资产</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a:latin typeface="微软雅黑" pitchFamily="34" charset="-122"/>
                <a:ea typeface="微软雅黑" pitchFamily="34" charset="-122"/>
              </a:rPr>
              <a:t>贷：以前年度损益调整——固定资产盘盈</a:t>
            </a:r>
            <a:r>
              <a:rPr lang="en-US" altLang="zh-CN" sz="1800" dirty="0">
                <a:latin typeface="微软雅黑" pitchFamily="34" charset="-122"/>
                <a:ea typeface="微软雅黑" pitchFamily="34" charset="-122"/>
              </a:rPr>
              <a:t>                    50 000</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2703678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9" name="矩形 8"/>
          <p:cNvSpPr/>
          <p:nvPr/>
        </p:nvSpPr>
        <p:spPr>
          <a:xfrm>
            <a:off x="806391" y="1123950"/>
            <a:ext cx="7767044" cy="1338828"/>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a:solidFill>
                  <a:srgbClr val="084CA1"/>
                </a:solidFill>
                <a:latin typeface="微软雅黑" pitchFamily="34" charset="-122"/>
                <a:ea typeface="微软雅黑" pitchFamily="34" charset="-122"/>
              </a:rPr>
              <a:t>）补提所得税费用时：</a:t>
            </a:r>
          </a:p>
          <a:p>
            <a:pPr>
              <a:lnSpc>
                <a:spcPct val="150000"/>
              </a:lnSpc>
            </a:pPr>
            <a:r>
              <a:rPr lang="zh-CN" altLang="en-US" sz="1800" dirty="0">
                <a:latin typeface="微软雅黑" pitchFamily="34" charset="-122"/>
                <a:ea typeface="微软雅黑" pitchFamily="34" charset="-122"/>
              </a:rPr>
              <a:t>借：以前年度损益调整</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固定资产盘盈                    </a:t>
            </a:r>
            <a:r>
              <a:rPr lang="en-US" altLang="zh-CN" sz="1800" dirty="0">
                <a:latin typeface="微软雅黑" pitchFamily="34" charset="-122"/>
                <a:ea typeface="微软雅黑" pitchFamily="34" charset="-122"/>
              </a:rPr>
              <a:t>12 500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应交企业所得税                          </a:t>
            </a:r>
            <a:r>
              <a:rPr lang="en-US" altLang="zh-CN" sz="1800" dirty="0">
                <a:latin typeface="微软雅黑" pitchFamily="34" charset="-122"/>
                <a:ea typeface="微软雅黑" pitchFamily="34" charset="-122"/>
              </a:rPr>
              <a:t>12 500</a:t>
            </a:r>
          </a:p>
        </p:txBody>
      </p:sp>
      <p:cxnSp>
        <p:nvCxnSpPr>
          <p:cNvPr id="10" name="直接连接符 9"/>
          <p:cNvCxnSpPr/>
          <p:nvPr/>
        </p:nvCxnSpPr>
        <p:spPr>
          <a:xfrm flipH="1">
            <a:off x="634298" y="2559050"/>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806391" y="2699246"/>
            <a:ext cx="7767044" cy="1754326"/>
          </a:xfrm>
          <a:prstGeom prst="rect">
            <a:avLst/>
          </a:prstGeom>
        </p:spPr>
        <p:txBody>
          <a:bodyPr wrap="square">
            <a:spAutoFit/>
          </a:bodyPr>
          <a:lstStyle/>
          <a:p>
            <a:pPr>
              <a:lnSpc>
                <a:spcPct val="150000"/>
              </a:lnSpc>
            </a:pPr>
            <a:r>
              <a:rPr lang="zh-CN" altLang="en-US" sz="1800" b="1" dirty="0" smtClean="0">
                <a:solidFill>
                  <a:srgbClr val="084CA1"/>
                </a:solidFill>
                <a:latin typeface="微软雅黑" pitchFamily="34" charset="-122"/>
                <a:ea typeface="微软雅黑" pitchFamily="34" charset="-122"/>
              </a:rPr>
              <a:t>（</a:t>
            </a:r>
            <a:r>
              <a:rPr lang="en-US" altLang="zh-CN" sz="1800" b="1" dirty="0" smtClean="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）计提法定盈余公积，并结转利润时</a:t>
            </a:r>
            <a:r>
              <a:rPr lang="zh-CN" altLang="en-US" sz="1800" b="1" dirty="0" smtClean="0">
                <a:solidFill>
                  <a:srgbClr val="084CA1"/>
                </a:solidFill>
                <a:latin typeface="微软雅黑" pitchFamily="34" charset="-122"/>
                <a:ea typeface="微软雅黑" pitchFamily="34" charset="-122"/>
              </a:rPr>
              <a:t>：</a:t>
            </a:r>
            <a:endParaRPr lang="en-US" altLang="zh-CN" sz="1800" b="1" dirty="0" smtClean="0">
              <a:solidFill>
                <a:srgbClr val="084CA1"/>
              </a:solidFill>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借：以前年度损益调整</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固定资产盘盈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37 500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：盈余公积</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法定盈余公积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3 750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利润</a:t>
            </a:r>
            <a:r>
              <a:rPr lang="zh-CN" altLang="en-US" sz="1800" dirty="0">
                <a:latin typeface="微软雅黑" pitchFamily="34" charset="-122"/>
                <a:ea typeface="微软雅黑" pitchFamily="34" charset="-122"/>
              </a:rPr>
              <a:t>分配</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未分配利润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33 750</a:t>
            </a:r>
          </a:p>
        </p:txBody>
      </p:sp>
    </p:spTree>
    <p:custDataLst>
      <p:tags r:id="rId1"/>
    </p:custDataLst>
    <p:extLst>
      <p:ext uri="{BB962C8B-B14F-4D97-AF65-F5344CB8AC3E}">
        <p14:creationId xmlns:p14="http://schemas.microsoft.com/office/powerpoint/2010/main" val="3193172995"/>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3" name="矩形 22"/>
          <p:cNvSpPr/>
          <p:nvPr/>
        </p:nvSpPr>
        <p:spPr>
          <a:xfrm>
            <a:off x="1421258" y="649144"/>
            <a:ext cx="426113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清查</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账务</a:t>
            </a:r>
            <a:r>
              <a:rPr lang="zh-CN" altLang="zh-CN" sz="1800" b="1" dirty="0" smtClean="0">
                <a:solidFill>
                  <a:srgbClr val="084CA1"/>
                </a:solidFill>
                <a:ea typeface="微软雅黑"/>
                <a:cs typeface="+mn-ea"/>
              </a:rPr>
              <a:t>处理</a:t>
            </a:r>
            <a:r>
              <a:rPr lang="en-US" altLang="zh-CN" sz="1800" b="1" dirty="0" smtClean="0">
                <a:solidFill>
                  <a:srgbClr val="084CA1"/>
                </a:solidFill>
                <a:ea typeface="微软雅黑"/>
                <a:cs typeface="+mn-ea"/>
              </a:rPr>
              <a:t>——</a:t>
            </a:r>
            <a:r>
              <a:rPr lang="zh-CN" altLang="en-US" sz="1800" b="1" dirty="0" smtClean="0">
                <a:solidFill>
                  <a:srgbClr val="084CA1"/>
                </a:solidFill>
                <a:ea typeface="微软雅黑"/>
                <a:cs typeface="+mn-ea"/>
              </a:rPr>
              <a:t>盘亏</a:t>
            </a:r>
            <a:endParaRPr lang="zh-CN" altLang="zh-CN" sz="1800" b="1" dirty="0">
              <a:solidFill>
                <a:srgbClr val="084CA1"/>
              </a:solidFill>
              <a:ea typeface="微软雅黑"/>
              <a:cs typeface="+mn-ea"/>
            </a:endParaRPr>
          </a:p>
        </p:txBody>
      </p:sp>
      <p:cxnSp>
        <p:nvCxnSpPr>
          <p:cNvPr id="24" name="直接连接符 23"/>
          <p:cNvCxnSpPr/>
          <p:nvPr/>
        </p:nvCxnSpPr>
        <p:spPr>
          <a:xfrm>
            <a:off x="3236122" y="3119329"/>
            <a:ext cx="3240000" cy="14797"/>
          </a:xfrm>
          <a:prstGeom prst="line">
            <a:avLst/>
          </a:prstGeom>
          <a:noFill/>
          <a:ln w="19050" cap="flat" cmpd="sng" algn="ctr">
            <a:solidFill>
              <a:srgbClr val="084CA1"/>
            </a:solidFill>
            <a:prstDash val="solid"/>
          </a:ln>
          <a:effectLst/>
        </p:spPr>
      </p:cxnSp>
      <p:cxnSp>
        <p:nvCxnSpPr>
          <p:cNvPr id="25" name="直接连接符 24"/>
          <p:cNvCxnSpPr/>
          <p:nvPr/>
        </p:nvCxnSpPr>
        <p:spPr>
          <a:xfrm flipV="1">
            <a:off x="4828675" y="3134127"/>
            <a:ext cx="3245" cy="1167716"/>
          </a:xfrm>
          <a:prstGeom prst="line">
            <a:avLst/>
          </a:prstGeom>
          <a:noFill/>
          <a:ln w="19050" cap="flat" cmpd="sng" algn="ctr">
            <a:solidFill>
              <a:srgbClr val="084CA1"/>
            </a:solidFill>
            <a:prstDash val="solid"/>
          </a:ln>
          <a:effectLst/>
        </p:spPr>
      </p:cxnSp>
      <p:sp>
        <p:nvSpPr>
          <p:cNvPr id="26" name="TextBox 25"/>
          <p:cNvSpPr txBox="1"/>
          <p:nvPr/>
        </p:nvSpPr>
        <p:spPr>
          <a:xfrm>
            <a:off x="3261476" y="2480396"/>
            <a:ext cx="3011269" cy="646331"/>
          </a:xfrm>
          <a:prstGeom prst="rect">
            <a:avLst/>
          </a:prstGeom>
          <a:noFill/>
          <a:ln>
            <a:noFill/>
          </a:ln>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待处理财产损溢</a:t>
            </a:r>
            <a:endPar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endParaRPr>
          </a:p>
          <a:p>
            <a:pPr marL="0" marR="0" lvl="0" indent="0" algn="dist"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a:t>
            </a: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待处理非流动资产损溢</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grpSp>
        <p:nvGrpSpPr>
          <p:cNvPr id="33" name="组合 32"/>
          <p:cNvGrpSpPr/>
          <p:nvPr/>
        </p:nvGrpSpPr>
        <p:grpSpPr>
          <a:xfrm>
            <a:off x="6704793" y="3134127"/>
            <a:ext cx="1872208" cy="1167716"/>
            <a:chOff x="2897499" y="3728356"/>
            <a:chExt cx="4392148" cy="1167716"/>
          </a:xfrm>
        </p:grpSpPr>
        <p:cxnSp>
          <p:nvCxnSpPr>
            <p:cNvPr id="34" name="直接连接符 33"/>
            <p:cNvCxnSpPr/>
            <p:nvPr/>
          </p:nvCxnSpPr>
          <p:spPr>
            <a:xfrm>
              <a:off x="2897499" y="3741567"/>
              <a:ext cx="4392148" cy="9525"/>
            </a:xfrm>
            <a:prstGeom prst="line">
              <a:avLst/>
            </a:prstGeom>
            <a:noFill/>
            <a:ln w="19050" cap="flat" cmpd="sng" algn="ctr">
              <a:solidFill>
                <a:srgbClr val="084CA1"/>
              </a:solidFill>
              <a:prstDash val="solid"/>
            </a:ln>
            <a:effectLst/>
          </p:spPr>
        </p:cxnSp>
        <p:cxnSp>
          <p:nvCxnSpPr>
            <p:cNvPr id="35" name="直接连接符 34"/>
            <p:cNvCxnSpPr/>
            <p:nvPr/>
          </p:nvCxnSpPr>
          <p:spPr>
            <a:xfrm flipV="1">
              <a:off x="5093573" y="3728356"/>
              <a:ext cx="0" cy="1167716"/>
            </a:xfrm>
            <a:prstGeom prst="line">
              <a:avLst/>
            </a:prstGeom>
            <a:noFill/>
            <a:ln w="19050" cap="flat" cmpd="sng" algn="ctr">
              <a:solidFill>
                <a:srgbClr val="084CA1"/>
              </a:solidFill>
              <a:prstDash val="solid"/>
            </a:ln>
            <a:effectLst/>
          </p:spPr>
        </p:cxnSp>
      </p:grpSp>
      <p:cxnSp>
        <p:nvCxnSpPr>
          <p:cNvPr id="38" name="直接连接符 37"/>
          <p:cNvCxnSpPr/>
          <p:nvPr/>
        </p:nvCxnSpPr>
        <p:spPr>
          <a:xfrm>
            <a:off x="778038" y="3115077"/>
            <a:ext cx="1750291" cy="19050"/>
          </a:xfrm>
          <a:prstGeom prst="line">
            <a:avLst/>
          </a:prstGeom>
          <a:noFill/>
          <a:ln w="19050" cap="flat" cmpd="sng" algn="ctr">
            <a:solidFill>
              <a:srgbClr val="084CA1"/>
            </a:solidFill>
            <a:prstDash val="solid"/>
          </a:ln>
          <a:effectLst/>
        </p:spPr>
      </p:cxnSp>
      <p:cxnSp>
        <p:nvCxnSpPr>
          <p:cNvPr id="39" name="直接连接符 38"/>
          <p:cNvCxnSpPr/>
          <p:nvPr/>
        </p:nvCxnSpPr>
        <p:spPr>
          <a:xfrm flipV="1">
            <a:off x="1672246" y="3115077"/>
            <a:ext cx="18699" cy="1186766"/>
          </a:xfrm>
          <a:prstGeom prst="line">
            <a:avLst/>
          </a:prstGeom>
          <a:noFill/>
          <a:ln w="19050" cap="flat" cmpd="sng" algn="ctr">
            <a:solidFill>
              <a:srgbClr val="084CA1"/>
            </a:solidFill>
            <a:prstDash val="solid"/>
          </a:ln>
          <a:effectLst/>
        </p:spPr>
      </p:cxnSp>
      <p:sp>
        <p:nvSpPr>
          <p:cNvPr id="40" name="TextBox 39"/>
          <p:cNvSpPr txBox="1"/>
          <p:nvPr/>
        </p:nvSpPr>
        <p:spPr>
          <a:xfrm>
            <a:off x="1010259" y="2680507"/>
            <a:ext cx="1323975" cy="369332"/>
          </a:xfrm>
          <a:prstGeom prst="rect">
            <a:avLst/>
          </a:prstGeom>
          <a:noFill/>
          <a:ln>
            <a:noFill/>
          </a:ln>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固定资产</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cxnSp>
        <p:nvCxnSpPr>
          <p:cNvPr id="41" name="直接箭头连接符 40"/>
          <p:cNvCxnSpPr/>
          <p:nvPr/>
        </p:nvCxnSpPr>
        <p:spPr>
          <a:xfrm flipV="1">
            <a:off x="6214248" y="3421635"/>
            <a:ext cx="821015" cy="9525"/>
          </a:xfrm>
          <a:prstGeom prst="straightConnector1">
            <a:avLst/>
          </a:prstGeom>
          <a:noFill/>
          <a:ln w="19050" cap="flat" cmpd="sng" algn="ctr">
            <a:solidFill>
              <a:srgbClr val="C00000"/>
            </a:solidFill>
            <a:prstDash val="solid"/>
            <a:headEnd type="arrow"/>
            <a:tailEnd type="arrow"/>
          </a:ln>
          <a:effectLst/>
        </p:spPr>
      </p:cxnSp>
      <p:cxnSp>
        <p:nvCxnSpPr>
          <p:cNvPr id="42" name="直接箭头连接符 41"/>
          <p:cNvCxnSpPr/>
          <p:nvPr/>
        </p:nvCxnSpPr>
        <p:spPr>
          <a:xfrm flipV="1">
            <a:off x="2435780" y="3440685"/>
            <a:ext cx="821015" cy="9525"/>
          </a:xfrm>
          <a:prstGeom prst="straightConnector1">
            <a:avLst/>
          </a:prstGeom>
          <a:noFill/>
          <a:ln w="19050" cap="flat" cmpd="sng" algn="ctr">
            <a:solidFill>
              <a:srgbClr val="C00000"/>
            </a:solidFill>
            <a:prstDash val="solid"/>
            <a:headEnd type="arrow"/>
            <a:tailEnd type="arrow"/>
          </a:ln>
          <a:effectLst/>
        </p:spPr>
      </p:cxnSp>
      <p:sp>
        <p:nvSpPr>
          <p:cNvPr id="43" name="TextBox 42"/>
          <p:cNvSpPr txBox="1"/>
          <p:nvPr/>
        </p:nvSpPr>
        <p:spPr>
          <a:xfrm>
            <a:off x="6214248" y="3623803"/>
            <a:ext cx="877163" cy="369332"/>
          </a:xfrm>
          <a:prstGeom prst="rect">
            <a:avLst/>
          </a:prstGeom>
          <a:noFill/>
          <a:ln>
            <a:no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审批后</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44" name="TextBox 43"/>
          <p:cNvSpPr txBox="1"/>
          <p:nvPr/>
        </p:nvSpPr>
        <p:spPr>
          <a:xfrm>
            <a:off x="2384313" y="3578251"/>
            <a:ext cx="877163" cy="369332"/>
          </a:xfrm>
          <a:prstGeom prst="rect">
            <a:avLst/>
          </a:prstGeom>
          <a:noFill/>
          <a:ln>
            <a:noFill/>
          </a:ln>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审批前</a:t>
            </a:r>
            <a:endPar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45" name="TextBox 44"/>
          <p:cNvSpPr txBox="1"/>
          <p:nvPr/>
        </p:nvSpPr>
        <p:spPr>
          <a:xfrm>
            <a:off x="6898604" y="2407191"/>
            <a:ext cx="1515439" cy="646331"/>
          </a:xfrm>
          <a:prstGeom prst="rect">
            <a:avLst/>
          </a:prstGeom>
          <a:noFill/>
          <a:ln>
            <a:noFill/>
          </a:ln>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其他应收款</a:t>
            </a:r>
            <a:endPar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endParaRPr>
          </a:p>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营业外支出</a:t>
            </a:r>
            <a:endParaRPr kumimoji="0" lang="en-US" altLang="zh-CN"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endParaRPr>
          </a:p>
        </p:txBody>
      </p:sp>
      <p:cxnSp>
        <p:nvCxnSpPr>
          <p:cNvPr id="47" name="直接连接符 46"/>
          <p:cNvCxnSpPr/>
          <p:nvPr/>
        </p:nvCxnSpPr>
        <p:spPr>
          <a:xfrm>
            <a:off x="3208675" y="1585350"/>
            <a:ext cx="3240000" cy="10019"/>
          </a:xfrm>
          <a:prstGeom prst="line">
            <a:avLst/>
          </a:prstGeom>
          <a:noFill/>
          <a:ln w="19050" cap="flat" cmpd="sng" algn="ctr">
            <a:solidFill>
              <a:srgbClr val="084CA1"/>
            </a:solidFill>
            <a:prstDash val="solid"/>
          </a:ln>
          <a:effectLst/>
        </p:spPr>
      </p:cxnSp>
      <p:cxnSp>
        <p:nvCxnSpPr>
          <p:cNvPr id="48" name="直接连接符 47"/>
          <p:cNvCxnSpPr/>
          <p:nvPr/>
        </p:nvCxnSpPr>
        <p:spPr>
          <a:xfrm flipV="1">
            <a:off x="4801228" y="1595370"/>
            <a:ext cx="0" cy="709556"/>
          </a:xfrm>
          <a:prstGeom prst="line">
            <a:avLst/>
          </a:prstGeom>
          <a:noFill/>
          <a:ln w="19050" cap="flat" cmpd="sng" algn="ctr">
            <a:solidFill>
              <a:srgbClr val="084CA1"/>
            </a:solidFill>
            <a:prstDash val="solid"/>
          </a:ln>
          <a:effectLst/>
        </p:spPr>
      </p:cxnSp>
      <p:sp>
        <p:nvSpPr>
          <p:cNvPr id="49" name="TextBox 48"/>
          <p:cNvSpPr txBox="1"/>
          <p:nvPr/>
        </p:nvSpPr>
        <p:spPr>
          <a:xfrm>
            <a:off x="4127222" y="1226037"/>
            <a:ext cx="1323975" cy="369332"/>
          </a:xfrm>
          <a:prstGeom prst="rect">
            <a:avLst/>
          </a:prstGeom>
          <a:noFill/>
          <a:ln>
            <a:noFill/>
          </a:ln>
        </p:spPr>
        <p:txBody>
          <a:bodyPr wrap="square" rtlCol="0">
            <a:spAutoFit/>
          </a:bodyPr>
          <a:lstStyle/>
          <a:p>
            <a:pPr marL="0" marR="0" lvl="0" indent="0" algn="dist"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84CA1"/>
                </a:solidFill>
                <a:effectLst/>
                <a:uLnTx/>
                <a:uFillTx/>
                <a:latin typeface="微软雅黑" pitchFamily="34" charset="-122"/>
                <a:ea typeface="微软雅黑" pitchFamily="34" charset="-122"/>
              </a:rPr>
              <a:t>累计折旧</a:t>
            </a:r>
            <a:endParaRPr kumimoji="0" lang="zh-CN" altLang="en-US" sz="1800" b="1" i="0" u="none" strike="noStrike" kern="0" cap="none" spc="0" normalizeH="0" baseline="0" noProof="0" dirty="0">
              <a:ln>
                <a:noFill/>
              </a:ln>
              <a:solidFill>
                <a:srgbClr val="084CA1"/>
              </a:solidFill>
              <a:effectLst/>
              <a:uLnTx/>
              <a:uFillTx/>
              <a:latin typeface="微软雅黑" pitchFamily="34" charset="-122"/>
              <a:ea typeface="微软雅黑" pitchFamily="34" charset="-122"/>
            </a:endParaRPr>
          </a:p>
        </p:txBody>
      </p:sp>
      <p:cxnSp>
        <p:nvCxnSpPr>
          <p:cNvPr id="50" name="直接连接符 49"/>
          <p:cNvCxnSpPr/>
          <p:nvPr/>
        </p:nvCxnSpPr>
        <p:spPr>
          <a:xfrm>
            <a:off x="2911287" y="1802101"/>
            <a:ext cx="0" cy="1438559"/>
          </a:xfrm>
          <a:prstGeom prst="line">
            <a:avLst/>
          </a:prstGeom>
          <a:noFill/>
          <a:ln w="19050" cap="flat" cmpd="sng" algn="ctr">
            <a:solidFill>
              <a:srgbClr val="084CA1"/>
            </a:solidFill>
            <a:prstDash val="solid"/>
          </a:ln>
          <a:effectLst/>
        </p:spPr>
      </p:cxnSp>
      <p:cxnSp>
        <p:nvCxnSpPr>
          <p:cNvPr id="51" name="直接箭头连接符 50"/>
          <p:cNvCxnSpPr/>
          <p:nvPr/>
        </p:nvCxnSpPr>
        <p:spPr>
          <a:xfrm>
            <a:off x="2911287" y="1802101"/>
            <a:ext cx="410508" cy="0"/>
          </a:xfrm>
          <a:prstGeom prst="straightConnector1">
            <a:avLst/>
          </a:prstGeom>
          <a:noFill/>
          <a:ln w="19050" cap="flat" cmpd="sng" algn="ctr">
            <a:solidFill>
              <a:srgbClr val="084CA1"/>
            </a:solidFill>
            <a:prstDash val="solid"/>
            <a:tailEnd type="arrow"/>
          </a:ln>
          <a:effectLst/>
        </p:spPr>
      </p:cxnSp>
      <p:cxnSp>
        <p:nvCxnSpPr>
          <p:cNvPr id="52" name="直接箭头连接符 51"/>
          <p:cNvCxnSpPr/>
          <p:nvPr/>
        </p:nvCxnSpPr>
        <p:spPr>
          <a:xfrm flipH="1">
            <a:off x="2479432" y="3261340"/>
            <a:ext cx="431855" cy="0"/>
          </a:xfrm>
          <a:prstGeom prst="straightConnector1">
            <a:avLst/>
          </a:prstGeom>
          <a:noFill/>
          <a:ln w="19050" cap="flat" cmpd="sng" algn="ctr">
            <a:solidFill>
              <a:srgbClr val="084CA1"/>
            </a:solidFill>
            <a:prstDash val="solid"/>
            <a:tailEnd type="arrow"/>
          </a:ln>
          <a:effectLst/>
        </p:spPr>
      </p:cxnSp>
    </p:spTree>
    <p:custDataLst>
      <p:tags r:id="rId1"/>
    </p:custDataLst>
    <p:extLst>
      <p:ext uri="{BB962C8B-B14F-4D97-AF65-F5344CB8AC3E}">
        <p14:creationId xmlns:p14="http://schemas.microsoft.com/office/powerpoint/2010/main" val="273328722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2" name="矩形 11"/>
          <p:cNvSpPr/>
          <p:nvPr>
            <p:custDataLst>
              <p:tags r:id="rId7"/>
            </p:custDataLst>
          </p:nvPr>
        </p:nvSpPr>
        <p:spPr>
          <a:xfrm>
            <a:off x="805486" y="1101090"/>
            <a:ext cx="7767949" cy="45719"/>
          </a:xfrm>
          <a:prstGeom prst="rect">
            <a:avLst/>
          </a:prstGeom>
          <a:solidFill>
            <a:srgbClr val="084CA1"/>
          </a:solidFill>
          <a:ln>
            <a:solidFill>
              <a:srgbClr val="084CA1"/>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3" name="矩形 12"/>
          <p:cNvSpPr/>
          <p:nvPr>
            <p:custDataLst>
              <p:tags r:id="rId8"/>
            </p:custDataLst>
          </p:nvPr>
        </p:nvSpPr>
        <p:spPr>
          <a:xfrm>
            <a:off x="729044" y="2961758"/>
            <a:ext cx="7844391" cy="55840"/>
          </a:xfrm>
          <a:prstGeom prst="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77" tIns="34289" rIns="68577" bIns="34289" rtlCol="0" anchor="ctr"/>
          <a:lstStyle/>
          <a:p>
            <a:pPr algn="ctr"/>
            <a:endParaRPr lang="zh-CN" altLang="en-US" sz="1800">
              <a:latin typeface="微软雅黑" pitchFamily="34" charset="-122"/>
              <a:ea typeface="微软雅黑" pitchFamily="34" charset="-122"/>
            </a:endParaRPr>
          </a:p>
        </p:txBody>
      </p:sp>
      <p:sp>
        <p:nvSpPr>
          <p:cNvPr id="14" name="矩形 13"/>
          <p:cNvSpPr/>
          <p:nvPr/>
        </p:nvSpPr>
        <p:spPr>
          <a:xfrm>
            <a:off x="806391" y="1204331"/>
            <a:ext cx="7767044" cy="1705403"/>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甲公司为增值税一般纳税人，</a:t>
            </a: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6</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30</a:t>
            </a:r>
            <a:r>
              <a:rPr lang="zh-CN" altLang="zh-CN" sz="1800" dirty="0">
                <a:latin typeface="微软雅黑" pitchFamily="34" charset="-122"/>
                <a:ea typeface="微软雅黑" pitchFamily="34" charset="-122"/>
              </a:rPr>
              <a:t>日在财产清查中盘亏一台打印机，原价为</a:t>
            </a:r>
            <a:r>
              <a:rPr lang="en-US" altLang="zh-CN" sz="1800" dirty="0">
                <a:latin typeface="微软雅黑" pitchFamily="34" charset="-122"/>
                <a:ea typeface="微软雅黑" pitchFamily="34" charset="-122"/>
              </a:rPr>
              <a:t>10 000</a:t>
            </a:r>
            <a:r>
              <a:rPr lang="zh-CN" altLang="zh-CN" sz="1800" dirty="0">
                <a:latin typeface="微软雅黑" pitchFamily="34" charset="-122"/>
                <a:ea typeface="微软雅黑" pitchFamily="34" charset="-122"/>
              </a:rPr>
              <a:t>元，已计提折旧</a:t>
            </a:r>
            <a:r>
              <a:rPr lang="en-US" altLang="zh-CN" sz="1800" dirty="0">
                <a:latin typeface="微软雅黑" pitchFamily="34" charset="-122"/>
                <a:ea typeface="微软雅黑" pitchFamily="34" charset="-122"/>
              </a:rPr>
              <a:t>4 750</a:t>
            </a:r>
            <a:r>
              <a:rPr lang="zh-CN" altLang="zh-CN" sz="1800" dirty="0">
                <a:latin typeface="微软雅黑" pitchFamily="34" charset="-122"/>
                <a:ea typeface="微软雅黑" pitchFamily="34" charset="-122"/>
              </a:rPr>
              <a:t>元，未计提减值准备，购入时发生的增值税进项税额</a:t>
            </a:r>
            <a:r>
              <a:rPr lang="en-US" altLang="zh-CN" sz="1800" dirty="0">
                <a:latin typeface="微软雅黑" pitchFamily="34" charset="-122"/>
                <a:ea typeface="微软雅黑" pitchFamily="34" charset="-122"/>
              </a:rPr>
              <a:t>1 </a:t>
            </a:r>
            <a:r>
              <a:rPr lang="en-US" altLang="zh-CN" sz="1800" dirty="0" smtClean="0">
                <a:latin typeface="微软雅黑" pitchFamily="34" charset="-122"/>
                <a:ea typeface="微软雅黑" pitchFamily="34" charset="-122"/>
              </a:rPr>
              <a:t>600</a:t>
            </a:r>
            <a:r>
              <a:rPr lang="zh-CN" altLang="zh-CN" sz="1800" dirty="0">
                <a:latin typeface="微软雅黑" pitchFamily="34" charset="-122"/>
                <a:ea typeface="微软雅黑" pitchFamily="34" charset="-122"/>
              </a:rPr>
              <a:t>元已全部抵扣。经查实，该打印机的盘亏是因为保管人管理不善而被盗。报经批准后，甲公司要求保管人赔偿损失</a:t>
            </a:r>
            <a:r>
              <a:rPr lang="en-US" altLang="zh-CN" sz="1800" dirty="0">
                <a:latin typeface="微软雅黑" pitchFamily="34" charset="-122"/>
                <a:ea typeface="微软雅黑" pitchFamily="34" charset="-122"/>
              </a:rPr>
              <a:t>3 000</a:t>
            </a:r>
            <a:r>
              <a:rPr lang="zh-CN" altLang="zh-CN" sz="1800" dirty="0" smtClean="0">
                <a:latin typeface="微软雅黑" pitchFamily="34" charset="-122"/>
                <a:ea typeface="微软雅黑" pitchFamily="34" charset="-122"/>
              </a:rPr>
              <a:t>元</a:t>
            </a:r>
            <a:r>
              <a:rPr lang="zh-CN" altLang="en-US" sz="1800" dirty="0" smtClean="0">
                <a:latin typeface="微软雅黑" pitchFamily="34" charset="-122"/>
                <a:ea typeface="微软雅黑" pitchFamily="34" charset="-122"/>
              </a:rPr>
              <a:t>。</a:t>
            </a:r>
            <a:endParaRPr lang="zh-CN" altLang="en-US" sz="1800" dirty="0">
              <a:latin typeface="微软雅黑" pitchFamily="34" charset="-122"/>
              <a:ea typeface="微软雅黑" pitchFamily="34" charset="-122"/>
            </a:endParaRPr>
          </a:p>
        </p:txBody>
      </p:sp>
      <p:sp>
        <p:nvSpPr>
          <p:cNvPr id="15" name="矩形 14"/>
          <p:cNvSpPr/>
          <p:nvPr/>
        </p:nvSpPr>
        <p:spPr>
          <a:xfrm>
            <a:off x="806391" y="2945590"/>
            <a:ext cx="7767044" cy="1754326"/>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1</a:t>
            </a:r>
            <a:r>
              <a:rPr lang="zh-CN" altLang="en-US" sz="1800" b="1" dirty="0">
                <a:solidFill>
                  <a:srgbClr val="084CA1"/>
                </a:solidFill>
                <a:latin typeface="微软雅黑" pitchFamily="34" charset="-122"/>
                <a:ea typeface="微软雅黑" pitchFamily="34" charset="-122"/>
              </a:rPr>
              <a:t>）盘亏固定资产时：</a:t>
            </a:r>
          </a:p>
          <a:p>
            <a:pPr>
              <a:lnSpc>
                <a:spcPct val="150000"/>
              </a:lnSpc>
            </a:pPr>
            <a:r>
              <a:rPr lang="zh-CN" altLang="en-US" sz="1800" dirty="0">
                <a:latin typeface="微软雅黑" pitchFamily="34" charset="-122"/>
                <a:ea typeface="微软雅黑" pitchFamily="34" charset="-122"/>
              </a:rPr>
              <a:t>借：待处理财产损溢</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待处理固定资产损溢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5 250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累计</a:t>
            </a:r>
            <a:r>
              <a:rPr lang="zh-CN" altLang="en-US" sz="1800" dirty="0">
                <a:latin typeface="微软雅黑" pitchFamily="34" charset="-122"/>
                <a:ea typeface="微软雅黑" pitchFamily="34" charset="-122"/>
              </a:rPr>
              <a:t>折旧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4 750</a:t>
            </a:r>
          </a:p>
          <a:p>
            <a:pPr>
              <a:lnSpc>
                <a:spcPct val="150000"/>
              </a:lnSpc>
            </a:pPr>
            <a:r>
              <a:rPr lang="zh-CN" altLang="en-US" sz="1800" dirty="0" smtClean="0">
                <a:latin typeface="微软雅黑" pitchFamily="34" charset="-122"/>
                <a:ea typeface="微软雅黑" pitchFamily="34" charset="-122"/>
              </a:rPr>
              <a:t>      贷</a:t>
            </a:r>
            <a:r>
              <a:rPr lang="zh-CN" altLang="en-US" sz="1800" dirty="0">
                <a:latin typeface="微软雅黑" pitchFamily="34" charset="-122"/>
                <a:ea typeface="微软雅黑" pitchFamily="34" charset="-122"/>
              </a:rPr>
              <a:t>：固定资产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10 000</a:t>
            </a:r>
          </a:p>
        </p:txBody>
      </p:sp>
    </p:spTree>
    <p:custDataLst>
      <p:tags r:id="rId1"/>
    </p:custDataLst>
    <p:extLst>
      <p:ext uri="{BB962C8B-B14F-4D97-AF65-F5344CB8AC3E}">
        <p14:creationId xmlns:p14="http://schemas.microsoft.com/office/powerpoint/2010/main" val="8779794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2</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固定资产的初始计量</a:t>
            </a:r>
            <a:endParaRPr lang="zh-CN" altLang="en-US" sz="2600" kern="0" dirty="0">
              <a:solidFill>
                <a:srgbClr val="084CA1"/>
              </a:solidFill>
              <a:latin typeface="微软雅黑"/>
              <a:ea typeface="微软雅黑"/>
            </a:endParaRPr>
          </a:p>
        </p:txBody>
      </p:sp>
      <p:sp>
        <p:nvSpPr>
          <p:cNvPr id="77" name="矩形 76"/>
          <p:cNvSpPr/>
          <p:nvPr/>
        </p:nvSpPr>
        <p:spPr>
          <a:xfrm>
            <a:off x="1421258" y="649144"/>
            <a:ext cx="3844353"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固定资产核算设置的会计科目</a:t>
            </a: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cxnSp>
        <p:nvCxnSpPr>
          <p:cNvPr id="21" name="直接连接符 20"/>
          <p:cNvCxnSpPr/>
          <p:nvPr/>
        </p:nvCxnSpPr>
        <p:spPr>
          <a:xfrm>
            <a:off x="164407" y="1622505"/>
            <a:ext cx="5487045" cy="0"/>
          </a:xfrm>
          <a:prstGeom prst="line">
            <a:avLst/>
          </a:prstGeom>
          <a:noFill/>
          <a:ln w="6350" cap="flat" cmpd="sng" algn="ctr">
            <a:solidFill>
              <a:srgbClr val="000000"/>
            </a:solidFill>
            <a:prstDash val="solid"/>
            <a:miter lim="800000"/>
          </a:ln>
          <a:effectLst/>
        </p:spPr>
      </p:cxnSp>
      <p:cxnSp>
        <p:nvCxnSpPr>
          <p:cNvPr id="22" name="直接连接符 21"/>
          <p:cNvCxnSpPr/>
          <p:nvPr/>
        </p:nvCxnSpPr>
        <p:spPr>
          <a:xfrm>
            <a:off x="2969994" y="1632521"/>
            <a:ext cx="0" cy="3052119"/>
          </a:xfrm>
          <a:prstGeom prst="line">
            <a:avLst/>
          </a:prstGeom>
          <a:noFill/>
          <a:ln w="6350" cap="flat" cmpd="sng" algn="ctr">
            <a:solidFill>
              <a:srgbClr val="000000"/>
            </a:solidFill>
            <a:prstDash val="solid"/>
            <a:miter lim="800000"/>
          </a:ln>
          <a:effectLst/>
        </p:spPr>
      </p:cxnSp>
      <p:sp>
        <p:nvSpPr>
          <p:cNvPr id="23" name="文本框 22"/>
          <p:cNvSpPr txBox="1"/>
          <p:nvPr/>
        </p:nvSpPr>
        <p:spPr>
          <a:xfrm>
            <a:off x="2270674" y="1229200"/>
            <a:ext cx="1398639"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84CA1"/>
                </a:solidFill>
                <a:effectLst/>
                <a:uLnTx/>
                <a:uFillTx/>
                <a:latin typeface="微软雅黑" pitchFamily="34" charset="-122"/>
                <a:ea typeface="微软雅黑" pitchFamily="34" charset="-122"/>
              </a:rPr>
              <a:t>工程物资</a:t>
            </a:r>
          </a:p>
        </p:txBody>
      </p:sp>
      <p:sp>
        <p:nvSpPr>
          <p:cNvPr id="24" name="文本框 23"/>
          <p:cNvSpPr txBox="1"/>
          <p:nvPr/>
        </p:nvSpPr>
        <p:spPr>
          <a:xfrm>
            <a:off x="327629" y="1730185"/>
            <a:ext cx="2580299" cy="458908"/>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① </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购入</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工程物资的</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成本</a:t>
            </a:r>
          </a:p>
        </p:txBody>
      </p:sp>
      <p:sp>
        <p:nvSpPr>
          <p:cNvPr id="25" name="文本框 24"/>
          <p:cNvSpPr txBox="1"/>
          <p:nvPr/>
        </p:nvSpPr>
        <p:spPr>
          <a:xfrm>
            <a:off x="3095588" y="1730185"/>
            <a:ext cx="2369672" cy="923330"/>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② 登记</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领用</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工程物资成本（</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转入</a:t>
            </a:r>
            <a:r>
              <a:rPr kumimoji="0" lang="zh-CN" altLang="en-US" sz="1800" b="1" i="0" u="sng" strike="noStrike" kern="0" cap="none" spc="0" normalizeH="0" baseline="0" noProof="0" dirty="0">
                <a:ln>
                  <a:noFill/>
                </a:ln>
                <a:solidFill>
                  <a:srgbClr val="C00000"/>
                </a:solidFill>
                <a:effectLst/>
                <a:uLnTx/>
                <a:uFill>
                  <a:solidFill>
                    <a:srgbClr val="C00000"/>
                  </a:solidFill>
                </a:uFill>
                <a:latin typeface="微软雅黑" pitchFamily="34" charset="-122"/>
                <a:ea typeface="微软雅黑" pitchFamily="34" charset="-122"/>
              </a:rPr>
              <a:t>在建工程</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p>
        </p:txBody>
      </p:sp>
      <p:cxnSp>
        <p:nvCxnSpPr>
          <p:cNvPr id="26" name="直接连接符 25"/>
          <p:cNvCxnSpPr/>
          <p:nvPr/>
        </p:nvCxnSpPr>
        <p:spPr>
          <a:xfrm>
            <a:off x="164407" y="2774066"/>
            <a:ext cx="5487045" cy="0"/>
          </a:xfrm>
          <a:prstGeom prst="line">
            <a:avLst/>
          </a:prstGeom>
          <a:noFill/>
          <a:ln w="6350" cap="flat" cmpd="sng" algn="ctr">
            <a:solidFill>
              <a:srgbClr val="000000"/>
            </a:solidFill>
            <a:prstDash val="solid"/>
            <a:miter lim="800000"/>
          </a:ln>
          <a:effectLst/>
        </p:spPr>
      </p:cxnSp>
      <p:sp>
        <p:nvSpPr>
          <p:cNvPr id="28" name="文本框 28"/>
          <p:cNvSpPr txBox="1"/>
          <p:nvPr/>
        </p:nvSpPr>
        <p:spPr>
          <a:xfrm>
            <a:off x="327630" y="2863571"/>
            <a:ext cx="2580298" cy="1338828"/>
          </a:xfrm>
          <a:prstGeom prst="rect">
            <a:avLst/>
          </a:prstGeom>
          <a:noFill/>
        </p:spPr>
        <p:txBody>
          <a:bodyPr wrap="square" rtlCol="0">
            <a:spAutoFit/>
          </a:bodyPr>
          <a:lstStyle/>
          <a:p>
            <a:pPr marL="0" marR="0" lvl="0" indent="0" algn="l" defTabSz="914400" eaLnBrk="1" fontAlgn="auto" latinLnBrk="0" hangingPunct="1">
              <a:lnSpc>
                <a:spcPct val="15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期末余额</a:t>
            </a:r>
            <a:r>
              <a:rPr kumimoji="0" lang="zh-CN" altLang="en-US" sz="18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企业为在建工程准备的各种物资的成本（</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未领用</a:t>
            </a:r>
            <a:r>
              <a:rPr kumimoji="0" lang="zh-CN" altLang="en-US"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r>
              <a:rPr kumimoji="0" lang="en-US" altLang="zh-CN" sz="180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 </a:t>
            </a:r>
            <a:endParaRPr kumimoji="0" lang="en-US" altLang="zh-CN" sz="1800" i="0" u="none" strike="noStrike" kern="0" cap="none" spc="0" normalizeH="0" baseline="0" noProof="0" dirty="0">
              <a:ln>
                <a:noFill/>
              </a:ln>
              <a:solidFill>
                <a:srgbClr val="C00000"/>
              </a:solidFill>
              <a:effectLst/>
              <a:uLnTx/>
              <a:uFillTx/>
              <a:latin typeface="微软雅黑" pitchFamily="34" charset="-122"/>
              <a:ea typeface="微软雅黑" pitchFamily="34" charset="-122"/>
            </a:endParaRPr>
          </a:p>
        </p:txBody>
      </p:sp>
      <p:sp>
        <p:nvSpPr>
          <p:cNvPr id="29" name="圆角矩形 28"/>
          <p:cNvSpPr/>
          <p:nvPr/>
        </p:nvSpPr>
        <p:spPr>
          <a:xfrm>
            <a:off x="5786331" y="2559874"/>
            <a:ext cx="3182858" cy="2475263"/>
          </a:xfrm>
          <a:prstGeom prst="roundRect">
            <a:avLst>
              <a:gd name="adj" fmla="val 3178"/>
            </a:avLst>
          </a:prstGeom>
          <a:solidFill>
            <a:srgbClr val="084CA1"/>
          </a:solidFill>
          <a:ln w="12700" cap="flat" cmpd="sng" algn="ctr">
            <a:solidFill>
              <a:srgbClr val="066DCA">
                <a:shade val="50000"/>
              </a:srgbClr>
            </a:solidFill>
            <a:prstDash val="solid"/>
            <a:miter lim="800000"/>
          </a:ln>
          <a:effectLst/>
        </p:spPr>
        <p:txBody>
          <a:bodyPr rtlCol="0" anchor="ctr"/>
          <a:lstStyle/>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资产类</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账户；</a:t>
            </a:r>
          </a:p>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核算企业</a:t>
            </a: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为</a:t>
            </a:r>
            <a:r>
              <a:rPr kumimoji="0" lang="zh-CN" altLang="en-US" sz="1800" b="1" i="0" u="none" strike="noStrike" kern="0" cap="none" spc="0" normalizeH="0" baseline="0" noProof="0" dirty="0">
                <a:ln>
                  <a:noFill/>
                </a:ln>
                <a:solidFill>
                  <a:srgbClr val="FFC000"/>
                </a:solidFill>
                <a:effectLst/>
                <a:uLnTx/>
                <a:uFillTx/>
                <a:latin typeface="微软雅黑" pitchFamily="34" charset="-122"/>
                <a:ea typeface="微软雅黑" pitchFamily="34" charset="-122"/>
              </a:rPr>
              <a:t>在建工程准备的各种物资的成本</a:t>
            </a: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a:t>
            </a:r>
          </a:p>
          <a:p>
            <a:pPr marL="285750" marR="0" lvl="0" indent="-285750" algn="just" defTabSz="91440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sz="18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包括工程用材料、尚未安装的设备以及为生产准备的工器具等。</a:t>
            </a:r>
          </a:p>
        </p:txBody>
      </p:sp>
      <p:sp>
        <p:nvSpPr>
          <p:cNvPr id="41" name="TextBox 40"/>
          <p:cNvSpPr txBox="1"/>
          <p:nvPr/>
        </p:nvSpPr>
        <p:spPr>
          <a:xfrm>
            <a:off x="251675" y="1255305"/>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42" name="TextBox 41"/>
          <p:cNvSpPr txBox="1"/>
          <p:nvPr/>
        </p:nvSpPr>
        <p:spPr>
          <a:xfrm>
            <a:off x="4633680" y="1253304"/>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379609989"/>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6</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固定资产清查</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2" name="矩形 21"/>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6" name="矩形 15"/>
          <p:cNvSpPr/>
          <p:nvPr/>
        </p:nvSpPr>
        <p:spPr>
          <a:xfrm>
            <a:off x="806391" y="1130796"/>
            <a:ext cx="7767044" cy="1754326"/>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2</a:t>
            </a:r>
            <a:r>
              <a:rPr lang="zh-CN" altLang="en-US" sz="1800" b="1" dirty="0">
                <a:solidFill>
                  <a:srgbClr val="084CA1"/>
                </a:solidFill>
                <a:latin typeface="微软雅黑" pitchFamily="34" charset="-122"/>
                <a:ea typeface="微软雅黑" pitchFamily="34" charset="-122"/>
              </a:rPr>
              <a:t>）转出不可抵扣的进项税额时：</a:t>
            </a:r>
          </a:p>
          <a:p>
            <a:pPr>
              <a:lnSpc>
                <a:spcPct val="150000"/>
              </a:lnSpc>
            </a:pPr>
            <a:r>
              <a:rPr lang="zh-CN" altLang="en-US" sz="1800" dirty="0">
                <a:latin typeface="微软雅黑" pitchFamily="34" charset="-122"/>
                <a:ea typeface="微软雅黑" pitchFamily="34" charset="-122"/>
              </a:rPr>
              <a:t>应转出的不可抵扣的进项税额＝（</a:t>
            </a:r>
            <a:r>
              <a:rPr lang="en-US" altLang="zh-CN" sz="1800" dirty="0">
                <a:latin typeface="微软雅黑" pitchFamily="34" charset="-122"/>
                <a:ea typeface="微软雅黑" pitchFamily="34" charset="-122"/>
              </a:rPr>
              <a:t>10 000</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4 750</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×17%</a:t>
            </a:r>
            <a:r>
              <a:rPr lang="zh-CN" altLang="en-US"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892.5</a:t>
            </a:r>
            <a:r>
              <a:rPr lang="zh-CN" altLang="en-US" sz="1800" dirty="0">
                <a:latin typeface="微软雅黑" pitchFamily="34" charset="-122"/>
                <a:ea typeface="微软雅黑" pitchFamily="34" charset="-122"/>
              </a:rPr>
              <a:t>（元）</a:t>
            </a:r>
          </a:p>
          <a:p>
            <a:pPr>
              <a:lnSpc>
                <a:spcPct val="150000"/>
              </a:lnSpc>
            </a:pPr>
            <a:r>
              <a:rPr lang="zh-CN" altLang="en-US" sz="1800" dirty="0">
                <a:latin typeface="微软雅黑" pitchFamily="34" charset="-122"/>
                <a:ea typeface="微软雅黑" pitchFamily="34" charset="-122"/>
              </a:rPr>
              <a:t>借：待处理财产损溢</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待处理固定资产损溢                   </a:t>
            </a:r>
            <a:r>
              <a:rPr lang="en-US" altLang="zh-CN" sz="1800" dirty="0">
                <a:latin typeface="微软雅黑" pitchFamily="34" charset="-122"/>
                <a:ea typeface="微软雅黑" pitchFamily="34" charset="-122"/>
              </a:rPr>
              <a:t>892.5</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贷</a:t>
            </a:r>
            <a:r>
              <a:rPr lang="zh-CN" altLang="en-US" sz="1800" dirty="0">
                <a:latin typeface="微软雅黑" pitchFamily="34" charset="-122"/>
                <a:ea typeface="微软雅黑" pitchFamily="34" charset="-122"/>
              </a:rPr>
              <a:t>：应交税费</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应交增值税（进项税额转出）                 </a:t>
            </a:r>
            <a:r>
              <a:rPr lang="en-US" altLang="zh-CN" sz="1800" dirty="0">
                <a:latin typeface="微软雅黑" pitchFamily="34" charset="-122"/>
                <a:ea typeface="微软雅黑" pitchFamily="34" charset="-122"/>
              </a:rPr>
              <a:t>892.5</a:t>
            </a:r>
          </a:p>
        </p:txBody>
      </p:sp>
      <p:cxnSp>
        <p:nvCxnSpPr>
          <p:cNvPr id="17" name="直接连接符 16"/>
          <p:cNvCxnSpPr/>
          <p:nvPr/>
        </p:nvCxnSpPr>
        <p:spPr>
          <a:xfrm flipH="1">
            <a:off x="634298" y="2851150"/>
            <a:ext cx="7875403" cy="0"/>
          </a:xfrm>
          <a:prstGeom prst="line">
            <a:avLst/>
          </a:prstGeom>
          <a:ln w="19050">
            <a:solidFill>
              <a:srgbClr val="EF704F"/>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806391" y="3014235"/>
            <a:ext cx="7767044" cy="1754326"/>
          </a:xfrm>
          <a:prstGeom prst="rect">
            <a:avLst/>
          </a:prstGeom>
        </p:spPr>
        <p:txBody>
          <a:bodyPr wrap="square">
            <a:spAutoFit/>
          </a:bodyPr>
          <a:lstStyle/>
          <a:p>
            <a:pPr>
              <a:lnSpc>
                <a:spcPct val="150000"/>
              </a:lnSpc>
            </a:pPr>
            <a:r>
              <a:rPr lang="zh-CN" altLang="en-US" sz="1800" b="1" dirty="0">
                <a:solidFill>
                  <a:srgbClr val="084CA1"/>
                </a:solidFill>
                <a:latin typeface="微软雅黑" pitchFamily="34" charset="-122"/>
                <a:ea typeface="微软雅黑" pitchFamily="34" charset="-122"/>
              </a:rPr>
              <a:t>（</a:t>
            </a:r>
            <a:r>
              <a:rPr lang="en-US" altLang="zh-CN" sz="1800" b="1" dirty="0">
                <a:solidFill>
                  <a:srgbClr val="084CA1"/>
                </a:solidFill>
                <a:latin typeface="微软雅黑" pitchFamily="34" charset="-122"/>
                <a:ea typeface="微软雅黑" pitchFamily="34" charset="-122"/>
              </a:rPr>
              <a:t>3</a:t>
            </a:r>
            <a:r>
              <a:rPr lang="zh-CN" altLang="en-US" sz="1800" b="1" dirty="0">
                <a:solidFill>
                  <a:srgbClr val="084CA1"/>
                </a:solidFill>
                <a:latin typeface="微软雅黑" pitchFamily="34" charset="-122"/>
                <a:ea typeface="微软雅黑" pitchFamily="34" charset="-122"/>
              </a:rPr>
              <a:t>）按照管理权限报经批准后处理时：</a:t>
            </a:r>
          </a:p>
          <a:p>
            <a:pPr>
              <a:lnSpc>
                <a:spcPct val="150000"/>
              </a:lnSpc>
            </a:pPr>
            <a:r>
              <a:rPr lang="zh-CN" altLang="en-US" sz="1800" dirty="0">
                <a:latin typeface="微软雅黑" pitchFamily="34" charset="-122"/>
                <a:ea typeface="微软雅黑" pitchFamily="34" charset="-122"/>
              </a:rPr>
              <a:t>借：其他应收款</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保管人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3 000</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smtClean="0">
                <a:latin typeface="微软雅黑" pitchFamily="34" charset="-122"/>
                <a:ea typeface="微软雅黑" pitchFamily="34" charset="-122"/>
              </a:rPr>
              <a:t>营业外支出</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盘亏损失                              </a:t>
            </a:r>
            <a:r>
              <a:rPr lang="zh-CN" altLang="en-US"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3 142.5</a:t>
            </a: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en-US" sz="1800" dirty="0">
                <a:latin typeface="微软雅黑" pitchFamily="34" charset="-122"/>
                <a:ea typeface="微软雅黑" pitchFamily="34" charset="-122"/>
              </a:rPr>
              <a:t>贷：待处理财产损溢</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待处理固定资产损溢            </a:t>
            </a:r>
            <a:r>
              <a:rPr lang="en-US" altLang="zh-CN" sz="1800" dirty="0" smtClean="0">
                <a:latin typeface="微软雅黑" pitchFamily="34" charset="-122"/>
                <a:ea typeface="微软雅黑" pitchFamily="34" charset="-122"/>
              </a:rPr>
              <a:t>6 142.5</a:t>
            </a:r>
            <a:endParaRPr lang="en-US"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41174518"/>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8" name="矩形 27"/>
          <p:cNvSpPr/>
          <p:nvPr/>
        </p:nvSpPr>
        <p:spPr>
          <a:xfrm>
            <a:off x="1421258" y="649144"/>
            <a:ext cx="51844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smtClean="0">
                <a:solidFill>
                  <a:srgbClr val="084CA1"/>
                </a:solidFill>
                <a:ea typeface="微软雅黑"/>
                <a:cs typeface="+mn-ea"/>
              </a:rPr>
              <a:t>固定资产</a:t>
            </a:r>
            <a:r>
              <a:rPr lang="zh-CN" altLang="en-US" sz="1800" b="1" dirty="0">
                <a:solidFill>
                  <a:srgbClr val="084CA1"/>
                </a:solidFill>
                <a:ea typeface="微软雅黑"/>
                <a:cs typeface="+mn-ea"/>
              </a:rPr>
              <a:t>减值</a:t>
            </a:r>
            <a:r>
              <a:rPr lang="zh-CN" altLang="zh-CN" sz="1800" b="1" dirty="0" smtClean="0">
                <a:solidFill>
                  <a:srgbClr val="084CA1"/>
                </a:solidFill>
                <a:ea typeface="微软雅黑"/>
                <a:cs typeface="+mn-ea"/>
              </a:rPr>
              <a:t>核算</a:t>
            </a:r>
            <a:r>
              <a:rPr lang="zh-CN" altLang="zh-CN" sz="1800" b="1" dirty="0">
                <a:solidFill>
                  <a:srgbClr val="084CA1"/>
                </a:solidFill>
                <a:ea typeface="微软雅黑"/>
                <a:cs typeface="+mn-ea"/>
              </a:rPr>
              <a:t>的</a:t>
            </a:r>
            <a:r>
              <a:rPr lang="zh-CN" altLang="zh-CN" sz="1800" b="1" dirty="0" smtClean="0">
                <a:solidFill>
                  <a:srgbClr val="084CA1"/>
                </a:solidFill>
                <a:ea typeface="微软雅黑"/>
                <a:cs typeface="+mn-ea"/>
              </a:rPr>
              <a:t>内容</a:t>
            </a:r>
            <a:r>
              <a:rPr lang="en-US" altLang="zh-CN" sz="1800" b="1" dirty="0" smtClean="0">
                <a:solidFill>
                  <a:srgbClr val="084CA1"/>
                </a:solidFill>
                <a:ea typeface="微软雅黑"/>
                <a:cs typeface="+mn-ea"/>
              </a:rPr>
              <a:t>——</a:t>
            </a:r>
            <a:r>
              <a:rPr lang="zh-CN" altLang="zh-CN" sz="1800" b="1" dirty="0">
                <a:solidFill>
                  <a:srgbClr val="084CA1"/>
                </a:solidFill>
                <a:ea typeface="微软雅黑"/>
                <a:cs typeface="+mn-ea"/>
              </a:rPr>
              <a:t>固定资产减值</a:t>
            </a:r>
          </a:p>
        </p:txBody>
      </p:sp>
      <p:sp>
        <p:nvSpPr>
          <p:cNvPr id="29" name="矩形 28"/>
          <p:cNvSpPr/>
          <p:nvPr/>
        </p:nvSpPr>
        <p:spPr>
          <a:xfrm>
            <a:off x="806391" y="1459478"/>
            <a:ext cx="6051609" cy="369332"/>
          </a:xfrm>
          <a:prstGeom prst="rect">
            <a:avLst/>
          </a:prstGeom>
        </p:spPr>
        <p:txBody>
          <a:bodyPr wrap="square">
            <a:spAutoFit/>
          </a:bodyPr>
          <a:lstStyle/>
          <a:p>
            <a:r>
              <a:rPr lang="zh-CN" altLang="zh-CN" sz="1800" b="1" dirty="0">
                <a:solidFill>
                  <a:srgbClr val="C00000"/>
                </a:solidFill>
                <a:latin typeface="微软雅黑" pitchFamily="34" charset="-122"/>
                <a:ea typeface="微软雅黑" pitchFamily="34" charset="-122"/>
              </a:rPr>
              <a:t>固定资产减</a:t>
            </a:r>
            <a:r>
              <a:rPr lang="zh-CN" altLang="zh-CN" sz="1800" b="1" dirty="0" smtClean="0">
                <a:solidFill>
                  <a:srgbClr val="C00000"/>
                </a:solidFill>
                <a:latin typeface="微软雅黑" pitchFamily="34" charset="-122"/>
                <a:ea typeface="微软雅黑" pitchFamily="34" charset="-122"/>
              </a:rPr>
              <a:t>值</a:t>
            </a:r>
            <a:r>
              <a:rPr lang="zh-CN" altLang="en-US" sz="1800" dirty="0" smtClean="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固定资产</a:t>
            </a:r>
            <a:r>
              <a:rPr lang="zh-CN" altLang="zh-CN" sz="1800" dirty="0">
                <a:latin typeface="微软雅黑" pitchFamily="34" charset="-122"/>
                <a:ea typeface="微软雅黑" pitchFamily="34" charset="-122"/>
              </a:rPr>
              <a:t>的</a:t>
            </a:r>
            <a:r>
              <a:rPr lang="zh-CN" altLang="zh-CN" sz="1800" b="1" dirty="0">
                <a:solidFill>
                  <a:srgbClr val="084CA1"/>
                </a:solidFill>
                <a:latin typeface="微软雅黑" pitchFamily="34" charset="-122"/>
                <a:ea typeface="微软雅黑" pitchFamily="34" charset="-122"/>
              </a:rPr>
              <a:t>可收回金额</a:t>
            </a:r>
            <a:r>
              <a:rPr lang="zh-CN" altLang="zh-CN" sz="1800" dirty="0">
                <a:latin typeface="微软雅黑" pitchFamily="34" charset="-122"/>
                <a:ea typeface="微软雅黑" pitchFamily="34" charset="-122"/>
              </a:rPr>
              <a:t>低于其</a:t>
            </a:r>
            <a:r>
              <a:rPr lang="zh-CN" altLang="zh-CN" sz="1800" b="1" dirty="0">
                <a:solidFill>
                  <a:srgbClr val="084CA1"/>
                </a:solidFill>
                <a:latin typeface="微软雅黑" pitchFamily="34" charset="-122"/>
                <a:ea typeface="微软雅黑" pitchFamily="34" charset="-122"/>
              </a:rPr>
              <a:t>账面价值</a:t>
            </a:r>
            <a:r>
              <a:rPr lang="zh-CN" altLang="zh-CN" sz="1800" dirty="0">
                <a:latin typeface="微软雅黑" pitchFamily="34" charset="-122"/>
                <a:ea typeface="微软雅黑" pitchFamily="34" charset="-122"/>
              </a:rPr>
              <a:t>。</a:t>
            </a:r>
          </a:p>
        </p:txBody>
      </p:sp>
      <p:sp>
        <p:nvSpPr>
          <p:cNvPr id="30" name="矩形 29"/>
          <p:cNvSpPr/>
          <p:nvPr/>
        </p:nvSpPr>
        <p:spPr>
          <a:xfrm>
            <a:off x="1268760" y="2433424"/>
            <a:ext cx="5958406" cy="369332"/>
          </a:xfrm>
          <a:prstGeom prst="rect">
            <a:avLst/>
          </a:prstGeom>
        </p:spPr>
        <p:txBody>
          <a:bodyPr wrap="square">
            <a:spAutoFit/>
          </a:bodyPr>
          <a:lstStyle/>
          <a:p>
            <a:r>
              <a:rPr lang="en-US" altLang="zh-CN" sz="1800" b="1" dirty="0" smtClean="0">
                <a:solidFill>
                  <a:srgbClr val="C00000"/>
                </a:solidFill>
                <a:latin typeface="微软雅黑" pitchFamily="34" charset="-122"/>
                <a:ea typeface="微软雅黑" pitchFamily="34" charset="-122"/>
              </a:rPr>
              <a:t>Max</a:t>
            </a:r>
            <a:r>
              <a:rPr lang="zh-CN" altLang="zh-CN" sz="1800" dirty="0">
                <a:latin typeface="微软雅黑" pitchFamily="34" charset="-122"/>
                <a:ea typeface="微软雅黑" pitchFamily="34" charset="-122"/>
              </a:rPr>
              <a:t>（预计未来现金流量现值，公允价值－处置费用）</a:t>
            </a:r>
          </a:p>
        </p:txBody>
      </p:sp>
      <p:sp>
        <p:nvSpPr>
          <p:cNvPr id="31" name="右箭头 30"/>
          <p:cNvSpPr/>
          <p:nvPr/>
        </p:nvSpPr>
        <p:spPr>
          <a:xfrm rot="5400000">
            <a:off x="4074330" y="1957148"/>
            <a:ext cx="347267" cy="360040"/>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46" name="任意多边形 45"/>
          <p:cNvSpPr/>
          <p:nvPr>
            <p:custDataLst>
              <p:tags r:id="rId7"/>
            </p:custDataLst>
          </p:nvPr>
        </p:nvSpPr>
        <p:spPr>
          <a:xfrm>
            <a:off x="806391" y="3050540"/>
            <a:ext cx="1675827" cy="1676012"/>
          </a:xfrm>
          <a:custGeom>
            <a:avLst/>
            <a:gdLst>
              <a:gd name="connsiteX0" fmla="*/ 0 w 1676025"/>
              <a:gd name="connsiteY0" fmla="*/ 838013 h 1676025"/>
              <a:gd name="connsiteX1" fmla="*/ 838013 w 1676025"/>
              <a:gd name="connsiteY1" fmla="*/ 0 h 1676025"/>
              <a:gd name="connsiteX2" fmla="*/ 1676026 w 1676025"/>
              <a:gd name="connsiteY2" fmla="*/ 838013 h 1676025"/>
              <a:gd name="connsiteX3" fmla="*/ 838013 w 1676025"/>
              <a:gd name="connsiteY3" fmla="*/ 1676026 h 1676025"/>
              <a:gd name="connsiteX4" fmla="*/ 0 w 1676025"/>
              <a:gd name="connsiteY4" fmla="*/ 838013 h 167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025" h="1676025">
                <a:moveTo>
                  <a:pt x="0" y="838013"/>
                </a:moveTo>
                <a:cubicBezTo>
                  <a:pt x="0" y="375191"/>
                  <a:pt x="375191" y="0"/>
                  <a:pt x="838013" y="0"/>
                </a:cubicBezTo>
                <a:cubicBezTo>
                  <a:pt x="1300835" y="0"/>
                  <a:pt x="1676026" y="375191"/>
                  <a:pt x="1676026" y="838013"/>
                </a:cubicBezTo>
                <a:cubicBezTo>
                  <a:pt x="1676026" y="1300835"/>
                  <a:pt x="1300835" y="1676026"/>
                  <a:pt x="838013" y="1676026"/>
                </a:cubicBezTo>
                <a:cubicBezTo>
                  <a:pt x="375191" y="1676026"/>
                  <a:pt x="0" y="1300835"/>
                  <a:pt x="0" y="838013"/>
                </a:cubicBezTo>
                <a:close/>
              </a:path>
            </a:pathLst>
          </a:custGeom>
          <a:solidFill>
            <a:srgbClr val="C00000"/>
          </a:solidFill>
          <a:ln w="12700" cap="flat" cmpd="sng" algn="ctr">
            <a:solidFill>
              <a:sysClr val="window" lastClr="FFFFFF">
                <a:hueOff val="0"/>
                <a:satOff val="0"/>
                <a:lumOff val="0"/>
                <a:alphaOff val="0"/>
              </a:sysClr>
            </a:solidFill>
            <a:prstDash val="solid"/>
            <a:miter lim="800000"/>
          </a:ln>
          <a:effectLst/>
        </p:spPr>
        <p:txBody>
          <a:bodyPr spcFirstLastPara="0" vert="horz" wrap="square" lIns="282278" tIns="282278" rIns="282278" bIns="282278" numCol="1" spcCol="1270" anchor="ctr" anchorCtr="0">
            <a:normAutofit fontScale="90000"/>
          </a:bodyPr>
          <a:lstStyle/>
          <a:p>
            <a:pPr marL="0" marR="0" lvl="0" indent="0" algn="ctr" defTabSz="1289050" eaLnBrk="1" fontAlgn="auto" latinLnBrk="0" hangingPunct="1">
              <a:lnSpc>
                <a:spcPct val="90000"/>
              </a:lnSpc>
              <a:spcBef>
                <a:spcPct val="0"/>
              </a:spcBef>
              <a:spcAft>
                <a:spcPct val="35000"/>
              </a:spcAft>
              <a:buClrTx/>
              <a:buSzTx/>
              <a:buFontTx/>
              <a:buNone/>
              <a:tabLst/>
              <a:defRPr/>
            </a:pPr>
            <a:r>
              <a:rPr kumimoji="0" lang="zh-CN" altLang="en-US" sz="3200" b="1" i="0" u="none" strike="noStrike" kern="1200" cap="none" spc="0" normalizeH="0" baseline="0" noProof="0" dirty="0" smtClean="0">
                <a:ln>
                  <a:noFill/>
                </a:ln>
                <a:solidFill>
                  <a:sysClr val="window" lastClr="FFFFFF"/>
                </a:solidFill>
                <a:effectLst/>
                <a:uLnTx/>
                <a:uFillTx/>
                <a:latin typeface="Arial"/>
                <a:ea typeface="微软雅黑"/>
                <a:cs typeface="+mn-cs"/>
              </a:rPr>
              <a:t>减值迹象判断</a:t>
            </a:r>
          </a:p>
        </p:txBody>
      </p:sp>
      <p:sp>
        <p:nvSpPr>
          <p:cNvPr id="53" name="任意多边形 52"/>
          <p:cNvSpPr/>
          <p:nvPr>
            <p:custDataLst>
              <p:tags r:id="rId8"/>
            </p:custDataLst>
          </p:nvPr>
        </p:nvSpPr>
        <p:spPr>
          <a:xfrm>
            <a:off x="6170434" y="3050540"/>
            <a:ext cx="1675827" cy="1676012"/>
          </a:xfrm>
          <a:custGeom>
            <a:avLst/>
            <a:gdLst>
              <a:gd name="connsiteX0" fmla="*/ 0 w 1676025"/>
              <a:gd name="connsiteY0" fmla="*/ 838013 h 1676025"/>
              <a:gd name="connsiteX1" fmla="*/ 838013 w 1676025"/>
              <a:gd name="connsiteY1" fmla="*/ 0 h 1676025"/>
              <a:gd name="connsiteX2" fmla="*/ 1676026 w 1676025"/>
              <a:gd name="connsiteY2" fmla="*/ 838013 h 1676025"/>
              <a:gd name="connsiteX3" fmla="*/ 838013 w 1676025"/>
              <a:gd name="connsiteY3" fmla="*/ 1676026 h 1676025"/>
              <a:gd name="connsiteX4" fmla="*/ 0 w 1676025"/>
              <a:gd name="connsiteY4" fmla="*/ 838013 h 167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025" h="1676025">
                <a:moveTo>
                  <a:pt x="0" y="838013"/>
                </a:moveTo>
                <a:cubicBezTo>
                  <a:pt x="0" y="375191"/>
                  <a:pt x="375191" y="0"/>
                  <a:pt x="838013" y="0"/>
                </a:cubicBezTo>
                <a:cubicBezTo>
                  <a:pt x="1300835" y="0"/>
                  <a:pt x="1676026" y="375191"/>
                  <a:pt x="1676026" y="838013"/>
                </a:cubicBezTo>
                <a:cubicBezTo>
                  <a:pt x="1676026" y="1300835"/>
                  <a:pt x="1300835" y="1676026"/>
                  <a:pt x="838013" y="1676026"/>
                </a:cubicBezTo>
                <a:cubicBezTo>
                  <a:pt x="375191" y="1676026"/>
                  <a:pt x="0" y="1300835"/>
                  <a:pt x="0" y="838013"/>
                </a:cubicBezTo>
                <a:close/>
              </a:path>
            </a:pathLst>
          </a:custGeom>
          <a:solidFill>
            <a:srgbClr val="084CA1"/>
          </a:solidFill>
          <a:ln w="12700" cap="flat" cmpd="sng" algn="ctr">
            <a:solidFill>
              <a:sysClr val="window" lastClr="FFFFFF">
                <a:hueOff val="0"/>
                <a:satOff val="0"/>
                <a:lumOff val="0"/>
                <a:alphaOff val="0"/>
              </a:sysClr>
            </a:solidFill>
            <a:prstDash val="solid"/>
            <a:miter lim="800000"/>
          </a:ln>
          <a:effectLst/>
        </p:spPr>
        <p:txBody>
          <a:bodyPr spcFirstLastPara="0" vert="horz" wrap="square" lIns="282278" tIns="282278" rIns="282278" bIns="282278" numCol="1" spcCol="1270" anchor="ctr" anchorCtr="0">
            <a:normAutofit/>
          </a:bodyPr>
          <a:lstStyle/>
          <a:p>
            <a:pPr marL="0" marR="0" lvl="0" indent="0" algn="ctr" defTabSz="1289050" eaLnBrk="1" fontAlgn="auto" latinLnBrk="0" hangingPunct="1">
              <a:lnSpc>
                <a:spcPct val="90000"/>
              </a:lnSpc>
              <a:spcBef>
                <a:spcPct val="0"/>
              </a:spcBef>
              <a:spcAft>
                <a:spcPct val="35000"/>
              </a:spcAft>
              <a:buClrTx/>
              <a:buSzTx/>
              <a:buFontTx/>
              <a:buNone/>
              <a:tabLst/>
              <a:defRPr/>
            </a:pPr>
            <a:r>
              <a:rPr kumimoji="0" lang="zh-CN" altLang="en-US" sz="3200" b="1" i="0" u="none" strike="noStrike" kern="1200" cap="none" spc="0" normalizeH="0" baseline="0" noProof="0" dirty="0" smtClean="0">
                <a:ln>
                  <a:noFill/>
                </a:ln>
                <a:solidFill>
                  <a:sysClr val="window" lastClr="FFFFFF"/>
                </a:solidFill>
                <a:effectLst/>
                <a:uLnTx/>
                <a:uFillTx/>
                <a:latin typeface="Arial"/>
                <a:ea typeface="微软雅黑"/>
                <a:cs typeface="+mn-cs"/>
              </a:rPr>
              <a:t>减值测试</a:t>
            </a:r>
          </a:p>
        </p:txBody>
      </p:sp>
      <p:sp>
        <p:nvSpPr>
          <p:cNvPr id="54" name="右箭头 53"/>
          <p:cNvSpPr/>
          <p:nvPr/>
        </p:nvSpPr>
        <p:spPr>
          <a:xfrm>
            <a:off x="3526096" y="3738880"/>
            <a:ext cx="1743075" cy="466090"/>
          </a:xfrm>
          <a:prstGeom prst="rightArrow">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Tree>
    <p:custDataLst>
      <p:tags r:id="rId1"/>
    </p:custDataLst>
    <p:extLst>
      <p:ext uri="{BB962C8B-B14F-4D97-AF65-F5344CB8AC3E}">
        <p14:creationId xmlns:p14="http://schemas.microsoft.com/office/powerpoint/2010/main" val="2824706549"/>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8" name="矩形 27"/>
          <p:cNvSpPr/>
          <p:nvPr/>
        </p:nvSpPr>
        <p:spPr>
          <a:xfrm>
            <a:off x="1421258" y="649144"/>
            <a:ext cx="51844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smtClean="0">
                <a:solidFill>
                  <a:srgbClr val="084CA1"/>
                </a:solidFill>
                <a:ea typeface="微软雅黑"/>
                <a:cs typeface="+mn-ea"/>
              </a:rPr>
              <a:t>固定资产</a:t>
            </a:r>
            <a:r>
              <a:rPr lang="zh-CN" altLang="en-US" sz="1800" b="1" dirty="0">
                <a:solidFill>
                  <a:srgbClr val="084CA1"/>
                </a:solidFill>
                <a:ea typeface="微软雅黑"/>
                <a:cs typeface="+mn-ea"/>
              </a:rPr>
              <a:t>减值</a:t>
            </a:r>
            <a:r>
              <a:rPr lang="zh-CN" altLang="zh-CN" sz="1800" b="1" dirty="0" smtClean="0">
                <a:solidFill>
                  <a:srgbClr val="084CA1"/>
                </a:solidFill>
                <a:ea typeface="微软雅黑"/>
                <a:cs typeface="+mn-ea"/>
              </a:rPr>
              <a:t>核算</a:t>
            </a:r>
            <a:r>
              <a:rPr lang="zh-CN" altLang="zh-CN" sz="1800" b="1" dirty="0">
                <a:solidFill>
                  <a:srgbClr val="084CA1"/>
                </a:solidFill>
                <a:ea typeface="微软雅黑"/>
                <a:cs typeface="+mn-ea"/>
              </a:rPr>
              <a:t>的</a:t>
            </a:r>
            <a:r>
              <a:rPr lang="zh-CN" altLang="zh-CN" sz="1800" b="1" dirty="0" smtClean="0">
                <a:solidFill>
                  <a:srgbClr val="084CA1"/>
                </a:solidFill>
                <a:ea typeface="微软雅黑"/>
                <a:cs typeface="+mn-ea"/>
              </a:rPr>
              <a:t>内容</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固定资产减</a:t>
            </a:r>
            <a:r>
              <a:rPr lang="zh-CN" altLang="zh-CN" sz="1800" b="1" dirty="0" smtClean="0">
                <a:solidFill>
                  <a:srgbClr val="084CA1"/>
                </a:solidFill>
                <a:ea typeface="微软雅黑"/>
                <a:cs typeface="+mn-ea"/>
              </a:rPr>
              <a:t>值</a:t>
            </a:r>
            <a:endParaRPr lang="zh-CN" altLang="zh-CN" sz="1800" b="1" dirty="0">
              <a:solidFill>
                <a:srgbClr val="084CA1"/>
              </a:solidFill>
              <a:ea typeface="微软雅黑"/>
              <a:cs typeface="+mn-ea"/>
            </a:endParaRPr>
          </a:p>
        </p:txBody>
      </p:sp>
      <p:sp>
        <p:nvSpPr>
          <p:cNvPr id="18" name="任意多边形 17"/>
          <p:cNvSpPr/>
          <p:nvPr>
            <p:custDataLst>
              <p:tags r:id="rId7"/>
            </p:custDataLst>
          </p:nvPr>
        </p:nvSpPr>
        <p:spPr>
          <a:xfrm>
            <a:off x="252858" y="1859280"/>
            <a:ext cx="1675827" cy="1676012"/>
          </a:xfrm>
          <a:custGeom>
            <a:avLst/>
            <a:gdLst>
              <a:gd name="connsiteX0" fmla="*/ 0 w 1676025"/>
              <a:gd name="connsiteY0" fmla="*/ 838013 h 1676025"/>
              <a:gd name="connsiteX1" fmla="*/ 838013 w 1676025"/>
              <a:gd name="connsiteY1" fmla="*/ 0 h 1676025"/>
              <a:gd name="connsiteX2" fmla="*/ 1676026 w 1676025"/>
              <a:gd name="connsiteY2" fmla="*/ 838013 h 1676025"/>
              <a:gd name="connsiteX3" fmla="*/ 838013 w 1676025"/>
              <a:gd name="connsiteY3" fmla="*/ 1676026 h 1676025"/>
              <a:gd name="connsiteX4" fmla="*/ 0 w 1676025"/>
              <a:gd name="connsiteY4" fmla="*/ 838013 h 167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025" h="1676025">
                <a:moveTo>
                  <a:pt x="0" y="838013"/>
                </a:moveTo>
                <a:cubicBezTo>
                  <a:pt x="0" y="375191"/>
                  <a:pt x="375191" y="0"/>
                  <a:pt x="838013" y="0"/>
                </a:cubicBezTo>
                <a:cubicBezTo>
                  <a:pt x="1300835" y="0"/>
                  <a:pt x="1676026" y="375191"/>
                  <a:pt x="1676026" y="838013"/>
                </a:cubicBezTo>
                <a:cubicBezTo>
                  <a:pt x="1676026" y="1300835"/>
                  <a:pt x="1300835" y="1676026"/>
                  <a:pt x="838013" y="1676026"/>
                </a:cubicBezTo>
                <a:cubicBezTo>
                  <a:pt x="375191" y="1676026"/>
                  <a:pt x="0" y="1300835"/>
                  <a:pt x="0" y="838013"/>
                </a:cubicBezTo>
                <a:close/>
              </a:path>
            </a:pathLst>
          </a:custGeom>
          <a:solidFill>
            <a:srgbClr val="C00000"/>
          </a:solidFill>
          <a:ln w="12700" cap="flat" cmpd="sng" algn="ctr">
            <a:solidFill>
              <a:sysClr val="window" lastClr="FFFFFF">
                <a:hueOff val="0"/>
                <a:satOff val="0"/>
                <a:lumOff val="0"/>
                <a:alphaOff val="0"/>
              </a:sysClr>
            </a:solidFill>
            <a:prstDash val="solid"/>
            <a:miter lim="800000"/>
          </a:ln>
          <a:effectLst/>
        </p:spPr>
        <p:txBody>
          <a:bodyPr spcFirstLastPara="0" vert="horz" wrap="square" lIns="282278" tIns="282278" rIns="282278" bIns="282278" numCol="1" spcCol="1270" anchor="ctr" anchorCtr="0">
            <a:normAutofit fontScale="90000"/>
          </a:bodyPr>
          <a:lstStyle/>
          <a:p>
            <a:pPr marL="0" marR="0" lvl="0" indent="0" algn="ctr" defTabSz="1289050" eaLnBrk="1" fontAlgn="auto" latinLnBrk="0" hangingPunct="1">
              <a:lnSpc>
                <a:spcPct val="90000"/>
              </a:lnSpc>
              <a:spcBef>
                <a:spcPct val="0"/>
              </a:spcBef>
              <a:spcAft>
                <a:spcPct val="35000"/>
              </a:spcAft>
              <a:buClrTx/>
              <a:buSzTx/>
              <a:buFontTx/>
              <a:buNone/>
              <a:tabLst/>
              <a:defRPr/>
            </a:pPr>
            <a:r>
              <a:rPr kumimoji="0" lang="zh-CN" altLang="en-US" sz="32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rPr>
              <a:t>减值迹象判断</a:t>
            </a:r>
          </a:p>
        </p:txBody>
      </p:sp>
      <p:sp>
        <p:nvSpPr>
          <p:cNvPr id="19" name="椭圆 18"/>
          <p:cNvSpPr/>
          <p:nvPr/>
        </p:nvSpPr>
        <p:spPr>
          <a:xfrm>
            <a:off x="2000402" y="1254124"/>
            <a:ext cx="576000" cy="576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FFFFFF"/>
                </a:solidFill>
                <a:effectLst/>
                <a:uLnTx/>
                <a:uFillTx/>
                <a:latin typeface="微软雅黑" pitchFamily="34" charset="-122"/>
                <a:ea typeface="微软雅黑" pitchFamily="34" charset="-122"/>
              </a:rPr>
              <a:t>1</a:t>
            </a:r>
          </a:p>
        </p:txBody>
      </p:sp>
      <p:sp>
        <p:nvSpPr>
          <p:cNvPr id="20" name="文本框 18"/>
          <p:cNvSpPr txBox="1"/>
          <p:nvPr/>
        </p:nvSpPr>
        <p:spPr>
          <a:xfrm>
            <a:off x="2601747" y="1677035"/>
            <a:ext cx="6286666" cy="3416320"/>
          </a:xfrm>
          <a:prstGeom prst="rect">
            <a:avLst/>
          </a:prstGeom>
          <a:noFill/>
        </p:spPr>
        <p:txBody>
          <a:bodyPr wrap="square" rtlCol="0">
            <a:spAutoFit/>
          </a:bodyPr>
          <a:lstStyle/>
          <a:p>
            <a:pPr marL="457200" marR="0" lvl="0" indent="-457200" defTabSz="914400" eaLnBrk="1" fontAlgn="auto" latinLnBrk="0" hangingPunct="1">
              <a:lnSpc>
                <a:spcPct val="150000"/>
              </a:lnSpc>
              <a:spcBef>
                <a:spcPts val="0"/>
              </a:spcBef>
              <a:spcAft>
                <a:spcPts val="0"/>
              </a:spcAft>
              <a:buClrTx/>
              <a:buSzTx/>
              <a:buFont typeface="+mj-ea"/>
              <a:buAutoNum type="circleNumDbPlain"/>
              <a:tabLst/>
              <a:defRPr/>
            </a:pP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固定资产市价大幅下跌</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，跌幅明显高于因时间推移或正常使用而预计的下跌</a:t>
            </a:r>
            <a:r>
              <a:rPr kumimoji="0" lang="en-US" altLang="zh-CN"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a:t>
            </a:r>
          </a:p>
          <a:p>
            <a:pPr marL="457200" marR="0" lvl="0" indent="-457200" defTabSz="914400" eaLnBrk="1" fontAlgn="auto" latinLnBrk="0" hangingPunct="1">
              <a:lnSpc>
                <a:spcPct val="150000"/>
              </a:lnSpc>
              <a:spcBef>
                <a:spcPts val="0"/>
              </a:spcBef>
              <a:spcAft>
                <a:spcPts val="0"/>
              </a:spcAft>
              <a:buClrTx/>
              <a:buSzTx/>
              <a:buFont typeface="+mj-ea"/>
              <a:buAutoNum type="circleNumDbPlain"/>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企业经营所处的</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经济、技术</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或者法律等环境以及固定资产所处的</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市场</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在当期或者将在</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近期发生重大变化</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，从而对企业产生不利影响；</a:t>
            </a:r>
          </a:p>
          <a:p>
            <a:pPr marL="457200" marR="0" lvl="0" indent="-457200" defTabSz="914400" eaLnBrk="1" fontAlgn="auto" latinLnBrk="0" hangingPunct="1">
              <a:lnSpc>
                <a:spcPct val="150000"/>
              </a:lnSpc>
              <a:spcBef>
                <a:spcPts val="0"/>
              </a:spcBef>
              <a:spcAft>
                <a:spcPts val="0"/>
              </a:spcAft>
              <a:buClrTx/>
              <a:buSzTx/>
              <a:buFont typeface="+mj-ea"/>
              <a:buAutoNum type="circleNumDbPlain"/>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如果市场利率或者其他市场投资报酬率在当期已经提高，从而影响企业计算固定资产</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预计未来现金流量现值的折现率</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，导致固定资产可收回金额大幅降低。</a:t>
            </a:r>
          </a:p>
        </p:txBody>
      </p:sp>
      <p:sp>
        <p:nvSpPr>
          <p:cNvPr id="21" name="文本框 19"/>
          <p:cNvSpPr txBox="1"/>
          <p:nvPr/>
        </p:nvSpPr>
        <p:spPr>
          <a:xfrm>
            <a:off x="2645562" y="1265581"/>
            <a:ext cx="4338955" cy="55308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外部信息来源</a:t>
            </a:r>
          </a:p>
        </p:txBody>
      </p:sp>
    </p:spTree>
    <p:custDataLst>
      <p:tags r:id="rId1"/>
    </p:custDataLst>
    <p:extLst>
      <p:ext uri="{BB962C8B-B14F-4D97-AF65-F5344CB8AC3E}">
        <p14:creationId xmlns:p14="http://schemas.microsoft.com/office/powerpoint/2010/main" val="3688629695"/>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8" name="矩形 27"/>
          <p:cNvSpPr/>
          <p:nvPr/>
        </p:nvSpPr>
        <p:spPr>
          <a:xfrm>
            <a:off x="1421258" y="649144"/>
            <a:ext cx="51844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smtClean="0">
                <a:solidFill>
                  <a:srgbClr val="084CA1"/>
                </a:solidFill>
                <a:ea typeface="微软雅黑"/>
                <a:cs typeface="+mn-ea"/>
              </a:rPr>
              <a:t>固定资产</a:t>
            </a:r>
            <a:r>
              <a:rPr lang="zh-CN" altLang="en-US" sz="1800" b="1" dirty="0">
                <a:solidFill>
                  <a:srgbClr val="084CA1"/>
                </a:solidFill>
                <a:ea typeface="微软雅黑"/>
                <a:cs typeface="+mn-ea"/>
              </a:rPr>
              <a:t>减值</a:t>
            </a:r>
            <a:r>
              <a:rPr lang="zh-CN" altLang="zh-CN" sz="1800" b="1" dirty="0" smtClean="0">
                <a:solidFill>
                  <a:srgbClr val="084CA1"/>
                </a:solidFill>
                <a:ea typeface="微软雅黑"/>
                <a:cs typeface="+mn-ea"/>
              </a:rPr>
              <a:t>核算</a:t>
            </a:r>
            <a:r>
              <a:rPr lang="zh-CN" altLang="zh-CN" sz="1800" b="1" dirty="0">
                <a:solidFill>
                  <a:srgbClr val="084CA1"/>
                </a:solidFill>
                <a:ea typeface="微软雅黑"/>
                <a:cs typeface="+mn-ea"/>
              </a:rPr>
              <a:t>的</a:t>
            </a:r>
            <a:r>
              <a:rPr lang="zh-CN" altLang="zh-CN" sz="1800" b="1" dirty="0" smtClean="0">
                <a:solidFill>
                  <a:srgbClr val="084CA1"/>
                </a:solidFill>
                <a:ea typeface="微软雅黑"/>
                <a:cs typeface="+mn-ea"/>
              </a:rPr>
              <a:t>内容</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固定资产减</a:t>
            </a:r>
            <a:r>
              <a:rPr lang="zh-CN" altLang="zh-CN" sz="1800" b="1" dirty="0" smtClean="0">
                <a:solidFill>
                  <a:srgbClr val="084CA1"/>
                </a:solidFill>
                <a:ea typeface="微软雅黑"/>
                <a:cs typeface="+mn-ea"/>
              </a:rPr>
              <a:t>值</a:t>
            </a:r>
            <a:endParaRPr lang="zh-CN" altLang="zh-CN" sz="1800" b="1" dirty="0">
              <a:solidFill>
                <a:srgbClr val="084CA1"/>
              </a:solidFill>
              <a:ea typeface="微软雅黑"/>
              <a:cs typeface="+mn-ea"/>
            </a:endParaRPr>
          </a:p>
        </p:txBody>
      </p:sp>
      <p:sp>
        <p:nvSpPr>
          <p:cNvPr id="18" name="任意多边形 17"/>
          <p:cNvSpPr/>
          <p:nvPr>
            <p:custDataLst>
              <p:tags r:id="rId7"/>
            </p:custDataLst>
          </p:nvPr>
        </p:nvSpPr>
        <p:spPr>
          <a:xfrm>
            <a:off x="252858" y="1859280"/>
            <a:ext cx="1675827" cy="1676012"/>
          </a:xfrm>
          <a:custGeom>
            <a:avLst/>
            <a:gdLst>
              <a:gd name="connsiteX0" fmla="*/ 0 w 1676025"/>
              <a:gd name="connsiteY0" fmla="*/ 838013 h 1676025"/>
              <a:gd name="connsiteX1" fmla="*/ 838013 w 1676025"/>
              <a:gd name="connsiteY1" fmla="*/ 0 h 1676025"/>
              <a:gd name="connsiteX2" fmla="*/ 1676026 w 1676025"/>
              <a:gd name="connsiteY2" fmla="*/ 838013 h 1676025"/>
              <a:gd name="connsiteX3" fmla="*/ 838013 w 1676025"/>
              <a:gd name="connsiteY3" fmla="*/ 1676026 h 1676025"/>
              <a:gd name="connsiteX4" fmla="*/ 0 w 1676025"/>
              <a:gd name="connsiteY4" fmla="*/ 838013 h 167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025" h="1676025">
                <a:moveTo>
                  <a:pt x="0" y="838013"/>
                </a:moveTo>
                <a:cubicBezTo>
                  <a:pt x="0" y="375191"/>
                  <a:pt x="375191" y="0"/>
                  <a:pt x="838013" y="0"/>
                </a:cubicBezTo>
                <a:cubicBezTo>
                  <a:pt x="1300835" y="0"/>
                  <a:pt x="1676026" y="375191"/>
                  <a:pt x="1676026" y="838013"/>
                </a:cubicBezTo>
                <a:cubicBezTo>
                  <a:pt x="1676026" y="1300835"/>
                  <a:pt x="1300835" y="1676026"/>
                  <a:pt x="838013" y="1676026"/>
                </a:cubicBezTo>
                <a:cubicBezTo>
                  <a:pt x="375191" y="1676026"/>
                  <a:pt x="0" y="1300835"/>
                  <a:pt x="0" y="838013"/>
                </a:cubicBezTo>
                <a:close/>
              </a:path>
            </a:pathLst>
          </a:custGeom>
          <a:solidFill>
            <a:srgbClr val="C00000"/>
          </a:solidFill>
          <a:ln w="12700" cap="flat" cmpd="sng" algn="ctr">
            <a:solidFill>
              <a:sysClr val="window" lastClr="FFFFFF">
                <a:hueOff val="0"/>
                <a:satOff val="0"/>
                <a:lumOff val="0"/>
                <a:alphaOff val="0"/>
              </a:sysClr>
            </a:solidFill>
            <a:prstDash val="solid"/>
            <a:miter lim="800000"/>
          </a:ln>
          <a:effectLst/>
        </p:spPr>
        <p:txBody>
          <a:bodyPr spcFirstLastPara="0" vert="horz" wrap="square" lIns="282278" tIns="282278" rIns="282278" bIns="282278" numCol="1" spcCol="1270" anchor="ctr" anchorCtr="0">
            <a:normAutofit fontScale="90000"/>
          </a:bodyPr>
          <a:lstStyle/>
          <a:p>
            <a:pPr marL="0" marR="0" lvl="0" indent="0" algn="ctr" defTabSz="1289050" eaLnBrk="1" fontAlgn="auto" latinLnBrk="0" hangingPunct="1">
              <a:lnSpc>
                <a:spcPct val="90000"/>
              </a:lnSpc>
              <a:spcBef>
                <a:spcPct val="0"/>
              </a:spcBef>
              <a:spcAft>
                <a:spcPct val="35000"/>
              </a:spcAft>
              <a:buClrTx/>
              <a:buSzTx/>
              <a:buFontTx/>
              <a:buNone/>
              <a:tabLst/>
              <a:defRPr/>
            </a:pPr>
            <a:r>
              <a:rPr kumimoji="0" lang="zh-CN" altLang="en-US" sz="32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rPr>
              <a:t>减值迹象判断</a:t>
            </a:r>
          </a:p>
        </p:txBody>
      </p:sp>
      <p:sp>
        <p:nvSpPr>
          <p:cNvPr id="19" name="椭圆 18"/>
          <p:cNvSpPr/>
          <p:nvPr/>
        </p:nvSpPr>
        <p:spPr>
          <a:xfrm>
            <a:off x="2000402" y="1254124"/>
            <a:ext cx="576000" cy="576000"/>
          </a:xfrm>
          <a:prstGeom prst="ellipse">
            <a:avLst/>
          </a:prstGeom>
          <a:solidFill>
            <a:srgbClr val="C0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3200" kern="0" dirty="0">
                <a:solidFill>
                  <a:srgbClr val="FFFFFF"/>
                </a:solidFill>
                <a:latin typeface="微软雅黑" pitchFamily="34" charset="-122"/>
                <a:ea typeface="微软雅黑" pitchFamily="34" charset="-122"/>
              </a:rPr>
              <a:t>2</a:t>
            </a:r>
            <a:endParaRPr kumimoji="0" lang="en-US" altLang="zh-CN" sz="32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12" name="文本框 27"/>
          <p:cNvSpPr txBox="1"/>
          <p:nvPr/>
        </p:nvSpPr>
        <p:spPr>
          <a:xfrm>
            <a:off x="2576402" y="1859280"/>
            <a:ext cx="6567598" cy="1754326"/>
          </a:xfrm>
          <a:prstGeom prst="rect">
            <a:avLst/>
          </a:prstGeom>
          <a:noFill/>
        </p:spPr>
        <p:txBody>
          <a:bodyPr wrap="square" rtlCol="0">
            <a:spAutoFit/>
          </a:bodyPr>
          <a:lstStyle/>
          <a:p>
            <a:pPr marL="457200" indent="-457200">
              <a:lnSpc>
                <a:spcPct val="150000"/>
              </a:lnSpc>
              <a:buFont typeface="+mj-ea"/>
              <a:buAutoNum type="circleNumDbPlain"/>
            </a:pPr>
            <a:r>
              <a:rPr lang="zh-CN" altLang="en-US" sz="1800" dirty="0">
                <a:latin typeface="微软雅黑" pitchFamily="34" charset="-122"/>
                <a:ea typeface="微软雅黑" pitchFamily="34" charset="-122"/>
              </a:rPr>
              <a:t>企业有证据表明固定资产已经</a:t>
            </a:r>
            <a:r>
              <a:rPr lang="zh-CN" altLang="en-US" sz="1800" b="1" dirty="0">
                <a:solidFill>
                  <a:srgbClr val="C00000"/>
                </a:solidFill>
                <a:latin typeface="微软雅黑" pitchFamily="34" charset="-122"/>
                <a:ea typeface="微软雅黑" pitchFamily="34" charset="-122"/>
              </a:rPr>
              <a:t>陈旧过时</a:t>
            </a:r>
            <a:r>
              <a:rPr lang="zh-CN" altLang="en-US" sz="1800" dirty="0" smtClean="0">
                <a:latin typeface="微软雅黑" pitchFamily="34" charset="-122"/>
                <a:ea typeface="微软雅黑" pitchFamily="34" charset="-122"/>
              </a:rPr>
              <a:t>或其</a:t>
            </a:r>
            <a:r>
              <a:rPr lang="zh-CN" altLang="en-US" sz="1800" b="1" dirty="0">
                <a:solidFill>
                  <a:srgbClr val="C00000"/>
                </a:solidFill>
                <a:latin typeface="微软雅黑" pitchFamily="34" charset="-122"/>
                <a:ea typeface="微软雅黑" pitchFamily="34" charset="-122"/>
              </a:rPr>
              <a:t>实体</a:t>
            </a:r>
            <a:r>
              <a:rPr lang="zh-CN" altLang="en-US" sz="1800" dirty="0">
                <a:latin typeface="微软雅黑" pitchFamily="34" charset="-122"/>
                <a:ea typeface="微软雅黑" pitchFamily="34" charset="-122"/>
              </a:rPr>
              <a:t>已经</a:t>
            </a:r>
            <a:r>
              <a:rPr lang="zh-CN" altLang="en-US" sz="1800" b="1" dirty="0">
                <a:solidFill>
                  <a:srgbClr val="C00000"/>
                </a:solidFill>
                <a:latin typeface="微软雅黑" pitchFamily="34" charset="-122"/>
                <a:ea typeface="微软雅黑" pitchFamily="34" charset="-122"/>
              </a:rPr>
              <a:t>损坏</a:t>
            </a:r>
            <a:r>
              <a:rPr lang="zh-CN" altLang="en-US" sz="1800" dirty="0">
                <a:latin typeface="微软雅黑" pitchFamily="34" charset="-122"/>
                <a:ea typeface="微软雅黑" pitchFamily="34" charset="-122"/>
              </a:rPr>
              <a:t>；</a:t>
            </a:r>
          </a:p>
          <a:p>
            <a:pPr marL="457200" indent="-457200">
              <a:lnSpc>
                <a:spcPct val="150000"/>
              </a:lnSpc>
              <a:buFont typeface="+mj-ea"/>
              <a:buAutoNum type="circleNumDbPlain"/>
            </a:pPr>
            <a:r>
              <a:rPr lang="zh-CN" altLang="en-US" sz="1800" dirty="0">
                <a:latin typeface="微软雅黑" pitchFamily="34" charset="-122"/>
                <a:ea typeface="微软雅黑" pitchFamily="34" charset="-122"/>
              </a:rPr>
              <a:t>固定资产已经或者将被</a:t>
            </a:r>
            <a:r>
              <a:rPr lang="zh-CN" altLang="en-US" sz="1800" b="1" dirty="0">
                <a:solidFill>
                  <a:srgbClr val="C00000"/>
                </a:solidFill>
                <a:latin typeface="微软雅黑" pitchFamily="34" charset="-122"/>
                <a:ea typeface="微软雅黑" pitchFamily="34" charset="-122"/>
              </a:rPr>
              <a:t>现值</a:t>
            </a:r>
            <a:r>
              <a:rPr lang="zh-CN" altLang="en-US" sz="1800" dirty="0">
                <a:latin typeface="微软雅黑" pitchFamily="34" charset="-122"/>
                <a:ea typeface="微软雅黑" pitchFamily="34" charset="-122"/>
              </a:rPr>
              <a:t>、</a:t>
            </a:r>
            <a:r>
              <a:rPr lang="zh-CN" altLang="en-US" sz="1800" b="1" dirty="0">
                <a:solidFill>
                  <a:srgbClr val="C00000"/>
                </a:solidFill>
                <a:latin typeface="微软雅黑" pitchFamily="34" charset="-122"/>
                <a:ea typeface="微软雅黑" pitchFamily="34" charset="-122"/>
              </a:rPr>
              <a:t>终止使用</a:t>
            </a:r>
            <a:r>
              <a:rPr lang="zh-CN" altLang="en-US" sz="1800" dirty="0">
                <a:latin typeface="微软雅黑" pitchFamily="34" charset="-122"/>
                <a:ea typeface="微软雅黑" pitchFamily="34" charset="-122"/>
              </a:rPr>
              <a:t>或者计划提前处置；</a:t>
            </a:r>
          </a:p>
          <a:p>
            <a:pPr marL="457200" indent="-457200">
              <a:lnSpc>
                <a:spcPct val="150000"/>
              </a:lnSpc>
              <a:buFont typeface="+mj-ea"/>
              <a:buAutoNum type="circleNumDbPlain"/>
            </a:pPr>
            <a:r>
              <a:rPr lang="zh-CN" altLang="en-US" sz="1800" dirty="0">
                <a:latin typeface="微软雅黑" pitchFamily="34" charset="-122"/>
                <a:ea typeface="微软雅黑" pitchFamily="34" charset="-122"/>
              </a:rPr>
              <a:t>企业内部报告的证据表明固定资产的经济绩效</a:t>
            </a:r>
            <a:r>
              <a:rPr lang="zh-CN" altLang="en-US" sz="1800" b="1" dirty="0">
                <a:solidFill>
                  <a:srgbClr val="C00000"/>
                </a:solidFill>
                <a:latin typeface="微软雅黑" pitchFamily="34" charset="-122"/>
                <a:ea typeface="微软雅黑" pitchFamily="34" charset="-122"/>
              </a:rPr>
              <a:t>低于</a:t>
            </a:r>
            <a:r>
              <a:rPr lang="zh-CN" altLang="en-US" sz="1800" dirty="0">
                <a:latin typeface="微软雅黑" pitchFamily="34" charset="-122"/>
                <a:ea typeface="微软雅黑" pitchFamily="34" charset="-122"/>
              </a:rPr>
              <a:t>或者将低于</a:t>
            </a:r>
            <a:r>
              <a:rPr lang="zh-CN" altLang="en-US" sz="1800" b="1" dirty="0">
                <a:solidFill>
                  <a:srgbClr val="C00000"/>
                </a:solidFill>
                <a:latin typeface="微软雅黑" pitchFamily="34" charset="-122"/>
                <a:ea typeface="微软雅黑" pitchFamily="34" charset="-122"/>
              </a:rPr>
              <a:t>预期</a:t>
            </a:r>
            <a:r>
              <a:rPr lang="zh-CN" altLang="en-US" sz="1800" dirty="0">
                <a:latin typeface="微软雅黑" pitchFamily="34" charset="-122"/>
                <a:ea typeface="微软雅黑" pitchFamily="34" charset="-122"/>
              </a:rPr>
              <a:t>。</a:t>
            </a:r>
          </a:p>
        </p:txBody>
      </p:sp>
      <p:sp>
        <p:nvSpPr>
          <p:cNvPr id="13" name="文本框 31"/>
          <p:cNvSpPr txBox="1"/>
          <p:nvPr/>
        </p:nvSpPr>
        <p:spPr>
          <a:xfrm>
            <a:off x="2576401" y="1265581"/>
            <a:ext cx="4338955" cy="553085"/>
          </a:xfrm>
          <a:prstGeom prst="rect">
            <a:avLst/>
          </a:prstGeom>
          <a:noFill/>
        </p:spPr>
        <p:txBody>
          <a:bodyPr wrap="square" rtlCol="0">
            <a:spAutoFit/>
          </a:bodyPr>
          <a:lstStyle/>
          <a:p>
            <a:pPr>
              <a:lnSpc>
                <a:spcPct val="150000"/>
              </a:lnSpc>
            </a:pPr>
            <a:r>
              <a:rPr lang="zh-CN" altLang="en-US" sz="2000" b="1" dirty="0">
                <a:latin typeface="微软雅黑" pitchFamily="34" charset="-122"/>
                <a:ea typeface="微软雅黑" pitchFamily="34" charset="-122"/>
              </a:rPr>
              <a:t>内部信息来源</a:t>
            </a:r>
          </a:p>
        </p:txBody>
      </p:sp>
    </p:spTree>
    <p:custDataLst>
      <p:tags r:id="rId1"/>
    </p:custDataLst>
    <p:extLst>
      <p:ext uri="{BB962C8B-B14F-4D97-AF65-F5344CB8AC3E}">
        <p14:creationId xmlns:p14="http://schemas.microsoft.com/office/powerpoint/2010/main" val="166713428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8" name="矩形 27"/>
          <p:cNvSpPr/>
          <p:nvPr/>
        </p:nvSpPr>
        <p:spPr>
          <a:xfrm>
            <a:off x="1421258" y="649144"/>
            <a:ext cx="5184464"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smtClean="0">
                <a:solidFill>
                  <a:srgbClr val="084CA1"/>
                </a:solidFill>
                <a:ea typeface="微软雅黑"/>
                <a:cs typeface="+mn-ea"/>
              </a:rPr>
              <a:t>固定资产</a:t>
            </a:r>
            <a:r>
              <a:rPr lang="zh-CN" altLang="en-US" sz="1800" b="1" dirty="0">
                <a:solidFill>
                  <a:srgbClr val="084CA1"/>
                </a:solidFill>
                <a:ea typeface="微软雅黑"/>
                <a:cs typeface="+mn-ea"/>
              </a:rPr>
              <a:t>减值</a:t>
            </a:r>
            <a:r>
              <a:rPr lang="zh-CN" altLang="zh-CN" sz="1800" b="1" dirty="0" smtClean="0">
                <a:solidFill>
                  <a:srgbClr val="084CA1"/>
                </a:solidFill>
                <a:ea typeface="微软雅黑"/>
                <a:cs typeface="+mn-ea"/>
              </a:rPr>
              <a:t>核算</a:t>
            </a:r>
            <a:r>
              <a:rPr lang="zh-CN" altLang="zh-CN" sz="1800" b="1" dirty="0">
                <a:solidFill>
                  <a:srgbClr val="084CA1"/>
                </a:solidFill>
                <a:ea typeface="微软雅黑"/>
                <a:cs typeface="+mn-ea"/>
              </a:rPr>
              <a:t>的</a:t>
            </a:r>
            <a:r>
              <a:rPr lang="zh-CN" altLang="zh-CN" sz="1800" b="1" dirty="0" smtClean="0">
                <a:solidFill>
                  <a:srgbClr val="084CA1"/>
                </a:solidFill>
                <a:ea typeface="微软雅黑"/>
                <a:cs typeface="+mn-ea"/>
              </a:rPr>
              <a:t>内容</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固定资产减</a:t>
            </a:r>
            <a:r>
              <a:rPr lang="zh-CN" altLang="zh-CN" sz="1800" b="1" dirty="0" smtClean="0">
                <a:solidFill>
                  <a:srgbClr val="084CA1"/>
                </a:solidFill>
                <a:ea typeface="微软雅黑"/>
                <a:cs typeface="+mn-ea"/>
              </a:rPr>
              <a:t>值</a:t>
            </a:r>
            <a:endParaRPr lang="zh-CN" altLang="zh-CN" sz="1800" b="1" dirty="0">
              <a:solidFill>
                <a:srgbClr val="084CA1"/>
              </a:solidFill>
              <a:ea typeface="微软雅黑"/>
              <a:cs typeface="+mn-ea"/>
            </a:endParaRPr>
          </a:p>
        </p:txBody>
      </p:sp>
      <p:sp>
        <p:nvSpPr>
          <p:cNvPr id="23" name="任意多边形 22"/>
          <p:cNvSpPr/>
          <p:nvPr>
            <p:custDataLst>
              <p:tags r:id="rId7"/>
            </p:custDataLst>
          </p:nvPr>
        </p:nvSpPr>
        <p:spPr>
          <a:xfrm>
            <a:off x="251388" y="1855496"/>
            <a:ext cx="1675827" cy="1676012"/>
          </a:xfrm>
          <a:custGeom>
            <a:avLst/>
            <a:gdLst>
              <a:gd name="connsiteX0" fmla="*/ 0 w 1676025"/>
              <a:gd name="connsiteY0" fmla="*/ 838013 h 1676025"/>
              <a:gd name="connsiteX1" fmla="*/ 838013 w 1676025"/>
              <a:gd name="connsiteY1" fmla="*/ 0 h 1676025"/>
              <a:gd name="connsiteX2" fmla="*/ 1676026 w 1676025"/>
              <a:gd name="connsiteY2" fmla="*/ 838013 h 1676025"/>
              <a:gd name="connsiteX3" fmla="*/ 838013 w 1676025"/>
              <a:gd name="connsiteY3" fmla="*/ 1676026 h 1676025"/>
              <a:gd name="connsiteX4" fmla="*/ 0 w 1676025"/>
              <a:gd name="connsiteY4" fmla="*/ 838013 h 167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025" h="1676025">
                <a:moveTo>
                  <a:pt x="0" y="838013"/>
                </a:moveTo>
                <a:cubicBezTo>
                  <a:pt x="0" y="375191"/>
                  <a:pt x="375191" y="0"/>
                  <a:pt x="838013" y="0"/>
                </a:cubicBezTo>
                <a:cubicBezTo>
                  <a:pt x="1300835" y="0"/>
                  <a:pt x="1676026" y="375191"/>
                  <a:pt x="1676026" y="838013"/>
                </a:cubicBezTo>
                <a:cubicBezTo>
                  <a:pt x="1676026" y="1300835"/>
                  <a:pt x="1300835" y="1676026"/>
                  <a:pt x="838013" y="1676026"/>
                </a:cubicBezTo>
                <a:cubicBezTo>
                  <a:pt x="375191" y="1676026"/>
                  <a:pt x="0" y="1300835"/>
                  <a:pt x="0" y="838013"/>
                </a:cubicBezTo>
                <a:close/>
              </a:path>
            </a:pathLst>
          </a:custGeom>
          <a:solidFill>
            <a:srgbClr val="084CA1"/>
          </a:solidFill>
          <a:ln w="12700" cap="flat" cmpd="sng" algn="ctr">
            <a:solidFill>
              <a:sysClr val="window" lastClr="FFFFFF">
                <a:hueOff val="0"/>
                <a:satOff val="0"/>
                <a:lumOff val="0"/>
                <a:alphaOff val="0"/>
              </a:sysClr>
            </a:solidFill>
            <a:prstDash val="solid"/>
            <a:miter lim="800000"/>
          </a:ln>
          <a:effectLst/>
        </p:spPr>
        <p:txBody>
          <a:bodyPr spcFirstLastPara="0" vert="horz" wrap="square" lIns="282278" tIns="282278" rIns="282278" bIns="282278" numCol="1" spcCol="1270" anchor="ctr" anchorCtr="0">
            <a:normAutofit/>
          </a:bodyPr>
          <a:lstStyle/>
          <a:p>
            <a:pPr marL="0" marR="0" lvl="0" indent="0" algn="ctr" defTabSz="1289050" eaLnBrk="1" fontAlgn="auto" latinLnBrk="0" hangingPunct="1">
              <a:lnSpc>
                <a:spcPct val="90000"/>
              </a:lnSpc>
              <a:spcBef>
                <a:spcPct val="0"/>
              </a:spcBef>
              <a:spcAft>
                <a:spcPct val="35000"/>
              </a:spcAft>
              <a:buClrTx/>
              <a:buSzTx/>
              <a:buFontTx/>
              <a:buNone/>
              <a:tabLst/>
              <a:defRPr/>
            </a:pPr>
            <a:r>
              <a:rPr kumimoji="0" lang="zh-CN" altLang="en-US" sz="3200" b="1" i="0" u="none" strike="noStrike" kern="1200" cap="none" spc="0" normalizeH="0" baseline="0" noProof="0" dirty="0" smtClean="0">
                <a:ln>
                  <a:noFill/>
                </a:ln>
                <a:solidFill>
                  <a:sysClr val="window" lastClr="FFFFFF"/>
                </a:solidFill>
                <a:effectLst/>
                <a:uLnTx/>
                <a:uFillTx/>
                <a:latin typeface="Arial"/>
                <a:ea typeface="微软雅黑"/>
                <a:cs typeface="+mn-cs"/>
              </a:rPr>
              <a:t>减值测试</a:t>
            </a:r>
          </a:p>
        </p:txBody>
      </p:sp>
      <p:sp>
        <p:nvSpPr>
          <p:cNvPr id="24" name="椭圆 23"/>
          <p:cNvSpPr/>
          <p:nvPr/>
        </p:nvSpPr>
        <p:spPr>
          <a:xfrm>
            <a:off x="2054860" y="1254124"/>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FFFFFF"/>
                </a:solidFill>
                <a:effectLst/>
                <a:uLnTx/>
                <a:uFillTx/>
                <a:latin typeface="Arial"/>
                <a:ea typeface="微软雅黑"/>
                <a:cs typeface="+mn-cs"/>
              </a:rPr>
              <a:t>1</a:t>
            </a:r>
          </a:p>
        </p:txBody>
      </p:sp>
      <p:sp>
        <p:nvSpPr>
          <p:cNvPr id="25" name="椭圆 24"/>
          <p:cNvSpPr/>
          <p:nvPr/>
        </p:nvSpPr>
        <p:spPr>
          <a:xfrm>
            <a:off x="2054860" y="2567939"/>
            <a:ext cx="576000" cy="57600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200" b="0" i="0" u="none" strike="noStrike" kern="0" cap="none" spc="0" normalizeH="0" baseline="0" noProof="0" dirty="0">
                <a:ln>
                  <a:noFill/>
                </a:ln>
                <a:solidFill>
                  <a:srgbClr val="FFFFFF"/>
                </a:solidFill>
                <a:effectLst/>
                <a:uLnTx/>
                <a:uFillTx/>
                <a:latin typeface="Arial"/>
                <a:ea typeface="微软雅黑"/>
                <a:cs typeface="+mn-cs"/>
              </a:rPr>
              <a:t>2</a:t>
            </a:r>
          </a:p>
        </p:txBody>
      </p:sp>
      <p:sp>
        <p:nvSpPr>
          <p:cNvPr id="26" name="文本框 18"/>
          <p:cNvSpPr txBox="1"/>
          <p:nvPr/>
        </p:nvSpPr>
        <p:spPr>
          <a:xfrm>
            <a:off x="2700020" y="1558925"/>
            <a:ext cx="6188393" cy="923330"/>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企业在判断固定资产减值迹象以决定是否需要估计固定资产可收回金额时，应当遵循重要性原则。</a:t>
            </a:r>
          </a:p>
        </p:txBody>
      </p:sp>
      <p:sp>
        <p:nvSpPr>
          <p:cNvPr id="27" name="文本框 19"/>
          <p:cNvSpPr txBox="1"/>
          <p:nvPr/>
        </p:nvSpPr>
        <p:spPr>
          <a:xfrm>
            <a:off x="2700020" y="1123950"/>
            <a:ext cx="4338955" cy="55308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重要性原则</a:t>
            </a:r>
          </a:p>
        </p:txBody>
      </p:sp>
      <p:sp>
        <p:nvSpPr>
          <p:cNvPr id="29" name="文本框 9"/>
          <p:cNvSpPr txBox="1"/>
          <p:nvPr/>
        </p:nvSpPr>
        <p:spPr>
          <a:xfrm>
            <a:off x="2700020" y="2894965"/>
            <a:ext cx="6342380" cy="2169825"/>
          </a:xfrm>
          <a:prstGeom prst="rect">
            <a:avLst/>
          </a:prstGeom>
          <a:noFill/>
        </p:spPr>
        <p:txBody>
          <a:bodyPr wrap="square" rtlCol="0">
            <a:spAutoFit/>
          </a:bodyPr>
          <a:lstStyle/>
          <a:p>
            <a:pPr marL="457200" marR="0" lvl="0" indent="-457200" defTabSz="914400" eaLnBrk="1" fontAlgn="auto" latinLnBrk="0" hangingPunct="1">
              <a:lnSpc>
                <a:spcPct val="150000"/>
              </a:lnSpc>
              <a:spcBef>
                <a:spcPts val="0"/>
              </a:spcBef>
              <a:spcAft>
                <a:spcPts val="0"/>
              </a:spcAft>
              <a:buClrTx/>
              <a:buSzTx/>
              <a:buFont typeface="+mj-ea"/>
              <a:buAutoNum type="circleNumDbPlain"/>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以前报告期间的计算结果表明固定资产可收回金额远</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高于</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其账面价值，之后又没有消除这一差异的交易或</a:t>
            </a:r>
            <a:r>
              <a:rPr kumimoji="0" lang="zh-CN" altLang="en-US" sz="1800" b="0"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事项；</a:t>
            </a:r>
            <a:endPar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a:p>
            <a:pPr marL="457200" marR="0" lvl="0" indent="-457200" defTabSz="914400" eaLnBrk="1" fontAlgn="auto" latinLnBrk="0" hangingPunct="1">
              <a:lnSpc>
                <a:spcPct val="150000"/>
              </a:lnSpc>
              <a:spcBef>
                <a:spcPts val="0"/>
              </a:spcBef>
              <a:spcAft>
                <a:spcPts val="0"/>
              </a:spcAft>
              <a:buClrTx/>
              <a:buSzTx/>
              <a:buFont typeface="+mj-ea"/>
              <a:buAutoNum type="circleNumDbPlain"/>
              <a:tabLst/>
              <a:defRPr/>
            </a:pP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以前报告期间的计算和分析表明固定资产可收回金额对固定资产减值准则中所列示的一种或多种减值迹象</a:t>
            </a:r>
            <a:r>
              <a:rPr kumimoji="0" lang="zh-CN" altLang="en-US" sz="18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反应不敏感</a:t>
            </a:r>
            <a:r>
              <a:rPr kumimoji="0" lang="zh-CN" altLang="en-US" sz="18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，在报告期间有发生了这些减值迹象的。</a:t>
            </a:r>
          </a:p>
        </p:txBody>
      </p:sp>
      <p:sp>
        <p:nvSpPr>
          <p:cNvPr id="30" name="文本框 11"/>
          <p:cNvSpPr txBox="1"/>
          <p:nvPr/>
        </p:nvSpPr>
        <p:spPr>
          <a:xfrm>
            <a:off x="2700020" y="2420620"/>
            <a:ext cx="4338955" cy="553085"/>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rPr>
              <a:t>以下情况，可不估计其可收回金额</a:t>
            </a:r>
          </a:p>
        </p:txBody>
      </p:sp>
    </p:spTree>
    <p:custDataLst>
      <p:tags r:id="rId1"/>
    </p:custDataLst>
    <p:extLst>
      <p:ext uri="{BB962C8B-B14F-4D97-AF65-F5344CB8AC3E}">
        <p14:creationId xmlns:p14="http://schemas.microsoft.com/office/powerpoint/2010/main" val="3128716575"/>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28" name="矩形 27"/>
          <p:cNvSpPr/>
          <p:nvPr/>
        </p:nvSpPr>
        <p:spPr>
          <a:xfrm>
            <a:off x="1421258" y="649144"/>
            <a:ext cx="4953631"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（一）</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减值</a:t>
            </a:r>
            <a:r>
              <a:rPr lang="zh-CN" altLang="zh-CN" sz="1800" b="1" dirty="0" smtClean="0">
                <a:solidFill>
                  <a:srgbClr val="084CA1"/>
                </a:solidFill>
                <a:ea typeface="微软雅黑"/>
                <a:cs typeface="+mn-ea"/>
              </a:rPr>
              <a:t>核算</a:t>
            </a:r>
            <a:r>
              <a:rPr lang="zh-CN" altLang="zh-CN" sz="1800" b="1" dirty="0">
                <a:solidFill>
                  <a:srgbClr val="084CA1"/>
                </a:solidFill>
                <a:ea typeface="微软雅黑"/>
                <a:cs typeface="+mn-ea"/>
              </a:rPr>
              <a:t>的内容</a:t>
            </a:r>
            <a:r>
              <a:rPr lang="en-US" altLang="zh-CN" sz="1800" b="1" dirty="0">
                <a:solidFill>
                  <a:srgbClr val="084CA1"/>
                </a:solidFill>
                <a:ea typeface="微软雅黑"/>
                <a:cs typeface="+mn-ea"/>
              </a:rPr>
              <a:t>——</a:t>
            </a:r>
            <a:r>
              <a:rPr lang="zh-CN" altLang="zh-CN" sz="1800" b="1" dirty="0">
                <a:solidFill>
                  <a:srgbClr val="084CA1"/>
                </a:solidFill>
                <a:ea typeface="微软雅黑"/>
                <a:cs typeface="+mn-ea"/>
              </a:rPr>
              <a:t>可回收金额</a:t>
            </a:r>
          </a:p>
        </p:txBody>
      </p:sp>
      <p:sp>
        <p:nvSpPr>
          <p:cNvPr id="15" name="任意多边形 14"/>
          <p:cNvSpPr/>
          <p:nvPr>
            <p:custDataLst>
              <p:tags r:id="rId7"/>
            </p:custDataLst>
          </p:nvPr>
        </p:nvSpPr>
        <p:spPr>
          <a:xfrm>
            <a:off x="1644333" y="3006408"/>
            <a:ext cx="1938655" cy="1909445"/>
          </a:xfrm>
          <a:custGeom>
            <a:avLst/>
            <a:gdLst>
              <a:gd name="connsiteX0" fmla="*/ 0 w 1676025"/>
              <a:gd name="connsiteY0" fmla="*/ 838013 h 1676025"/>
              <a:gd name="connsiteX1" fmla="*/ 838013 w 1676025"/>
              <a:gd name="connsiteY1" fmla="*/ 0 h 1676025"/>
              <a:gd name="connsiteX2" fmla="*/ 1676026 w 1676025"/>
              <a:gd name="connsiteY2" fmla="*/ 838013 h 1676025"/>
              <a:gd name="connsiteX3" fmla="*/ 838013 w 1676025"/>
              <a:gd name="connsiteY3" fmla="*/ 1676026 h 1676025"/>
              <a:gd name="connsiteX4" fmla="*/ 0 w 1676025"/>
              <a:gd name="connsiteY4" fmla="*/ 838013 h 167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025" h="1676025">
                <a:moveTo>
                  <a:pt x="0" y="838013"/>
                </a:moveTo>
                <a:cubicBezTo>
                  <a:pt x="0" y="375191"/>
                  <a:pt x="375191" y="0"/>
                  <a:pt x="838013" y="0"/>
                </a:cubicBezTo>
                <a:cubicBezTo>
                  <a:pt x="1300835" y="0"/>
                  <a:pt x="1676026" y="375191"/>
                  <a:pt x="1676026" y="838013"/>
                </a:cubicBezTo>
                <a:cubicBezTo>
                  <a:pt x="1676026" y="1300835"/>
                  <a:pt x="1300835" y="1676026"/>
                  <a:pt x="838013" y="1676026"/>
                </a:cubicBezTo>
                <a:cubicBezTo>
                  <a:pt x="375191" y="1676026"/>
                  <a:pt x="0" y="1300835"/>
                  <a:pt x="0" y="838013"/>
                </a:cubicBezTo>
                <a:close/>
              </a:path>
            </a:pathLst>
          </a:custGeom>
          <a:solidFill>
            <a:srgbClr val="C00000"/>
          </a:solidFill>
          <a:ln w="12700" cap="flat" cmpd="sng" algn="ctr">
            <a:solidFill>
              <a:sysClr val="window" lastClr="FFFFFF">
                <a:hueOff val="0"/>
                <a:satOff val="0"/>
                <a:lumOff val="0"/>
                <a:alphaOff val="0"/>
              </a:sysClr>
            </a:solidFill>
            <a:prstDash val="solid"/>
            <a:miter lim="800000"/>
          </a:ln>
          <a:effectLst/>
        </p:spPr>
        <p:txBody>
          <a:bodyPr spcFirstLastPara="0" vert="horz" wrap="square" lIns="282278" tIns="282278" rIns="282278" bIns="282278" numCol="1" spcCol="1270" anchor="ctr" anchorCtr="0">
            <a:normAutofit fontScale="95000"/>
          </a:bodyPr>
          <a:lstStyle/>
          <a:p>
            <a:pPr marL="0" marR="0" lvl="0" indent="0" algn="ctr" defTabSz="1289050" eaLnBrk="1" fontAlgn="auto" latinLnBrk="0" hangingPunct="1">
              <a:lnSpc>
                <a:spcPct val="110000"/>
              </a:lnSpc>
              <a:spcBef>
                <a:spcPct val="0"/>
              </a:spcBef>
              <a:spcAft>
                <a:spcPct val="35000"/>
              </a:spcAft>
              <a:buClrTx/>
              <a:buSzTx/>
              <a:buFontTx/>
              <a:buNone/>
              <a:tabLst/>
              <a:defRPr/>
            </a:pPr>
            <a:r>
              <a:rPr kumimoji="0" lang="zh-CN" altLang="en-US" sz="26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rPr>
              <a:t>公允价值</a:t>
            </a:r>
            <a:r>
              <a:rPr kumimoji="0" lang="en-US" altLang="zh-CN" sz="26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rPr>
              <a:t>-</a:t>
            </a:r>
            <a:r>
              <a:rPr kumimoji="0" lang="zh-CN" altLang="en-US" sz="26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rPr>
              <a:t>处置费用</a:t>
            </a:r>
          </a:p>
        </p:txBody>
      </p:sp>
      <p:sp>
        <p:nvSpPr>
          <p:cNvPr id="16" name="任意多边形 15"/>
          <p:cNvSpPr/>
          <p:nvPr>
            <p:custDataLst>
              <p:tags r:id="rId8"/>
            </p:custDataLst>
          </p:nvPr>
        </p:nvSpPr>
        <p:spPr>
          <a:xfrm>
            <a:off x="5571173" y="3006408"/>
            <a:ext cx="1939290" cy="1869440"/>
          </a:xfrm>
          <a:custGeom>
            <a:avLst/>
            <a:gdLst>
              <a:gd name="connsiteX0" fmla="*/ 0 w 1676025"/>
              <a:gd name="connsiteY0" fmla="*/ 838013 h 1676025"/>
              <a:gd name="connsiteX1" fmla="*/ 838013 w 1676025"/>
              <a:gd name="connsiteY1" fmla="*/ 0 h 1676025"/>
              <a:gd name="connsiteX2" fmla="*/ 1676026 w 1676025"/>
              <a:gd name="connsiteY2" fmla="*/ 838013 h 1676025"/>
              <a:gd name="connsiteX3" fmla="*/ 838013 w 1676025"/>
              <a:gd name="connsiteY3" fmla="*/ 1676026 h 1676025"/>
              <a:gd name="connsiteX4" fmla="*/ 0 w 1676025"/>
              <a:gd name="connsiteY4" fmla="*/ 838013 h 16760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6025" h="1676025">
                <a:moveTo>
                  <a:pt x="0" y="838013"/>
                </a:moveTo>
                <a:cubicBezTo>
                  <a:pt x="0" y="375191"/>
                  <a:pt x="375191" y="0"/>
                  <a:pt x="838013" y="0"/>
                </a:cubicBezTo>
                <a:cubicBezTo>
                  <a:pt x="1300835" y="0"/>
                  <a:pt x="1676026" y="375191"/>
                  <a:pt x="1676026" y="838013"/>
                </a:cubicBezTo>
                <a:cubicBezTo>
                  <a:pt x="1676026" y="1300835"/>
                  <a:pt x="1300835" y="1676026"/>
                  <a:pt x="838013" y="1676026"/>
                </a:cubicBezTo>
                <a:cubicBezTo>
                  <a:pt x="375191" y="1676026"/>
                  <a:pt x="0" y="1300835"/>
                  <a:pt x="0" y="838013"/>
                </a:cubicBezTo>
                <a:close/>
              </a:path>
            </a:pathLst>
          </a:custGeom>
          <a:solidFill>
            <a:srgbClr val="084CA1"/>
          </a:solidFill>
          <a:ln w="12700" cap="flat" cmpd="sng" algn="ctr">
            <a:solidFill>
              <a:sysClr val="window" lastClr="FFFFFF">
                <a:hueOff val="0"/>
                <a:satOff val="0"/>
                <a:lumOff val="0"/>
                <a:alphaOff val="0"/>
              </a:sysClr>
            </a:solidFill>
            <a:prstDash val="solid"/>
            <a:miter lim="800000"/>
          </a:ln>
          <a:effectLst/>
        </p:spPr>
        <p:txBody>
          <a:bodyPr spcFirstLastPara="0" vert="horz" wrap="square" lIns="282278" tIns="282278" rIns="282278" bIns="282278" numCol="1" spcCol="1270" anchor="ctr" anchorCtr="0">
            <a:normAutofit fontScale="95000"/>
          </a:bodyPr>
          <a:lstStyle/>
          <a:p>
            <a:pPr marL="0" marR="0" lvl="0" indent="0" algn="ctr" defTabSz="1289050" eaLnBrk="1" fontAlgn="auto" latinLnBrk="0" hangingPunct="1">
              <a:lnSpc>
                <a:spcPct val="90000"/>
              </a:lnSpc>
              <a:spcBef>
                <a:spcPct val="0"/>
              </a:spcBef>
              <a:spcAft>
                <a:spcPct val="35000"/>
              </a:spcAft>
              <a:buClrTx/>
              <a:buSzTx/>
              <a:buFontTx/>
              <a:buNone/>
              <a:tabLst/>
              <a:defRPr/>
            </a:pPr>
            <a:r>
              <a:rPr kumimoji="0" lang="zh-CN" altLang="en-US" sz="2600" b="1" i="0" u="none" strike="noStrike" kern="1200" cap="none" spc="0" normalizeH="0" baseline="0" noProof="0" dirty="0" smtClean="0">
                <a:ln>
                  <a:noFill/>
                </a:ln>
                <a:solidFill>
                  <a:sysClr val="window" lastClr="FFFFFF"/>
                </a:solidFill>
                <a:effectLst/>
                <a:uLnTx/>
                <a:uFillTx/>
                <a:latin typeface="微软雅黑" pitchFamily="34" charset="-122"/>
                <a:ea typeface="微软雅黑" pitchFamily="34" charset="-122"/>
              </a:rPr>
              <a:t>预计未来现金流量现值</a:t>
            </a:r>
          </a:p>
        </p:txBody>
      </p:sp>
      <p:grpSp>
        <p:nvGrpSpPr>
          <p:cNvPr id="17" name="组合 16"/>
          <p:cNvGrpSpPr/>
          <p:nvPr/>
        </p:nvGrpSpPr>
        <p:grpSpPr>
          <a:xfrm>
            <a:off x="357188" y="1226185"/>
            <a:ext cx="646430" cy="656590"/>
            <a:chOff x="3787" y="3053"/>
            <a:chExt cx="1018" cy="1034"/>
          </a:xfrm>
        </p:grpSpPr>
        <p:sp>
          <p:nvSpPr>
            <p:cNvPr id="18" name="椭圆 17"/>
            <p:cNvSpPr/>
            <p:nvPr/>
          </p:nvSpPr>
          <p:spPr>
            <a:xfrm>
              <a:off x="3787" y="3053"/>
              <a:ext cx="1018" cy="1034"/>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19" name=" 216"/>
            <p:cNvSpPr/>
            <p:nvPr/>
          </p:nvSpPr>
          <p:spPr>
            <a:xfrm>
              <a:off x="3977" y="3301"/>
              <a:ext cx="638" cy="568"/>
            </a:xfrm>
            <a:prstGeom prst="sun">
              <a:avLst/>
            </a:prstGeom>
            <a:solidFill>
              <a:srgbClr val="FFFFFF"/>
            </a:solidFill>
            <a:ln w="12700" cap="flat" cmpd="sng" algn="ctr">
              <a:noFill/>
              <a:prstDash val="solid"/>
              <a:miter lim="800000"/>
            </a:ln>
            <a:effectLst/>
          </p:spPr>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20" name="文本框 12"/>
          <p:cNvSpPr txBox="1"/>
          <p:nvPr/>
        </p:nvSpPr>
        <p:spPr>
          <a:xfrm>
            <a:off x="1158558" y="1355090"/>
            <a:ext cx="6364605" cy="39878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可收回金额本质为固定资产确认</a:t>
            </a:r>
            <a:r>
              <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减值后新的账面价值</a:t>
            </a:r>
          </a:p>
        </p:txBody>
      </p:sp>
      <p:grpSp>
        <p:nvGrpSpPr>
          <p:cNvPr id="21" name="组合 20"/>
          <p:cNvGrpSpPr/>
          <p:nvPr/>
        </p:nvGrpSpPr>
        <p:grpSpPr>
          <a:xfrm>
            <a:off x="357188" y="2204720"/>
            <a:ext cx="646430" cy="656590"/>
            <a:chOff x="1749" y="5238"/>
            <a:chExt cx="1018" cy="1034"/>
          </a:xfrm>
        </p:grpSpPr>
        <p:sp>
          <p:nvSpPr>
            <p:cNvPr id="22" name="椭圆 21"/>
            <p:cNvSpPr/>
            <p:nvPr/>
          </p:nvSpPr>
          <p:spPr>
            <a:xfrm>
              <a:off x="1749" y="5238"/>
              <a:ext cx="1018" cy="1034"/>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31" name=" 2050"/>
            <p:cNvSpPr/>
            <p:nvPr/>
          </p:nvSpPr>
          <p:spPr bwMode="auto">
            <a:xfrm>
              <a:off x="2039" y="5521"/>
              <a:ext cx="440" cy="468"/>
            </a:xfrm>
            <a:custGeom>
              <a:avLst/>
              <a:gdLst>
                <a:gd name="T0" fmla="*/ 646796 w 5367"/>
                <a:gd name="T1" fmla="*/ 843536 h 6897"/>
                <a:gd name="T2" fmla="*/ 520861 w 5367"/>
                <a:gd name="T3" fmla="*/ 880824 h 6897"/>
                <a:gd name="T4" fmla="*/ 403764 w 5367"/>
                <a:gd name="T5" fmla="*/ 946285 h 6897"/>
                <a:gd name="T6" fmla="*/ 297714 w 5367"/>
                <a:gd name="T7" fmla="*/ 1036605 h 6897"/>
                <a:gd name="T8" fmla="*/ 204644 w 5367"/>
                <a:gd name="T9" fmla="*/ 1149850 h 6897"/>
                <a:gd name="T10" fmla="*/ 126487 w 5367"/>
                <a:gd name="T11" fmla="*/ 1282429 h 6897"/>
                <a:gd name="T12" fmla="*/ 65729 w 5367"/>
                <a:gd name="T13" fmla="*/ 1432134 h 6897"/>
                <a:gd name="T14" fmla="*/ 23475 w 5367"/>
                <a:gd name="T15" fmla="*/ 1595648 h 6897"/>
                <a:gd name="T16" fmla="*/ 2209 w 5367"/>
                <a:gd name="T17" fmla="*/ 1771316 h 6897"/>
                <a:gd name="T18" fmla="*/ 1481389 w 5367"/>
                <a:gd name="T19" fmla="*/ 1905000 h 6897"/>
                <a:gd name="T20" fmla="*/ 1480009 w 5367"/>
                <a:gd name="T21" fmla="*/ 1771316 h 6897"/>
                <a:gd name="T22" fmla="*/ 1459020 w 5367"/>
                <a:gd name="T23" fmla="*/ 1595648 h 6897"/>
                <a:gd name="T24" fmla="*/ 1417041 w 5367"/>
                <a:gd name="T25" fmla="*/ 1432134 h 6897"/>
                <a:gd name="T26" fmla="*/ 1355731 w 5367"/>
                <a:gd name="T27" fmla="*/ 1282429 h 6897"/>
                <a:gd name="T28" fmla="*/ 1277850 w 5367"/>
                <a:gd name="T29" fmla="*/ 1149850 h 6897"/>
                <a:gd name="T30" fmla="*/ 1184780 w 5367"/>
                <a:gd name="T31" fmla="*/ 1036605 h 6897"/>
                <a:gd name="T32" fmla="*/ 1078730 w 5367"/>
                <a:gd name="T33" fmla="*/ 946285 h 6897"/>
                <a:gd name="T34" fmla="*/ 961633 w 5367"/>
                <a:gd name="T35" fmla="*/ 880824 h 6897"/>
                <a:gd name="T36" fmla="*/ 835422 w 5367"/>
                <a:gd name="T37" fmla="*/ 843536 h 6897"/>
                <a:gd name="T38" fmla="*/ 747875 w 5367"/>
                <a:gd name="T39" fmla="*/ 731120 h 6897"/>
                <a:gd name="T40" fmla="*/ 805043 w 5367"/>
                <a:gd name="T41" fmla="*/ 726701 h 6897"/>
                <a:gd name="T42" fmla="*/ 868286 w 5367"/>
                <a:gd name="T43" fmla="*/ 711786 h 6897"/>
                <a:gd name="T44" fmla="*/ 926559 w 5367"/>
                <a:gd name="T45" fmla="*/ 686927 h 6897"/>
                <a:gd name="T46" fmla="*/ 979032 w 5367"/>
                <a:gd name="T47" fmla="*/ 653230 h 6897"/>
                <a:gd name="T48" fmla="*/ 1024876 w 5367"/>
                <a:gd name="T49" fmla="*/ 611246 h 6897"/>
                <a:gd name="T50" fmla="*/ 1063264 w 5367"/>
                <a:gd name="T51" fmla="*/ 562358 h 6897"/>
                <a:gd name="T52" fmla="*/ 1092815 w 5367"/>
                <a:gd name="T53" fmla="*/ 507945 h 6897"/>
                <a:gd name="T54" fmla="*/ 1112699 w 5367"/>
                <a:gd name="T55" fmla="*/ 448008 h 6897"/>
                <a:gd name="T56" fmla="*/ 1121813 w 5367"/>
                <a:gd name="T57" fmla="*/ 384204 h 6897"/>
                <a:gd name="T58" fmla="*/ 1120432 w 5367"/>
                <a:gd name="T59" fmla="*/ 328134 h 6897"/>
                <a:gd name="T60" fmla="*/ 1108004 w 5367"/>
                <a:gd name="T61" fmla="*/ 265711 h 6897"/>
                <a:gd name="T62" fmla="*/ 1085358 w 5367"/>
                <a:gd name="T63" fmla="*/ 207155 h 6897"/>
                <a:gd name="T64" fmla="*/ 1053322 w 5367"/>
                <a:gd name="T65" fmla="*/ 153847 h 6897"/>
                <a:gd name="T66" fmla="*/ 1012725 w 5367"/>
                <a:gd name="T67" fmla="*/ 107168 h 6897"/>
                <a:gd name="T68" fmla="*/ 964671 w 5367"/>
                <a:gd name="T69" fmla="*/ 67395 h 6897"/>
                <a:gd name="T70" fmla="*/ 910541 w 5367"/>
                <a:gd name="T71" fmla="*/ 36183 h 6897"/>
                <a:gd name="T72" fmla="*/ 850335 w 5367"/>
                <a:gd name="T73" fmla="*/ 14087 h 6897"/>
                <a:gd name="T74" fmla="*/ 786263 w 5367"/>
                <a:gd name="T75" fmla="*/ 1933 h 6897"/>
                <a:gd name="T76" fmla="*/ 728819 w 5367"/>
                <a:gd name="T77" fmla="*/ 276 h 6897"/>
                <a:gd name="T78" fmla="*/ 663366 w 5367"/>
                <a:gd name="T79" fmla="*/ 9391 h 6897"/>
                <a:gd name="T80" fmla="*/ 602332 w 5367"/>
                <a:gd name="T81" fmla="*/ 28726 h 6897"/>
                <a:gd name="T82" fmla="*/ 546545 w 5367"/>
                <a:gd name="T83" fmla="*/ 57451 h 6897"/>
                <a:gd name="T84" fmla="*/ 496282 w 5367"/>
                <a:gd name="T85" fmla="*/ 95015 h 6897"/>
                <a:gd name="T86" fmla="*/ 453751 w 5367"/>
                <a:gd name="T87" fmla="*/ 139761 h 6897"/>
                <a:gd name="T88" fmla="*/ 418954 w 5367"/>
                <a:gd name="T89" fmla="*/ 191411 h 6897"/>
                <a:gd name="T90" fmla="*/ 393546 w 5367"/>
                <a:gd name="T91" fmla="*/ 248310 h 6897"/>
                <a:gd name="T92" fmla="*/ 378356 w 5367"/>
                <a:gd name="T93" fmla="*/ 309628 h 6897"/>
                <a:gd name="T94" fmla="*/ 373938 w 5367"/>
                <a:gd name="T95" fmla="*/ 365698 h 6897"/>
                <a:gd name="T96" fmla="*/ 380013 w 5367"/>
                <a:gd name="T97" fmla="*/ 430054 h 6897"/>
                <a:gd name="T98" fmla="*/ 396584 w 5367"/>
                <a:gd name="T99" fmla="*/ 491096 h 6897"/>
                <a:gd name="T100" fmla="*/ 423372 w 5367"/>
                <a:gd name="T101" fmla="*/ 547719 h 6897"/>
                <a:gd name="T102" fmla="*/ 459551 w 5367"/>
                <a:gd name="T103" fmla="*/ 597988 h 6897"/>
                <a:gd name="T104" fmla="*/ 503186 w 5367"/>
                <a:gd name="T105" fmla="*/ 641905 h 6897"/>
                <a:gd name="T106" fmla="*/ 554278 w 5367"/>
                <a:gd name="T107" fmla="*/ 678088 h 6897"/>
                <a:gd name="T108" fmla="*/ 610894 w 5367"/>
                <a:gd name="T109" fmla="*/ 705709 h 6897"/>
                <a:gd name="T110" fmla="*/ 672756 w 5367"/>
                <a:gd name="T111" fmla="*/ 723662 h 6897"/>
                <a:gd name="T112" fmla="*/ 738209 w 5367"/>
                <a:gd name="T113" fmla="*/ 730844 h 6897"/>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5367" h="6897">
                  <a:moveTo>
                    <a:pt x="2684" y="3025"/>
                  </a:moveTo>
                  <a:lnTo>
                    <a:pt x="2684" y="3025"/>
                  </a:lnTo>
                  <a:lnTo>
                    <a:pt x="2615" y="3026"/>
                  </a:lnTo>
                  <a:lnTo>
                    <a:pt x="2545" y="3029"/>
                  </a:lnTo>
                  <a:lnTo>
                    <a:pt x="2478" y="3035"/>
                  </a:lnTo>
                  <a:lnTo>
                    <a:pt x="2409" y="3043"/>
                  </a:lnTo>
                  <a:lnTo>
                    <a:pt x="2342" y="3054"/>
                  </a:lnTo>
                  <a:lnTo>
                    <a:pt x="2275" y="3066"/>
                  </a:lnTo>
                  <a:lnTo>
                    <a:pt x="2209" y="3081"/>
                  </a:lnTo>
                  <a:lnTo>
                    <a:pt x="2143" y="3099"/>
                  </a:lnTo>
                  <a:lnTo>
                    <a:pt x="2077" y="3118"/>
                  </a:lnTo>
                  <a:lnTo>
                    <a:pt x="2013" y="3140"/>
                  </a:lnTo>
                  <a:lnTo>
                    <a:pt x="1949" y="3163"/>
                  </a:lnTo>
                  <a:lnTo>
                    <a:pt x="1886" y="3189"/>
                  </a:lnTo>
                  <a:lnTo>
                    <a:pt x="1823" y="3217"/>
                  </a:lnTo>
                  <a:lnTo>
                    <a:pt x="1761" y="3247"/>
                  </a:lnTo>
                  <a:lnTo>
                    <a:pt x="1700" y="3279"/>
                  </a:lnTo>
                  <a:lnTo>
                    <a:pt x="1639" y="3313"/>
                  </a:lnTo>
                  <a:lnTo>
                    <a:pt x="1579" y="3349"/>
                  </a:lnTo>
                  <a:lnTo>
                    <a:pt x="1521" y="3386"/>
                  </a:lnTo>
                  <a:lnTo>
                    <a:pt x="1462" y="3426"/>
                  </a:lnTo>
                  <a:lnTo>
                    <a:pt x="1405" y="3468"/>
                  </a:lnTo>
                  <a:lnTo>
                    <a:pt x="1348" y="3511"/>
                  </a:lnTo>
                  <a:lnTo>
                    <a:pt x="1293" y="3556"/>
                  </a:lnTo>
                  <a:lnTo>
                    <a:pt x="1237" y="3603"/>
                  </a:lnTo>
                  <a:lnTo>
                    <a:pt x="1183" y="3651"/>
                  </a:lnTo>
                  <a:lnTo>
                    <a:pt x="1131" y="3702"/>
                  </a:lnTo>
                  <a:lnTo>
                    <a:pt x="1078" y="3753"/>
                  </a:lnTo>
                  <a:lnTo>
                    <a:pt x="1027" y="3807"/>
                  </a:lnTo>
                  <a:lnTo>
                    <a:pt x="976" y="3863"/>
                  </a:lnTo>
                  <a:lnTo>
                    <a:pt x="927" y="3920"/>
                  </a:lnTo>
                  <a:lnTo>
                    <a:pt x="880" y="3978"/>
                  </a:lnTo>
                  <a:lnTo>
                    <a:pt x="833" y="4038"/>
                  </a:lnTo>
                  <a:lnTo>
                    <a:pt x="786" y="4100"/>
                  </a:lnTo>
                  <a:lnTo>
                    <a:pt x="741" y="4163"/>
                  </a:lnTo>
                  <a:lnTo>
                    <a:pt x="698" y="4227"/>
                  </a:lnTo>
                  <a:lnTo>
                    <a:pt x="655" y="4293"/>
                  </a:lnTo>
                  <a:lnTo>
                    <a:pt x="613" y="4361"/>
                  </a:lnTo>
                  <a:lnTo>
                    <a:pt x="573" y="4429"/>
                  </a:lnTo>
                  <a:lnTo>
                    <a:pt x="533" y="4499"/>
                  </a:lnTo>
                  <a:lnTo>
                    <a:pt x="495" y="4570"/>
                  </a:lnTo>
                  <a:lnTo>
                    <a:pt x="458" y="4643"/>
                  </a:lnTo>
                  <a:lnTo>
                    <a:pt x="423" y="4717"/>
                  </a:lnTo>
                  <a:lnTo>
                    <a:pt x="388" y="4791"/>
                  </a:lnTo>
                  <a:lnTo>
                    <a:pt x="356" y="4868"/>
                  </a:lnTo>
                  <a:lnTo>
                    <a:pt x="324" y="4945"/>
                  </a:lnTo>
                  <a:lnTo>
                    <a:pt x="294" y="5024"/>
                  </a:lnTo>
                  <a:lnTo>
                    <a:pt x="265" y="5104"/>
                  </a:lnTo>
                  <a:lnTo>
                    <a:pt x="238" y="5185"/>
                  </a:lnTo>
                  <a:lnTo>
                    <a:pt x="211" y="5266"/>
                  </a:lnTo>
                  <a:lnTo>
                    <a:pt x="186" y="5349"/>
                  </a:lnTo>
                  <a:lnTo>
                    <a:pt x="163" y="5433"/>
                  </a:lnTo>
                  <a:lnTo>
                    <a:pt x="141" y="5518"/>
                  </a:lnTo>
                  <a:lnTo>
                    <a:pt x="121" y="5603"/>
                  </a:lnTo>
                  <a:lnTo>
                    <a:pt x="102" y="5690"/>
                  </a:lnTo>
                  <a:lnTo>
                    <a:pt x="85" y="5777"/>
                  </a:lnTo>
                  <a:lnTo>
                    <a:pt x="69" y="5866"/>
                  </a:lnTo>
                  <a:lnTo>
                    <a:pt x="54" y="5955"/>
                  </a:lnTo>
                  <a:lnTo>
                    <a:pt x="42" y="6045"/>
                  </a:lnTo>
                  <a:lnTo>
                    <a:pt x="31" y="6136"/>
                  </a:lnTo>
                  <a:lnTo>
                    <a:pt x="22" y="6227"/>
                  </a:lnTo>
                  <a:lnTo>
                    <a:pt x="14" y="6319"/>
                  </a:lnTo>
                  <a:lnTo>
                    <a:pt x="8" y="6413"/>
                  </a:lnTo>
                  <a:lnTo>
                    <a:pt x="4" y="6506"/>
                  </a:lnTo>
                  <a:lnTo>
                    <a:pt x="1" y="6600"/>
                  </a:lnTo>
                  <a:lnTo>
                    <a:pt x="0" y="6695"/>
                  </a:lnTo>
                  <a:lnTo>
                    <a:pt x="1" y="6796"/>
                  </a:lnTo>
                  <a:lnTo>
                    <a:pt x="5" y="6897"/>
                  </a:lnTo>
                  <a:lnTo>
                    <a:pt x="5364" y="6897"/>
                  </a:lnTo>
                  <a:lnTo>
                    <a:pt x="5366" y="6796"/>
                  </a:lnTo>
                  <a:lnTo>
                    <a:pt x="5367" y="6695"/>
                  </a:lnTo>
                  <a:lnTo>
                    <a:pt x="5367" y="6600"/>
                  </a:lnTo>
                  <a:lnTo>
                    <a:pt x="5364" y="6506"/>
                  </a:lnTo>
                  <a:lnTo>
                    <a:pt x="5359" y="6413"/>
                  </a:lnTo>
                  <a:lnTo>
                    <a:pt x="5353" y="6319"/>
                  </a:lnTo>
                  <a:lnTo>
                    <a:pt x="5346" y="6227"/>
                  </a:lnTo>
                  <a:lnTo>
                    <a:pt x="5337" y="6136"/>
                  </a:lnTo>
                  <a:lnTo>
                    <a:pt x="5325" y="6045"/>
                  </a:lnTo>
                  <a:lnTo>
                    <a:pt x="5313" y="5955"/>
                  </a:lnTo>
                  <a:lnTo>
                    <a:pt x="5298" y="5866"/>
                  </a:lnTo>
                  <a:lnTo>
                    <a:pt x="5283" y="5777"/>
                  </a:lnTo>
                  <a:lnTo>
                    <a:pt x="5266" y="5690"/>
                  </a:lnTo>
                  <a:lnTo>
                    <a:pt x="5247" y="5603"/>
                  </a:lnTo>
                  <a:lnTo>
                    <a:pt x="5226" y="5518"/>
                  </a:lnTo>
                  <a:lnTo>
                    <a:pt x="5205" y="5433"/>
                  </a:lnTo>
                  <a:lnTo>
                    <a:pt x="5181" y="5349"/>
                  </a:lnTo>
                  <a:lnTo>
                    <a:pt x="5157" y="5266"/>
                  </a:lnTo>
                  <a:lnTo>
                    <a:pt x="5131" y="5185"/>
                  </a:lnTo>
                  <a:lnTo>
                    <a:pt x="5103" y="5104"/>
                  </a:lnTo>
                  <a:lnTo>
                    <a:pt x="5073" y="5024"/>
                  </a:lnTo>
                  <a:lnTo>
                    <a:pt x="5043" y="4945"/>
                  </a:lnTo>
                  <a:lnTo>
                    <a:pt x="5012" y="4868"/>
                  </a:lnTo>
                  <a:lnTo>
                    <a:pt x="4979" y="4791"/>
                  </a:lnTo>
                  <a:lnTo>
                    <a:pt x="4945" y="4717"/>
                  </a:lnTo>
                  <a:lnTo>
                    <a:pt x="4909" y="4643"/>
                  </a:lnTo>
                  <a:lnTo>
                    <a:pt x="4872" y="4570"/>
                  </a:lnTo>
                  <a:lnTo>
                    <a:pt x="4834" y="4499"/>
                  </a:lnTo>
                  <a:lnTo>
                    <a:pt x="4796" y="4429"/>
                  </a:lnTo>
                  <a:lnTo>
                    <a:pt x="4755" y="4361"/>
                  </a:lnTo>
                  <a:lnTo>
                    <a:pt x="4713" y="4293"/>
                  </a:lnTo>
                  <a:lnTo>
                    <a:pt x="4671" y="4227"/>
                  </a:lnTo>
                  <a:lnTo>
                    <a:pt x="4627" y="4163"/>
                  </a:lnTo>
                  <a:lnTo>
                    <a:pt x="4582" y="4100"/>
                  </a:lnTo>
                  <a:lnTo>
                    <a:pt x="4536" y="4038"/>
                  </a:lnTo>
                  <a:lnTo>
                    <a:pt x="4489" y="3978"/>
                  </a:lnTo>
                  <a:lnTo>
                    <a:pt x="4440" y="3920"/>
                  </a:lnTo>
                  <a:lnTo>
                    <a:pt x="4391" y="3863"/>
                  </a:lnTo>
                  <a:lnTo>
                    <a:pt x="4340" y="3807"/>
                  </a:lnTo>
                  <a:lnTo>
                    <a:pt x="4290" y="3753"/>
                  </a:lnTo>
                  <a:lnTo>
                    <a:pt x="4238" y="3702"/>
                  </a:lnTo>
                  <a:lnTo>
                    <a:pt x="4184" y="3651"/>
                  </a:lnTo>
                  <a:lnTo>
                    <a:pt x="4130" y="3603"/>
                  </a:lnTo>
                  <a:lnTo>
                    <a:pt x="4076" y="3556"/>
                  </a:lnTo>
                  <a:lnTo>
                    <a:pt x="4020" y="3511"/>
                  </a:lnTo>
                  <a:lnTo>
                    <a:pt x="3963" y="3468"/>
                  </a:lnTo>
                  <a:lnTo>
                    <a:pt x="3906" y="3426"/>
                  </a:lnTo>
                  <a:lnTo>
                    <a:pt x="3848" y="3386"/>
                  </a:lnTo>
                  <a:lnTo>
                    <a:pt x="3788" y="3349"/>
                  </a:lnTo>
                  <a:lnTo>
                    <a:pt x="3728" y="3313"/>
                  </a:lnTo>
                  <a:lnTo>
                    <a:pt x="3668" y="3279"/>
                  </a:lnTo>
                  <a:lnTo>
                    <a:pt x="3607" y="3247"/>
                  </a:lnTo>
                  <a:lnTo>
                    <a:pt x="3545" y="3217"/>
                  </a:lnTo>
                  <a:lnTo>
                    <a:pt x="3482" y="3189"/>
                  </a:lnTo>
                  <a:lnTo>
                    <a:pt x="3419" y="3163"/>
                  </a:lnTo>
                  <a:lnTo>
                    <a:pt x="3355" y="3140"/>
                  </a:lnTo>
                  <a:lnTo>
                    <a:pt x="3290" y="3118"/>
                  </a:lnTo>
                  <a:lnTo>
                    <a:pt x="3225" y="3099"/>
                  </a:lnTo>
                  <a:lnTo>
                    <a:pt x="3159" y="3081"/>
                  </a:lnTo>
                  <a:lnTo>
                    <a:pt x="3093" y="3066"/>
                  </a:lnTo>
                  <a:lnTo>
                    <a:pt x="3025" y="3054"/>
                  </a:lnTo>
                  <a:lnTo>
                    <a:pt x="2958" y="3043"/>
                  </a:lnTo>
                  <a:lnTo>
                    <a:pt x="2891" y="3035"/>
                  </a:lnTo>
                  <a:lnTo>
                    <a:pt x="2822" y="3029"/>
                  </a:lnTo>
                  <a:lnTo>
                    <a:pt x="2753" y="3026"/>
                  </a:lnTo>
                  <a:lnTo>
                    <a:pt x="2684" y="3025"/>
                  </a:lnTo>
                  <a:close/>
                  <a:moveTo>
                    <a:pt x="2708" y="2647"/>
                  </a:moveTo>
                  <a:lnTo>
                    <a:pt x="2708" y="2647"/>
                  </a:lnTo>
                  <a:lnTo>
                    <a:pt x="2743" y="2646"/>
                  </a:lnTo>
                  <a:lnTo>
                    <a:pt x="2778" y="2645"/>
                  </a:lnTo>
                  <a:lnTo>
                    <a:pt x="2813" y="2643"/>
                  </a:lnTo>
                  <a:lnTo>
                    <a:pt x="2847" y="2640"/>
                  </a:lnTo>
                  <a:lnTo>
                    <a:pt x="2882" y="2636"/>
                  </a:lnTo>
                  <a:lnTo>
                    <a:pt x="2915" y="2631"/>
                  </a:lnTo>
                  <a:lnTo>
                    <a:pt x="2949" y="2626"/>
                  </a:lnTo>
                  <a:lnTo>
                    <a:pt x="2982" y="2620"/>
                  </a:lnTo>
                  <a:lnTo>
                    <a:pt x="3014" y="2613"/>
                  </a:lnTo>
                  <a:lnTo>
                    <a:pt x="3047" y="2605"/>
                  </a:lnTo>
                  <a:lnTo>
                    <a:pt x="3079" y="2596"/>
                  </a:lnTo>
                  <a:lnTo>
                    <a:pt x="3112" y="2587"/>
                  </a:lnTo>
                  <a:lnTo>
                    <a:pt x="3144" y="2577"/>
                  </a:lnTo>
                  <a:lnTo>
                    <a:pt x="3175" y="2566"/>
                  </a:lnTo>
                  <a:lnTo>
                    <a:pt x="3205" y="2555"/>
                  </a:lnTo>
                  <a:lnTo>
                    <a:pt x="3236" y="2542"/>
                  </a:lnTo>
                  <a:lnTo>
                    <a:pt x="3266" y="2530"/>
                  </a:lnTo>
                  <a:lnTo>
                    <a:pt x="3297" y="2517"/>
                  </a:lnTo>
                  <a:lnTo>
                    <a:pt x="3326" y="2502"/>
                  </a:lnTo>
                  <a:lnTo>
                    <a:pt x="3355" y="2487"/>
                  </a:lnTo>
                  <a:lnTo>
                    <a:pt x="3383" y="2472"/>
                  </a:lnTo>
                  <a:lnTo>
                    <a:pt x="3411" y="2455"/>
                  </a:lnTo>
                  <a:lnTo>
                    <a:pt x="3439" y="2438"/>
                  </a:lnTo>
                  <a:lnTo>
                    <a:pt x="3466" y="2421"/>
                  </a:lnTo>
                  <a:lnTo>
                    <a:pt x="3493" y="2403"/>
                  </a:lnTo>
                  <a:lnTo>
                    <a:pt x="3519" y="2384"/>
                  </a:lnTo>
                  <a:lnTo>
                    <a:pt x="3545" y="2365"/>
                  </a:lnTo>
                  <a:lnTo>
                    <a:pt x="3571" y="2345"/>
                  </a:lnTo>
                  <a:lnTo>
                    <a:pt x="3596" y="2324"/>
                  </a:lnTo>
                  <a:lnTo>
                    <a:pt x="3619" y="2303"/>
                  </a:lnTo>
                  <a:lnTo>
                    <a:pt x="3643" y="2282"/>
                  </a:lnTo>
                  <a:lnTo>
                    <a:pt x="3667" y="2259"/>
                  </a:lnTo>
                  <a:lnTo>
                    <a:pt x="3689" y="2237"/>
                  </a:lnTo>
                  <a:lnTo>
                    <a:pt x="3711" y="2213"/>
                  </a:lnTo>
                  <a:lnTo>
                    <a:pt x="3733" y="2189"/>
                  </a:lnTo>
                  <a:lnTo>
                    <a:pt x="3754" y="2165"/>
                  </a:lnTo>
                  <a:lnTo>
                    <a:pt x="3774" y="2140"/>
                  </a:lnTo>
                  <a:lnTo>
                    <a:pt x="3795" y="2115"/>
                  </a:lnTo>
                  <a:lnTo>
                    <a:pt x="3814" y="2089"/>
                  </a:lnTo>
                  <a:lnTo>
                    <a:pt x="3832" y="2063"/>
                  </a:lnTo>
                  <a:lnTo>
                    <a:pt x="3850" y="2036"/>
                  </a:lnTo>
                  <a:lnTo>
                    <a:pt x="3868" y="2010"/>
                  </a:lnTo>
                  <a:lnTo>
                    <a:pt x="3884" y="1983"/>
                  </a:lnTo>
                  <a:lnTo>
                    <a:pt x="3900" y="1954"/>
                  </a:lnTo>
                  <a:lnTo>
                    <a:pt x="3915" y="1925"/>
                  </a:lnTo>
                  <a:lnTo>
                    <a:pt x="3930" y="1897"/>
                  </a:lnTo>
                  <a:lnTo>
                    <a:pt x="3944" y="1868"/>
                  </a:lnTo>
                  <a:lnTo>
                    <a:pt x="3957" y="1839"/>
                  </a:lnTo>
                  <a:lnTo>
                    <a:pt x="3970" y="1808"/>
                  </a:lnTo>
                  <a:lnTo>
                    <a:pt x="3981" y="1778"/>
                  </a:lnTo>
                  <a:lnTo>
                    <a:pt x="3993" y="1748"/>
                  </a:lnTo>
                  <a:lnTo>
                    <a:pt x="4003" y="1717"/>
                  </a:lnTo>
                  <a:lnTo>
                    <a:pt x="4012" y="1686"/>
                  </a:lnTo>
                  <a:lnTo>
                    <a:pt x="4021" y="1654"/>
                  </a:lnTo>
                  <a:lnTo>
                    <a:pt x="4029" y="1622"/>
                  </a:lnTo>
                  <a:lnTo>
                    <a:pt x="4036" y="1590"/>
                  </a:lnTo>
                  <a:lnTo>
                    <a:pt x="4042" y="1557"/>
                  </a:lnTo>
                  <a:lnTo>
                    <a:pt x="4048" y="1525"/>
                  </a:lnTo>
                  <a:lnTo>
                    <a:pt x="4052" y="1492"/>
                  </a:lnTo>
                  <a:lnTo>
                    <a:pt x="4057" y="1459"/>
                  </a:lnTo>
                  <a:lnTo>
                    <a:pt x="4060" y="1425"/>
                  </a:lnTo>
                  <a:lnTo>
                    <a:pt x="4062" y="1391"/>
                  </a:lnTo>
                  <a:lnTo>
                    <a:pt x="4063" y="1357"/>
                  </a:lnTo>
                  <a:lnTo>
                    <a:pt x="4063" y="1324"/>
                  </a:lnTo>
                  <a:lnTo>
                    <a:pt x="4063" y="1289"/>
                  </a:lnTo>
                  <a:lnTo>
                    <a:pt x="4062" y="1255"/>
                  </a:lnTo>
                  <a:lnTo>
                    <a:pt x="4060" y="1221"/>
                  </a:lnTo>
                  <a:lnTo>
                    <a:pt x="4057" y="1188"/>
                  </a:lnTo>
                  <a:lnTo>
                    <a:pt x="4052" y="1155"/>
                  </a:lnTo>
                  <a:lnTo>
                    <a:pt x="4048" y="1121"/>
                  </a:lnTo>
                  <a:lnTo>
                    <a:pt x="4042" y="1089"/>
                  </a:lnTo>
                  <a:lnTo>
                    <a:pt x="4036" y="1057"/>
                  </a:lnTo>
                  <a:lnTo>
                    <a:pt x="4029" y="1025"/>
                  </a:lnTo>
                  <a:lnTo>
                    <a:pt x="4021" y="993"/>
                  </a:lnTo>
                  <a:lnTo>
                    <a:pt x="4012" y="962"/>
                  </a:lnTo>
                  <a:lnTo>
                    <a:pt x="4003" y="930"/>
                  </a:lnTo>
                  <a:lnTo>
                    <a:pt x="3993" y="899"/>
                  </a:lnTo>
                  <a:lnTo>
                    <a:pt x="3981" y="868"/>
                  </a:lnTo>
                  <a:lnTo>
                    <a:pt x="3970" y="838"/>
                  </a:lnTo>
                  <a:lnTo>
                    <a:pt x="3957" y="809"/>
                  </a:lnTo>
                  <a:lnTo>
                    <a:pt x="3944" y="778"/>
                  </a:lnTo>
                  <a:lnTo>
                    <a:pt x="3930" y="750"/>
                  </a:lnTo>
                  <a:lnTo>
                    <a:pt x="3915" y="721"/>
                  </a:lnTo>
                  <a:lnTo>
                    <a:pt x="3900" y="693"/>
                  </a:lnTo>
                  <a:lnTo>
                    <a:pt x="3884" y="665"/>
                  </a:lnTo>
                  <a:lnTo>
                    <a:pt x="3868" y="638"/>
                  </a:lnTo>
                  <a:lnTo>
                    <a:pt x="3850" y="610"/>
                  </a:lnTo>
                  <a:lnTo>
                    <a:pt x="3832" y="584"/>
                  </a:lnTo>
                  <a:lnTo>
                    <a:pt x="3814" y="557"/>
                  </a:lnTo>
                  <a:lnTo>
                    <a:pt x="3795" y="532"/>
                  </a:lnTo>
                  <a:lnTo>
                    <a:pt x="3774" y="506"/>
                  </a:lnTo>
                  <a:lnTo>
                    <a:pt x="3754" y="481"/>
                  </a:lnTo>
                  <a:lnTo>
                    <a:pt x="3733" y="458"/>
                  </a:lnTo>
                  <a:lnTo>
                    <a:pt x="3711" y="433"/>
                  </a:lnTo>
                  <a:lnTo>
                    <a:pt x="3689" y="411"/>
                  </a:lnTo>
                  <a:lnTo>
                    <a:pt x="3667" y="388"/>
                  </a:lnTo>
                  <a:lnTo>
                    <a:pt x="3643" y="366"/>
                  </a:lnTo>
                  <a:lnTo>
                    <a:pt x="3619" y="344"/>
                  </a:lnTo>
                  <a:lnTo>
                    <a:pt x="3596" y="323"/>
                  </a:lnTo>
                  <a:lnTo>
                    <a:pt x="3571" y="303"/>
                  </a:lnTo>
                  <a:lnTo>
                    <a:pt x="3545" y="282"/>
                  </a:lnTo>
                  <a:lnTo>
                    <a:pt x="3519" y="263"/>
                  </a:lnTo>
                  <a:lnTo>
                    <a:pt x="3493" y="244"/>
                  </a:lnTo>
                  <a:lnTo>
                    <a:pt x="3466" y="226"/>
                  </a:lnTo>
                  <a:lnTo>
                    <a:pt x="3439" y="208"/>
                  </a:lnTo>
                  <a:lnTo>
                    <a:pt x="3411" y="191"/>
                  </a:lnTo>
                  <a:lnTo>
                    <a:pt x="3383" y="176"/>
                  </a:lnTo>
                  <a:lnTo>
                    <a:pt x="3355" y="160"/>
                  </a:lnTo>
                  <a:lnTo>
                    <a:pt x="3326" y="145"/>
                  </a:lnTo>
                  <a:lnTo>
                    <a:pt x="3297" y="131"/>
                  </a:lnTo>
                  <a:lnTo>
                    <a:pt x="3266" y="117"/>
                  </a:lnTo>
                  <a:lnTo>
                    <a:pt x="3236" y="104"/>
                  </a:lnTo>
                  <a:lnTo>
                    <a:pt x="3205" y="92"/>
                  </a:lnTo>
                  <a:lnTo>
                    <a:pt x="3175" y="80"/>
                  </a:lnTo>
                  <a:lnTo>
                    <a:pt x="3144" y="70"/>
                  </a:lnTo>
                  <a:lnTo>
                    <a:pt x="3112" y="60"/>
                  </a:lnTo>
                  <a:lnTo>
                    <a:pt x="3079" y="51"/>
                  </a:lnTo>
                  <a:lnTo>
                    <a:pt x="3047" y="42"/>
                  </a:lnTo>
                  <a:lnTo>
                    <a:pt x="3014" y="34"/>
                  </a:lnTo>
                  <a:lnTo>
                    <a:pt x="2982" y="27"/>
                  </a:lnTo>
                  <a:lnTo>
                    <a:pt x="2949" y="20"/>
                  </a:lnTo>
                  <a:lnTo>
                    <a:pt x="2915" y="15"/>
                  </a:lnTo>
                  <a:lnTo>
                    <a:pt x="2882" y="10"/>
                  </a:lnTo>
                  <a:lnTo>
                    <a:pt x="2847" y="7"/>
                  </a:lnTo>
                  <a:lnTo>
                    <a:pt x="2813" y="4"/>
                  </a:lnTo>
                  <a:lnTo>
                    <a:pt x="2778" y="1"/>
                  </a:lnTo>
                  <a:lnTo>
                    <a:pt x="2743" y="0"/>
                  </a:lnTo>
                  <a:lnTo>
                    <a:pt x="2708" y="0"/>
                  </a:lnTo>
                  <a:lnTo>
                    <a:pt x="2673" y="0"/>
                  </a:lnTo>
                  <a:lnTo>
                    <a:pt x="2639" y="1"/>
                  </a:lnTo>
                  <a:lnTo>
                    <a:pt x="2605" y="4"/>
                  </a:lnTo>
                  <a:lnTo>
                    <a:pt x="2570" y="7"/>
                  </a:lnTo>
                  <a:lnTo>
                    <a:pt x="2536" y="10"/>
                  </a:lnTo>
                  <a:lnTo>
                    <a:pt x="2503" y="15"/>
                  </a:lnTo>
                  <a:lnTo>
                    <a:pt x="2469" y="20"/>
                  </a:lnTo>
                  <a:lnTo>
                    <a:pt x="2436" y="27"/>
                  </a:lnTo>
                  <a:lnTo>
                    <a:pt x="2402" y="34"/>
                  </a:lnTo>
                  <a:lnTo>
                    <a:pt x="2370" y="42"/>
                  </a:lnTo>
                  <a:lnTo>
                    <a:pt x="2338" y="51"/>
                  </a:lnTo>
                  <a:lnTo>
                    <a:pt x="2306" y="60"/>
                  </a:lnTo>
                  <a:lnTo>
                    <a:pt x="2274" y="70"/>
                  </a:lnTo>
                  <a:lnTo>
                    <a:pt x="2243" y="80"/>
                  </a:lnTo>
                  <a:lnTo>
                    <a:pt x="2212" y="92"/>
                  </a:lnTo>
                  <a:lnTo>
                    <a:pt x="2181" y="104"/>
                  </a:lnTo>
                  <a:lnTo>
                    <a:pt x="2152" y="117"/>
                  </a:lnTo>
                  <a:lnTo>
                    <a:pt x="2121" y="131"/>
                  </a:lnTo>
                  <a:lnTo>
                    <a:pt x="2092" y="145"/>
                  </a:lnTo>
                  <a:lnTo>
                    <a:pt x="2063" y="160"/>
                  </a:lnTo>
                  <a:lnTo>
                    <a:pt x="2035" y="176"/>
                  </a:lnTo>
                  <a:lnTo>
                    <a:pt x="2007" y="191"/>
                  </a:lnTo>
                  <a:lnTo>
                    <a:pt x="1979" y="208"/>
                  </a:lnTo>
                  <a:lnTo>
                    <a:pt x="1952" y="226"/>
                  </a:lnTo>
                  <a:lnTo>
                    <a:pt x="1925" y="244"/>
                  </a:lnTo>
                  <a:lnTo>
                    <a:pt x="1899" y="263"/>
                  </a:lnTo>
                  <a:lnTo>
                    <a:pt x="1873" y="282"/>
                  </a:lnTo>
                  <a:lnTo>
                    <a:pt x="1847" y="303"/>
                  </a:lnTo>
                  <a:lnTo>
                    <a:pt x="1822" y="323"/>
                  </a:lnTo>
                  <a:lnTo>
                    <a:pt x="1797" y="344"/>
                  </a:lnTo>
                  <a:lnTo>
                    <a:pt x="1774" y="366"/>
                  </a:lnTo>
                  <a:lnTo>
                    <a:pt x="1751" y="388"/>
                  </a:lnTo>
                  <a:lnTo>
                    <a:pt x="1728" y="411"/>
                  </a:lnTo>
                  <a:lnTo>
                    <a:pt x="1706" y="433"/>
                  </a:lnTo>
                  <a:lnTo>
                    <a:pt x="1685" y="458"/>
                  </a:lnTo>
                  <a:lnTo>
                    <a:pt x="1664" y="481"/>
                  </a:lnTo>
                  <a:lnTo>
                    <a:pt x="1643" y="506"/>
                  </a:lnTo>
                  <a:lnTo>
                    <a:pt x="1623" y="532"/>
                  </a:lnTo>
                  <a:lnTo>
                    <a:pt x="1604" y="557"/>
                  </a:lnTo>
                  <a:lnTo>
                    <a:pt x="1586" y="584"/>
                  </a:lnTo>
                  <a:lnTo>
                    <a:pt x="1568" y="610"/>
                  </a:lnTo>
                  <a:lnTo>
                    <a:pt x="1550" y="638"/>
                  </a:lnTo>
                  <a:lnTo>
                    <a:pt x="1533" y="665"/>
                  </a:lnTo>
                  <a:lnTo>
                    <a:pt x="1517" y="693"/>
                  </a:lnTo>
                  <a:lnTo>
                    <a:pt x="1503" y="721"/>
                  </a:lnTo>
                  <a:lnTo>
                    <a:pt x="1488" y="750"/>
                  </a:lnTo>
                  <a:lnTo>
                    <a:pt x="1474" y="778"/>
                  </a:lnTo>
                  <a:lnTo>
                    <a:pt x="1461" y="809"/>
                  </a:lnTo>
                  <a:lnTo>
                    <a:pt x="1448" y="838"/>
                  </a:lnTo>
                  <a:lnTo>
                    <a:pt x="1436" y="868"/>
                  </a:lnTo>
                  <a:lnTo>
                    <a:pt x="1425" y="899"/>
                  </a:lnTo>
                  <a:lnTo>
                    <a:pt x="1415" y="930"/>
                  </a:lnTo>
                  <a:lnTo>
                    <a:pt x="1406" y="962"/>
                  </a:lnTo>
                  <a:lnTo>
                    <a:pt x="1397" y="993"/>
                  </a:lnTo>
                  <a:lnTo>
                    <a:pt x="1389" y="1025"/>
                  </a:lnTo>
                  <a:lnTo>
                    <a:pt x="1381" y="1057"/>
                  </a:lnTo>
                  <a:lnTo>
                    <a:pt x="1376" y="1089"/>
                  </a:lnTo>
                  <a:lnTo>
                    <a:pt x="1370" y="1121"/>
                  </a:lnTo>
                  <a:lnTo>
                    <a:pt x="1366" y="1155"/>
                  </a:lnTo>
                  <a:lnTo>
                    <a:pt x="1361" y="1188"/>
                  </a:lnTo>
                  <a:lnTo>
                    <a:pt x="1358" y="1221"/>
                  </a:lnTo>
                  <a:lnTo>
                    <a:pt x="1355" y="1255"/>
                  </a:lnTo>
                  <a:lnTo>
                    <a:pt x="1354" y="1289"/>
                  </a:lnTo>
                  <a:lnTo>
                    <a:pt x="1354" y="1324"/>
                  </a:lnTo>
                  <a:lnTo>
                    <a:pt x="1354" y="1357"/>
                  </a:lnTo>
                  <a:lnTo>
                    <a:pt x="1355" y="1391"/>
                  </a:lnTo>
                  <a:lnTo>
                    <a:pt x="1358" y="1425"/>
                  </a:lnTo>
                  <a:lnTo>
                    <a:pt x="1361" y="1459"/>
                  </a:lnTo>
                  <a:lnTo>
                    <a:pt x="1366" y="1492"/>
                  </a:lnTo>
                  <a:lnTo>
                    <a:pt x="1370" y="1525"/>
                  </a:lnTo>
                  <a:lnTo>
                    <a:pt x="1376" y="1557"/>
                  </a:lnTo>
                  <a:lnTo>
                    <a:pt x="1381" y="1590"/>
                  </a:lnTo>
                  <a:lnTo>
                    <a:pt x="1389" y="1622"/>
                  </a:lnTo>
                  <a:lnTo>
                    <a:pt x="1397" y="1654"/>
                  </a:lnTo>
                  <a:lnTo>
                    <a:pt x="1406" y="1686"/>
                  </a:lnTo>
                  <a:lnTo>
                    <a:pt x="1415" y="1717"/>
                  </a:lnTo>
                  <a:lnTo>
                    <a:pt x="1425" y="1748"/>
                  </a:lnTo>
                  <a:lnTo>
                    <a:pt x="1436" y="1778"/>
                  </a:lnTo>
                  <a:lnTo>
                    <a:pt x="1448" y="1808"/>
                  </a:lnTo>
                  <a:lnTo>
                    <a:pt x="1461" y="1839"/>
                  </a:lnTo>
                  <a:lnTo>
                    <a:pt x="1474" y="1868"/>
                  </a:lnTo>
                  <a:lnTo>
                    <a:pt x="1488" y="1897"/>
                  </a:lnTo>
                  <a:lnTo>
                    <a:pt x="1503" y="1925"/>
                  </a:lnTo>
                  <a:lnTo>
                    <a:pt x="1517" y="1954"/>
                  </a:lnTo>
                  <a:lnTo>
                    <a:pt x="1533" y="1983"/>
                  </a:lnTo>
                  <a:lnTo>
                    <a:pt x="1550" y="2010"/>
                  </a:lnTo>
                  <a:lnTo>
                    <a:pt x="1568" y="2036"/>
                  </a:lnTo>
                  <a:lnTo>
                    <a:pt x="1586" y="2063"/>
                  </a:lnTo>
                  <a:lnTo>
                    <a:pt x="1604" y="2089"/>
                  </a:lnTo>
                  <a:lnTo>
                    <a:pt x="1623" y="2115"/>
                  </a:lnTo>
                  <a:lnTo>
                    <a:pt x="1643" y="2140"/>
                  </a:lnTo>
                  <a:lnTo>
                    <a:pt x="1664" y="2165"/>
                  </a:lnTo>
                  <a:lnTo>
                    <a:pt x="1685" y="2189"/>
                  </a:lnTo>
                  <a:lnTo>
                    <a:pt x="1706" y="2213"/>
                  </a:lnTo>
                  <a:lnTo>
                    <a:pt x="1728" y="2237"/>
                  </a:lnTo>
                  <a:lnTo>
                    <a:pt x="1751" y="2259"/>
                  </a:lnTo>
                  <a:lnTo>
                    <a:pt x="1774" y="2282"/>
                  </a:lnTo>
                  <a:lnTo>
                    <a:pt x="1797" y="2303"/>
                  </a:lnTo>
                  <a:lnTo>
                    <a:pt x="1822" y="2324"/>
                  </a:lnTo>
                  <a:lnTo>
                    <a:pt x="1847" y="2345"/>
                  </a:lnTo>
                  <a:lnTo>
                    <a:pt x="1873" y="2365"/>
                  </a:lnTo>
                  <a:lnTo>
                    <a:pt x="1899" y="2384"/>
                  </a:lnTo>
                  <a:lnTo>
                    <a:pt x="1925" y="2403"/>
                  </a:lnTo>
                  <a:lnTo>
                    <a:pt x="1952" y="2421"/>
                  </a:lnTo>
                  <a:lnTo>
                    <a:pt x="1979" y="2438"/>
                  </a:lnTo>
                  <a:lnTo>
                    <a:pt x="2007" y="2455"/>
                  </a:lnTo>
                  <a:lnTo>
                    <a:pt x="2035" y="2472"/>
                  </a:lnTo>
                  <a:lnTo>
                    <a:pt x="2063" y="2487"/>
                  </a:lnTo>
                  <a:lnTo>
                    <a:pt x="2092" y="2502"/>
                  </a:lnTo>
                  <a:lnTo>
                    <a:pt x="2121" y="2517"/>
                  </a:lnTo>
                  <a:lnTo>
                    <a:pt x="2152" y="2530"/>
                  </a:lnTo>
                  <a:lnTo>
                    <a:pt x="2181" y="2542"/>
                  </a:lnTo>
                  <a:lnTo>
                    <a:pt x="2212" y="2555"/>
                  </a:lnTo>
                  <a:lnTo>
                    <a:pt x="2243" y="2566"/>
                  </a:lnTo>
                  <a:lnTo>
                    <a:pt x="2274" y="2577"/>
                  </a:lnTo>
                  <a:lnTo>
                    <a:pt x="2306" y="2587"/>
                  </a:lnTo>
                  <a:lnTo>
                    <a:pt x="2338" y="2596"/>
                  </a:lnTo>
                  <a:lnTo>
                    <a:pt x="2370" y="2605"/>
                  </a:lnTo>
                  <a:lnTo>
                    <a:pt x="2402" y="2613"/>
                  </a:lnTo>
                  <a:lnTo>
                    <a:pt x="2436" y="2620"/>
                  </a:lnTo>
                  <a:lnTo>
                    <a:pt x="2469" y="2626"/>
                  </a:lnTo>
                  <a:lnTo>
                    <a:pt x="2503" y="2631"/>
                  </a:lnTo>
                  <a:lnTo>
                    <a:pt x="2536" y="2636"/>
                  </a:lnTo>
                  <a:lnTo>
                    <a:pt x="2570" y="2640"/>
                  </a:lnTo>
                  <a:lnTo>
                    <a:pt x="2605" y="2643"/>
                  </a:lnTo>
                  <a:lnTo>
                    <a:pt x="2639" y="2645"/>
                  </a:lnTo>
                  <a:lnTo>
                    <a:pt x="2673" y="2646"/>
                  </a:lnTo>
                  <a:lnTo>
                    <a:pt x="2708" y="2647"/>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endParaRPr>
            </a:p>
          </p:txBody>
        </p:sp>
      </p:grpSp>
      <p:sp>
        <p:nvSpPr>
          <p:cNvPr id="32" name="文本框 16"/>
          <p:cNvSpPr txBox="1"/>
          <p:nvPr/>
        </p:nvSpPr>
        <p:spPr>
          <a:xfrm>
            <a:off x="1137603" y="2025650"/>
            <a:ext cx="7320597" cy="1015663"/>
          </a:xfrm>
          <a:prstGeom prst="rect">
            <a:avLst/>
          </a:prstGeom>
          <a:noFill/>
        </p:spPr>
        <p:txBody>
          <a:bodyPr wrap="square"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估计方法：根据公允价值</a:t>
            </a: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减</a:t>
            </a:r>
            <a:r>
              <a:rPr kumimoji="0" lang="zh-CN" altLang="en-US" sz="2000" b="1" i="0" u="none" strike="noStrike" kern="0" cap="none" spc="0" normalizeH="0" baseline="0" noProof="0" dirty="0" smtClean="0">
                <a:ln>
                  <a:noFill/>
                </a:ln>
                <a:solidFill>
                  <a:sysClr val="windowText" lastClr="000000"/>
                </a:solidFill>
                <a:effectLst/>
                <a:uLnTx/>
                <a:uFillTx/>
                <a:latin typeface="微软雅黑" pitchFamily="34" charset="-122"/>
                <a:ea typeface="微软雅黑" pitchFamily="34" charset="-122"/>
              </a:rPr>
              <a:t>处置</a:t>
            </a:r>
            <a:r>
              <a:rPr kumimoji="0" lang="zh-CN" altLang="en-US" sz="20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费用后的净额与固定资产预计未来现金流量的现值二者</a:t>
            </a:r>
            <a:r>
              <a:rPr kumimoji="0" lang="zh-CN" altLang="en-US" sz="2000" b="1" i="0" u="none" strike="noStrike" kern="0" cap="none" spc="0" normalizeH="0" baseline="0" noProof="0" dirty="0">
                <a:ln>
                  <a:noFill/>
                </a:ln>
                <a:solidFill>
                  <a:srgbClr val="C00000"/>
                </a:solidFill>
                <a:effectLst/>
                <a:uLnTx/>
                <a:uFillTx/>
                <a:latin typeface="微软雅黑" pitchFamily="34" charset="-122"/>
                <a:ea typeface="微软雅黑" pitchFamily="34" charset="-122"/>
              </a:rPr>
              <a:t>孰高</a:t>
            </a:r>
          </a:p>
        </p:txBody>
      </p:sp>
      <p:sp>
        <p:nvSpPr>
          <p:cNvPr id="33" name="文本框 18"/>
          <p:cNvSpPr txBox="1"/>
          <p:nvPr/>
        </p:nvSpPr>
        <p:spPr>
          <a:xfrm>
            <a:off x="3805873" y="3577908"/>
            <a:ext cx="1519555" cy="76835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400" b="1" i="0" u="none" strike="noStrike" kern="0" cap="none" spc="0" normalizeH="0" baseline="0" noProof="0">
                <a:ln>
                  <a:noFill/>
                </a:ln>
                <a:solidFill>
                  <a:srgbClr val="084CA1"/>
                </a:solidFill>
                <a:effectLst/>
                <a:uLnTx/>
                <a:uFillTx/>
                <a:latin typeface="微软雅黑" pitchFamily="34" charset="-122"/>
                <a:ea typeface="微软雅黑" pitchFamily="34" charset="-122"/>
              </a:rPr>
              <a:t>VS</a:t>
            </a:r>
          </a:p>
        </p:txBody>
      </p:sp>
    </p:spTree>
    <p:custDataLst>
      <p:tags r:id="rId1"/>
    </p:custDataLst>
    <p:extLst>
      <p:ext uri="{BB962C8B-B14F-4D97-AF65-F5344CB8AC3E}">
        <p14:creationId xmlns:p14="http://schemas.microsoft.com/office/powerpoint/2010/main" val="2738530127"/>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37" name="矩形 36"/>
          <p:cNvSpPr/>
          <p:nvPr/>
        </p:nvSpPr>
        <p:spPr>
          <a:xfrm>
            <a:off x="1421258" y="649144"/>
            <a:ext cx="3382689"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（二）</a:t>
            </a:r>
            <a:r>
              <a:rPr lang="zh-CN" altLang="zh-CN" sz="1800" b="1" dirty="0" smtClean="0">
                <a:solidFill>
                  <a:srgbClr val="084CA1"/>
                </a:solidFill>
                <a:ea typeface="微软雅黑"/>
                <a:cs typeface="+mn-ea"/>
              </a:rPr>
              <a:t>固定资产</a:t>
            </a:r>
            <a:r>
              <a:rPr lang="zh-CN" altLang="en-US" sz="1800" b="1" dirty="0" smtClean="0">
                <a:solidFill>
                  <a:srgbClr val="084CA1"/>
                </a:solidFill>
                <a:ea typeface="微软雅黑"/>
                <a:cs typeface="+mn-ea"/>
              </a:rPr>
              <a:t>减值</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账务</a:t>
            </a:r>
            <a:r>
              <a:rPr lang="zh-CN" altLang="zh-CN" sz="1800" b="1" dirty="0" smtClean="0">
                <a:solidFill>
                  <a:srgbClr val="084CA1"/>
                </a:solidFill>
                <a:ea typeface="微软雅黑"/>
                <a:cs typeface="+mn-ea"/>
              </a:rPr>
              <a:t>处理</a:t>
            </a:r>
            <a:endParaRPr lang="zh-CN" altLang="zh-CN" sz="1800" b="1" dirty="0">
              <a:solidFill>
                <a:srgbClr val="084CA1"/>
              </a:solidFill>
              <a:ea typeface="微软雅黑"/>
              <a:cs typeface="+mn-ea"/>
            </a:endParaRPr>
          </a:p>
        </p:txBody>
      </p:sp>
      <p:grpSp>
        <p:nvGrpSpPr>
          <p:cNvPr id="45" name="组合 44"/>
          <p:cNvGrpSpPr/>
          <p:nvPr/>
        </p:nvGrpSpPr>
        <p:grpSpPr>
          <a:xfrm>
            <a:off x="349000" y="1333470"/>
            <a:ext cx="1760598" cy="1690207"/>
            <a:chOff x="1715" y="4363"/>
            <a:chExt cx="3628" cy="3490"/>
          </a:xfrm>
        </p:grpSpPr>
        <p:sp>
          <p:nvSpPr>
            <p:cNvPr id="46" name="椭圆 45"/>
            <p:cNvSpPr/>
            <p:nvPr/>
          </p:nvSpPr>
          <p:spPr>
            <a:xfrm>
              <a:off x="1715" y="4363"/>
              <a:ext cx="3628" cy="3490"/>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itchFamily="34" charset="-122"/>
                <a:ea typeface="微软雅黑" pitchFamily="34" charset="-122"/>
              </a:endParaRPr>
            </a:p>
          </p:txBody>
        </p:sp>
        <p:sp>
          <p:nvSpPr>
            <p:cNvPr id="47" name=" 2050"/>
            <p:cNvSpPr/>
            <p:nvPr/>
          </p:nvSpPr>
          <p:spPr bwMode="auto">
            <a:xfrm>
              <a:off x="2601" y="5210"/>
              <a:ext cx="1856" cy="1796"/>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bIns="360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grpSp>
      <p:sp>
        <p:nvSpPr>
          <p:cNvPr id="48" name="椭圆 47"/>
          <p:cNvSpPr/>
          <p:nvPr/>
        </p:nvSpPr>
        <p:spPr>
          <a:xfrm>
            <a:off x="2538101" y="1334439"/>
            <a:ext cx="459561" cy="411171"/>
          </a:xfrm>
          <a:prstGeom prst="ellipse">
            <a:avLst/>
          </a:prstGeom>
          <a:solidFill>
            <a:srgbClr val="084CA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altLang="zh-CN" sz="2400" kern="0" noProof="0" dirty="0" smtClean="0">
                <a:solidFill>
                  <a:srgbClr val="FFFFFF"/>
                </a:solidFill>
                <a:latin typeface="微软雅黑" pitchFamily="34" charset="-122"/>
                <a:ea typeface="微软雅黑" pitchFamily="34" charset="-122"/>
              </a:rPr>
              <a:t>1</a:t>
            </a:r>
            <a:endParaRPr kumimoji="0" lang="en-US" altLang="zh-CN" sz="2400" b="0"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9" name="文本框 18"/>
          <p:cNvSpPr txBox="1"/>
          <p:nvPr/>
        </p:nvSpPr>
        <p:spPr>
          <a:xfrm>
            <a:off x="3030660" y="1662910"/>
            <a:ext cx="5867277" cy="923330"/>
          </a:xfrm>
          <a:prstGeom prst="rect">
            <a:avLst/>
          </a:prstGeom>
          <a:noFill/>
        </p:spPr>
        <p:txBody>
          <a:bodyPr wrap="square" rtlCol="0">
            <a:spAutoFit/>
          </a:bodyPr>
          <a:lstStyle/>
          <a:p>
            <a:pPr>
              <a:lnSpc>
                <a:spcPct val="150000"/>
              </a:lnSpc>
            </a:pPr>
            <a:r>
              <a:rPr lang="zh-CN" altLang="en-US" sz="1800" dirty="0" smtClean="0">
                <a:latin typeface="微软雅黑" pitchFamily="34" charset="-122"/>
                <a:ea typeface="微软雅黑" pitchFamily="34" charset="-122"/>
                <a:sym typeface="+mn-ea"/>
              </a:rPr>
              <a:t>借：资产</a:t>
            </a:r>
            <a:r>
              <a:rPr lang="zh-CN" altLang="en-US" sz="1800" dirty="0">
                <a:latin typeface="微软雅黑" pitchFamily="34" charset="-122"/>
                <a:ea typeface="微软雅黑" pitchFamily="34" charset="-122"/>
                <a:sym typeface="+mn-ea"/>
              </a:rPr>
              <a:t>减值损失</a:t>
            </a:r>
            <a:r>
              <a:rPr lang="en-US" altLang="zh-CN" sz="1800" dirty="0">
                <a:latin typeface="微软雅黑" pitchFamily="34" charset="-122"/>
                <a:ea typeface="微软雅黑" pitchFamily="34" charset="-122"/>
                <a:sym typeface="+mn-ea"/>
              </a:rPr>
              <a:t>——</a:t>
            </a:r>
            <a:r>
              <a:rPr lang="zh-CN" altLang="en-US" sz="1800" dirty="0">
                <a:latin typeface="微软雅黑" pitchFamily="34" charset="-122"/>
                <a:ea typeface="微软雅黑" pitchFamily="34" charset="-122"/>
                <a:sym typeface="+mn-ea"/>
              </a:rPr>
              <a:t>计提的固定资产减值准备</a:t>
            </a:r>
          </a:p>
          <a:p>
            <a:pPr>
              <a:lnSpc>
                <a:spcPct val="150000"/>
              </a:lnSpc>
            </a:pPr>
            <a:r>
              <a:rPr lang="zh-CN" altLang="en-US" sz="1800" dirty="0">
                <a:latin typeface="微软雅黑" pitchFamily="34" charset="-122"/>
                <a:ea typeface="微软雅黑" pitchFamily="34" charset="-122"/>
                <a:sym typeface="+mn-ea"/>
              </a:rPr>
              <a:t>  </a:t>
            </a:r>
            <a:r>
              <a:rPr lang="zh-CN" altLang="en-US" sz="1800" dirty="0" smtClean="0">
                <a:latin typeface="微软雅黑" pitchFamily="34" charset="-122"/>
                <a:ea typeface="微软雅黑" pitchFamily="34" charset="-122"/>
                <a:sym typeface="+mn-ea"/>
              </a:rPr>
              <a:t>     贷：固定资产</a:t>
            </a:r>
            <a:r>
              <a:rPr lang="zh-CN" altLang="en-US" sz="1800" dirty="0">
                <a:latin typeface="微软雅黑" pitchFamily="34" charset="-122"/>
                <a:ea typeface="微软雅黑" pitchFamily="34" charset="-122"/>
                <a:sym typeface="+mn-ea"/>
              </a:rPr>
              <a:t>减值准备</a:t>
            </a:r>
          </a:p>
        </p:txBody>
      </p:sp>
      <p:sp>
        <p:nvSpPr>
          <p:cNvPr id="50" name="文本框 19"/>
          <p:cNvSpPr txBox="1"/>
          <p:nvPr/>
        </p:nvSpPr>
        <p:spPr>
          <a:xfrm>
            <a:off x="3031146" y="1222081"/>
            <a:ext cx="6035736" cy="499624"/>
          </a:xfrm>
          <a:prstGeom prst="rect">
            <a:avLst/>
          </a:prstGeom>
          <a:noFill/>
        </p:spPr>
        <p:txBody>
          <a:bodyPr wrap="square" rtlCol="0">
            <a:spAutoFit/>
          </a:bodyPr>
          <a:lstStyle/>
          <a:p>
            <a:pPr lvl="0" defTabSz="914400">
              <a:lnSpc>
                <a:spcPct val="150000"/>
              </a:lnSpc>
              <a:defRPr/>
            </a:pPr>
            <a:r>
              <a:rPr lang="zh-CN" altLang="zh-CN" sz="2000" b="1" kern="0" dirty="0" smtClean="0">
                <a:solidFill>
                  <a:srgbClr val="084CA1"/>
                </a:solidFill>
                <a:latin typeface="微软雅黑" pitchFamily="34" charset="-122"/>
                <a:ea typeface="微软雅黑" pitchFamily="34" charset="-122"/>
              </a:rPr>
              <a:t>计提资产</a:t>
            </a:r>
            <a:r>
              <a:rPr lang="zh-CN" altLang="zh-CN" sz="2000" b="1" kern="0" dirty="0">
                <a:solidFill>
                  <a:srgbClr val="084CA1"/>
                </a:solidFill>
                <a:latin typeface="微软雅黑" pitchFamily="34" charset="-122"/>
                <a:ea typeface="微软雅黑" pitchFamily="34" charset="-122"/>
              </a:rPr>
              <a:t>减值准备</a:t>
            </a:r>
            <a:endParaRPr lang="zh-CN" altLang="en-US" sz="2000" b="1" kern="0" dirty="0">
              <a:solidFill>
                <a:srgbClr val="084CA1"/>
              </a:solidFill>
              <a:latin typeface="微软雅黑" pitchFamily="34" charset="-122"/>
              <a:ea typeface="微软雅黑" pitchFamily="34" charset="-122"/>
            </a:endParaRPr>
          </a:p>
        </p:txBody>
      </p:sp>
      <p:sp>
        <p:nvSpPr>
          <p:cNvPr id="2" name="矩形 1"/>
          <p:cNvSpPr/>
          <p:nvPr/>
        </p:nvSpPr>
        <p:spPr>
          <a:xfrm>
            <a:off x="254000" y="3441125"/>
            <a:ext cx="6596678" cy="553998"/>
          </a:xfrm>
          <a:prstGeom prst="rect">
            <a:avLst/>
          </a:prstGeom>
          <a:ln w="19050">
            <a:solidFill>
              <a:srgbClr val="C00000"/>
            </a:solidFill>
          </a:ln>
        </p:spPr>
        <p:txBody>
          <a:bodyPr wrap="none">
            <a:spAutoFit/>
          </a:bodyPr>
          <a:lstStyle/>
          <a:p>
            <a:pPr>
              <a:lnSpc>
                <a:spcPct val="150000"/>
              </a:lnSpc>
            </a:pPr>
            <a:r>
              <a:rPr lang="zh-CN" altLang="en-US" sz="2000" b="1" dirty="0" smtClean="0">
                <a:solidFill>
                  <a:srgbClr val="C00000"/>
                </a:solidFill>
                <a:latin typeface="微软雅黑" pitchFamily="34" charset="-122"/>
                <a:ea typeface="微软雅黑" pitchFamily="34" charset="-122"/>
              </a:rPr>
              <a:t>注：</a:t>
            </a:r>
            <a:r>
              <a:rPr lang="zh-CN" altLang="zh-CN" sz="2000" dirty="0" smtClean="0">
                <a:latin typeface="微软雅黑" pitchFamily="34" charset="-122"/>
                <a:ea typeface="微软雅黑" pitchFamily="34" charset="-122"/>
              </a:rPr>
              <a:t>资产</a:t>
            </a:r>
            <a:r>
              <a:rPr lang="zh-CN" altLang="zh-CN" sz="2000" dirty="0">
                <a:latin typeface="微软雅黑" pitchFamily="34" charset="-122"/>
                <a:ea typeface="微软雅黑" pitchFamily="34" charset="-122"/>
              </a:rPr>
              <a:t>减值损失一经确认，在以后会计期间不得转回。</a:t>
            </a:r>
            <a:endParaRPr lang="zh-CN" altLang="en-US" sz="2000" dirty="0">
              <a:latin typeface="微软雅黑" pitchFamily="34" charset="-122"/>
              <a:ea typeface="微软雅黑" pitchFamily="34" charset="-122"/>
            </a:endParaRPr>
          </a:p>
        </p:txBody>
      </p:sp>
      <p:pic>
        <p:nvPicPr>
          <p:cNvPr id="51" name="B650921D39DF2C20931525A5FE154C1B.png" descr="C:\Documents and Settings\Administrator\Local Settings\Temp\SoEasy\B650921D39DF2C20931525A5FE154C1B.png"/>
          <p:cNvPicPr>
            <a:picLocks noChangeAspect="1"/>
          </p:cNvPicPr>
          <p:nvPr/>
        </p:nvPicPr>
        <p:blipFill>
          <a:blip r:embed="rId8" r:link="rId9"/>
          <a:stretch>
            <a:fillRect/>
          </a:stretch>
        </p:blipFill>
        <p:spPr>
          <a:xfrm>
            <a:off x="6603065" y="3122362"/>
            <a:ext cx="1033172" cy="1033172"/>
          </a:xfrm>
          <a:prstGeom prst="rect">
            <a:avLst/>
          </a:prstGeom>
          <a:noFill/>
          <a:ln w="9525">
            <a:noFill/>
          </a:ln>
        </p:spPr>
      </p:pic>
    </p:spTree>
    <p:custDataLst>
      <p:tags r:id="rId1"/>
    </p:custDataLst>
    <p:extLst>
      <p:ext uri="{BB962C8B-B14F-4D97-AF65-F5344CB8AC3E}">
        <p14:creationId xmlns:p14="http://schemas.microsoft.com/office/powerpoint/2010/main" val="773622718"/>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a:solidFill>
                  <a:srgbClr val="FFFFFF"/>
                </a:solidFill>
                <a:latin typeface="微软雅黑"/>
                <a:ea typeface="微软雅黑"/>
              </a:rPr>
              <a:t>7</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130443"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固定资产减值</a:t>
            </a:r>
            <a:endParaRPr lang="zh-CN" altLang="en-US" sz="2600" kern="0" dirty="0">
              <a:solidFill>
                <a:srgbClr val="084CA1"/>
              </a:solidFill>
              <a:latin typeface="微软雅黑"/>
              <a:ea typeface="微软雅黑"/>
            </a:endParaRPr>
          </a:p>
        </p:txBody>
      </p:sp>
      <p:sp>
        <p:nvSpPr>
          <p:cNvPr id="8"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6" name="矩形 15"/>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17" name="矩形 16"/>
          <p:cNvSpPr/>
          <p:nvPr/>
        </p:nvSpPr>
        <p:spPr>
          <a:xfrm>
            <a:off x="748982" y="1100088"/>
            <a:ext cx="7654947" cy="1705403"/>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2017</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12</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zh-CN" sz="1800" dirty="0">
                <a:latin typeface="微软雅黑" pitchFamily="34" charset="-122"/>
                <a:ea typeface="微软雅黑" pitchFamily="34" charset="-122"/>
              </a:rPr>
              <a:t>日，甲公司的某生产线存在可能发生减值的迹象。经计算发现，该生产线的公允价值减处置费用的净额为</a:t>
            </a:r>
            <a:r>
              <a:rPr lang="en-US" altLang="zh-CN" sz="1800" dirty="0">
                <a:latin typeface="微软雅黑" pitchFamily="34" charset="-122"/>
                <a:ea typeface="微软雅黑" pitchFamily="34" charset="-122"/>
              </a:rPr>
              <a:t>500 000</a:t>
            </a:r>
            <a:r>
              <a:rPr lang="zh-CN" altLang="zh-CN" sz="1800" dirty="0">
                <a:latin typeface="微软雅黑" pitchFamily="34" charset="-122"/>
                <a:ea typeface="微软雅黑" pitchFamily="34" charset="-122"/>
              </a:rPr>
              <a:t>元，预计未来现金流量现值为</a:t>
            </a:r>
            <a:r>
              <a:rPr lang="en-US" altLang="zh-CN" sz="1800" dirty="0">
                <a:latin typeface="微软雅黑" pitchFamily="34" charset="-122"/>
                <a:ea typeface="微软雅黑" pitchFamily="34" charset="-122"/>
              </a:rPr>
              <a:t>520 000</a:t>
            </a:r>
            <a:r>
              <a:rPr lang="zh-CN" altLang="zh-CN" sz="1800" dirty="0">
                <a:latin typeface="微软雅黑" pitchFamily="34" charset="-122"/>
                <a:ea typeface="微软雅黑" pitchFamily="34" charset="-122"/>
              </a:rPr>
              <a:t>元。该生产线的账面价值为</a:t>
            </a:r>
            <a:r>
              <a:rPr lang="en-US" altLang="zh-CN" sz="1800" dirty="0">
                <a:latin typeface="微软雅黑" pitchFamily="34" charset="-122"/>
                <a:ea typeface="微软雅黑" pitchFamily="34" charset="-122"/>
              </a:rPr>
              <a:t>540 000</a:t>
            </a:r>
            <a:r>
              <a:rPr lang="zh-CN" altLang="zh-CN" sz="1800" dirty="0">
                <a:latin typeface="微软雅黑" pitchFamily="34" charset="-122"/>
                <a:ea typeface="微软雅黑" pitchFamily="34" charset="-122"/>
              </a:rPr>
              <a:t>元，以前年度已计提减值准备</a:t>
            </a:r>
            <a:r>
              <a:rPr lang="en-US" altLang="zh-CN" sz="1800" dirty="0">
                <a:latin typeface="微软雅黑" pitchFamily="34" charset="-122"/>
                <a:ea typeface="微软雅黑" pitchFamily="34" charset="-122"/>
              </a:rPr>
              <a:t>10 000</a:t>
            </a:r>
            <a:r>
              <a:rPr lang="zh-CN" altLang="zh-CN" sz="1800" dirty="0">
                <a:latin typeface="微软雅黑" pitchFamily="34" charset="-122"/>
                <a:ea typeface="微软雅黑" pitchFamily="34" charset="-122"/>
              </a:rPr>
              <a:t>元。</a:t>
            </a:r>
            <a:endParaRPr lang="zh-CN" altLang="en-US" sz="1800" dirty="0">
              <a:latin typeface="微软雅黑" pitchFamily="34" charset="-122"/>
              <a:ea typeface="微软雅黑" pitchFamily="34" charset="-122"/>
            </a:endParaRPr>
          </a:p>
        </p:txBody>
      </p:sp>
      <p:sp>
        <p:nvSpPr>
          <p:cNvPr id="18" name="矩形 17"/>
          <p:cNvSpPr/>
          <p:nvPr>
            <p:custDataLst>
              <p:tags r:id="rId7"/>
            </p:custDataLst>
          </p:nvPr>
        </p:nvSpPr>
        <p:spPr>
          <a:xfrm>
            <a:off x="748983" y="1127796"/>
            <a:ext cx="7767949" cy="45719"/>
          </a:xfrm>
          <a:prstGeom prst="rect">
            <a:avLst/>
          </a:prstGeom>
          <a:solidFill>
            <a:srgbClr val="084CA1"/>
          </a:solidFill>
          <a:ln w="25400" cap="flat" cmpd="sng" algn="ctr">
            <a:solidFill>
              <a:srgbClr val="084CA1"/>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19" name="矩形 18"/>
          <p:cNvSpPr/>
          <p:nvPr>
            <p:custDataLst>
              <p:tags r:id="rId8"/>
            </p:custDataLst>
          </p:nvPr>
        </p:nvSpPr>
        <p:spPr>
          <a:xfrm>
            <a:off x="672541" y="2828280"/>
            <a:ext cx="7844391" cy="55840"/>
          </a:xfrm>
          <a:prstGeom prst="rect">
            <a:avLst/>
          </a:prstGeom>
          <a:solidFill>
            <a:schemeClr val="accent1">
              <a:lumMod val="60000"/>
              <a:lumOff val="40000"/>
            </a:schemeClr>
          </a:solidFill>
          <a:ln w="25400" cap="flat" cmpd="sng" algn="ctr">
            <a:solidFill>
              <a:schemeClr val="accent1">
                <a:lumMod val="60000"/>
                <a:lumOff val="40000"/>
              </a:schemeClr>
            </a:solidFill>
            <a:prstDash val="solid"/>
          </a:ln>
          <a:effectLst/>
        </p:spPr>
        <p:txBody>
          <a:bodyPr lIns="68577" tIns="34289" rIns="68577" bIns="34289"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endParaRPr>
          </a:p>
        </p:txBody>
      </p:sp>
      <p:sp>
        <p:nvSpPr>
          <p:cNvPr id="20" name="矩形 19"/>
          <p:cNvSpPr/>
          <p:nvPr/>
        </p:nvSpPr>
        <p:spPr>
          <a:xfrm>
            <a:off x="749888" y="2924095"/>
            <a:ext cx="7767044" cy="1754326"/>
          </a:xfrm>
          <a:prstGeom prst="rect">
            <a:avLst/>
          </a:prstGeom>
        </p:spPr>
        <p:txBody>
          <a:bodyPr wrap="square">
            <a:spAutoFit/>
          </a:bodyPr>
          <a:lstStyle/>
          <a:p>
            <a:pPr>
              <a:lnSpc>
                <a:spcPct val="150000"/>
              </a:lnSpc>
            </a:pPr>
            <a:r>
              <a:rPr lang="zh-CN" altLang="zh-CN" sz="1800" dirty="0">
                <a:solidFill>
                  <a:srgbClr val="084CA1"/>
                </a:solidFill>
                <a:latin typeface="微软雅黑" pitchFamily="34" charset="-122"/>
                <a:ea typeface="微软雅黑" pitchFamily="34" charset="-122"/>
              </a:rPr>
              <a:t>该固定资产应计提的减值准备金额＝</a:t>
            </a:r>
            <a:r>
              <a:rPr lang="en-US" altLang="zh-CN" sz="1800" dirty="0">
                <a:solidFill>
                  <a:srgbClr val="084CA1"/>
                </a:solidFill>
                <a:latin typeface="微软雅黑" pitchFamily="34" charset="-122"/>
                <a:ea typeface="微软雅黑" pitchFamily="34" charset="-122"/>
              </a:rPr>
              <a:t>540 000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520 000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20 000</a:t>
            </a:r>
            <a:r>
              <a:rPr lang="zh-CN" altLang="zh-CN" sz="1800" dirty="0">
                <a:solidFill>
                  <a:srgbClr val="084CA1"/>
                </a:solidFill>
                <a:latin typeface="微软雅黑" pitchFamily="34" charset="-122"/>
                <a:ea typeface="微软雅黑" pitchFamily="34" charset="-122"/>
              </a:rPr>
              <a:t>（元）</a:t>
            </a:r>
          </a:p>
          <a:p>
            <a:pPr>
              <a:lnSpc>
                <a:spcPct val="150000"/>
              </a:lnSpc>
            </a:pPr>
            <a:r>
              <a:rPr lang="zh-CN" altLang="zh-CN" sz="1800" dirty="0">
                <a:solidFill>
                  <a:srgbClr val="084CA1"/>
                </a:solidFill>
                <a:latin typeface="微软雅黑" pitchFamily="34" charset="-122"/>
                <a:ea typeface="微软雅黑" pitchFamily="34" charset="-122"/>
              </a:rPr>
              <a:t>当期应补提的减值准备金额＝</a:t>
            </a:r>
            <a:r>
              <a:rPr lang="en-US" altLang="zh-CN" sz="1800" dirty="0">
                <a:solidFill>
                  <a:srgbClr val="084CA1"/>
                </a:solidFill>
                <a:latin typeface="微软雅黑" pitchFamily="34" charset="-122"/>
                <a:ea typeface="微软雅黑" pitchFamily="34" charset="-122"/>
              </a:rPr>
              <a:t>20 000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10 000</a:t>
            </a:r>
            <a:r>
              <a:rPr lang="zh-CN" altLang="zh-CN" sz="1800" dirty="0">
                <a:solidFill>
                  <a:srgbClr val="084CA1"/>
                </a:solidFill>
                <a:latin typeface="微软雅黑" pitchFamily="34" charset="-122"/>
                <a:ea typeface="微软雅黑" pitchFamily="34" charset="-122"/>
              </a:rPr>
              <a:t>＝</a:t>
            </a:r>
            <a:r>
              <a:rPr lang="en-US" altLang="zh-CN" sz="1800" dirty="0">
                <a:solidFill>
                  <a:srgbClr val="084CA1"/>
                </a:solidFill>
                <a:latin typeface="微软雅黑" pitchFamily="34" charset="-122"/>
                <a:ea typeface="微软雅黑" pitchFamily="34" charset="-122"/>
              </a:rPr>
              <a:t>10 000</a:t>
            </a:r>
            <a:r>
              <a:rPr lang="zh-CN" altLang="zh-CN" sz="1800" dirty="0">
                <a:solidFill>
                  <a:srgbClr val="084CA1"/>
                </a:solidFill>
                <a:latin typeface="微软雅黑" pitchFamily="34" charset="-122"/>
                <a:ea typeface="微软雅黑" pitchFamily="34" charset="-122"/>
              </a:rPr>
              <a:t>（元）</a:t>
            </a:r>
          </a:p>
          <a:p>
            <a:pPr>
              <a:lnSpc>
                <a:spcPct val="150000"/>
              </a:lnSpc>
            </a:pPr>
            <a:r>
              <a:rPr lang="zh-CN" altLang="zh-CN" sz="1800" dirty="0">
                <a:latin typeface="微软雅黑" pitchFamily="34" charset="-122"/>
                <a:ea typeface="微软雅黑" pitchFamily="34" charset="-122"/>
              </a:rPr>
              <a:t>借：资产减值损失——计提的固定资产减值准备</a:t>
            </a:r>
            <a:r>
              <a:rPr lang="en-US" altLang="zh-CN" sz="1800" dirty="0">
                <a:latin typeface="微软雅黑" pitchFamily="34" charset="-122"/>
                <a:ea typeface="微软雅黑" pitchFamily="34" charset="-122"/>
              </a:rPr>
              <a:t>            10 000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：固定资产减值准备</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10 </a:t>
            </a:r>
            <a:r>
              <a:rPr lang="en-US" altLang="zh-CN" sz="1800" dirty="0">
                <a:latin typeface="微软雅黑" pitchFamily="34" charset="-122"/>
                <a:ea typeface="微软雅黑" pitchFamily="34" charset="-122"/>
              </a:rPr>
              <a:t>000</a:t>
            </a:r>
            <a:endParaRPr lang="zh-CN" altLang="zh-CN"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763432803"/>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1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2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2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4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4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5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7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1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1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9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0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0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3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4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5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5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6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7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7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7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1"/>
</p:tagLst>
</file>

<file path=ppt/tags/tag2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2"/>
</p:tagLst>
</file>

<file path=ppt/tags/tag29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2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29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3"/>
</p:tagLst>
</file>

<file path=ppt/tags/tag3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0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0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0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1.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4"/>
</p:tagLst>
</file>

<file path=ppt/tags/tag3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7"/>
</p:tagLst>
</file>

<file path=ppt/tags/tag32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2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Other"/>
  <p:tag name="MH_ORDER" val="8"/>
</p:tagLst>
</file>

<file path=ppt/tags/tag3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3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4.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Title"/>
  <p:tag name="MH_ORDER" val="1"/>
</p:tagLst>
</file>

<file path=ppt/tags/tag3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4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4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SubTitle"/>
  <p:tag name="MH_ORDER" val="1"/>
</p:tagLst>
</file>

<file path=ppt/tags/tag3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5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6.xml><?xml version="1.0" encoding="utf-8"?>
<p:tagLst xmlns:a="http://schemas.openxmlformats.org/drawingml/2006/main" xmlns:r="http://schemas.openxmlformats.org/officeDocument/2006/relationships" xmlns:p="http://schemas.openxmlformats.org/presentationml/2006/main">
  <p:tag name="MH" val="20180718095805"/>
  <p:tag name="MH_LIBRARY" val="GRAPHIC"/>
  <p:tag name="MH_TYPE" val="SubTitle"/>
  <p:tag name="MH_ORDER" val="2"/>
</p:tagLst>
</file>

<file path=ppt/tags/tag3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6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6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7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3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38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9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9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9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0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1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2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3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3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4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5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5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7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8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4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49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9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5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50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1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1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2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2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355"/>
  <p:tag name="KSO_WM_UNIT_TYPE" val="q_i"/>
  <p:tag name="KSO_WM_UNIT_INDEX" val="1_4"/>
  <p:tag name="KSO_WM_UNIT_ID" val="257*q_i*1_4"/>
  <p:tag name="KSO_WM_UNIT_CLEAR" val="1"/>
  <p:tag name="KSO_WM_UNIT_LAYERLEVEL" val="1_1"/>
  <p:tag name="KSO_WM_BEAUTIFY_FLAG" val="#wm#"/>
  <p:tag name="KSO_WM_DIAGRAM_GROUP_CODE" val="q1-1"/>
  <p:tag name="KSO_WM_UNIT_FILL_FORE_SCHEMECOLOR_INDEX" val="8"/>
  <p:tag name="KSO_WM_UNIT_FILL_TYPE" val="1"/>
  <p:tag name="KSO_WM_UNIT_TEXT_FILL_FORE_SCHEMECOLOR_INDEX" val="2"/>
  <p:tag name="KSO_WM_UNIT_TEXT_FILL_TYPE" val="1"/>
</p:tagLst>
</file>

<file path=ppt/tags/tag52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355"/>
  <p:tag name="KSO_WM_UNIT_TYPE" val="q_i"/>
  <p:tag name="KSO_WM_UNIT_INDEX" val="1_1"/>
  <p:tag name="KSO_WM_UNIT_ID" val="257*q_i*1_1"/>
  <p:tag name="KSO_WM_UNIT_CLEAR" val="1"/>
  <p:tag name="KSO_WM_UNIT_LAYERLEVEL" val="1_1"/>
  <p:tag name="KSO_WM_BEAUTIFY_FLAG" val="#wm#"/>
  <p:tag name="KSO_WM_DIAGRAM_GROUP_CODE" val="q1-1"/>
  <p:tag name="KSO_WM_UNIT_LINE_FORE_SCHEMECOLOR_INDEX" val="13"/>
  <p:tag name="KSO_WM_UNIT_LINE_FILL_TYPE" val="2"/>
  <p:tag name="KSO_WM_UNIT_TEXT_FILL_FORE_SCHEMECOLOR_INDEX" val="2"/>
  <p:tag name="KSO_WM_UNIT_TEXT_FILL_TYPE" val="1"/>
</p:tagLst>
</file>

<file path=ppt/tags/tag52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355"/>
  <p:tag name="KSO_WM_UNIT_TYPE" val="q_i"/>
  <p:tag name="KSO_WM_UNIT_INDEX" val="1_2"/>
  <p:tag name="KSO_WM_UNIT_ID" val="257*q_i*1_2"/>
  <p:tag name="KSO_WM_UNIT_CLEAR" val="1"/>
  <p:tag name="KSO_WM_UNIT_LAYERLEVEL" val="1_1"/>
  <p:tag name="KSO_WM_BEAUTIFY_FLAG" val="#wm#"/>
  <p:tag name="KSO_WM_DIAGRAM_GROUP_CODE" val="q1-1"/>
  <p:tag name="KSO_WM_UNIT_FILL_FORE_SCHEMECOLOR_INDEX" val="6"/>
  <p:tag name="KSO_WM_UNIT_FILL_TYPE" val="1"/>
  <p:tag name="KSO_WM_UNIT_TEXT_FILL_FORE_SCHEMECOLOR_INDEX" val="2"/>
  <p:tag name="KSO_WM_UNIT_TEXT_FILL_TYPE" val="1"/>
</p:tagLst>
</file>

<file path=ppt/tags/tag52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355"/>
  <p:tag name="KSO_WM_UNIT_TYPE" val="q_i"/>
  <p:tag name="KSO_WM_UNIT_INDEX" val="1_3"/>
  <p:tag name="KSO_WM_UNIT_ID" val="257*q_i*1_3"/>
  <p:tag name="KSO_WM_UNIT_CLEAR" val="1"/>
  <p:tag name="KSO_WM_UNIT_LAYERLEVEL" val="1_1"/>
  <p:tag name="KSO_WM_BEAUTIFY_FLAG" val="#wm#"/>
  <p:tag name="KSO_WM_DIAGRAM_GROUP_CODE" val="q1-1"/>
  <p:tag name="KSO_WM_UNIT_FILL_FORE_SCHEMECOLOR_INDEX" val="7"/>
  <p:tag name="KSO_WM_UNIT_FILL_TYPE" val="1"/>
  <p:tag name="KSO_WM_UNIT_TEXT_FILL_FORE_SCHEMECOLOR_INDEX" val="2"/>
  <p:tag name="KSO_WM_UNIT_TEXT_FILL_TYPE" val="1"/>
</p:tagLst>
</file>

<file path=ppt/tags/tag52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355"/>
  <p:tag name="KSO_WM_UNIT_TYPE" val="q_i"/>
  <p:tag name="KSO_WM_UNIT_INDEX" val="1_5"/>
  <p:tag name="KSO_WM_UNIT_ID" val="257*q_i*1_5"/>
  <p:tag name="KSO_WM_UNIT_CLEAR" val="1"/>
  <p:tag name="KSO_WM_UNIT_LAYERLEVEL" val="1_1"/>
  <p:tag name="KSO_WM_BEAUTIFY_FLAG" val="#wm#"/>
  <p:tag name="KSO_WM_DIAGRAM_GROUP_CODE" val="q1-1"/>
  <p:tag name="KSO_WM_UNIT_FILL_FORE_SCHEMECOLOR_INDEX" val="9"/>
  <p:tag name="KSO_WM_UNIT_FILL_TYPE" val="1"/>
  <p:tag name="KSO_WM_UNIT_TEXT_FILL_FORE_SCHEMECOLOR_INDEX" val="2"/>
  <p:tag name="KSO_WM_UNIT_TEXT_FILL_TYPE" val="1"/>
</p:tagLst>
</file>

<file path=ppt/tags/tag52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355"/>
  <p:tag name="KSO_WM_UNIT_TYPE" val="q_i"/>
  <p:tag name="KSO_WM_UNIT_INDEX" val="1_7"/>
  <p:tag name="KSO_WM_UNIT_ID" val="257*q_i*1_7"/>
  <p:tag name="KSO_WM_UNIT_CLEAR" val="1"/>
  <p:tag name="KSO_WM_UNIT_LAYERLEVEL" val="1_1"/>
  <p:tag name="KSO_WM_BEAUTIFY_FLAG" val="#wm#"/>
  <p:tag name="KSO_WM_DIAGRAM_GROUP_CODE" val="q1-1"/>
  <p:tag name="KSO_WM_UNIT_FILL_FORE_SCHEMECOLOR_INDEX" val="14"/>
  <p:tag name="KSO_WM_UNIT_FILL_TYPE" val="1"/>
  <p:tag name="KSO_WM_UNIT_TEXT_FILL_FORE_SCHEMECOLOR_INDEX" val="13"/>
  <p:tag name="KSO_WM_UNIT_TEXT_FILL_TYPE" val="1"/>
</p:tagLst>
</file>

<file path=ppt/tags/tag52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355"/>
  <p:tag name="KSO_WM_UNIT_TYPE" val="q_i"/>
  <p:tag name="KSO_WM_UNIT_INDEX" val="1_8"/>
  <p:tag name="KSO_WM_UNIT_ID" val="257*q_i*1_8"/>
  <p:tag name="KSO_WM_UNIT_CLEAR" val="1"/>
  <p:tag name="KSO_WM_UNIT_LAYERLEVEL" val="1_1"/>
  <p:tag name="KSO_WM_BEAUTIFY_FLAG" val="#wm#"/>
  <p:tag name="KSO_WM_DIAGRAM_GROUP_CODE" val="q1-1"/>
  <p:tag name="KSO_WM_UNIT_FILL_FORE_SCHEMECOLOR_INDEX" val="14"/>
  <p:tag name="KSO_WM_UNIT_FILL_TYPE" val="1"/>
  <p:tag name="KSO_WM_UNIT_TEXT_FILL_FORE_SCHEMECOLOR_INDEX" val="13"/>
  <p:tag name="KSO_WM_UNIT_TEXT_FILL_TYPE" val="1"/>
</p:tagLst>
</file>

<file path=ppt/tags/tag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355"/>
  <p:tag name="KSO_WM_UNIT_TYPE" val="q_i"/>
  <p:tag name="KSO_WM_UNIT_INDEX" val="1_9"/>
  <p:tag name="KSO_WM_UNIT_ID" val="257*q_i*1_9"/>
  <p:tag name="KSO_WM_UNIT_CLEAR" val="1"/>
  <p:tag name="KSO_WM_UNIT_LAYERLEVEL" val="1_1"/>
  <p:tag name="KSO_WM_BEAUTIFY_FLAG" val="#wm#"/>
  <p:tag name="KSO_WM_DIAGRAM_GROUP_CODE" val="q1-1"/>
  <p:tag name="KSO_WM_UNIT_TEXT_FILL_FORE_SCHEMECOLOR_INDEX" val="13"/>
  <p:tag name="KSO_WM_UNIT_TEXT_FILL_TYPE" val="1"/>
</p:tagLst>
</file>

<file path=ppt/tags/tag53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355"/>
  <p:tag name="KSO_WM_UNIT_TYPE" val="q_i"/>
  <p:tag name="KSO_WM_UNIT_INDEX" val="1_6"/>
  <p:tag name="KSO_WM_UNIT_ID" val="257*q_i*1_6"/>
  <p:tag name="KSO_WM_UNIT_CLEAR" val="1"/>
  <p:tag name="KSO_WM_UNIT_LAYERLEVEL" val="1_1"/>
  <p:tag name="KSO_WM_BEAUTIFY_FLAG" val="#wm#"/>
  <p:tag name="KSO_WM_DIAGRAM_GROUP_CODE" val="q1-1"/>
  <p:tag name="KSO_WM_UNIT_FILL_FORE_SCHEMECOLOR_INDEX" val="5"/>
  <p:tag name="KSO_WM_UNIT_FILL_TYPE" val="1"/>
  <p:tag name="KSO_WM_UNIT_TEXT_FILL_FORE_SCHEMECOLOR_INDEX" val="2"/>
  <p:tag name="KSO_WM_UNIT_TEXT_FILL_TYPE" val="1"/>
</p:tagLst>
</file>

<file path=ppt/tags/tag53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355"/>
  <p:tag name="KSO_WM_UNIT_TYPE" val="q_i"/>
  <p:tag name="KSO_WM_UNIT_INDEX" val="1_10"/>
  <p:tag name="KSO_WM_UNIT_ID" val="257*q_i*1_10"/>
  <p:tag name="KSO_WM_UNIT_CLEAR" val="1"/>
  <p:tag name="KSO_WM_UNIT_LAYERLEVEL" val="1_1"/>
  <p:tag name="KSO_WM_BEAUTIFY_FLAG" val="#wm#"/>
  <p:tag name="KSO_WM_DIAGRAM_GROUP_CODE" val="q1-1"/>
  <p:tag name="KSO_WM_UNIT_FILL_FORE_SCHEMECOLOR_INDEX" val="14"/>
  <p:tag name="KSO_WM_UNIT_FILL_TYPE" val="1"/>
  <p:tag name="KSO_WM_UNIT_TEXT_FILL_FORE_SCHEMECOLOR_INDEX" val="13"/>
  <p:tag name="KSO_WM_UNIT_TEXT_FILL_TYPE" val="1"/>
</p:tagLst>
</file>

<file path=ppt/tags/tag53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355"/>
  <p:tag name="KSO_WM_UNIT_TYPE" val="q_i"/>
  <p:tag name="KSO_WM_UNIT_INDEX" val="1_11"/>
  <p:tag name="KSO_WM_UNIT_ID" val="257*q_i*1_11"/>
  <p:tag name="KSO_WM_UNIT_CLEAR" val="1"/>
  <p:tag name="KSO_WM_UNIT_LAYERLEVEL" val="1_1"/>
  <p:tag name="KSO_WM_BEAUTIFY_FLAG" val="#wm#"/>
  <p:tag name="KSO_WM_DIAGRAM_GROUP_CODE" val="q1-1"/>
</p:tagLst>
</file>

<file path=ppt/tags/tag53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3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4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4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5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5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5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5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5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6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7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7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7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i"/>
  <p:tag name="KSO_WM_UNIT_INDEX" val="1_1"/>
  <p:tag name="KSO_WM_UNIT_ID" val="259*l_i*1_1"/>
  <p:tag name="KSO_WM_UNIT_CLEAR" val="1"/>
  <p:tag name="KSO_WM_UNIT_LAYERLEVEL" val="1_1"/>
  <p:tag name="KSO_WM_BEAUTIFY_FLAG" val="#wm#"/>
  <p:tag name="KSO_WM_DIAGRAM_GROUP_CODE" val="l1-1"/>
  <p:tag name="KSO_WM_UNIT_LINE_FORE_SCHEMECOLOR_INDEX" val="5"/>
  <p:tag name="KSO_WM_UNIT_LINE_FILL_TYPE" val="2"/>
  <p:tag name="KSO_WM_UNIT_TEXT_FILL_FORE_SCHEMECOLOR_INDEX" val="2"/>
  <p:tag name="KSO_WM_UNIT_TEXT_FILL_TYPE" val="1"/>
</p:tagLst>
</file>

<file path=ppt/tags/tag57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i"/>
  <p:tag name="KSO_WM_UNIT_INDEX" val="1_2"/>
  <p:tag name="KSO_WM_UNIT_ID" val="259*l_i*1_2"/>
  <p:tag name="KSO_WM_UNIT_CLEAR" val="1"/>
  <p:tag name="KSO_WM_UNIT_LAYERLEVEL" val="1_1"/>
  <p:tag name="KSO_WM_BEAUTIFY_FLAG" val="#wm#"/>
  <p:tag name="KSO_WM_DIAGRAM_GROUP_CODE" val="l1-1"/>
  <p:tag name="KSO_WM_UNIT_FILL_FORE_SCHEMECOLOR_INDEX" val="5"/>
  <p:tag name="KSO_WM_UNIT_FILL_TYPE" val="1"/>
</p:tagLst>
</file>

<file path=ppt/tags/tag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8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h_f"/>
  <p:tag name="KSO_WM_UNIT_INDEX" val="1_1_1"/>
  <p:tag name="KSO_WM_UNIT_ID" val="259*l_h_f*1_1_1"/>
  <p:tag name="KSO_WM_UNIT_CLEAR" val="1"/>
  <p:tag name="KSO_WM_UNIT_LAYERLEVEL" val="1_1_1"/>
  <p:tag name="KSO_WM_UNIT_VALUE" val="15"/>
  <p:tag name="KSO_WM_UNIT_HIGHLIGHT" val="0"/>
  <p:tag name="KSO_WM_UNIT_COMPATIBLE" val="0"/>
  <p:tag name="KSO_WM_BEAUTIFY_FLAG" val="#wm#"/>
  <p:tag name="KSO_WM_UNIT_PRESET_TEXT_INDEX" val="4"/>
  <p:tag name="KSO_WM_UNIT_PRESET_TEXT_LEN" val="35"/>
  <p:tag name="KSO_WM_DIAGRAM_GROUP_CODE" val="l1-1"/>
  <p:tag name="KSO_WM_UNIT_TEXT_FILL_FORE_SCHEMECOLOR_INDEX" val="13"/>
  <p:tag name="KSO_WM_UNIT_TEXT_FILL_TYPE" val="1"/>
</p:tagLst>
</file>

<file path=ppt/tags/tag58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h_a"/>
  <p:tag name="KSO_WM_UNIT_INDEX" val="1_1_1"/>
  <p:tag name="KSO_WM_UNIT_ID" val="259*l_h_a*1_1_1"/>
  <p:tag name="KSO_WM_UNIT_CLEAR" val="1"/>
  <p:tag name="KSO_WM_UNIT_LAYERLEVEL" val="1_1_1"/>
  <p:tag name="KSO_WM_UNIT_VALUE" val="5"/>
  <p:tag name="KSO_WM_UNIT_HIGHLIGHT" val="0"/>
  <p:tag name="KSO_WM_UNIT_COMPATIBLE" val="0"/>
  <p:tag name="KSO_WM_UNIT_PRESET_TEXT" val="LOREM"/>
  <p:tag name="KSO_WM_BEAUTIFY_FLAG" val="#wm#"/>
  <p:tag name="KSO_WM_DIAGRAM_GROUP_CODE" val="l1-1"/>
  <p:tag name="KSO_WM_UNIT_TEXT_FILL_FORE_SCHEMECOLOR_INDEX" val="5"/>
  <p:tag name="KSO_WM_UNIT_TEXT_FILL_TYPE" val="1"/>
</p:tagLst>
</file>

<file path=ppt/tags/tag58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i"/>
  <p:tag name="KSO_WM_UNIT_INDEX" val="1_3"/>
  <p:tag name="KSO_WM_UNIT_ID" val="259*l_i*1_3"/>
  <p:tag name="KSO_WM_UNIT_CLEAR" val="1"/>
  <p:tag name="KSO_WM_UNIT_LAYERLEVEL" val="1_1"/>
  <p:tag name="KSO_WM_BEAUTIFY_FLAG" val="#wm#"/>
  <p:tag name="KSO_WM_DIAGRAM_GROUP_CODE" val="l1-1"/>
  <p:tag name="KSO_WM_UNIT_LINE_FORE_SCHEMECOLOR_INDEX" val="5"/>
  <p:tag name="KSO_WM_UNIT_LINE_FILL_TYPE" val="2"/>
  <p:tag name="KSO_WM_UNIT_TEXT_FILL_FORE_SCHEMECOLOR_INDEX" val="2"/>
  <p:tag name="KSO_WM_UNIT_TEXT_FILL_TYPE" val="1"/>
</p:tagLst>
</file>

<file path=ppt/tags/tag58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i"/>
  <p:tag name="KSO_WM_UNIT_INDEX" val="1_4"/>
  <p:tag name="KSO_WM_UNIT_ID" val="259*l_i*1_4"/>
  <p:tag name="KSO_WM_UNIT_CLEAR" val="1"/>
  <p:tag name="KSO_WM_UNIT_LAYERLEVEL" val="1_1"/>
  <p:tag name="KSO_WM_BEAUTIFY_FLAG" val="#wm#"/>
  <p:tag name="KSO_WM_DIAGRAM_GROUP_CODE" val="l1-1"/>
  <p:tag name="KSO_WM_UNIT_FILL_FORE_SCHEMECOLOR_INDEX" val="5"/>
  <p:tag name="KSO_WM_UNIT_FILL_TYPE" val="1"/>
</p:tagLst>
</file>

<file path=ppt/tags/tag584.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i"/>
  <p:tag name="KSO_WM_UNIT_INDEX" val="1_5"/>
  <p:tag name="KSO_WM_UNIT_ID" val="259*l_i*1_5"/>
  <p:tag name="KSO_WM_UNIT_CLEAR" val="1"/>
  <p:tag name="KSO_WM_UNIT_LAYERLEVEL" val="1_1"/>
  <p:tag name="KSO_WM_BEAUTIFY_FLAG" val="#wm#"/>
  <p:tag name="KSO_WM_DIAGRAM_GROUP_CODE" val="l1-1"/>
  <p:tag name="KSO_WM_UNIT_LINE_FORE_SCHEMECOLOR_INDEX" val="5"/>
  <p:tag name="KSO_WM_UNIT_LINE_FILL_TYPE" val="2"/>
  <p:tag name="KSO_WM_UNIT_TEXT_FILL_FORE_SCHEMECOLOR_INDEX" val="2"/>
  <p:tag name="KSO_WM_UNIT_TEXT_FILL_TYPE" val="1"/>
</p:tagLst>
</file>

<file path=ppt/tags/tag58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i"/>
  <p:tag name="KSO_WM_UNIT_INDEX" val="1_6"/>
  <p:tag name="KSO_WM_UNIT_ID" val="259*l_i*1_6"/>
  <p:tag name="KSO_WM_UNIT_CLEAR" val="1"/>
  <p:tag name="KSO_WM_UNIT_LAYERLEVEL" val="1_1"/>
  <p:tag name="KSO_WM_BEAUTIFY_FLAG" val="#wm#"/>
  <p:tag name="KSO_WM_DIAGRAM_GROUP_CODE" val="l1-1"/>
  <p:tag name="KSO_WM_UNIT_FILL_FORE_SCHEMECOLOR_INDEX" val="5"/>
  <p:tag name="KSO_WM_UNIT_FILL_TYPE" val="1"/>
</p:tagLst>
</file>

<file path=ppt/tags/tag58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h_a"/>
  <p:tag name="KSO_WM_UNIT_INDEX" val="1_1_1"/>
  <p:tag name="KSO_WM_UNIT_ID" val="259*l_h_a*1_1_1"/>
  <p:tag name="KSO_WM_UNIT_CLEAR" val="1"/>
  <p:tag name="KSO_WM_UNIT_LAYERLEVEL" val="1_1_1"/>
  <p:tag name="KSO_WM_UNIT_VALUE" val="5"/>
  <p:tag name="KSO_WM_UNIT_HIGHLIGHT" val="0"/>
  <p:tag name="KSO_WM_UNIT_COMPATIBLE" val="0"/>
  <p:tag name="KSO_WM_UNIT_PRESET_TEXT" val="LOREM"/>
  <p:tag name="KSO_WM_BEAUTIFY_FLAG" val="#wm#"/>
  <p:tag name="KSO_WM_DIAGRAM_GROUP_CODE" val="l1-1"/>
  <p:tag name="KSO_WM_UNIT_TEXT_FILL_FORE_SCHEMECOLOR_INDEX" val="5"/>
  <p:tag name="KSO_WM_UNIT_TEXT_FILL_TYPE" val="1"/>
</p:tagLst>
</file>

<file path=ppt/tags/tag58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h_f"/>
  <p:tag name="KSO_WM_UNIT_INDEX" val="1_1_1"/>
  <p:tag name="KSO_WM_UNIT_ID" val="259*l_h_f*1_1_1"/>
  <p:tag name="KSO_WM_UNIT_CLEAR" val="1"/>
  <p:tag name="KSO_WM_UNIT_LAYERLEVEL" val="1_1_1"/>
  <p:tag name="KSO_WM_UNIT_VALUE" val="15"/>
  <p:tag name="KSO_WM_UNIT_HIGHLIGHT" val="0"/>
  <p:tag name="KSO_WM_UNIT_COMPATIBLE" val="0"/>
  <p:tag name="KSO_WM_BEAUTIFY_FLAG" val="#wm#"/>
  <p:tag name="KSO_WM_UNIT_PRESET_TEXT_INDEX" val="4"/>
  <p:tag name="KSO_WM_UNIT_PRESET_TEXT_LEN" val="35"/>
  <p:tag name="KSO_WM_DIAGRAM_GROUP_CODE" val="l1-1"/>
  <p:tag name="KSO_WM_UNIT_TEXT_FILL_FORE_SCHEMECOLOR_INDEX" val="13"/>
  <p:tag name="KSO_WM_UNIT_TEXT_FILL_TYPE" val="1"/>
</p:tagLst>
</file>

<file path=ppt/tags/tag58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h_a"/>
  <p:tag name="KSO_WM_UNIT_INDEX" val="1_1_1"/>
  <p:tag name="KSO_WM_UNIT_ID" val="259*l_h_a*1_1_1"/>
  <p:tag name="KSO_WM_UNIT_CLEAR" val="1"/>
  <p:tag name="KSO_WM_UNIT_LAYERLEVEL" val="1_1_1"/>
  <p:tag name="KSO_WM_UNIT_VALUE" val="5"/>
  <p:tag name="KSO_WM_UNIT_HIGHLIGHT" val="0"/>
  <p:tag name="KSO_WM_UNIT_COMPATIBLE" val="0"/>
  <p:tag name="KSO_WM_UNIT_PRESET_TEXT" val="LOREM"/>
  <p:tag name="KSO_WM_BEAUTIFY_FLAG" val="#wm#"/>
  <p:tag name="KSO_WM_DIAGRAM_GROUP_CODE" val="l1-1"/>
  <p:tag name="KSO_WM_UNIT_TEXT_FILL_FORE_SCHEMECOLOR_INDEX" val="5"/>
  <p:tag name="KSO_WM_UNIT_TEXT_FILL_TYPE" val="1"/>
</p:tagLst>
</file>

<file path=ppt/tags/tag58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771"/>
  <p:tag name="KSO_WM_UNIT_TYPE" val="l_h_f"/>
  <p:tag name="KSO_WM_UNIT_INDEX" val="1_1_1"/>
  <p:tag name="KSO_WM_UNIT_ID" val="259*l_h_f*1_1_1"/>
  <p:tag name="KSO_WM_UNIT_CLEAR" val="1"/>
  <p:tag name="KSO_WM_UNIT_LAYERLEVEL" val="1_1_1"/>
  <p:tag name="KSO_WM_UNIT_VALUE" val="15"/>
  <p:tag name="KSO_WM_UNIT_HIGHLIGHT" val="0"/>
  <p:tag name="KSO_WM_UNIT_COMPATIBLE" val="0"/>
  <p:tag name="KSO_WM_BEAUTIFY_FLAG" val="#wm#"/>
  <p:tag name="KSO_WM_UNIT_PRESET_TEXT_INDEX" val="4"/>
  <p:tag name="KSO_WM_UNIT_PRESET_TEXT_LEN" val="35"/>
  <p:tag name="KSO_WM_DIAGRAM_GROUP_CODE" val="l1-1"/>
  <p:tag name="KSO_WM_UNIT_TEXT_FILL_FORE_SCHEMECOLOR_INDEX" val="13"/>
  <p:tag name="KSO_WM_UNIT_TEXT_FILL_TYPE" val="1"/>
</p:tagLst>
</file>

<file path=ppt/tags/tag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160259_4*i*0"/>
  <p:tag name="KSO_WM_TEMPLATE_CATEGORY" val="diagram"/>
  <p:tag name="KSO_WM_TEMPLATE_INDEX" val="160259"/>
  <p:tag name="KSO_WM_UNIT_INDEX" val="0"/>
</p:tagLst>
</file>

<file path=ppt/tags/tag597.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59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5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841"/>
  <p:tag name="KSO_WM_UNIT_TYPE" val="q_i"/>
  <p:tag name="KSO_WM_UNIT_INDEX" val="1_1"/>
  <p:tag name="KSO_WM_UNIT_ID" val="diagram160841_3*q_i*1_1"/>
  <p:tag name="KSO_WM_UNIT_LAYERLEVEL" val="1_1"/>
  <p:tag name="KSO_WM_DIAGRAM_GROUP_CODE" val="q1-1"/>
  <p:tag name="KSO_WM_UNIT_TEXT_FILL_FORE_SCHEMECOLOR_INDEX" val="1"/>
  <p:tag name="KSO_WM_UNIT_TEXT_FILL_TYPE" val="1"/>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00.xml><?xml version="1.0" encoding="utf-8"?>
<p:tagLst xmlns:a="http://schemas.openxmlformats.org/drawingml/2006/main" xmlns:r="http://schemas.openxmlformats.org/officeDocument/2006/relationships" xmlns:p="http://schemas.openxmlformats.org/presentationml/2006/main">
  <p:tag name="MH" val="20160217171536"/>
  <p:tag name="MH_LIBRARY" val="GRAPHIC"/>
  <p:tag name="MH_TYPE" val="SubTitle"/>
  <p:tag name="MH_ORDER" val="2"/>
  <p:tag name="KSO_WM_TAG_VERSION" val="1.0"/>
  <p:tag name="KSO_WM_BEAUTIFY_FLAG" val="#wm#"/>
  <p:tag name="KSO_WM_TEMPLATE_CATEGORY" val="diagram"/>
  <p:tag name="KSO_WM_TEMPLATE_INDEX" val="160841"/>
  <p:tag name="KSO_WM_UNIT_TYPE" val="q_h_f"/>
  <p:tag name="KSO_WM_UNIT_INDEX" val="1_3_1"/>
  <p:tag name="KSO_WM_UNIT_ID" val="diagram160841_3*q_h_f*1_3_1"/>
  <p:tag name="KSO_WM_UNIT_LAYERLEVEL" val="1_1_1"/>
  <p:tag name="KSO_WM_UNIT_VALUE" val="20"/>
  <p:tag name="KSO_WM_UNIT_HIGHLIGHT" val="0"/>
  <p:tag name="KSO_WM_UNIT_COMPATIBLE" val="0"/>
  <p:tag name="KSO_WM_UNIT_CLEAR" val="0"/>
  <p:tag name="KSO_WM_UNIT_PRESET_TEXT_INDEX" val="3"/>
  <p:tag name="KSO_WM_UNIT_PRESET_TEXT_LEN" val="5"/>
  <p:tag name="KSO_WM_DIAGRAM_GROUP_CODE" val="q1-1"/>
  <p:tag name="KSO_WM_UNIT_FILL_FORE_SCHEMECOLOR_INDEX" val="5"/>
  <p:tag name="KSO_WM_UNIT_FILL_TYPE" val="1"/>
  <p:tag name="KSO_WM_UNIT_TEXT_FILL_FORE_SCHEMECOLOR_INDEX" val="14"/>
  <p:tag name="KSO_WM_UNIT_TEXT_FILL_TYPE" val="1"/>
</p:tagLst>
</file>

<file path=ppt/tags/tag601.xml><?xml version="1.0" encoding="utf-8"?>
<p:tagLst xmlns:a="http://schemas.openxmlformats.org/drawingml/2006/main" xmlns:r="http://schemas.openxmlformats.org/officeDocument/2006/relationships" xmlns:p="http://schemas.openxmlformats.org/presentationml/2006/main">
  <p:tag name="MH" val="20160217171536"/>
  <p:tag name="MH_LIBRARY" val="GRAPHIC"/>
  <p:tag name="MH_TYPE" val="SubTitle"/>
  <p:tag name="MH_ORDER" val="2"/>
  <p:tag name="KSO_WM_TAG_VERSION" val="1.0"/>
  <p:tag name="KSO_WM_BEAUTIFY_FLAG" val="#wm#"/>
  <p:tag name="KSO_WM_TEMPLATE_CATEGORY" val="diagram"/>
  <p:tag name="KSO_WM_TEMPLATE_INDEX" val="160841"/>
  <p:tag name="KSO_WM_UNIT_TYPE" val="q_h_f"/>
  <p:tag name="KSO_WM_UNIT_INDEX" val="1_1_1"/>
  <p:tag name="KSO_WM_UNIT_ID" val="diagram160841_3*q_h_f*1_1_1"/>
  <p:tag name="KSO_WM_UNIT_LAYERLEVEL" val="1_1_1"/>
  <p:tag name="KSO_WM_UNIT_VALUE" val="20"/>
  <p:tag name="KSO_WM_UNIT_HIGHLIGHT" val="0"/>
  <p:tag name="KSO_WM_UNIT_COMPATIBLE" val="0"/>
  <p:tag name="KSO_WM_UNIT_CLEAR" val="0"/>
  <p:tag name="KSO_WM_UNIT_PRESET_TEXT_INDEX" val="3"/>
  <p:tag name="KSO_WM_UNIT_PRESET_TEXT_LEN" val="5"/>
  <p:tag name="KSO_WM_DIAGRAM_GROUP_CODE" val="q1-1"/>
  <p:tag name="KSO_WM_UNIT_FILL_FORE_SCHEMECOLOR_INDEX" val="5"/>
  <p:tag name="KSO_WM_UNIT_FILL_TYPE" val="1"/>
  <p:tag name="KSO_WM_UNIT_TEXT_FILL_FORE_SCHEMECOLOR_INDEX" val="14"/>
  <p:tag name="KSO_WM_UNIT_TEXT_FILL_TYPE" val="1"/>
</p:tagLst>
</file>

<file path=ppt/tags/tag602.xml><?xml version="1.0" encoding="utf-8"?>
<p:tagLst xmlns:a="http://schemas.openxmlformats.org/drawingml/2006/main" xmlns:r="http://schemas.openxmlformats.org/officeDocument/2006/relationships" xmlns:p="http://schemas.openxmlformats.org/presentationml/2006/main">
  <p:tag name="MH" val="20160217171536"/>
  <p:tag name="MH_LIBRARY" val="GRAPHIC"/>
  <p:tag name="MH_TYPE" val="SubTitle"/>
  <p:tag name="MH_ORDER" val="2"/>
  <p:tag name="KSO_WM_TAG_VERSION" val="1.0"/>
  <p:tag name="KSO_WM_BEAUTIFY_FLAG" val="#wm#"/>
  <p:tag name="KSO_WM_TEMPLATE_CATEGORY" val="diagram"/>
  <p:tag name="KSO_WM_TEMPLATE_INDEX" val="160841"/>
  <p:tag name="KSO_WM_UNIT_TYPE" val="q_h_f"/>
  <p:tag name="KSO_WM_UNIT_INDEX" val="1_2_1"/>
  <p:tag name="KSO_WM_UNIT_ID" val="diagram160841_3*q_h_f*1_2_1"/>
  <p:tag name="KSO_WM_UNIT_LAYERLEVEL" val="1_1_1"/>
  <p:tag name="KSO_WM_UNIT_VALUE" val="20"/>
  <p:tag name="KSO_WM_UNIT_HIGHLIGHT" val="0"/>
  <p:tag name="KSO_WM_UNIT_COMPATIBLE" val="0"/>
  <p:tag name="KSO_WM_UNIT_CLEAR" val="0"/>
  <p:tag name="KSO_WM_UNIT_PRESET_TEXT_INDEX" val="3"/>
  <p:tag name="KSO_WM_UNIT_PRESET_TEXT_LEN" val="5"/>
  <p:tag name="KSO_WM_DIAGRAM_GROUP_CODE" val="q1-1"/>
  <p:tag name="KSO_WM_UNIT_FILL_FORE_SCHEMECOLOR_INDEX" val="5"/>
  <p:tag name="KSO_WM_UNIT_FILL_TYPE" val="1"/>
  <p:tag name="KSO_WM_UNIT_TEXT_FILL_FORE_SCHEMECOLOR_INDEX" val="14"/>
  <p:tag name="KSO_WM_UNIT_TEXT_FILL_TYPE" val="1"/>
</p:tagLst>
</file>

<file path=ppt/tags/tag60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0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0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0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0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6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1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61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a"/>
  <p:tag name="KSO_WM_UNIT_INDEX" val="1_1_1"/>
  <p:tag name="KSO_WM_UNIT_ID" val="259*l_h_a*1_1_1"/>
  <p:tag name="KSO_WM_UNIT_CLEAR" val="1"/>
  <p:tag name="KSO_WM_UNIT_LAYERLEVEL" val="1_1_1"/>
  <p:tag name="KSO_WM_UNIT_VALUE" val="18"/>
  <p:tag name="KSO_WM_UNIT_HIGHLIGHT" val="0"/>
  <p:tag name="KSO_WM_UNIT_COMPATIBLE" val="0"/>
  <p:tag name="KSO_WM_BEAUTIFY_FLAG" val="#wm#"/>
  <p:tag name="KSO_WM_UNIT_PRESET_TEXT_INDEX" val="4"/>
  <p:tag name="KSO_WM_UNIT_PRESET_TEXT_LEN" val="26"/>
  <p:tag name="KSO_WM_DIAGRAM_GROUP_CODE" val="l1-1"/>
  <p:tag name="KSO_WM_UNIT_FILL_FORE_SCHEMECOLOR_INDEX" val="5"/>
  <p:tag name="KSO_WM_UNIT_FILL_TYPE" val="1"/>
  <p:tag name="KSO_WM_UNIT_TEXT_FILL_FORE_SCHEMECOLOR_INDEX" val="14"/>
  <p:tag name="KSO_WM_UNIT_TEXT_FILL_TYPE" val="1"/>
</p:tagLst>
</file>

<file path=ppt/tags/tag61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0259"/>
  <p:tag name="KSO_WM_UNIT_TYPE" val="l_h_f"/>
  <p:tag name="KSO_WM_UNIT_INDEX" val="1_1_1"/>
  <p:tag name="KSO_WM_UNIT_ID" val="259*l_h_f*1_1_1"/>
  <p:tag name="KSO_WM_UNIT_CLEAR" val="1"/>
  <p:tag name="KSO_WM_UNIT_LAYERLEVEL" val="1_1_1"/>
  <p:tag name="KSO_WM_UNIT_VALUE" val="36"/>
  <p:tag name="KSO_WM_UNIT_HIGHLIGHT" val="0"/>
  <p:tag name="KSO_WM_UNIT_COMPATIBLE" val="0"/>
  <p:tag name="KSO_WM_BEAUTIFY_FLAG" val="#wm#"/>
  <p:tag name="KSO_WM_UNIT_PRESET_TEXT_INDEX" val="4"/>
  <p:tag name="KSO_WM_UNIT_PRESET_TEXT_LEN" val="60"/>
  <p:tag name="KSO_WM_DIAGRAM_GROUP_CODE" val="l1-1"/>
  <p:tag name="KSO_WM_UNIT_TEXT_FILL_FORE_SCHEMECOLOR_INDEX" val="13"/>
  <p:tag name="KSO_WM_UNIT_TEXT_FILL_TYPE" val="1"/>
</p:tagLst>
</file>

<file path=ppt/tags/tag6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841"/>
  <p:tag name="KSO_WM_UNIT_TYPE" val="q_i"/>
  <p:tag name="KSO_WM_UNIT_INDEX" val="1_1"/>
  <p:tag name="KSO_WM_UNIT_ID" val="diagram160841_3*q_i*1_1"/>
  <p:tag name="KSO_WM_UNIT_LAYERLEVEL" val="1_1"/>
  <p:tag name="KSO_WM_DIAGRAM_GROUP_CODE" val="q1-1"/>
  <p:tag name="KSO_WM_UNIT_TEXT_FILL_FORE_SCHEMECOLOR_INDEX" val="1"/>
  <p:tag name="KSO_WM_UNIT_TEXT_FILL_TYPE" val="1"/>
</p:tagLst>
</file>

<file path=ppt/tags/tag614.xml><?xml version="1.0" encoding="utf-8"?>
<p:tagLst xmlns:a="http://schemas.openxmlformats.org/drawingml/2006/main" xmlns:r="http://schemas.openxmlformats.org/officeDocument/2006/relationships" xmlns:p="http://schemas.openxmlformats.org/presentationml/2006/main">
  <p:tag name="MH" val="20160217171536"/>
  <p:tag name="MH_LIBRARY" val="GRAPHIC"/>
  <p:tag name="MH_TYPE" val="SubTitle"/>
  <p:tag name="MH_ORDER" val="2"/>
  <p:tag name="KSO_WM_TAG_VERSION" val="1.0"/>
  <p:tag name="KSO_WM_BEAUTIFY_FLAG" val="#wm#"/>
  <p:tag name="KSO_WM_TEMPLATE_CATEGORY" val="diagram"/>
  <p:tag name="KSO_WM_TEMPLATE_INDEX" val="160841"/>
  <p:tag name="KSO_WM_UNIT_TYPE" val="q_h_f"/>
  <p:tag name="KSO_WM_UNIT_INDEX" val="1_3_1"/>
  <p:tag name="KSO_WM_UNIT_ID" val="diagram160841_3*q_h_f*1_3_1"/>
  <p:tag name="KSO_WM_UNIT_LAYERLEVEL" val="1_1_1"/>
  <p:tag name="KSO_WM_UNIT_VALUE" val="20"/>
  <p:tag name="KSO_WM_UNIT_HIGHLIGHT" val="0"/>
  <p:tag name="KSO_WM_UNIT_COMPATIBLE" val="0"/>
  <p:tag name="KSO_WM_UNIT_CLEAR" val="0"/>
  <p:tag name="KSO_WM_UNIT_PRESET_TEXT_INDEX" val="3"/>
  <p:tag name="KSO_WM_UNIT_PRESET_TEXT_LEN" val="5"/>
  <p:tag name="KSO_WM_DIAGRAM_GROUP_CODE" val="q1-1"/>
  <p:tag name="KSO_WM_UNIT_FILL_FORE_SCHEMECOLOR_INDEX" val="5"/>
  <p:tag name="KSO_WM_UNIT_FILL_TYPE" val="1"/>
  <p:tag name="KSO_WM_UNIT_TEXT_FILL_FORE_SCHEMECOLOR_INDEX" val="14"/>
  <p:tag name="KSO_WM_UNIT_TEXT_FILL_TYPE" val="1"/>
</p:tagLst>
</file>

<file path=ppt/tags/tag615.xml><?xml version="1.0" encoding="utf-8"?>
<p:tagLst xmlns:a="http://schemas.openxmlformats.org/drawingml/2006/main" xmlns:r="http://schemas.openxmlformats.org/officeDocument/2006/relationships" xmlns:p="http://schemas.openxmlformats.org/presentationml/2006/main">
  <p:tag name="MH" val="20160217171536"/>
  <p:tag name="MH_LIBRARY" val="GRAPHIC"/>
  <p:tag name="MH_TYPE" val="SubTitle"/>
  <p:tag name="MH_ORDER" val="2"/>
  <p:tag name="KSO_WM_TAG_VERSION" val="1.0"/>
  <p:tag name="KSO_WM_BEAUTIFY_FLAG" val="#wm#"/>
  <p:tag name="KSO_WM_TEMPLATE_CATEGORY" val="diagram"/>
  <p:tag name="KSO_WM_TEMPLATE_INDEX" val="160841"/>
  <p:tag name="KSO_WM_UNIT_TYPE" val="q_h_f"/>
  <p:tag name="KSO_WM_UNIT_INDEX" val="1_1_1"/>
  <p:tag name="KSO_WM_UNIT_ID" val="diagram160841_3*q_h_f*1_1_1"/>
  <p:tag name="KSO_WM_UNIT_LAYERLEVEL" val="1_1_1"/>
  <p:tag name="KSO_WM_UNIT_VALUE" val="20"/>
  <p:tag name="KSO_WM_UNIT_HIGHLIGHT" val="0"/>
  <p:tag name="KSO_WM_UNIT_COMPATIBLE" val="0"/>
  <p:tag name="KSO_WM_UNIT_CLEAR" val="0"/>
  <p:tag name="KSO_WM_UNIT_PRESET_TEXT_INDEX" val="3"/>
  <p:tag name="KSO_WM_UNIT_PRESET_TEXT_LEN" val="5"/>
  <p:tag name="KSO_WM_DIAGRAM_GROUP_CODE" val="q1-1"/>
  <p:tag name="KSO_WM_UNIT_FILL_FORE_SCHEMECOLOR_INDEX" val="5"/>
  <p:tag name="KSO_WM_UNIT_FILL_TYPE" val="1"/>
  <p:tag name="KSO_WM_UNIT_TEXT_FILL_FORE_SCHEMECOLOR_INDEX" val="14"/>
  <p:tag name="KSO_WM_UNIT_TEXT_FILL_TYPE" val="1"/>
</p:tagLst>
</file>

<file path=ppt/tags/tag616.xml><?xml version="1.0" encoding="utf-8"?>
<p:tagLst xmlns:a="http://schemas.openxmlformats.org/drawingml/2006/main" xmlns:r="http://schemas.openxmlformats.org/officeDocument/2006/relationships" xmlns:p="http://schemas.openxmlformats.org/presentationml/2006/main">
  <p:tag name="MH" val="20160217171536"/>
  <p:tag name="MH_LIBRARY" val="GRAPHIC"/>
  <p:tag name="MH_TYPE" val="SubTitle"/>
  <p:tag name="MH_ORDER" val="2"/>
  <p:tag name="KSO_WM_TAG_VERSION" val="1.0"/>
  <p:tag name="KSO_WM_BEAUTIFY_FLAG" val="#wm#"/>
  <p:tag name="KSO_WM_TEMPLATE_CATEGORY" val="diagram"/>
  <p:tag name="KSO_WM_TEMPLATE_INDEX" val="160841"/>
  <p:tag name="KSO_WM_UNIT_TYPE" val="q_h_f"/>
  <p:tag name="KSO_WM_UNIT_INDEX" val="1_2_1"/>
  <p:tag name="KSO_WM_UNIT_ID" val="diagram160841_3*q_h_f*1_2_1"/>
  <p:tag name="KSO_WM_UNIT_LAYERLEVEL" val="1_1_1"/>
  <p:tag name="KSO_WM_UNIT_VALUE" val="20"/>
  <p:tag name="KSO_WM_UNIT_HIGHLIGHT" val="0"/>
  <p:tag name="KSO_WM_UNIT_COMPATIBLE" val="0"/>
  <p:tag name="KSO_WM_UNIT_CLEAR" val="0"/>
  <p:tag name="KSO_WM_UNIT_PRESET_TEXT_INDEX" val="3"/>
  <p:tag name="KSO_WM_UNIT_PRESET_TEXT_LEN" val="5"/>
  <p:tag name="KSO_WM_DIAGRAM_GROUP_CODE" val="q1-1"/>
  <p:tag name="KSO_WM_UNIT_FILL_FORE_SCHEMECOLOR_INDEX" val="5"/>
  <p:tag name="KSO_WM_UNIT_FILL_TYPE" val="1"/>
  <p:tag name="KSO_WM_UNIT_TEXT_FILL_FORE_SCHEMECOLOR_INDEX" val="14"/>
  <p:tag name="KSO_WM_UNIT_TEXT_FILL_TYPE" val="1"/>
</p:tagLst>
</file>

<file path=ppt/tags/tag61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2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6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63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3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3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3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3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4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4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4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65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5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5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840"/>
  <p:tag name="KSO_WM_UNIT_TYPE" val="q_h_g"/>
  <p:tag name="KSO_WM_UNIT_INDEX" val="1_1_1"/>
  <p:tag name="KSO_WM_UNIT_ID" val="diagram160840_2*q_h_g*1_1_1"/>
  <p:tag name="KSO_WM_UNIT_LAYERLEVEL" val="1_1_1"/>
  <p:tag name="KSO_WM_UNIT_VALUE" val="9"/>
  <p:tag name="KSO_WM_UNIT_HIGHLIGHT" val="0"/>
  <p:tag name="KSO_WM_UNIT_COMPATIBLE" val="1"/>
  <p:tag name="KSO_WM_UNIT_CLEAR" val="0"/>
  <p:tag name="KSO_WM_UNIT_PRESET_TEXT_INDEX" val="3"/>
  <p:tag name="KSO_WM_UNIT_RELATE_UNITID" val="diagram160840_2*q_h_f*1_1_1"/>
  <p:tag name="KSO_WM_UNIT_PRESET_TEXT_LEN" val="5"/>
  <p:tag name="KSO_WM_DIAGRAM_GROUP_CODE" val="q1-1"/>
  <p:tag name="KSO_WM_UNIT_FILL_FORE_SCHEMECOLOR_INDEX" val="5"/>
  <p:tag name="KSO_WM_UNIT_FILL_TYPE" val="1"/>
  <p:tag name="KSO_WM_UNIT_LINE_FORE_SCHEMECOLOR_INDEX" val="2"/>
  <p:tag name="KSO_WM_UNIT_LINE_FILL_TYPE" val="2"/>
  <p:tag name="KSO_WM_UNIT_TEXT_FILL_FORE_SCHEMECOLOR_INDEX" val="14"/>
  <p:tag name="KSO_WM_UNIT_TEXT_FILL_TYPE" val="1"/>
</p:tagLst>
</file>

<file path=ppt/tags/tag6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840"/>
  <p:tag name="KSO_WM_UNIT_TYPE" val="q_h_g"/>
  <p:tag name="KSO_WM_UNIT_INDEX" val="1_2_1"/>
  <p:tag name="KSO_WM_UNIT_ID" val="diagram160840_2*q_h_g*1_2_1"/>
  <p:tag name="KSO_WM_UNIT_LAYERLEVEL" val="1_1_1"/>
  <p:tag name="KSO_WM_UNIT_VALUE" val="9"/>
  <p:tag name="KSO_WM_UNIT_HIGHLIGHT" val="0"/>
  <p:tag name="KSO_WM_UNIT_COMPATIBLE" val="1"/>
  <p:tag name="KSO_WM_UNIT_CLEAR" val="0"/>
  <p:tag name="KSO_WM_UNIT_PRESET_TEXT_INDEX" val="3"/>
  <p:tag name="KSO_WM_UNIT_RELATE_UNITID" val="diagram160840_2*q_h_f*1_2_1"/>
  <p:tag name="KSO_WM_UNIT_PRESET_TEXT_LEN" val="5"/>
  <p:tag name="KSO_WM_DIAGRAM_GROUP_CODE" val="q1-1"/>
  <p:tag name="KSO_WM_UNIT_FILL_FORE_SCHEMECOLOR_INDEX" val="6"/>
  <p:tag name="KSO_WM_UNIT_FILL_TYPE" val="1"/>
  <p:tag name="KSO_WM_UNIT_LINE_FORE_SCHEMECOLOR_INDEX" val="2"/>
  <p:tag name="KSO_WM_UNIT_LINE_FILL_TYPE" val="2"/>
  <p:tag name="KSO_WM_UNIT_TEXT_FILL_FORE_SCHEMECOLOR_INDEX" val="14"/>
  <p:tag name="KSO_WM_UNIT_TEXT_FILL_TYPE" val="1"/>
</p:tagLst>
</file>

<file path=ppt/tags/tag66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7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840"/>
  <p:tag name="KSO_WM_UNIT_TYPE" val="q_h_g"/>
  <p:tag name="KSO_WM_UNIT_INDEX" val="1_1_1"/>
  <p:tag name="KSO_WM_UNIT_ID" val="diagram160840_2*q_h_g*1_1_1"/>
  <p:tag name="KSO_WM_UNIT_LAYERLEVEL" val="1_1_1"/>
  <p:tag name="KSO_WM_UNIT_VALUE" val="9"/>
  <p:tag name="KSO_WM_UNIT_HIGHLIGHT" val="0"/>
  <p:tag name="KSO_WM_UNIT_COMPATIBLE" val="1"/>
  <p:tag name="KSO_WM_UNIT_CLEAR" val="0"/>
  <p:tag name="KSO_WM_UNIT_PRESET_TEXT_INDEX" val="3"/>
  <p:tag name="KSO_WM_UNIT_RELATE_UNITID" val="diagram160840_2*q_h_f*1_1_1"/>
  <p:tag name="KSO_WM_UNIT_PRESET_TEXT_LEN" val="5"/>
  <p:tag name="KSO_WM_DIAGRAM_GROUP_CODE" val="q1-1"/>
  <p:tag name="KSO_WM_UNIT_FILL_FORE_SCHEMECOLOR_INDEX" val="5"/>
  <p:tag name="KSO_WM_UNIT_FILL_TYPE" val="1"/>
  <p:tag name="KSO_WM_UNIT_LINE_FORE_SCHEMECOLOR_INDEX" val="2"/>
  <p:tag name="KSO_WM_UNIT_LINE_FILL_TYPE" val="2"/>
  <p:tag name="KSO_WM_UNIT_TEXT_FILL_FORE_SCHEMECOLOR_INDEX" val="14"/>
  <p:tag name="KSO_WM_UNIT_TEXT_FILL_TYPE" val="1"/>
</p:tagLst>
</file>

<file path=ppt/tags/tag67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840"/>
  <p:tag name="KSO_WM_UNIT_TYPE" val="q_h_g"/>
  <p:tag name="KSO_WM_UNIT_INDEX" val="1_1_1"/>
  <p:tag name="KSO_WM_UNIT_ID" val="diagram160840_2*q_h_g*1_1_1"/>
  <p:tag name="KSO_WM_UNIT_LAYERLEVEL" val="1_1_1"/>
  <p:tag name="KSO_WM_UNIT_VALUE" val="9"/>
  <p:tag name="KSO_WM_UNIT_HIGHLIGHT" val="0"/>
  <p:tag name="KSO_WM_UNIT_COMPATIBLE" val="1"/>
  <p:tag name="KSO_WM_UNIT_CLEAR" val="0"/>
  <p:tag name="KSO_WM_UNIT_PRESET_TEXT_INDEX" val="3"/>
  <p:tag name="KSO_WM_UNIT_RELATE_UNITID" val="diagram160840_2*q_h_f*1_1_1"/>
  <p:tag name="KSO_WM_UNIT_PRESET_TEXT_LEN" val="5"/>
  <p:tag name="KSO_WM_DIAGRAM_GROUP_CODE" val="q1-1"/>
  <p:tag name="KSO_WM_UNIT_FILL_FORE_SCHEMECOLOR_INDEX" val="5"/>
  <p:tag name="KSO_WM_UNIT_FILL_TYPE" val="1"/>
  <p:tag name="KSO_WM_UNIT_LINE_FORE_SCHEMECOLOR_INDEX" val="2"/>
  <p:tag name="KSO_WM_UNIT_LINE_FILL_TYPE" val="2"/>
  <p:tag name="KSO_WM_UNIT_TEXT_FILL_FORE_SCHEMECOLOR_INDEX" val="14"/>
  <p:tag name="KSO_WM_UNIT_TEXT_FILL_TYPE" val="1"/>
</p:tagLst>
</file>

<file path=ppt/tags/tag6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840"/>
  <p:tag name="KSO_WM_UNIT_TYPE" val="q_h_g"/>
  <p:tag name="KSO_WM_UNIT_INDEX" val="1_2_1"/>
  <p:tag name="KSO_WM_UNIT_ID" val="diagram160840_2*q_h_g*1_2_1"/>
  <p:tag name="KSO_WM_UNIT_LAYERLEVEL" val="1_1_1"/>
  <p:tag name="KSO_WM_UNIT_VALUE" val="9"/>
  <p:tag name="KSO_WM_UNIT_HIGHLIGHT" val="0"/>
  <p:tag name="KSO_WM_UNIT_COMPATIBLE" val="1"/>
  <p:tag name="KSO_WM_UNIT_CLEAR" val="0"/>
  <p:tag name="KSO_WM_UNIT_PRESET_TEXT_INDEX" val="3"/>
  <p:tag name="KSO_WM_UNIT_RELATE_UNITID" val="diagram160840_2*q_h_f*1_2_1"/>
  <p:tag name="KSO_WM_UNIT_PRESET_TEXT_LEN" val="5"/>
  <p:tag name="KSO_WM_DIAGRAM_GROUP_CODE" val="q1-1"/>
  <p:tag name="KSO_WM_UNIT_FILL_FORE_SCHEMECOLOR_INDEX" val="6"/>
  <p:tag name="KSO_WM_UNIT_FILL_TYPE" val="1"/>
  <p:tag name="KSO_WM_UNIT_LINE_FORE_SCHEMECOLOR_INDEX" val="2"/>
  <p:tag name="KSO_WM_UNIT_LINE_FILL_TYPE" val="2"/>
  <p:tag name="KSO_WM_UNIT_TEXT_FILL_FORE_SCHEMECOLOR_INDEX" val="14"/>
  <p:tag name="KSO_WM_UNIT_TEXT_FILL_TYPE" val="1"/>
</p:tagLst>
</file>

<file path=ppt/tags/tag68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1.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840"/>
  <p:tag name="KSO_WM_UNIT_TYPE" val="q_h_g"/>
  <p:tag name="KSO_WM_UNIT_INDEX" val="1_1_1"/>
  <p:tag name="KSO_WM_UNIT_ID" val="diagram160840_2*q_h_g*1_1_1"/>
  <p:tag name="KSO_WM_UNIT_LAYERLEVEL" val="1_1_1"/>
  <p:tag name="KSO_WM_UNIT_VALUE" val="9"/>
  <p:tag name="KSO_WM_UNIT_HIGHLIGHT" val="0"/>
  <p:tag name="KSO_WM_UNIT_COMPATIBLE" val="1"/>
  <p:tag name="KSO_WM_UNIT_CLEAR" val="0"/>
  <p:tag name="KSO_WM_UNIT_PRESET_TEXT_INDEX" val="3"/>
  <p:tag name="KSO_WM_UNIT_RELATE_UNITID" val="diagram160840_2*q_h_f*1_1_1"/>
  <p:tag name="KSO_WM_UNIT_PRESET_TEXT_LEN" val="5"/>
  <p:tag name="KSO_WM_DIAGRAM_GROUP_CODE" val="q1-1"/>
  <p:tag name="KSO_WM_UNIT_FILL_FORE_SCHEMECOLOR_INDEX" val="5"/>
  <p:tag name="KSO_WM_UNIT_FILL_TYPE" val="1"/>
  <p:tag name="KSO_WM_UNIT_LINE_FORE_SCHEMECOLOR_INDEX" val="2"/>
  <p:tag name="KSO_WM_UNIT_LINE_FILL_TYPE" val="2"/>
  <p:tag name="KSO_WM_UNIT_TEXT_FILL_FORE_SCHEMECOLOR_INDEX" val="14"/>
  <p:tag name="KSO_WM_UNIT_TEXT_FILL_TYPE" val="1"/>
</p:tagLst>
</file>

<file path=ppt/tags/tag6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diagram"/>
  <p:tag name="KSO_WM_TEMPLATE_INDEX" val="160840"/>
  <p:tag name="KSO_WM_UNIT_TYPE" val="q_h_g"/>
  <p:tag name="KSO_WM_UNIT_INDEX" val="1_2_1"/>
  <p:tag name="KSO_WM_UNIT_ID" val="diagram160840_2*q_h_g*1_2_1"/>
  <p:tag name="KSO_WM_UNIT_LAYERLEVEL" val="1_1_1"/>
  <p:tag name="KSO_WM_UNIT_VALUE" val="9"/>
  <p:tag name="KSO_WM_UNIT_HIGHLIGHT" val="0"/>
  <p:tag name="KSO_WM_UNIT_COMPATIBLE" val="1"/>
  <p:tag name="KSO_WM_UNIT_CLEAR" val="0"/>
  <p:tag name="KSO_WM_UNIT_PRESET_TEXT_INDEX" val="3"/>
  <p:tag name="KSO_WM_UNIT_RELATE_UNITID" val="diagram160840_2*q_h_f*1_2_1"/>
  <p:tag name="KSO_WM_UNIT_PRESET_TEXT_LEN" val="5"/>
  <p:tag name="KSO_WM_DIAGRAM_GROUP_CODE" val="q1-1"/>
  <p:tag name="KSO_WM_UNIT_FILL_FORE_SCHEMECOLOR_INDEX" val="6"/>
  <p:tag name="KSO_WM_UNIT_FILL_TYPE" val="1"/>
  <p:tag name="KSO_WM_UNIT_LINE_FORE_SCHEMECOLOR_INDEX" val="2"/>
  <p:tag name="KSO_WM_UNIT_LINE_FILL_TYPE" val="2"/>
  <p:tag name="KSO_WM_UNIT_TEXT_FILL_FORE_SCHEMECOLOR_INDEX" val="14"/>
  <p:tag name="KSO_WM_UNIT_TEXT_FILL_TYPE" val="1"/>
</p:tagLst>
</file>

<file path=ppt/tags/tag69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0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0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0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4"/>
  <p:tag name="KSO_WM_TEMPLATE_CATEGORY" val="diagram"/>
  <p:tag name="KSO_WM_TEMPLATE_INDEX" val="169019"/>
</p:tagLst>
</file>

<file path=ppt/tags/tag7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150995200*i*5"/>
  <p:tag name="KSO_WM_TEMPLATE_CATEGORY" val="diagram"/>
  <p:tag name="KSO_WM_TEMPLATE_INDEX" val="169019"/>
</p:tagLst>
</file>

<file path=ppt/tags/tag708.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7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6647</TotalTime>
  <Words>7780</Words>
  <Application>Microsoft Office PowerPoint</Application>
  <PresentationFormat>全屏显示(16:9)</PresentationFormat>
  <Paragraphs>1108</Paragraphs>
  <Slides>98</Slides>
  <Notes>1</Notes>
  <HiddenSlides>0</HiddenSlides>
  <MMClips>0</MMClips>
  <ScaleCrop>false</ScaleCrop>
  <HeadingPairs>
    <vt:vector size="4" baseType="variant">
      <vt:variant>
        <vt:lpstr>主题</vt:lpstr>
      </vt:variant>
      <vt:variant>
        <vt:i4>2</vt:i4>
      </vt:variant>
      <vt:variant>
        <vt:lpstr>幻灯片标题</vt:lpstr>
      </vt:variant>
      <vt:variant>
        <vt:i4>98</vt:i4>
      </vt:variant>
    </vt:vector>
  </HeadingPairs>
  <TitlesOfParts>
    <vt:vector size="100"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482</cp:revision>
  <dcterms:created xsi:type="dcterms:W3CDTF">2018-01-31T05:19:00Z</dcterms:created>
  <dcterms:modified xsi:type="dcterms:W3CDTF">2018-08-23T04:04:48Z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