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customXml/itemProps1.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handoutMasterIdLst>
    <p:handoutMasterId r:id="rId67"/>
  </p:handoutMasterIdLst>
  <p:sldIdLst>
    <p:sldId id="256" r:id="rId3"/>
    <p:sldId id="278" r:id="rId4"/>
    <p:sldId id="280" r:id="rId5"/>
    <p:sldId id="281" r:id="rId6"/>
    <p:sldId id="282" r:id="rId7"/>
    <p:sldId id="257" r:id="rId8"/>
    <p:sldId id="283" r:id="rId9"/>
    <p:sldId id="274" r:id="rId10"/>
    <p:sldId id="258" r:id="rId11"/>
    <p:sldId id="301" r:id="rId13"/>
    <p:sldId id="275" r:id="rId14"/>
    <p:sldId id="302" r:id="rId15"/>
    <p:sldId id="303" r:id="rId16"/>
    <p:sldId id="304" r:id="rId17"/>
    <p:sldId id="305" r:id="rId18"/>
    <p:sldId id="276" r:id="rId19"/>
    <p:sldId id="277" r:id="rId20"/>
    <p:sldId id="306" r:id="rId21"/>
    <p:sldId id="308" r:id="rId22"/>
    <p:sldId id="309" r:id="rId23"/>
    <p:sldId id="310" r:id="rId24"/>
    <p:sldId id="311" r:id="rId25"/>
    <p:sldId id="312" r:id="rId26"/>
    <p:sldId id="313" r:id="rId27"/>
    <p:sldId id="314" r:id="rId28"/>
    <p:sldId id="315" r:id="rId29"/>
    <p:sldId id="316" r:id="rId30"/>
    <p:sldId id="317" r:id="rId31"/>
    <p:sldId id="318" r:id="rId32"/>
    <p:sldId id="319" r:id="rId33"/>
    <p:sldId id="320" r:id="rId34"/>
    <p:sldId id="321" r:id="rId35"/>
    <p:sldId id="322" r:id="rId36"/>
    <p:sldId id="323" r:id="rId37"/>
    <p:sldId id="324" r:id="rId38"/>
    <p:sldId id="325" r:id="rId39"/>
    <p:sldId id="326" r:id="rId40"/>
    <p:sldId id="327" r:id="rId41"/>
    <p:sldId id="328" r:id="rId42"/>
    <p:sldId id="329" r:id="rId43"/>
    <p:sldId id="330" r:id="rId44"/>
    <p:sldId id="331" r:id="rId45"/>
    <p:sldId id="332" r:id="rId46"/>
    <p:sldId id="333" r:id="rId47"/>
    <p:sldId id="334" r:id="rId48"/>
    <p:sldId id="335" r:id="rId49"/>
    <p:sldId id="336" r:id="rId50"/>
    <p:sldId id="337" r:id="rId51"/>
    <p:sldId id="338" r:id="rId52"/>
    <p:sldId id="352" r:id="rId53"/>
    <p:sldId id="339" r:id="rId54"/>
    <p:sldId id="340" r:id="rId55"/>
    <p:sldId id="341" r:id="rId56"/>
    <p:sldId id="342" r:id="rId57"/>
    <p:sldId id="343" r:id="rId58"/>
    <p:sldId id="344" r:id="rId59"/>
    <p:sldId id="345" r:id="rId60"/>
    <p:sldId id="346" r:id="rId61"/>
    <p:sldId id="347" r:id="rId62"/>
    <p:sldId id="350" r:id="rId63"/>
    <p:sldId id="348" r:id="rId64"/>
    <p:sldId id="349" r:id="rId65"/>
    <p:sldId id="351" r:id="rId6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717" autoAdjust="0"/>
  </p:normalViewPr>
  <p:slideViewPr>
    <p:cSldViewPr>
      <p:cViewPr varScale="1">
        <p:scale>
          <a:sx n="108" d="100"/>
          <a:sy n="108" d="100"/>
        </p:scale>
        <p:origin x="-1704" y="-90"/>
      </p:cViewPr>
      <p:guideLst>
        <p:guide orient="horz" pos="2160"/>
        <p:guide pos="2894"/>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0" d="100"/>
          <a:sy n="80" d="100"/>
        </p:scale>
        <p:origin x="-2094" y="-90"/>
      </p:cViewPr>
      <p:guideLst>
        <p:guide orient="horz" pos="2880"/>
        <p:guide pos="217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2" Type="http://schemas.openxmlformats.org/officeDocument/2006/relationships/customXml" Target="../customXml/item1.xml"/><Relationship Id="rId71" Type="http://schemas.openxmlformats.org/officeDocument/2006/relationships/customXmlProps" Target="../customXml/itemProps1.xml"/><Relationship Id="rId70" Type="http://schemas.openxmlformats.org/officeDocument/2006/relationships/tableStyles" Target="tableStyles.xml"/><Relationship Id="rId7" Type="http://schemas.openxmlformats.org/officeDocument/2006/relationships/slide" Target="slides/slide5.xml"/><Relationship Id="rId69" Type="http://schemas.openxmlformats.org/officeDocument/2006/relationships/viewProps" Target="viewProps.xml"/><Relationship Id="rId68" Type="http://schemas.openxmlformats.org/officeDocument/2006/relationships/presProps" Target="presProps.xml"/><Relationship Id="rId67" Type="http://schemas.openxmlformats.org/officeDocument/2006/relationships/handoutMaster" Target="handoutMasters/handoutMaster1.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3BAEC24D-9265-41B5-B317-2E0522A0F705}" type="datetimeFigureOut">
              <a:rPr lang="zh-CN" altLang="en-US"/>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512AFB04-F89B-4877-946D-2B81129B04F5}"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6264DF2B-92B4-4DFC-AC20-6EE523FFA27F}"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ABD382E5-20C8-4C97-A076-CE7A7DD3C0E1}"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ctrTitle"/>
          </p:nvPr>
        </p:nvSpPr>
        <p:spPr>
          <a:xfrm>
            <a:off x="381000" y="4853411"/>
            <a:ext cx="8458200" cy="1222375"/>
          </a:xfrm>
        </p:spPr>
        <p:txBody>
          <a:bodyPr anchor="t"/>
          <a:lstStyle/>
          <a:p>
            <a:r>
              <a:rPr lang="zh-CN" altLang="en-US" smtClean="0"/>
              <a:t>单击此处编辑母版标题样式</a:t>
            </a:r>
            <a:endParaRPr lang="en-US"/>
          </a:p>
        </p:txBody>
      </p:sp>
      <p:sp>
        <p:nvSpPr>
          <p:cNvPr id="9" name="副标题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5" name="日期占位符 15"/>
          <p:cNvSpPr>
            <a:spLocks noGrp="1"/>
          </p:cNvSpPr>
          <p:nvPr>
            <p:ph type="dt" sz="half" idx="10"/>
          </p:nvPr>
        </p:nvSpPr>
        <p:spPr/>
        <p:txBody>
          <a:bodyPr/>
          <a:lstStyle>
            <a:lvl1pPr>
              <a:defRPr/>
            </a:lvl1pPr>
          </a:lstStyle>
          <a:p>
            <a:pPr>
              <a:defRPr/>
            </a:pPr>
            <a:fld id="{C9B57664-EDBA-49D2-A3A6-EFBB4EECBFE4}" type="datetimeFigureOut">
              <a:rPr lang="zh-CN" altLang="en-US"/>
            </a:fld>
            <a:endParaRPr lang="zh-CN" altLang="en-US"/>
          </a:p>
        </p:txBody>
      </p:sp>
      <p:sp>
        <p:nvSpPr>
          <p:cNvPr id="6" name="页脚占位符 1"/>
          <p:cNvSpPr>
            <a:spLocks noGrp="1"/>
          </p:cNvSpPr>
          <p:nvPr>
            <p:ph type="ftr" sz="quarter" idx="11"/>
          </p:nvPr>
        </p:nvSpPr>
        <p:spPr/>
        <p:txBody>
          <a:bodyPr/>
          <a:lstStyle>
            <a:lvl1pPr>
              <a:defRPr/>
            </a:lvl1pPr>
          </a:lstStyle>
          <a:p>
            <a:pPr>
              <a:defRPr/>
            </a:pPr>
            <a:endParaRPr lang="zh-CN" altLang="en-US"/>
          </a:p>
        </p:txBody>
      </p:sp>
      <p:sp>
        <p:nvSpPr>
          <p:cNvPr id="7" name="灯片编号占位符 14"/>
          <p:cNvSpPr>
            <a:spLocks noGrp="1"/>
          </p:cNvSpPr>
          <p:nvPr>
            <p:ph type="sldNum" sz="quarter" idx="12"/>
          </p:nvPr>
        </p:nvSpPr>
        <p:spPr>
          <a:xfrm>
            <a:off x="8229600" y="6473825"/>
            <a:ext cx="758825" cy="247650"/>
          </a:xfrm>
        </p:spPr>
        <p:txBody>
          <a:bodyPr/>
          <a:lstStyle>
            <a:lvl1pPr>
              <a:defRPr/>
            </a:lvl1pPr>
          </a:lstStyle>
          <a:p>
            <a:pPr>
              <a:defRPr/>
            </a:pPr>
            <a:fld id="{5896249B-DD31-4220-8BA8-4EBE8E0F324B}"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10"/>
          <p:cNvSpPr>
            <a:spLocks noGrp="1"/>
          </p:cNvSpPr>
          <p:nvPr>
            <p:ph type="dt" sz="half" idx="10"/>
          </p:nvPr>
        </p:nvSpPr>
        <p:spPr/>
        <p:txBody>
          <a:bodyPr/>
          <a:lstStyle>
            <a:lvl1pPr>
              <a:defRPr/>
            </a:lvl1pPr>
          </a:lstStyle>
          <a:p>
            <a:pPr>
              <a:defRPr/>
            </a:pPr>
            <a:fld id="{CA5B2D43-EADC-4A2A-9E36-4F4A8ABE7B04}" type="datetimeFigureOut">
              <a:rPr lang="zh-CN" altLang="en-US"/>
            </a:fld>
            <a:endParaRPr lang="zh-CN" altLang="en-US"/>
          </a:p>
        </p:txBody>
      </p:sp>
      <p:sp>
        <p:nvSpPr>
          <p:cNvPr id="5" name="页脚占位符 27"/>
          <p:cNvSpPr>
            <a:spLocks noGrp="1"/>
          </p:cNvSpPr>
          <p:nvPr>
            <p:ph type="ftr" sz="quarter" idx="11"/>
          </p:nvPr>
        </p:nvSpPr>
        <p:spPr/>
        <p:txBody>
          <a:bodyPr/>
          <a:lstStyle>
            <a:lvl1pPr>
              <a:defRPr/>
            </a:lvl1pPr>
          </a:lstStyle>
          <a:p>
            <a:pPr>
              <a:defRPr/>
            </a:pPr>
            <a:endParaRPr lang="zh-CN" altLang="en-US"/>
          </a:p>
        </p:txBody>
      </p:sp>
      <p:sp>
        <p:nvSpPr>
          <p:cNvPr id="6" name="灯片编号占位符 4"/>
          <p:cNvSpPr>
            <a:spLocks noGrp="1"/>
          </p:cNvSpPr>
          <p:nvPr>
            <p:ph type="sldNum" sz="quarter" idx="12"/>
          </p:nvPr>
        </p:nvSpPr>
        <p:spPr/>
        <p:txBody>
          <a:bodyPr/>
          <a:lstStyle>
            <a:lvl1pPr>
              <a:defRPr/>
            </a:lvl1pPr>
          </a:lstStyle>
          <a:p>
            <a:pPr>
              <a:defRPr/>
            </a:pPr>
            <a:fld id="{E37851C7-C451-4081-B643-839715C2CD54}"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549276"/>
            <a:ext cx="18288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549276"/>
            <a:ext cx="6248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fld id="{CA43E8D1-A302-406B-912D-6E8EFC6957A5}"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26A76BC-299C-43C2-BF9D-940C247BF66C}"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lang="zh-CN" altLang="en-US" smtClean="0"/>
              <a:t>单击此处编辑母版标题样式</a:t>
            </a:r>
            <a:endParaRPr lang="en-US"/>
          </a:p>
        </p:txBody>
      </p:sp>
      <p:sp>
        <p:nvSpPr>
          <p:cNvPr id="27" name="内容占位符 26"/>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24"/>
          <p:cNvSpPr>
            <a:spLocks noGrp="1"/>
          </p:cNvSpPr>
          <p:nvPr>
            <p:ph type="dt" sz="half" idx="10"/>
          </p:nvPr>
        </p:nvSpPr>
        <p:spPr/>
        <p:txBody>
          <a:bodyPr/>
          <a:lstStyle>
            <a:lvl1pPr>
              <a:defRPr/>
            </a:lvl1pPr>
          </a:lstStyle>
          <a:p>
            <a:pPr>
              <a:defRPr/>
            </a:pPr>
            <a:fld id="{E7185F3E-096C-4AC7-945B-513C1E6F5A46}" type="datetimeFigureOut">
              <a:rPr lang="zh-CN" altLang="en-US"/>
            </a:fld>
            <a:endParaRPr lang="zh-CN" altLang="en-US"/>
          </a:p>
        </p:txBody>
      </p:sp>
      <p:sp>
        <p:nvSpPr>
          <p:cNvPr id="5" name="页脚占位符 18"/>
          <p:cNvSpPr>
            <a:spLocks noGrp="1"/>
          </p:cNvSpPr>
          <p:nvPr>
            <p:ph type="ftr" sz="quarter" idx="11"/>
          </p:nvPr>
        </p:nvSpPr>
        <p:spPr>
          <a:xfrm>
            <a:off x="3581400" y="76200"/>
            <a:ext cx="2895600" cy="288925"/>
          </a:xfrm>
        </p:spPr>
        <p:txBody>
          <a:bodyPr/>
          <a:lstStyle>
            <a:lvl1pPr>
              <a:defRPr/>
            </a:lvl1pPr>
          </a:lstStyle>
          <a:p>
            <a:pPr>
              <a:defRPr/>
            </a:pPr>
            <a:endParaRPr lang="zh-CN" altLang="en-US"/>
          </a:p>
        </p:txBody>
      </p:sp>
      <p:sp>
        <p:nvSpPr>
          <p:cNvPr id="6" name="灯片编号占位符 15"/>
          <p:cNvSpPr>
            <a:spLocks noGrp="1"/>
          </p:cNvSpPr>
          <p:nvPr>
            <p:ph type="sldNum" sz="quarter" idx="12"/>
          </p:nvPr>
        </p:nvSpPr>
        <p:spPr>
          <a:xfrm>
            <a:off x="8229600" y="6473825"/>
            <a:ext cx="758825" cy="247650"/>
          </a:xfrm>
        </p:spPr>
        <p:txBody>
          <a:bodyPr/>
          <a:lstStyle>
            <a:lvl1pPr>
              <a:defRPr/>
            </a:lvl1pPr>
          </a:lstStyle>
          <a:p>
            <a:pPr>
              <a:defRPr/>
            </a:pPr>
            <a:fld id="{FCE36EC3-7FDE-40BA-8C36-B71BABEE09B4}"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6" name="文本占位符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endParaRPr lang="zh-CN" altLang="en-US" smtClean="0"/>
          </a:p>
        </p:txBody>
      </p:sp>
      <p:sp>
        <p:nvSpPr>
          <p:cNvPr id="8" name="标题 7"/>
          <p:cNvSpPr>
            <a:spLocks noGrp="1"/>
          </p:cNvSpPr>
          <p:nvPr>
            <p:ph type="title"/>
          </p:nvPr>
        </p:nvSpPr>
        <p:spPr>
          <a:xfrm>
            <a:off x="180475" y="2947085"/>
            <a:ext cx="8686800" cy="1184825"/>
          </a:xfrm>
        </p:spPr>
        <p:txBody>
          <a:bodyPr rtlCol="0" anchor="t"/>
          <a:lstStyle>
            <a:lvl1pPr algn="r">
              <a:defRPr/>
            </a:lvl1pPr>
          </a:lstStyle>
          <a:p>
            <a:r>
              <a:rPr lang="zh-CN" altLang="en-US" smtClean="0"/>
              <a:t>单击此处编辑母版标题样式</a:t>
            </a:r>
            <a:endParaRPr lang="en-US"/>
          </a:p>
        </p:txBody>
      </p:sp>
      <p:sp>
        <p:nvSpPr>
          <p:cNvPr id="5" name="日期占位符 18"/>
          <p:cNvSpPr>
            <a:spLocks noGrp="1"/>
          </p:cNvSpPr>
          <p:nvPr>
            <p:ph type="dt" sz="half" idx="10"/>
          </p:nvPr>
        </p:nvSpPr>
        <p:spPr/>
        <p:txBody>
          <a:bodyPr/>
          <a:lstStyle>
            <a:lvl1pPr>
              <a:defRPr/>
            </a:lvl1pPr>
          </a:lstStyle>
          <a:p>
            <a:pPr>
              <a:defRPr/>
            </a:pPr>
            <a:fld id="{E3E424FC-A5AA-4000-9211-A347499FC73B}" type="datetimeFigureOut">
              <a:rPr lang="zh-CN" altLang="en-US"/>
            </a:fld>
            <a:endParaRPr lang="zh-CN" altLang="en-US"/>
          </a:p>
        </p:txBody>
      </p:sp>
      <p:sp>
        <p:nvSpPr>
          <p:cNvPr id="7" name="页脚占位符 10"/>
          <p:cNvSpPr>
            <a:spLocks noGrp="1"/>
          </p:cNvSpPr>
          <p:nvPr>
            <p:ph type="ftr" sz="quarter" idx="11"/>
          </p:nvPr>
        </p:nvSpPr>
        <p:spPr/>
        <p:txBody>
          <a:bodyPr/>
          <a:lstStyle>
            <a:lvl1pPr>
              <a:defRPr/>
            </a:lvl1pPr>
          </a:lstStyle>
          <a:p>
            <a:pPr>
              <a:defRPr/>
            </a:pPr>
            <a:endParaRPr lang="zh-CN" altLang="en-US"/>
          </a:p>
        </p:txBody>
      </p:sp>
      <p:sp>
        <p:nvSpPr>
          <p:cNvPr id="9" name="灯片编号占位符 15"/>
          <p:cNvSpPr>
            <a:spLocks noGrp="1"/>
          </p:cNvSpPr>
          <p:nvPr>
            <p:ph type="sldNum" sz="quarter" idx="12"/>
          </p:nvPr>
        </p:nvSpPr>
        <p:spPr/>
        <p:txBody>
          <a:bodyPr/>
          <a:lstStyle>
            <a:lvl1pPr>
              <a:defRPr/>
            </a:lvl1pPr>
          </a:lstStyle>
          <a:p>
            <a:pPr>
              <a:defRPr/>
            </a:pPr>
            <a:fld id="{FDBCB5ED-9325-4FA6-8471-6968E06A1590}" type="slidenum">
              <a:rPr lang="zh-CN" altLang="en-US"/>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14" name="内容占位符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3" name="内容占位符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10"/>
          <p:cNvSpPr>
            <a:spLocks noGrp="1"/>
          </p:cNvSpPr>
          <p:nvPr>
            <p:ph type="dt" sz="half" idx="10"/>
          </p:nvPr>
        </p:nvSpPr>
        <p:spPr/>
        <p:txBody>
          <a:bodyPr/>
          <a:lstStyle>
            <a:lvl1pPr>
              <a:defRPr/>
            </a:lvl1pPr>
          </a:lstStyle>
          <a:p>
            <a:pPr>
              <a:defRPr/>
            </a:pPr>
            <a:fld id="{DF89D61E-3535-44C5-8E48-B6BDAB674929}" type="datetimeFigureOut">
              <a:rPr lang="zh-CN" altLang="en-US"/>
            </a:fld>
            <a:endParaRPr lang="zh-CN" altLang="en-US"/>
          </a:p>
        </p:txBody>
      </p:sp>
      <p:sp>
        <p:nvSpPr>
          <p:cNvPr id="6" name="页脚占位符 27"/>
          <p:cNvSpPr>
            <a:spLocks noGrp="1"/>
          </p:cNvSpPr>
          <p:nvPr>
            <p:ph type="ftr" sz="quarter" idx="11"/>
          </p:nvPr>
        </p:nvSpPr>
        <p:spPr/>
        <p:txBody>
          <a:bodyPr/>
          <a:lstStyle>
            <a:lvl1pPr>
              <a:defRPr/>
            </a:lvl1pPr>
          </a:lstStyle>
          <a:p>
            <a:pPr>
              <a:defRPr/>
            </a:pPr>
            <a:endParaRPr lang="zh-CN" altLang="en-US"/>
          </a:p>
        </p:txBody>
      </p:sp>
      <p:sp>
        <p:nvSpPr>
          <p:cNvPr id="7" name="灯片编号占位符 4"/>
          <p:cNvSpPr>
            <a:spLocks noGrp="1"/>
          </p:cNvSpPr>
          <p:nvPr>
            <p:ph type="sldNum" sz="quarter" idx="12"/>
          </p:nvPr>
        </p:nvSpPr>
        <p:spPr/>
        <p:txBody>
          <a:bodyPr/>
          <a:lstStyle>
            <a:lvl1pPr>
              <a:defRPr/>
            </a:lvl1pPr>
          </a:lstStyle>
          <a:p>
            <a:pPr>
              <a:defRPr/>
            </a:pPr>
            <a:fld id="{0B53256F-9257-4378-9FD8-4B2EAD9C847E}"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title"/>
          </p:nvPr>
        </p:nvSpPr>
        <p:spPr>
          <a:xfrm>
            <a:off x="304800" y="5410200"/>
            <a:ext cx="8610600" cy="882650"/>
          </a:xfrm>
        </p:spPr>
        <p:txBody>
          <a:bodyPr/>
          <a:lstStyle>
            <a:lvl1pPr>
              <a:defRPr/>
            </a:lvl1pPr>
          </a:lstStyle>
          <a:p>
            <a:r>
              <a:rPr lang="zh-CN" altLang="en-US" smtClean="0"/>
              <a:t>单击此处编辑母版标题样式</a:t>
            </a:r>
            <a:endParaRPr lang="en-US"/>
          </a:p>
        </p:txBody>
      </p:sp>
      <p:sp>
        <p:nvSpPr>
          <p:cNvPr id="13" name="文本占位符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25" name="文本占位符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4" name="内容占位符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28" name="内容占位符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8" name="日期占位符 9"/>
          <p:cNvSpPr>
            <a:spLocks noGrp="1"/>
          </p:cNvSpPr>
          <p:nvPr>
            <p:ph type="dt" sz="half" idx="10"/>
          </p:nvPr>
        </p:nvSpPr>
        <p:spPr/>
        <p:txBody>
          <a:bodyPr/>
          <a:lstStyle>
            <a:lvl1pPr>
              <a:defRPr/>
            </a:lvl1pPr>
          </a:lstStyle>
          <a:p>
            <a:pPr>
              <a:defRPr/>
            </a:pPr>
            <a:fld id="{955E480E-1194-4F02-983A-44947C33A7C5}" type="datetimeFigureOut">
              <a:rPr lang="zh-CN" altLang="en-US"/>
            </a:fld>
            <a:endParaRPr lang="zh-CN" altLang="en-US"/>
          </a:p>
        </p:txBody>
      </p:sp>
      <p:sp>
        <p:nvSpPr>
          <p:cNvPr id="9" name="页脚占位符 5"/>
          <p:cNvSpPr>
            <a:spLocks noGrp="1"/>
          </p:cNvSpPr>
          <p:nvPr>
            <p:ph type="ftr" sz="quarter" idx="11"/>
          </p:nvPr>
        </p:nvSpPr>
        <p:spPr/>
        <p:txBody>
          <a:bodyPr/>
          <a:lstStyle>
            <a:lvl1pPr>
              <a:defRPr/>
            </a:lvl1pPr>
          </a:lstStyle>
          <a:p>
            <a:pPr>
              <a:defRPr/>
            </a:pPr>
            <a:endParaRPr lang="zh-CN" altLang="en-US"/>
          </a:p>
        </p:txBody>
      </p:sp>
      <p:sp>
        <p:nvSpPr>
          <p:cNvPr id="10" name="灯片编号占位符 6"/>
          <p:cNvSpPr>
            <a:spLocks noGrp="1"/>
          </p:cNvSpPr>
          <p:nvPr>
            <p:ph type="sldNum" sz="quarter" idx="12"/>
          </p:nvPr>
        </p:nvSpPr>
        <p:spPr>
          <a:xfrm>
            <a:off x="8229600" y="6477000"/>
            <a:ext cx="762000" cy="247650"/>
          </a:xfrm>
        </p:spPr>
        <p:txBody>
          <a:bodyPr/>
          <a:lstStyle>
            <a:lvl1pPr>
              <a:defRPr/>
            </a:lvl1pPr>
          </a:lstStyle>
          <a:p>
            <a:pPr>
              <a:defRPr/>
            </a:pPr>
            <a:fld id="{2A7BA622-85AC-4255-A832-190121D8788B}"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3" name="日期占位符 10"/>
          <p:cNvSpPr>
            <a:spLocks noGrp="1"/>
          </p:cNvSpPr>
          <p:nvPr>
            <p:ph type="dt" sz="half" idx="10"/>
          </p:nvPr>
        </p:nvSpPr>
        <p:spPr/>
        <p:txBody>
          <a:bodyPr/>
          <a:lstStyle>
            <a:lvl1pPr>
              <a:defRPr/>
            </a:lvl1pPr>
          </a:lstStyle>
          <a:p>
            <a:pPr>
              <a:defRPr/>
            </a:pPr>
            <a:fld id="{4F250790-8C84-4F05-8C52-9F8F914FED68}" type="datetimeFigureOut">
              <a:rPr lang="zh-CN" altLang="en-US"/>
            </a:fld>
            <a:endParaRPr lang="zh-CN" altLang="en-US"/>
          </a:p>
        </p:txBody>
      </p:sp>
      <p:sp>
        <p:nvSpPr>
          <p:cNvPr id="4" name="页脚占位符 27"/>
          <p:cNvSpPr>
            <a:spLocks noGrp="1"/>
          </p:cNvSpPr>
          <p:nvPr>
            <p:ph type="ftr" sz="quarter" idx="11"/>
          </p:nvPr>
        </p:nvSpPr>
        <p:spPr/>
        <p:txBody>
          <a:bodyPr/>
          <a:lstStyle>
            <a:lvl1pPr>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a:lvl1pPr>
          </a:lstStyle>
          <a:p>
            <a:pPr>
              <a:defRPr/>
            </a:pPr>
            <a:fld id="{E0DF4B06-49E2-46F0-80FC-6849587D01A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2"/>
          <p:cNvSpPr>
            <a:spLocks noGrp="1"/>
          </p:cNvSpPr>
          <p:nvPr>
            <p:ph type="dt" sz="half" idx="10"/>
          </p:nvPr>
        </p:nvSpPr>
        <p:spPr/>
        <p:txBody>
          <a:bodyPr/>
          <a:lstStyle>
            <a:lvl1pPr>
              <a:defRPr/>
            </a:lvl1pPr>
          </a:lstStyle>
          <a:p>
            <a:pPr>
              <a:defRPr/>
            </a:pPr>
            <a:fld id="{5AF17E72-7889-4447-85FA-E0C02229CD78}" type="datetimeFigureOut">
              <a:rPr lang="zh-CN" altLang="en-US"/>
            </a:fld>
            <a:endParaRPr lang="zh-CN" altLang="en-US"/>
          </a:p>
        </p:txBody>
      </p:sp>
      <p:sp>
        <p:nvSpPr>
          <p:cNvPr id="3" name="页脚占位符 23"/>
          <p:cNvSpPr>
            <a:spLocks noGrp="1"/>
          </p:cNvSpPr>
          <p:nvPr>
            <p:ph type="ftr" sz="quarter" idx="11"/>
          </p:nvPr>
        </p:nvSpPr>
        <p:spPr/>
        <p:txBody>
          <a:bodyPr/>
          <a:lstStyle>
            <a:lvl1pPr>
              <a:defRPr/>
            </a:lvl1pPr>
          </a:lstStyle>
          <a:p>
            <a:pPr>
              <a:defRPr/>
            </a:pPr>
            <a:endParaRPr lang="zh-CN" altLang="en-US"/>
          </a:p>
        </p:txBody>
      </p:sp>
      <p:sp>
        <p:nvSpPr>
          <p:cNvPr id="4" name="灯片编号占位符 6"/>
          <p:cNvSpPr>
            <a:spLocks noGrp="1"/>
          </p:cNvSpPr>
          <p:nvPr>
            <p:ph type="sldNum" sz="quarter" idx="12"/>
          </p:nvPr>
        </p:nvSpPr>
        <p:spPr/>
        <p:txBody>
          <a:bodyPr/>
          <a:lstStyle>
            <a:lvl1pPr>
              <a:defRPr/>
            </a:lvl1pPr>
          </a:lstStyle>
          <a:p>
            <a:pPr>
              <a:defRPr/>
            </a:pPr>
            <a:fld id="{8B7EEB6A-9063-4EA9-B3AD-E9DC3E2E6E6D}"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标题 11"/>
          <p:cNvSpPr>
            <a:spLocks noGrp="1"/>
          </p:cNvSpPr>
          <p:nvPr>
            <p:ph type="title"/>
          </p:nvPr>
        </p:nvSpPr>
        <p:spPr>
          <a:xfrm>
            <a:off x="457200" y="5486400"/>
            <a:ext cx="8458200" cy="520700"/>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endParaRPr lang="zh-CN" altLang="en-US" smtClean="0"/>
          </a:p>
        </p:txBody>
      </p:sp>
      <p:sp>
        <p:nvSpPr>
          <p:cNvPr id="14" name="内容占位符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6" name="日期占位符 24"/>
          <p:cNvSpPr>
            <a:spLocks noGrp="1"/>
          </p:cNvSpPr>
          <p:nvPr>
            <p:ph type="dt" sz="half" idx="10"/>
          </p:nvPr>
        </p:nvSpPr>
        <p:spPr/>
        <p:txBody>
          <a:bodyPr/>
          <a:lstStyle>
            <a:lvl1pPr>
              <a:defRPr/>
            </a:lvl1pPr>
          </a:lstStyle>
          <a:p>
            <a:pPr>
              <a:defRPr/>
            </a:pPr>
            <a:fld id="{78534283-4ADB-4791-9A1E-DCEC798C6CD6}" type="datetimeFigureOut">
              <a:rPr lang="zh-CN" altLang="en-US"/>
            </a:fld>
            <a:endParaRPr lang="zh-CN" altLang="en-US"/>
          </a:p>
        </p:txBody>
      </p:sp>
      <p:sp>
        <p:nvSpPr>
          <p:cNvPr id="7" name="页脚占位符 28"/>
          <p:cNvSpPr>
            <a:spLocks noGrp="1"/>
          </p:cNvSpPr>
          <p:nvPr>
            <p:ph type="ftr" sz="quarter" idx="11"/>
          </p:nvPr>
        </p:nvSpPr>
        <p:spPr/>
        <p:txBody>
          <a:bodyPr/>
          <a:lstStyle>
            <a:lvl1pPr>
              <a:defRPr/>
            </a:lvl1pPr>
          </a:lstStyle>
          <a:p>
            <a:pPr>
              <a:defRPr/>
            </a:pPr>
            <a:endParaRPr lang="zh-CN" altLang="en-US"/>
          </a:p>
        </p:txBody>
      </p:sp>
      <p:sp>
        <p:nvSpPr>
          <p:cNvPr id="8" name="灯片编号占位符 6"/>
          <p:cNvSpPr>
            <a:spLocks noGrp="1"/>
          </p:cNvSpPr>
          <p:nvPr>
            <p:ph type="sldNum" sz="quarter" idx="12"/>
          </p:nvPr>
        </p:nvSpPr>
        <p:spPr/>
        <p:txBody>
          <a:bodyPr/>
          <a:lstStyle>
            <a:lvl1pPr>
              <a:defRPr/>
            </a:lvl1pPr>
          </a:lstStyle>
          <a:p>
            <a:pPr>
              <a:defRPr/>
            </a:pPr>
            <a:fld id="{C00E7180-A87A-4BFA-955C-8178C11A3891}"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zh-CN" altLang="en-US" noProof="0" smtClean="0"/>
              <a:t>单击图标添加图片</a:t>
            </a:r>
            <a:endParaRPr lang="en-US" noProof="0" dirty="0"/>
          </a:p>
        </p:txBody>
      </p:sp>
      <p:sp>
        <p:nvSpPr>
          <p:cNvPr id="17" name="标题 16"/>
          <p:cNvSpPr>
            <a:spLocks noGrp="1"/>
          </p:cNvSpPr>
          <p:nvPr>
            <p:ph type="title"/>
          </p:nvPr>
        </p:nvSpPr>
        <p:spPr>
          <a:xfrm>
            <a:off x="381000" y="4993760"/>
            <a:ext cx="5867400" cy="522288"/>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zh-CN" altLang="en-US" smtClean="0"/>
              <a:t>单击此处编辑母版文本样式</a:t>
            </a:r>
            <a:endParaRPr lang="zh-CN" altLang="en-US" smtClean="0"/>
          </a:p>
        </p:txBody>
      </p:sp>
      <p:sp>
        <p:nvSpPr>
          <p:cNvPr id="5" name="日期占位符 6"/>
          <p:cNvSpPr>
            <a:spLocks noGrp="1"/>
          </p:cNvSpPr>
          <p:nvPr>
            <p:ph type="dt" sz="half" idx="10"/>
          </p:nvPr>
        </p:nvSpPr>
        <p:spPr/>
        <p:txBody>
          <a:bodyPr/>
          <a:lstStyle>
            <a:lvl1pPr>
              <a:defRPr/>
            </a:lvl1pPr>
          </a:lstStyle>
          <a:p>
            <a:pPr>
              <a:defRPr/>
            </a:pPr>
            <a:fld id="{F0A9E4F5-9B74-4BF1-9DE2-9D884563FC8C}"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30"/>
          <p:cNvSpPr>
            <a:spLocks noGrp="1"/>
          </p:cNvSpPr>
          <p:nvPr>
            <p:ph type="sldNum" sz="quarter" idx="12"/>
          </p:nvPr>
        </p:nvSpPr>
        <p:spPr/>
        <p:txBody>
          <a:bodyPr/>
          <a:lstStyle>
            <a:lvl1pPr>
              <a:defRPr/>
            </a:lvl1pPr>
          </a:lstStyle>
          <a:p>
            <a:pPr>
              <a:defRPr/>
            </a:pPr>
            <a:fld id="{7B072405-B2C0-42B2-AB75-08526E777405}"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4101" name="文本占位符 7"/>
          <p:cNvSpPr>
            <a:spLocks noGrp="1"/>
          </p:cNvSpPr>
          <p:nvPr>
            <p:ph type="body" idx="1"/>
          </p:nvPr>
        </p:nvSpPr>
        <p:spPr bwMode="auto">
          <a:xfrm>
            <a:off x="304800" y="1554163"/>
            <a:ext cx="8686800" cy="4525962"/>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smtClean="0"/>
          </a:p>
        </p:txBody>
      </p:sp>
      <p:sp>
        <p:nvSpPr>
          <p:cNvPr id="11" name="日期占位符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ea typeface="宋体" panose="02010600030101010101" pitchFamily="2" charset="-122"/>
              </a:defRPr>
            </a:lvl1pPr>
          </a:lstStyle>
          <a:p>
            <a:pPr>
              <a:defRPr/>
            </a:pPr>
            <a:fld id="{756EA2A9-F3C0-4F97-B6D5-89366FA1E475}" type="datetimeFigureOut">
              <a:rPr lang="zh-CN" altLang="en-US"/>
            </a:fld>
            <a:endParaRPr lang="zh-CN" altLang="en-US"/>
          </a:p>
        </p:txBody>
      </p:sp>
      <p:sp>
        <p:nvSpPr>
          <p:cNvPr id="28" name="页脚占位符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endParaRPr lang="zh-CN" altLang="en-US"/>
          </a:p>
        </p:txBody>
      </p:sp>
      <p:sp>
        <p:nvSpPr>
          <p:cNvPr id="5" name="灯片编号占位符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fld id="{A7E289EA-0BCC-4C39-A57D-FE1608147623}" type="slidenum">
              <a:rPr lang="zh-CN" altLang="en-US"/>
            </a:fld>
            <a:endParaRPr lang="zh-CN" altLang="en-US"/>
          </a:p>
        </p:txBody>
      </p:sp>
      <p:sp>
        <p:nvSpPr>
          <p:cNvPr id="10" name="标题占位符 9"/>
          <p:cNvSpPr>
            <a:spLocks noGrp="1"/>
          </p:cNvSpPr>
          <p:nvPr>
            <p:ph type="title"/>
          </p:nvPr>
        </p:nvSpPr>
        <p:spPr>
          <a:xfrm>
            <a:off x="304800" y="457200"/>
            <a:ext cx="8686800" cy="838200"/>
          </a:xfrm>
          <a:prstGeom prst="rect">
            <a:avLst/>
          </a:prstGeom>
        </p:spPr>
        <p:txBody>
          <a:bodyPr vert="horz" anchor="ctr">
            <a:normAutofit/>
          </a:bodyPr>
          <a:lstStyle/>
          <a:p>
            <a:r>
              <a:rPr lang="zh-CN" altLang="en-US" smtClean="0"/>
              <a:t>单击此处编辑母版标题样式</a:t>
            </a:r>
            <a:endParaRPr lang="en-US"/>
          </a:p>
        </p:txBody>
      </p:sp>
      <p:sp>
        <p:nvSpPr>
          <p:cNvPr id="9" name="直接连接符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直接连接符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2pPr>
      <a:lvl3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3pPr>
      <a:lvl4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4pPr>
      <a:lvl5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5pPr>
      <a:lvl6pPr marL="4572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6pPr>
      <a:lvl7pPr marL="9144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7pPr>
      <a:lvl8pPr marL="13716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8pPr>
      <a:lvl9pPr marL="18288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9pPr>
    </p:titleStyle>
    <p:bodyStyle>
      <a:lvl1pPr marL="342900" indent="-342900" algn="l" rtl="0" eaLnBrk="0" fontAlgn="base" hangingPunct="0">
        <a:spcBef>
          <a:spcPct val="20000"/>
        </a:spcBef>
        <a:spcAft>
          <a:spcPct val="0"/>
        </a:spcAft>
        <a:buClr>
          <a:schemeClr val="accent1"/>
        </a:buClr>
        <a:buSzPct val="70000"/>
        <a:buFont typeface="Wingdings 2" panose="05020102010507070707"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anose="05020102010507070707"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2.xml"/><Relationship Id="rId5" Type="http://schemas.openxmlformats.org/officeDocument/2006/relationships/slide" Target="slide16.xml"/><Relationship Id="rId4" Type="http://schemas.openxmlformats.org/officeDocument/2006/relationships/slide" Target="slide15.xml"/><Relationship Id="rId3" Type="http://schemas.openxmlformats.org/officeDocument/2006/relationships/slide" Target="slide14.xml"/><Relationship Id="rId2" Type="http://schemas.openxmlformats.org/officeDocument/2006/relationships/slide" Target="slide13.xml"/><Relationship Id="rId1" Type="http://schemas.openxmlformats.org/officeDocument/2006/relationships/slide" Target="slide1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1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1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1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1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ctrTitle"/>
          </p:nvPr>
        </p:nvSpPr>
        <p:spPr>
          <a:xfrm>
            <a:off x="357158" y="2714620"/>
            <a:ext cx="8458200" cy="1222375"/>
          </a:xfrm>
        </p:spPr>
        <p:txBody>
          <a:bodyPr/>
          <a:lstStyle/>
          <a:p>
            <a:pPr eaLnBrk="1" fontAlgn="auto" hangingPunct="1">
              <a:spcAft>
                <a:spcPts val="0"/>
              </a:spcAft>
              <a:defRPr/>
            </a:pPr>
            <a:r>
              <a:rPr lang="zh-CN" altLang="en-US" sz="4800" dirty="0" smtClean="0"/>
              <a:t>第</a:t>
            </a:r>
            <a:r>
              <a:rPr lang="zh-CN" altLang="en-US" sz="4800" dirty="0"/>
              <a:t>九</a:t>
            </a:r>
            <a:r>
              <a:rPr lang="zh-CN" altLang="en-US" sz="4800" dirty="0" smtClean="0"/>
              <a:t>章  组织变革</a:t>
            </a:r>
            <a:endParaRPr lang="zh-CN" altLang="en-US" sz="4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组织变革概述</a:t>
            </a:r>
            <a:endParaRPr lang="zh-CN" altLang="en-US"/>
          </a:p>
        </p:txBody>
      </p:sp>
      <p:sp>
        <p:nvSpPr>
          <p:cNvPr id="3" name="内容占位符 2"/>
          <p:cNvSpPr>
            <a:spLocks noGrp="1"/>
          </p:cNvSpPr>
          <p:nvPr>
            <p:ph idx="1"/>
          </p:nvPr>
        </p:nvSpPr>
        <p:spPr/>
        <p:txBody>
          <a:bodyPr/>
          <a:p>
            <a:r>
              <a:rPr lang="zh-CN" altLang="en-US"/>
              <a:t>组织变革的动因思维导图</a:t>
            </a:r>
            <a:endParaRPr lang="zh-CN" altLang="en-US"/>
          </a:p>
        </p:txBody>
      </p:sp>
      <p:pic>
        <p:nvPicPr>
          <p:cNvPr id="4" name="C9F754DE-2CAD-44b6-B708-469DEB6407EB-1" descr="qt_temp"/>
          <p:cNvPicPr>
            <a:picLocks noChangeAspect="1"/>
          </p:cNvPicPr>
          <p:nvPr/>
        </p:nvPicPr>
        <p:blipFill>
          <a:blip r:embed="rId1"/>
          <a:stretch>
            <a:fillRect/>
          </a:stretch>
        </p:blipFill>
        <p:spPr>
          <a:xfrm>
            <a:off x="241935" y="2592070"/>
            <a:ext cx="8660130" cy="23006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smtClean="0"/>
              <a:t>第一节 组织变革概述</a:t>
            </a:r>
            <a:br>
              <a:rPr lang="zh-CN" altLang="en-US" dirty="0" smtClean="0"/>
            </a:br>
            <a:endParaRPr lang="zh-CN" altLang="en-US" dirty="0"/>
          </a:p>
        </p:txBody>
      </p:sp>
      <p:sp>
        <p:nvSpPr>
          <p:cNvPr id="15363" name="内容占位符 2"/>
          <p:cNvSpPr>
            <a:spLocks noGrp="1"/>
          </p:cNvSpPr>
          <p:nvPr>
            <p:ph idx="1"/>
          </p:nvPr>
        </p:nvSpPr>
        <p:spPr>
          <a:xfrm>
            <a:off x="428625" y="1409065"/>
            <a:ext cx="8256905" cy="3735070"/>
          </a:xfrm>
        </p:spPr>
        <p:txBody>
          <a:bodyPr/>
          <a:lstStyle/>
          <a:p>
            <a:pPr marL="0" indent="0" eaLnBrk="1" hangingPunct="1">
              <a:buFont typeface="Wingdings" panose="05000000000000000000" pitchFamily="2" charset="2"/>
              <a:buNone/>
            </a:pPr>
            <a:r>
              <a:rPr lang="zh-CN" altLang="en-US" sz="3200" dirty="0" smtClean="0"/>
              <a:t>二、组织变革的类型与目标</a:t>
            </a:r>
            <a:endParaRPr lang="zh-CN" altLang="en-US" sz="3200" dirty="0" smtClean="0"/>
          </a:p>
          <a:p>
            <a:pPr eaLnBrk="1" hangingPunct="1"/>
            <a:r>
              <a:rPr lang="en-US" sz="2200" dirty="0" smtClean="0">
                <a:latin typeface="华文楷体" panose="02010600040101010101" charset="-122"/>
                <a:ea typeface="华文楷体" panose="02010600040101010101" charset="-122"/>
                <a:cs typeface="华文楷体" panose="02010600040101010101" charset="-122"/>
              </a:rPr>
              <a:t>(一)组织变革的类型</a:t>
            </a:r>
            <a:endParaRPr lang="en-US" sz="2200" dirty="0" smtClean="0">
              <a:latin typeface="华文楷体" panose="02010600040101010101" charset="-122"/>
              <a:ea typeface="华文楷体" panose="02010600040101010101" charset="-122"/>
              <a:cs typeface="华文楷体" panose="02010600040101010101" charset="-122"/>
            </a:endParaRPr>
          </a:p>
          <a:p>
            <a:pPr eaLnBrk="1" hangingPunct="1"/>
            <a:r>
              <a:rPr lang="en-US" sz="2200" dirty="0" smtClean="0">
                <a:latin typeface="华文楷体" panose="02010600040101010101" charset="-122"/>
                <a:ea typeface="华文楷体" panose="02010600040101010101" charset="-122"/>
                <a:cs typeface="华文楷体" panose="02010600040101010101" charset="-122"/>
              </a:rPr>
              <a:t>    依据不同的划分标准，组织变革可以有不同的类型。如按照变革的程度与速度不同，可以分为渐进式变革和激进式变革；按照工作的对象不同，可以分为以组织为重点的变革、以人为重点的变革和以技术为重点的变革；按照组织所处的经营环境状况不同，可以分为主动性变革和被动性变革。本章按照组织变革的不同侧重，将其分为以下四种类型</a:t>
            </a:r>
            <a:r>
              <a:rPr lang="en-US" sz="2200" dirty="0" smtClean="0"/>
              <a:t>：</a:t>
            </a:r>
            <a:r>
              <a:rPr lang="zh-CN" altLang="en-US" sz="2200" dirty="0" smtClean="0">
                <a:hlinkClick r:id="rId1" tooltip="" action="ppaction://hlinksldjump"/>
              </a:rPr>
              <a:t>战略性变革</a:t>
            </a:r>
            <a:r>
              <a:rPr lang="zh-CN" altLang="en-US" sz="2200" dirty="0" smtClean="0"/>
              <a:t>、</a:t>
            </a:r>
            <a:r>
              <a:rPr lang="zh-CN" altLang="en-US" sz="2200" dirty="0" smtClean="0">
                <a:hlinkClick r:id="rId2" tooltip="" action="ppaction://hlinksldjump"/>
              </a:rPr>
              <a:t>结构性变革</a:t>
            </a:r>
            <a:r>
              <a:rPr lang="zh-CN" altLang="en-US" sz="2200" dirty="0" smtClean="0"/>
              <a:t>、</a:t>
            </a:r>
            <a:r>
              <a:rPr lang="zh-CN" altLang="en-US" sz="2200" dirty="0" smtClean="0">
                <a:hlinkClick r:id="rId3" tooltip="" action="ppaction://hlinksldjump"/>
              </a:rPr>
              <a:t>流程性主导变革</a:t>
            </a:r>
            <a:r>
              <a:rPr lang="zh-CN" altLang="en-US" sz="2200" dirty="0" smtClean="0"/>
              <a:t>、</a:t>
            </a:r>
            <a:r>
              <a:rPr lang="zh-CN" altLang="en-US" sz="2200" dirty="0" smtClean="0">
                <a:hlinkClick r:id="rId4" tooltip="" action="ppaction://hlinksldjump"/>
              </a:rPr>
              <a:t>以人为中心的变革</a:t>
            </a:r>
            <a:r>
              <a:rPr lang="zh-CN" altLang="en-US" sz="2200" dirty="0" smtClean="0"/>
              <a:t>。</a:t>
            </a:r>
            <a:endParaRPr lang="en-US" altLang="zh-CN" sz="2200" dirty="0" smtClean="0">
              <a:latin typeface="+mn-ea"/>
              <a:ea typeface="+mn-ea"/>
              <a:sym typeface="+mn-ea"/>
              <a:hlinkClick r:id="rId5" action="ppaction://hlinksldjump"/>
            </a:endParaRPr>
          </a:p>
        </p:txBody>
      </p:sp>
      <p:cxnSp>
        <p:nvCxnSpPr>
          <p:cNvPr id="4" name="直接箭头连接符 3"/>
          <p:cNvCxnSpPr/>
          <p:nvPr/>
        </p:nvCxnSpPr>
        <p:spPr>
          <a:xfrm>
            <a:off x="7189470" y="5759450"/>
            <a:ext cx="1149985" cy="17145"/>
          </a:xfrm>
          <a:prstGeom prst="straightConnector1">
            <a:avLst/>
          </a:prstGeom>
          <a:ln>
            <a:tailEnd type="arrow" w="med" len="med"/>
          </a:ln>
        </p:spPr>
        <p:style>
          <a:lnRef idx="2">
            <a:schemeClr val="accent1"/>
          </a:lnRef>
          <a:fillRef idx="0">
            <a:schemeClr val="accent1"/>
          </a:fillRef>
          <a:effectRef idx="1">
            <a:schemeClr val="accent1"/>
          </a:effectRef>
          <a:fontRef idx="minor">
            <a:schemeClr val="tx1"/>
          </a:fontRef>
        </p:style>
      </p:cxnSp>
      <p:sp>
        <p:nvSpPr>
          <p:cNvPr id="5" name="文本框 4"/>
          <p:cNvSpPr txBox="1"/>
          <p:nvPr/>
        </p:nvSpPr>
        <p:spPr>
          <a:xfrm>
            <a:off x="7189470" y="5237480"/>
            <a:ext cx="1249045" cy="521970"/>
          </a:xfrm>
          <a:prstGeom prst="rect">
            <a:avLst/>
          </a:prstGeom>
          <a:noFill/>
        </p:spPr>
        <p:txBody>
          <a:bodyPr wrap="square" rtlCol="0">
            <a:spAutoFit/>
          </a:bodyPr>
          <a:p>
            <a:r>
              <a:rPr lang="en-US" altLang="zh-CN" sz="2800">
                <a:latin typeface="+mn-ea"/>
                <a:ea typeface="+mn-ea"/>
                <a:hlinkClick r:id="rId5" tooltip="" action="ppaction://hlinksldjump"/>
              </a:rPr>
              <a:t>NEXT</a:t>
            </a:r>
            <a:endParaRPr lang="en-US" altLang="zh-CN" sz="2800">
              <a:latin typeface="+mn-ea"/>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blinds(horizontal)">
                                      <p:cBhvr>
                                        <p:cTn id="7" dur="500"/>
                                        <p:tgtEl>
                                          <p:spTgt spid="153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15363">
                                            <p:txEl>
                                              <p:pRg st="1" end="1"/>
                                            </p:txEl>
                                          </p:spTgt>
                                        </p:tgtEl>
                                        <p:attrNameLst>
                                          <p:attrName>style.visibility</p:attrName>
                                        </p:attrNameLst>
                                      </p:cBhvr>
                                      <p:to>
                                        <p:strVal val="visible"/>
                                      </p:to>
                                    </p:set>
                                    <p:animEffect transition="in" filter="wedge">
                                      <p:cBhvr>
                                        <p:cTn id="12" dur="2000"/>
                                        <p:tgtEl>
                                          <p:spTgt spid="15363">
                                            <p:txEl>
                                              <p:pRg st="1" end="1"/>
                                            </p:txEl>
                                          </p:spTgt>
                                        </p:tgtEl>
                                      </p:cBhvr>
                                    </p:animEffect>
                                  </p:childTnLst>
                                </p:cTn>
                              </p:par>
                              <p:par>
                                <p:cTn id="13" presetID="20" presetClass="entr" presetSubtype="0" fill="hold" nodeType="with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animEffect transition="in" filter="wedge">
                                      <p:cBhvr>
                                        <p:cTn id="15" dur="2000"/>
                                        <p:tgtEl>
                                          <p:spTgt spid="1536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linds(horizontal)">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304800" y="457200"/>
            <a:ext cx="8686800" cy="838200"/>
          </a:xfrm>
        </p:spPr>
        <p:txBody>
          <a:bodyPr/>
          <a:p>
            <a:r>
              <a:rPr lang="zh-CN" altLang="en-US"/>
              <a:t>第一节 组织变革概述</a:t>
            </a:r>
            <a:endParaRPr lang="zh-CN" altLang="en-US"/>
          </a:p>
        </p:txBody>
      </p:sp>
      <p:sp>
        <p:nvSpPr>
          <p:cNvPr id="3" name="内容占位符 2"/>
          <p:cNvSpPr>
            <a:spLocks noGrp="1"/>
          </p:cNvSpPr>
          <p:nvPr>
            <p:ph idx="1"/>
          </p:nvPr>
        </p:nvSpPr>
        <p:spPr>
          <a:xfrm>
            <a:off x="304800" y="1539875"/>
            <a:ext cx="8686800" cy="3452495"/>
          </a:xfrm>
        </p:spPr>
        <p:txBody>
          <a:bodyPr/>
          <a:p>
            <a:r>
              <a:rPr lang="zh-CN" altLang="en-US" b="1"/>
              <a:t>战略性变革</a:t>
            </a:r>
            <a:endParaRPr lang="zh-CN" altLang="en-US" b="1"/>
          </a:p>
          <a:p>
            <a:r>
              <a:rPr lang="zh-CN" altLang="en-US"/>
              <a:t>    战略性变革是指组织对其长期发展战略或使命所做的变革。如果组织决定进行业务收缩，就必须考虑如何剥离非关联业务；如果组织决定进行战略扩张就必须考虑购并的对象和方式，以及组织文化重构等问题。</a:t>
            </a:r>
            <a:endParaRPr lang="zh-CN" altLang="en-US"/>
          </a:p>
        </p:txBody>
      </p:sp>
      <p:cxnSp>
        <p:nvCxnSpPr>
          <p:cNvPr id="4" name="直接箭头连接符 3"/>
          <p:cNvCxnSpPr/>
          <p:nvPr/>
        </p:nvCxnSpPr>
        <p:spPr>
          <a:xfrm>
            <a:off x="7189470" y="5759450"/>
            <a:ext cx="1149985" cy="17145"/>
          </a:xfrm>
          <a:prstGeom prst="straightConnector1">
            <a:avLst/>
          </a:prstGeom>
          <a:ln>
            <a:tailEnd type="arrow" w="med" len="med"/>
          </a:ln>
        </p:spPr>
        <p:style>
          <a:lnRef idx="2">
            <a:schemeClr val="accent1"/>
          </a:lnRef>
          <a:fillRef idx="0">
            <a:schemeClr val="accent1"/>
          </a:fillRef>
          <a:effectRef idx="1">
            <a:schemeClr val="accent1"/>
          </a:effectRef>
          <a:fontRef idx="minor">
            <a:schemeClr val="tx1"/>
          </a:fontRef>
        </p:style>
      </p:cxnSp>
      <p:sp>
        <p:nvSpPr>
          <p:cNvPr id="5" name="文本框 4"/>
          <p:cNvSpPr txBox="1"/>
          <p:nvPr/>
        </p:nvSpPr>
        <p:spPr>
          <a:xfrm>
            <a:off x="7189470" y="5237480"/>
            <a:ext cx="1249045" cy="521970"/>
          </a:xfrm>
          <a:prstGeom prst="rect">
            <a:avLst/>
          </a:prstGeom>
          <a:noFill/>
        </p:spPr>
        <p:txBody>
          <a:bodyPr wrap="square" rtlCol="0">
            <a:spAutoFit/>
          </a:bodyPr>
          <a:p>
            <a:r>
              <a:rPr lang="en-US" altLang="zh-CN" sz="2800">
                <a:latin typeface="+mn-ea"/>
                <a:ea typeface="+mn-ea"/>
                <a:hlinkClick r:id="rId1" tooltip="" action="ppaction://hlinksldjump"/>
              </a:rPr>
              <a:t>NEXT</a:t>
            </a:r>
            <a:endParaRPr lang="en-US" altLang="zh-CN" sz="2800">
              <a:latin typeface="+mn-ea"/>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组织变革概述</a:t>
            </a:r>
            <a:endParaRPr lang="zh-CN" altLang="en-US"/>
          </a:p>
        </p:txBody>
      </p:sp>
      <p:sp>
        <p:nvSpPr>
          <p:cNvPr id="3" name="内容占位符 2"/>
          <p:cNvSpPr>
            <a:spLocks noGrp="1"/>
          </p:cNvSpPr>
          <p:nvPr>
            <p:ph idx="1"/>
          </p:nvPr>
        </p:nvSpPr>
        <p:spPr>
          <a:xfrm>
            <a:off x="304800" y="1554480"/>
            <a:ext cx="8686800" cy="3142615"/>
          </a:xfrm>
        </p:spPr>
        <p:txBody>
          <a:bodyPr/>
          <a:p>
            <a:r>
              <a:rPr lang="zh-CN" altLang="en-US" b="1"/>
              <a:t>结构性变革</a:t>
            </a:r>
            <a:endParaRPr lang="zh-CN" altLang="en-US" b="1"/>
          </a:p>
          <a:p>
            <a:r>
              <a:rPr lang="zh-CN" altLang="en-US"/>
              <a:t>    结构性变革是指组织需要根据环境的变化适时对组织的结构进行变革，并重新在组织中进行权力和责任的分配，使组织变得更为柔性灵活、易于合作。</a:t>
            </a:r>
            <a:endParaRPr lang="en-US" altLang="zh-CN">
              <a:latin typeface="+mn-ea"/>
              <a:ea typeface="+mn-ea"/>
            </a:endParaRPr>
          </a:p>
          <a:p>
            <a:endParaRPr lang="zh-CN" altLang="en-US"/>
          </a:p>
        </p:txBody>
      </p:sp>
      <p:sp>
        <p:nvSpPr>
          <p:cNvPr id="5" name="文本框 4"/>
          <p:cNvSpPr txBox="1"/>
          <p:nvPr/>
        </p:nvSpPr>
        <p:spPr>
          <a:xfrm>
            <a:off x="7189470" y="5237480"/>
            <a:ext cx="1249045" cy="521970"/>
          </a:xfrm>
          <a:prstGeom prst="rect">
            <a:avLst/>
          </a:prstGeom>
          <a:noFill/>
        </p:spPr>
        <p:txBody>
          <a:bodyPr wrap="square" rtlCol="0">
            <a:spAutoFit/>
          </a:bodyPr>
          <a:p>
            <a:r>
              <a:rPr lang="en-US" altLang="zh-CN" sz="2800">
                <a:latin typeface="+mn-ea"/>
                <a:ea typeface="+mn-ea"/>
                <a:hlinkClick r:id="rId1" tooltip="" action="ppaction://hlinksldjump"/>
              </a:rPr>
              <a:t>NEXT</a:t>
            </a:r>
            <a:endParaRPr lang="en-US" altLang="zh-CN" sz="2800">
              <a:latin typeface="+mn-ea"/>
              <a:ea typeface="+mn-ea"/>
            </a:endParaRPr>
          </a:p>
        </p:txBody>
      </p:sp>
      <p:cxnSp>
        <p:nvCxnSpPr>
          <p:cNvPr id="4" name="直接箭头连接符 3"/>
          <p:cNvCxnSpPr/>
          <p:nvPr/>
        </p:nvCxnSpPr>
        <p:spPr>
          <a:xfrm>
            <a:off x="7189470" y="5759450"/>
            <a:ext cx="1149985" cy="17145"/>
          </a:xfrm>
          <a:prstGeom prst="straightConnector1">
            <a:avLst/>
          </a:prstGeom>
          <a:ln>
            <a:tailEnd type="arrow"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组织变革概述</a:t>
            </a:r>
            <a:endParaRPr lang="zh-CN" altLang="en-US"/>
          </a:p>
        </p:txBody>
      </p:sp>
      <p:sp>
        <p:nvSpPr>
          <p:cNvPr id="3" name="内容占位符 2"/>
          <p:cNvSpPr>
            <a:spLocks noGrp="1"/>
          </p:cNvSpPr>
          <p:nvPr>
            <p:ph idx="1"/>
          </p:nvPr>
        </p:nvSpPr>
        <p:spPr>
          <a:xfrm>
            <a:off x="304800" y="1554480"/>
            <a:ext cx="8686800" cy="3399155"/>
          </a:xfrm>
        </p:spPr>
        <p:txBody>
          <a:bodyPr/>
          <a:p>
            <a:r>
              <a:rPr lang="zh-CN" altLang="en-US" b="1"/>
              <a:t>流程主导性变革</a:t>
            </a:r>
            <a:endParaRPr lang="zh-CN" altLang="en-US" b="1"/>
          </a:p>
          <a:p>
            <a:r>
              <a:rPr lang="zh-CN" altLang="en-US"/>
              <a:t>    流程主导性变革是指组织紧密围绕其关键目标和核心能力，充分应用现代信息技术对业务流程进行重新构造。这种变革会使组织结构、组织文化、用户服务、质量、成本等各个方面产生重大的改变。</a:t>
            </a:r>
            <a:endParaRPr lang="zh-CN" altLang="en-US"/>
          </a:p>
        </p:txBody>
      </p:sp>
      <p:sp>
        <p:nvSpPr>
          <p:cNvPr id="5" name="文本框 4"/>
          <p:cNvSpPr txBox="1"/>
          <p:nvPr/>
        </p:nvSpPr>
        <p:spPr>
          <a:xfrm>
            <a:off x="7189470" y="5237480"/>
            <a:ext cx="1249045" cy="521970"/>
          </a:xfrm>
          <a:prstGeom prst="rect">
            <a:avLst/>
          </a:prstGeom>
          <a:noFill/>
        </p:spPr>
        <p:txBody>
          <a:bodyPr wrap="square" rtlCol="0">
            <a:spAutoFit/>
          </a:bodyPr>
          <a:p>
            <a:r>
              <a:rPr lang="en-US" altLang="zh-CN" sz="2800">
                <a:latin typeface="+mn-ea"/>
                <a:ea typeface="+mn-ea"/>
                <a:hlinkClick r:id="rId1" tooltip="" action="ppaction://hlinksldjump"/>
              </a:rPr>
              <a:t>NEXT</a:t>
            </a:r>
            <a:endParaRPr lang="en-US" altLang="zh-CN" sz="2800">
              <a:latin typeface="+mn-ea"/>
              <a:ea typeface="+mn-ea"/>
            </a:endParaRPr>
          </a:p>
        </p:txBody>
      </p:sp>
      <p:cxnSp>
        <p:nvCxnSpPr>
          <p:cNvPr id="4" name="直接箭头连接符 3"/>
          <p:cNvCxnSpPr/>
          <p:nvPr/>
        </p:nvCxnSpPr>
        <p:spPr>
          <a:xfrm>
            <a:off x="7189470" y="5759450"/>
            <a:ext cx="1149985" cy="17145"/>
          </a:xfrm>
          <a:prstGeom prst="straightConnector1">
            <a:avLst/>
          </a:prstGeom>
          <a:ln>
            <a:tailEnd type="arrow"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组织变革概述</a:t>
            </a:r>
            <a:endParaRPr lang="zh-CN" altLang="en-US"/>
          </a:p>
        </p:txBody>
      </p:sp>
      <p:sp>
        <p:nvSpPr>
          <p:cNvPr id="3" name="内容占位符 2"/>
          <p:cNvSpPr>
            <a:spLocks noGrp="1"/>
          </p:cNvSpPr>
          <p:nvPr>
            <p:ph idx="1"/>
          </p:nvPr>
        </p:nvSpPr>
        <p:spPr/>
        <p:txBody>
          <a:bodyPr/>
          <a:p>
            <a:r>
              <a:rPr lang="zh-CN" altLang="en-US" b="1"/>
              <a:t>以人为中心的变革</a:t>
            </a:r>
            <a:endParaRPr lang="zh-CN" altLang="en-US" b="1"/>
          </a:p>
          <a:p>
            <a:r>
              <a:rPr lang="zh-CN" altLang="en-US"/>
              <a:t>    组织中人的因素最为重要，组织如若不能改变人的观念和态度，组织变革就无从谈起。以人为中心的变革是指组织必须通过对员工的培训、教育等引导，使他们能够在观念、态度和行为方面与组织保持一致。</a:t>
            </a:r>
            <a:endParaRPr lang="en-US" altLang="zh-CN">
              <a:latin typeface="+mn-ea"/>
              <a:ea typeface="+mn-ea"/>
            </a:endParaRPr>
          </a:p>
          <a:p>
            <a:endParaRPr lang="zh-CN" altLang="en-US"/>
          </a:p>
        </p:txBody>
      </p:sp>
      <p:sp>
        <p:nvSpPr>
          <p:cNvPr id="5" name="文本框 4"/>
          <p:cNvSpPr txBox="1"/>
          <p:nvPr/>
        </p:nvSpPr>
        <p:spPr>
          <a:xfrm>
            <a:off x="7189470" y="5237480"/>
            <a:ext cx="1249045" cy="521970"/>
          </a:xfrm>
          <a:prstGeom prst="rect">
            <a:avLst/>
          </a:prstGeom>
          <a:noFill/>
        </p:spPr>
        <p:txBody>
          <a:bodyPr wrap="square" rtlCol="0">
            <a:spAutoFit/>
          </a:bodyPr>
          <a:p>
            <a:r>
              <a:rPr lang="en-US" altLang="zh-CN" sz="2800">
                <a:latin typeface="+mn-ea"/>
                <a:ea typeface="+mn-ea"/>
                <a:hlinkClick r:id="rId1" tooltip="" action="ppaction://hlinksldjump"/>
              </a:rPr>
              <a:t>NEXT</a:t>
            </a:r>
            <a:endParaRPr lang="en-US" altLang="zh-CN" sz="2800">
              <a:latin typeface="+mn-ea"/>
              <a:ea typeface="+mn-ea"/>
            </a:endParaRPr>
          </a:p>
        </p:txBody>
      </p:sp>
      <p:cxnSp>
        <p:nvCxnSpPr>
          <p:cNvPr id="4" name="直接箭头连接符 3"/>
          <p:cNvCxnSpPr/>
          <p:nvPr/>
        </p:nvCxnSpPr>
        <p:spPr>
          <a:xfrm>
            <a:off x="7189470" y="5759450"/>
            <a:ext cx="1149985" cy="17145"/>
          </a:xfrm>
          <a:prstGeom prst="straightConnector1">
            <a:avLst/>
          </a:prstGeom>
          <a:ln>
            <a:tailEnd type="arrow"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500063" y="500063"/>
            <a:ext cx="8229600" cy="439737"/>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sz="4000" dirty="0" smtClean="0"/>
              <a:t>第一节 组织变革概述</a:t>
            </a:r>
            <a:br>
              <a:rPr lang="zh-CN" altLang="en-US" dirty="0" smtClean="0"/>
            </a:br>
            <a:endParaRPr lang="zh-CN" altLang="en-US" dirty="0"/>
          </a:p>
        </p:txBody>
      </p:sp>
      <p:sp>
        <p:nvSpPr>
          <p:cNvPr id="16387" name="内容占位符 2"/>
          <p:cNvSpPr>
            <a:spLocks noGrp="1"/>
          </p:cNvSpPr>
          <p:nvPr>
            <p:ph idx="1"/>
          </p:nvPr>
        </p:nvSpPr>
        <p:spPr>
          <a:xfrm>
            <a:off x="500380" y="1430020"/>
            <a:ext cx="8186420" cy="4696460"/>
          </a:xfrm>
        </p:spPr>
        <p:txBody>
          <a:bodyPr/>
          <a:lstStyle/>
          <a:p>
            <a:pPr eaLnBrk="1" hangingPunct="1">
              <a:buFont typeface="Arial" panose="020B0604020202020204" pitchFamily="34" charset="0"/>
              <a:buNone/>
            </a:pPr>
            <a:r>
              <a:rPr lang="zh-CN" altLang="en-US" smtClean="0"/>
              <a:t>（二</a:t>
            </a:r>
            <a:r>
              <a:rPr lang="zh-CN" altLang="en-US" smtClean="0"/>
              <a:t>）组织变革的目标</a:t>
            </a:r>
            <a:endParaRPr lang="zh-CN" altLang="en-US" b="1" smtClean="0"/>
          </a:p>
          <a:p>
            <a:pPr eaLnBrk="1" hangingPunct="1">
              <a:buFont typeface="Arial" panose="020B0604020202020204" pitchFamily="34" charset="0"/>
              <a:buNone/>
            </a:pPr>
            <a:r>
              <a:rPr lang="zh-CN" altLang="en-US" b="1" smtClean="0"/>
              <a:t>    </a:t>
            </a:r>
            <a:endParaRPr lang="en-US" altLang="zh-CN" smtClean="0"/>
          </a:p>
          <a:p>
            <a:pPr eaLnBrk="1" hangingPunct="1">
              <a:buFont typeface="Arial" panose="020B0604020202020204" pitchFamily="34" charset="0"/>
              <a:buNone/>
            </a:pPr>
            <a:endParaRPr lang="en-US" altLang="zh-CN" smtClean="0"/>
          </a:p>
        </p:txBody>
      </p:sp>
      <p:pic>
        <p:nvPicPr>
          <p:cNvPr id="7" name="ECB019B1-382A-4266-B25C-5B523AA43C14-2" descr="qt_temp"/>
          <p:cNvPicPr>
            <a:picLocks noChangeAspect="1"/>
          </p:cNvPicPr>
          <p:nvPr/>
        </p:nvPicPr>
        <p:blipFill>
          <a:blip r:embed="rId1"/>
          <a:stretch>
            <a:fillRect/>
          </a:stretch>
        </p:blipFill>
        <p:spPr>
          <a:xfrm>
            <a:off x="750570" y="1793875"/>
            <a:ext cx="7936230" cy="4067175"/>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barn(inVertical)">
                                      <p:cBhvr>
                                        <p:cTn id="7" dur="500"/>
                                        <p:tgtEl>
                                          <p:spTgt spid="163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smtClean="0"/>
              <a:t>第一节 组织变革概述</a:t>
            </a:r>
            <a:br>
              <a:rPr lang="zh-CN" altLang="en-US" dirty="0" smtClean="0"/>
            </a:br>
            <a:endParaRPr lang="zh-CN" altLang="en-US" dirty="0"/>
          </a:p>
        </p:txBody>
      </p:sp>
      <p:sp>
        <p:nvSpPr>
          <p:cNvPr id="15363" name="内容占位符 2"/>
          <p:cNvSpPr>
            <a:spLocks noGrp="1"/>
          </p:cNvSpPr>
          <p:nvPr>
            <p:ph idx="1"/>
          </p:nvPr>
        </p:nvSpPr>
        <p:spPr>
          <a:xfrm>
            <a:off x="428625" y="1195070"/>
            <a:ext cx="8229600" cy="3914140"/>
          </a:xfrm>
        </p:spPr>
        <p:txBody>
          <a:bodyPr/>
          <a:lstStyle/>
          <a:p>
            <a:pPr marL="0" indent="0" eaLnBrk="1" hangingPunct="1">
              <a:buFont typeface="Wingdings" panose="05000000000000000000" pitchFamily="2" charset="2"/>
              <a:buNone/>
            </a:pPr>
            <a:r>
              <a:rPr lang="zh-CN" altLang="en-US" sz="2800" smtClean="0"/>
              <a:t>1.使组织更具环境适应性</a:t>
            </a:r>
            <a:endParaRPr lang="zh-CN" altLang="en-US" sz="2800" smtClean="0"/>
          </a:p>
          <a:p>
            <a:pPr marL="0" indent="0" eaLnBrk="1" hangingPunct="1">
              <a:buFont typeface="Wingdings" panose="05000000000000000000" pitchFamily="2" charset="2"/>
              <a:buNone/>
            </a:pPr>
            <a:r>
              <a:rPr lang="zh-CN" altLang="en-US" sz="2800" smtClean="0"/>
              <a:t>    环境因素具有不可控性，组织要想阻止或控制环境的变化可能只是自己的一厢情愿。组织要想在动荡的环境中生存并得以发展，就必须顺势变革自己的任务目标、组织结构、决策程序、人员配备、管理制度等等，只有如此，组织才能有效地把握各种机会，识别并应对各种威胁，使组织更具环境适应性。</a:t>
            </a:r>
            <a:endParaRPr lang="zh-CN" alt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strips(downLeft)">
                                      <p:cBhvr>
                                        <p:cTn id="7" dur="500"/>
                                        <p:tgtEl>
                                          <p:spTgt spid="153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15363">
                                            <p:txEl>
                                              <p:pRg st="1" end="1"/>
                                            </p:txEl>
                                          </p:spTgt>
                                        </p:tgtEl>
                                        <p:attrNameLst>
                                          <p:attrName>style.visibility</p:attrName>
                                        </p:attrNameLst>
                                      </p:cBhvr>
                                      <p:to>
                                        <p:strVal val="visible"/>
                                      </p:to>
                                    </p:set>
                                    <p:animEffect transition="in" filter="wedge">
                                      <p:cBhvr>
                                        <p:cTn id="12" dur="2000"/>
                                        <p:tgtEl>
                                          <p:spTgt spid="153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组织变革概述</a:t>
            </a:r>
            <a:endParaRPr lang="zh-CN" altLang="en-US"/>
          </a:p>
        </p:txBody>
      </p:sp>
      <p:sp>
        <p:nvSpPr>
          <p:cNvPr id="3" name="内容占位符 2"/>
          <p:cNvSpPr>
            <a:spLocks noGrp="1"/>
          </p:cNvSpPr>
          <p:nvPr>
            <p:ph idx="1"/>
          </p:nvPr>
        </p:nvSpPr>
        <p:spPr>
          <a:xfrm>
            <a:off x="304800" y="1295083"/>
            <a:ext cx="8686800" cy="4525962"/>
          </a:xfrm>
        </p:spPr>
        <p:txBody>
          <a:bodyPr/>
          <a:p>
            <a:r>
              <a:rPr lang="zh-CN" altLang="en-US" sz="2800"/>
              <a:t>2.使管理者更具环境适应性</a:t>
            </a:r>
            <a:endParaRPr lang="zh-CN" altLang="en-US" sz="2800"/>
          </a:p>
          <a:p>
            <a:r>
              <a:rPr lang="zh-CN" altLang="en-US" sz="2800"/>
              <a:t>    一个组织中，管理者是决策的制定者和组织资源的分配者。在组织变革中，管理者必须要能清醒地认识到自己是否具备足够的决策、组织和领导能力来应对未来的挑战。因此，管理者一方面需要调整过去的领导风格和决策程序，使组织更具灵活性和柔性，另一方面，管理者要能根据环境变化的要求重构层级之间、工作团队之间的各种关系，使组织变革的实施更具针对性和可操作性。</a:t>
            </a:r>
            <a:endParaRPr lang="zh-CN" alt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组织变革概述</a:t>
            </a:r>
            <a:endParaRPr lang="zh-CN" altLang="en-US"/>
          </a:p>
        </p:txBody>
      </p:sp>
      <p:sp>
        <p:nvSpPr>
          <p:cNvPr id="3" name="内容占位符 2"/>
          <p:cNvSpPr>
            <a:spLocks noGrp="1"/>
          </p:cNvSpPr>
          <p:nvPr>
            <p:ph idx="1"/>
          </p:nvPr>
        </p:nvSpPr>
        <p:spPr>
          <a:xfrm>
            <a:off x="304800" y="1295083"/>
            <a:ext cx="8686800" cy="4525962"/>
          </a:xfrm>
        </p:spPr>
        <p:txBody>
          <a:bodyPr/>
          <a:p>
            <a:r>
              <a:rPr lang="zh-CN" altLang="en-US" sz="2800"/>
              <a:t>3.使员工更具环境适应性</a:t>
            </a:r>
            <a:endParaRPr lang="zh-CN" altLang="en-US" sz="2800"/>
          </a:p>
          <a:p>
            <a:r>
              <a:rPr lang="zh-CN" altLang="en-US" sz="2800"/>
              <a:t>    组织变革最直接的感受者就是组织的员工。组织如若不能使员工充分认识到变革的重要性，顺势改变员工对变革的观念、态度、行为方式等，就可能无法使组织变革措施得到员工的认同、支持和贯彻执行。需要进一步认识到的是，改变员工的固有观念、态度和行为是一件非常困难的事，组织要使人员更具环境适应性，就必须不断地进行再教育和再培训，决策中要更多地重视员工的参与和授权，要能根据环境的变化改造和更新整个组织文化。</a:t>
            </a:r>
            <a:endParaRPr lang="zh-CN" alt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学习目标（知识点、技能点</a:t>
            </a:r>
            <a:r>
              <a:rPr lang="zh-CN" altLang="en-US" dirty="0"/>
              <a:t>）</a:t>
            </a:r>
            <a:endParaRPr lang="zh-CN" altLang="en-US" dirty="0"/>
          </a:p>
        </p:txBody>
      </p:sp>
      <p:sp>
        <p:nvSpPr>
          <p:cNvPr id="3" name="内容占位符 2"/>
          <p:cNvSpPr>
            <a:spLocks noGrp="1"/>
          </p:cNvSpPr>
          <p:nvPr>
            <p:ph idx="1"/>
          </p:nvPr>
        </p:nvSpPr>
        <p:spPr/>
        <p:txBody>
          <a:bodyPr/>
          <a:lstStyle/>
          <a:p>
            <a:r>
              <a:rPr lang="en-US" altLang="zh-CN" dirty="0"/>
              <a:t>1.</a:t>
            </a:r>
            <a:r>
              <a:rPr lang="zh-CN" altLang="zh-CN" dirty="0"/>
              <a:t>了解组织变革含义和内容</a:t>
            </a:r>
            <a:endParaRPr lang="zh-CN" altLang="zh-CN" dirty="0"/>
          </a:p>
          <a:p>
            <a:r>
              <a:rPr lang="en-US" altLang="zh-CN" dirty="0"/>
              <a:t>2.</a:t>
            </a:r>
            <a:r>
              <a:rPr lang="zh-CN" altLang="zh-CN" dirty="0"/>
              <a:t>识别组织变革的力量</a:t>
            </a:r>
            <a:endParaRPr lang="zh-CN" altLang="zh-CN" dirty="0"/>
          </a:p>
          <a:p>
            <a:r>
              <a:rPr lang="en-US" altLang="zh-CN" dirty="0"/>
              <a:t>3.</a:t>
            </a:r>
            <a:r>
              <a:rPr lang="zh-CN" altLang="zh-CN" dirty="0"/>
              <a:t>理解组织变革的阻力</a:t>
            </a:r>
            <a:endParaRPr lang="zh-CN" altLang="zh-CN" dirty="0"/>
          </a:p>
          <a:p>
            <a:r>
              <a:rPr lang="en-US" altLang="zh-CN" dirty="0"/>
              <a:t>4.</a:t>
            </a:r>
            <a:r>
              <a:rPr lang="zh-CN" altLang="zh-CN" dirty="0"/>
              <a:t>掌握促进变革的方法</a:t>
            </a:r>
            <a:endParaRPr lang="zh-CN" altLang="zh-CN" dirty="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atin typeface="华文楷体" panose="02010600040101010101" charset="-122"/>
                <a:ea typeface="华文楷体" panose="02010600040101010101" charset="-122"/>
                <a:cs typeface="楷体_GB2312" charset="0"/>
                <a:sym typeface="+mn-ea"/>
              </a:rPr>
              <a:t>【阅读材料】</a:t>
            </a:r>
            <a:endParaRPr lang="zh-CN" altLang="en-US">
              <a:latin typeface="华文楷体" panose="02010600040101010101" charset="-122"/>
              <a:ea typeface="华文楷体" panose="02010600040101010101" charset="-122"/>
            </a:endParaRPr>
          </a:p>
        </p:txBody>
      </p:sp>
      <p:sp>
        <p:nvSpPr>
          <p:cNvPr id="3" name="内容占位符 2"/>
          <p:cNvSpPr>
            <a:spLocks noGrp="1"/>
          </p:cNvSpPr>
          <p:nvPr>
            <p:ph idx="1"/>
          </p:nvPr>
        </p:nvSpPr>
        <p:spPr/>
        <p:txBody>
          <a:bodyPr/>
          <a:p>
            <a:endParaRPr lang="zh-CN" altLang="en-US"/>
          </a:p>
        </p:txBody>
      </p:sp>
      <p:graphicFrame>
        <p:nvGraphicFramePr>
          <p:cNvPr id="4" name="表格 3"/>
          <p:cNvGraphicFramePr/>
          <p:nvPr/>
        </p:nvGraphicFramePr>
        <p:xfrm>
          <a:off x="483235" y="1294765"/>
          <a:ext cx="8134985" cy="4550410"/>
        </p:xfrm>
        <a:graphic>
          <a:graphicData uri="http://schemas.openxmlformats.org/drawingml/2006/table">
            <a:tbl>
              <a:tblPr firstRow="1" bandRow="1">
                <a:tableStyleId>{5940675A-B579-460E-94D1-54222C63F5DA}</a:tableStyleId>
              </a:tblPr>
              <a:tblGrid>
                <a:gridCol w="8134985"/>
              </a:tblGrid>
              <a:tr h="4550410">
                <a:tc>
                  <a:txBody>
                    <a:bodyPr/>
                    <a:p>
                      <a:pPr indent="0">
                        <a:buNone/>
                      </a:pPr>
                      <a:r>
                        <a:rPr lang="en-US" sz="2000" b="0">
                          <a:latin typeface="Times New Roman" panose="02020603050405020304" pitchFamily="18" charset="0"/>
                          <a:cs typeface="Times New Roman" panose="02020603050405020304" pitchFamily="18" charset="0"/>
                        </a:rPr>
                        <a:t>        </a:t>
                      </a:r>
                      <a:r>
                        <a:rPr lang="en-US" sz="2400" b="0">
                          <a:latin typeface="华文楷体" panose="02010600040101010101" charset="-122"/>
                          <a:ea typeface="华文楷体" panose="02010600040101010101" charset="-122"/>
                          <a:cs typeface="华文楷体" panose="02010600040101010101" charset="-122"/>
                        </a:rPr>
                        <a:t>鲶鱼效应西班牙人爱吃沙丁鱼，但沙丁鱼非常娇贵，极不适应离开大海后的环境。当渔民们把刚捕捞上来的沙丁鱼放入鱼槽运回码头后，用不了多久沙丁鱼就会死去。而死掉的沙丁鱼味道不好销量也差，倘若抵港时沙丁鱼还存活着，鱼的卖价就要比死鱼高出若干倍。为延长沙丁鱼的活命期，渔民想方设法让鱼活着到达港口。后来渔民想出一个法子，将几条沙丁鱼的天敌鲶鱼放在运输容器里。因为鲶鱼是食肉鱼，放进鱼槽后，鲶鱼便会四处游动寻找小鱼吃。为了躲避天敌的吞食，沙丁鱼会自然地加速游动，从而保持了旺盛的生命力。如此一来，一条条沙丁鱼就活蹦乱跳地回到渔港</a:t>
                      </a:r>
                      <a:r>
                        <a:rPr lang="zh-CN" altLang="en-US" sz="2400" b="0">
                          <a:latin typeface="华文楷体" panose="02010600040101010101" charset="-122"/>
                          <a:ea typeface="华文楷体" panose="02010600040101010101" charset="-122"/>
                          <a:cs typeface="华文楷体" panose="02010600040101010101" charset="-122"/>
                        </a:rPr>
                        <a:t>。</a:t>
                      </a:r>
                      <a:r>
                        <a:rPr lang="en-US" sz="2400" b="0">
                          <a:latin typeface="华文楷体" panose="02010600040101010101" charset="-122"/>
                          <a:ea typeface="华文楷体" panose="02010600040101010101" charset="-122"/>
                          <a:cs typeface="华文楷体" panose="02010600040101010101" charset="-122"/>
                        </a:rPr>
                        <a:t>这在经济学上被称作“鲶鱼效应”。</a:t>
                      </a:r>
                      <a:endParaRPr lang="en-US" altLang="en-US" sz="2400" b="0">
                        <a:latin typeface="华文楷体" panose="02010600040101010101" charset="-122"/>
                        <a:ea typeface="华文楷体" panose="02010600040101010101" charset="-122"/>
                        <a:cs typeface="华文楷体" panose="02010600040101010101" charset="-122"/>
                      </a:endParaRPr>
                    </a:p>
                  </a:txBody>
                  <a:tcPr marL="68580" marR="68580" marT="0" marB="0" vert="horz" anchor="t">
                    <a:lnL>
                      <a:noFill/>
                    </a:lnL>
                    <a:lnR cap="flat">
                      <a:noFill/>
                    </a:lnR>
                    <a:lnT cap="fla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组织变革概述</a:t>
            </a:r>
            <a:endParaRPr lang="zh-CN" altLang="en-US"/>
          </a:p>
        </p:txBody>
      </p:sp>
      <p:sp>
        <p:nvSpPr>
          <p:cNvPr id="3" name="内容占位符 2"/>
          <p:cNvSpPr>
            <a:spLocks noGrp="1"/>
          </p:cNvSpPr>
          <p:nvPr>
            <p:ph idx="1"/>
          </p:nvPr>
        </p:nvSpPr>
        <p:spPr/>
        <p:txBody>
          <a:bodyPr/>
          <a:p>
            <a:r>
              <a:rPr lang="zh-CN" altLang="en-US"/>
              <a:t>三、组织变革的内容</a:t>
            </a:r>
            <a:endParaRPr lang="zh-CN" altLang="en-US"/>
          </a:p>
          <a:p>
            <a:r>
              <a:rPr lang="zh-CN" altLang="en-US"/>
              <a:t>    组织变革具有互动性和系统性，组织中任何一个因素的改变，都会带来其他因素的变化。然而，就某一阶段而言，由于环境情况各不相同，变革的内容和侧重点也有所不同。综合而言，组织变革过程的主要变量因素包括人员、结构、任务和技术，具体内容如下：</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par>
                                <p:cTn id="8" presetID="2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edge">
                                      <p:cBhvr>
                                        <p:cTn id="10"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组织变革概述</a:t>
            </a:r>
            <a:endParaRPr lang="zh-CN" altLang="en-US"/>
          </a:p>
        </p:txBody>
      </p:sp>
      <p:sp>
        <p:nvSpPr>
          <p:cNvPr id="3" name="内容占位符 2"/>
          <p:cNvSpPr>
            <a:spLocks noGrp="1"/>
          </p:cNvSpPr>
          <p:nvPr>
            <p:ph idx="1"/>
          </p:nvPr>
        </p:nvSpPr>
        <p:spPr>
          <a:xfrm>
            <a:off x="304800" y="1411288"/>
            <a:ext cx="8686800" cy="4525962"/>
          </a:xfrm>
        </p:spPr>
        <p:txBody>
          <a:bodyPr/>
          <a:p>
            <a:r>
              <a:rPr lang="zh-CN" altLang="en-US"/>
              <a:t>(一)人员的变革</a:t>
            </a:r>
            <a:endParaRPr lang="zh-CN" altLang="en-US"/>
          </a:p>
          <a:p>
            <a:r>
              <a:rPr lang="zh-CN" altLang="en-US"/>
              <a:t>    人员的变革是指员工在态度、技能、期望、认知和行为上的改变。组织发展虽然包括各种变革，但是人是最主要的因素，人既可能是推动变革的力量也可能是反对变革的力量。变革的主要任务是组织成员之间在权力和利益等资源方面的重新分配。要想顺利实现这种分配，组织必须注重员工的参与，注重改善人际关系并提高实际沟通的质量。</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组织变革概述</a:t>
            </a:r>
            <a:endParaRPr lang="zh-CN" altLang="en-US"/>
          </a:p>
        </p:txBody>
      </p:sp>
      <p:sp>
        <p:nvSpPr>
          <p:cNvPr id="3" name="内容占位符 2"/>
          <p:cNvSpPr>
            <a:spLocks noGrp="1"/>
          </p:cNvSpPr>
          <p:nvPr>
            <p:ph idx="1"/>
          </p:nvPr>
        </p:nvSpPr>
        <p:spPr>
          <a:xfrm>
            <a:off x="304800" y="1295083"/>
            <a:ext cx="8686800" cy="4525962"/>
          </a:xfrm>
        </p:spPr>
        <p:txBody>
          <a:bodyPr/>
          <a:p>
            <a:r>
              <a:rPr lang="zh-CN" altLang="en-US"/>
              <a:t>(二)结构的变革</a:t>
            </a:r>
            <a:endParaRPr lang="zh-CN" altLang="en-US"/>
          </a:p>
          <a:p>
            <a:r>
              <a:rPr lang="zh-CN" altLang="en-US"/>
              <a:t>    结构的变革包括权力关系、协调机制、集权程度、职务与工作再设计等其他结构参数的变化。管理者的任务就是要对如何选择组织设计模式，如何制定工作计划，如何授予权力以及授权程度等一系列行动做出决策。现实中，固化式的结构设计往往不具有可操作性，需要随着环境条件的变化而改变，管理者应该根据实际情况灵活改变其中的某些组成要素。</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304800" y="727710"/>
            <a:ext cx="8686800" cy="653415"/>
          </a:xfrm>
        </p:spPr>
        <p:txBody>
          <a:bodyPr>
            <a:normAutofit fontScale="90000"/>
          </a:bodyPr>
          <a:p>
            <a:r>
              <a:rPr lang="zh-CN" altLang="en-US" sz="4000">
                <a:sym typeface="+mn-ea"/>
              </a:rPr>
              <a:t>第一节  组织变革概述</a:t>
            </a:r>
            <a:br>
              <a:rPr lang="zh-CN" altLang="en-US"/>
            </a:br>
            <a:endParaRPr lang="zh-CN" altLang="en-US"/>
          </a:p>
        </p:txBody>
      </p:sp>
      <p:sp>
        <p:nvSpPr>
          <p:cNvPr id="3" name="内容占位符 2"/>
          <p:cNvSpPr>
            <a:spLocks noGrp="1"/>
          </p:cNvSpPr>
          <p:nvPr>
            <p:ph idx="1"/>
          </p:nvPr>
        </p:nvSpPr>
        <p:spPr>
          <a:xfrm>
            <a:off x="304800" y="1295083"/>
            <a:ext cx="8686800" cy="4525962"/>
          </a:xfrm>
        </p:spPr>
        <p:txBody>
          <a:bodyPr/>
          <a:p>
            <a:r>
              <a:rPr lang="zh-CN" altLang="en-US"/>
              <a:t>(三)技术与任务的变革</a:t>
            </a:r>
            <a:endParaRPr lang="zh-CN" altLang="en-US"/>
          </a:p>
          <a:p>
            <a:r>
              <a:rPr lang="zh-CN" altLang="en-US"/>
              <a:t>    技术与任务的变革包括对作业流程与方法的重新设计、修正和组合，包括更换机器设备，采用新工艺、新技术和新方法等等。由于产业竞争的加剧和科技的不断创新，管理者应能与当今的信息革命相联系，注重在流程再造中利用最先进的计算机技术进行一系列的技术改造，同时，组织还需要对组织中各个部门或各个层级的工作任务进行重新组合，如工作任务的丰富化、工作范围的扩大化等。</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p:txBody>
          <a:bodyPr/>
          <a:p>
            <a:r>
              <a:rPr lang="zh-CN" altLang="en-US"/>
              <a:t>四、组织变革的过程和程序</a:t>
            </a:r>
            <a:endParaRPr lang="zh-CN" altLang="en-US"/>
          </a:p>
          <a:p>
            <a:r>
              <a:rPr lang="zh-CN" altLang="en-US"/>
              <a:t>(一)组织变革的过程</a:t>
            </a:r>
            <a:endParaRPr lang="zh-CN" altLang="en-US"/>
          </a:p>
          <a:p>
            <a:r>
              <a:rPr lang="zh-CN" altLang="en-US"/>
              <a:t>    为使组织变革顺利进行，并能达到预期效果，必须先对组织变革的过程有个全面的认识，然后按照科学的程序组织实施。</a:t>
            </a:r>
            <a:endParaRPr lang="zh-CN" altLang="en-US"/>
          </a:p>
          <a:p>
            <a:r>
              <a:rPr lang="zh-CN" altLang="en-US"/>
              <a:t>过程包括：</a:t>
            </a:r>
            <a:endParaRPr lang="zh-CN" altLang="en-US"/>
          </a:p>
          <a:p>
            <a:endParaRPr lang="zh-CN" altLang="en-US"/>
          </a:p>
          <a:p>
            <a:pPr marL="0" indent="0">
              <a:buNone/>
            </a:pPr>
            <a:endParaRPr lang="zh-CN" altLang="en-US"/>
          </a:p>
        </p:txBody>
      </p:sp>
      <p:pic>
        <p:nvPicPr>
          <p:cNvPr id="4" name="ECB019B1-382A-4266-B25C-5B523AA43C14-3" descr="qt_temp"/>
          <p:cNvPicPr>
            <a:picLocks noChangeAspect="1"/>
          </p:cNvPicPr>
          <p:nvPr/>
        </p:nvPicPr>
        <p:blipFill>
          <a:blip r:embed="rId1"/>
          <a:stretch>
            <a:fillRect/>
          </a:stretch>
        </p:blipFill>
        <p:spPr>
          <a:xfrm>
            <a:off x="1263650" y="4319270"/>
            <a:ext cx="6769100" cy="2032000"/>
          </a:xfrm>
          <a:prstGeom prst="rect">
            <a:avLst/>
          </a:prstGeom>
        </p:spPr>
      </p:pic>
      <p:sp>
        <p:nvSpPr>
          <p:cNvPr id="2" name="标题 1"/>
          <p:cNvSpPr>
            <a:spLocks noGrp="1"/>
          </p:cNvSpPr>
          <p:nvPr>
            <p:ph type="title"/>
          </p:nvPr>
        </p:nvSpPr>
        <p:spPr/>
        <p:txBody>
          <a:bodyPr/>
          <a:p>
            <a:r>
              <a:rPr lang="zh-CN" altLang="en-US">
                <a:sym typeface="+mn-ea"/>
              </a:rPr>
              <a:t>第一节  组织变革概述</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par>
                                <p:cTn id="13" presetID="2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edge">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blinds(horizontal)">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linds(horizontal)">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第一节  组织变革概述</a:t>
            </a:r>
            <a:endParaRPr lang="zh-CN" altLang="en-US"/>
          </a:p>
        </p:txBody>
      </p:sp>
      <p:sp>
        <p:nvSpPr>
          <p:cNvPr id="3" name="内容占位符 2"/>
          <p:cNvSpPr>
            <a:spLocks noGrp="1"/>
          </p:cNvSpPr>
          <p:nvPr>
            <p:ph idx="1"/>
          </p:nvPr>
        </p:nvSpPr>
        <p:spPr>
          <a:xfrm>
            <a:off x="304800" y="1295083"/>
            <a:ext cx="8686800" cy="4525962"/>
          </a:xfrm>
        </p:spPr>
        <p:txBody>
          <a:bodyPr/>
          <a:p>
            <a:r>
              <a:rPr lang="zh-CN" altLang="en-US"/>
              <a:t>1.解冻阶段</a:t>
            </a:r>
            <a:endParaRPr lang="zh-CN" altLang="en-US"/>
          </a:p>
          <a:p>
            <a:r>
              <a:rPr lang="zh-CN" altLang="en-US"/>
              <a:t>    这是改革前的心理准备阶段。一般来讲，成功的变革必须对组织的现状进行解冻，然后通过变革使组织进入一个新阶段，同时对新的变革予以再冻结。组织在解冻期间的中心任务是改变员工原有的观念和态度，组织必须通过积极的引导，激励员工更新观念、接受改革并参与其中。</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第一节  组织变革概述</a:t>
            </a:r>
            <a:endParaRPr lang="zh-CN" altLang="en-US"/>
          </a:p>
        </p:txBody>
      </p:sp>
      <p:sp>
        <p:nvSpPr>
          <p:cNvPr id="3" name="内容占位符 2"/>
          <p:cNvSpPr>
            <a:spLocks noGrp="1"/>
          </p:cNvSpPr>
          <p:nvPr>
            <p:ph idx="1"/>
          </p:nvPr>
        </p:nvSpPr>
        <p:spPr>
          <a:xfrm>
            <a:off x="304800" y="1295083"/>
            <a:ext cx="8686800" cy="4525962"/>
          </a:xfrm>
        </p:spPr>
        <p:txBody>
          <a:bodyPr/>
          <a:p>
            <a:r>
              <a:rPr lang="zh-CN" altLang="en-US"/>
              <a:t>2.变革阶段</a:t>
            </a:r>
            <a:endParaRPr lang="zh-CN" altLang="en-US"/>
          </a:p>
          <a:p>
            <a:r>
              <a:rPr lang="zh-CN" altLang="en-US"/>
              <a:t>这是变革过程中的行为转换阶段。进入到这一阶段，组织上下已对变革做好了充分的准备，变革措施就此开始。组织要把激发起来的改革热情转化为改革的行为，关键是要能运用一些策略和技巧减少对变革的抵制，进一步调动员上参与变革的积极性，使变革成为全体员工的共同事业。</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第一节  组织变革概述</a:t>
            </a:r>
            <a:endParaRPr lang="zh-CN" altLang="en-US"/>
          </a:p>
        </p:txBody>
      </p:sp>
      <p:sp>
        <p:nvSpPr>
          <p:cNvPr id="3" name="内容占位符 2"/>
          <p:cNvSpPr>
            <a:spLocks noGrp="1"/>
          </p:cNvSpPr>
          <p:nvPr>
            <p:ph idx="1"/>
          </p:nvPr>
        </p:nvSpPr>
        <p:spPr>
          <a:xfrm>
            <a:off x="304800" y="1295083"/>
            <a:ext cx="8686800" cy="4525962"/>
          </a:xfrm>
        </p:spPr>
        <p:txBody>
          <a:bodyPr/>
          <a:p>
            <a:r>
              <a:rPr lang="zh-CN" altLang="en-US"/>
              <a:t>3.再冻结阶段</a:t>
            </a:r>
            <a:endParaRPr lang="zh-CN" altLang="en-US"/>
          </a:p>
          <a:p>
            <a:r>
              <a:rPr lang="zh-CN" altLang="en-US"/>
              <a:t>    这是变革后的行为强化阶段，其目的是要通过对变革驱动力和约束力的平衡，使新的组织状态保持相对的稳定。由于人们的传统习惯、价值观念、行为模式、心理特征等都是在长期的社会生活中逐渐形成的，并非一次变革所能彻底改变的，因此，改革措施顺利实施后，还应采取种种手段对员工的心理状态、行为规范和行为方式等进行不断地巩固和强化。否则，稍遇挫折，便会反复，使改革的成果无法巩固。</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第一节  组织变革概述</a:t>
            </a:r>
            <a:endParaRPr lang="zh-CN" altLang="en-US"/>
          </a:p>
        </p:txBody>
      </p:sp>
      <p:sp>
        <p:nvSpPr>
          <p:cNvPr id="3" name="内容占位符 2"/>
          <p:cNvSpPr>
            <a:spLocks noGrp="1"/>
          </p:cNvSpPr>
          <p:nvPr>
            <p:ph idx="1"/>
          </p:nvPr>
        </p:nvSpPr>
        <p:spPr/>
        <p:txBody>
          <a:bodyPr/>
          <a:p>
            <a:r>
              <a:rPr lang="zh-CN" altLang="en-US"/>
              <a:t>(二)组织变革的程序</a:t>
            </a:r>
            <a:endParaRPr lang="zh-CN" altLang="en-US"/>
          </a:p>
          <a:p>
            <a:r>
              <a:rPr lang="zh-CN" altLang="en-US"/>
              <a:t>组织变革程序可以分为以下几个步骤：</a:t>
            </a:r>
            <a:endParaRPr lang="zh-CN" altLang="en-US"/>
          </a:p>
        </p:txBody>
      </p:sp>
      <p:pic>
        <p:nvPicPr>
          <p:cNvPr id="4" name="ECB019B1-382A-4266-B25C-5B523AA43C14-4" descr="qt_temp"/>
          <p:cNvPicPr>
            <a:picLocks noChangeAspect="1"/>
          </p:cNvPicPr>
          <p:nvPr/>
        </p:nvPicPr>
        <p:blipFill>
          <a:blip r:embed="rId1"/>
          <a:stretch>
            <a:fillRect/>
          </a:stretch>
        </p:blipFill>
        <p:spPr>
          <a:xfrm>
            <a:off x="3305175" y="2275205"/>
            <a:ext cx="3084195" cy="49237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edge">
                                      <p:cBhvr>
                                        <p:cTn id="1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案例导读</a:t>
            </a:r>
            <a:endParaRPr lang="zh-CN" altLang="en-US" dirty="0"/>
          </a:p>
        </p:txBody>
      </p:sp>
      <p:sp>
        <p:nvSpPr>
          <p:cNvPr id="3" name="内容占位符 2"/>
          <p:cNvSpPr>
            <a:spLocks noGrp="1"/>
          </p:cNvSpPr>
          <p:nvPr>
            <p:ph idx="1"/>
          </p:nvPr>
        </p:nvSpPr>
        <p:spPr>
          <a:xfrm>
            <a:off x="251520" y="1340768"/>
            <a:ext cx="8686800" cy="4525962"/>
          </a:xfrm>
        </p:spPr>
        <p:txBody>
          <a:bodyPr/>
          <a:lstStyle/>
          <a:p>
            <a:pPr algn="ctr"/>
            <a:r>
              <a:rPr lang="en-US" altLang="zh-CN" b="1" dirty="0" smtClean="0"/>
              <a:t>       </a:t>
            </a:r>
            <a:r>
              <a:rPr lang="zh-CN" altLang="zh-CN" b="1" dirty="0" smtClean="0"/>
              <a:t>贝</a:t>
            </a:r>
            <a:r>
              <a:rPr lang="zh-CN" altLang="zh-CN" b="1" dirty="0"/>
              <a:t>佐斯必须彻底转变《华盛顿邮报</a:t>
            </a:r>
            <a:r>
              <a:rPr lang="zh-CN" altLang="zh-CN" b="1" dirty="0" smtClean="0"/>
              <a:t>》</a:t>
            </a:r>
            <a:endParaRPr lang="en-US" altLang="zh-CN" b="1" dirty="0" smtClean="0"/>
          </a:p>
          <a:p>
            <a:r>
              <a:rPr lang="en-US" altLang="zh-CN" sz="1800" dirty="0" smtClean="0"/>
              <a:t>    </a:t>
            </a:r>
            <a:r>
              <a:rPr lang="zh-CN" altLang="zh-CN" sz="1600" dirty="0" smtClean="0"/>
              <a:t>亚</a:t>
            </a:r>
            <a:r>
              <a:rPr lang="zh-CN" altLang="zh-CN" sz="1600" dirty="0"/>
              <a:t>马逊创始人杰夫•贝佐斯</a:t>
            </a:r>
            <a:r>
              <a:rPr lang="en-US" altLang="zh-CN" sz="1600" dirty="0"/>
              <a:t>(Jeff Bezos)</a:t>
            </a:r>
            <a:r>
              <a:rPr lang="zh-CN" altLang="zh-CN" sz="1600" dirty="0"/>
              <a:t>将以</a:t>
            </a:r>
            <a:r>
              <a:rPr lang="en-US" altLang="zh-CN" sz="1600" dirty="0"/>
              <a:t>2.5</a:t>
            </a:r>
            <a:r>
              <a:rPr lang="zh-CN" altLang="zh-CN" sz="1600" dirty="0"/>
              <a:t>亿美元的价格买下《华盛顿邮报》，结束这家报纸的家族控股时代。《华盛顿邮报》因在“水门事件”</a:t>
            </a:r>
            <a:r>
              <a:rPr lang="en-US" altLang="zh-CN" sz="1600" dirty="0"/>
              <a:t>(Watergate)</a:t>
            </a:r>
            <a:r>
              <a:rPr lang="zh-CN" altLang="zh-CN" sz="1600" dirty="0"/>
              <a:t>中的角色，曾在美国历史上写下重要一笔，但在网络新闻时代却发现难以维系昔日荣光。</a:t>
            </a:r>
            <a:endParaRPr lang="zh-CN" altLang="zh-CN" sz="1600" dirty="0"/>
          </a:p>
          <a:p>
            <a:r>
              <a:rPr lang="en-US" altLang="zh-CN" sz="1600" dirty="0" smtClean="0"/>
              <a:t>    </a:t>
            </a:r>
            <a:r>
              <a:rPr lang="zh-CN" altLang="zh-CN" sz="1600" dirty="0" smtClean="0"/>
              <a:t>贝</a:t>
            </a:r>
            <a:r>
              <a:rPr lang="zh-CN" altLang="zh-CN" sz="1600" dirty="0"/>
              <a:t>佐斯以个人身份向纸媒发起了第一次突袭。一名腰缠万贯的数字时代企业家的到来，将会撼动《华盛顿邮报》和整个报业。</a:t>
            </a:r>
            <a:endParaRPr lang="zh-CN" altLang="zh-CN" sz="1600" dirty="0"/>
          </a:p>
          <a:p>
            <a:r>
              <a:rPr lang="en-US" altLang="zh-CN" sz="1600" dirty="0" smtClean="0"/>
              <a:t>    </a:t>
            </a:r>
            <a:r>
              <a:rPr lang="zh-CN" altLang="zh-CN" sz="1600" dirty="0" smtClean="0"/>
              <a:t>“</a:t>
            </a:r>
            <a:r>
              <a:rPr lang="zh-CN" altLang="zh-CN" sz="1600" dirty="0"/>
              <a:t>水门事件”期间执掌《华盛顿邮报》的家族掌门人凯瑟琳•格雷厄姆</a:t>
            </a:r>
            <a:r>
              <a:rPr lang="en-US" altLang="zh-CN" sz="1600" dirty="0"/>
              <a:t>(Katharine Graham)</a:t>
            </a:r>
            <a:r>
              <a:rPr lang="zh-CN" altLang="zh-CN" sz="1600" dirty="0"/>
              <a:t>的后人表示，出售的决定从情感上来说代价巨大。《邮报》第四代出版人凯瑟琳•韦茅斯</a:t>
            </a:r>
            <a:r>
              <a:rPr lang="en-US" altLang="zh-CN" sz="1600" dirty="0"/>
              <a:t>(Katharine Weymouth)</a:t>
            </a:r>
            <a:r>
              <a:rPr lang="zh-CN" altLang="zh-CN" sz="1600" dirty="0"/>
              <a:t>说：“格雷厄姆家族和我本人，都从未料到会有这样一天。”</a:t>
            </a:r>
            <a:endParaRPr lang="zh-CN" altLang="zh-CN" sz="1600" dirty="0"/>
          </a:p>
          <a:p>
            <a:r>
              <a:rPr lang="en-US" altLang="zh-CN" sz="1600" dirty="0" smtClean="0"/>
              <a:t>    </a:t>
            </a:r>
            <a:r>
              <a:rPr lang="zh-CN" altLang="zh-CN" sz="1600" dirty="0" smtClean="0"/>
              <a:t>作</a:t>
            </a:r>
            <a:r>
              <a:rPr lang="zh-CN" altLang="zh-CN" sz="1600" dirty="0"/>
              <a:t>为亚马逊</a:t>
            </a:r>
            <a:r>
              <a:rPr lang="en-US" altLang="zh-CN" sz="1600" dirty="0"/>
              <a:t>(Amazon)</a:t>
            </a:r>
            <a:r>
              <a:rPr lang="zh-CN" altLang="zh-CN" sz="1600" dirty="0"/>
              <a:t>的亿万富翁创始人，杰夫•贝佐斯</a:t>
            </a:r>
            <a:r>
              <a:rPr lang="en-US" altLang="zh-CN" sz="1600" dirty="0"/>
              <a:t>(Jeff Bezos)</a:t>
            </a:r>
            <a:r>
              <a:rPr lang="zh-CN" altLang="zh-CN" sz="1600" dirty="0"/>
              <a:t>曾让传统出版商惧怕。如今，作为陷入困境的《华盛顿邮报》</a:t>
            </a:r>
            <a:r>
              <a:rPr lang="en-US" altLang="zh-CN" sz="1600" dirty="0"/>
              <a:t>(Washington Post)</a:t>
            </a:r>
            <a:r>
              <a:rPr lang="zh-CN" altLang="zh-CN" sz="1600" dirty="0"/>
              <a:t>的新东家，贝佐斯在两个阵营都插了一脚。</a:t>
            </a:r>
            <a:endParaRPr lang="zh-CN" altLang="zh-CN" sz="1600" dirty="0"/>
          </a:p>
          <a:p>
            <a:r>
              <a:rPr lang="en-US" altLang="zh-CN" sz="1600" dirty="0" smtClean="0"/>
              <a:t>    </a:t>
            </a:r>
            <a:r>
              <a:rPr lang="zh-CN" altLang="zh-CN" sz="1600" dirty="0" smtClean="0"/>
              <a:t>这</a:t>
            </a:r>
            <a:r>
              <a:rPr lang="zh-CN" altLang="zh-CN" sz="1600" dirty="0"/>
              <a:t>笔交易终结了格雷厄姆</a:t>
            </a:r>
            <a:r>
              <a:rPr lang="en-US" altLang="zh-CN" sz="1600" dirty="0"/>
              <a:t>(Graham)</a:t>
            </a:r>
            <a:r>
              <a:rPr lang="zh-CN" altLang="zh-CN" sz="1600" dirty="0"/>
              <a:t>家族对《华盛顿邮报》长达</a:t>
            </a:r>
            <a:r>
              <a:rPr lang="en-US" altLang="zh-CN" sz="1600" dirty="0"/>
              <a:t>80</a:t>
            </a:r>
            <a:r>
              <a:rPr lang="zh-CN" altLang="zh-CN" sz="1600" dirty="0"/>
              <a:t>年的执掌，这是一个具有光辉历史的报业王朝，集公民义务和在权力的傲慢面前捍卫新闻独立的勇气于一身。他们在华盛顿近乎垄断的地位，也曾使新闻从业人员免受商业压力：该报的编辑部一度拥有</a:t>
            </a:r>
            <a:r>
              <a:rPr lang="en-US" altLang="zh-CN" sz="1600" dirty="0"/>
              <a:t>1000</a:t>
            </a:r>
            <a:r>
              <a:rPr lang="zh-CN" altLang="zh-CN" sz="1600" dirty="0"/>
              <a:t>余名记者，还曝光了水门事件</a:t>
            </a:r>
            <a:r>
              <a:rPr lang="en-US" altLang="zh-CN" sz="1600" dirty="0"/>
              <a:t>(Watergate)</a:t>
            </a:r>
            <a:r>
              <a:rPr lang="zh-CN" altLang="zh-CN" sz="1600" dirty="0"/>
              <a:t>等丑闻；无论是好是坏，这些丑闻总归是让记者成为了名人。</a:t>
            </a:r>
            <a:endParaRPr lang="zh-CN" altLang="zh-CN" sz="1600" dirty="0"/>
          </a:p>
          <a:p>
            <a:endParaRPr lang="zh-CN" altLang="zh-CN" sz="2800" dirty="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par>
                                <p:cTn id="16" presetID="31"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1" dur="1000"/>
                                        <p:tgtEl>
                                          <p:spTgt spid="3">
                                            <p:txEl>
                                              <p:pRg st="2" end="2"/>
                                            </p:txEl>
                                          </p:spTgt>
                                        </p:tgtEl>
                                      </p:cBhvr>
                                    </p:animEffect>
                                  </p:childTnLst>
                                </p:cTn>
                              </p:par>
                              <p:par>
                                <p:cTn id="22" presetID="31"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7" dur="1000"/>
                                        <p:tgtEl>
                                          <p:spTgt spid="3">
                                            <p:txEl>
                                              <p:pRg st="3" end="3"/>
                                            </p:txEl>
                                          </p:spTgt>
                                        </p:tgtEl>
                                      </p:cBhvr>
                                    </p:animEffect>
                                  </p:childTnLst>
                                </p:cTn>
                              </p:par>
                              <p:par>
                                <p:cTn id="28" presetID="31" presetClass="entr" presetSubtype="0"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p:cTn id="30"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1"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2"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3" dur="1000"/>
                                        <p:tgtEl>
                                          <p:spTgt spid="3">
                                            <p:txEl>
                                              <p:pRg st="4" end="4"/>
                                            </p:txEl>
                                          </p:spTgt>
                                        </p:tgtEl>
                                      </p:cBhvr>
                                    </p:animEffect>
                                  </p:childTnLst>
                                </p:cTn>
                              </p:par>
                              <p:par>
                                <p:cTn id="34" presetID="31"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p:cTn id="36"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7"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8"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9"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第一节  组织变革概述</a:t>
            </a:r>
            <a:endParaRPr lang="zh-CN" altLang="en-US"/>
          </a:p>
        </p:txBody>
      </p:sp>
      <p:sp>
        <p:nvSpPr>
          <p:cNvPr id="3" name="内容占位符 2"/>
          <p:cNvSpPr>
            <a:spLocks noGrp="1"/>
          </p:cNvSpPr>
          <p:nvPr>
            <p:ph idx="1"/>
          </p:nvPr>
        </p:nvSpPr>
        <p:spPr/>
        <p:txBody>
          <a:bodyPr/>
          <a:p>
            <a:r>
              <a:rPr lang="zh-CN" altLang="en-US"/>
              <a:t>1.通过组织诊断，发现变革征兆</a:t>
            </a:r>
            <a:endParaRPr lang="zh-CN" altLang="en-US"/>
          </a:p>
          <a:p>
            <a:r>
              <a:rPr lang="zh-CN" altLang="en-US"/>
              <a:t>    组织变革的第一步就是要对现有的组织进行全面的诊断。这种诊断必须要有针对性，要通过搜集资料的方式，对组织的职能系统、工作流程系统、决策系统以及内在关系等进行全面的诊断。组织除了要从外部信息中发现对自己有利或不利的因素之外，更主要的是能够从各种内在征兆中找出导致组织或部门绩效差的具体原因，并确立需要进行整改的具体部门和人员。</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第一节  组织变革概述</a:t>
            </a:r>
            <a:endParaRPr lang="zh-CN" altLang="en-US"/>
          </a:p>
        </p:txBody>
      </p:sp>
      <p:sp>
        <p:nvSpPr>
          <p:cNvPr id="3" name="内容占位符 2"/>
          <p:cNvSpPr>
            <a:spLocks noGrp="1"/>
          </p:cNvSpPr>
          <p:nvPr>
            <p:ph idx="1"/>
          </p:nvPr>
        </p:nvSpPr>
        <p:spPr/>
        <p:txBody>
          <a:bodyPr/>
          <a:p>
            <a:r>
              <a:rPr lang="zh-CN" altLang="en-US"/>
              <a:t>2.分析变革因素，制定改革方案</a:t>
            </a:r>
            <a:endParaRPr lang="zh-CN" altLang="en-US"/>
          </a:p>
          <a:p>
            <a:r>
              <a:rPr lang="zh-CN" altLang="en-US"/>
              <a:t>    组织诊断任务完成之后，就要对组织变革的具体因素进行分析，如职能设置是否合理、决策中的分权程度如何、员工参与改革的积极性怎样、流程中的业务衔接是否紧密、各管理层级间或职能机构间的关系是否易于协调等等。在此基础上制定几个可行的改革方案，以供选择。</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第一节  组织变革概述</a:t>
            </a:r>
            <a:endParaRPr lang="zh-CN" altLang="en-US"/>
          </a:p>
        </p:txBody>
      </p:sp>
      <p:sp>
        <p:nvSpPr>
          <p:cNvPr id="3" name="内容占位符 2"/>
          <p:cNvSpPr>
            <a:spLocks noGrp="1"/>
          </p:cNvSpPr>
          <p:nvPr>
            <p:ph idx="1"/>
          </p:nvPr>
        </p:nvSpPr>
        <p:spPr/>
        <p:txBody>
          <a:bodyPr/>
          <a:p>
            <a:r>
              <a:rPr lang="zh-CN" altLang="en-US"/>
              <a:t>3.选择正确方案，实施变革计划</a:t>
            </a:r>
            <a:endParaRPr lang="zh-CN" altLang="en-US"/>
          </a:p>
          <a:p>
            <a:r>
              <a:rPr lang="zh-CN" altLang="en-US"/>
              <a:t>制定改革方案的任务完成之后，组织需要选择正确的实施方案，然后制定具体的改革计划并贯彻实施。推进改革的方式有多种，组织在选择具体方案时要充分考虑到改革的深度和难度、改革的影响程度、变革速度以及员工的可接受程度和参与程度等等，做到有计划、有步骤、有控制地进行。当改革出现某些偏差时，要有备用的纠偏措施及时纠正。</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第一节  组织变革概述</a:t>
            </a:r>
            <a:endParaRPr lang="zh-CN" altLang="en-US"/>
          </a:p>
        </p:txBody>
      </p:sp>
      <p:sp>
        <p:nvSpPr>
          <p:cNvPr id="3" name="内容占位符 2"/>
          <p:cNvSpPr>
            <a:spLocks noGrp="1"/>
          </p:cNvSpPr>
          <p:nvPr>
            <p:ph idx="1"/>
          </p:nvPr>
        </p:nvSpPr>
        <p:spPr/>
        <p:txBody>
          <a:bodyPr/>
          <a:p>
            <a:r>
              <a:rPr lang="zh-CN" altLang="en-US"/>
              <a:t>4.评价变革效果，及时进行反馈</a:t>
            </a:r>
            <a:endParaRPr lang="zh-CN" altLang="en-US"/>
          </a:p>
          <a:p>
            <a:r>
              <a:rPr lang="zh-CN" altLang="en-US"/>
              <a:t>    组织变革是一个包括众多复杂变量的转换过程，再好的改革计划也不能保证完全取得理想的效果。因此，变革结束之后，管理者必须对改革的结果进行总结和评价，及时反馈新的信息。对于没有取得理想效果的改革措施，应当给予必要的分析和评价，然后再做取舍。</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【阅读材料】</a:t>
            </a:r>
            <a:endParaRPr lang="zh-CN" altLang="en-US"/>
          </a:p>
        </p:txBody>
      </p:sp>
      <p:sp>
        <p:nvSpPr>
          <p:cNvPr id="3" name="内容占位符 2"/>
          <p:cNvSpPr>
            <a:spLocks noGrp="1"/>
          </p:cNvSpPr>
          <p:nvPr>
            <p:ph idx="1"/>
          </p:nvPr>
        </p:nvSpPr>
        <p:spPr>
          <a:xfrm>
            <a:off x="304800" y="1166495"/>
            <a:ext cx="8686800" cy="5237480"/>
          </a:xfrm>
        </p:spPr>
        <p:txBody>
          <a:bodyPr/>
          <a:p>
            <a:pPr algn="ctr"/>
            <a:r>
              <a:rPr lang="zh-CN" altLang="en-US" sz="2800"/>
              <a:t>“故事”改变了世界</a:t>
            </a:r>
            <a:endParaRPr lang="zh-CN" altLang="en-US" sz="2800"/>
          </a:p>
          <a:p>
            <a:r>
              <a:rPr lang="zh-CN" altLang="en-US" sz="1600"/>
              <a:t>    世界银行的前知识管理计划负责人史蒂芬.德宁（Stephen denning）在其2000年的作品《跳板：故事如何激发知识时代组织的行为》中详细记述了他在世界银行促进变革的经历，指出“故事”可以为组织变革的准备提供帮助。</a:t>
            </a:r>
            <a:endParaRPr lang="zh-CN" altLang="en-US" sz="1600"/>
          </a:p>
          <a:p>
            <a:r>
              <a:rPr lang="zh-CN" altLang="en-US" sz="1600"/>
              <a:t>    德宁于1996年开始发现故事在知识管理和组织变革中的作用，当时，他致力于把世界银行变革成一个知识分享的组织。作为一个世界性的借贷组织，世界银行似乎只愿意把主要精力集中在它的借贷业务上，同时，它也是一个出了名的、不易变革的组织。</a:t>
            </a:r>
            <a:endParaRPr lang="zh-CN" altLang="en-US" sz="1600"/>
          </a:p>
          <a:p>
            <a:r>
              <a:rPr lang="zh-CN" altLang="en-US" sz="1600"/>
              <a:t>为了改变这种现状，德宁开始他的说服工作。他开始运用以前生涯中所运用到的所有的沟通手段，如幻灯片、图表、书面报告、面谈等，试图让世界银行的经理接受知识管理的观念，但都无济于事，怎么办呢？当德宁向世界银行的经理讲述一个关于赞比亚医务工作者的故事的时候，情况开始变化了。为此，在以后的工作中他就不断的以故事的方式与高层管理者进行沟通，都取得了非常好的效果。</a:t>
            </a:r>
            <a:endParaRPr lang="zh-CN" altLang="en-US" sz="1600"/>
          </a:p>
          <a:p>
            <a:r>
              <a:rPr lang="zh-CN" altLang="en-US" sz="1600"/>
              <a:t>    通过上述经历，德宁发现：事实上，故事成为改变世界银行的一种极其有力的工具。德宁把这种能够使听众对变革的理解提升到一个新层次的故事叫做“跳板故事（springboard story）”。跳板故事的效果不在于它传递了大量的信息，而在于它激发了听众的理解能力。它让听众从故事中看到了在更广范围内进行变革的前景。而且，故事叙述的方式有利于听众理解，接受一种新的观点，同时故事也不会侵犯他们的思想领域。</a:t>
            </a:r>
            <a:endParaRPr lang="zh-CN" altLang="en-US" sz="1600"/>
          </a:p>
          <a:p>
            <a:r>
              <a:rPr lang="zh-CN" altLang="en-US" sz="1600"/>
              <a:t>    可见，“故事”为组织变革的准备工作起到了积极的作用。</a:t>
            </a:r>
            <a:endParaRPr lang="zh-CN" altLang="en-US" sz="1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dissolve">
                                      <p:cBhvr>
                                        <p:cTn id="21" dur="500"/>
                                        <p:tgtEl>
                                          <p:spTgt spid="3">
                                            <p:txEl>
                                              <p:pRg st="4" end="4"/>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dissolve">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管理组织变革</a:t>
            </a:r>
            <a:endParaRPr lang="zh-CN" altLang="en-US"/>
          </a:p>
        </p:txBody>
      </p:sp>
      <p:sp>
        <p:nvSpPr>
          <p:cNvPr id="3" name="内容占位符 2"/>
          <p:cNvSpPr>
            <a:spLocks noGrp="1"/>
          </p:cNvSpPr>
          <p:nvPr>
            <p:ph idx="1"/>
          </p:nvPr>
        </p:nvSpPr>
        <p:spPr/>
        <p:txBody>
          <a:bodyPr/>
          <a:p>
            <a:r>
              <a:rPr lang="zh-CN" altLang="en-US"/>
              <a:t>一、组织变革的阻力及其管理</a:t>
            </a:r>
            <a:endParaRPr lang="zh-CN" altLang="en-US"/>
          </a:p>
          <a:p>
            <a:r>
              <a:rPr lang="zh-CN" altLang="en-US"/>
              <a:t>(一)组织变革的阻力</a:t>
            </a:r>
            <a:endParaRPr lang="zh-CN" altLang="en-US"/>
          </a:p>
          <a:p>
            <a:r>
              <a:rPr lang="zh-CN" altLang="en-US"/>
              <a:t>组织变革是一种对现有状况进行改变的努力，任何变革都常常会遇到来自各种变革对象的阻力和反抗。产生这种阻力的原因可能是传统的价值观念和组织惯性，也有一部分来自于对变革不确定后果的担忧，这集中表现为来自个人的阻力和来自团体的阻力两种。</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par>
                                <p:cTn id="13" presetID="2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edge">
                                      <p:cBhvr>
                                        <p:cTn id="15"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304800" y="414655"/>
            <a:ext cx="8686800" cy="838200"/>
          </a:xfrm>
        </p:spPr>
        <p:txBody>
          <a:bodyPr>
            <a:normAutofit fontScale="90000"/>
          </a:bodyPr>
          <a:p>
            <a:br>
              <a:rPr lang="zh-CN" altLang="en-US" sz="4000">
                <a:sym typeface="+mn-ea"/>
              </a:rPr>
            </a:br>
            <a:r>
              <a:rPr lang="zh-CN" altLang="en-US" sz="4000">
                <a:sym typeface="+mn-ea"/>
              </a:rPr>
              <a:t>第二节  管理组织变革</a:t>
            </a:r>
            <a:br>
              <a:rPr lang="zh-CN" altLang="en-US"/>
            </a:br>
            <a:endParaRPr lang="zh-CN" altLang="en-US"/>
          </a:p>
        </p:txBody>
      </p:sp>
      <p:sp>
        <p:nvSpPr>
          <p:cNvPr id="3" name="内容占位符 2"/>
          <p:cNvSpPr>
            <a:spLocks noGrp="1"/>
          </p:cNvSpPr>
          <p:nvPr>
            <p:ph idx="1"/>
          </p:nvPr>
        </p:nvSpPr>
        <p:spPr/>
        <p:txBody>
          <a:bodyPr/>
          <a:p>
            <a:r>
              <a:rPr lang="zh-CN" altLang="en-US"/>
              <a:t>个人的阻力包括：</a:t>
            </a:r>
            <a:endParaRPr lang="zh-CN" altLang="en-US"/>
          </a:p>
          <a:p>
            <a:r>
              <a:rPr lang="zh-CN" altLang="en-US"/>
              <a:t>(1)经济利益造成的阻力</a:t>
            </a:r>
            <a:endParaRPr lang="zh-CN" altLang="en-US"/>
          </a:p>
          <a:p>
            <a:r>
              <a:rPr lang="zh-CN" altLang="en-US"/>
              <a:t>    变革从结果上看可能会威胁到某些人的利益，如机构的撤并、管理层级的扁平化等都会给组织成员造成压力和紧张感。过去熟悉的职业环境已经形成，而变革要求人们调整不合理的或落后的知识结构，更新过去的管理观念、工作方式等，这些新要求都可能会使员工面临着失去权力的威胁。</a:t>
            </a:r>
            <a:endParaRPr lang="zh-CN" altLang="en-US"/>
          </a:p>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par>
                                <p:cTn id="13" presetID="2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edge">
                                      <p:cBhvr>
                                        <p:cTn id="15"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sz="4000">
                <a:sym typeface="+mn-ea"/>
              </a:rPr>
              <a:t>第二节  管理组织变革</a:t>
            </a:r>
            <a:endParaRPr lang="zh-CN" altLang="en-US"/>
          </a:p>
        </p:txBody>
      </p:sp>
      <p:sp>
        <p:nvSpPr>
          <p:cNvPr id="3" name="内容占位符 2"/>
          <p:cNvSpPr>
            <a:spLocks noGrp="1"/>
          </p:cNvSpPr>
          <p:nvPr>
            <p:ph idx="1"/>
          </p:nvPr>
        </p:nvSpPr>
        <p:spPr/>
        <p:txBody>
          <a:bodyPr/>
          <a:p>
            <a:r>
              <a:rPr lang="zh-CN" altLang="en-US">
                <a:sym typeface="+mn-ea"/>
              </a:rPr>
              <a:t>(2)心理因素造成的阻力</a:t>
            </a:r>
            <a:endParaRPr lang="zh-CN" altLang="en-US"/>
          </a:p>
          <a:p>
            <a:r>
              <a:rPr lang="zh-CN" altLang="en-US">
                <a:sym typeface="+mn-ea"/>
              </a:rPr>
              <a:t>    变革意味着原有的平衡系统被打破，要求成员调整已经习惯了的工作方式，而且变革意味着要承担一定的风险。对未来不确定性的担忧、对失败风险的惧怕、对绩效差距拉大的恐慌以及对公平竞争环境的担忧，都可能造成人们心理上的倾斜，进而产生心理上的变革阻力。另外，平均主义思想、厌恶风险的保守心理、因循守旧的习惯心理等也都会阻碍或抵制变革。</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【阅读材料】</a:t>
            </a:r>
            <a:endParaRPr lang="zh-CN" altLang="en-US"/>
          </a:p>
        </p:txBody>
      </p:sp>
      <p:sp>
        <p:nvSpPr>
          <p:cNvPr id="3" name="内容占位符 2"/>
          <p:cNvSpPr>
            <a:spLocks noGrp="1"/>
          </p:cNvSpPr>
          <p:nvPr>
            <p:ph idx="1"/>
          </p:nvPr>
        </p:nvSpPr>
        <p:spPr>
          <a:xfrm>
            <a:off x="304800" y="1295083"/>
            <a:ext cx="8686800" cy="4525962"/>
          </a:xfrm>
        </p:spPr>
        <p:txBody>
          <a:bodyPr/>
          <a:p>
            <a:pPr algn="ctr"/>
            <a:r>
              <a:rPr lang="zh-CN" altLang="en-US"/>
              <a:t>别让门关住自己 </a:t>
            </a:r>
            <a:endParaRPr lang="zh-CN" altLang="en-US"/>
          </a:p>
          <a:p>
            <a:r>
              <a:rPr lang="zh-CN" altLang="en-US" sz="2000"/>
              <a:t>     一个木匠做得一手好门。他给自己家做了一扇门，他认为这门用料实在、做工精良，一定会经久耐用。后来，门上的钉子生锈了，掉下一块板，木匠找出一颗钉子补上，门又完好如初。后来又掉了一颗钉子，木匠就又换上一颗钉子。后来又有一块板坏了，木匠又找出一块板换上。后来门闩损了，木匠就又换了一门闩……。于是若干年后，这扇门虽经无数次破损，但经过木匠的精心修理，仍坚固耐用。木匠对此甚是自豪。 </a:t>
            </a:r>
            <a:endParaRPr lang="zh-CN" altLang="en-US" sz="2000"/>
          </a:p>
          <a:p>
            <a:r>
              <a:rPr lang="zh-CN" altLang="en-US" sz="2000"/>
              <a:t>     忽然有一天邻居对他说：“你是木匠，你看我家这门？”木匠仔细一看，发觉邻居家的门一扇扇样式新颖，质地优良，而自己家的门却又老又破，满是补丁。于是木匠明白了：是自己的这门手艺阻碍了自家门的发展。 </a:t>
            </a:r>
            <a:endParaRPr lang="zh-CN" altLang="en-US" sz="2000"/>
          </a:p>
          <a:p>
            <a:r>
              <a:rPr lang="zh-CN" altLang="en-US" sz="2000"/>
              <a:t>心得：学一门手艺很重要，但换一种思维更重要，行业上的造诣是一笔财富，但也是一扇门，会关住自己。固步自封，墨守成规，只能将事情办糟，思维要随着事物的变化而变化，你才能适应这个世界。</a:t>
            </a:r>
            <a:endParaRPr lang="zh-CN" alt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管理组织变革</a:t>
            </a:r>
            <a:endParaRPr lang="zh-CN" altLang="en-US"/>
          </a:p>
        </p:txBody>
      </p:sp>
      <p:sp>
        <p:nvSpPr>
          <p:cNvPr id="3" name="内容占位符 2"/>
          <p:cNvSpPr>
            <a:spLocks noGrp="1"/>
          </p:cNvSpPr>
          <p:nvPr>
            <p:ph idx="1"/>
          </p:nvPr>
        </p:nvSpPr>
        <p:spPr/>
        <p:txBody>
          <a:bodyPr/>
          <a:p>
            <a:r>
              <a:rPr lang="zh-CN" altLang="en-US"/>
              <a:t>2.团体阻力</a:t>
            </a:r>
            <a:endParaRPr lang="zh-CN" altLang="en-US"/>
          </a:p>
          <a:p>
            <a:r>
              <a:rPr lang="zh-CN" altLang="en-US"/>
              <a:t>团体对变革的阻力包括：</a:t>
            </a:r>
            <a:endParaRPr lang="zh-CN" altLang="en-US"/>
          </a:p>
          <a:p>
            <a:r>
              <a:rPr lang="zh-CN" altLang="en-US"/>
              <a:t>(1)组织结构变动产生的阻力</a:t>
            </a:r>
            <a:endParaRPr lang="zh-CN" altLang="en-US"/>
          </a:p>
          <a:p>
            <a:r>
              <a:rPr lang="zh-CN" altLang="en-US"/>
              <a:t>    组织结构变革可能会打破过去固有的管理层级和职能机构，并采取新的措施对责权利重新做出调整和安排，这就必然要触及某些团体的利益和权力。如果变革与这些团体的目标不一致，团体就会采取抵制和不合作的态度，以维持原状。</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par>
                                <p:cTn id="13" presetID="2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edge">
                                      <p:cBhvr>
                                        <p:cTn id="15" dur="2000"/>
                                        <p:tgtEl>
                                          <p:spTgt spid="3">
                                            <p:txEl>
                                              <p:pRg st="2" end="2"/>
                                            </p:txEl>
                                          </p:spTgt>
                                        </p:tgtEl>
                                      </p:cBhvr>
                                    </p:animEffect>
                                  </p:childTnLst>
                                </p:cTn>
                              </p:par>
                              <p:par>
                                <p:cTn id="16" presetID="2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edge">
                                      <p:cBhvr>
                                        <p:cTn id="18"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案例导读</a:t>
            </a:r>
            <a:endParaRPr lang="zh-CN" altLang="en-US" dirty="0"/>
          </a:p>
        </p:txBody>
      </p:sp>
      <p:sp>
        <p:nvSpPr>
          <p:cNvPr id="3" name="内容占位符 2"/>
          <p:cNvSpPr>
            <a:spLocks noGrp="1"/>
          </p:cNvSpPr>
          <p:nvPr>
            <p:ph idx="1"/>
          </p:nvPr>
        </p:nvSpPr>
        <p:spPr>
          <a:xfrm>
            <a:off x="323528" y="1340768"/>
            <a:ext cx="8686800" cy="4523333"/>
          </a:xfrm>
        </p:spPr>
        <p:txBody>
          <a:bodyPr/>
          <a:lstStyle/>
          <a:p>
            <a:r>
              <a:rPr lang="en-US" altLang="zh-CN" sz="1800" dirty="0" smtClean="0"/>
              <a:t>    </a:t>
            </a:r>
            <a:r>
              <a:rPr lang="zh-CN" altLang="zh-CN" sz="1800" dirty="0" smtClean="0"/>
              <a:t>但</a:t>
            </a:r>
            <a:r>
              <a:rPr lang="zh-CN" altLang="zh-CN" sz="1800" dirty="0"/>
              <a:t>是，就像美国其他报纸一样，忠实的读者群也许削弱了该报尝试和创新的动力。与主要竞争对手《纽约时报》</a:t>
            </a:r>
            <a:r>
              <a:rPr lang="en-US" altLang="zh-CN" sz="1800" dirty="0"/>
              <a:t>(New York Times)</a:t>
            </a:r>
            <a:r>
              <a:rPr lang="zh-CN" altLang="zh-CN" sz="1800" dirty="0"/>
              <a:t>相反，《华盛顿邮报》放弃了作全国性报纸的野心，转而成为一家都市日报。等到互联网把万花筒般的内容送到读者屏幕上的时候，该报已经走到“过时”的边缘。其高层在把握变革的必要性方面行动迟缓。</a:t>
            </a:r>
            <a:endParaRPr lang="zh-CN" altLang="zh-CN" sz="1800" dirty="0"/>
          </a:p>
          <a:p>
            <a:r>
              <a:rPr lang="en-US" altLang="zh-CN" sz="1800" dirty="0" smtClean="0"/>
              <a:t>    </a:t>
            </a:r>
            <a:r>
              <a:rPr lang="zh-CN" altLang="zh-CN" sz="1800" dirty="0" smtClean="0"/>
              <a:t>贝</a:t>
            </a:r>
            <a:r>
              <a:rPr lang="zh-CN" altLang="zh-CN" sz="1800" dirty="0"/>
              <a:t>佐斯买下的这家报纸每年亏损</a:t>
            </a:r>
            <a:r>
              <a:rPr lang="en-US" altLang="zh-CN" sz="1800" dirty="0"/>
              <a:t>5000</a:t>
            </a:r>
            <a:r>
              <a:rPr lang="zh-CN" altLang="zh-CN" sz="1800" dirty="0"/>
              <a:t>万美元，而且过去七年的销售额一年不如一年。要走出这种死亡螺旋，就必须实施贝佐斯当年给图书销售带来的那种彻底转变。这就需要当初催生亚马逊的那种创业火花和催生</a:t>
            </a:r>
            <a:r>
              <a:rPr lang="en-US" altLang="zh-CN" sz="1800" dirty="0"/>
              <a:t>Kindle</a:t>
            </a:r>
            <a:r>
              <a:rPr lang="zh-CN" altLang="zh-CN" sz="1800" dirty="0"/>
              <a:t>平板电子阅读器的那种技术远见。贝佐斯的长处是创新——以及耐心。</a:t>
            </a:r>
            <a:endParaRPr lang="zh-CN" altLang="zh-CN" sz="1800" dirty="0"/>
          </a:p>
          <a:p>
            <a:r>
              <a:rPr lang="en-US" altLang="zh-CN" sz="1800" dirty="0" smtClean="0"/>
              <a:t>    </a:t>
            </a:r>
            <a:r>
              <a:rPr lang="zh-CN" altLang="zh-CN" sz="1800" dirty="0" smtClean="0"/>
              <a:t>在</a:t>
            </a:r>
            <a:r>
              <a:rPr lang="zh-CN" altLang="zh-CN" sz="1800" dirty="0"/>
              <a:t>贝佐斯寻求重振《华盛顿邮报》之际，这些长处应该会对他大有帮助。他已承诺尊重该报的独立性——考虑到亚马逊作为出版商和分销商的强大实力，这算得上是一个令人宽慰的迹象。如今，报纸所有权的吸引力已远远不如</a:t>
            </a:r>
            <a:r>
              <a:rPr lang="en-US" altLang="zh-CN" sz="1800" dirty="0"/>
              <a:t>1933</a:t>
            </a:r>
            <a:r>
              <a:rPr lang="zh-CN" altLang="zh-CN" sz="1800" dirty="0"/>
              <a:t>年尤金•迈耶</a:t>
            </a:r>
            <a:r>
              <a:rPr lang="en-US" altLang="zh-CN" sz="1800" dirty="0"/>
              <a:t>(Eugene Meyer)</a:t>
            </a:r>
            <a:r>
              <a:rPr lang="zh-CN" altLang="zh-CN" sz="1800" dirty="0"/>
              <a:t>收购《华盛顿邮报》的那个年代，但这个品牌仍具有闪光点。作为报业同行，我们希望这不是终点，而是一个新的起点</a:t>
            </a:r>
            <a:r>
              <a:rPr lang="zh-CN" altLang="zh-CN" sz="1800" dirty="0" smtClean="0"/>
              <a:t>。</a:t>
            </a:r>
            <a:endParaRPr lang="en-US" altLang="zh-CN" sz="1800" dirty="0" smtClean="0"/>
          </a:p>
          <a:p>
            <a:r>
              <a:rPr lang="en-US" altLang="zh-CN" sz="1400" dirty="0" smtClean="0"/>
              <a:t>                                                       </a:t>
            </a:r>
            <a:r>
              <a:rPr lang="zh-CN" altLang="zh-CN" sz="1200" dirty="0" smtClean="0"/>
              <a:t>资</a:t>
            </a:r>
            <a:r>
              <a:rPr lang="zh-CN" altLang="zh-CN" sz="1200" dirty="0"/>
              <a:t>料来源：根据英国《金融时报》社评整理而得</a:t>
            </a:r>
            <a:endParaRPr lang="zh-CN" altLang="zh-CN" sz="1400" dirty="0"/>
          </a:p>
          <a:p>
            <a:r>
              <a:rPr lang="en-US" altLang="zh-CN" sz="1800" dirty="0" smtClean="0"/>
              <a:t>   </a:t>
            </a:r>
            <a:endParaRPr lang="zh-CN" alt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2" end="2"/>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p:cTn id="25"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4" end="4"/>
                                            </p:txEl>
                                          </p:spTgt>
                                        </p:tgtEl>
                                      </p:cBhvr>
                                    </p:animEffect>
                                  </p:childTnLst>
                                </p:cTn>
                              </p:par>
                              <p:par>
                                <p:cTn id="29" presetID="31"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管理组织变革</a:t>
            </a:r>
            <a:endParaRPr lang="zh-CN" altLang="en-US"/>
          </a:p>
        </p:txBody>
      </p:sp>
      <p:sp>
        <p:nvSpPr>
          <p:cNvPr id="3" name="内容占位符 2"/>
          <p:cNvSpPr>
            <a:spLocks noGrp="1"/>
          </p:cNvSpPr>
          <p:nvPr>
            <p:ph idx="1"/>
          </p:nvPr>
        </p:nvSpPr>
        <p:spPr/>
        <p:txBody>
          <a:bodyPr/>
          <a:p>
            <a:r>
              <a:rPr lang="zh-CN" altLang="en-US"/>
              <a:t>(2)人际关系调整产生的阻力</a:t>
            </a:r>
            <a:endParaRPr lang="zh-CN" altLang="en-US"/>
          </a:p>
          <a:p>
            <a:r>
              <a:rPr lang="zh-CN" altLang="en-US"/>
              <a:t>    组织变革意味着组织固有的关系结构的改变，组织成员之间的关系也随之需要调整。非正式团体的存在使得这种新旧关系的调整要有一个较长过程。在这种新的关系结构末被确立之前，组织成员之间很难磨合一致，一旦发生利益冲突就会对变革的目标和结果产生怀疑和动摇，特别是一部分能力有限的员工将在变革中处于相对不利的地位。随着利益差距的拉大，这些人必然会对组织的变革产生抵触情绪。</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管理组织变革</a:t>
            </a:r>
            <a:endParaRPr lang="zh-CN" altLang="en-US"/>
          </a:p>
        </p:txBody>
      </p:sp>
      <p:sp>
        <p:nvSpPr>
          <p:cNvPr id="3" name="内容占位符 2"/>
          <p:cNvSpPr>
            <a:spLocks noGrp="1"/>
          </p:cNvSpPr>
          <p:nvPr>
            <p:ph idx="1"/>
          </p:nvPr>
        </p:nvSpPr>
        <p:spPr>
          <a:xfrm>
            <a:off x="304800" y="1165543"/>
            <a:ext cx="8686800" cy="4525962"/>
          </a:xfrm>
        </p:spPr>
        <p:txBody>
          <a:bodyPr/>
          <a:p>
            <a:r>
              <a:rPr lang="zh-CN" altLang="en-US"/>
              <a:t>(3)组织习惯产生的阻力</a:t>
            </a:r>
            <a:endParaRPr lang="zh-CN" altLang="en-US"/>
          </a:p>
          <a:p>
            <a:r>
              <a:rPr lang="zh-CN" altLang="en-US" sz="2800"/>
              <a:t>    在长期的组织工作中，组织本身已形成一种可以维持稳定的内在机制。通过规章制度、职务说明书等，组织事先规定了员工工作时必须遵循的工作内容、规则和程序，规定了员工与员工之间、员工与领导之间、员工与组织之间的运作方式，并通过培训等方式塑造和指导员工，让他们自觉遵守上述规定，表现出特定的行为方式。久而久之组织成员的工作方式已经成为一种工作习惯，彼此之间已经形成了某种默契或契约，一旦实行改革，就意味着改变员工早已形成的工作关系和工作方式，必然会引起员工的不满。</a:t>
            </a:r>
            <a:endParaRPr lang="zh-CN" alt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管理组织变革</a:t>
            </a:r>
            <a:endParaRPr lang="zh-CN" altLang="en-US"/>
          </a:p>
        </p:txBody>
      </p:sp>
      <p:sp>
        <p:nvSpPr>
          <p:cNvPr id="3" name="内容占位符 2"/>
          <p:cNvSpPr>
            <a:spLocks noGrp="1"/>
          </p:cNvSpPr>
          <p:nvPr>
            <p:ph idx="1"/>
          </p:nvPr>
        </p:nvSpPr>
        <p:spPr>
          <a:xfrm>
            <a:off x="304800" y="1295083"/>
            <a:ext cx="8686800" cy="4525962"/>
          </a:xfrm>
        </p:spPr>
        <p:txBody>
          <a:bodyPr/>
          <a:p>
            <a:r>
              <a:rPr lang="zh-CN" altLang="en-US"/>
              <a:t>(4)管理层对变革的重要性认识不够或固守陈旧观念而产生的阻力</a:t>
            </a:r>
            <a:endParaRPr lang="zh-CN" altLang="en-US"/>
          </a:p>
          <a:p>
            <a:r>
              <a:rPr lang="zh-CN" altLang="en-US" sz="2800"/>
              <a:t>    组织的任何一项变革都需要得到来自管理层的支持。因为管理层大权在握，能对下级发号施令，他们拥有组织的资源，组织的一举一动都与他们息息相关。如果变革的推动者未能做好管理层的工作，管理层对变革的重要性认识不够，尤其是过去长期很成功的管理者，往往看不到组织环境发生的变化，看不到成功背后酝酿的失败，管理层就不会重视组织变革，认为组织不需要变革，或者固守陈旧观念，不愿意轻易变革时，管理层就会对组织的变革起到较大的阻碍作用。</a:t>
            </a:r>
            <a:endParaRPr lang="zh-CN" alt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管理组织变革</a:t>
            </a:r>
            <a:endParaRPr lang="zh-CN" altLang="en-US"/>
          </a:p>
        </p:txBody>
      </p:sp>
      <p:sp>
        <p:nvSpPr>
          <p:cNvPr id="3" name="内容占位符 2"/>
          <p:cNvSpPr>
            <a:spLocks noGrp="1"/>
          </p:cNvSpPr>
          <p:nvPr>
            <p:ph idx="1"/>
          </p:nvPr>
        </p:nvSpPr>
        <p:spPr/>
        <p:txBody>
          <a:bodyPr/>
          <a:p>
            <a:r>
              <a:rPr lang="zh-CN" altLang="en-US"/>
              <a:t>(二)消除组织变革阻力的管理对策</a:t>
            </a:r>
            <a:endParaRPr lang="zh-CN" altLang="en-US"/>
          </a:p>
          <a:p>
            <a:r>
              <a:rPr lang="zh-CN" altLang="en-US"/>
              <a:t>    为了确保组织变革的顺利进行，必须要事先针对变革中的种种阻力进行充分的研究，并要采取一些具体的管理对策。</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管理组织变革</a:t>
            </a:r>
            <a:endParaRPr lang="zh-CN" altLang="en-US"/>
          </a:p>
        </p:txBody>
      </p:sp>
      <p:sp>
        <p:nvSpPr>
          <p:cNvPr id="3" name="内容占位符 2"/>
          <p:cNvSpPr>
            <a:spLocks noGrp="1"/>
          </p:cNvSpPr>
          <p:nvPr>
            <p:ph idx="1"/>
          </p:nvPr>
        </p:nvSpPr>
        <p:spPr/>
        <p:txBody>
          <a:bodyPr/>
          <a:p>
            <a:r>
              <a:rPr lang="zh-CN" altLang="en-US"/>
              <a:t>1.客观分析变革的推力和阻力的强弱</a:t>
            </a:r>
            <a:endParaRPr lang="zh-CN" altLang="en-US"/>
          </a:p>
          <a:p>
            <a:r>
              <a:rPr lang="zh-CN" altLang="en-US"/>
              <a:t>    库尔特.勒温(Kurt.Lewin)曾提出运用力场分析的方法研究变革的阻力。其要点是：把组织中支持变革和反对变革的所有因素分为推力和阻力两种力量，前者发动并维持变革，后者反对和阻碍变革。当两力均衡时，组织维持原状。当推力大于阻力时，变革向前发展，反之变革受到阻碍。管理层应当分析推力和阻力的强弱，采取有效措施，增强支持因素，削弱反对因素，进而推动变革的深入进行。</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管理组织变革</a:t>
            </a:r>
            <a:endParaRPr lang="zh-CN" altLang="en-US"/>
          </a:p>
        </p:txBody>
      </p:sp>
      <p:sp>
        <p:nvSpPr>
          <p:cNvPr id="3" name="内容占位符 2"/>
          <p:cNvSpPr>
            <a:spLocks noGrp="1"/>
          </p:cNvSpPr>
          <p:nvPr>
            <p:ph idx="1"/>
          </p:nvPr>
        </p:nvSpPr>
        <p:spPr/>
        <p:txBody>
          <a:bodyPr/>
          <a:p>
            <a:r>
              <a:rPr lang="zh-CN" altLang="en-US"/>
              <a:t>2.创新组织文化</a:t>
            </a:r>
            <a:endParaRPr lang="zh-CN" altLang="en-US"/>
          </a:p>
          <a:p>
            <a:r>
              <a:rPr lang="zh-CN" altLang="en-US"/>
              <a:t>    冰山理论认为，假如把水面之上的冰山比作组织结构、规章制度、任务技术、生产发展等要素的话，那么，水面之下的冰体便是由组织的价值观体系、组织成员的态度体系、组织行为体系等组成的组织文化。只有创新组织文化并渗透到每个成员的行为之中，才能使露出水面的改革行为变得更为坚定，也才能够使变革具有稳固的发展基础。</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管理组织变革</a:t>
            </a:r>
            <a:endParaRPr lang="zh-CN" altLang="en-US"/>
          </a:p>
        </p:txBody>
      </p:sp>
      <p:sp>
        <p:nvSpPr>
          <p:cNvPr id="3" name="内容占位符 2"/>
          <p:cNvSpPr>
            <a:spLocks noGrp="1"/>
          </p:cNvSpPr>
          <p:nvPr>
            <p:ph idx="1"/>
          </p:nvPr>
        </p:nvSpPr>
        <p:spPr/>
        <p:txBody>
          <a:bodyPr/>
          <a:p>
            <a:r>
              <a:rPr lang="zh-CN" altLang="en-US"/>
              <a:t>3.创新策略方法和手段</a:t>
            </a:r>
            <a:endParaRPr lang="zh-CN" altLang="en-US"/>
          </a:p>
          <a:p>
            <a:r>
              <a:rPr lang="zh-CN" altLang="en-US"/>
              <a:t>    为了避免组织变革中可能会造成的重大失误，使人们坚定变革成功的信心，变革者必须采用比较周密可行的变革方案，并从小范围逐渐延伸扩大，特别是要注意调动管理层变革的积极性，尽可能削减团体对组织变革的抵触情绪，力争使变革的目标与团体的目标相一致，提高员工的参与程度。</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管理组织变革</a:t>
            </a:r>
            <a:endParaRPr lang="zh-CN" altLang="en-US"/>
          </a:p>
        </p:txBody>
      </p:sp>
      <p:sp>
        <p:nvSpPr>
          <p:cNvPr id="3" name="内容占位符 2"/>
          <p:cNvSpPr>
            <a:spLocks noGrp="1"/>
          </p:cNvSpPr>
          <p:nvPr>
            <p:ph idx="1"/>
          </p:nvPr>
        </p:nvSpPr>
        <p:spPr>
          <a:xfrm>
            <a:off x="304800" y="2181860"/>
            <a:ext cx="8686800" cy="3357245"/>
          </a:xfrm>
        </p:spPr>
        <p:txBody>
          <a:bodyPr/>
          <a:p>
            <a:r>
              <a:rPr lang="zh-CN" altLang="en-US"/>
              <a:t>总之，无论是个人还是组织都有可能对变革形成阻力，变革成功的关键在于尽可能消除阻碍变革的各种因素，缩小反对变革的力量，使变革的阻力尽可能降低，必要时还应该运用行政的力量保证组织变革的顺利进行。</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管理组织变革</a:t>
            </a:r>
            <a:endParaRPr lang="zh-CN" altLang="en-US"/>
          </a:p>
        </p:txBody>
      </p:sp>
      <p:sp>
        <p:nvSpPr>
          <p:cNvPr id="3" name="内容占位符 2"/>
          <p:cNvSpPr>
            <a:spLocks noGrp="1"/>
          </p:cNvSpPr>
          <p:nvPr>
            <p:ph idx="1"/>
          </p:nvPr>
        </p:nvSpPr>
        <p:spPr>
          <a:xfrm>
            <a:off x="304800" y="1295083"/>
            <a:ext cx="8686800" cy="4525962"/>
          </a:xfrm>
        </p:spPr>
        <p:txBody>
          <a:bodyPr/>
          <a:p>
            <a:r>
              <a:rPr lang="zh-CN" altLang="en-US"/>
              <a:t>二、组织变革中的压力与管理</a:t>
            </a:r>
            <a:endParaRPr lang="zh-CN" altLang="en-US"/>
          </a:p>
          <a:p>
            <a:r>
              <a:rPr lang="zh-CN" altLang="en-US"/>
              <a:t>(一)组织变革中的压力</a:t>
            </a:r>
            <a:endParaRPr lang="zh-CN" altLang="en-US"/>
          </a:p>
          <a:p>
            <a:r>
              <a:rPr lang="zh-CN" altLang="en-US"/>
              <a:t>所谓压力是在动态的环境条件下，个人面对种种机遇、规定以及追求的不确定性所造成的一种心理负担。压力既可以带来正面激励效果也可能造成负面影响。一般而言，压力往往与各种规定、对目标的追求相关联，例如组织中的各项规定使每一个人都不能随心所欲，而对工作业绩、奖励和提升的追求又使每一个人产生极大的工作压力。</a:t>
            </a:r>
            <a:endParaRPr lang="zh-CN" altLang="en-US"/>
          </a:p>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par>
                                <p:cTn id="13" presetID="2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edge">
                                      <p:cBhvr>
                                        <p:cTn id="15"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管理组织变革</a:t>
            </a:r>
            <a:endParaRPr lang="zh-CN" altLang="en-US"/>
          </a:p>
        </p:txBody>
      </p:sp>
      <p:sp>
        <p:nvSpPr>
          <p:cNvPr id="3" name="内容占位符 2"/>
          <p:cNvSpPr>
            <a:spLocks noGrp="1"/>
          </p:cNvSpPr>
          <p:nvPr>
            <p:ph idx="1"/>
          </p:nvPr>
        </p:nvSpPr>
        <p:spPr>
          <a:xfrm>
            <a:off x="304800" y="1864995"/>
            <a:ext cx="8686800" cy="3956050"/>
          </a:xfrm>
        </p:spPr>
        <p:txBody>
          <a:bodyPr/>
          <a:p>
            <a:r>
              <a:rPr lang="zh-CN" altLang="en-US">
                <a:sym typeface="+mn-ea"/>
              </a:rPr>
              <a:t>产生压力的因素可能会有多种，变革中的主要压力因素是组织因素和个人因素两种。</a:t>
            </a:r>
            <a:endParaRPr lang="zh-CN" altLang="en-US"/>
          </a:p>
          <a:p>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9512" y="404664"/>
            <a:ext cx="8686800" cy="838200"/>
          </a:xfrm>
        </p:spPr>
        <p:txBody>
          <a:bodyPr/>
          <a:lstStyle/>
          <a:p>
            <a:r>
              <a:rPr lang="zh-CN" altLang="en-US" dirty="0"/>
              <a:t>问题思考</a:t>
            </a:r>
            <a:endParaRPr lang="zh-CN" altLang="en-US" dirty="0"/>
          </a:p>
        </p:txBody>
      </p:sp>
      <p:sp>
        <p:nvSpPr>
          <p:cNvPr id="7" name="矩形 6"/>
          <p:cNvSpPr/>
          <p:nvPr/>
        </p:nvSpPr>
        <p:spPr>
          <a:xfrm rot="1879576">
            <a:off x="1128358" y="-68368"/>
            <a:ext cx="3392512" cy="3770263"/>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zh-CN" altLang="en-US" sz="239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
            </a:r>
            <a:endParaRPr lang="zh-CN" altLang="en-US" sz="239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内容占位符 2"/>
          <p:cNvSpPr>
            <a:spLocks noGrp="1"/>
          </p:cNvSpPr>
          <p:nvPr>
            <p:ph idx="1"/>
          </p:nvPr>
        </p:nvSpPr>
        <p:spPr/>
        <p:txBody>
          <a:bodyPr/>
          <a:lstStyle/>
          <a:p>
            <a:r>
              <a:rPr lang="en-US" altLang="zh-CN" dirty="0" smtClean="0"/>
              <a:t>1</a:t>
            </a:r>
            <a:r>
              <a:rPr lang="en-US" altLang="zh-CN" dirty="0"/>
              <a:t>.</a:t>
            </a:r>
            <a:r>
              <a:rPr lang="zh-CN" altLang="zh-CN" dirty="0"/>
              <a:t>面对电子媒介的步步紧逼，传统纸质出版物面临的生存困境是什么？</a:t>
            </a:r>
            <a:endParaRPr lang="zh-CN" altLang="zh-CN" dirty="0"/>
          </a:p>
          <a:p>
            <a:r>
              <a:rPr lang="en-US" altLang="zh-CN" dirty="0"/>
              <a:t>2.</a:t>
            </a:r>
            <a:r>
              <a:rPr lang="zh-CN" altLang="zh-CN" dirty="0"/>
              <a:t>要走出死亡螺旋，电商巨头贝佐斯应当给企业带来怎样彻底的转变？</a:t>
            </a:r>
            <a:endParaRPr lang="zh-CN" altLang="zh-CN" dirty="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par>
                                <p:cTn id="15" presetID="2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管理组织变革</a:t>
            </a:r>
            <a:endParaRPr lang="zh-CN" altLang="en-US"/>
          </a:p>
        </p:txBody>
      </p:sp>
      <p:sp>
        <p:nvSpPr>
          <p:cNvPr id="3" name="内容占位符 2"/>
          <p:cNvSpPr>
            <a:spLocks noGrp="1"/>
          </p:cNvSpPr>
          <p:nvPr>
            <p:ph idx="1"/>
          </p:nvPr>
        </p:nvSpPr>
        <p:spPr>
          <a:xfrm>
            <a:off x="228600" y="1166178"/>
            <a:ext cx="8686800" cy="4525962"/>
          </a:xfrm>
        </p:spPr>
        <p:txBody>
          <a:bodyPr/>
          <a:p>
            <a:r>
              <a:rPr lang="zh-CN" altLang="en-US">
                <a:sym typeface="+mn-ea"/>
              </a:rPr>
              <a:t>1.组织因素</a:t>
            </a:r>
            <a:endParaRPr lang="zh-CN" altLang="en-US"/>
          </a:p>
          <a:p>
            <a:r>
              <a:rPr lang="zh-CN" altLang="en-US">
                <a:sym typeface="+mn-ea"/>
              </a:rPr>
              <a:t>    </a:t>
            </a:r>
            <a:r>
              <a:rPr lang="zh-CN" altLang="en-US" sz="2800">
                <a:sym typeface="+mn-ea"/>
              </a:rPr>
              <a:t>组织中的结构变动和员工的工作变动是产生压力的主要因素。如矩阵结构要求员工具有两个上级，从而打破了组织的统—指挥原则，并要求员工具有更强的组织协调能力。同样，工作负担过于沉重或过于枯燥也会产生很大的压力，虽然从事具有挑战性工作的人可能更富有工作的激情，然而，一旦出现权责不统一或预期不明确，马上就会造成工作压力。另外，过于严厉的管制和规章制度、不负责任的上级、模糊不清的沟通渠道、不愉快的工作环境等都会产生很大的工作压力。</a:t>
            </a:r>
            <a:endParaRPr lang="zh-CN" altLang="en-US"/>
          </a:p>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管理组织变革</a:t>
            </a:r>
            <a:endParaRPr lang="zh-CN" altLang="en-US"/>
          </a:p>
        </p:txBody>
      </p:sp>
      <p:sp>
        <p:nvSpPr>
          <p:cNvPr id="3" name="内容占位符 2"/>
          <p:cNvSpPr>
            <a:spLocks noGrp="1"/>
          </p:cNvSpPr>
          <p:nvPr>
            <p:ph idx="1"/>
          </p:nvPr>
        </p:nvSpPr>
        <p:spPr>
          <a:xfrm>
            <a:off x="304800" y="1166178"/>
            <a:ext cx="8686800" cy="4525962"/>
          </a:xfrm>
        </p:spPr>
        <p:txBody>
          <a:bodyPr/>
          <a:p>
            <a:r>
              <a:rPr lang="zh-CN" altLang="en-US"/>
              <a:t>2.个人因素</a:t>
            </a:r>
            <a:endParaRPr lang="zh-CN" altLang="en-US"/>
          </a:p>
          <a:p>
            <a:r>
              <a:rPr lang="zh-CN" altLang="en-US" sz="2800"/>
              <a:t>    组织中的个人因素如家庭成员的去世、个人经济状况的困难、离异、伤病、配偶下岗、借债、法律纠纷等都是产生压力的主要因素。经验表明，员工的人格类型划分有助于组织对个人压力进行识别和调节。组织中往往将人区分为A型和B型两种人格。A型人总觉得时间紧迫，富有竞争性，比较没有耐心，做事非常快，很难有空闲时间，因此承受的压力就比较大，也容易通过各种形式表现出来，身体也更容易得病。B型人则刚好相反，轻松、悠闲、与世无争，性格比较开朗，因此压力也就较轻。</a:t>
            </a:r>
            <a:endParaRPr lang="zh-CN" alt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管理组织变革</a:t>
            </a:r>
            <a:endParaRPr lang="zh-CN" altLang="en-US"/>
          </a:p>
        </p:txBody>
      </p:sp>
      <p:sp>
        <p:nvSpPr>
          <p:cNvPr id="3" name="内容占位符 2"/>
          <p:cNvSpPr>
            <a:spLocks noGrp="1"/>
          </p:cNvSpPr>
          <p:nvPr>
            <p:ph idx="1"/>
          </p:nvPr>
        </p:nvSpPr>
        <p:spPr>
          <a:xfrm>
            <a:off x="304800" y="1166178"/>
            <a:ext cx="8686800" cy="4525962"/>
          </a:xfrm>
        </p:spPr>
        <p:txBody>
          <a:bodyPr/>
          <a:p>
            <a:r>
              <a:rPr lang="zh-CN" altLang="en-US"/>
              <a:t>(二)消除组织变革压力的管理对策</a:t>
            </a:r>
            <a:endParaRPr lang="zh-CN" altLang="en-US"/>
          </a:p>
          <a:p>
            <a:r>
              <a:rPr lang="zh-CN" altLang="en-US"/>
              <a:t>    并非所有的压力都是不良的，对于员工而言，如何对待因工作要求和组织结构的变革而产生压力是重要的，如何减轻和消除不适的压力则更为重要。</a:t>
            </a:r>
            <a:endParaRPr lang="zh-CN" altLang="en-US"/>
          </a:p>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管理组织变革</a:t>
            </a:r>
            <a:endParaRPr lang="zh-CN" altLang="en-US"/>
          </a:p>
        </p:txBody>
      </p:sp>
      <p:sp>
        <p:nvSpPr>
          <p:cNvPr id="3" name="内容占位符 2"/>
          <p:cNvSpPr>
            <a:spLocks noGrp="1"/>
          </p:cNvSpPr>
          <p:nvPr>
            <p:ph idx="1"/>
          </p:nvPr>
        </p:nvSpPr>
        <p:spPr>
          <a:xfrm>
            <a:off x="304800" y="1295083"/>
            <a:ext cx="8686800" cy="4525962"/>
          </a:xfrm>
        </p:spPr>
        <p:txBody>
          <a:bodyPr/>
          <a:p>
            <a:r>
              <a:rPr lang="en-US" altLang="zh-CN">
                <a:sym typeface="+mn-ea"/>
              </a:rPr>
              <a:t>    </a:t>
            </a:r>
            <a:r>
              <a:rPr lang="zh-CN" altLang="en-US">
                <a:sym typeface="+mn-ea"/>
              </a:rPr>
              <a:t>对于组织因素而言，必须从录用员工时就要确定员工潜力的大小，看其能否适应工作的要求。当员工能力不足时，就会产生很大的压力。另外，改善组织沟通也会使沟通不畅所产生的压力减至最小。组织应当建立规范的绩效考核方案，如采取目标管理方法，清楚地划分工作责任并提供清晰的考核标准和反馈路径，以减少各种不确定性。如果压力来自于枯燥的工作或过重的工作负荷，可以考虑重新设计工作内容或降低工作量。</a:t>
            </a:r>
            <a:endParaRPr lang="zh-CN" altLang="en-US"/>
          </a:p>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管理组织变革</a:t>
            </a:r>
            <a:endParaRPr lang="zh-CN" altLang="en-US"/>
          </a:p>
        </p:txBody>
      </p:sp>
      <p:sp>
        <p:nvSpPr>
          <p:cNvPr id="3" name="内容占位符 2"/>
          <p:cNvSpPr>
            <a:spLocks noGrp="1"/>
          </p:cNvSpPr>
          <p:nvPr>
            <p:ph idx="1"/>
          </p:nvPr>
        </p:nvSpPr>
        <p:spPr>
          <a:xfrm>
            <a:off x="304800" y="1295083"/>
            <a:ext cx="8686800" cy="4525962"/>
          </a:xfrm>
        </p:spPr>
        <p:txBody>
          <a:bodyPr/>
          <a:p>
            <a:r>
              <a:rPr lang="en-US" altLang="zh-CN" sz="2800">
                <a:sym typeface="+mn-ea"/>
              </a:rPr>
              <a:t>    </a:t>
            </a:r>
            <a:r>
              <a:rPr lang="zh-CN" altLang="en-US" sz="2800">
                <a:sym typeface="+mn-ea"/>
              </a:rPr>
              <a:t>对于个人因素而言，减轻个人的压力会存在两个问题：一是管理者很难直接控制和把握某些因素，如团队建设往往需要人们有更多的自觉意识，而这种意识又很难取得观念上的一致；二是必须考虑到组织文化和道德伦理等因素。员工如若是因缺乏计划和组织观念而产生的压力，组织可以提供帮助予以合理安排，如若是涉及个人隐私方面的问题，则一般很难插手。组织可通过建构强势文化使员工的目标和组织的目标尽可能趋于一致，同时也可以采用一些比较适宜的、能够有效减轻压力的放松技术，如深呼吸、改善营养平衡、做形体操等方法，引导员工减少压力。</a:t>
            </a:r>
            <a:endParaRPr lang="zh-CN" altLang="en-US" sz="2800"/>
          </a:p>
          <a:p>
            <a:endParaRPr lang="zh-CN" alt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管理组织变革</a:t>
            </a:r>
            <a:endParaRPr lang="zh-CN" altLang="en-US"/>
          </a:p>
        </p:txBody>
      </p:sp>
      <p:sp>
        <p:nvSpPr>
          <p:cNvPr id="3" name="内容占位符 2"/>
          <p:cNvSpPr>
            <a:spLocks noGrp="1"/>
          </p:cNvSpPr>
          <p:nvPr>
            <p:ph idx="1"/>
          </p:nvPr>
        </p:nvSpPr>
        <p:spPr/>
        <p:txBody>
          <a:bodyPr/>
          <a:p>
            <a:r>
              <a:rPr lang="en-US" altLang="zh-CN">
                <a:sym typeface="+mn-ea"/>
              </a:rPr>
              <a:t>    </a:t>
            </a:r>
            <a:r>
              <a:rPr lang="zh-CN" altLang="en-US">
                <a:sym typeface="+mn-ea"/>
              </a:rPr>
              <a:t>随着外部不确定性因素的加大，变革中的压力成本有上升的趋势，如生产效率的不稳定、员工流动率的增加、大量的医疗保健支出等。所以，如何帮助员工克服压力、适应环境，仍然是管理者和组织应当深入探讨的一个重要问题。</a:t>
            </a:r>
            <a:endParaRPr lang="zh-CN" altLang="en-US"/>
          </a:p>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【阅读材料】</a:t>
            </a:r>
            <a:endParaRPr lang="zh-CN" altLang="en-US"/>
          </a:p>
        </p:txBody>
      </p:sp>
      <p:sp>
        <p:nvSpPr>
          <p:cNvPr id="3" name="内容占位符 2"/>
          <p:cNvSpPr>
            <a:spLocks noGrp="1"/>
          </p:cNvSpPr>
          <p:nvPr>
            <p:ph idx="1"/>
          </p:nvPr>
        </p:nvSpPr>
        <p:spPr>
          <a:xfrm>
            <a:off x="304800" y="1008698"/>
            <a:ext cx="8686800" cy="4525962"/>
          </a:xfrm>
        </p:spPr>
        <p:txBody>
          <a:bodyPr/>
          <a:p>
            <a:pPr algn="ctr"/>
            <a:r>
              <a:rPr lang="zh-CN" altLang="en-US" sz="2400"/>
              <a:t>组织变革的展望</a:t>
            </a:r>
            <a:endParaRPr lang="zh-CN" altLang="en-US" sz="2800"/>
          </a:p>
          <a:p>
            <a:r>
              <a:rPr lang="zh-CN" altLang="en-US" sz="1200"/>
              <a:t>当前的世界变化多端，似乎一切都在加速的变化，科学技术在加速发展，世界经济日益一体化，政治格局、经济体制和市场结构在变，人们的思想观念和道德价值在变。</a:t>
            </a:r>
            <a:endParaRPr lang="zh-CN" altLang="en-US" sz="1200"/>
          </a:p>
          <a:p>
            <a:r>
              <a:rPr lang="zh-CN" altLang="en-US" sz="1200"/>
              <a:t>面对种种深刻的变化，每个组织应如何变革，如何发展？从目前初露端倪的一些情况来判断，在今后的一段时间里，组织将呈现出以下几个方面明显的趋势。</a:t>
            </a:r>
            <a:endParaRPr lang="zh-CN" altLang="en-US" sz="1200"/>
          </a:p>
          <a:p>
            <a:r>
              <a:rPr lang="zh-CN" altLang="en-US" sz="1200"/>
              <a:t>1.动态性和灵活性将成为组织的生命；未来的组织面对的将是一个比现在更为复杂多变的环境，因此只能以变应变，只有主动地变才能求得生存和发展。</a:t>
            </a:r>
            <a:endParaRPr lang="zh-CN" altLang="en-US" sz="1200"/>
          </a:p>
          <a:p>
            <a:r>
              <a:rPr lang="zh-CN" altLang="en-US" sz="1200"/>
              <a:t>2.简政放权与严格管理的结合；随着世界经济一体化程度的加深和国际间竞争的日趋激烈，近来西方的许多跨国公司都纷纷致力于调整公司组织结构，改善组织运行管理，以使公司的管理体制能适应新形势的需要。跨国公司最近的结构调整具有许多共同的特点，主要表现在</a:t>
            </a:r>
            <a:endParaRPr lang="zh-CN" altLang="en-US" sz="1200"/>
          </a:p>
          <a:p>
            <a:r>
              <a:rPr lang="zh-CN" altLang="en-US" sz="1200"/>
              <a:t>（1）对公司总部实行精兵简政，以期降低管理费用；</a:t>
            </a:r>
            <a:endParaRPr lang="zh-CN" altLang="en-US" sz="1200"/>
          </a:p>
          <a:p>
            <a:r>
              <a:rPr lang="zh-CN" altLang="en-US" sz="1200"/>
              <a:t>（2）简化决策程序，加快决策速度；</a:t>
            </a:r>
            <a:endParaRPr lang="zh-CN" altLang="en-US" sz="1200"/>
          </a:p>
          <a:p>
            <a:r>
              <a:rPr lang="zh-CN" altLang="en-US" sz="1200"/>
              <a:t>（3）减少管理层次，使一线组织直接向公司总部报告等。</a:t>
            </a:r>
            <a:endParaRPr lang="zh-CN" altLang="en-US" sz="1200"/>
          </a:p>
          <a:p>
            <a:r>
              <a:rPr lang="zh-CN" altLang="en-US" sz="1200"/>
              <a:t>3.组织边界与规模的重新调整</a:t>
            </a:r>
            <a:endParaRPr lang="zh-CN" altLang="en-US" sz="1200"/>
          </a:p>
          <a:p>
            <a:r>
              <a:rPr lang="zh-CN" altLang="en-US" sz="1200"/>
              <a:t>（1）缩小规模，集中资源</a:t>
            </a:r>
            <a:endParaRPr lang="zh-CN" altLang="en-US" sz="1200"/>
          </a:p>
          <a:p>
            <a:r>
              <a:rPr lang="zh-CN" altLang="en-US" sz="1200"/>
              <a:t>进入90年代以来，以美国为代表的市场经济发达国家组织，开始强调“缩小规模”，通过剥离、出售与自己主业无密切关联性的事业部（M型结构下的组织单位）或子公司（H型结构下的分支机构），实施集中资源搞好组织的新战略。</a:t>
            </a:r>
            <a:endParaRPr lang="zh-CN" altLang="en-US" sz="1200"/>
          </a:p>
          <a:p>
            <a:r>
              <a:rPr lang="zh-CN" altLang="en-US" sz="1200"/>
              <a:t>（2）职能体系调整，促进“N型”组织</a:t>
            </a:r>
            <a:endParaRPr lang="zh-CN" altLang="en-US" sz="1200"/>
          </a:p>
          <a:p>
            <a:r>
              <a:rPr lang="zh-CN" altLang="en-US" sz="1200"/>
              <a:t>近年来美国公司纷纷在市场协调基础上引入组织协调因素，对组织生产活动的方方面面作出“中间性体制”安排，即加强组织间的固定协作关系。</a:t>
            </a:r>
            <a:endParaRPr lang="zh-CN" altLang="en-US" sz="1200"/>
          </a:p>
          <a:p>
            <a:r>
              <a:rPr lang="zh-CN" altLang="en-US" sz="1200"/>
              <a:t>4.其他组织变革趋势</a:t>
            </a:r>
            <a:endParaRPr lang="zh-CN" altLang="en-US" sz="1200"/>
          </a:p>
          <a:p>
            <a:r>
              <a:rPr lang="zh-CN" altLang="en-US" sz="1200"/>
              <a:t>（1）控制与权力观念的改变；</a:t>
            </a:r>
            <a:endParaRPr lang="zh-CN" altLang="en-US" sz="1200"/>
          </a:p>
          <a:p>
            <a:r>
              <a:rPr lang="zh-CN" altLang="en-US" sz="1200"/>
              <a:t>（2）分工与协调侧重点的转移；</a:t>
            </a:r>
            <a:endParaRPr lang="zh-CN" altLang="en-US" sz="1200"/>
          </a:p>
          <a:p>
            <a:r>
              <a:rPr lang="zh-CN" altLang="en-US" sz="1200"/>
              <a:t>（3）组织结构的扁平化和蜂形化；</a:t>
            </a:r>
            <a:endParaRPr lang="zh-CN" altLang="en-US" sz="1200"/>
          </a:p>
          <a:p>
            <a:r>
              <a:rPr lang="zh-CN" altLang="en-US" sz="1200"/>
              <a:t>（4）所有权约束强化与公司治理结构合理化；</a:t>
            </a:r>
            <a:endParaRPr lang="zh-CN" altLang="en-US" sz="1200"/>
          </a:p>
          <a:p>
            <a:r>
              <a:rPr lang="zh-CN" altLang="en-US" sz="1200"/>
              <a:t>（5）团队协作精神得到进一步弘扬；</a:t>
            </a:r>
            <a:endParaRPr lang="zh-CN" altLang="en-US" sz="1200"/>
          </a:p>
          <a:p>
            <a:r>
              <a:rPr lang="zh-CN" altLang="en-US" sz="1200"/>
              <a:t>（6）加强组织运行战略的趋势。</a:t>
            </a:r>
            <a:endParaRPr lang="zh-CN" altLang="en-US" sz="1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dissolve">
                                      <p:cBhvr>
                                        <p:cTn id="21" dur="500"/>
                                        <p:tgtEl>
                                          <p:spTgt spid="3">
                                            <p:txEl>
                                              <p:pRg st="4" end="4"/>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dissolve">
                                      <p:cBhvr>
                                        <p:cTn id="24" dur="500"/>
                                        <p:tgtEl>
                                          <p:spTgt spid="3">
                                            <p:txEl>
                                              <p:pRg st="5" end="5"/>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dissolve">
                                      <p:cBhvr>
                                        <p:cTn id="30" dur="500"/>
                                        <p:tgtEl>
                                          <p:spTgt spid="3">
                                            <p:txEl>
                                              <p:pRg st="7" end="7"/>
                                            </p:txEl>
                                          </p:spTgt>
                                        </p:tgtEl>
                                      </p:cBhvr>
                                    </p:animEffect>
                                  </p:childTnLst>
                                </p:cTn>
                              </p:par>
                              <p:par>
                                <p:cTn id="31" presetID="9"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dissolve">
                                      <p:cBhvr>
                                        <p:cTn id="33" dur="500"/>
                                        <p:tgtEl>
                                          <p:spTgt spid="3">
                                            <p:txEl>
                                              <p:pRg st="8" end="8"/>
                                            </p:txEl>
                                          </p:spTgt>
                                        </p:tgtEl>
                                      </p:cBhvr>
                                    </p:animEffect>
                                  </p:childTnLst>
                                </p:cTn>
                              </p:par>
                              <p:par>
                                <p:cTn id="34" presetID="9" presetClass="entr" presetSubtype="0" fill="hold"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dissolve">
                                      <p:cBhvr>
                                        <p:cTn id="36" dur="500"/>
                                        <p:tgtEl>
                                          <p:spTgt spid="3">
                                            <p:txEl>
                                              <p:pRg st="9" end="9"/>
                                            </p:txEl>
                                          </p:spTgt>
                                        </p:tgtEl>
                                      </p:cBhvr>
                                    </p:animEffect>
                                  </p:childTnLst>
                                </p:cTn>
                              </p:par>
                              <p:par>
                                <p:cTn id="37" presetID="9" presetClass="entr" presetSubtype="0" fill="hold"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dissolve">
                                      <p:cBhvr>
                                        <p:cTn id="39" dur="500"/>
                                        <p:tgtEl>
                                          <p:spTgt spid="3">
                                            <p:txEl>
                                              <p:pRg st="10" end="10"/>
                                            </p:txEl>
                                          </p:spTgt>
                                        </p:tgtEl>
                                      </p:cBhvr>
                                    </p:animEffect>
                                  </p:childTnLst>
                                </p:cTn>
                              </p:par>
                              <p:par>
                                <p:cTn id="40" presetID="9" presetClass="entr" presetSubtype="0" fill="hold" nodeType="with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dissolve">
                                      <p:cBhvr>
                                        <p:cTn id="42" dur="500"/>
                                        <p:tgtEl>
                                          <p:spTgt spid="3">
                                            <p:txEl>
                                              <p:pRg st="11" end="11"/>
                                            </p:txEl>
                                          </p:spTgt>
                                        </p:tgtEl>
                                      </p:cBhvr>
                                    </p:animEffect>
                                  </p:childTnLst>
                                </p:cTn>
                              </p:par>
                              <p:par>
                                <p:cTn id="43" presetID="9" presetClass="entr" presetSubtype="0" fill="hold" nodeType="with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animEffect transition="in" filter="dissolve">
                                      <p:cBhvr>
                                        <p:cTn id="45" dur="500"/>
                                        <p:tgtEl>
                                          <p:spTgt spid="3">
                                            <p:txEl>
                                              <p:pRg st="12" end="12"/>
                                            </p:txEl>
                                          </p:spTgt>
                                        </p:tgtEl>
                                      </p:cBhvr>
                                    </p:animEffect>
                                  </p:childTnLst>
                                </p:cTn>
                              </p:par>
                              <p:par>
                                <p:cTn id="46" presetID="9" presetClass="entr" presetSubtype="0" fill="hold" nodeType="withEffect">
                                  <p:stCondLst>
                                    <p:cond delay="0"/>
                                  </p:stCondLst>
                                  <p:childTnLst>
                                    <p:set>
                                      <p:cBhvr>
                                        <p:cTn id="47" dur="1" fill="hold">
                                          <p:stCondLst>
                                            <p:cond delay="0"/>
                                          </p:stCondLst>
                                        </p:cTn>
                                        <p:tgtEl>
                                          <p:spTgt spid="3">
                                            <p:txEl>
                                              <p:pRg st="13" end="13"/>
                                            </p:txEl>
                                          </p:spTgt>
                                        </p:tgtEl>
                                        <p:attrNameLst>
                                          <p:attrName>style.visibility</p:attrName>
                                        </p:attrNameLst>
                                      </p:cBhvr>
                                      <p:to>
                                        <p:strVal val="visible"/>
                                      </p:to>
                                    </p:set>
                                    <p:animEffect transition="in" filter="dissolve">
                                      <p:cBhvr>
                                        <p:cTn id="48" dur="500"/>
                                        <p:tgtEl>
                                          <p:spTgt spid="3">
                                            <p:txEl>
                                              <p:pRg st="13" end="13"/>
                                            </p:txEl>
                                          </p:spTgt>
                                        </p:tgtEl>
                                      </p:cBhvr>
                                    </p:animEffect>
                                  </p:childTnLst>
                                </p:cTn>
                              </p:par>
                              <p:par>
                                <p:cTn id="49" presetID="9" presetClass="entr" presetSubtype="0" fill="hold" nodeType="withEffect">
                                  <p:stCondLst>
                                    <p:cond delay="0"/>
                                  </p:stCondLst>
                                  <p:childTnLst>
                                    <p:set>
                                      <p:cBhvr>
                                        <p:cTn id="50" dur="1" fill="hold">
                                          <p:stCondLst>
                                            <p:cond delay="0"/>
                                          </p:stCondLst>
                                        </p:cTn>
                                        <p:tgtEl>
                                          <p:spTgt spid="3">
                                            <p:txEl>
                                              <p:pRg st="14" end="14"/>
                                            </p:txEl>
                                          </p:spTgt>
                                        </p:tgtEl>
                                        <p:attrNameLst>
                                          <p:attrName>style.visibility</p:attrName>
                                        </p:attrNameLst>
                                      </p:cBhvr>
                                      <p:to>
                                        <p:strVal val="visible"/>
                                      </p:to>
                                    </p:set>
                                    <p:animEffect transition="in" filter="dissolve">
                                      <p:cBhvr>
                                        <p:cTn id="51" dur="500"/>
                                        <p:tgtEl>
                                          <p:spTgt spid="3">
                                            <p:txEl>
                                              <p:pRg st="14" end="14"/>
                                            </p:txEl>
                                          </p:spTgt>
                                        </p:tgtEl>
                                      </p:cBhvr>
                                    </p:animEffect>
                                  </p:childTnLst>
                                </p:cTn>
                              </p:par>
                              <p:par>
                                <p:cTn id="52" presetID="9" presetClass="entr" presetSubtype="0" fill="hold" nodeType="withEffect">
                                  <p:stCondLst>
                                    <p:cond delay="0"/>
                                  </p:stCondLst>
                                  <p:childTnLst>
                                    <p:set>
                                      <p:cBhvr>
                                        <p:cTn id="53" dur="1" fill="hold">
                                          <p:stCondLst>
                                            <p:cond delay="0"/>
                                          </p:stCondLst>
                                        </p:cTn>
                                        <p:tgtEl>
                                          <p:spTgt spid="3">
                                            <p:txEl>
                                              <p:pRg st="15" end="15"/>
                                            </p:txEl>
                                          </p:spTgt>
                                        </p:tgtEl>
                                        <p:attrNameLst>
                                          <p:attrName>style.visibility</p:attrName>
                                        </p:attrNameLst>
                                      </p:cBhvr>
                                      <p:to>
                                        <p:strVal val="visible"/>
                                      </p:to>
                                    </p:set>
                                    <p:animEffect transition="in" filter="dissolve">
                                      <p:cBhvr>
                                        <p:cTn id="54" dur="500"/>
                                        <p:tgtEl>
                                          <p:spTgt spid="3">
                                            <p:txEl>
                                              <p:pRg st="15" end="15"/>
                                            </p:txEl>
                                          </p:spTgt>
                                        </p:tgtEl>
                                      </p:cBhvr>
                                    </p:animEffect>
                                  </p:childTnLst>
                                </p:cTn>
                              </p:par>
                              <p:par>
                                <p:cTn id="55" presetID="9" presetClass="entr" presetSubtype="0" fill="hold" nodeType="withEffect">
                                  <p:stCondLst>
                                    <p:cond delay="0"/>
                                  </p:stCondLst>
                                  <p:childTnLst>
                                    <p:set>
                                      <p:cBhvr>
                                        <p:cTn id="56" dur="1" fill="hold">
                                          <p:stCondLst>
                                            <p:cond delay="0"/>
                                          </p:stCondLst>
                                        </p:cTn>
                                        <p:tgtEl>
                                          <p:spTgt spid="3">
                                            <p:txEl>
                                              <p:pRg st="16" end="16"/>
                                            </p:txEl>
                                          </p:spTgt>
                                        </p:tgtEl>
                                        <p:attrNameLst>
                                          <p:attrName>style.visibility</p:attrName>
                                        </p:attrNameLst>
                                      </p:cBhvr>
                                      <p:to>
                                        <p:strVal val="visible"/>
                                      </p:to>
                                    </p:set>
                                    <p:animEffect transition="in" filter="dissolve">
                                      <p:cBhvr>
                                        <p:cTn id="57" dur="500"/>
                                        <p:tgtEl>
                                          <p:spTgt spid="3">
                                            <p:txEl>
                                              <p:pRg st="16" end="16"/>
                                            </p:txEl>
                                          </p:spTgt>
                                        </p:tgtEl>
                                      </p:cBhvr>
                                    </p:animEffect>
                                  </p:childTnLst>
                                </p:cTn>
                              </p:par>
                              <p:par>
                                <p:cTn id="58" presetID="9" presetClass="entr" presetSubtype="0" fill="hold" nodeType="withEffect">
                                  <p:stCondLst>
                                    <p:cond delay="0"/>
                                  </p:stCondLst>
                                  <p:childTnLst>
                                    <p:set>
                                      <p:cBhvr>
                                        <p:cTn id="59" dur="1" fill="hold">
                                          <p:stCondLst>
                                            <p:cond delay="0"/>
                                          </p:stCondLst>
                                        </p:cTn>
                                        <p:tgtEl>
                                          <p:spTgt spid="3">
                                            <p:txEl>
                                              <p:pRg st="17" end="17"/>
                                            </p:txEl>
                                          </p:spTgt>
                                        </p:tgtEl>
                                        <p:attrNameLst>
                                          <p:attrName>style.visibility</p:attrName>
                                        </p:attrNameLst>
                                      </p:cBhvr>
                                      <p:to>
                                        <p:strVal val="visible"/>
                                      </p:to>
                                    </p:set>
                                    <p:animEffect transition="in" filter="dissolve">
                                      <p:cBhvr>
                                        <p:cTn id="60" dur="500"/>
                                        <p:tgtEl>
                                          <p:spTgt spid="3">
                                            <p:txEl>
                                              <p:pRg st="17" end="17"/>
                                            </p:txEl>
                                          </p:spTgt>
                                        </p:tgtEl>
                                      </p:cBhvr>
                                    </p:animEffect>
                                  </p:childTnLst>
                                </p:cTn>
                              </p:par>
                              <p:par>
                                <p:cTn id="61" presetID="9" presetClass="entr" presetSubtype="0" fill="hold" nodeType="withEffect">
                                  <p:stCondLst>
                                    <p:cond delay="0"/>
                                  </p:stCondLst>
                                  <p:childTnLst>
                                    <p:set>
                                      <p:cBhvr>
                                        <p:cTn id="62" dur="1" fill="hold">
                                          <p:stCondLst>
                                            <p:cond delay="0"/>
                                          </p:stCondLst>
                                        </p:cTn>
                                        <p:tgtEl>
                                          <p:spTgt spid="3">
                                            <p:txEl>
                                              <p:pRg st="18" end="18"/>
                                            </p:txEl>
                                          </p:spTgt>
                                        </p:tgtEl>
                                        <p:attrNameLst>
                                          <p:attrName>style.visibility</p:attrName>
                                        </p:attrNameLst>
                                      </p:cBhvr>
                                      <p:to>
                                        <p:strVal val="visible"/>
                                      </p:to>
                                    </p:set>
                                    <p:animEffect transition="in" filter="dissolve">
                                      <p:cBhvr>
                                        <p:cTn id="63" dur="500"/>
                                        <p:tgtEl>
                                          <p:spTgt spid="3">
                                            <p:txEl>
                                              <p:pRg st="18" end="18"/>
                                            </p:txEl>
                                          </p:spTgt>
                                        </p:tgtEl>
                                      </p:cBhvr>
                                    </p:animEffect>
                                  </p:childTnLst>
                                </p:cTn>
                              </p:par>
                              <p:par>
                                <p:cTn id="64" presetID="9" presetClass="entr" presetSubtype="0" fill="hold" nodeType="withEffect">
                                  <p:stCondLst>
                                    <p:cond delay="0"/>
                                  </p:stCondLst>
                                  <p:childTnLst>
                                    <p:set>
                                      <p:cBhvr>
                                        <p:cTn id="65" dur="1" fill="hold">
                                          <p:stCondLst>
                                            <p:cond delay="0"/>
                                          </p:stCondLst>
                                        </p:cTn>
                                        <p:tgtEl>
                                          <p:spTgt spid="3">
                                            <p:txEl>
                                              <p:pRg st="19" end="19"/>
                                            </p:txEl>
                                          </p:spTgt>
                                        </p:tgtEl>
                                        <p:attrNameLst>
                                          <p:attrName>style.visibility</p:attrName>
                                        </p:attrNameLst>
                                      </p:cBhvr>
                                      <p:to>
                                        <p:strVal val="visible"/>
                                      </p:to>
                                    </p:set>
                                    <p:animEffect transition="in" filter="dissolve">
                                      <p:cBhvr>
                                        <p:cTn id="66" dur="500"/>
                                        <p:tgtEl>
                                          <p:spTgt spid="3">
                                            <p:txEl>
                                              <p:pRg st="19" end="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矩形 6"/>
          <p:cNvSpPr/>
          <p:nvPr/>
        </p:nvSpPr>
        <p:spPr>
          <a:xfrm rot="1879576">
            <a:off x="1128358" y="-68368"/>
            <a:ext cx="3392512" cy="3770263"/>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p>
            <a:pPr algn="ctr"/>
            <a:r>
              <a:rPr lang="zh-CN" altLang="en-US" sz="239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
            </a:r>
            <a:endParaRPr lang="zh-CN" altLang="en-US" sz="239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标题 1"/>
          <p:cNvSpPr>
            <a:spLocks noGrp="1"/>
          </p:cNvSpPr>
          <p:nvPr>
            <p:ph type="title"/>
          </p:nvPr>
        </p:nvSpPr>
        <p:spPr/>
        <p:txBody>
          <a:bodyPr/>
          <a:p>
            <a:r>
              <a:rPr lang="zh-CN" altLang="en-US"/>
              <a:t>思考题</a:t>
            </a:r>
            <a:endParaRPr lang="zh-CN" altLang="en-US"/>
          </a:p>
        </p:txBody>
      </p:sp>
      <p:sp>
        <p:nvSpPr>
          <p:cNvPr id="3" name="内容占位符 2"/>
          <p:cNvSpPr>
            <a:spLocks noGrp="1"/>
          </p:cNvSpPr>
          <p:nvPr>
            <p:ph idx="1"/>
          </p:nvPr>
        </p:nvSpPr>
        <p:spPr/>
        <p:txBody>
          <a:bodyPr/>
          <a:p>
            <a:r>
              <a:rPr lang="zh-CN" altLang="en-US"/>
              <a:t>1.组织变革的类型及目标有哪些？</a:t>
            </a:r>
            <a:endParaRPr lang="zh-CN" altLang="en-US"/>
          </a:p>
          <a:p>
            <a:r>
              <a:rPr lang="zh-CN" altLang="en-US"/>
              <a:t>2.一个组织是否存在连续变革的可能？</a:t>
            </a:r>
            <a:endParaRPr lang="zh-CN" altLang="en-US"/>
          </a:p>
          <a:p>
            <a:r>
              <a:rPr lang="zh-CN" altLang="en-US"/>
              <a:t>3.如何处理组织变革过程中存在的与组织长远战略相矛盾的地方？</a:t>
            </a:r>
            <a:endParaRPr lang="zh-CN" altLang="en-US"/>
          </a:p>
          <a:p>
            <a:r>
              <a:rPr lang="zh-CN" altLang="en-US"/>
              <a:t>4. 组织如何尽快实现变革从而克服眼前的危机？</a:t>
            </a:r>
            <a:endParaRPr lang="zh-CN" altLang="en-US"/>
          </a:p>
          <a:p>
            <a:r>
              <a:rPr lang="zh-CN" altLang="en-US"/>
              <a:t>5. 如何采取措施可以使变革得到更多组织成员的理解与支持？</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linds(horizontal)">
                                      <p:cBhvr>
                                        <p:cTn id="16" dur="500"/>
                                        <p:tgtEl>
                                          <p:spTgt spid="3">
                                            <p:txEl>
                                              <p:pRg st="1" end="1"/>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linds(horizontal)">
                                      <p:cBhvr>
                                        <p:cTn id="19" dur="500"/>
                                        <p:tgtEl>
                                          <p:spTgt spid="3">
                                            <p:txEl>
                                              <p:pRg st="2" end="2"/>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blinds(horizontal)">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自测题</a:t>
            </a:r>
            <a:endParaRPr lang="zh-CN" altLang="en-US">
              <a:sym typeface="+mn-ea"/>
            </a:endParaRPr>
          </a:p>
        </p:txBody>
      </p:sp>
      <p:sp>
        <p:nvSpPr>
          <p:cNvPr id="3" name="内容占位符 2"/>
          <p:cNvSpPr>
            <a:spLocks noGrp="1"/>
          </p:cNvSpPr>
          <p:nvPr>
            <p:ph idx="1"/>
          </p:nvPr>
        </p:nvSpPr>
        <p:spPr>
          <a:xfrm>
            <a:off x="304800" y="1112520"/>
            <a:ext cx="8686800" cy="4967605"/>
          </a:xfrm>
        </p:spPr>
        <p:txBody>
          <a:bodyPr/>
          <a:p>
            <a:r>
              <a:rPr lang="zh-CN" altLang="en-US" sz="2400"/>
              <a:t>一、填充题</a:t>
            </a:r>
            <a:endParaRPr lang="zh-CN" altLang="en-US" sz="2400"/>
          </a:p>
          <a:p>
            <a:r>
              <a:rPr lang="zh-CN" altLang="en-US" sz="1400"/>
              <a:t>1.推动组织变革的因素可以分为</a:t>
            </a:r>
            <a:r>
              <a:rPr lang="zh-CN" altLang="en-US" sz="1400" u="sng"/>
              <a:t>          </a:t>
            </a:r>
            <a:r>
              <a:rPr lang="zh-CN" altLang="en-US" sz="1400"/>
              <a:t>和</a:t>
            </a:r>
            <a:r>
              <a:rPr lang="zh-CN" altLang="en-US" sz="1400" u="sng"/>
              <a:t>        </a:t>
            </a:r>
            <a:r>
              <a:rPr lang="zh-CN" altLang="en-US" sz="1400"/>
              <a:t>两个部分。</a:t>
            </a:r>
            <a:endParaRPr lang="zh-CN" altLang="en-US" sz="1400"/>
          </a:p>
          <a:p>
            <a:r>
              <a:rPr lang="zh-CN" altLang="en-US" sz="1400"/>
              <a:t>2.资源变化的影响是推动组织变革的</a:t>
            </a:r>
            <a:r>
              <a:rPr lang="zh-CN" altLang="en-US" sz="1400" u="sng"/>
              <a:t>        </a:t>
            </a:r>
            <a:r>
              <a:rPr lang="zh-CN" altLang="en-US" sz="1400"/>
              <a:t>因素。</a:t>
            </a:r>
            <a:endParaRPr lang="zh-CN" altLang="en-US" sz="1400"/>
          </a:p>
          <a:p>
            <a:r>
              <a:rPr lang="zh-CN" altLang="en-US" sz="1400"/>
              <a:t>3.保障信息畅通的要求是推动组织变革的</a:t>
            </a:r>
            <a:r>
              <a:rPr lang="zh-CN" altLang="en-US" sz="1400" u="sng"/>
              <a:t>        </a:t>
            </a:r>
            <a:r>
              <a:rPr lang="zh-CN" altLang="en-US" sz="1400"/>
              <a:t>因素。</a:t>
            </a:r>
            <a:endParaRPr lang="zh-CN" altLang="en-US" sz="1400"/>
          </a:p>
          <a:p>
            <a:r>
              <a:rPr lang="zh-CN" altLang="en-US" sz="1400"/>
              <a:t>4.按照变革的程度与速度不同，可以分为</a:t>
            </a:r>
            <a:r>
              <a:rPr lang="zh-CN" altLang="en-US" sz="1400" u="sng"/>
              <a:t>        </a:t>
            </a:r>
            <a:r>
              <a:rPr lang="zh-CN" altLang="en-US" sz="1400"/>
              <a:t>变革和</a:t>
            </a:r>
            <a:r>
              <a:rPr lang="zh-CN" altLang="en-US" sz="1400" u="sng"/>
              <a:t>        </a:t>
            </a:r>
            <a:r>
              <a:rPr lang="zh-CN" altLang="en-US" sz="1400"/>
              <a:t>变革。</a:t>
            </a:r>
            <a:endParaRPr lang="zh-CN" altLang="en-US" sz="1400"/>
          </a:p>
          <a:p>
            <a:r>
              <a:rPr lang="zh-CN" altLang="en-US" sz="1400"/>
              <a:t>5.按照工作的对象不同，组织变革可分为 </a:t>
            </a:r>
            <a:r>
              <a:rPr lang="zh-CN" altLang="en-US" sz="1400" u="sng"/>
              <a:t>           </a:t>
            </a:r>
            <a:r>
              <a:rPr lang="zh-CN" altLang="en-US" sz="1400"/>
              <a:t>的变革、</a:t>
            </a:r>
            <a:r>
              <a:rPr lang="zh-CN" altLang="en-US" sz="1400" u="sng"/>
              <a:t>          </a:t>
            </a:r>
            <a:r>
              <a:rPr lang="zh-CN" altLang="en-US" sz="1400"/>
              <a:t> 的变革</a:t>
            </a:r>
            <a:endParaRPr lang="zh-CN" altLang="en-US" sz="1400"/>
          </a:p>
          <a:p>
            <a:r>
              <a:rPr lang="zh-CN" altLang="en-US" sz="1400"/>
              <a:t>和 </a:t>
            </a:r>
            <a:r>
              <a:rPr lang="zh-CN" altLang="en-US" sz="1400" u="sng"/>
              <a:t>           </a:t>
            </a:r>
            <a:r>
              <a:rPr lang="zh-CN" altLang="en-US" sz="1400"/>
              <a:t>的变革。</a:t>
            </a:r>
            <a:endParaRPr lang="zh-CN" altLang="en-US" sz="1400"/>
          </a:p>
          <a:p>
            <a:r>
              <a:rPr lang="zh-CN" altLang="en-US" sz="1400"/>
              <a:t>6.按照组织所处的经营环境状况不同，组织变革可以分为</a:t>
            </a:r>
            <a:r>
              <a:rPr lang="zh-CN" altLang="en-US" sz="1400" u="sng"/>
              <a:t>       </a:t>
            </a:r>
            <a:r>
              <a:rPr lang="zh-CN" altLang="en-US" sz="1400"/>
              <a:t>变革和</a:t>
            </a:r>
            <a:r>
              <a:rPr lang="zh-CN" altLang="en-US" sz="1400" u="sng"/>
              <a:t>       </a:t>
            </a:r>
            <a:r>
              <a:rPr lang="zh-CN" altLang="en-US" sz="1400"/>
              <a:t>变革。</a:t>
            </a:r>
            <a:endParaRPr lang="zh-CN" altLang="en-US" sz="1400"/>
          </a:p>
          <a:p>
            <a:r>
              <a:rPr lang="zh-CN" altLang="en-US" sz="1400"/>
              <a:t>7. </a:t>
            </a:r>
            <a:r>
              <a:rPr lang="zh-CN" altLang="en-US" sz="1400" u="sng"/>
              <a:t>          </a:t>
            </a:r>
            <a:r>
              <a:rPr lang="zh-CN" altLang="en-US" sz="1400"/>
              <a:t>是指组织对其长期发展战略或使命所做的变革。</a:t>
            </a:r>
            <a:endParaRPr lang="zh-CN" altLang="en-US" sz="1400"/>
          </a:p>
          <a:p>
            <a:r>
              <a:rPr lang="zh-CN" altLang="en-US" sz="1400"/>
              <a:t>8. </a:t>
            </a:r>
            <a:r>
              <a:rPr lang="zh-CN" altLang="en-US" sz="1400" u="sng"/>
              <a:t>           </a:t>
            </a:r>
            <a:r>
              <a:rPr lang="zh-CN" altLang="en-US" sz="1400"/>
              <a:t>变革会使组织结构、组织文化、用户服务、质量、成本等各个方面产</a:t>
            </a:r>
            <a:endParaRPr lang="zh-CN" altLang="en-US" sz="1400"/>
          </a:p>
          <a:p>
            <a:r>
              <a:rPr lang="zh-CN" altLang="en-US" sz="1400"/>
              <a:t>生重大的改变。</a:t>
            </a:r>
            <a:endParaRPr lang="zh-CN" altLang="en-US" sz="1400"/>
          </a:p>
          <a:p>
            <a:r>
              <a:rPr lang="zh-CN" altLang="en-US" sz="1400"/>
              <a:t>9. </a:t>
            </a:r>
            <a:r>
              <a:rPr lang="zh-CN" altLang="en-US" sz="1400" u="sng"/>
              <a:t>             </a:t>
            </a:r>
            <a:r>
              <a:rPr lang="zh-CN" altLang="en-US" sz="1400"/>
              <a:t>变革是指组织必须通过对员工的培训、教育等引导，使他们能够在</a:t>
            </a:r>
            <a:endParaRPr lang="zh-CN" altLang="en-US" sz="1400"/>
          </a:p>
          <a:p>
            <a:r>
              <a:rPr lang="zh-CN" altLang="en-US" sz="1400"/>
              <a:t>观念、态度和行为方面与组织保持一致。</a:t>
            </a:r>
            <a:endParaRPr lang="zh-CN" altLang="en-US" sz="1400"/>
          </a:p>
          <a:p>
            <a:r>
              <a:rPr lang="zh-CN" altLang="en-US" sz="1400"/>
              <a:t>10.组织变革过程的主要变量因素包括</a:t>
            </a:r>
            <a:r>
              <a:rPr lang="zh-CN" altLang="en-US" sz="1400" u="sng"/>
              <a:t>         </a:t>
            </a:r>
            <a:r>
              <a:rPr lang="zh-CN" altLang="en-US" sz="1400"/>
              <a:t> 、</a:t>
            </a:r>
            <a:r>
              <a:rPr lang="zh-CN" altLang="en-US" sz="1400" u="sng"/>
              <a:t>        </a:t>
            </a:r>
            <a:r>
              <a:rPr lang="zh-CN" altLang="en-US" sz="1400"/>
              <a:t> 、</a:t>
            </a:r>
            <a:r>
              <a:rPr lang="zh-CN" altLang="en-US" sz="1400" u="sng"/>
              <a:t>         </a:t>
            </a:r>
            <a:r>
              <a:rPr lang="zh-CN" altLang="en-US" sz="1400"/>
              <a:t>  。  </a:t>
            </a:r>
            <a:endParaRPr lang="zh-CN" altLang="en-US" sz="1400"/>
          </a:p>
          <a:p>
            <a:r>
              <a:rPr lang="zh-CN" altLang="en-US" sz="1400"/>
              <a:t>11.组织变革的基本目标是提高组织的适应能力，包括以下三个方面 </a:t>
            </a:r>
            <a:r>
              <a:rPr lang="zh-CN" altLang="en-US" sz="1400" u="sng"/>
              <a:t>            </a:t>
            </a:r>
            <a:r>
              <a:rPr lang="zh-CN" altLang="en-US" sz="1400"/>
              <a:t>、</a:t>
            </a:r>
            <a:endParaRPr lang="zh-CN" altLang="en-US" sz="1400"/>
          </a:p>
          <a:p>
            <a:r>
              <a:rPr lang="zh-CN" altLang="en-US" sz="1400" u="sng"/>
              <a:t>             </a:t>
            </a:r>
            <a:r>
              <a:rPr lang="zh-CN" altLang="en-US" sz="1400"/>
              <a:t>、</a:t>
            </a:r>
            <a:r>
              <a:rPr lang="zh-CN" altLang="en-US" sz="1400" u="sng"/>
              <a:t>            </a:t>
            </a:r>
            <a:r>
              <a:rPr lang="zh-CN" altLang="en-US" sz="1400"/>
              <a:t>。</a:t>
            </a:r>
            <a:endParaRPr lang="zh-CN" altLang="en-US" sz="1400"/>
          </a:p>
          <a:p>
            <a:r>
              <a:rPr lang="zh-CN" altLang="en-US" sz="1400"/>
              <a:t>12.组织变革的过程包括 </a:t>
            </a:r>
            <a:r>
              <a:rPr lang="zh-CN" altLang="en-US" sz="1400" u="sng"/>
              <a:t>        </a:t>
            </a:r>
            <a:r>
              <a:rPr lang="zh-CN" altLang="en-US" sz="1400"/>
              <a:t> 、</a:t>
            </a:r>
            <a:r>
              <a:rPr lang="zh-CN" altLang="en-US" sz="1400" u="sng"/>
              <a:t>           </a:t>
            </a:r>
            <a:r>
              <a:rPr lang="zh-CN" altLang="en-US" sz="1400"/>
              <a:t>、</a:t>
            </a:r>
            <a:r>
              <a:rPr lang="zh-CN" altLang="en-US" sz="1400" u="sng"/>
              <a:t>         </a:t>
            </a:r>
            <a:r>
              <a:rPr lang="zh-CN" altLang="en-US" sz="1400"/>
              <a:t> 三个阶段。</a:t>
            </a:r>
            <a:endParaRPr lang="zh-CN" altLang="en-US" sz="1400"/>
          </a:p>
          <a:p>
            <a:r>
              <a:rPr lang="zh-CN" altLang="en-US" sz="1400"/>
              <a:t>13.组织变革的阻力集中表现为来自</a:t>
            </a:r>
            <a:r>
              <a:rPr lang="zh-CN" altLang="en-US" sz="1400" u="sng"/>
              <a:t>          </a:t>
            </a:r>
            <a:r>
              <a:rPr lang="zh-CN" altLang="en-US" sz="1400"/>
              <a:t>的阻力和来自</a:t>
            </a:r>
            <a:r>
              <a:rPr lang="zh-CN" altLang="en-US" sz="1400" u="sng"/>
              <a:t>         </a:t>
            </a:r>
            <a:r>
              <a:rPr lang="zh-CN" altLang="en-US" sz="1400"/>
              <a:t>的阻力两种。</a:t>
            </a:r>
            <a:endParaRPr lang="zh-CN" altLang="en-US" sz="1400"/>
          </a:p>
          <a:p>
            <a:r>
              <a:rPr lang="zh-CN" altLang="en-US" sz="1400"/>
              <a:t>14.组织中的</a:t>
            </a:r>
            <a:r>
              <a:rPr lang="zh-CN" altLang="en-US" sz="1400" u="sng"/>
              <a:t>          </a:t>
            </a:r>
            <a:r>
              <a:rPr lang="zh-CN" altLang="en-US" sz="1400"/>
              <a:t>和员工的</a:t>
            </a:r>
            <a:r>
              <a:rPr lang="zh-CN" altLang="en-US" sz="1400" u="sng"/>
              <a:t>           </a:t>
            </a:r>
            <a:r>
              <a:rPr lang="zh-CN" altLang="en-US" sz="1400"/>
              <a:t>是产生压力的主要因素。</a:t>
            </a:r>
            <a:endParaRPr lang="zh-CN" altLang="en-US" sz="1400"/>
          </a:p>
          <a:p>
            <a:r>
              <a:rPr lang="zh-CN" altLang="en-US" sz="1400"/>
              <a:t>15.变革中的主要压力因素是</a:t>
            </a:r>
            <a:r>
              <a:rPr lang="zh-CN" altLang="en-US" sz="1400" u="sng"/>
              <a:t>           </a:t>
            </a:r>
            <a:r>
              <a:rPr lang="zh-CN" altLang="en-US" sz="1400"/>
              <a:t> 和  </a:t>
            </a:r>
            <a:r>
              <a:rPr lang="zh-CN" altLang="en-US" sz="1400" u="sng"/>
              <a:t>         </a:t>
            </a:r>
            <a:r>
              <a:rPr lang="zh-CN" altLang="en-US" sz="1400"/>
              <a:t>两种。</a:t>
            </a:r>
            <a:endParaRPr lang="zh-CN" altLang="en-US" sz="1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linds(horizontal)">
                                      <p:cBhvr>
                                        <p:cTn id="13" dur="500"/>
                                        <p:tgtEl>
                                          <p:spTgt spid="3">
                                            <p:txEl>
                                              <p:pRg st="1" end="1"/>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blinds(horizontal)">
                                      <p:cBhvr>
                                        <p:cTn id="16" dur="500"/>
                                        <p:tgtEl>
                                          <p:spTgt spid="3">
                                            <p:txEl>
                                              <p:pRg st="2" end="2"/>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horizontal)">
                                      <p:cBhvr>
                                        <p:cTn id="19" dur="500"/>
                                        <p:tgtEl>
                                          <p:spTgt spid="3">
                                            <p:txEl>
                                              <p:pRg st="3" end="3"/>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blinds(horizontal)">
                                      <p:cBhvr>
                                        <p:cTn id="25" dur="500"/>
                                        <p:tgtEl>
                                          <p:spTgt spid="3">
                                            <p:txEl>
                                              <p:pRg st="5" end="5"/>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blinds(horizontal)">
                                      <p:cBhvr>
                                        <p:cTn id="28" dur="500"/>
                                        <p:tgtEl>
                                          <p:spTgt spid="3">
                                            <p:txEl>
                                              <p:pRg st="6" end="6"/>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blinds(horizontal)">
                                      <p:cBhvr>
                                        <p:cTn id="31" dur="500"/>
                                        <p:tgtEl>
                                          <p:spTgt spid="3">
                                            <p:txEl>
                                              <p:pRg st="7" end="7"/>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blinds(horizontal)">
                                      <p:cBhvr>
                                        <p:cTn id="34" dur="500"/>
                                        <p:tgtEl>
                                          <p:spTgt spid="3">
                                            <p:txEl>
                                              <p:pRg st="8" end="8"/>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blinds(horizontal)">
                                      <p:cBhvr>
                                        <p:cTn id="37" dur="500"/>
                                        <p:tgtEl>
                                          <p:spTgt spid="3">
                                            <p:txEl>
                                              <p:pRg st="9" end="9"/>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3">
                                            <p:txEl>
                                              <p:pRg st="10" end="10"/>
                                            </p:txEl>
                                          </p:spTgt>
                                        </p:tgtEl>
                                        <p:attrNameLst>
                                          <p:attrName>style.visibility</p:attrName>
                                        </p:attrNameLst>
                                      </p:cBhvr>
                                      <p:to>
                                        <p:strVal val="visible"/>
                                      </p:to>
                                    </p:set>
                                    <p:animEffect transition="in" filter="blinds(horizontal)">
                                      <p:cBhvr>
                                        <p:cTn id="40" dur="500"/>
                                        <p:tgtEl>
                                          <p:spTgt spid="3">
                                            <p:txEl>
                                              <p:pRg st="10" end="10"/>
                                            </p:txEl>
                                          </p:spTgt>
                                        </p:tgtEl>
                                      </p:cBhvr>
                                    </p:animEffect>
                                  </p:childTnLst>
                                </p:cTn>
                              </p:par>
                              <p:par>
                                <p:cTn id="41" presetID="3" presetClass="entr" presetSubtype="10" fill="hold" nodeType="with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animEffect transition="in" filter="blinds(horizontal)">
                                      <p:cBhvr>
                                        <p:cTn id="43" dur="500"/>
                                        <p:tgtEl>
                                          <p:spTgt spid="3">
                                            <p:txEl>
                                              <p:pRg st="11" end="11"/>
                                            </p:txEl>
                                          </p:spTgt>
                                        </p:tgtEl>
                                      </p:cBhvr>
                                    </p:animEffect>
                                  </p:childTnLst>
                                </p:cTn>
                              </p:par>
                              <p:par>
                                <p:cTn id="44" presetID="3" presetClass="entr" presetSubtype="10" fill="hold" nodeType="withEffect">
                                  <p:stCondLst>
                                    <p:cond delay="0"/>
                                  </p:stCondLst>
                                  <p:childTnLst>
                                    <p:set>
                                      <p:cBhvr>
                                        <p:cTn id="45" dur="1" fill="hold">
                                          <p:stCondLst>
                                            <p:cond delay="0"/>
                                          </p:stCondLst>
                                        </p:cTn>
                                        <p:tgtEl>
                                          <p:spTgt spid="3">
                                            <p:txEl>
                                              <p:pRg st="12" end="12"/>
                                            </p:txEl>
                                          </p:spTgt>
                                        </p:tgtEl>
                                        <p:attrNameLst>
                                          <p:attrName>style.visibility</p:attrName>
                                        </p:attrNameLst>
                                      </p:cBhvr>
                                      <p:to>
                                        <p:strVal val="visible"/>
                                      </p:to>
                                    </p:set>
                                    <p:animEffect transition="in" filter="blinds(horizontal)">
                                      <p:cBhvr>
                                        <p:cTn id="46" dur="500"/>
                                        <p:tgtEl>
                                          <p:spTgt spid="3">
                                            <p:txEl>
                                              <p:pRg st="12" end="12"/>
                                            </p:txEl>
                                          </p:spTgt>
                                        </p:tgtEl>
                                      </p:cBhvr>
                                    </p:animEffect>
                                  </p:childTnLst>
                                </p:cTn>
                              </p:par>
                              <p:par>
                                <p:cTn id="47" presetID="3" presetClass="entr" presetSubtype="10" fill="hold" nodeType="withEffect">
                                  <p:stCondLst>
                                    <p:cond delay="0"/>
                                  </p:stCondLst>
                                  <p:childTnLst>
                                    <p:set>
                                      <p:cBhvr>
                                        <p:cTn id="48" dur="1" fill="hold">
                                          <p:stCondLst>
                                            <p:cond delay="0"/>
                                          </p:stCondLst>
                                        </p:cTn>
                                        <p:tgtEl>
                                          <p:spTgt spid="3">
                                            <p:txEl>
                                              <p:pRg st="13" end="13"/>
                                            </p:txEl>
                                          </p:spTgt>
                                        </p:tgtEl>
                                        <p:attrNameLst>
                                          <p:attrName>style.visibility</p:attrName>
                                        </p:attrNameLst>
                                      </p:cBhvr>
                                      <p:to>
                                        <p:strVal val="visible"/>
                                      </p:to>
                                    </p:set>
                                    <p:animEffect transition="in" filter="blinds(horizontal)">
                                      <p:cBhvr>
                                        <p:cTn id="49" dur="500"/>
                                        <p:tgtEl>
                                          <p:spTgt spid="3">
                                            <p:txEl>
                                              <p:pRg st="13" end="13"/>
                                            </p:txEl>
                                          </p:spTgt>
                                        </p:tgtEl>
                                      </p:cBhvr>
                                    </p:animEffect>
                                  </p:childTnLst>
                                </p:cTn>
                              </p:par>
                              <p:par>
                                <p:cTn id="50" presetID="3" presetClass="entr" presetSubtype="10" fill="hold" nodeType="withEffect">
                                  <p:stCondLst>
                                    <p:cond delay="0"/>
                                  </p:stCondLst>
                                  <p:childTnLst>
                                    <p:set>
                                      <p:cBhvr>
                                        <p:cTn id="51" dur="1" fill="hold">
                                          <p:stCondLst>
                                            <p:cond delay="0"/>
                                          </p:stCondLst>
                                        </p:cTn>
                                        <p:tgtEl>
                                          <p:spTgt spid="3">
                                            <p:txEl>
                                              <p:pRg st="14" end="14"/>
                                            </p:txEl>
                                          </p:spTgt>
                                        </p:tgtEl>
                                        <p:attrNameLst>
                                          <p:attrName>style.visibility</p:attrName>
                                        </p:attrNameLst>
                                      </p:cBhvr>
                                      <p:to>
                                        <p:strVal val="visible"/>
                                      </p:to>
                                    </p:set>
                                    <p:animEffect transition="in" filter="blinds(horizontal)">
                                      <p:cBhvr>
                                        <p:cTn id="52" dur="500"/>
                                        <p:tgtEl>
                                          <p:spTgt spid="3">
                                            <p:txEl>
                                              <p:pRg st="14" end="14"/>
                                            </p:txEl>
                                          </p:spTgt>
                                        </p:tgtEl>
                                      </p:cBhvr>
                                    </p:animEffect>
                                  </p:childTnLst>
                                </p:cTn>
                              </p:par>
                              <p:par>
                                <p:cTn id="53" presetID="3" presetClass="entr" presetSubtype="10" fill="hold" nodeType="withEffect">
                                  <p:stCondLst>
                                    <p:cond delay="0"/>
                                  </p:stCondLst>
                                  <p:childTnLst>
                                    <p:set>
                                      <p:cBhvr>
                                        <p:cTn id="54" dur="1" fill="hold">
                                          <p:stCondLst>
                                            <p:cond delay="0"/>
                                          </p:stCondLst>
                                        </p:cTn>
                                        <p:tgtEl>
                                          <p:spTgt spid="3">
                                            <p:txEl>
                                              <p:pRg st="15" end="15"/>
                                            </p:txEl>
                                          </p:spTgt>
                                        </p:tgtEl>
                                        <p:attrNameLst>
                                          <p:attrName>style.visibility</p:attrName>
                                        </p:attrNameLst>
                                      </p:cBhvr>
                                      <p:to>
                                        <p:strVal val="visible"/>
                                      </p:to>
                                    </p:set>
                                    <p:animEffect transition="in" filter="blinds(horizontal)">
                                      <p:cBhvr>
                                        <p:cTn id="55" dur="500"/>
                                        <p:tgtEl>
                                          <p:spTgt spid="3">
                                            <p:txEl>
                                              <p:pRg st="15" end="15"/>
                                            </p:txEl>
                                          </p:spTgt>
                                        </p:tgtEl>
                                      </p:cBhvr>
                                    </p:animEffect>
                                  </p:childTnLst>
                                </p:cTn>
                              </p:par>
                              <p:par>
                                <p:cTn id="56" presetID="3" presetClass="entr" presetSubtype="10" fill="hold" nodeType="withEffect">
                                  <p:stCondLst>
                                    <p:cond delay="0"/>
                                  </p:stCondLst>
                                  <p:childTnLst>
                                    <p:set>
                                      <p:cBhvr>
                                        <p:cTn id="57" dur="1" fill="hold">
                                          <p:stCondLst>
                                            <p:cond delay="0"/>
                                          </p:stCondLst>
                                        </p:cTn>
                                        <p:tgtEl>
                                          <p:spTgt spid="3">
                                            <p:txEl>
                                              <p:pRg st="16" end="16"/>
                                            </p:txEl>
                                          </p:spTgt>
                                        </p:tgtEl>
                                        <p:attrNameLst>
                                          <p:attrName>style.visibility</p:attrName>
                                        </p:attrNameLst>
                                      </p:cBhvr>
                                      <p:to>
                                        <p:strVal val="visible"/>
                                      </p:to>
                                    </p:set>
                                    <p:animEffect transition="in" filter="blinds(horizontal)">
                                      <p:cBhvr>
                                        <p:cTn id="58" dur="500"/>
                                        <p:tgtEl>
                                          <p:spTgt spid="3">
                                            <p:txEl>
                                              <p:pRg st="16" end="16"/>
                                            </p:txEl>
                                          </p:spTgt>
                                        </p:tgtEl>
                                      </p:cBhvr>
                                    </p:animEffect>
                                  </p:childTnLst>
                                </p:cTn>
                              </p:par>
                              <p:par>
                                <p:cTn id="59" presetID="3" presetClass="entr" presetSubtype="10" fill="hold" nodeType="withEffect">
                                  <p:stCondLst>
                                    <p:cond delay="0"/>
                                  </p:stCondLst>
                                  <p:childTnLst>
                                    <p:set>
                                      <p:cBhvr>
                                        <p:cTn id="60" dur="1" fill="hold">
                                          <p:stCondLst>
                                            <p:cond delay="0"/>
                                          </p:stCondLst>
                                        </p:cTn>
                                        <p:tgtEl>
                                          <p:spTgt spid="3">
                                            <p:txEl>
                                              <p:pRg st="17" end="17"/>
                                            </p:txEl>
                                          </p:spTgt>
                                        </p:tgtEl>
                                        <p:attrNameLst>
                                          <p:attrName>style.visibility</p:attrName>
                                        </p:attrNameLst>
                                      </p:cBhvr>
                                      <p:to>
                                        <p:strVal val="visible"/>
                                      </p:to>
                                    </p:set>
                                    <p:animEffect transition="in" filter="blinds(horizontal)">
                                      <p:cBhvr>
                                        <p:cTn id="61" dur="500"/>
                                        <p:tgtEl>
                                          <p:spTgt spid="3">
                                            <p:txEl>
                                              <p:pRg st="17" end="17"/>
                                            </p:txEl>
                                          </p:spTgt>
                                        </p:tgtEl>
                                      </p:cBhvr>
                                    </p:animEffect>
                                  </p:childTnLst>
                                </p:cTn>
                              </p:par>
                              <p:par>
                                <p:cTn id="62" presetID="3" presetClass="entr" presetSubtype="10" fill="hold" nodeType="withEffect">
                                  <p:stCondLst>
                                    <p:cond delay="0"/>
                                  </p:stCondLst>
                                  <p:childTnLst>
                                    <p:set>
                                      <p:cBhvr>
                                        <p:cTn id="63" dur="1" fill="hold">
                                          <p:stCondLst>
                                            <p:cond delay="0"/>
                                          </p:stCondLst>
                                        </p:cTn>
                                        <p:tgtEl>
                                          <p:spTgt spid="3">
                                            <p:txEl>
                                              <p:pRg st="18" end="18"/>
                                            </p:txEl>
                                          </p:spTgt>
                                        </p:tgtEl>
                                        <p:attrNameLst>
                                          <p:attrName>style.visibility</p:attrName>
                                        </p:attrNameLst>
                                      </p:cBhvr>
                                      <p:to>
                                        <p:strVal val="visible"/>
                                      </p:to>
                                    </p:set>
                                    <p:animEffect transition="in" filter="blinds(horizontal)">
                                      <p:cBhvr>
                                        <p:cTn id="64" dur="500"/>
                                        <p:tgtEl>
                                          <p:spTgt spid="3">
                                            <p:txEl>
                                              <p:pRg st="18" end="18"/>
                                            </p:txEl>
                                          </p:spTgt>
                                        </p:tgtEl>
                                      </p:cBhvr>
                                    </p:animEffect>
                                  </p:childTnLst>
                                </p:cTn>
                              </p:par>
                              <p:par>
                                <p:cTn id="65" presetID="3" presetClass="entr" presetSubtype="10" fill="hold" nodeType="withEffect">
                                  <p:stCondLst>
                                    <p:cond delay="0"/>
                                  </p:stCondLst>
                                  <p:childTnLst>
                                    <p:set>
                                      <p:cBhvr>
                                        <p:cTn id="66" dur="1" fill="hold">
                                          <p:stCondLst>
                                            <p:cond delay="0"/>
                                          </p:stCondLst>
                                        </p:cTn>
                                        <p:tgtEl>
                                          <p:spTgt spid="3">
                                            <p:txEl>
                                              <p:pRg st="19" end="19"/>
                                            </p:txEl>
                                          </p:spTgt>
                                        </p:tgtEl>
                                        <p:attrNameLst>
                                          <p:attrName>style.visibility</p:attrName>
                                        </p:attrNameLst>
                                      </p:cBhvr>
                                      <p:to>
                                        <p:strVal val="visible"/>
                                      </p:to>
                                    </p:set>
                                    <p:animEffect transition="in" filter="blinds(horizontal)">
                                      <p:cBhvr>
                                        <p:cTn id="67" dur="500"/>
                                        <p:tgtEl>
                                          <p:spTgt spid="3">
                                            <p:txEl>
                                              <p:pRg st="19" end="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自测题</a:t>
            </a:r>
            <a:endParaRPr lang="zh-CN" altLang="en-US">
              <a:sym typeface="+mn-ea"/>
            </a:endParaRPr>
          </a:p>
        </p:txBody>
      </p:sp>
      <p:sp>
        <p:nvSpPr>
          <p:cNvPr id="3" name="内容占位符 2"/>
          <p:cNvSpPr>
            <a:spLocks noGrp="1"/>
          </p:cNvSpPr>
          <p:nvPr>
            <p:ph idx="1"/>
          </p:nvPr>
        </p:nvSpPr>
        <p:spPr>
          <a:xfrm>
            <a:off x="304800" y="1165860"/>
            <a:ext cx="8686800" cy="6350000"/>
          </a:xfrm>
        </p:spPr>
        <p:txBody>
          <a:bodyPr/>
          <a:p>
            <a:r>
              <a:rPr lang="zh-CN" altLang="en-US"/>
              <a:t>二、选择题</a:t>
            </a:r>
            <a:endParaRPr lang="zh-CN" altLang="en-US"/>
          </a:p>
          <a:p>
            <a:r>
              <a:rPr lang="zh-CN" altLang="en-US" sz="1600"/>
              <a:t>1. 以下哪种因素不是导致组织变革的主要动因</a:t>
            </a:r>
            <a:r>
              <a:rPr lang="zh-CN" altLang="en-US" sz="1600" u="sng"/>
              <a:t>        </a:t>
            </a:r>
            <a:r>
              <a:rPr lang="zh-CN" altLang="en-US" sz="1600"/>
              <a:t>。</a:t>
            </a:r>
            <a:endParaRPr lang="zh-CN" altLang="en-US" sz="1600"/>
          </a:p>
          <a:p>
            <a:r>
              <a:rPr lang="zh-CN" altLang="en-US" sz="1600"/>
              <a:t>A. 组织成员的期望与实际情况的差异    B. 组织外部环境的变化</a:t>
            </a:r>
            <a:endParaRPr lang="zh-CN" altLang="en-US" sz="1600"/>
          </a:p>
          <a:p>
            <a:r>
              <a:rPr lang="zh-CN" altLang="en-US" sz="1600"/>
              <a:t>C. 组织内部条件的变化  　　　　　    D. 组织的社会责任</a:t>
            </a:r>
            <a:endParaRPr lang="zh-CN" altLang="en-US" sz="1600"/>
          </a:p>
          <a:p>
            <a:r>
              <a:rPr lang="zh-CN" altLang="en-US" sz="1600"/>
              <a:t>2. 以下</a:t>
            </a:r>
            <a:r>
              <a:rPr lang="zh-CN" altLang="en-US" sz="1600" u="sng"/>
              <a:t>        </a:t>
            </a:r>
            <a:r>
              <a:rPr lang="zh-CN" altLang="en-US" sz="1600"/>
              <a:t>是实行组织变革的主要目标?         </a:t>
            </a:r>
            <a:endParaRPr lang="zh-CN" altLang="en-US" sz="1600"/>
          </a:p>
          <a:p>
            <a:r>
              <a:rPr lang="zh-CN" altLang="en-US" sz="1600"/>
              <a:t>A. 提高组织的协调性      B. 提高组织适应环境的能力</a:t>
            </a:r>
            <a:endParaRPr lang="zh-CN" altLang="en-US" sz="1600"/>
          </a:p>
          <a:p>
            <a:r>
              <a:rPr lang="zh-CN" altLang="en-US" sz="1600"/>
              <a:t>C. 提高组织的平衡性      D. 提高组织的监督性</a:t>
            </a:r>
            <a:endParaRPr lang="zh-CN" altLang="en-US" sz="1600"/>
          </a:p>
          <a:p>
            <a:r>
              <a:rPr lang="zh-CN" altLang="en-US" sz="1600"/>
              <a:t>3.下面对消除组织变革阻力不恰当的一种方法是</a:t>
            </a:r>
            <a:r>
              <a:rPr lang="zh-CN" altLang="en-US" sz="1600" u="sng"/>
              <a:t>         </a:t>
            </a:r>
            <a:r>
              <a:rPr lang="zh-CN" altLang="en-US" sz="1600"/>
              <a:t>。</a:t>
            </a:r>
            <a:endParaRPr lang="zh-CN" altLang="en-US" sz="1600"/>
          </a:p>
          <a:p>
            <a:r>
              <a:rPr lang="zh-CN" altLang="en-US" sz="1600"/>
              <a:t>A. 封锁消息　　　　　　　　　　　    B. 加强教育、培训  </a:t>
            </a:r>
            <a:endParaRPr lang="zh-CN" altLang="en-US" sz="1600"/>
          </a:p>
          <a:p>
            <a:r>
              <a:rPr lang="zh-CN" altLang="en-US" sz="1600"/>
              <a:t>C. 让有关人员参与变革方案的制订 　　 D. 启用富有开拓创新精神的人</a:t>
            </a:r>
            <a:endParaRPr lang="zh-CN" altLang="en-US" sz="1600"/>
          </a:p>
          <a:p>
            <a:r>
              <a:rPr lang="zh-CN" altLang="en-US" sz="1600"/>
              <a:t>4. 变革总是伴随着</a:t>
            </a:r>
            <a:r>
              <a:rPr lang="zh-CN" altLang="en-US" sz="1600" u="sng"/>
              <a:t>        </a:t>
            </a:r>
            <a:r>
              <a:rPr lang="zh-CN" altLang="en-US" sz="1600"/>
              <a:t> ，这种因素是阻碍变革的一个重要原因。</a:t>
            </a:r>
            <a:endParaRPr lang="zh-CN" altLang="en-US" sz="1600"/>
          </a:p>
          <a:p>
            <a:r>
              <a:rPr lang="zh-CN" altLang="en-US" sz="1600"/>
              <a:t>A. 先进性        B. 落后性    </a:t>
            </a:r>
            <a:endParaRPr lang="zh-CN" altLang="en-US" sz="1600"/>
          </a:p>
          <a:p>
            <a:r>
              <a:rPr lang="zh-CN" altLang="en-US" sz="1600"/>
              <a:t>C. 不确定性      D. 竞争性</a:t>
            </a:r>
            <a:endParaRPr lang="zh-CN" altLang="en-US" sz="1600"/>
          </a:p>
          <a:p>
            <a:r>
              <a:rPr lang="zh-CN" altLang="en-US" sz="1600"/>
              <a:t>5. 人们发现，对一些历史悠久的组织进行变革所遇到的阻力比在历史不长的组织中遇</a:t>
            </a:r>
            <a:endParaRPr lang="zh-CN" altLang="en-US" sz="1600"/>
          </a:p>
          <a:p>
            <a:r>
              <a:rPr lang="zh-CN" altLang="en-US" sz="1600"/>
              <a:t>到的大得多，其程度有时甚至超乎人们的想象。你认为最根本的原因是</a:t>
            </a:r>
            <a:r>
              <a:rPr lang="zh-CN" altLang="en-US" sz="1600" u="sng"/>
              <a:t>       </a:t>
            </a:r>
            <a:r>
              <a:rPr lang="zh-CN" altLang="en-US" sz="1600"/>
              <a:t>。</a:t>
            </a:r>
            <a:r>
              <a:rPr lang="zh-CN" altLang="en-US" sz="1600" u="sng"/>
              <a:t>    </a:t>
            </a:r>
            <a:r>
              <a:rPr lang="zh-CN" altLang="en-US" sz="1600"/>
              <a:t>    </a:t>
            </a:r>
            <a:endParaRPr lang="zh-CN" altLang="en-US" sz="1600"/>
          </a:p>
          <a:p>
            <a:r>
              <a:rPr lang="zh-CN" altLang="en-US" sz="1600"/>
              <a:t>A. 这种组织往往规模大、问题多、情况复杂、变革难度大B. 习惯势力的作用</a:t>
            </a:r>
            <a:endParaRPr lang="zh-CN" altLang="en-US" sz="1600"/>
          </a:p>
          <a:p>
            <a:r>
              <a:rPr lang="zh-CN" altLang="en-US" sz="1600"/>
              <a:t>C. 这种组织的社会影响较大，所以一般不敢轻举妄动    D. 以上A，B，C三条都是</a:t>
            </a:r>
            <a:endParaRPr lang="zh-CN" altLang="en-US" sz="1600"/>
          </a:p>
          <a:p>
            <a:endParaRPr lang="zh-CN" altLang="en-US" sz="1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linds(horizontal)">
                                      <p:cBhvr>
                                        <p:cTn id="13" dur="500"/>
                                        <p:tgtEl>
                                          <p:spTgt spid="3">
                                            <p:txEl>
                                              <p:pRg st="1" end="1"/>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blinds(horizontal)">
                                      <p:cBhvr>
                                        <p:cTn id="16" dur="500"/>
                                        <p:tgtEl>
                                          <p:spTgt spid="3">
                                            <p:txEl>
                                              <p:pRg st="2" end="2"/>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horizontal)">
                                      <p:cBhvr>
                                        <p:cTn id="19" dur="500"/>
                                        <p:tgtEl>
                                          <p:spTgt spid="3">
                                            <p:txEl>
                                              <p:pRg st="3" end="3"/>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blinds(horizontal)">
                                      <p:cBhvr>
                                        <p:cTn id="25" dur="500"/>
                                        <p:tgtEl>
                                          <p:spTgt spid="3">
                                            <p:txEl>
                                              <p:pRg st="5" end="5"/>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blinds(horizontal)">
                                      <p:cBhvr>
                                        <p:cTn id="28" dur="500"/>
                                        <p:tgtEl>
                                          <p:spTgt spid="3">
                                            <p:txEl>
                                              <p:pRg st="6" end="6"/>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blinds(horizontal)">
                                      <p:cBhvr>
                                        <p:cTn id="31" dur="500"/>
                                        <p:tgtEl>
                                          <p:spTgt spid="3">
                                            <p:txEl>
                                              <p:pRg st="7" end="7"/>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blinds(horizontal)">
                                      <p:cBhvr>
                                        <p:cTn id="34" dur="500"/>
                                        <p:tgtEl>
                                          <p:spTgt spid="3">
                                            <p:txEl>
                                              <p:pRg st="8" end="8"/>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blinds(horizontal)">
                                      <p:cBhvr>
                                        <p:cTn id="37" dur="500"/>
                                        <p:tgtEl>
                                          <p:spTgt spid="3">
                                            <p:txEl>
                                              <p:pRg st="9" end="9"/>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3">
                                            <p:txEl>
                                              <p:pRg st="10" end="10"/>
                                            </p:txEl>
                                          </p:spTgt>
                                        </p:tgtEl>
                                        <p:attrNameLst>
                                          <p:attrName>style.visibility</p:attrName>
                                        </p:attrNameLst>
                                      </p:cBhvr>
                                      <p:to>
                                        <p:strVal val="visible"/>
                                      </p:to>
                                    </p:set>
                                    <p:animEffect transition="in" filter="blinds(horizontal)">
                                      <p:cBhvr>
                                        <p:cTn id="40" dur="500"/>
                                        <p:tgtEl>
                                          <p:spTgt spid="3">
                                            <p:txEl>
                                              <p:pRg st="10" end="10"/>
                                            </p:txEl>
                                          </p:spTgt>
                                        </p:tgtEl>
                                      </p:cBhvr>
                                    </p:animEffect>
                                  </p:childTnLst>
                                </p:cTn>
                              </p:par>
                              <p:par>
                                <p:cTn id="41" presetID="3" presetClass="entr" presetSubtype="10" fill="hold" nodeType="with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animEffect transition="in" filter="blinds(horizontal)">
                                      <p:cBhvr>
                                        <p:cTn id="43" dur="500"/>
                                        <p:tgtEl>
                                          <p:spTgt spid="3">
                                            <p:txEl>
                                              <p:pRg st="11" end="11"/>
                                            </p:txEl>
                                          </p:spTgt>
                                        </p:tgtEl>
                                      </p:cBhvr>
                                    </p:animEffect>
                                  </p:childTnLst>
                                </p:cTn>
                              </p:par>
                              <p:par>
                                <p:cTn id="44" presetID="3" presetClass="entr" presetSubtype="10" fill="hold" nodeType="withEffect">
                                  <p:stCondLst>
                                    <p:cond delay="0"/>
                                  </p:stCondLst>
                                  <p:childTnLst>
                                    <p:set>
                                      <p:cBhvr>
                                        <p:cTn id="45" dur="1" fill="hold">
                                          <p:stCondLst>
                                            <p:cond delay="0"/>
                                          </p:stCondLst>
                                        </p:cTn>
                                        <p:tgtEl>
                                          <p:spTgt spid="3">
                                            <p:txEl>
                                              <p:pRg st="12" end="12"/>
                                            </p:txEl>
                                          </p:spTgt>
                                        </p:tgtEl>
                                        <p:attrNameLst>
                                          <p:attrName>style.visibility</p:attrName>
                                        </p:attrNameLst>
                                      </p:cBhvr>
                                      <p:to>
                                        <p:strVal val="visible"/>
                                      </p:to>
                                    </p:set>
                                    <p:animEffect transition="in" filter="blinds(horizontal)">
                                      <p:cBhvr>
                                        <p:cTn id="46" dur="500"/>
                                        <p:tgtEl>
                                          <p:spTgt spid="3">
                                            <p:txEl>
                                              <p:pRg st="12" end="12"/>
                                            </p:txEl>
                                          </p:spTgt>
                                        </p:tgtEl>
                                      </p:cBhvr>
                                    </p:animEffect>
                                  </p:childTnLst>
                                </p:cTn>
                              </p:par>
                              <p:par>
                                <p:cTn id="47" presetID="3" presetClass="entr" presetSubtype="10" fill="hold" nodeType="withEffect">
                                  <p:stCondLst>
                                    <p:cond delay="0"/>
                                  </p:stCondLst>
                                  <p:childTnLst>
                                    <p:set>
                                      <p:cBhvr>
                                        <p:cTn id="48" dur="1" fill="hold">
                                          <p:stCondLst>
                                            <p:cond delay="0"/>
                                          </p:stCondLst>
                                        </p:cTn>
                                        <p:tgtEl>
                                          <p:spTgt spid="3">
                                            <p:txEl>
                                              <p:pRg st="13" end="13"/>
                                            </p:txEl>
                                          </p:spTgt>
                                        </p:tgtEl>
                                        <p:attrNameLst>
                                          <p:attrName>style.visibility</p:attrName>
                                        </p:attrNameLst>
                                      </p:cBhvr>
                                      <p:to>
                                        <p:strVal val="visible"/>
                                      </p:to>
                                    </p:set>
                                    <p:animEffect transition="in" filter="blinds(horizontal)">
                                      <p:cBhvr>
                                        <p:cTn id="49" dur="500"/>
                                        <p:tgtEl>
                                          <p:spTgt spid="3">
                                            <p:txEl>
                                              <p:pRg st="13" end="13"/>
                                            </p:txEl>
                                          </p:spTgt>
                                        </p:tgtEl>
                                      </p:cBhvr>
                                    </p:animEffect>
                                  </p:childTnLst>
                                </p:cTn>
                              </p:par>
                              <p:par>
                                <p:cTn id="50" presetID="3" presetClass="entr" presetSubtype="10" fill="hold" nodeType="withEffect">
                                  <p:stCondLst>
                                    <p:cond delay="0"/>
                                  </p:stCondLst>
                                  <p:childTnLst>
                                    <p:set>
                                      <p:cBhvr>
                                        <p:cTn id="51" dur="1" fill="hold">
                                          <p:stCondLst>
                                            <p:cond delay="0"/>
                                          </p:stCondLst>
                                        </p:cTn>
                                        <p:tgtEl>
                                          <p:spTgt spid="3">
                                            <p:txEl>
                                              <p:pRg st="14" end="14"/>
                                            </p:txEl>
                                          </p:spTgt>
                                        </p:tgtEl>
                                        <p:attrNameLst>
                                          <p:attrName>style.visibility</p:attrName>
                                        </p:attrNameLst>
                                      </p:cBhvr>
                                      <p:to>
                                        <p:strVal val="visible"/>
                                      </p:to>
                                    </p:set>
                                    <p:animEffect transition="in" filter="blinds(horizontal)">
                                      <p:cBhvr>
                                        <p:cTn id="52" dur="500"/>
                                        <p:tgtEl>
                                          <p:spTgt spid="3">
                                            <p:txEl>
                                              <p:pRg st="14" end="14"/>
                                            </p:txEl>
                                          </p:spTgt>
                                        </p:tgtEl>
                                      </p:cBhvr>
                                    </p:animEffect>
                                  </p:childTnLst>
                                </p:cTn>
                              </p:par>
                              <p:par>
                                <p:cTn id="53" presetID="3" presetClass="entr" presetSubtype="10" fill="hold" nodeType="withEffect">
                                  <p:stCondLst>
                                    <p:cond delay="0"/>
                                  </p:stCondLst>
                                  <p:childTnLst>
                                    <p:set>
                                      <p:cBhvr>
                                        <p:cTn id="54" dur="1" fill="hold">
                                          <p:stCondLst>
                                            <p:cond delay="0"/>
                                          </p:stCondLst>
                                        </p:cTn>
                                        <p:tgtEl>
                                          <p:spTgt spid="3">
                                            <p:txEl>
                                              <p:pRg st="15" end="15"/>
                                            </p:txEl>
                                          </p:spTgt>
                                        </p:tgtEl>
                                        <p:attrNameLst>
                                          <p:attrName>style.visibility</p:attrName>
                                        </p:attrNameLst>
                                      </p:cBhvr>
                                      <p:to>
                                        <p:strVal val="visible"/>
                                      </p:to>
                                    </p:set>
                                    <p:animEffect transition="in" filter="blinds(horizontal)">
                                      <p:cBhvr>
                                        <p:cTn id="55" dur="500"/>
                                        <p:tgtEl>
                                          <p:spTgt spid="3">
                                            <p:txEl>
                                              <p:pRg st="15" end="15"/>
                                            </p:txEl>
                                          </p:spTgt>
                                        </p:tgtEl>
                                      </p:cBhvr>
                                    </p:animEffect>
                                  </p:childTnLst>
                                </p:cTn>
                              </p:par>
                              <p:par>
                                <p:cTn id="56" presetID="3" presetClass="entr" presetSubtype="10" fill="hold" nodeType="withEffect">
                                  <p:stCondLst>
                                    <p:cond delay="0"/>
                                  </p:stCondLst>
                                  <p:childTnLst>
                                    <p:set>
                                      <p:cBhvr>
                                        <p:cTn id="57" dur="1" fill="hold">
                                          <p:stCondLst>
                                            <p:cond delay="0"/>
                                          </p:stCondLst>
                                        </p:cTn>
                                        <p:tgtEl>
                                          <p:spTgt spid="3">
                                            <p:txEl>
                                              <p:pRg st="16" end="16"/>
                                            </p:txEl>
                                          </p:spTgt>
                                        </p:tgtEl>
                                        <p:attrNameLst>
                                          <p:attrName>style.visibility</p:attrName>
                                        </p:attrNameLst>
                                      </p:cBhvr>
                                      <p:to>
                                        <p:strVal val="visible"/>
                                      </p:to>
                                    </p:set>
                                    <p:animEffect transition="in" filter="blinds(horizontal)">
                                      <p:cBhvr>
                                        <p:cTn id="58"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sz="4000" dirty="0" smtClean="0"/>
              <a:t>第一节  组织变革概述</a:t>
            </a:r>
            <a:br>
              <a:rPr lang="en-US" altLang="zh-CN" dirty="0" smtClean="0"/>
            </a:br>
            <a:endParaRPr lang="zh-CN" altLang="en-US" dirty="0"/>
          </a:p>
        </p:txBody>
      </p:sp>
      <p:sp>
        <p:nvSpPr>
          <p:cNvPr id="14339" name="内容占位符 2"/>
          <p:cNvSpPr>
            <a:spLocks noGrp="1"/>
          </p:cNvSpPr>
          <p:nvPr>
            <p:ph idx="1"/>
          </p:nvPr>
        </p:nvSpPr>
        <p:spPr>
          <a:xfrm>
            <a:off x="500380" y="1610995"/>
            <a:ext cx="8229600" cy="4843780"/>
          </a:xfrm>
        </p:spPr>
        <p:txBody>
          <a:bodyPr/>
          <a:lstStyle/>
          <a:p>
            <a:r>
              <a:rPr lang="en-US" altLang="zh-CN" sz="2800" dirty="0" smtClean="0"/>
              <a:t>    </a:t>
            </a:r>
            <a:r>
              <a:rPr lang="zh-CN" altLang="zh-CN" sz="2800" dirty="0" smtClean="0"/>
              <a:t>组</a:t>
            </a:r>
            <a:r>
              <a:rPr lang="zh-CN" altLang="zh-CN" sz="2800" dirty="0"/>
              <a:t>织变革就是组织根据内外环境的变化，及时对组织中的要素及其关系进行调整，以适应组织未来发展的要求。组织作为一个开放系统，必然会不断地与外界环境进行交换，并随着内外环境的变化而变化；完全静态的组织很难适应内外环境的不断变化，只有不断地进行变革，保持动态平衡的组织才能担负起组织的责任，才是有效的组织。一个有远见的领导者，就是要不断关注组织的环境变化，随时抓住机遇，促进组织的变革。</a:t>
            </a:r>
            <a:endParaRPr lang="zh-CN" altLang="zh-CN"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randombar(horizontal)">
                                      <p:cBhvr>
                                        <p:cTn id="7" dur="500"/>
                                        <p:tgtEl>
                                          <p:spTgt spid="143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自测题</a:t>
            </a:r>
            <a:endParaRPr lang="zh-CN" altLang="en-US"/>
          </a:p>
        </p:txBody>
      </p:sp>
      <p:sp>
        <p:nvSpPr>
          <p:cNvPr id="3" name="内容占位符 2"/>
          <p:cNvSpPr>
            <a:spLocks noGrp="1"/>
          </p:cNvSpPr>
          <p:nvPr>
            <p:ph idx="1"/>
          </p:nvPr>
        </p:nvSpPr>
        <p:spPr/>
        <p:txBody>
          <a:bodyPr/>
          <a:p>
            <a:r>
              <a:rPr lang="zh-CN" altLang="en-US" sz="1600">
                <a:sym typeface="+mn-ea"/>
              </a:rPr>
              <a:t>6. 当代管理机构变革的一个大趋势是</a:t>
            </a:r>
            <a:r>
              <a:rPr lang="zh-CN" altLang="en-US" sz="1600" u="sng">
                <a:sym typeface="+mn-ea"/>
              </a:rPr>
              <a:t>        </a:t>
            </a:r>
            <a:r>
              <a:rPr lang="zh-CN" altLang="en-US" sz="1600">
                <a:sym typeface="+mn-ea"/>
              </a:rPr>
              <a:t> 。</a:t>
            </a:r>
            <a:endParaRPr lang="zh-CN" altLang="en-US" sz="1600"/>
          </a:p>
          <a:p>
            <a:r>
              <a:rPr lang="zh-CN" altLang="en-US" sz="1600">
                <a:sym typeface="+mn-ea"/>
              </a:rPr>
              <a:t>A. 管理层次复杂化    　     B. 组织结构扁平化</a:t>
            </a:r>
            <a:endParaRPr lang="zh-CN" altLang="en-US" sz="1600"/>
          </a:p>
          <a:p>
            <a:r>
              <a:rPr lang="zh-CN" altLang="en-US" sz="1600">
                <a:sym typeface="+mn-ea"/>
              </a:rPr>
              <a:t>C. 管理幅度日益减少         D. 锥型结构更受欢迎</a:t>
            </a:r>
            <a:endParaRPr lang="zh-CN" altLang="en-US" sz="1600"/>
          </a:p>
          <a:p>
            <a:r>
              <a:rPr lang="zh-CN" altLang="en-US" sz="1600">
                <a:sym typeface="+mn-ea"/>
              </a:rPr>
              <a:t>7. 下列选项中</a:t>
            </a:r>
            <a:r>
              <a:rPr lang="zh-CN" altLang="en-US" sz="1600" u="sng">
                <a:sym typeface="+mn-ea"/>
              </a:rPr>
              <a:t>       </a:t>
            </a:r>
            <a:r>
              <a:rPr lang="zh-CN" altLang="en-US" sz="1600">
                <a:sym typeface="+mn-ea"/>
              </a:rPr>
              <a:t>不是诱发组织变革的需要并决定组织变革目标方向和内容的</a:t>
            </a:r>
            <a:endParaRPr lang="zh-CN" altLang="en-US" sz="1600"/>
          </a:p>
          <a:p>
            <a:r>
              <a:rPr lang="zh-CN" altLang="en-US" sz="1600">
                <a:sym typeface="+mn-ea"/>
              </a:rPr>
              <a:t>主要因素。</a:t>
            </a:r>
            <a:endParaRPr lang="zh-CN" altLang="en-US" sz="1600"/>
          </a:p>
          <a:p>
            <a:r>
              <a:rPr lang="zh-CN" altLang="en-US" sz="1600">
                <a:sym typeface="+mn-ea"/>
              </a:rPr>
              <a:t>A. 领导者正常更换       B. 战略    </a:t>
            </a:r>
            <a:endParaRPr lang="zh-CN" altLang="en-US" sz="1600"/>
          </a:p>
          <a:p>
            <a:r>
              <a:rPr lang="zh-CN" altLang="en-US" sz="1600">
                <a:sym typeface="+mn-ea"/>
              </a:rPr>
              <a:t>C. 环境                 D. 技术</a:t>
            </a:r>
            <a:endParaRPr lang="zh-CN" altLang="en-US" sz="1600"/>
          </a:p>
          <a:p>
            <a:r>
              <a:rPr lang="zh-CN" altLang="en-US" sz="1600">
                <a:sym typeface="+mn-ea"/>
              </a:rPr>
              <a:t>8. 组织变革阻力的主要来源，说法错误的是</a:t>
            </a:r>
            <a:r>
              <a:rPr lang="zh-CN" altLang="en-US" sz="1600" u="sng">
                <a:sym typeface="+mn-ea"/>
              </a:rPr>
              <a:t>       </a:t>
            </a:r>
            <a:r>
              <a:rPr lang="zh-CN" altLang="en-US" sz="1600">
                <a:sym typeface="+mn-ea"/>
              </a:rPr>
              <a:t> 。</a:t>
            </a:r>
            <a:endParaRPr lang="zh-CN" altLang="en-US" sz="1600"/>
          </a:p>
          <a:p>
            <a:r>
              <a:rPr lang="zh-CN" altLang="en-US" sz="1600">
                <a:sym typeface="+mn-ea"/>
              </a:rPr>
              <a:t>A. 个体和群体方面的阻力    B. 领导的分歧</a:t>
            </a:r>
            <a:endParaRPr lang="zh-CN" altLang="en-US" sz="1600"/>
          </a:p>
          <a:p>
            <a:r>
              <a:rPr lang="zh-CN" altLang="en-US" sz="1600">
                <a:sym typeface="+mn-ea"/>
              </a:rPr>
              <a:t>C. 组织的阻力 　　　　　   D. 外部环境的阻力</a:t>
            </a:r>
            <a:endParaRPr lang="zh-CN" altLang="en-US" sz="1600"/>
          </a:p>
          <a:p>
            <a:r>
              <a:rPr lang="zh-CN" altLang="en-US" sz="1600">
                <a:sym typeface="+mn-ea"/>
              </a:rPr>
              <a:t>9. 组织变革阻力的管理对策，不包括 </a:t>
            </a:r>
            <a:r>
              <a:rPr lang="zh-CN" altLang="en-US" sz="1600" u="sng">
                <a:sym typeface="+mn-ea"/>
              </a:rPr>
              <a:t>       </a:t>
            </a:r>
            <a:r>
              <a:rPr lang="zh-CN" altLang="en-US" sz="1600">
                <a:sym typeface="+mn-ea"/>
              </a:rPr>
              <a:t>。</a:t>
            </a:r>
            <a:endParaRPr lang="zh-CN" altLang="en-US" sz="1600"/>
          </a:p>
          <a:p>
            <a:r>
              <a:rPr lang="zh-CN" altLang="en-US" sz="1600">
                <a:sym typeface="+mn-ea"/>
              </a:rPr>
              <a:t>A. 分析阻力与推力的强弱  　　B. 创新组织文化</a:t>
            </a:r>
            <a:endParaRPr lang="zh-CN" altLang="en-US" sz="1600"/>
          </a:p>
          <a:p>
            <a:r>
              <a:rPr lang="zh-CN" altLang="en-US" sz="1600">
                <a:sym typeface="+mn-ea"/>
              </a:rPr>
              <a:t>C. 解雇持反对意见的员工      D. 创新策略手段及方法</a:t>
            </a:r>
            <a:endParaRPr lang="zh-CN" altLang="en-US" sz="1600"/>
          </a:p>
          <a:p>
            <a:r>
              <a:rPr lang="zh-CN" altLang="en-US" sz="1600">
                <a:sym typeface="+mn-ea"/>
              </a:rPr>
              <a:t>10. 组织变革的过程不包括</a:t>
            </a:r>
            <a:r>
              <a:rPr lang="zh-CN" altLang="en-US" sz="1600" u="sng">
                <a:sym typeface="+mn-ea"/>
              </a:rPr>
              <a:t>       </a:t>
            </a:r>
            <a:r>
              <a:rPr lang="zh-CN" altLang="en-US" sz="1600">
                <a:sym typeface="+mn-ea"/>
              </a:rPr>
              <a:t> 。</a:t>
            </a:r>
            <a:endParaRPr lang="zh-CN" altLang="en-US" sz="1600"/>
          </a:p>
          <a:p>
            <a:r>
              <a:rPr lang="zh-CN" altLang="en-US" sz="1600">
                <a:sym typeface="+mn-ea"/>
              </a:rPr>
              <a:t>A. 解冻         B. 协调    </a:t>
            </a:r>
            <a:endParaRPr lang="zh-CN" altLang="en-US" sz="1600"/>
          </a:p>
          <a:p>
            <a:r>
              <a:rPr lang="zh-CN" altLang="en-US" sz="1600">
                <a:sym typeface="+mn-ea"/>
              </a:rPr>
              <a:t>C. 变革         D. 冻结</a:t>
            </a:r>
            <a:endParaRPr lang="zh-CN" altLang="en-US" sz="1600"/>
          </a:p>
          <a:p>
            <a:endParaRPr lang="zh-CN" altLang="en-US"/>
          </a:p>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linds(horizontal)">
                                      <p:cBhvr>
                                        <p:cTn id="25" dur="500"/>
                                        <p:tgtEl>
                                          <p:spTgt spid="3">
                                            <p:txEl>
                                              <p:pRg st="6" end="6"/>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blinds(horizontal)">
                                      <p:cBhvr>
                                        <p:cTn id="28" dur="500"/>
                                        <p:tgtEl>
                                          <p:spTgt spid="3">
                                            <p:txEl>
                                              <p:pRg st="7" end="7"/>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blinds(horizontal)">
                                      <p:cBhvr>
                                        <p:cTn id="31" dur="500"/>
                                        <p:tgtEl>
                                          <p:spTgt spid="3">
                                            <p:txEl>
                                              <p:pRg st="8" end="8"/>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blinds(horizontal)">
                                      <p:cBhvr>
                                        <p:cTn id="34" dur="500"/>
                                        <p:tgtEl>
                                          <p:spTgt spid="3">
                                            <p:txEl>
                                              <p:pRg st="9" end="9"/>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blinds(horizontal)">
                                      <p:cBhvr>
                                        <p:cTn id="37" dur="500"/>
                                        <p:tgtEl>
                                          <p:spTgt spid="3">
                                            <p:txEl>
                                              <p:pRg st="10" end="10"/>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3">
                                            <p:txEl>
                                              <p:pRg st="11" end="11"/>
                                            </p:txEl>
                                          </p:spTgt>
                                        </p:tgtEl>
                                        <p:attrNameLst>
                                          <p:attrName>style.visibility</p:attrName>
                                        </p:attrNameLst>
                                      </p:cBhvr>
                                      <p:to>
                                        <p:strVal val="visible"/>
                                      </p:to>
                                    </p:set>
                                    <p:animEffect transition="in" filter="blinds(horizontal)">
                                      <p:cBhvr>
                                        <p:cTn id="40" dur="500"/>
                                        <p:tgtEl>
                                          <p:spTgt spid="3">
                                            <p:txEl>
                                              <p:pRg st="11" end="11"/>
                                            </p:txEl>
                                          </p:spTgt>
                                        </p:tgtEl>
                                      </p:cBhvr>
                                    </p:animEffect>
                                  </p:childTnLst>
                                </p:cTn>
                              </p:par>
                              <p:par>
                                <p:cTn id="41" presetID="3" presetClass="entr" presetSubtype="10" fill="hold" nodeType="with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animEffect transition="in" filter="blinds(horizontal)">
                                      <p:cBhvr>
                                        <p:cTn id="43" dur="500"/>
                                        <p:tgtEl>
                                          <p:spTgt spid="3">
                                            <p:txEl>
                                              <p:pRg st="12" end="12"/>
                                            </p:txEl>
                                          </p:spTgt>
                                        </p:tgtEl>
                                      </p:cBhvr>
                                    </p:animEffect>
                                  </p:childTnLst>
                                </p:cTn>
                              </p:par>
                              <p:par>
                                <p:cTn id="44" presetID="3" presetClass="entr" presetSubtype="10" fill="hold" nodeType="withEffect">
                                  <p:stCondLst>
                                    <p:cond delay="0"/>
                                  </p:stCondLst>
                                  <p:childTnLst>
                                    <p:set>
                                      <p:cBhvr>
                                        <p:cTn id="45" dur="1" fill="hold">
                                          <p:stCondLst>
                                            <p:cond delay="0"/>
                                          </p:stCondLst>
                                        </p:cTn>
                                        <p:tgtEl>
                                          <p:spTgt spid="3">
                                            <p:txEl>
                                              <p:pRg st="13" end="13"/>
                                            </p:txEl>
                                          </p:spTgt>
                                        </p:tgtEl>
                                        <p:attrNameLst>
                                          <p:attrName>style.visibility</p:attrName>
                                        </p:attrNameLst>
                                      </p:cBhvr>
                                      <p:to>
                                        <p:strVal val="visible"/>
                                      </p:to>
                                    </p:set>
                                    <p:animEffect transition="in" filter="blinds(horizontal)">
                                      <p:cBhvr>
                                        <p:cTn id="46" dur="500"/>
                                        <p:tgtEl>
                                          <p:spTgt spid="3">
                                            <p:txEl>
                                              <p:pRg st="13" end="13"/>
                                            </p:txEl>
                                          </p:spTgt>
                                        </p:tgtEl>
                                      </p:cBhvr>
                                    </p:animEffect>
                                  </p:childTnLst>
                                </p:cTn>
                              </p:par>
                              <p:par>
                                <p:cTn id="47" presetID="3" presetClass="entr" presetSubtype="10" fill="hold" nodeType="withEffect">
                                  <p:stCondLst>
                                    <p:cond delay="0"/>
                                  </p:stCondLst>
                                  <p:childTnLst>
                                    <p:set>
                                      <p:cBhvr>
                                        <p:cTn id="48" dur="1" fill="hold">
                                          <p:stCondLst>
                                            <p:cond delay="0"/>
                                          </p:stCondLst>
                                        </p:cTn>
                                        <p:tgtEl>
                                          <p:spTgt spid="3">
                                            <p:txEl>
                                              <p:pRg st="14" end="14"/>
                                            </p:txEl>
                                          </p:spTgt>
                                        </p:tgtEl>
                                        <p:attrNameLst>
                                          <p:attrName>style.visibility</p:attrName>
                                        </p:attrNameLst>
                                      </p:cBhvr>
                                      <p:to>
                                        <p:strVal val="visible"/>
                                      </p:to>
                                    </p:set>
                                    <p:animEffect transition="in" filter="blinds(horizontal)">
                                      <p:cBhvr>
                                        <p:cTn id="49" dur="500"/>
                                        <p:tgtEl>
                                          <p:spTgt spid="3">
                                            <p:txEl>
                                              <p:pRg st="14" end="14"/>
                                            </p:txEl>
                                          </p:spTgt>
                                        </p:tgtEl>
                                      </p:cBhvr>
                                    </p:animEffect>
                                  </p:childTnLst>
                                </p:cTn>
                              </p:par>
                              <p:par>
                                <p:cTn id="50" presetID="3" presetClass="entr" presetSubtype="10" fill="hold" nodeType="withEffect">
                                  <p:stCondLst>
                                    <p:cond delay="0"/>
                                  </p:stCondLst>
                                  <p:childTnLst>
                                    <p:set>
                                      <p:cBhvr>
                                        <p:cTn id="51" dur="1" fill="hold">
                                          <p:stCondLst>
                                            <p:cond delay="0"/>
                                          </p:stCondLst>
                                        </p:cTn>
                                        <p:tgtEl>
                                          <p:spTgt spid="3">
                                            <p:txEl>
                                              <p:pRg st="15" end="15"/>
                                            </p:txEl>
                                          </p:spTgt>
                                        </p:tgtEl>
                                        <p:attrNameLst>
                                          <p:attrName>style.visibility</p:attrName>
                                        </p:attrNameLst>
                                      </p:cBhvr>
                                      <p:to>
                                        <p:strVal val="visible"/>
                                      </p:to>
                                    </p:set>
                                    <p:animEffect transition="in" filter="blinds(horizontal)">
                                      <p:cBhvr>
                                        <p:cTn id="52"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自测题</a:t>
            </a:r>
            <a:endParaRPr lang="zh-CN" altLang="en-US">
              <a:sym typeface="+mn-ea"/>
            </a:endParaRPr>
          </a:p>
        </p:txBody>
      </p:sp>
      <p:sp>
        <p:nvSpPr>
          <p:cNvPr id="3" name="内容占位符 2"/>
          <p:cNvSpPr>
            <a:spLocks noGrp="1"/>
          </p:cNvSpPr>
          <p:nvPr>
            <p:ph idx="1"/>
          </p:nvPr>
        </p:nvSpPr>
        <p:spPr>
          <a:xfrm>
            <a:off x="304800" y="1166495"/>
            <a:ext cx="8686800" cy="6436360"/>
          </a:xfrm>
        </p:spPr>
        <p:txBody>
          <a:bodyPr/>
          <a:p>
            <a:r>
              <a:rPr lang="zh-CN" altLang="en-US" sz="1400">
                <a:sym typeface="+mn-ea"/>
              </a:rPr>
              <a:t>1</a:t>
            </a:r>
            <a:r>
              <a:rPr lang="en-US" altLang="zh-CN" sz="1400">
                <a:sym typeface="+mn-ea"/>
              </a:rPr>
              <a:t>1</a:t>
            </a:r>
            <a:r>
              <a:rPr lang="zh-CN" altLang="en-US" sz="1400">
                <a:sym typeface="+mn-ea"/>
              </a:rPr>
              <a:t>.</a:t>
            </a:r>
            <a:r>
              <a:rPr lang="zh-CN" altLang="en-US" sz="1400" u="sng">
                <a:sym typeface="+mn-ea"/>
              </a:rPr>
              <a:t>        </a:t>
            </a:r>
            <a:r>
              <a:rPr lang="zh-CN" altLang="en-US" sz="1400">
                <a:sym typeface="+mn-ea"/>
              </a:rPr>
              <a:t>是指组织面对外部环境和内部条件的变化而进行改革和适应的过程。</a:t>
            </a:r>
            <a:endParaRPr lang="zh-CN" altLang="en-US" sz="1400"/>
          </a:p>
          <a:p>
            <a:r>
              <a:rPr lang="zh-CN" altLang="en-US" sz="1400">
                <a:sym typeface="+mn-ea"/>
              </a:rPr>
              <a:t>A. 组织设计　       B. 组织变革　</a:t>
            </a:r>
            <a:r>
              <a:rPr lang="zh-CN" altLang="en-US" sz="1400">
                <a:sym typeface="+mn-ea"/>
              </a:rPr>
              <a:t>C. 组织流程再造　   D. 组织管理</a:t>
            </a:r>
            <a:endParaRPr lang="zh-CN" altLang="en-US" sz="1400"/>
          </a:p>
          <a:p>
            <a:r>
              <a:rPr lang="zh-CN" altLang="en-US" sz="1400">
                <a:sym typeface="+mn-ea"/>
              </a:rPr>
              <a:t>1</a:t>
            </a:r>
            <a:r>
              <a:rPr lang="en-US" altLang="zh-CN" sz="1400">
                <a:sym typeface="+mn-ea"/>
              </a:rPr>
              <a:t>2</a:t>
            </a:r>
            <a:r>
              <a:rPr lang="zh-CN" altLang="en-US" sz="1400">
                <a:sym typeface="+mn-ea"/>
              </a:rPr>
              <a:t>.组织变革的两大方面力量是</a:t>
            </a:r>
            <a:r>
              <a:rPr lang="zh-CN" altLang="en-US" sz="1400" u="sng">
                <a:sym typeface="+mn-ea"/>
              </a:rPr>
              <a:t>        </a:t>
            </a:r>
            <a:r>
              <a:rPr lang="zh-CN" altLang="en-US" sz="1400">
                <a:sym typeface="+mn-ea"/>
              </a:rPr>
              <a:t>。</a:t>
            </a:r>
            <a:endParaRPr lang="zh-CN" altLang="en-US" sz="1400"/>
          </a:p>
          <a:p>
            <a:r>
              <a:rPr lang="zh-CN" altLang="en-US" sz="1400">
                <a:sym typeface="+mn-ea"/>
              </a:rPr>
              <a:t>A. 管理者和员工　　  B. 外部环境和内部条件　</a:t>
            </a:r>
            <a:r>
              <a:rPr lang="zh-CN" altLang="en-US" sz="1400">
                <a:sym typeface="+mn-ea"/>
              </a:rPr>
              <a:t>C. 顾客和竞争对手　　D. 优势和劣势</a:t>
            </a:r>
            <a:endParaRPr lang="zh-CN" altLang="en-US" sz="1400"/>
          </a:p>
          <a:p>
            <a:r>
              <a:rPr lang="zh-CN" altLang="en-US" sz="1400">
                <a:sym typeface="+mn-ea"/>
              </a:rPr>
              <a:t>1</a:t>
            </a:r>
            <a:r>
              <a:rPr lang="en-US" altLang="zh-CN" sz="1400">
                <a:sym typeface="+mn-ea"/>
              </a:rPr>
              <a:t>3</a:t>
            </a:r>
            <a:r>
              <a:rPr lang="zh-CN" altLang="en-US" sz="1400">
                <a:sym typeface="+mn-ea"/>
              </a:rPr>
              <a:t>. 对组织的职权关系、协作机制、集权程度、职位设计、管理跨度等因素进行改变，</a:t>
            </a:r>
            <a:endParaRPr lang="zh-CN" altLang="en-US" sz="1400"/>
          </a:p>
          <a:p>
            <a:r>
              <a:rPr lang="zh-CN" altLang="en-US" sz="1400">
                <a:sym typeface="+mn-ea"/>
              </a:rPr>
              <a:t>属于</a:t>
            </a:r>
            <a:r>
              <a:rPr lang="zh-CN" altLang="en-US" sz="1400" u="sng">
                <a:sym typeface="+mn-ea"/>
              </a:rPr>
              <a:t>        </a:t>
            </a:r>
            <a:r>
              <a:rPr lang="zh-CN" altLang="en-US" sz="1400">
                <a:sym typeface="+mn-ea"/>
              </a:rPr>
              <a:t>。</a:t>
            </a:r>
            <a:endParaRPr lang="zh-CN" altLang="en-US" sz="1400"/>
          </a:p>
          <a:p>
            <a:r>
              <a:rPr lang="zh-CN" altLang="en-US" sz="1400">
                <a:sym typeface="+mn-ea"/>
              </a:rPr>
              <a:t>A. 组织变革　　   B. 文化变革　　</a:t>
            </a:r>
            <a:r>
              <a:rPr lang="zh-CN" altLang="en-US" sz="1400">
                <a:sym typeface="+mn-ea"/>
              </a:rPr>
              <a:t>C. 环境变革　　   D. 结构变革</a:t>
            </a:r>
            <a:endParaRPr lang="zh-CN" altLang="en-US" sz="1400"/>
          </a:p>
          <a:p>
            <a:r>
              <a:rPr lang="zh-CN" altLang="en-US" sz="1400">
                <a:sym typeface="+mn-ea"/>
              </a:rPr>
              <a:t>1</a:t>
            </a:r>
            <a:r>
              <a:rPr lang="en-US" altLang="zh-CN" sz="1400">
                <a:sym typeface="+mn-ea"/>
              </a:rPr>
              <a:t>4</a:t>
            </a:r>
            <a:r>
              <a:rPr lang="zh-CN" altLang="en-US" sz="1400">
                <a:sym typeface="+mn-ea"/>
              </a:rPr>
              <a:t>. 对工作的流程、方法、设备、设施进行改变，属于</a:t>
            </a:r>
            <a:r>
              <a:rPr lang="zh-CN" altLang="en-US" sz="1400" u="sng">
                <a:sym typeface="+mn-ea"/>
              </a:rPr>
              <a:t>       </a:t>
            </a:r>
            <a:r>
              <a:rPr lang="zh-CN" altLang="en-US" sz="1400">
                <a:sym typeface="+mn-ea"/>
              </a:rPr>
              <a:t>。</a:t>
            </a:r>
            <a:endParaRPr lang="zh-CN" altLang="en-US" sz="1400"/>
          </a:p>
          <a:p>
            <a:r>
              <a:rPr lang="zh-CN" altLang="en-US" sz="1400">
                <a:sym typeface="+mn-ea"/>
              </a:rPr>
              <a:t>A. 技术变革　　     B. 人员变革　　</a:t>
            </a:r>
            <a:r>
              <a:rPr lang="zh-CN" altLang="en-US" sz="1400">
                <a:sym typeface="+mn-ea"/>
              </a:rPr>
              <a:t>C. 结构变革　　     D. 环境变革</a:t>
            </a:r>
            <a:endParaRPr lang="zh-CN" altLang="en-US" sz="1400"/>
          </a:p>
          <a:p>
            <a:r>
              <a:rPr lang="zh-CN" altLang="en-US" sz="1400">
                <a:sym typeface="+mn-ea"/>
              </a:rPr>
              <a:t>1</a:t>
            </a:r>
            <a:r>
              <a:rPr lang="en-US" altLang="zh-CN" sz="1400">
                <a:sym typeface="+mn-ea"/>
              </a:rPr>
              <a:t>5</a:t>
            </a:r>
            <a:r>
              <a:rPr lang="zh-CN" altLang="en-US" sz="1400">
                <a:sym typeface="+mn-ea"/>
              </a:rPr>
              <a:t>. 对员工的工作态度、期望、任职和行为进行改变，属于</a:t>
            </a:r>
            <a:r>
              <a:rPr lang="zh-CN" altLang="en-US" sz="1400" u="sng">
                <a:sym typeface="+mn-ea"/>
              </a:rPr>
              <a:t>       </a:t>
            </a:r>
            <a:r>
              <a:rPr lang="zh-CN" altLang="en-US" sz="1400">
                <a:sym typeface="+mn-ea"/>
              </a:rPr>
              <a:t>。</a:t>
            </a:r>
            <a:endParaRPr lang="zh-CN" altLang="en-US" sz="1400"/>
          </a:p>
          <a:p>
            <a:r>
              <a:rPr lang="zh-CN" altLang="en-US" sz="1400">
                <a:sym typeface="+mn-ea"/>
              </a:rPr>
              <a:t>A. 技术变革　　    B. 人员变革　　</a:t>
            </a:r>
            <a:r>
              <a:rPr lang="zh-CN" altLang="en-US" sz="1400">
                <a:sym typeface="+mn-ea"/>
              </a:rPr>
              <a:t>C. 结构变革　　    D. 环境变革</a:t>
            </a:r>
            <a:endParaRPr lang="zh-CN" altLang="en-US" sz="1400"/>
          </a:p>
          <a:p>
            <a:r>
              <a:rPr lang="zh-CN" altLang="en-US" sz="1400">
                <a:sym typeface="+mn-ea"/>
              </a:rPr>
              <a:t>1</a:t>
            </a:r>
            <a:r>
              <a:rPr lang="en-US" altLang="zh-CN" sz="1400">
                <a:sym typeface="+mn-ea"/>
              </a:rPr>
              <a:t>6</a:t>
            </a:r>
            <a:r>
              <a:rPr lang="zh-CN" altLang="en-US" sz="1400">
                <a:sym typeface="+mn-ea"/>
              </a:rPr>
              <a:t>. 管理者所能变革的领域或对象不外乎三种选择，即</a:t>
            </a:r>
            <a:r>
              <a:rPr lang="zh-CN" altLang="en-US" sz="1400" u="sng">
                <a:sym typeface="+mn-ea"/>
              </a:rPr>
              <a:t>        </a:t>
            </a:r>
            <a:r>
              <a:rPr lang="zh-CN" altLang="en-US" sz="1400">
                <a:sym typeface="+mn-ea"/>
              </a:rPr>
              <a:t> 。</a:t>
            </a:r>
            <a:endParaRPr lang="zh-CN" altLang="en-US" sz="1400"/>
          </a:p>
          <a:p>
            <a:r>
              <a:rPr lang="zh-CN" altLang="en-US" sz="1400">
                <a:sym typeface="+mn-ea"/>
              </a:rPr>
              <a:t>A. 外部环境、内部环境和组织结构　　 B. 结构、技术和人员</a:t>
            </a:r>
            <a:endParaRPr lang="zh-CN" altLang="en-US" sz="1400"/>
          </a:p>
          <a:p>
            <a:r>
              <a:rPr lang="zh-CN" altLang="en-US" sz="1400">
                <a:sym typeface="+mn-ea"/>
              </a:rPr>
              <a:t>C. 结构、文化和战略　　　　　　　　 D. 环境、技术和目标</a:t>
            </a:r>
            <a:endParaRPr lang="zh-CN" altLang="en-US" sz="1400"/>
          </a:p>
          <a:p>
            <a:r>
              <a:rPr lang="en-US" altLang="zh-CN" sz="1400">
                <a:sym typeface="+mn-ea"/>
              </a:rPr>
              <a:t>17</a:t>
            </a:r>
            <a:r>
              <a:rPr lang="zh-CN" altLang="en-US" sz="1400">
                <a:sym typeface="+mn-ea"/>
              </a:rPr>
              <a:t>.以下不属于组织在选择变革方案时要充分考虑的因素是</a:t>
            </a:r>
            <a:r>
              <a:rPr lang="zh-CN" altLang="en-US" sz="1400" u="sng">
                <a:sym typeface="+mn-ea"/>
              </a:rPr>
              <a:t>       </a:t>
            </a:r>
            <a:r>
              <a:rPr lang="zh-CN" altLang="en-US" sz="1400">
                <a:sym typeface="+mn-ea"/>
              </a:rPr>
              <a:t>。</a:t>
            </a:r>
            <a:endParaRPr lang="zh-CN" altLang="en-US" sz="1400"/>
          </a:p>
          <a:p>
            <a:r>
              <a:rPr lang="zh-CN" altLang="en-US" sz="1400">
                <a:sym typeface="+mn-ea"/>
              </a:rPr>
              <a:t>A. 改革的深度和难度              B. 改革的影响程度、变革速度</a:t>
            </a:r>
            <a:endParaRPr lang="zh-CN" altLang="en-US" sz="1400"/>
          </a:p>
          <a:p>
            <a:r>
              <a:rPr lang="zh-CN" altLang="en-US" sz="1400">
                <a:sym typeface="+mn-ea"/>
              </a:rPr>
              <a:t>C. 员工的可接受程度和参与程度    D. 新工艺、新技术和新方法的采用程度</a:t>
            </a:r>
            <a:endParaRPr lang="zh-CN" altLang="en-US" sz="1400"/>
          </a:p>
          <a:p>
            <a:endParaRPr lang="zh-CN" altLang="en-US" sz="140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自测题</a:t>
            </a:r>
            <a:endParaRPr lang="zh-CN" altLang="en-US">
              <a:sym typeface="+mn-ea"/>
            </a:endParaRPr>
          </a:p>
        </p:txBody>
      </p:sp>
      <p:sp>
        <p:nvSpPr>
          <p:cNvPr id="3" name="内容占位符 2"/>
          <p:cNvSpPr>
            <a:spLocks noGrp="1"/>
          </p:cNvSpPr>
          <p:nvPr>
            <p:ph idx="1"/>
          </p:nvPr>
        </p:nvSpPr>
        <p:spPr/>
        <p:txBody>
          <a:bodyPr/>
          <a:p>
            <a:r>
              <a:rPr lang="zh-CN" altLang="en-US"/>
              <a:t>三、简答题</a:t>
            </a:r>
            <a:endParaRPr lang="zh-CN" altLang="en-US"/>
          </a:p>
          <a:p>
            <a:r>
              <a:rPr lang="zh-CN" altLang="en-US"/>
              <a:t>1.简要介绍组织变革的概念与内涵。</a:t>
            </a:r>
            <a:endParaRPr lang="zh-CN" altLang="en-US"/>
          </a:p>
          <a:p>
            <a:r>
              <a:rPr lang="zh-CN" altLang="en-US"/>
              <a:t>2.简要介绍战略性变革的内容。</a:t>
            </a:r>
            <a:endParaRPr lang="zh-CN" altLang="en-US"/>
          </a:p>
          <a:p>
            <a:r>
              <a:rPr lang="zh-CN" altLang="en-US"/>
              <a:t>3.简要介绍组织变革中来自与个体方面的阻力有哪些。</a:t>
            </a:r>
            <a:endParaRPr lang="zh-CN" altLang="en-US"/>
          </a:p>
          <a:p>
            <a:r>
              <a:rPr lang="zh-CN" altLang="en-US"/>
              <a:t>4.简要介绍消除组织变革阻力的管理对策。</a:t>
            </a:r>
            <a:endParaRPr lang="zh-CN" altLang="en-US"/>
          </a:p>
          <a:p>
            <a:r>
              <a:rPr lang="zh-CN" altLang="en-US"/>
              <a:t>5.简要介绍组织变革中组织因素的压力。</a:t>
            </a:r>
            <a:endParaRPr lang="zh-CN" altLang="en-US"/>
          </a:p>
          <a:p>
            <a:r>
              <a:rPr lang="zh-CN" altLang="en-US"/>
              <a:t>6.简要介绍技术与任务变革的内容。</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linds(horizontal)">
                                      <p:cBhvr>
                                        <p:cTn id="13" dur="500"/>
                                        <p:tgtEl>
                                          <p:spTgt spid="3">
                                            <p:txEl>
                                              <p:pRg st="1" end="1"/>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blinds(horizontal)">
                                      <p:cBhvr>
                                        <p:cTn id="16" dur="500"/>
                                        <p:tgtEl>
                                          <p:spTgt spid="3">
                                            <p:txEl>
                                              <p:pRg st="2" end="2"/>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horizontal)">
                                      <p:cBhvr>
                                        <p:cTn id="19" dur="500"/>
                                        <p:tgtEl>
                                          <p:spTgt spid="3">
                                            <p:txEl>
                                              <p:pRg st="3" end="3"/>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blinds(horizontal)">
                                      <p:cBhvr>
                                        <p:cTn id="25" dur="500"/>
                                        <p:tgtEl>
                                          <p:spTgt spid="3">
                                            <p:txEl>
                                              <p:pRg st="5" end="5"/>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blinds(horizontal)">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自测题</a:t>
            </a:r>
            <a:endParaRPr lang="zh-CN" altLang="en-US"/>
          </a:p>
        </p:txBody>
      </p:sp>
      <p:sp>
        <p:nvSpPr>
          <p:cNvPr id="3" name="内容占位符 2"/>
          <p:cNvSpPr>
            <a:spLocks noGrp="1"/>
          </p:cNvSpPr>
          <p:nvPr>
            <p:ph idx="1"/>
          </p:nvPr>
        </p:nvSpPr>
        <p:spPr/>
        <p:txBody>
          <a:bodyPr/>
          <a:p>
            <a:r>
              <a:rPr lang="zh-CN" altLang="en-US"/>
              <a:t>四、问答题</a:t>
            </a:r>
            <a:endParaRPr lang="zh-CN" altLang="en-US"/>
          </a:p>
          <a:p>
            <a:r>
              <a:rPr lang="zh-CN" altLang="en-US"/>
              <a:t>1.组织变革的动因中外部环境因素有哪些？</a:t>
            </a:r>
            <a:endParaRPr lang="zh-CN" altLang="en-US"/>
          </a:p>
          <a:p>
            <a:r>
              <a:rPr lang="zh-CN" altLang="en-US"/>
              <a:t>2.组织变革的动因中内部环境因素是什么？</a:t>
            </a:r>
            <a:endParaRPr lang="zh-CN" altLang="en-US"/>
          </a:p>
          <a:p>
            <a:r>
              <a:rPr lang="zh-CN" altLang="en-US"/>
              <a:t>3.组织变革的划分标准与类型有哪些？</a:t>
            </a:r>
            <a:endParaRPr lang="zh-CN" altLang="en-US"/>
          </a:p>
          <a:p>
            <a:r>
              <a:rPr lang="zh-CN" altLang="en-US"/>
              <a:t>4怎样理解组织变革的目标与要求？</a:t>
            </a:r>
            <a:endParaRPr lang="zh-CN" altLang="en-US"/>
          </a:p>
          <a:p>
            <a:r>
              <a:rPr lang="zh-CN" altLang="en-US"/>
              <a:t>5.如何管理组织变革？组织变革的程序是什么？</a:t>
            </a:r>
            <a:endParaRPr lang="zh-CN" altLang="en-US"/>
          </a:p>
          <a:p>
            <a:r>
              <a:rPr lang="zh-CN" altLang="en-US"/>
              <a:t>6.怎样理解组织变革的压力？</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linds(horizontal)">
                                      <p:cBhvr>
                                        <p:cTn id="13" dur="500"/>
                                        <p:tgtEl>
                                          <p:spTgt spid="3">
                                            <p:txEl>
                                              <p:pRg st="1" end="1"/>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blinds(horizontal)">
                                      <p:cBhvr>
                                        <p:cTn id="16" dur="500"/>
                                        <p:tgtEl>
                                          <p:spTgt spid="3">
                                            <p:txEl>
                                              <p:pRg st="2" end="2"/>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horizontal)">
                                      <p:cBhvr>
                                        <p:cTn id="19" dur="500"/>
                                        <p:tgtEl>
                                          <p:spTgt spid="3">
                                            <p:txEl>
                                              <p:pRg st="3" end="3"/>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blinds(horizontal)">
                                      <p:cBhvr>
                                        <p:cTn id="25" dur="500"/>
                                        <p:tgtEl>
                                          <p:spTgt spid="3">
                                            <p:txEl>
                                              <p:pRg st="5" end="5"/>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blinds(horizontal)">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a:t>
            </a:r>
            <a:r>
              <a:rPr lang="zh-CN" altLang="en-US" dirty="0" smtClean="0"/>
              <a:t>组织变革概述</a:t>
            </a:r>
            <a:endParaRPr lang="zh-CN" altLang="en-US" dirty="0" smtClean="0"/>
          </a:p>
        </p:txBody>
      </p:sp>
      <p:sp>
        <p:nvSpPr>
          <p:cNvPr id="3" name="内容占位符 2"/>
          <p:cNvSpPr>
            <a:spLocks noGrp="1"/>
          </p:cNvSpPr>
          <p:nvPr>
            <p:ph idx="1"/>
          </p:nvPr>
        </p:nvSpPr>
        <p:spPr/>
        <p:txBody>
          <a:bodyPr/>
          <a:lstStyle/>
          <a:p>
            <a:r>
              <a:rPr lang="zh-CN" altLang="en-US" dirty="0" smtClean="0"/>
              <a:t>一、组织变革的动因</a:t>
            </a:r>
            <a:endParaRPr lang="en-US" altLang="zh-CN" dirty="0" smtClean="0"/>
          </a:p>
          <a:p>
            <a:r>
              <a:rPr lang="en-US" altLang="zh-CN" dirty="0" smtClean="0"/>
              <a:t>    </a:t>
            </a:r>
            <a:r>
              <a:rPr lang="zh-CN" altLang="zh-CN" dirty="0" smtClean="0"/>
              <a:t>推</a:t>
            </a:r>
            <a:r>
              <a:rPr lang="zh-CN" altLang="zh-CN" dirty="0"/>
              <a:t>动组织变革的因素可以分为外部环境因素和内部环境因素两个部分。</a:t>
            </a:r>
            <a:endParaRPr lang="zh-CN" altLang="zh-CN" dirty="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br>
              <a:rPr lang="zh-CN" altLang="en-US" dirty="0" smtClean="0">
                <a:sym typeface="+mn-ea"/>
              </a:rPr>
            </a:br>
            <a:r>
              <a:rPr lang="zh-CN" altLang="en-US" sz="4000" dirty="0" smtClean="0">
                <a:sym typeface="+mn-ea"/>
              </a:rPr>
              <a:t>第一节  组织变革概述</a:t>
            </a:r>
            <a:br>
              <a:rPr lang="zh-CN" altLang="en-US" dirty="0" smtClean="0"/>
            </a:br>
            <a:br>
              <a:rPr lang="en-US" altLang="zh-CN" dirty="0" smtClean="0"/>
            </a:br>
            <a:endParaRPr lang="zh-CN" altLang="en-US" dirty="0"/>
          </a:p>
        </p:txBody>
      </p:sp>
      <p:sp>
        <p:nvSpPr>
          <p:cNvPr id="6" name="TextBox 5"/>
          <p:cNvSpPr txBox="1"/>
          <p:nvPr/>
        </p:nvSpPr>
        <p:spPr>
          <a:xfrm>
            <a:off x="838835" y="1360805"/>
            <a:ext cx="7466330" cy="4338320"/>
          </a:xfrm>
          <a:prstGeom prst="rect">
            <a:avLst/>
          </a:prstGeom>
          <a:noFill/>
        </p:spPr>
        <p:txBody>
          <a:bodyPr wrap="square" rtlCol="0">
            <a:spAutoFit/>
          </a:bodyPr>
          <a:lstStyle/>
          <a:p>
            <a:r>
              <a:rPr lang="zh-CN" altLang="en-US" sz="2400" dirty="0" smtClean="0">
                <a:latin typeface="华文楷体" panose="02010600040101010101" charset="-122"/>
                <a:ea typeface="华文楷体" panose="02010600040101010101" charset="-122"/>
                <a:cs typeface="华文楷体" panose="02010600040101010101" charset="-122"/>
              </a:rPr>
              <a:t>（一）外部环境因素</a:t>
            </a:r>
            <a:endParaRPr lang="zh-CN" altLang="en-US" sz="2400" dirty="0" smtClean="0">
              <a:latin typeface="华文楷体" panose="02010600040101010101" charset="-122"/>
              <a:ea typeface="华文楷体" panose="02010600040101010101" charset="-122"/>
              <a:cs typeface="华文楷体" panose="02010600040101010101" charset="-122"/>
            </a:endParaRPr>
          </a:p>
          <a:p>
            <a:r>
              <a:rPr lang="en-US" altLang="zh-CN" dirty="0">
                <a:latin typeface="华文楷体" panose="02010600040101010101" charset="-122"/>
                <a:ea typeface="华文楷体" panose="02010600040101010101" charset="-122"/>
                <a:cs typeface="华文楷体" panose="02010600040101010101" charset="-122"/>
              </a:rPr>
              <a:t>1.</a:t>
            </a:r>
            <a:r>
              <a:rPr lang="zh-CN" altLang="en-US" dirty="0">
                <a:latin typeface="华文楷体" panose="02010600040101010101" charset="-122"/>
                <a:ea typeface="华文楷体" panose="02010600040101010101" charset="-122"/>
                <a:cs typeface="华文楷体" panose="02010600040101010101" charset="-122"/>
              </a:rPr>
              <a:t>整个宏观社会经济环境的变化。</a:t>
            </a:r>
            <a:endParaRPr lang="zh-CN" altLang="en-US" dirty="0">
              <a:latin typeface="华文楷体" panose="02010600040101010101" charset="-122"/>
              <a:ea typeface="华文楷体" panose="02010600040101010101" charset="-122"/>
              <a:cs typeface="华文楷体" panose="02010600040101010101" charset="-122"/>
            </a:endParaRPr>
          </a:p>
          <a:p>
            <a:r>
              <a:rPr lang="zh-CN" altLang="en-US" dirty="0">
                <a:latin typeface="华文楷体" panose="02010600040101010101" charset="-122"/>
                <a:ea typeface="华文楷体" panose="02010600040101010101" charset="-122"/>
                <a:cs typeface="华文楷体" panose="02010600040101010101" charset="-122"/>
              </a:rPr>
              <a:t>诸如政治、经济政策的调整，经济体制的改变以及市场需求的变化等等，都会引起组织内部深层次的调整和变革。</a:t>
            </a:r>
            <a:endParaRPr lang="zh-CN" altLang="en-US" dirty="0">
              <a:latin typeface="华文楷体" panose="02010600040101010101" charset="-122"/>
              <a:ea typeface="华文楷体" panose="02010600040101010101" charset="-122"/>
              <a:cs typeface="华文楷体" panose="02010600040101010101" charset="-122"/>
            </a:endParaRPr>
          </a:p>
          <a:p>
            <a:r>
              <a:rPr lang="zh-CN" altLang="en-US" dirty="0">
                <a:latin typeface="华文楷体" panose="02010600040101010101" charset="-122"/>
                <a:ea typeface="华文楷体" panose="02010600040101010101" charset="-122"/>
                <a:cs typeface="华文楷体" panose="02010600040101010101" charset="-122"/>
              </a:rPr>
              <a:t>2.科技进步的影响。</a:t>
            </a:r>
            <a:endParaRPr lang="zh-CN" altLang="en-US" dirty="0">
              <a:latin typeface="华文楷体" panose="02010600040101010101" charset="-122"/>
              <a:ea typeface="华文楷体" panose="02010600040101010101" charset="-122"/>
              <a:cs typeface="华文楷体" panose="02010600040101010101" charset="-122"/>
            </a:endParaRPr>
          </a:p>
          <a:p>
            <a:r>
              <a:rPr lang="zh-CN" altLang="en-US" dirty="0">
                <a:latin typeface="华文楷体" panose="02010600040101010101" charset="-122"/>
                <a:ea typeface="华文楷体" panose="02010600040101010101" charset="-122"/>
                <a:cs typeface="华文楷体" panose="02010600040101010101" charset="-122"/>
              </a:rPr>
              <a:t>知识经济的社会、科技的发展日新月异，新产品、新工艺、新技术、新方法层出不穷，对组织的固有运行机制构成了强有力的挑战。</a:t>
            </a:r>
            <a:endParaRPr lang="zh-CN" altLang="en-US" dirty="0">
              <a:latin typeface="华文楷体" panose="02010600040101010101" charset="-122"/>
              <a:ea typeface="华文楷体" panose="02010600040101010101" charset="-122"/>
              <a:cs typeface="华文楷体" panose="02010600040101010101" charset="-122"/>
            </a:endParaRPr>
          </a:p>
          <a:p>
            <a:r>
              <a:rPr lang="zh-CN" altLang="en-US" dirty="0">
                <a:latin typeface="华文楷体" panose="02010600040101010101" charset="-122"/>
                <a:ea typeface="华文楷体" panose="02010600040101010101" charset="-122"/>
                <a:cs typeface="华文楷体" panose="02010600040101010101" charset="-122"/>
              </a:rPr>
              <a:t>3.资源变化的影响。</a:t>
            </a:r>
            <a:endParaRPr lang="zh-CN" altLang="en-US" dirty="0">
              <a:latin typeface="华文楷体" panose="02010600040101010101" charset="-122"/>
              <a:ea typeface="华文楷体" panose="02010600040101010101" charset="-122"/>
              <a:cs typeface="华文楷体" panose="02010600040101010101" charset="-122"/>
            </a:endParaRPr>
          </a:p>
          <a:p>
            <a:r>
              <a:rPr lang="zh-CN" altLang="en-US" dirty="0">
                <a:latin typeface="华文楷体" panose="02010600040101010101" charset="-122"/>
                <a:ea typeface="华文楷体" panose="02010600040101010101" charset="-122"/>
                <a:cs typeface="华文楷体" panose="02010600040101010101" charset="-122"/>
              </a:rPr>
              <a:t>组织发展所依赖的环境资源对组织具有重要的支持作用，如原材料、资金、能源、人力资源、专利使用权等。组织必须要能克服对环境资源的过度依赖，同时要及时根据资源的变化而顺势变革组织。</a:t>
            </a:r>
            <a:endParaRPr lang="zh-CN" altLang="en-US" dirty="0">
              <a:latin typeface="华文楷体" panose="02010600040101010101" charset="-122"/>
              <a:ea typeface="华文楷体" panose="02010600040101010101" charset="-122"/>
              <a:cs typeface="华文楷体" panose="02010600040101010101" charset="-122"/>
            </a:endParaRPr>
          </a:p>
          <a:p>
            <a:r>
              <a:rPr lang="zh-CN" altLang="en-US" dirty="0">
                <a:latin typeface="华文楷体" panose="02010600040101010101" charset="-122"/>
                <a:ea typeface="华文楷体" panose="02010600040101010101" charset="-122"/>
                <a:cs typeface="华文楷体" panose="02010600040101010101" charset="-122"/>
              </a:rPr>
              <a:t>4.竞争观念的改变。</a:t>
            </a:r>
            <a:endParaRPr lang="zh-CN" altLang="en-US" dirty="0">
              <a:latin typeface="华文楷体" panose="02010600040101010101" charset="-122"/>
              <a:ea typeface="华文楷体" panose="02010600040101010101" charset="-122"/>
              <a:cs typeface="华文楷体" panose="02010600040101010101" charset="-122"/>
            </a:endParaRPr>
          </a:p>
          <a:p>
            <a:r>
              <a:rPr lang="zh-CN" altLang="en-US" dirty="0">
                <a:latin typeface="华文楷体" panose="02010600040101010101" charset="-122"/>
                <a:ea typeface="华文楷体" panose="02010600040101010101" charset="-122"/>
                <a:cs typeface="华文楷体" panose="02010600040101010101" charset="-122"/>
              </a:rPr>
              <a:t>基于全球化的市场竞争将会越来越激烈，竞争的方式也将会多种多样，组织若要想适应未来竞争的要求，就必须在竞争观念上顺势调整，争得主动，才能在竞争中立于不败之地。</a:t>
            </a:r>
            <a:endParaRPr lang="zh-CN" altLang="en-US" dirty="0">
              <a:latin typeface="华文楷体" panose="02010600040101010101" charset="-122"/>
              <a:ea typeface="华文楷体" panose="02010600040101010101" charset="-122"/>
              <a:cs typeface="华文楷体"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edge">
                                      <p:cBhvr>
                                        <p:cTn id="12" dur="2000"/>
                                        <p:tgtEl>
                                          <p:spTgt spid="6">
                                            <p:txEl>
                                              <p:pRg st="1" end="1"/>
                                            </p:txEl>
                                          </p:spTgt>
                                        </p:tgtEl>
                                      </p:cBhvr>
                                    </p:animEffect>
                                  </p:childTnLst>
                                </p:cTn>
                              </p:par>
                              <p:par>
                                <p:cTn id="13" presetID="20" presetClass="entr" presetSubtype="0"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wedge">
                                      <p:cBhvr>
                                        <p:cTn id="15" dur="2000"/>
                                        <p:tgtEl>
                                          <p:spTgt spid="6">
                                            <p:txEl>
                                              <p:pRg st="2" end="2"/>
                                            </p:txEl>
                                          </p:spTgt>
                                        </p:tgtEl>
                                      </p:cBhvr>
                                    </p:animEffect>
                                  </p:childTnLst>
                                </p:cTn>
                              </p:par>
                              <p:par>
                                <p:cTn id="16" presetID="20" presetClass="entr" presetSubtype="0" fill="hold"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wedge">
                                      <p:cBhvr>
                                        <p:cTn id="18" dur="2000"/>
                                        <p:tgtEl>
                                          <p:spTgt spid="6">
                                            <p:txEl>
                                              <p:pRg st="3" end="3"/>
                                            </p:txEl>
                                          </p:spTgt>
                                        </p:tgtEl>
                                      </p:cBhvr>
                                    </p:animEffect>
                                  </p:childTnLst>
                                </p:cTn>
                              </p:par>
                              <p:par>
                                <p:cTn id="19" presetID="20" presetClass="entr" presetSubtype="0" fill="hold"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wedge">
                                      <p:cBhvr>
                                        <p:cTn id="21" dur="2000"/>
                                        <p:tgtEl>
                                          <p:spTgt spid="6">
                                            <p:txEl>
                                              <p:pRg st="4" end="4"/>
                                            </p:txEl>
                                          </p:spTgt>
                                        </p:tgtEl>
                                      </p:cBhvr>
                                    </p:animEffect>
                                  </p:childTnLst>
                                </p:cTn>
                              </p:par>
                              <p:par>
                                <p:cTn id="22" presetID="20" presetClass="entr" presetSubtype="0" fill="hold" nodeType="with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wedge">
                                      <p:cBhvr>
                                        <p:cTn id="24" dur="2000"/>
                                        <p:tgtEl>
                                          <p:spTgt spid="6">
                                            <p:txEl>
                                              <p:pRg st="5" end="5"/>
                                            </p:txEl>
                                          </p:spTgt>
                                        </p:tgtEl>
                                      </p:cBhvr>
                                    </p:animEffect>
                                  </p:childTnLst>
                                </p:cTn>
                              </p:par>
                              <p:par>
                                <p:cTn id="25" presetID="20" presetClass="entr" presetSubtype="0" fill="hold" nodeType="with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wedge">
                                      <p:cBhvr>
                                        <p:cTn id="27" dur="2000"/>
                                        <p:tgtEl>
                                          <p:spTgt spid="6">
                                            <p:txEl>
                                              <p:pRg st="6" end="6"/>
                                            </p:txEl>
                                          </p:spTgt>
                                        </p:tgtEl>
                                      </p:cBhvr>
                                    </p:animEffect>
                                  </p:childTnLst>
                                </p:cTn>
                              </p:par>
                              <p:par>
                                <p:cTn id="28" presetID="20" presetClass="entr" presetSubtype="0" fill="hold" nodeType="withEffect">
                                  <p:stCondLst>
                                    <p:cond delay="0"/>
                                  </p:stCondLst>
                                  <p:childTnLst>
                                    <p:set>
                                      <p:cBhvr>
                                        <p:cTn id="29" dur="1" fill="hold">
                                          <p:stCondLst>
                                            <p:cond delay="0"/>
                                          </p:stCondLst>
                                        </p:cTn>
                                        <p:tgtEl>
                                          <p:spTgt spid="6">
                                            <p:txEl>
                                              <p:pRg st="7" end="7"/>
                                            </p:txEl>
                                          </p:spTgt>
                                        </p:tgtEl>
                                        <p:attrNameLst>
                                          <p:attrName>style.visibility</p:attrName>
                                        </p:attrNameLst>
                                      </p:cBhvr>
                                      <p:to>
                                        <p:strVal val="visible"/>
                                      </p:to>
                                    </p:set>
                                    <p:animEffect transition="in" filter="wedge">
                                      <p:cBhvr>
                                        <p:cTn id="30" dur="2000"/>
                                        <p:tgtEl>
                                          <p:spTgt spid="6">
                                            <p:txEl>
                                              <p:pRg st="7" end="7"/>
                                            </p:txEl>
                                          </p:spTgt>
                                        </p:tgtEl>
                                      </p:cBhvr>
                                    </p:animEffect>
                                  </p:childTnLst>
                                </p:cTn>
                              </p:par>
                              <p:par>
                                <p:cTn id="31" presetID="20" presetClass="entr" presetSubtype="0" fill="hold" nodeType="withEffect">
                                  <p:stCondLst>
                                    <p:cond delay="0"/>
                                  </p:stCondLst>
                                  <p:childTnLst>
                                    <p:set>
                                      <p:cBhvr>
                                        <p:cTn id="32" dur="1" fill="hold">
                                          <p:stCondLst>
                                            <p:cond delay="0"/>
                                          </p:stCondLst>
                                        </p:cTn>
                                        <p:tgtEl>
                                          <p:spTgt spid="6">
                                            <p:txEl>
                                              <p:pRg st="8" end="8"/>
                                            </p:txEl>
                                          </p:spTgt>
                                        </p:tgtEl>
                                        <p:attrNameLst>
                                          <p:attrName>style.visibility</p:attrName>
                                        </p:attrNameLst>
                                      </p:cBhvr>
                                      <p:to>
                                        <p:strVal val="visible"/>
                                      </p:to>
                                    </p:set>
                                    <p:animEffect transition="in" filter="wedge">
                                      <p:cBhvr>
                                        <p:cTn id="33" dur="20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smtClean="0"/>
              <a:t>第一节 组织变革概述</a:t>
            </a:r>
            <a:br>
              <a:rPr lang="zh-CN" altLang="en-US" dirty="0" smtClean="0"/>
            </a:br>
            <a:endParaRPr lang="zh-CN" altLang="en-US" dirty="0"/>
          </a:p>
        </p:txBody>
      </p:sp>
      <p:sp>
        <p:nvSpPr>
          <p:cNvPr id="15363" name="内容占位符 2"/>
          <p:cNvSpPr>
            <a:spLocks noGrp="1"/>
          </p:cNvSpPr>
          <p:nvPr>
            <p:ph idx="1"/>
          </p:nvPr>
        </p:nvSpPr>
        <p:spPr>
          <a:xfrm>
            <a:off x="442595" y="1202690"/>
            <a:ext cx="8229600" cy="5324475"/>
          </a:xfrm>
        </p:spPr>
        <p:txBody>
          <a:bodyPr/>
          <a:lstStyle/>
          <a:p>
            <a:pPr marL="0" indent="0" eaLnBrk="1" hangingPunct="1">
              <a:buFont typeface="Wingdings" panose="05000000000000000000" pitchFamily="2" charset="2"/>
              <a:buNone/>
            </a:pPr>
            <a:r>
              <a:rPr lang="zh-CN" altLang="en-US" sz="2400" smtClean="0">
                <a:latin typeface="+mn-ea"/>
                <a:cs typeface="+mn-ea"/>
              </a:rPr>
              <a:t>（二）内部</a:t>
            </a:r>
            <a:r>
              <a:rPr lang="zh-CN" altLang="en-US" sz="2400" smtClean="0">
                <a:latin typeface="+mn-ea"/>
                <a:cs typeface="+mn-ea"/>
              </a:rPr>
              <a:t>环境因素</a:t>
            </a:r>
            <a:endParaRPr lang="zh-CN" altLang="en-US" sz="3200" smtClean="0">
              <a:latin typeface="+mn-ea"/>
              <a:cs typeface="+mn-ea"/>
            </a:endParaRPr>
          </a:p>
          <a:p>
            <a:pPr eaLnBrk="1" hangingPunct="1"/>
            <a:r>
              <a:rPr lang="zh-CN" altLang="en-US" sz="1600" smtClean="0">
                <a:latin typeface="+mn-ea"/>
                <a:cs typeface="+mn-ea"/>
              </a:rPr>
              <a:t>1.组织机构适时调整的要求</a:t>
            </a:r>
            <a:endParaRPr lang="zh-CN" altLang="en-US" sz="1600" smtClean="0">
              <a:latin typeface="+mn-ea"/>
              <a:cs typeface="+mn-ea"/>
            </a:endParaRPr>
          </a:p>
          <a:p>
            <a:pPr eaLnBrk="1" hangingPunct="1"/>
            <a:r>
              <a:rPr lang="zh-CN" altLang="en-US" sz="1600" smtClean="0">
                <a:latin typeface="+mn-ea"/>
                <a:cs typeface="+mn-ea"/>
              </a:rPr>
              <a:t>组织机构的设置必须与组织的阶段性战略目标相一致，组织一旦需要根据环境的变化调控机构，新的组织职能必须得以充分的保障和体现。</a:t>
            </a:r>
            <a:endParaRPr lang="zh-CN" altLang="en-US" sz="1600" smtClean="0">
              <a:latin typeface="+mn-ea"/>
              <a:cs typeface="+mn-ea"/>
            </a:endParaRPr>
          </a:p>
          <a:p>
            <a:pPr eaLnBrk="1" hangingPunct="1"/>
            <a:r>
              <a:rPr lang="zh-CN" altLang="en-US" sz="1600" smtClean="0">
                <a:latin typeface="+mn-ea"/>
                <a:cs typeface="+mn-ea"/>
              </a:rPr>
              <a:t>2.保障信息畅通的要求</a:t>
            </a:r>
            <a:endParaRPr lang="zh-CN" altLang="en-US" sz="1600" smtClean="0">
              <a:latin typeface="+mn-ea"/>
              <a:cs typeface="+mn-ea"/>
            </a:endParaRPr>
          </a:p>
          <a:p>
            <a:pPr eaLnBrk="1" hangingPunct="1"/>
            <a:r>
              <a:rPr lang="zh-CN" altLang="en-US" sz="1600" smtClean="0">
                <a:latin typeface="+mn-ea"/>
                <a:cs typeface="+mn-ea"/>
              </a:rPr>
              <a:t>随着外部不确定性因素的增多，组织决策对信息的依赖性增强，为了提高决策的效率，必须通过变革保障信息沟通渠道的畅通。</a:t>
            </a:r>
            <a:endParaRPr lang="zh-CN" altLang="en-US" sz="1600" smtClean="0">
              <a:latin typeface="+mn-ea"/>
              <a:cs typeface="+mn-ea"/>
            </a:endParaRPr>
          </a:p>
          <a:p>
            <a:pPr eaLnBrk="1" hangingPunct="1"/>
            <a:r>
              <a:rPr lang="zh-CN" altLang="en-US" sz="1600" smtClean="0">
                <a:latin typeface="+mn-ea"/>
                <a:cs typeface="+mn-ea"/>
              </a:rPr>
              <a:t>3.克服组织低效率的要求</a:t>
            </a:r>
            <a:endParaRPr lang="zh-CN" altLang="en-US" sz="1600" smtClean="0">
              <a:latin typeface="+mn-ea"/>
              <a:cs typeface="+mn-ea"/>
            </a:endParaRPr>
          </a:p>
          <a:p>
            <a:pPr eaLnBrk="1" hangingPunct="1"/>
            <a:r>
              <a:rPr lang="zh-CN" altLang="en-US" sz="1600" smtClean="0">
                <a:latin typeface="+mn-ea"/>
                <a:cs typeface="+mn-ea"/>
              </a:rPr>
              <a:t>组织长期一贯运行极可能会出现某些低效率现象，其原因既可能是由于机构重叠、权责不明，也有可能是人浮于事、目标分歧。组织只有及时变革才能进一步制止组织效率的下降。</a:t>
            </a:r>
            <a:endParaRPr lang="zh-CN" altLang="en-US" sz="1600" smtClean="0">
              <a:latin typeface="+mn-ea"/>
              <a:cs typeface="+mn-ea"/>
            </a:endParaRPr>
          </a:p>
          <a:p>
            <a:pPr eaLnBrk="1" hangingPunct="1"/>
            <a:r>
              <a:rPr lang="zh-CN" altLang="en-US" sz="1600" smtClean="0">
                <a:latin typeface="+mn-ea"/>
                <a:cs typeface="+mn-ea"/>
              </a:rPr>
              <a:t>4.快速决策的要求</a:t>
            </a:r>
            <a:endParaRPr lang="zh-CN" altLang="en-US" sz="1600" smtClean="0">
              <a:latin typeface="+mn-ea"/>
              <a:cs typeface="+mn-ea"/>
            </a:endParaRPr>
          </a:p>
          <a:p>
            <a:pPr eaLnBrk="1" hangingPunct="1"/>
            <a:r>
              <a:rPr lang="zh-CN" altLang="en-US" sz="1600" smtClean="0">
                <a:latin typeface="+mn-ea"/>
                <a:cs typeface="+mn-ea"/>
              </a:rPr>
              <a:t>决策的形成如果过于缓慢，组织常常会因决策的滞后或执行中的偏差而坐失良机。为了提高决策效率，组织必须通过变革对决策过程中的各个环节进行梳理，以保证决策信息的真实、完整和迅速。</a:t>
            </a:r>
            <a:endParaRPr lang="zh-CN" altLang="en-US" sz="1600" smtClean="0">
              <a:latin typeface="+mn-ea"/>
              <a:cs typeface="+mn-ea"/>
            </a:endParaRPr>
          </a:p>
          <a:p>
            <a:pPr eaLnBrk="1" hangingPunct="1"/>
            <a:r>
              <a:rPr lang="zh-CN" altLang="en-US" sz="1600" smtClean="0">
                <a:latin typeface="+mn-ea"/>
                <a:cs typeface="+mn-ea"/>
              </a:rPr>
              <a:t>5.提高组织整体管理水平的要求</a:t>
            </a:r>
            <a:endParaRPr lang="zh-CN" altLang="en-US" sz="1600" smtClean="0">
              <a:latin typeface="+mn-ea"/>
              <a:cs typeface="+mn-ea"/>
            </a:endParaRPr>
          </a:p>
          <a:p>
            <a:pPr eaLnBrk="1" hangingPunct="1"/>
            <a:r>
              <a:rPr lang="zh-CN" altLang="en-US" sz="1600" smtClean="0">
                <a:latin typeface="+mn-ea"/>
                <a:cs typeface="+mn-ea"/>
              </a:rPr>
              <a:t>组织整体管理水平的高低是竞争力的重要体现。组织在成长的每一个阶段都会出现新的发展矛盾，为了达到新的战略目标，组织必须在人员素质、技术水平、价值观念、人际关系等各个方面都做出进一步的改善和提高。</a:t>
            </a:r>
            <a:endParaRPr lang="zh-CN" altLang="en-US" sz="1600" smtClean="0">
              <a:latin typeface="+mn-ea"/>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wipe(down)">
                                      <p:cBhvr>
                                        <p:cTn id="7" dur="500"/>
                                        <p:tgtEl>
                                          <p:spTgt spid="153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15363">
                                            <p:txEl>
                                              <p:pRg st="1" end="1"/>
                                            </p:txEl>
                                          </p:spTgt>
                                        </p:tgtEl>
                                        <p:attrNameLst>
                                          <p:attrName>style.visibility</p:attrName>
                                        </p:attrNameLst>
                                      </p:cBhvr>
                                      <p:to>
                                        <p:strVal val="visible"/>
                                      </p:to>
                                    </p:set>
                                    <p:animEffect transition="in" filter="wedge">
                                      <p:cBhvr>
                                        <p:cTn id="12" dur="2000"/>
                                        <p:tgtEl>
                                          <p:spTgt spid="15363">
                                            <p:txEl>
                                              <p:pRg st="1" end="1"/>
                                            </p:txEl>
                                          </p:spTgt>
                                        </p:tgtEl>
                                      </p:cBhvr>
                                    </p:animEffect>
                                  </p:childTnLst>
                                </p:cTn>
                              </p:par>
                              <p:par>
                                <p:cTn id="13" presetID="20" presetClass="entr" presetSubtype="0" fill="hold" nodeType="with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animEffect transition="in" filter="wedge">
                                      <p:cBhvr>
                                        <p:cTn id="15" dur="2000"/>
                                        <p:tgtEl>
                                          <p:spTgt spid="15363">
                                            <p:txEl>
                                              <p:pRg st="2" end="2"/>
                                            </p:txEl>
                                          </p:spTgt>
                                        </p:tgtEl>
                                      </p:cBhvr>
                                    </p:animEffect>
                                  </p:childTnLst>
                                </p:cTn>
                              </p:par>
                              <p:par>
                                <p:cTn id="16" presetID="20" presetClass="entr" presetSubtype="0" fill="hold" nodeType="withEffect">
                                  <p:stCondLst>
                                    <p:cond delay="0"/>
                                  </p:stCondLst>
                                  <p:childTnLst>
                                    <p:set>
                                      <p:cBhvr>
                                        <p:cTn id="17" dur="1" fill="hold">
                                          <p:stCondLst>
                                            <p:cond delay="0"/>
                                          </p:stCondLst>
                                        </p:cTn>
                                        <p:tgtEl>
                                          <p:spTgt spid="15363">
                                            <p:txEl>
                                              <p:pRg st="3" end="3"/>
                                            </p:txEl>
                                          </p:spTgt>
                                        </p:tgtEl>
                                        <p:attrNameLst>
                                          <p:attrName>style.visibility</p:attrName>
                                        </p:attrNameLst>
                                      </p:cBhvr>
                                      <p:to>
                                        <p:strVal val="visible"/>
                                      </p:to>
                                    </p:set>
                                    <p:animEffect transition="in" filter="wedge">
                                      <p:cBhvr>
                                        <p:cTn id="18" dur="2000"/>
                                        <p:tgtEl>
                                          <p:spTgt spid="15363">
                                            <p:txEl>
                                              <p:pRg st="3" end="3"/>
                                            </p:txEl>
                                          </p:spTgt>
                                        </p:tgtEl>
                                      </p:cBhvr>
                                    </p:animEffect>
                                  </p:childTnLst>
                                </p:cTn>
                              </p:par>
                              <p:par>
                                <p:cTn id="19" presetID="20" presetClass="entr" presetSubtype="0" fill="hold" nodeType="withEffect">
                                  <p:stCondLst>
                                    <p:cond delay="0"/>
                                  </p:stCondLst>
                                  <p:childTnLst>
                                    <p:set>
                                      <p:cBhvr>
                                        <p:cTn id="20" dur="1" fill="hold">
                                          <p:stCondLst>
                                            <p:cond delay="0"/>
                                          </p:stCondLst>
                                        </p:cTn>
                                        <p:tgtEl>
                                          <p:spTgt spid="15363">
                                            <p:txEl>
                                              <p:pRg st="4" end="4"/>
                                            </p:txEl>
                                          </p:spTgt>
                                        </p:tgtEl>
                                        <p:attrNameLst>
                                          <p:attrName>style.visibility</p:attrName>
                                        </p:attrNameLst>
                                      </p:cBhvr>
                                      <p:to>
                                        <p:strVal val="visible"/>
                                      </p:to>
                                    </p:set>
                                    <p:animEffect transition="in" filter="wedge">
                                      <p:cBhvr>
                                        <p:cTn id="21" dur="2000"/>
                                        <p:tgtEl>
                                          <p:spTgt spid="15363">
                                            <p:txEl>
                                              <p:pRg st="4" end="4"/>
                                            </p:txEl>
                                          </p:spTgt>
                                        </p:tgtEl>
                                      </p:cBhvr>
                                    </p:animEffect>
                                  </p:childTnLst>
                                </p:cTn>
                              </p:par>
                              <p:par>
                                <p:cTn id="22" presetID="20" presetClass="entr" presetSubtype="0" fill="hold" nodeType="withEffect">
                                  <p:stCondLst>
                                    <p:cond delay="0"/>
                                  </p:stCondLst>
                                  <p:childTnLst>
                                    <p:set>
                                      <p:cBhvr>
                                        <p:cTn id="23" dur="1" fill="hold">
                                          <p:stCondLst>
                                            <p:cond delay="0"/>
                                          </p:stCondLst>
                                        </p:cTn>
                                        <p:tgtEl>
                                          <p:spTgt spid="15363">
                                            <p:txEl>
                                              <p:pRg st="5" end="5"/>
                                            </p:txEl>
                                          </p:spTgt>
                                        </p:tgtEl>
                                        <p:attrNameLst>
                                          <p:attrName>style.visibility</p:attrName>
                                        </p:attrNameLst>
                                      </p:cBhvr>
                                      <p:to>
                                        <p:strVal val="visible"/>
                                      </p:to>
                                    </p:set>
                                    <p:animEffect transition="in" filter="wedge">
                                      <p:cBhvr>
                                        <p:cTn id="24" dur="2000"/>
                                        <p:tgtEl>
                                          <p:spTgt spid="15363">
                                            <p:txEl>
                                              <p:pRg st="5" end="5"/>
                                            </p:txEl>
                                          </p:spTgt>
                                        </p:tgtEl>
                                      </p:cBhvr>
                                    </p:animEffect>
                                  </p:childTnLst>
                                </p:cTn>
                              </p:par>
                              <p:par>
                                <p:cTn id="25" presetID="20" presetClass="entr" presetSubtype="0" fill="hold" nodeType="withEffect">
                                  <p:stCondLst>
                                    <p:cond delay="0"/>
                                  </p:stCondLst>
                                  <p:childTnLst>
                                    <p:set>
                                      <p:cBhvr>
                                        <p:cTn id="26" dur="1" fill="hold">
                                          <p:stCondLst>
                                            <p:cond delay="0"/>
                                          </p:stCondLst>
                                        </p:cTn>
                                        <p:tgtEl>
                                          <p:spTgt spid="15363">
                                            <p:txEl>
                                              <p:pRg st="6" end="6"/>
                                            </p:txEl>
                                          </p:spTgt>
                                        </p:tgtEl>
                                        <p:attrNameLst>
                                          <p:attrName>style.visibility</p:attrName>
                                        </p:attrNameLst>
                                      </p:cBhvr>
                                      <p:to>
                                        <p:strVal val="visible"/>
                                      </p:to>
                                    </p:set>
                                    <p:animEffect transition="in" filter="wedge">
                                      <p:cBhvr>
                                        <p:cTn id="27" dur="2000"/>
                                        <p:tgtEl>
                                          <p:spTgt spid="15363">
                                            <p:txEl>
                                              <p:pRg st="6" end="6"/>
                                            </p:txEl>
                                          </p:spTgt>
                                        </p:tgtEl>
                                      </p:cBhvr>
                                    </p:animEffect>
                                  </p:childTnLst>
                                </p:cTn>
                              </p:par>
                              <p:par>
                                <p:cTn id="28" presetID="20" presetClass="entr" presetSubtype="0" fill="hold" nodeType="withEffect">
                                  <p:stCondLst>
                                    <p:cond delay="0"/>
                                  </p:stCondLst>
                                  <p:childTnLst>
                                    <p:set>
                                      <p:cBhvr>
                                        <p:cTn id="29" dur="1" fill="hold">
                                          <p:stCondLst>
                                            <p:cond delay="0"/>
                                          </p:stCondLst>
                                        </p:cTn>
                                        <p:tgtEl>
                                          <p:spTgt spid="15363">
                                            <p:txEl>
                                              <p:pRg st="7" end="7"/>
                                            </p:txEl>
                                          </p:spTgt>
                                        </p:tgtEl>
                                        <p:attrNameLst>
                                          <p:attrName>style.visibility</p:attrName>
                                        </p:attrNameLst>
                                      </p:cBhvr>
                                      <p:to>
                                        <p:strVal val="visible"/>
                                      </p:to>
                                    </p:set>
                                    <p:animEffect transition="in" filter="wedge">
                                      <p:cBhvr>
                                        <p:cTn id="30" dur="2000"/>
                                        <p:tgtEl>
                                          <p:spTgt spid="15363">
                                            <p:txEl>
                                              <p:pRg st="7" end="7"/>
                                            </p:txEl>
                                          </p:spTgt>
                                        </p:tgtEl>
                                      </p:cBhvr>
                                    </p:animEffect>
                                  </p:childTnLst>
                                </p:cTn>
                              </p:par>
                              <p:par>
                                <p:cTn id="31" presetID="20" presetClass="entr" presetSubtype="0" fill="hold" nodeType="withEffect">
                                  <p:stCondLst>
                                    <p:cond delay="0"/>
                                  </p:stCondLst>
                                  <p:childTnLst>
                                    <p:set>
                                      <p:cBhvr>
                                        <p:cTn id="32" dur="1" fill="hold">
                                          <p:stCondLst>
                                            <p:cond delay="0"/>
                                          </p:stCondLst>
                                        </p:cTn>
                                        <p:tgtEl>
                                          <p:spTgt spid="15363">
                                            <p:txEl>
                                              <p:pRg st="8" end="8"/>
                                            </p:txEl>
                                          </p:spTgt>
                                        </p:tgtEl>
                                        <p:attrNameLst>
                                          <p:attrName>style.visibility</p:attrName>
                                        </p:attrNameLst>
                                      </p:cBhvr>
                                      <p:to>
                                        <p:strVal val="visible"/>
                                      </p:to>
                                    </p:set>
                                    <p:animEffect transition="in" filter="wedge">
                                      <p:cBhvr>
                                        <p:cTn id="33" dur="2000"/>
                                        <p:tgtEl>
                                          <p:spTgt spid="15363">
                                            <p:txEl>
                                              <p:pRg st="8" end="8"/>
                                            </p:txEl>
                                          </p:spTgt>
                                        </p:tgtEl>
                                      </p:cBhvr>
                                    </p:animEffect>
                                  </p:childTnLst>
                                </p:cTn>
                              </p:par>
                              <p:par>
                                <p:cTn id="34" presetID="20" presetClass="entr" presetSubtype="0" fill="hold" nodeType="withEffect">
                                  <p:stCondLst>
                                    <p:cond delay="0"/>
                                  </p:stCondLst>
                                  <p:childTnLst>
                                    <p:set>
                                      <p:cBhvr>
                                        <p:cTn id="35" dur="1" fill="hold">
                                          <p:stCondLst>
                                            <p:cond delay="0"/>
                                          </p:stCondLst>
                                        </p:cTn>
                                        <p:tgtEl>
                                          <p:spTgt spid="15363">
                                            <p:txEl>
                                              <p:pRg st="9" end="9"/>
                                            </p:txEl>
                                          </p:spTgt>
                                        </p:tgtEl>
                                        <p:attrNameLst>
                                          <p:attrName>style.visibility</p:attrName>
                                        </p:attrNameLst>
                                      </p:cBhvr>
                                      <p:to>
                                        <p:strVal val="visible"/>
                                      </p:to>
                                    </p:set>
                                    <p:animEffect transition="in" filter="wedge">
                                      <p:cBhvr>
                                        <p:cTn id="36" dur="2000"/>
                                        <p:tgtEl>
                                          <p:spTgt spid="15363">
                                            <p:txEl>
                                              <p:pRg st="9" end="9"/>
                                            </p:txEl>
                                          </p:spTgt>
                                        </p:tgtEl>
                                      </p:cBhvr>
                                    </p:animEffect>
                                  </p:childTnLst>
                                </p:cTn>
                              </p:par>
                              <p:par>
                                <p:cTn id="37" presetID="20" presetClass="entr" presetSubtype="0" fill="hold" nodeType="withEffect">
                                  <p:stCondLst>
                                    <p:cond delay="0"/>
                                  </p:stCondLst>
                                  <p:childTnLst>
                                    <p:set>
                                      <p:cBhvr>
                                        <p:cTn id="38" dur="1" fill="hold">
                                          <p:stCondLst>
                                            <p:cond delay="0"/>
                                          </p:stCondLst>
                                        </p:cTn>
                                        <p:tgtEl>
                                          <p:spTgt spid="15363">
                                            <p:txEl>
                                              <p:pRg st="10" end="10"/>
                                            </p:txEl>
                                          </p:spTgt>
                                        </p:tgtEl>
                                        <p:attrNameLst>
                                          <p:attrName>style.visibility</p:attrName>
                                        </p:attrNameLst>
                                      </p:cBhvr>
                                      <p:to>
                                        <p:strVal val="visible"/>
                                      </p:to>
                                    </p:set>
                                    <p:animEffect transition="in" filter="wedge">
                                      <p:cBhvr>
                                        <p:cTn id="39" dur="2000"/>
                                        <p:tgtEl>
                                          <p:spTgt spid="1536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customXml/item1.xml><?xml version="1.0" encoding="utf-8"?>
<s:customData xmlns="http://www.wps.cn/officeDocument/2013/wpsCustomData" xmlns:s="http://www.wps.cn/officeDocument/2013/wpsCustomData">
  <extobjs>
    <extobj name="C9F754DE-2CAD-44b6-B708-469DEB6407EB-1">
      <extobjdata type="C9F754DE-2CAD-44b6-B708-469DEB6407EB" data="ewogICAiRmlsZUlkIiA6ICI3OTA2NTY0OTQxMiIsCiAgICJHcm91cElkIiA6ICIxNDMzNjI4NjQiLAogICAiSW1hZ2UiIDogImlWQk9SdzBLR2dvQUFBQU5TVWhFVWdBQUJsNEFBQUYrQ0FZQUFBRGp2R2V2QUFBQUNYQklXWE1BQUFzVEFBQUxFd0VBbXB3WUFBQWdBRWxFUVZSNG5PemRkMVJVWi83SDhUZTlGMFZCc0tCZ3g5NTdpWVZWRTJPSk1UR0pHcE9OS1ViamJuWlRmaVp1c3J0cHJwdHFTMUdqTVlrdHhsNVJGQlZSc1dOWGJFRVFFQlJCeWpEeit3T1laV1NHWXRqTnJuNWU1K1NzOTduUGZlNmRBWE5PN21lL3o5Zk9rSG5laElpSWlJaUlpSWlJaUlpSWlOams2QkZpVjU1NTl2L3VCeEVSRVJFUkVSRVJFUkVSRWJsZktIZ1JFUkVSRVJFUkVSRVJFUkdwSkFwZVJFUkVSRVJFUkVSRVJFUkVLb21DRnhFUkVSRVJFUkVSRVJFUmtVcWk0RVZFUkVSRVJFUkVSRVJFUktTU0tIZ1JFUkVSRVJFUkVSRVJFUkdwSkFwZVJFUkVSRVJFUkVSRVJFUkVLb21DRnhFUkVSRVJFUkVSRVJFUmtVcWk0RVZFUkVSRVJFUkVSRVJFUktTU0tIZ1JFUkVSRVJFUkVSRVJFUkdwSkFwZVJFUkVSRVJFUkVSRVJFUkVLb21DRnhFUkVSRVJFUkVSRVJFUmtVcWk0RVZFUkVSRVJFUkVSRVJFUktTU0tIZ1JFUkVSRVJFUkVSRVJFUkdwSkFwZVJFUkVSRVJFUkVSRVJFUkVLb21DRnhFUkVSRVJFUkVSRVJFUmtVcWk0RVZFUkVSRVJFUkVSRVJFUktTU0tIZ1JFUkVSRVJFUkVSRVJFUkdwSkFwZVJFUkVSRVJFUkVSRVJFUkVLb21DRnhFUkVSRVJFUkVSRVJFUmtVcWk0RVZFUkVSRVJFUkVSRVJFUktTU0tIZ1JFUkVSRVJFUkVSRVJFUkdwSkFwZVJFUkVSRVJFUkVSRVJFUkVLb21DRnhFUkVSRVJFUkVSRVJFUmtVcWk0RVZFUkVSRVJFUkVSRVJFUktTU0tIZ1JFUkVSRVJFUkVSRVJFUkdwSkFwZVJFUkVSRVJFUkVSRVJFUkVLb21DRnhFUkVSRVJFUkVSRVJFUmtVcWk0RVZFUkVSRVJFUkVSRVJFUktTU0tIZ1JFUkVSRVJFUkVSRVJFUkdwSkFwZVJFUkVSRVJFUkVSRVJFUkVLb21DRnhFUkVSRVJFUkVSRVJFUmtVcWk0RVZFUkVSRVJFUkVSRVJFUktTU0tIZ1JFUkVSRVJFUkVSRVJFUkdwSkFwZVJFUkVSRVJFUkVSRVJFUkVLb21DRnhFUkVSRVJFUkVSRVJFUmtVcWk0RVZFUkVSRVJFUkVSRVJFUktTU0tIZ1JFUkVSRVJFUkVSRVJFUkdwSkFwZVJFUkVSRVJFUkVSRVJFUkVLb21DRnhFUkVSRVJFUkVSRVJFUmtVcWk0RVZFUkVSRVJFUkVSRVJFUktTU0tIZ1JFUkVSRVJFUkVSRVJFUkdwSkFwZVJFUkVSRVJFUkVSRVJFUkVLb21DRnhFUkVSRVJFUkVSRVJFUmtVcWk0RVZFUkVSRVJFUkVSRVJFUktTU0tIZ1JFUkVSRVJFUkVSRVJFUkdwSkFwZVJFUkVSRVJFUkVSRVJFUkVLb21DRnhFUkVSRVJFUkVSRVJFUmtVcWk0RVZFUkVSRVJFUkVSRVJFUktTU0tIZ1JFUkVSRVJFUkVSRVJFUkdwSkFwZVJFUkVSRVJFUkVSRVJFUkVLb21DRnhFUkVSRVJFUkVSRVJFUmtVcWk0RVZFUkVSRVJFUkVSRVJFUktTU0tIZ1JFUkVSRVJFUkVSRVJFUkdwSkFwZVJFUkVSRVJFUkVSRVJFUkVLb21DRnhFUkVSRVJFUkVSRVJFUmtVcWk0T1UrOE12Rmk1aE1wa3BkYy8vdTNhU25wVlhxbXY5Sk45TFRLL3lkVlBaMytHdGNPbitlMU9Uay8vaDk4L1B6bWZmRkYxdzRkODdtbkdVTEZuRDYrUEZ5cjNrNkxvN1VhOWRzbnI4VUg4L0ZjK2N3R28wVmV0Yi9sQk5Iam5EKzlHbnpjY2FORzcvaDA0aUlpSWlJaUlpSWlNaHZ6ZkczZmdBcEg0UEJRUHlaTTV5T2kyUFFJNCtVKzdyVTVHUStmLzk5V25Yb3dHUGp4cG5IMDFKVHkvV0N1RTVJU0lteHhJUUVsbjc3TGUyN2R1V1IwYU1CeU1yTUpDYzd1MXpQNU9McWlydUhoOFhZNFgzNytQN3JyM245dmZlbzR1ZFhyblZLazNIekpuLzcwNTk0Y3Z4NG1yZHBZM0hPYURReTQ0TVA4SzFhbFJmLy9PZHlyWGNqUFoxRlgzNUoxd2Nlb0dXN2RpWE9tMHdtY25KeXlMNTltK3lzTEc0WC9wT1ZtVW5tclZ2Y3VubVRqSnMzYWQrbEM2R05HLy9xenpmand3OXAzYkdqeGM4VTROYk5teXlZUFp0ZTRlRTBiZG5TUEo1dytYS0YxdmZ5OGNITDI3dkV1TWxvNU9UUm83VHIwc1hxZFVsWHI3SnYxeTVxMXFrRFRadVdlUjlEWGg3ZmZma2x6aTR1dlBIKyt6ZzRPSlNZcy82bm40Zy9jNFkzUC9nQWIxOWZtMnZ0MmJHanpQdVZoNk9qbzgzUFo4MzhHVE9vSGhEQXErKytTMlpHQnAvKy9lOEUxcXJGeUxGajhiVHlIWXFJaUlpSWlJaUlpTWk5VGNITGY3SFVhOWM0RlJmSHFiZzR6cDgrVFc1T0RrQ0ZncGZkMjdZQjBMTi9mNHZ4blJFUjdJeUlLUFA2RCtmTUtURVd0WGt6RG82TzlCazB5RHkyYWRVcW9pTWp5L1ZNblh2MVlzampqNWRyN285ejUzSXdKcVpDejFlVzAzRngzRWhMWThEUW9lVyt4dDNkbmF4YnQxaXhhQkYxUTBQeHFWSUZrOG5FdExmZTRtWjZPbmw1ZVRhdnRiZTN4OVhORFRjUEQwSWJOU0swY0h6anlwVTJyd2wvK09GeVA1dkZ2UndjeU1yTVpOR1hYL0wweXk5VHZ6RGsrZlJ2ZjZ2UU9uMGZmSkIrRHozRW5oMDdXTEZvVVluejMxbjUzaitjTTRmWTZHanM3ZTFwMGJadHVlNXo3TkFoY3JLejZSVWVialYweWN6STRNTFpzNFEyYWxScTZBSllmYzY3NGVybVZxSGdwVGdQTHkrNjllbkRoaFVyK09SdmYyUDBDeTlRcDE2OVNua3VFUkVSRVJFUkVSRVIrZCtnNE9XLzJFZHZ2V1grczR1cmE0V3Z2NTJWeGI1ZHUyalhwUXVCdFdwaE5Cckp5YzdHemQzZFBPZlpWMTZ4ZXUyZTdkczVkdkJnaWZIMHREUU94c1RRcVVjUHE1VXBvMTk0b2RSbldqQnJWZ1UvUllGdWZmcFlISitLaXlNNU1mR3UxdHErYVJPT2pvNGtKeVd4ZWZWcW0vUGNQVDNwMnJzM0FFN096anorekRQTStQQkRsaTFZd0RPVEptRm5aMGZuWHIzSXZuMGJWemMzOHovN2R1N2tWRndjcjcvM0htNGVIcmk0dUdCbloxZGkvYTNyMXRtODk5MEdMKzRlSGp3OVlRS2Z2L2NlQzJiTll2d2YvMWhRZlFKMDZONmRqdDI3bStkbTNMaEJXbXBxUVRCUTdQaytmKzg5ODU5YnRtdEhhTU9HNW1PRHdjQW5mLzByZzBlT3BPRWRGUzJHdkR6Mjc5Nk4wV2prM1ZkZnRmcDhVNlpOdzh2Ym05dFpXUURFN05pQmc2TWpMZHUzTjQ4QjV0L1JBekV4R0kxR0dvYUZrWmFhV21JOVIwZEh2SHg4QU5zaDNHdmp4L1BBd0lFVzM2bTFzY3JTS3p5Y2dNQkFmdmptRzI2bXAxZjYraUlpSWlJaUlpSWlJdkxmVGNITGY3SGFkZXZTTUN5TWhtRmgxQWdLWXFxTmtNU1dYVnUzQWhBK1pBZ0FlNk9pV0xOMEtVT2ZmTkk4cDBHVEpsYXZQWG4wcU5YeHJldlc0ZWpreEFPRjFTNW5UNTRrcE5pTCtiQldyY3I5ZkZjdVhpVHhsMThBdUJ3ZkQ4RFIyRmpjUFQwQkxLb09IbnIwVVl0ck0rZk90UnE4M0VoUEI1T0p6RnUzZ0lJdDBHNFU5cUx4cVZLRkMrZk9tZnR4Ukt4ZFcrcnpCUVFGbVlNWGdKckJ3ZlQ2M2UrSVdMdVdBM3YyMEtaVEo3cjM3VnZpdWxQSGpnR1VhOHUwdHAwNzgrallzZWJqSmZQbkV4c2RYZVoxcGZHclhwMVJ6ejdMM004LzU5aUJBK2JneGR2SGgxckJ3ZVo1T3padFl1M3k1Zno5aXk5d2RIS3l1cGFidXp1M2J0NHMrNTcrL3V5TWlDQXpJNFBXSFR2U1orQkE4N2x2WjgyaWM4K2VOR3phRkkvQ24rMWZKaysydVA2aktWTXNqb3RDbEgyN2RnR3didmx5MWkxZlh1Syt0WUtEZWZuTk44dDh2cnNWdVdGRHVlWmxaV1dWbU51eGUzZFNrcExNNDlVQ0Ftald1bldsUDZPSWlJaUlpSWlJaUlqOGQxSHc4bDlzd2h0dm1QOWN0TTFZZVdWbVpCQzFlVE45SDN3UUwyOXZjbk55MkxKbURZNU9UalFLQ3lQaDBxVUtQMDl5VWhMN2R1NmsvK0RCZUhwNWNlSGNPYjc2K0dPNkZBc25LdUx3dm4zczJMelpZbXh0c1pmcmQ3UGQwd2R2dkdIUmhQMm43Nzc3MTduWnMxbTdkQ2sxZ29KNDVlMjNyVmFoRlBuMGIzK3plcjdQd0lIa1pHZlR0RlVybXorVG92dmJPdS9vNUlTOXZYMlpuK1cxOGVOTFBYOHdKc2E4RFZ0Umo1RWlEY1BDZVA1UGY2SnVhS2pGTlFhRGdiU1VGQUJ1RllaVHlVbEpPRG9XL0t1Z2VvMGFKZTd6ajZsVFM0eXRXcnpZNG5qeTIyK3piZjE2QU02ZE9zV0kwYU54Y0hRazlkbzFVcEtTQ0d2ZEd0OHFWU3l1Q2F4VmkrWjNiRWwyTkRhV3ExZXVBSEQ2K0hHU0VoSm8wYll0OVJvMEtQRU1hNVl0dzhIeFgvOEsyN2h5cGMwcW9xM3IxcFU0WjIzc3ppcVk5U3RXV0YzdlRwa1pHV1hPYmRxeXBZSVhFUkVSRVJFUkVSR1IrNENDbDN2VW1tWEw4UFh6TTIvUkZibGhBeGszYnpMMGlTZnc5UEs2cXpWWC92QUR2bFdybXFzOE5xeFlnWk96TXozRHc4dGRHVkRjd09IREdUQnNHQUJMdi8yV0EzdjI4T2UvL2ExY2xTSzJQRHRwRWthVGlaU2tKSDcrNFFmNlB2Z2dkZXZYQjJELzd0MWNpbzlueklzdlltZG5oOEZnTUFjT2R6SVlETGk1dVpVWWQzQjBORmZmbEJXTXZEVnhvdFh4b1U4OFFhY2VQY3I4TEwzQ3cyMmVpOXk0a1lDZ0lKbzBidzVndFluN25hRUx3TFdyVjB2MGUvbmtyMzgxLzluV2RsMmpubjJXbHUzYlk4akw0LzhtVE9ESjhlTnAzcVlONTArZlpzNzA2Y1R1MlVOZVhoNjlCd3hnMi9yMTdOcTZsUjc5KzdOMS9YcjhBd05MaEM0QU5Xcld0S2lNQVVoT1REUUhMOXZXcjhmWnhZVWhvMGFaSzJXS1c3dHNtZFdmMzZ2dnZHTngvSStwVStuVW80ZkZkblcyeHU1VW5oNUNyNDBmWHlMNEVoRVJFUkVSRVJFUmtmdVhncGQ3MExXclZ6bXdady8yOXZaTW1UQUJvOUdJeVdTaWR0MjZGajArQVBiczJHRjFqYXVGVzRBVmlZMk81c3lKRTdUcjBvWERzYkdrSkNVUmYrWU1BNFlPdGZwU3ZUenM3T3l3czdQRFpESnhPaTRPS0doRVg1NXFFRnRDQzV2SkYyMWhWcU5tVFJvMGFVTDY5ZXQ4TjNzMm9ZMGIwN1JsUzZDZ0dpYmg4bVYrLzhvcmVOd1JSdVViREJiVkZOWTgvTmhqVnNjUDdkM0x4ZlBuYlo2dlZ4Z0VsYVVvbExJbWN1TkdnbXJYdHBqejFjY2ZjL2JrU2ZPeHRkQWdxSFp0ODNoNXRob3I4djNYWC9QOTExK2JqNys3WSswZS9mclJLendjTjNkM2pzYkdzbkhWS25KemM0bU5qcjZyUGlvbmpoemgvT25UOUFvUHR4cTZRRUZsa2JYZ3hWclZqcnVuWjRseGEyTzJITml6QjFjM04vUHZ6cDF1WldTUW01T0RzNHVMeGZqTjlIVGl6NXloWmZ2MjVicVBpSWlJaUlpSWlJaUkvTzlUOEhJUHFoWVF3QU1EQjFJck9CaS82dFZaK3UyM0pGeSt6TEFubnl5eGZkYUtSWXZLdGFiQllBQUtxa1lPN3QxTHZzRkFRR0FnM2Z2MSs5WFBlLzdVS1c1bFpBQ1FjZk1tcm01dTV1YnFkK3Y0NGNNQVhJcVBwMmFkT25qNyt0S3RiMTlhZCtnQVFIcGFHb2YyN3FWT1NFaUowQVVLUG05UkdMRXpJb0xWUzVhWXozWHUxWXNoano5dWM0dTFoTXVYdVhqKy9GMXZ3VlpjL0prek9EazVVYXR1M1RMbmR1N1ZpeVl0V25BcUxzNGNaTjJwcVBjTlFHNXVic0ZZWnFZNXdIQnhkYlY2M1lNalJsRE4zNThsOCtlVGxabko0SkVqYWRpMEtaY3VYR0RKdkhrQTVvQmt5S2hSZlBQcHAyeGV2Um9YVjFjNjNCSDJsWWVidXpzTm16YWw5NEFCcEtXbVdxMkNNaHFOWllaamxTRTNKNGROcTFhUmNlTUdZMTU4a1laaFlTWG0zTTdLWXMvMjdmVG8zOTlpN0p0UFB5VXhJUUVuWjJlYm9ZMklpSWlJaUlpSWlJamNXeFM4M0lQczdlM05WUVpIOXUvbnlzV0w5Qjg4bUtEYXRVdk10YldWMHVvbFM5Z1pFV0UrYnQyaEF3MmJOc1hMMjV0dEd6WVFzWFl0dzU1OEVnY0hoMS85dkh0MzdjTEIwWkY4ZzRIdnYvb0tOM2QzbnAwMHlXb2dVaDdwMTY4VGYrWU1BTkhidG5GZ3p4NmVtVGlSZmc4OVpKNnpkZDA2OHZQekdUQnNHQ2FUcVVRZ1ZYd2JzdHIxNnZGQTRaWlkxbnFJRk84cFU5YjRuZFU4c2RIUnhFWkhXNzArTnllSCtWOThRWTJhTlhuaHozKzI5WEhOaXZxSDNNN0tzaG04dlB2SFA1WVllKysxMTh4L2ZtemN1QkxueDAyY1NFcFNFb3ZuemNQSjJSbUF5eGN1WURLWmFOeXNHZU1tVHNTOVdGRG1YNk1HMVFJQ1NFNU14TXZibStURVJEektXZVZUcEc3OStqd3phUkkvTFZyRTBkaFlKcnp4Qm43VnE1dlA1K2ZuQTFpdGVMRzJCVng1ZTd4WTQreml3cmlYWDJibVJ4K3hZUFpzbnZ2REg2aFRyMTZKZWRzM2JhSjl0MjY0dWJzWC9PeG16Q0F4SVlGMlhiclFwRVdMTXU4aklpSWlJaUlpSWlJaTl3WUZML2V3ck14TVZpNWVUSjE2OWVnOVlNQ3ZXc3ZaeFFWbkZ4ZXVYcm5DdGcwYjZOU3pwN2wzU25IRnc1cnlTRXRONVdoc0xJMmFOZVA0NGNNTUdEYU1ueFl1WlBiMDZUejNoejhBV0cxeVg1cm83ZHVwNHVmSDlaUVVIbnIwVWFLM2IyZk85T21NZmVrbDZqVm93UFdVRlBidjJrV0x0bTN4OHZibUgxT244dkJqajlHd2FWUHpHdm5GS2w2Q1EwSUlEZ2tCckFjdmI3endndFhuc0RaK1o5QVZWTHMyemRxME1SOGZPM0NBaE11WGdZTHZ2RlBQbmtSdTNNaVpFeWRvMEtSSmhiNEhhOTZlUHIzVTh5NnVydnc0ZDY3NStOclZxMFJIUm5MaXlCRkNHamJrMGJGaitlRE5OM0YzZHlmK3pCazJybHhKNCtiTkNRZ001RlpHQm51am9vaU5qc2JYejQ4Ulk4YXdlOXMyWmsyYmhwKy9QMDJhTjZmLzRNSG1xcHFraElRU3ZZR1NFaElzanR0MjZzUytuVHY1ZHVaTUpyeit1bmtyTDJOaDhGSzg0c1hSMFJGbkZ4Y212dm1tZWN4a01ySHl4eDhKRGcwMVZ6dlo4dGw3NzlucytlTWZHTWhUenovUDE1OTh3dnd2dm1EaWxDa1dXK3c1dTdpUWVlc1c2NVl2WitEdzRYeno2YWRjdm5DQkxyMTdNM2preUFyL0RvdUlpSWlJaUlpSWlNai9MZ1V2OXlpVHljU1MrZlBKemNsaDVMaHg1a3FMOHZRdXNTVXZMNDhmNTg3Rng5ZVhnVGI2anhUZmtxczhpaHFvTjIzWmt1T0hEMU9uWGozR3ZQUVNhNWN0dzhIQkFVTmVYb1dlOTNaV0Zuc2lJK242d0FORXJGdUh1NmNuejc3eUNyTSsrb2pFWDM2aFhvTUdyUC9wSit3ZEhCZzBZZ1ErdnI0NE9UbXg2c2NmbVR4MXFybUN4NUNYWi9NbHZEVU5talNoUmJ0Mk5zOGZqWTNsOVBIakpjWURhOVd5YURDZmV1MmFPWGdCNlByQUEwUkZSTEJsOWVwZkhielkyZG5oNGVuSmpiUTBxK2ZkUFQwdFBuTjZXaHFmdi84KzluWjJEQjQ1a2k2OWU1TmZ1T1ZjdllZTmFkNm1EVGZTMHpteWZ6OU96czRzbURrVE96czdCZzRmVHFjZVBYQndkS1JkbHk2Y2pvdGozKzdkK05lb1liR1ZXY0xseXhhZjFacmcwRkFHRGgvT21xVkxXVEovUGs4V1ZyTVViWDNuVkt3M1RaOUJnK2d6YUpERjlUc2pJamg3OGlUQm9hRmw5blA1NjJlZmxYbyt0RkVqSG56MFVUSXpNdkR4OVFVS3FwSUFmSHg5cVJNU3dyNWR1emg3OGlUWFUxTG8rK0NERmxWV0lpSWlJaUlpSWlJaWNuOVE4SEtQMnJSeUpTZU9IS0Y2alJxc1c3NmM5TFEwMHE5Zng5M2RuVmZmZmRjODc4TFpzMWF2djVtZVhtSnMrY0tGSlA3eUN3T0hEK2Zrc1dPa3BhU1FtcExDZ0tGRGNYWjJ4dFhOalhjKythVFU1NXI2eWlzNEYyNVhsWEQ1TXZ0MjdhSjczNzdtTVlDUWhnMlo4TVliMk5uWmtYMzd0czIrSTlac1diTUdFOUNtVXljaUNxdFRQTDI4bURSbENzNHVMcHc5ZVpJanNiRU1IRGJNWExGUVZLR3dNeUtDbm9VOU92THo4eXNVdkFRRUJkR2hXemViNTVNVEU2MEdMMlh4OXZXbFJkdTJISXlKSWY3TUdlbzFhRkRoTllwQ2lxSUtudmRlZjkzcXZDZkhqNmQ1c2VvYjN5cFZlUGFWVjNCMWRjWGQwOVBjaDJmS3RHbEFRVDhlZTN0N1duWG9nTkZvWlBTTEwrTGw0NE85dlQxWldWbm1kUUpyMStheGNlTktiRXZYdW1QSEVsdWIvVGgzTGdkallpekd1dlhwdzRtalJ6bDY0QURSa1pGMDd0WExIQUFWaFhMV3RoY3JMbUx0V2lMV3JpMTFUbkdQalJ0SDY0NGRTNHgzTGV6Yms1K2Z6OTZvS0xZVVczUFFJNDl3NnRneHJxZWswSC93NEJJaGtJaUlpSWlJaUlpSWlOd2ZGTHpjby9MejgzRnljc0xlemc2ajBVamRrQkNxZE9oUW9zL0xyTUtYNkdYSnVISEQvRUo4M2ZMbFFFRy9raXArZnJnOC9qZ0RodzluNFBEaEdBd0dicWFuVTdWYXRSTFhlL240V0FRelVWdTI0T1RzVE0vKy9UbDc4cVRGL0tLdG1kS3VYOGZieDZmTTV6UGs1UUd3Wi90MnV2ZnJoNHVibThWNVp4Y1hNak15V0w1d0lZRzFhdEc5WHorZ29BOUxjRWdJdFlLRDJicHVIZTI2ZE1IRnhRV1R5V1JSVGZGYjZ0eXpKd21YTDVmb0QxTWVsK0xqU2IxMkRRQzNZdC9Kd0dIRDZOeXJGMUFRc2sxNysyMnIxd2VIaEpRWmFwVEhTNis5UnAzQzdkb3F5czdPamhHalIvUHh1KytTZFBVcVVGQjlCWmg3emd4OTRnbUxhM0p1MzJiRHp6L2o3T0pDK01NUFkyK2xGMUhjb1VPY2pvdWpYWmN1MUw2alo4dWR4MFZNSmhNSFkyTFlzbVlOcWNuSmVCZFd2Z0I0ZUhveTh1bW5tZnY1NSt6YnRZdDJYYnJnVTJ3N01oRVJFUkVSRVJFUkViay9LSGk1Ui9WLytHRUdEQnRXWm0rSnlWT25XaDJQM0xEQm92TEF5OGVIbnYzNzQrWGpRL1dBQUtyNSsxT2xXclVTVlF5YlZxMWlWMFFFVDQ0ZmIyNG92bWJwVW1LaW9uanh6Mzhtc0ZZdDg5eEdZV0hVQ2c3R3c4dkw2alBrWkdlVGV1MmF1V2w4YVJiT25rMlZhdFZvMjdrenZjTER6Uy9taTF1MmNDSFhVMUp3Y25MaUw1TW5ZOGpMTXpkcEw3SjU5V3JDSDM0WStGZUZTSG5rNStlYnQ1MnlkZjV1QlllRzhzcGJiMVU0ZURteWZ6OUw1cytuYWN1V0FQajYrWm5QT1JUMlE0Ri9oUmUyL09Yamowczl2MlB6WnJhdVcxZnF2SXBVTFZsVHhjK1BWOTk1eHh4MEZIM1hSZUZZcHg0OXpITk5KaE1MWnMzQ2FEVHl5T2pSRmxVOFJhNWN2TWphWmNzSXJGV0xZVTg4VWVaMmRpYVRpU1A3OTdObDdWcXVYYjJLcDVjWEQ0NFlRZWVlUGZtL0NSUE04eHFHaFRIb2tVZFlzM1FwczZaTlk5ekxMK01mR1BpclBydUlpSWlJaUlpSWlJajhiMUh3Y28vWThQUFA1T2JrTUhqa1NJQVMyMlFaalVhU0V4TzVjdkVpTGRxMk5ZL1hDQXF5dXA2SHAyZUpzWUhEaDVmNkRCZk9uU05xODJhcVZxOU9hS05HNXZIR3padXphK3RXNW4veEJSUGVmQk12YjI4QW1yZHBZN1VTb2NqWmt5Y3htVXpVckZPbjFQc0MzTXJJNEhaV0ZzLy82VS9ZMjl0YkRWNDY5ZWlCZzRNRE5Xcld4TlBiR3c5UFR6dzhQWEZ6ZDhmTjNaM2xDeGR5OWZKbHNtL2ZCc29PSklxTGpvd2tPakt5M1BNcnFpS2hTMUVQbDBWZmZVV0hidDN3TEF5MmFoYXJkcnFWa1VGeVlpSlFzR1ZZYWR6YzNZR0NuOGZQMzMvUDJBa1RxT2J2Yno1ZkZGRGRzckdPczR1TGVZMWZvM2gxU1U1aDhPSnM1V2QwL3RRcExwMC9EOENLNzcvbitPSEROR25SZ29aaFliaTZ1bkk2TG83dnYvNGFaeGNYbm5yKytWSkRGNlBSeU9GOSs0aFl0NDdreEVUYzNOMEpmL2hodXZYcFl3NnU3dFM5YjEreWI5OW15NW8xelB6b0k0WS85WlRWOEVkRVJFUkVSRVJFUkVUdVRRcGUvb3Q5VTZ6WnQ4bG90RHIrek1TSlFNRzJYZmtHQXcrT0dBRVUvRC82RTY5Y0llSEtGUkl1WFNMaHloWHljbk1CYUZsS0Uvanl1SjZTd3NWejU3aHc3aHdYenA1bDBQRGgxQXdPNXZ1dnZzTEJ3WUVuZnY5N2k1ZlM5UnMzWnRBamo3QjZ5UksrblRHRDUxOTlGVWNucHpLckRHS2pvd0hLMVZRKzQ4WU5na05EU3cwb0dqVnJScU5teld5ZUh6bHVIQjZlbnFRVWJzMTFaL0J5N09CQkFQUDNlT2ZhYlR0MXNybjJ3YjE3T1hIa1NJbngyT2hvOCtlc0RIbTV1UnlOamNYUjBaRWhvMGJSdm10WC92bk9PK2F3cWNpMjlldlp0bjU5aGRiT3ljNG1PU25KM0RQbVR2K3dVVDNWTUN6TS9IdGFXVElMKzgwNFdRay9RaHMzWnNxMGFWdzhkNDY0UTRlSU8zU0lBM3YyNE9EZ1FHRHQydnh5OFNKZVBqNDgrOG9yK0ZXdmJ2TWVOOVBUbWZuUlI2U2xwdUxvNUVTUC92MTVZTUNBY29WSS9SNTZDRGQzZDlZdVc4WjNjK2JRc24xN0JnNGZidTRySkNJaUlpSWlJaUlpSXZjdUJTLy94VTdIeFpWN3ZGRllHSGw1ZWRqYjIyTTBHcG4zK2Vka1pXYmk1ZTFON1hyMWVHREFBR29GQjFPcmJ0MEtiYUZWNVBqaHcremR1Wk5MOGZIbWw5NGVYbDdVcTE4ZjM2cFZXVGg3TmpmUzBuaDA3TmdTZldTZ29FSDYxU3RYMkw5N044dS8rNDZSVHo5ZDZ2MSt1WFNKNDRjUDQrZnZUODNnWUp2ejh2UHp5Y3ZMSStQbVRhb1UyMHJyYmhSVmhxUmZ2MjV4REhBd0pvWWw4K2ZqNnViR2dUMTdDRzNVaURhRlFjdllsMTZpYXZYcUJKU3lwVlJnclZwMDdON2Q2bmpSbG13QUo0NGM0ZXFWSzZVK3A3RllDSGNuSjJkbitnOFpRczA2ZGFnYkdzcnh3NGRKU2tpd3FGYnk5UFltZlBCZ09saDVubC9qd3psektqVC9ZRXlNeFhaMkZYR3E4TytBVjdFd3FUZzdPenZxMXE5UG5aQVFtclpzeVlhZmYrYkMyYk5jdVhBQktBaFZmdnptRzVxMmJFblRGaTJzL281NSsvcmlXN1VxOVJvMElIeklFS3VoU1drL2kyNTkrbENqWmsxK25EdVh3L3Yya1pPZHpkUEZ0aVVURVJFUkVSRVJFUkdSZTVPQ2wvOWlGWG1SUGZxRkY4eC90cmUzWjh5TEwrSlRwWXBGR0pHWWtNQTdmL2lEeFhWbE5VNHZPdi9vMDA5ejhkdzU2amR1VEdqanhvUTBhSUIvWUNCR281RWZ2dm1HK0RObjZORy9QMjA3ZDdhNTFwQlJvL2psMGlVTzdObERVTzNhZE8vYjErcTgzSndjbHN5Ymg4bGtvdHNERDFqdFUrUGw0d1BBZ3Brenljbkp3V2cwMm15SWJzdU50TFNDY01ySEIxYzNOeHdkSFVsTFRXWHJ1blVBMUtwYkY0QkRlL2V5ZU40OEFnSUQrZjNreVN5ZVA1L0Y4K1lSdlgwN1RWcTBvRXJWcWlRbkpuSTlPUms3ZTN2c2kvMWpNQmd3NU9XWi8zZnZ6cDBFaDRhYVE1cWcyclhOUFdXS251bk80S1ZvS3pBM056ZnNIUnc0c245L3diR055b3V1dlhzRGtKV1p5Y29mZnNERDA5TWk5SGxyMmpTTCtYbTV1ZWJxbnFKcW42TGVQVVhia1VGQldBR1FscEtDUTdIS29xeGJ0MHJNdGNYUDM5OWNsZVFmR0Vqak95cVFUaDQ3eHJXclY4M0hSYjlmenM3T09EazdZMjluUi9LMWE1eU9pOFBaeGNWaVM3dXN6RXpTcjE4bk5UbVp4RjkrNGNyRmkxdzRjNGJzN0d5Y1hWeG8zN1VyM2ZyMnhaQ1h4K0Y5K3ppOGZ6OWIxcXhoeTVvMStGU3BRdE9XTFduV3VqWDFHemMyci9uN3laTXQraGdaalVadXBLWGg2ZVdGZzZPak9UaXlGV2JXYjl5WVAweWR5cGJWcStremFGQ1ozNCtJaUlpSWlJaUlpSWo4NzFQd2NvK3FXNzkraVRFdmIyOEdEQjE2Vit1MWF0K2VOaDA3bGdoQlZpMWV6Skg5KzJuUnRpMERodzByZFEwbkp5ZWVHaitlei83K2QvYnYya1huWHIxSzlLSUJXTDFrQ1lrSkNRUUVCbHF0RWdIbzBxc1hwNDRkNCtTeFk5amIyOU9pYlZ2Q1dyV3EwR2RLdUh5WitUTm1tSS90N093d21Vd0FORzNaMHR6L3hzblpHVzhmSDhaTm5JaW50emRQVDVqQTdtM2JpSW1LWXVQUFAxZm9uZ0FUMzN3VGdFSERoeE5RczZiRnVYNFBQVVNYd3VDa3lQNWR1OWhnNVQ3Tnl2aThhNVl1SlQwdGpjZkdqY1BWemMzbXZBK25UQ0hyMWkyY1hWek1UZXVEUTBJQTY5dUhGZi9PaXJPMTFWaHhiMCtmYnU0ZlZMTk9IUVk5OG9qRitZeWJOeTJDRjN0N2U2NWV1VklpMUtsYXJScERSbzB5cjVXZm44K0gvL2QvNXY0OEFIN1ZxOU84YlZzYU5XdEc0MmJOTExhT3F4VWN6TURodzdsdzlpd0g5KzdsYUd3czBaR1JPTHU0V0FRdkRuZjBJTEt6czJQNjFLa2xlZ2pWYTlEQTVtZDI5L0JnOEdPUGxmcTlpSWlJaUlpSWlJaUl5TDNEenBCNTN2UmJQNFQ4NzdxUm5zNk9UWnNZT0d4WW1UMWJpbHk1Y0lHQW9DQ0xGK0dIOSszais2Ky81dlgzM2lQNzltMisrdVFUbnBzOG1ScDNCQlBsbFptUndUL2ZmWmRIbm5yS1lpdXY0bTVsWkxCbHpScnljblBOZlV2Y1BUd0lEZ21oUmJ0MjVzb01rOG5FOWVSay9JbzFsQytTbTVORFZrZU1aNWtBQUNBQVNVUkJWR1ltK1FZRFJwTUpZMzQrUnFNUm85Rm9Ebkh1VkxOT0hhdFZQTFlrWEw3TTNwMDdDKzVoTk9MbzVFUll5NVkwREFzcjlib2JhV25FUmtmendNQ0JwYzZMaVlvaTVkbzFjeCtoZWcwYVZEakVxcWpVYTlkd2NYVzE2RHRqaThsa0lpODNsN3pjWFBMejgzRjBjc0xkdzZQRXZMMDdkMkxJeThNL01KQ2cycld0enJFbFB6K2YwM0Z4MUcvU0JLY3l0dUw3ZHVaTXJpVW1ZaktaY0hKeUlyUmhRMzQzZEtoRlh5TVJFUkVSRVJFUkVSRzU5emg2aEpUcnhhNkNGL212bEpXWldhRVg1eUlpSWlJaUlpSWlJaUlpLzA3bERWN3N5NTRpOHArbjBFVkVSRVJFUkVSRVJFUkUvaGNwZUJFUkVSRVJFUkVSRVJFUkVha2tDbDVFUkVSRVJFUkVSRVJFUkVRcWlZSVhFUkVSRVJFUkVSRVJFUkdSU3VMNFd6L0F2ZXpieFJ0KzYwY1FrZnVGSFFRRytOR3hUVk44dk5RalNVUkVSRVJFUkVSRTVMZWk0T1hmYVA3aTliLzFJNGpJZmNiQndaNm5IZ25uaWVIOWNYUlVVYU9JaUlpSWlJaUlpTWgvbXAwaDg3enB0MzRJRVJINWRUSnZaeE4vNFNwN1lvL3g0OHF0aE5hdHliUzNYOEJiMVM4aUlpSWlJaUlpSWlLVnd0RWp4SzQ4OHhTOGlJamNZODdHWCtIVnY4eWtiY3RHdlBXSE1iLzE0NGlJaUlpSWlJaUlpTndUeWh1OGFCOGFFWkY3VFAxNnRYaGwvS05zM1htQXFEMUhmdXZIRVJFUkVSRVJFUkVSdWE4b2VCRVJ1UWYxNnRLSzRGbzFXTFZwMTIvOUtDSWlJaUlpSWlJaUl2Y1ZCUzhpSXZlb0JpRzFpRHQxL3JkK0RCRVJFUkVSRWZrZmxKK2Z6N3d2dnVEQ3VYTTI1eXhic0lEVHg0Ly9xdnNZREFaeWMzSXdHbzIvYXAzaUVoTVMyTHArZmFXdDkydjljdWxTdWVhZE9YR0NwSVNFWDNXdnJNeE1raE1UU1U5THU2dnJUeDA3UmtwUzBxOTZoaUltVTlrZExwSVRFOW02YmwybDNPL2Z6V1F5a1huclZvV3VPUjBYUitxMWF6YlBYNHFQNStLNWM3LzY5Ly9xbFN0c1dyV3FYTis1TGRldVhpWGZZUGhWenlILzR2aGJQNENJaVB4N0JBWDRjZnQyN20vOUdDSWlJaUlpSXZJYk1SZ014Sjg1dyttNE9BWTk4a2lGcmpVWmpadzhlcFIyWGJwWVBaOTA5U3I3ZHUyaVpwMDYwTFRwWFQxZlZtWW0vNWc2bGN5TURNYi84WStFTkd4NFYrdmNhZWVXTGV6YnRRdi9HalZvMXJwMXBheTVjZVhLY3MwTGYvaGh5MmVKaUdEMWtpV01temlSUm1GaHBWNzc5U2VmMExwalJ4NGJOKzZ1bmpFN081c1pIMzVJU2xJUzdicDBZY1NZaXZWOXpjM0o0Y2U1Yy9IMjllV1Z0OTdDenM2TzNkdTJjZnYyN1RLdjdUTndvTVZ4VEZRVSszZnY1cW54NC9IMjliVjUzZWtUSjlpNGNpWFZBZ0pvMGJadGhaNjNNcjAyZmp4OUgzeVFmZzg5WkhQT041OStTazVPRGkrOTlscTUxalRrNWZIZGwxL2k3T0xDRysrL2o0T0RRNGs1NjMvNmlmZ3paM2p6Z3c5Sy9aN0tFaE1WUlhSa0pGN2UzblR1MWF2QzF4dnk4cGp4NFljNE9Ecnk1dnZ2NCtqa1pENzMydmp4VkE4STROVjMzNzNyNTdzZktYZ1JFYmxIMmR1cnFGRkVSRVJFUk9SK2szcnRHcWZpNGpnVkY4ZjUwNmZKemNrQktETjQyYk5qQnlzV0xTb3gvdDJjT1NYR1Bwd3poOWpvYU96dDdYL1Z5L0lWaXhhUm1aRUJ3UG9WSzNqaFQzK3FsUCtXSFRCMEtFZGpZMW4vMDA4MGJkbXlYR3V1WHJMRTZuaEFZQ0FkdW5jdmQxWEduY0ZMNjQ0ZDJieHFGYXVYTEtIQjFLbi90djlXTnhxTkxQcnlTMUtTa3FoVnR5NzdkKyttWWRPbXRHemZ2dHhyeEVSRmtaV1p5YU5qeDJKblY5QS9mTWZtemFTbHBwWjU3WjNCaTZ1Ykd3bVhML1BaZSs4eDd1V1hDYXBkMitwMW5YcjBJR3J6WnM2ZFBGbnE3MUxHalJ1Y09IclU1dmxxL3Y3TW1UNjl6T2NzOHBlUFA4Yk4zZDNtZVVOZVhvblBIUndheXBZMWF6Z1lFME90NE9BUzExU3ZVY1BpK05paFErUmtaOU1yUE54cTZKS1prY0dGczJjSmJkVG9WNFV1VVBCN2R5UTJsbjI3ZHRHcFowL3p6Nis4amgwNlJQYnQyN1R2MnRVaWRKRzdwK0JGUkVSRVJFUkVSRVRrSHZIUlcyK1ovK3ppNmxydTYxcTJhMGRvc1lvVGc4SEFKMy85SzROSGpxVGhIUlV0aHJ3ODl1L2VqZEZvNU4xWFg3VzYzcFJwMC9EeTlyWjV2NTBSRVJ5SmphVnhzMllFQkFXeGZkTW1OcXhZd2NEaHc4dDgxaC9uenVWZ1RFeVo4N0t6czNuamhSZEtuZk5oWWJDME15TEM2dmttTFZyUW9YdDNBTHIxNmNORGp6NXFkZDdxSlV1c3J1SGg2VW0zdm4wNXZHOGZhU2twK1BuN2wvbmNGV1UwR3ZseDdseE94OFVSL3ZERDlPamZuMWtmZmNUaStmTnhjWE9qY2JObVphNlJrNTNOdGcwYkNHM1VpQ1l0V3BqSFgzL3ZQWnZYWEwxeWhaa2ZmV1F4djBqTGR1M3dyVnFWZVo5L3pxeHAweGoxN0xQTW56SEQ1bHA3ZHV4Z3o0NGRWczlObWpLRjdOdTNXYjV3b2MzclgvdjczK2tWSG00eHRtdnJWdHc5UEdqZHNXT0orVTVsaEFzSmx5OHo0OE1Qclo3N2NlNWNxK05GdjB1M3M3SUFpTm14QXdkSFIxcTJiMjhlQTh5Qno0R1lHSXhHSXczRHdxeUdXNDZPam5qNStCUjh2dkhqUzMzZUlwa1pHYnorL1BPbHp1bmNxeGRESG4vY1lteHZWQlFBWFhyM0x0ZDlvR0E3d2syclZ0R3pmMy9jUFR6S2ZkMzlRc0dMaUlpSWlJaUlpSWpJUGFKMjNibzBEQXVqWVZnWU5ZS0NtUHJLSytXNnpzM2RuVnMzYjVZNXo4L2ZuNTBSRVdSbVpOQzZZMGVMU29kdlo4MmljOCtlTkd6YUZBOVBUNXRyeEIwNnhKcWxTL0h4OVdYRW1ERzR1cnR6N3RRcHRtL2FSTFdBQURwMDYxYXVaMzdnamlxTGlqaCs2QkNKeGZxcGZHaWxzdWZ0U1pOd2RYT3pldjJ1YmRzNEZCUERTNisvYnZWOGNsS1N1WnFuYnYzNmhEWnFSTWJObTJUY3ZFbmQrdlh2K3JudlpEQVlXRHgzTGtkaVkrbmV0Ni81T3hrN1lRSXpQL3lRQlRObk1tTE1HS3ZoUTNIYk4yM2lkbWFtT1ZqS3pzN0d0WlRnN25wS0N2TSsveHgzRHcrR2pocGxkVTV3U0FpL256eVpiZXZYRXh3YXlxRGh3ekVCbTFldnhzWFZsWjc5K3BXNEp1N3dZUzZjUFV1SDd0MnBYaGhTK2ZqNkVoQVV4TnVGRlMycmx5emhZRXlNK1JnS0FxNEJ3NGFaajVNVEU0bmN1SkhXSFR0YWpKZFhuWkFRUHB3emg2dFhyckJ4NVVwR2pCbGo4VHQ5OXVSSm9pTWo2ZmZRUTlTb1dkUGkycjlNbm14eC9OR1VLUmJIUmI5ciszYnRBbURkOHVXc1c3Njh4RFBVQ2c3bTVUZmZCR0NRalVBeTd0QWhMcHc3WjNIZTJsaHhRWFhxV0J4ZmlvL24zS2xUTkF3THMxbVpaTTNxSlV1SWpvd2svZnAxSG4vbW1YSmZkNzlROENJaUlpSWlJaUlpSW5LUG1QREdHK1kvRjIwelZsNy9tRHExeE5pcXhZc3RqaWUvL1RiYkNodlhuenQxaWhHalIrUGc2RWpxdFd1a0pDVVIxcm8xdmxXcTJMekg4Y09IV2ZUVlZ6ZzVPelBteFJmeExLeUtlZXFGRjVqeHdRZm03YzdLRTc3Y3VhMVhUblkyODc3NGdyYWRPOU8rYTlkU3IwMUxUYlVJWHFDZ1VxR29HaUVuTzV1YzdHeDhiSHlXOU5SVUxzWEgyMXgvODZwVkhONi8zK281YXlIUDNiaDE4eVlMWjgvbXdybHpQREJ3b01YMzRlWHR6ZmcvL3BFdi8vbFBmcHc3bHlzWEx6SmcyREFjSFV1K0RyNmVrc0wyVFp2bzFMTW5nYlZxa1g3OU9oKy84dzRESDNtRWpvWFZQc1VsSmlRdzc3UFB5TW5KNGZsWFg3VzZaWmZKWk1MT3pvNmFkZXJ3WkdHMVJvLysvWUdDc0dqVHlwWDRWS2xpc1JYYTlaUVV0cXhkUysyNmRSbjJ4Qk1sdHNzcUNqNktQa05wNFY3UmQ5KzhUUnViYzNLeXM3bVpubTQrenJ4MWkrVEVSRnpkM2MzVldpNnVycHc5Y1lKRlgzM0ZzNU1tWVc5dmo4bGtZdTJ5WlZ4UFRyWlpvUlZZcXhiTjc5ZzY3V2hzTEZldlhBSGc5UEhqSkNVazBLSnRXK28xYUZEaStqWExsdUZRN0dkVjlOMUJ3ZmZrVzdVcTl2YjJYRTlONWNLNWM1Ym43eGhMdlhhdDFFcXJvbTMwSGhnd3dPYWNPKzJNaUNBNk1wSXFmbjQ4L05oajViN3VmcUxnUlVSRVJFUkVSRVJFUkFBWTlleXp0R3pmSGtOZUh2ODNZUUpQamg5UDh6WnRPSC82TkhPbVR5ZDJ6eDd5OHZMb1BXQUEyOWF2WjlmV3JmVG8zNSt0Njlmakh4aFlhdWl5WjhjT1Z2N3dBdzRPRG94NThVVnFGdXVUNFZ1bENzOU1tc1NYLy93bnl4Y3VKUFhhTmNLSERMSGFFeVdzVlN1cStQbVZHRDl4NUFqeFo4NFFZdVZGZGxscnhCMDZ4QTlmZjgya0tWT29YcU1HS1VsSkFQaFZxMWJtV3RiMEd6ellZdHVtbkp3Y0ZzNmVYZXIyYXhWeDVzUUpsc3lmVDhhTkd6ejA2S04wNjlPbnhCemZxbFY1OGJYWFdEQnpKanNqSWpoei9EaERSbzBpcE5pV2NpYVRpWisrK3c1M0R3OXpjTFArcDUvSU14Z3M1aFU1ZXVBQXk3NzlsdXpzYkFZTUhVcGdyVm9sNXB3N2RZcWZmL2lCeDU5NXhtb0ZSZS9mL1k0VGh3K3piT0ZDL0twWHAxYmR1bVJsWnZKdDRWWmtqei96VElWN2xCUm5NcG1Jalk2bVdrQUF0ZXJXdFRudjVOR2pmUC8xMStiajZNaElvaU1qYWQrMUt6MkxCUm5OMjdZbEpTbUpsS1FrN096c2lEdDBpSVRMbCtrL2VEREcvSHlTRXhNQjhQVDJOb2RRTldyV0xOSDNKamt4MFJ5OGJGdS9IbWNYRjRhTUdtVTFRRnE3YkpuVmtPeEdlanF6cDAyamJvTUdqSHIyMlRLL2l5MXIxaEM1WVFOUGpoOVA0K2JOUzV5UFAzT0dFMGVPQUZnTmdLdzVzR2NQYTVZdXhkM0RnNmNuVE5BMll6WW9lQkVSRVJFUkVSRVJFUkVBdnYvNmE0dVgwZC9kVVozUm8xOC9lb1dINCtidXp0SFlXRGF1V2tWdWJpNngwZEVsS2xDSzVPWGxzZktISDlpM2F4ZHU3dTZNZnVFRnF5LzFhd1FGOGNLcnIvTE5aNThSdVhFajhXZk84TWpvMGZnSEJsck1hOTZtamRWS2h2Mjdkd1BRcWtPSE1qL25uV3ZVYTlBQWV3Y0hOcTFheFJQUFBXZXVoZ2tJQ2lwekxXdXFCd1JRUFNEQWZMeDIyVEx5Y25NSkh6SUVzTjJ6NDJCTVRJbitOZlViTitiM2hkdFgzYzdLWXYyS0ZleU5pc0xkdzROeEV5ZVc2TUZUbktlWEYrTmZmWlgxUC8zRXpvZ0k1a3lmVHVObXpYaGcwQ0NDUTBLSWlZcml6SWtUdE9uVWliaERoN2labnM2aGZmdm8rK0NERnM5L0t5T0R0Y3VXY1dEUEhueDhmZkdwV3BYMUsxWnc0ZHc1Qmc0Ylp2RXpNaHFOM0V4TFk4WUhIekJrMUtnUzFVZjI5dmFNTHF4dyt1cVRUM2pvMFVmWnNYa3pLVWxKakgzcEphdlZHVWFqa2JTVUZLQ2dVZ1VLS2prQTdPenRxVm9zSUR0NzhpVFhVMUlZTUhTb3plOEZvRzZEQm93dTdBRzBZTllzV3JaclI4djI3YW5pNTJlMSttdjZYLzVpY2J4cDFTbzJyVnBsUGg3NnhCTjA2dEdqMUh0Q1FVQjQvdlJwZW9XSDI2emFNUnFOSllLWDIxbFp6UDMwVTI3ZnZtMDFhTE9tUysvZXhCMDZ4SUpac3hnNWJod3QyN1d6dU1mS0gzOHMxenBGOXUvZXpiSUZDM0IyY2VHWmlSUHYrdS9IL1VEQmk0aUlpSWlJaUlpSWlBRHc0SWdSVlBQM1o4bjgrV1JsWmpKNDVFZ2FObTNLcFFzWFdESnZIdkN2TFo2R2pCckZONTkrYXU3WjBjSEt0bFFYejUxanliZmZrcEtVUkRWL2Y4YTgrS0xGUy9xUHBrd2hOVG5adlAxVzlSbzFlUG1OTjFqMDFWZWNPM1dLajk5OWx3N2R1dEhyZDc4elY2aHNYTG15eEgyTVJpTm5UNTdFMWMyTmczdjNsdnZ6QmdRRzBxcERCOXc5UE9qYXV6ZmJObXdnNGZKbExzWEhZMjl2YjdXaUEvNjFsVlo1WERoM2pwMFJFUVNIaEpoZmZIZTA4b0krWnNjT3F2bjdFOXE0c2NXNGY0MGFCZWVqb3RqNDg4OWszcnBGM2ZyMWFkMmhBOTk4K21tNVArc3preWF4ZXNrU1RoNDd4c2xqeCtnL2VEQ3VSWTNlOSt6aDBONjlHSTFHQW9LQ3pOdE9aV1prc0RzeWtxZ3RXOGpKenFabCsvWU1lZnh4WE4zYzJMMXRHNXRYcitiamQ5K2xZNDhlOUI4OEdIY1BEeG8wYWNKTHI3L08zTTgvWjltQ0JRQWx3aGR2WDErZW5UeVp6LzcrZDVaKyt5MEFqejc5TkEzRHdxdytlK2F0VzN6MDFsc1dZMFhIam82Ty9MMndXZ1lnYXNzV0hCMGRXYjlpQlNuWHJ0Rm4wQ0J1WjJXVnFMN3g4ZlhGcDFVcjgzSDFHalVJS3p5dXJPM2dySEZ6ZDZkaDA2YjBIakNBdE5SVXE5VmJScVBSWXF1eDIxbFpmUFhKSnlRWGhsTjE2dFVyMTczY1BUejQvZVRKZlBYeHgvejR6VGNZOC9QTi9YNTJiZDFxcnNBcGo0aTFhOW0wYWxWQnBjdkxMNWRhVFNRS1hrUkVSRVJFUkVSRVJBUVlOM0VpS1VsSkxKNDNEeWRuWndBdVg3aUF5V1NpY2JObWpKczRFZmRpL1R6OGE5U2dXa0FBeVltSmVIbDdrNXlZaUVkaDQvaDhnNEdmRmkwaU5qb2FrOGxFaTdadEdmN1VVemFiMVJmbjRlWEY3eWRQWnZ1bVRXeGV2Wm85TzNhd1B6cWExLy8rZDd4OGZNdzlLYXpKdm4yNzFQTjNhdHF5cGJsQ3BrZi8vdXpldG8xTnExYVJrcFJFWU8zYU9MdTRXTDB1THpmWDZsWlFkOHJLek9TSHI3N0N3Y0dCUjhlT05ZYzF3NTU0b3NUY21CMDdxRjJ2bnRWekFNN096dVFiREF4NS9IRTY5ZXhKeXJWclBIREhkbGFscWQrNE1aUGZmcHVZd3UremE1OCtPTmpiRTlhcUZSNGVIbXhjdVpKZFc3Y3lZc3dZc20vZlp1WGl4Y1FkT29RaEw0L2drQkIrTjNTb1JhVlN0ejU5YU5XaEE2c1dMeVk2TXBMRCsvYng2Tml4TkduUkF2L0FRRjc4ODU5WnYySUZyWXIxY1FGSXYzNmRBekV4N05tK25keWNIRHk5dkxpVmtjRlAzMzNIK1ZPbkNHdlZpcEJHalhCMWRUVmY0K2J1YnU0VnMyZjdkczZlUEdrK0xoNkEvWExwRXFlT0hhTmo5KzdFUkVVQk1IL0dESEt5czVrMFpZclZmalRXWERwL25oa2ZmbGp1NzdZaVFVM2QrdlY1WnRJa2ZscTBpS094c1V4NDR3MzhxbGMzbjgvUHp3ZisxY3NtODlZdHZwdytuZVNrSko1NDdqbWI0WlF0N2g0ZVBEdHBFck9tVFdQSi9QbTR1cmxSeGMrUERTdFdVRDBnQUlQQlFGcHFhcWxySkNjbHNXblZLbnlyVnVXWmlSTkxWS0ZKU1FwZVJFUkVSRVJFUkVSRTduUFhybDRsT2pLU0UwZU9FTkt3SVkrT0hjc0hiNzZKdTdzNzhXZk9zSEhsU2hvM2IwNUFZQ0MzTWpMWUd4VkZiSFEwdm41K2pCZ3podDNidGpGcjJqVDgvUDFwMHJ3NS9RY1BKaWM3R3pkM2R3YVBIR24rZjltWGw1MmRIYjNDdzJuZXVqVnJsaTNEcjNwMXZIeDhnSkl2dWROU1U1bjI5dHZVQ0FyaTVUZmZOTCtJcjBoVkNoUzgzTy82d0FORUZBWTNQY1BEYmM3TnZIV3J6QkFwTHplWGVWOThRWHBhR3UyN2RzVmdNSkNaa1lHSGwxZTVuNm00MWgwNzByaDVjM040VUQwZ3dPYjJicVhwM0tzWG5YdjFNaC83T2p0ejVzUUpka1pFMEdmUUlHb1hWakprM2JwRm83QXd1dmJ1WGFJS3A0aW5seGVqbm4yV1Z1M2JzMmJwVXFvVjI1N00yOWVYa1U4L2pjRmc0TmpCZzF3NmY1NHpKMDZRY1BreVVMQzFYUGlRSWJUcDJKSHpwMDZ4ZGYxNllxT2oyYjk3TjNaMmRsVHg4Nk5xdFdxMGJOZU9EdDI3bTdlR08zWHNHSURWN2VZMnJWeUp2YjA5UGNQRHpjSEwwRkdqbVAyUGY3Qjg0VUp6V0ZOZW8xOTR3Vnh4Wk0zQm1Cano3MHR4U1FrSlJHN1lVR0tzdUxhZE9yRnY1MDYrblRtVENhKy9iZzc1aklYQlMxSEZpN3VIQjQxYnRLQi92WHJtaXB3aXZRY01vRU8zYmhaamZRY05vbXV4L2tKUUVHWStPM2t5bTFldElqZzBsRG5UcDVPZm44K0lNV1BNRlVmV0ZIM1hVQkRjamZyOTcyMXVqeWFXRkx5SWlJaUlpSWlJaUlqY3g5TFQwdmo4L2ZleHQ3Tmo4TWlSZE9uZG0zeURBWUI2RFJ2U3ZFMGJicVNuYzJUL2ZweWNuVmt3Y3laMmRuWU1IRDZjVGoxNjRPRG9TTHN1WFRnZEY4ZSszYnZ4cjFFREYxZFhob3dhaFIzY2RkQUE0RmU0UFpuSlpMSTVaOE9LRmVRYkRBd1lOc3djdEtRa0pmSFZ4eC9UTXp6Y29zbDlXYnIzNjhldXJWdkp6czZtMlIwdnVZdExUVTQyQjBIVzVPYmtzSEQyYkM2ZFB3OFVoRUR6UHY4Y2QwOVBudnZESDhwZGVYR251NzJ1Tk9uWHIvUGpOOTlRdTE0OStnd2FaQjUvWnRJa3NtN2RJdTM2ZGE1Y3ZGanFHdDYrdnZ6cHIzKzFHblE1T0Rpd2RmMTZmcmw0RVM5dmJ6cjE3RW5kMEZBYU5XdG1ic3dlMnJneG9ZMGJGd1EwOGZGY1QwN21sMHVYT0gvNk5BT0hEeS9YNXpoOS9EZ25qeDJqUTdkdUZoVWtkZXZYcDBmLy9temZ1SkY5dTNhVjJQYnMzeUhoOG1WendHUkxjR2dvQTRjUFo4M1NwU3laUDk4Y0Noa0svKzQ1T1RrQkJTRmtVYjhhVzcyQlN1UHE1c1k3bjN5Q2I1VXFqQmd6QmdEZktsVUlhOVdLNE5CUXE5ZmNURTluMWVMRkhEMXdBSUFxZm40OE0ya1M5dmIyRmI3Ly9VckJpNGlJaUlpSWlJaUl5SDNNdDBvVm5uM2xGVnhkWFhIMzlPUldSZ1lBVTZaTkF5RGo1azNzN2UxcDFhRURScU9SMFMrK2lKZVBEL2IyOW1SbFpablhDYXhkbThmR2pjUEJ3UUVvcUlhb0xMWXFWeTZjUGN2aC9mdHAxS3daRFpvME1ZOXYrUGxuMHRQU1NnMUhySEZ4ZGNYTnc0UHM3R3lNTnNLZXZMdzhrcTVleGMzTmpXOW56bVRNaXkrV21ETi81a3pPblR4SnR6NTkyQmtSZ1lPakk0K09IY3ZYbjM3S3ZDKys0UGV2dkdMZXpxMGk3dWJGdXpXQnRXcnh5bHR2a1gzN052Tm56Q0FyTTVNSEJnNWtaMFFFeVVsSkpDY204c2hUVDNINitQRnlOMkMvc3hMcHlQNzlIRDl5aEFGRGh6Snk3Rmp5OC9NSnJGV0xmSU9CLzVzd2dSNzkrakhva1Vjc3JsazRlemFkZS9VeWh4RDUrZm5tMzZmU0dQTHlXUG5ERHppN3VORGZTaFZRK09EQm5EcDJqRldMRnhQYXFCRlZxMVVyMTJkYU1HdFd1ZWJkcVhYSGpqdzJicHpGMkk5ejUzSXdKc1ppckZ1ZlBwdzRlcFNqQnc0UUhSbEo1MTY5ektHbmc1V3Q3QjUrN0RFQVRoNDl5cW00T05wMzdWcWlkMDJScTFldXNIZm5Udno4L1V1Y2UzREVDS3ZqbVJrWlJHN2NTUFQyN2VUbDVsS3ZRUVBpejV6QjBkRlJvVXNGS1hnUkVSRVJFUkVSRVJHNXp3V0hoRlRLUy8yWFhudU5PaUVobGZCRVpUUGs1YkYwd1FLY25KMFpPbXFVZWZ6TWlSTWNQWENBc0ZhdHpOdFJwU1luWTJkblYrWUw5N2hEaDh6OUxyYXVXOGU0bDE4dU1lZlVzV1BrR3d6Y3pzcmkrT0hEUUVGRlFQR0c1ejYrdnZSNzZDSDZQdmdnT3lNaWdJS3FqbjRQUGNUbEN4Zkl5OHU3cStERlZrK1h4RjkrNGZqaHcxUUxDS0JGMjdabHJ1TmRHRWpGbnpsamJyQythdkZpQUR5OXZha2VFSUNuanc5aHJWcFIvWTZ0dHI3KzVCTWFOV3RHOTc1OVM3M0h1ZE9uT1JnVHc4Qmh3d2dJQ2pLUDUrWGxBZGpzbjFOY2FhSEwvdDI3T1gvNk5Ka1pHUVFFQlpGeTdSb0Rody9IeTl1NzVEcU9qZ3g3OGtsbWZmUVJTK2JQWi93Zi8xaXViZWdtVFpsaU05Z0EyTDF0VzdtREtXdnM3T3dZTVhvMEg3LzdMa2xYcndMLytuNnMvWDRVVlcrMTZ0Q0JqOTk5bDNPblRqRmc2TkFTVldWWHIxd2hZdTFhUEwyOGVQSzU1MHFzYytmUEZNQm9OREx6bzQ5SXVYYU5xdFdxOGJ1aFEyblpybDJwLzE0b3FrU3J5SlorOXdzRkx5SWlJaUlpSWlJaUlzSmZQdjY0MVBNN05tOW02N3AxcGM1ektkWVEvZDl0N2ZMbHBDUWxNZVR4eDZuaTV3Y1U5RlZaOGYzM2VIaDZtcHZVRy9MeW1QMlBmK0RpNnNxRTExKzMyWnZGYURTeWFkVXFIQndjQ0czVWlGUEhqdkhMcFV2VXJGT0h0NmRQeDhuSkNaUEp4UGFOR3dGbzFLeVpPWGpwMXFjUDNmcjBJVGNuQjJjWEY0WTgvcmpWNzZMM2dBRy82aVcxdFo0dTJiZHY4OWw3NytIcTVzYllsMTZpZXJFK0srblhyK05idGFyTjlZSkRRK25jcXhlQk5Xc1NFQlJFUUZDUXhYWm1ycTZ1K0ZTcFV1STZieDhmaXdvamF5NmRQNCtmdnovZXZyNFc0K25YcndOVXFCb3BMemVYODZkUGN5b3VqaE5IamdDdzlOdHY4YXRlblNwK2Z1ell2SmxhZGV1V0dnWUZoNFRRb1ZzM1lxS2kyQjBaV2FJUENoUnN1M2Z5NkZHQ2F0VUNDdm9IRlczNVpjMnRtemZML1Jsc3FlTG54NnZ2dkdQK25uSnpjZ0JLdmErN2h3ZFBQZjg4YzZaUDUrdFBQK1daaVJQeExBeWNUaHc1d285ejUrTGc2TWh6a3llWHU3ckgzdDZlb1U4OHdmWGtaTnAxN1ZxdUNwZnJ5Y2w4K2ZISDlBb1B0K2diSkFwZVJFUkVSRVJFUkVSRTdrc2JmdjZaM0p3Y0JvOGNDZnlyZjhqWmt5ZjUrZnZ2R1R0aEF0V0tiVWZrV1BnaTJOYkxabWNYbDM5TER4SnJEdTNieCs1dDJ3aHIxWXBPUFh1YXgxY3RXVUxxdFdzODlmeno1aGZSams1T0RCMDFpZ1d6WnZIZG5EbU1tempSNmt2bG5SRVJYTHQ2bFU0OWU5S2piMS8rTVhVcVc5ZXQ0Nm5ubnpjM0ZJL2Fzb1ZMOGZFMGFkR0NHalZybW9PWEl1Ky84UWJkKy9YamdRRURyRDUzWlZjR0dJMUd2di82YTlKU1VuaDZ3Z1NMME9YRWtTTXNtRFdMZ2NPSDJ3d2szRDA4R1BMNDQ1WDZURkFRbENUKzhndHRPblVxY2U1eWZEd0FBWUdCNVY0dmRzOGVWaXhhVkhCZFVCQ2RldmFrV2V2V3VMcTU4Zmw3NytIazdNeklzV1BMREFzR0RCdEczS0ZEcEYrL2ppRXZqK1NrSks0bEpnS3djOHNXdHF4WkE4Q0xmLzR6emk0dUxKdzl1OVQrUWc0T0R1V3EzQ2xMOFhBcXB6QjRjUzZqSXFwT3ZYcU1mdjU1RnN5YXhlZnZ2OC9RVWFNNGNlUUlNVkZSVkFzSVlOekxMNWM3ZENsU3YzRmphTnk0M1BNemI5MGkvZnAxYzlXVS9JdUNGeEVSRVJFUkVSRVJrWHZFTjU5OVp2Nnp5V2kwT3Y3TXhJbEFRWWlRYnpEdzRJZ1JGaStzYzdLelNVNUtNamY1dnRNL3BrNjFPdDR3TE15ODlyL1RwZmg0bGkxWVFEVi9meDRkTzlZY1pzVHUyY1BlcUNnNjkrcEZzOWF0TGE1cDJySWxQY1BEaWR5d2dWV0xGNWNJRzY1ZXVjTEduMy9HMDh1TDhJY2Z4dDNEZzFZZE9uQXdKb2JFaEFScUJBVnhNQ2FHZGN1WG04T0ttS2dvaXpVTUJnTlptWm1rRjI1VjlwK3dZdEVpVGgwN3h2QW5uNlJoV0pqRnVmcU5HMU8zZm4zV0xGM0t6UnMzR0Roc1dLbkJqOGxrSXZHWFg0Zy9jNGJ6cDAvVHFGbXp1MjVFSDMvMkxFYWprWG9OR3BTNFIweFVGSzV1YmhaYnM1V2xUcjE2OUgvNFlWcTBiV3NSTGlVbEpPRGw0ME92OEhEOHl4SGt1TG03TTJuS0ZMeDlmZGtaRWNIcUpVdHdjSENnVGtnSXdTRWgxS2xYajlyMTZsSEZ6NCsvRnY2ZGlkcXloYlhMbHZHWFR6N0IxZFdWMThhUFo5RHc0ZlRvMzkrODd1b2xTL0QwOHFLM2pjQ3RJaklMZXl3NWxTUFFhZFNzR1U4OS96enpaOHhnM2hkZkFOQzRXVE9lZU82NVNnbUV5cEthbkF4QTFlclYvKzMzK2wrajRFVkVSRVJFUkVSRVJPUWVjVG91cnR6ampjTEN5TXZMcTNEVDdEdWJxUDhucFNRbE1lL3p6M0YwZEdUMGl5K2F0dzA3Y2VRSXl4Y3VKRGdraElkR2pBQUtYdkliREFaeXM3UEp6YzJsVmZ2MkhJMk5KVG95a3BwMTZwaERoWXliTi9sMjVrd01CZ1BEbjNvS2R3OFBBSHIvN25kNCsvamc3ZVBEcGxXcjJMcHVIUzZ1cmp3OVlRSytWYXRTRkdFVWJTOTJvM0FMcmRLMjlxb3MrUVlESzMvOGtiMDdkOUwvNFlmcDBMMjcrWnpSYUNRbk81dWNuQndHRGgvT2Q3Tm5zMlBUSm01blpqTDhxYWNzd3BkZkxsN2srSkVqWElxUDU5SzVjMlJuWnhkOGhpcFZyRmFybEZmUjcxdmQwRkNMOFEwLy84eVZpeGZwKytDRFZwdkgyeEpVdTdiVlhpc0JRVUZNZlBQTkNxMVZWRjNTdkUwYmdtclhwbmE5ZWphMzlVcS9mcDBkbXpmVHNHbFRYRXZaUmk4NU1aRWJhV25tNDRNeE1SeU1pU24zTXhWM3F2QzdzOWFycG9naEw0K3pKMDl5YU44K2poMDRnTWxrSXFoMmJaSVNFamdWRjhmQ09YTm8yYTRkalpvMUszV2Q4bkJ3Y0NBck14T2owVmppM3hYbno1d0JLbGE5ZEw5UThDSWlJaUlpOHYvczNYZFlrK2YrQnZBYkNDdnNMVnRBRUVYQWhYdGozYlB1V2JXMkhMVzdQYlhMbjdWYk85UzJXbTNkTWFicGxRQUFJQUJKUkVGVXE2MExyUXNIRlNmaUFFVnhzbVhJa2cyQmhPVDNCNUpEU01KUU5DajM1N3JPZFhpZjkzbWZmQm1lQTdtZlFVUkVSUFNDYUVnb01uUGVQUG5IV1krMld3S0Fncnc4QUVCdWRqWjBxcjNSV2xKVXBOUlhIU3RiMndZSE92V2hwYTBOYVVVRjVyejl0dnpOM3JDalJ4RVNIQXlaVElhTTlIUjgrZC8vUWl3V1EvTG9rSEpWOXUzWWdSYU9qbkJ1MlJMM0V4S1FtNU9EQVVPSG9xMi92N3lQcmIwOWZEdDJ4UHFWSzVHU2xBUXJXMXZNbkRjUExSNGRGRjkxOXNtT2RldGc3K1NFdU51M0FRQ09MaTYxZmc2N3QyeFJleTg1UGw3bC9mNURoc0RxMGJadmVROGY0dmZseTVHVG1RbHRiVzFjdjNJRmw4K2RRM2xaR2NwRUl2bmg3RFZkT25jT0ZSVVZDcXVFRXVQaWNPTGdRVmhhVzhPM1U2ZktWVEtlbmpDM3NFQllTQWd5SHgzNFhsTjZhaXJDUWtLVTJqdjE2QUVUVTFQY2pZbUJrYkV4ckIrdFRzbkx6Y1dCdi8vR2phZ291SGw2WXNDd1liVitqUnFpSWFGTGRXWVdGaXJQcndHQWg5blppTHh3QVdkT25JQ3VuaDVHVjFzaHBhMnRqZVNFQkJRWEZrSmJSd2U1T1RsSWlvOUgveUZENUgxczdlM2gzYTZkd3BpM2I5eFErSHBLcFZMOHVYNDk5UFQwb0t1bkIyMHRMV1JsWnVKdVRBejA5UFhoMGJxMXZHOXBTUW5Ta3BPUmxKQ0FoSHYza0hEdkhzVGw1ZERWMVVXN2poM1JvMzkvdUxpNUllL2hRNFFkUFlxckZ5L0t3eThyR3hzNHVyakFwa1VMV0ZoWndkTGFXbUhzdWppNnVDQTVJUUcvLy9RVG5GeGQ1VDg3ZWJtNXVIN2xDZ3dNREpSV05oR0RGeUlpSWlJaUlpSWlvbVpQMWZaaG0xYXRxbmZmbXY3dnh4L2w1NkkwSmlzYkc3ejEyV2V3cXJhMWtVZnIxaEFJQkxCMWNJQ3BtUm1NakkxaEtCVENVQ2lFZ1ZBSUEwTkRHQm9hd3NEUUVQb0dCc2pPek1TZjY5WmgzNTkvNHMyUFAwWmJmMzlNblRzWC9nRUJDcThsbFVvUnZHTUhVcE9UMGJWUEg0d1lQMTVoKzZZT1hic2k1dXBWM0xseEE3ZWlvNkdycDRjdXZYb3BiZmxWMDZWejU5VGV5OG5La20vZlZGM25IajNrd1l1NXBTV01qWTBoazBwaDUrQUFvWkVSaEVaR01EUXlnbEFvaE5EWUdJYUdoakEwTXFyOGI2RVF1bnA2Mkx4Nk5TSXZYSUJYMjdibzBMVXJBS0JqdDI1bzQrZW44aXlRSThIQmF1dE1TVXhFU21LaVVudXJObTBnbFVxUmtaNk9ObjUrQUNwRGpKK1dMSUc0dkJ5K0hUdGk0cXhaME5IUnFmVnJwQ2tYVHAvR21lUEhrZjBvMU9yUXRTdUdqaDBMRXpNemVaKzIvdjY0SGhtSjY1R1I4all6YzNOMDZ0NWRmdTNvNG9MaDQ4Y3JqRjFZVUtBUXZHaHJheU05SlVVcHlMUzB0c2FZcVZQbC8zNXlzckt3Zk1rU2VhQm1LQlNpalo4ZmZQejkwY2JQRC9yVlZ1S1lXMXBpekpRcEdERmhBbTVmdjQ3YjE2OGo3czRkUkYrNUl1OHpldkxrQmdVdjQyZk94SjZ0VzVFY0g0K0VSeXRjcXVwdjRlaUlrUk1teUZlZTBmOW9TWXJqMVo4T1JFUkV6NjNOZjRkZzA5OUhjSEx2U2syWFFrUkVSRVJFUktUU25tM2JVSkNYaDlsdnZQRkU0NmphQnFrMlZ5OWRRbXNmSHhnS2hiWDJ5ODNKUVhGaElaeGF0bnpzMm5adjJRS1AxcTNsWVVkakVKZVhRN2VPdzlkcktoT0pFSG5oQXJyMzY5ZG9kYWlUbXB3TWNYazVXclpxQlFDSU9IMGFSaVltU21mdjFIUTlNaEpXTmpZcXR4VnJxTTJyVjhPcmJkc0dmYjY1T1RuWXUzMDd2TnUxZzMvbnpqQldzVTJYVkNwRmNudzhTb3FMSVpQSm9HOWdBQmMzTjNrb2w1T1pDWDBEQTVYUDFpU1R5U0F1TDRlNHZCd1ZGUlVRNk9yS3Q3cXI3dHJseXlqTXo0ZGJxMWF3ZDNadThHcXlvb0lDcEtlbUlqY25Cd0U5ZXlwc04zZHcxeTRVNU9WaDZtdXZOV2pNNWtwZzVLNytvS1JxR0x3UUViMmdHTHdRRVJFUkVSRVJFUkUxbnZvR0w0Mi8wU0lSRVJFUkVSRVJFUkVSRVZFenhlQ0ZpSWlJaUlpSWlJaUlpSWlva1RCNElTSWlJaUlpSWlJaUlpSWlhaVFNWG9pSWlJaUlpSWlJaUlpSWlCcUpRTk1GRUJFUkVSRVJFUkVSdmFpa01obHUzVWxDek4wRWxKYVdhYm9jSXFJbTQ1VkpRelJkd2xQRDRJV0lpSWlJaUlpSWlPZ3BpRXRNeFRjcnR5RStLVTNUcFJBUk5Ua01Yb2lJaUlpSWlJaUlpS2plRGh3N2o1L1g3VUpMWndjcy9tQTJQTjJkWVc5bkNXMHRMVTJYUmtSRVR4bURGeUlpSWlJaUlpSWlva1lVbDVpS245ZnR3b2lCUFRCL3pzdlFGZWhvdWlRaUlucUd0RFZkQUQxOWhmbjVLQzk3dG51SVhvK01STUs5ZXcxNlJpd1dReUtScUwxZlhGVDBwR1VoN2Y1OTNMbHhBMkt4K0luSGF1cnV4c1FnSnpOVDdmM2toQVFreGNWQktwVSt3NnJxNzFaME5PTHYzcFZmRitibmE3QWFJaUlpSWlJaW92cVJ5bVQ0OXVmdGFPbnN3TkNGaUtpWjRvcVhadURBcmwyNEVSbUovMzc1SllvS0M1R1JWdjk5UlR2MzZDSC8rSHBrcE5KOUUxTlR0R3pWU3FGTktwWGk5UEhqeUVoTFE5RDc3OFBSeGFWZXIzWDUzRG1FN051SGo3LzlGZ2FHaGdyMzdzVEVZTXZxMVpnNWZ6NWErL2pVdS82YVRoNDVnaHRSVWZqNDIyK2hhMjcrV0dNc0RBckN1Qmt6MEtWWEwzbGJlVmtac21zSk9hbzRPRHZMUHhhSlJEaTRjeWY4T25XQzE2UFBxYUtpQWcrenNocFVqNlcxTlhRRWl2K1VKV0l4dHYzK08vVDA5Zkh4dDk5Q1IwZjVsN3dqZS9jaTRkNDlmUExkZHpDdDVXdHg0ZlRwQnRXamprQWdVUGg1cXN1bVZhdGdZMmVIRDc3NEFzV0ZoVmo1OWRld2QzTENwRm16WUd4cTJpZzFFUkVSRVJFUkVUVzJXM2VTRUplWWlzVWZ6R2JvUWtUVVRERjRhY0pFSWhFdW5qNk5HMWV2SWlNdERlTHljcGlhbThQYjF4ZUJ3NGJCeE15c3pqR2tVaW51eHNUQXVXVkxXRmhaNFd4b0tNNkdodGE3aHVwdmxHOWJ1MWJwdnBlUER5Yk5tb1hTa2hLRjlrR2pSbUhUcWxXNEd4TURQVDA5cGVkc1dyUlFhb3UrY2dYV2RuWktvUXNBdUh0NXdjVE1EUHYvL0JQdmZmNDVCSUs2ZjNRdm5qMnJjQzJUeVJCejdScXM3ZXh3KzhhTldwK3RIcXJVUjBwU0V0YisrR09kL1paVyt4cFdpTVc0RXhPREcxRlJlT3ZUVDJGcGJZMjhuQno4c0hoeGcxNzczY1dMMGNMQlFhSHR4dFdyS0JPSjBHL3dZSldoUzNGaElSSmpZK0hSdW5XdG9Rc0FCRy9mM3FCNjFERXdOR3hROEZLZGtZa0plZ1VHSWlRNEdDdSsrZ296NTgyRGk1dGJvOVJGUkVSRVJFUkUxSmhpN2lZQUFEemRuZXZvU1VSRUx5b0dMMDFVZmw0ZWZ2bm1HeFRtNThOUUtKUy9zWjU2L3o3Q3c4SndJeW9LQ3hZdWhJV1ZWYTNqSk55N2g5S1NFblR0MDBlaGZhbUtFS1c2QXp0M3FneG9lZ1VHb3QrUUlVaUtpOFBXTld0Z1pXT0RFNGNPSVR3c1RPVTRJZnYySVdUZlBxWDJtcTlmbUorUHhOaFlEQm8xU20wd1pPL2toSlNrSkp3NWZoeTZLc0ljZHk4dmhSVWxlN1p1VlRsT1pucTYybnRWYWdZdldROGVLTlpiVUNCdk16RTNoNzJURTRMZWYxOXBuTGc3ZHhCNjZCQmtNaG5hK1BrcDNETXlNY0hrMmJQeHg0b1YyUDc3NzVqLzRZZXdzcldWZjIxdVJVZkR3c29LTFJ3ZDVjK0l5OHR4SmpRVXA0NGVoYTZlSGdLSERZTnR0UkNyS2dDTE9IMGFPZ0lCL0FNQ0ZFSXhRNkVRQUJBWkVRR3BWQW92SHgvazV1UW8xUzBRQ09UQm5ycWZsWVZCUVJnd2JCZ0dqeDVkYTF0ajZUZDRNT3pzN2ZIbit2VW95TXRyOVBHSmlJaUlpSWlJR2tOcGFlVjI3L1oybGhxdWhJaUlOSVhCU3hOVlhGZ0liVzF0VEprN0Y3NGRPOHBYTFpRVUYyUHo2dFZJakkxRlNIQXdwc3lkVytzNFY4TERZV1p1RHYvT25SdWxMajE5ZlppWW1pTHpVZWpnMzdrejNEdzlNV2JLRklRZU9vVEV1RGpNQ0FxQ25yNit3blBCMjdkRFMxc2JJeWRNVU5vV0N3QWl6cHlCVENhRGYwQUFsbjc2YWEwMXFBcHlBR0RreElrS3dRc0FkTy9YRDJPbVRLbjM1N2Z2eno5VmhrZzFWNkVjMjc4ZngvYnZCd0JNbmpNSEhicDJoYnVYbDBLZk15ZE80Ti9EaDZFakVHRDR1SEhvMGIrLzByZ2UzdDdvRlJpSU15ZE80T2cvLzJEWXl5OERxRHp2NXN5SkU0aTdjd2V0MjdWRDMwR0RrSm1lanRCRGh5Q1JTTkIveUJEMEhEQkFLWUQ2L04xM0ZhNlhmZmFad25WVmlITHAzRGtBd09FOWUzQjR6eDZsdXB4Y1hmSG1KNThvdFRlV3NKQ1FldlVyS1NsUjZ0dTFkMjlrWjJUSTI2M3Q3TkN1UTRkR3I1R0lpSWlJaUlqb1NXaHJhV202QkNJaTBoQUdMMDJVbVlVRjN2N3NNeGdaR3l1MEM0Mk1NSExpUlB6eXpUZTRlL05tcldPVWlVUzRIaG1KbDBhTVVCbDJQSW5FZS9kZ2FtNnVjTDZMZjBBQXdzUENzSFBUSmt3UENwSzNuenA2RkJmUG5zVzRHVE5VMWlHVlNoRng1Z3hhdG1vRlMydnJPbGZqTklTb3RGUnB0VXBkL2RXcENsaXFuL0d5c05ybldhVzhyQXk3dDJ6QnRjdVhZZWZnZ0ttdnZhYTBGVmgxZzhlTVFXbEppVUl3bzZ1cmk5ZmZldzlKOGZFNGVlUUkvbGkrSERLWkRLMTlmREQxdGRkVWJzZFd4ZDdKQ2I2ZE9pbTBYYjl5QmVrcEtRQ0F1emR2SWlNdERYNmRPc0hOMDFQcCtZTzdkeXQ4bjQ3dTM0OS9EeDlXK1ZyL0hqNnNkRTlWVzgxVk1FZUNnOVhXWDExeFlXR2RmZHY2K3pONElTSWlJaUlpSWlJaW9pYUR3VXNUVlROd3FjN0t4Z1pBWmJCU215dmg0U2d2SzBPck5tMGF0VGFwVklyRXVEZ0U5T3lKcFo5K3FyUlYxZlhJU0pXQnhLN05tN0ZyODJZQXdDZmZmUWN6Q3dzQWxhc3ZDdkx5MExsN2Q0VXhHcUtObjUvS2MxK2lJaUlRRlJIUm9MR2VSSFptSnJiODloc3kwdExRdlY4L2pCZy9IZ0pkM1ZxZjBkWFZ4WVJYWHBGZnEvcmFWYmtURTRQRjc3eWowRFk5S0FpK0hUdktyMXM0T2lKdzJEQ0ZQbGtQSHNpRGw1Tkhqa0JQWHg5anBrNVYrWE4yYVBkdWxWL0xENVlzVWJqK1lmRmlkT3ZUQjcwQ0ErdHNxNmsrNGRyQ29DRFkyTm5oZ3krK3FMTXZFUkVSRVJFUkVSRVJVVlBCNE9VNVZCVjBXTnZacWUxVFVWR0JVMGVQcXIxZjI1djdkVWxKVEVTWlNBVC9nQUQwNk44ZjBvcUtCbzlSZFg2SVJDTEJ2NGNPVlRaV1c0SzdyWUdyWGo3Ny9udVltSm9xdFRmV1ZtUDFjZlBhTmZ5OWNTTjBkSFR3eXZ6NWFPdnYvMWpqQUVEZndZTVJVTzBnK29nelozRG14QW1GOENQMzRVT3NYN215UWVQZWlvNUcvTjI3NkRkNHNOcHdUeXFWcWd4ZWJLcWRKVk5GYUd5czFLNnFUWjNJQ3hkZ1lHaW85bXRWVkZpSThySXlwYTNyQ3ZMeWtIRHZIdndEQXVyMU9rUkVSRVJFUkVSRVJFVFBDb09YNTlEbDgrY0JvTlkzbmErY1A0KzgzRnkxOTZ1dnNJaTVlaFUzcjExVGFMdDY4U0x1M2JxbDh0bllPM2RnWm1FQkZ6YzNlVnREdHZPcS9xYjh1ZEJRbFhWK3ZueDV2Y2NEb0hicnJjYmNhaXd4TGs3K2NYSjhQSFNycldTNUVSV0ZiV3ZYUWx0YkcxMERBL0V3T3h0blEwT1Z4bkQxOElCenk1WTRHeHFLQXp0M3l0dHJCa1RHTmNJTFl4TVRBSXBmTzIxdDdYcC9YbFVNaFVKNHRXMkwva09ISWpjbkJ4WldWa3A5cEZKcG8yOU5wMHA1V1JtTy9mTVBDdlB6OGNyOCtmRHk4VkhxVTFwU2dndW5UcUhQb0VFS2JldFhyc1NEdERUbzZ1azlVY0JGUkVSRVJFUkVSRVJFMU5nWXZEeG5FdTdkUTNoWUdNd3RMTkJyd0FDVmZVcExTbkIwLzM2WVcxb2k3K0ZEaFh0ZVBqNHdNRFJFNTJxcktYSnpjbkR6MmpXRk5udEhSM1NxdHZWWGRiWXRXcUFnTHcvM2J0MkM1Nk50ekZSdEo2Vk8xVFpUdVRrNU9IN3dJRnA1ZXlQMjltMkZQcnAxYk05Vms1YWFBK3NhYzZ1eEsrSGh1SHJ4SW9ES1lLcjZkbWg1RHg5Q0pwTlZyalE2ZGt6dEdNUEhqNGR6eTVad2RuUERnRWZiZ2FrNlArWFFuajA0cE9MUSt5ZFpxUVFBTFZ1MXdxdHZ2NDI5MjdmaitwVXJlT1BqaitWYjF3R1ZLNlVBcUZ6eG91cTE2M3ZHaXlwNit2cVk4K2FiV0wxc0diYXNXWVBYMzN0UEljeXJjdXJZTVFUMDZnVkRvUkRsWldYWXRHb1ZIcVNsb1hPUEhtamo1MWZuNnhBUkVSRVJFUkVSRVJFOVN3eGVuaU5aRHg1ZzY1bzEwTmJXeHJTZ0lPZ2JHS2pzZC96QUFZaEtTekZ5NUVnRTc5aWhjSysxanc5YXExaFpVSk9qcXlzY1hWMVYzbXZYb1FQOEF3SVF2R01IUGxpeVJMN3lvdXJBZVhVdW5qMkxQVnUzeXEvRHc4S2dwYVdGY1RObVlPbW5ueXIwL2ZTTk4rcXNzYnBuc2RYWXVPblQwYUZyVnl3TUNzS295WlBScFZjdmVSalJLekFRdlFJRGNlN2tTUnpidngrTGYvb0pBTERvcmJjd2V0SWtkT25kRy8vMzl0dnk3NW1ydXp0YzNkMEJxQTVlbm1TcnNZeTBOSVNGaENpMVZkZXBXemRjT25zV20xZXZ4aHNmZlNUZnlxdHEyN2pxSzE0RUFnSDA5UFh4MWllZnlOdGtNaG4yLy9VWFhEMDgwS0ZMRjVWZnJ5by9mL09OeWlBSEFHenQ3VEhqUC8vQnVoVXJzT25YWC9IV1o1L0IvTkhaUDBCbE9GTmNWSVREZS9aZzJMaHhXTDl5SmU0bkpxSkgvLzRZTldtUzJzQ05pSWlJaUlpSWlJaUlTRk1ZdkR3bnNqTXk4UHZ5NVNndEtjRzAxMTlYdVRLZ2lwNitQdnE4OUpMODhIb0FxSkJJY09uUkZtVTFwU1FsQVFBdW5ENnRkc3h1ZmZvb1hBOGFPUkxMRmkzQzNaczM0ZDJ1SFFCZ3o5YXRDc0ZLWGZ3NmRZS2RveU1zcmEyVjdrMmVNNmZlNHdDQW9acXR4dkllUHNTZG1KaDZqMU56aFZCRFJWNjRBRzlmWDJocmF5UHQvbjFJeEdMNTltRGxaV1ZxdzdLYW5tU3JzYlQ3OTVGMi8zNnQ0N3Q2ZUdEWXVIRTR1R3NYZG03YWhPbVBBaVNKUkFKQWNjVlI0UERoQ0J3K1hPSDVzNkdoaUwxOUc2NGVIbldlNS9MbHp6L1hldCtqZFd1TW1EZ1J4WVdGTURNM0IxRDV0UUlBTTNOenVMaTc0OUs1YzRpOWZSc1BzN014Y01RSXZEUnlaSzFqRWhFUkVSRVJFUkVSRVdrS2c1Zm5RRVo2T3Y3NDZTY1VGeFZoOHF1dm9sMkhEclgyNzlLckYweE1UUlcyN3lvdkwwZnc5dTIxUGxmYi9ackJpNVd0TFd6dDdaRWNGeWNQWGdhTkhnMi9qaDNWamhFZEdZbGorL2ZMcjUxYXRvUlR5NVlxKzNibzJyWFdXdXZyVm5RMGJrVkhOOHBZZGJrVEU0T1V4RVFNSHpjT0FIRDcrblhvNk9qQXlkVVY1V1Zsa01sazBLOXhTTHc2UlVWRkNtZlRGQlVXQWxBOFN5ZFhUVWpVb1d0WHBlRHFydzBibExaYzZ4VVlpRnZYcitONlpDVEN3OExRdlY4L1ZEd0tYcXBXdk5TMXRWbm9vVU1JUFhTb1hwOFRVQm1vcWZyZTl1emZIMERsVm1jWHo1ekJpV3BqRGg4L0huZHUzTUREN0d3TUdqVktLUVFpSWlJaUlpSWlJaUlpYWtvWXZEUng2U2twK0dQRkNvaEtTekU5S0FnKzdkdlgrWXlxRlNTR1FxSDhiSlVxVVJFUitIdmpSbmkwYm8zWTI3Zmg1dWtKSjFkWGpKZ3dvVjYxbVptYm83aW9TSDZ0cDZjSEE2RlFiWDg5UGIxNmpRdlV2dVdYS2pVL053Q3dkM0pDR3o4L3BkQW8rc29WdUxxN0s2d0lxbkxoOUdtMVFjMWZHemJncncwYkFDaXY3aEdWbG1MZmpoM3c4UGFHdTVjWFpESVpyb1NIdzhYZEhicDZlaWdzS0FBQUdLaFptVlBUcWFOSGNlcm9VYVgyaHB5bFV4Y3RMUzFNbURrVHk3LzRBaG5wNlFBQXNWZ01BTkI5OUwwYU8yMmF3ak5scGFVSTJiY1BldnI2R0R4Nk5MUjFkSlRHamJsNkZYZGpZdEM1Unc4NDExaVpWZk82aWt3bVExUkVCRTRjUElpY3JDeVlQbHI1QWdCR3hzYVlOSHMyTnZ6eUN5NmRPNGZPUFhxby9ONFJFUkVSRVJFUkVSRVJOUVVNWHBxdzFPUmtyRnV4QXVMeWNzeWFQeDllOVRpYnBiNHkwdE94ZC90MmRPM1RCOFltSm9pOWZSdmpaOHpBaWkrL2hJMmRIYnJXQ0N0cWtrcWx5TTdNaEwyenM3enQ0SzVkT0xoclY2UFZDRlNlRzFPYnF4Y3ZJdTdPSFlVMmlWaU0wRU9ITU8zMTEyRmpaNGZRdzRmaDR1WUd6elp0VUZoUWdOQkRoNkN2cjQrNTc3NExHenM3aFdjSGp4NE5DMHRMaE96Ymh5Rmp4aWpjNjk2dkg5eGF0Y0tPZGV2UXRYZHZlTFJ1RFFCd2NIYkcxalZyVUZoUWdEbHZ2Z2tBdUI0Wmllek1UUFFlT0JBQVVGcGNES0Qrd2N2d2NlUFFaOUFnK1hWWVNBaU9CQWNyQkV3NW1abFl0bWhSdmNaVHg4TEtDaDhzV1NJUE9xcTIrS3JhYXF4NmFDV1R5YkRsdDk4Z2xVb3hmdVpNK0twWTNaU1NsSVJEdTNmRDNza0pMMCticG5CV2pDb3ltUXpSbHkvanhLRkR5RXhQaDdHSkNVWk1tSUR1ZmZzcW5QUGo1ZU9ENGVQSDQrQ3VYZmp0Kys4eDU4MDNZV3R2LzBTZk94RVJOVC9GcFNMczNQY3Z6bDY4anJTTUhJaEVaWm91aWVpNVpXQ2dEd2M3Sy9UcTRvdUpZd2JBeUxCK1crb1NFUkVSRVRVSERGNmFxUHVKaVZpL2NpV2tVaWxlZmZ0dHVIbDYxdG8vWk44K2xKZVZZZFNrU1hXT25aT1ZoWFVyVnNES3hnWWpKa3lRSDhSdWJXZUhDYk5tNGM5MTYxQllVSURBNGNPVkRpK1B1WG9WOXhNU1VKQ1hoOXljSEhnL0NvTnM3T3pRZjlnd3RQWHpBd0FrM0x1SHphdFhJK2o5OTJIdjVBUUF1QmtkalpNcURwS3ZUWmRldldxOW4zYi92bEx3RW5QdEd2NDljZ1FPTGk2d3NiUERzZjM3MFNzd0VKNXQyc0RFMUJSejMzNGJ2eTlmanJVLy9vaWc5OStYaHkrWHpwMkRUL3YyeUVoUHg5blFVQWlGUW5uNE1YYmFOTFR5OW9hMXJTMTJyRnNIcDVZdDRSOFFnS0xDUW14ZHN3WkpjWEdZTW5jdWJGcTBRSGxaR1k3czNRc0RRMFA1dGxxbHBhVUE2aCs4cUZOZVZnYXBWQW85ZlgzY2YzUTJqN3FENit1cit1cVNza2ZCaTZyVlNmRjM3aUE1UGg0QUVMeGpCMjVldTRZMmZuN3c4dkdCZ1lFQjdzYkVZTWU2ZGREVDE4ZU0vL3luMXRCRktwWGkycVZMQ0QxOEdGa1BIc0JRS01UZzBhUFJLekFRZW1xMlkrczljQ0JFcGFVNGNmQWdWaTliaG5FelpxZ01mNGlJaUZTNUVuMFgzNi9hZ1l5c1hFMlhRdlJDRUluS0VKK1VodmlrTkJ3TnU0ai9McGlLVG41ZW1pNkxpSWlJaUtoSllQRFNSSzFidmh3aWtRaVcxdGI0OThnUjRNZ1JsZjFlZmVzdEFNQ1pFeWRRSVpGZ3hJUUphZzlkQjRDaytIaHNYYk1HMmxwYW1MVmdnY0loNmdEZzM3a3ppZ29MY2VEdnZ4RjcremJHVHAwS093Y0grWDA3ZTN1a3A2VEF5TmdZNDJiTWdLbTVPYkllUE1BcjgrY0RBSW9lYmFsVjhtaUZSM0ZSa2J6TnBXVkx2REovUHJJZVBJQ2x0WFdkcXlFZVY4VHAwekEyTVVGYmYzK1Y5NTFhdHNRcjgrYmg3MDJiVUZ4VUJCczdPeFRtNTJQM2xpMkl1M01IRTJmTlF0YURCemk4ZHk4c2JXelFya01IcGUzS3F1emVzZ1hKOGZFWU4yTUcvRHQzQmdEczNiNWRmaDZKdmtIbHpMK1NSMXV5MVF4ZXJvU0hBd0NLSDUzaFVwZWsrSGlzVzdGQ2ZxMXZZQUFYTmR0M1BZNnFPblJWaEI4ZTN0NzQ3UHZ2a1JRWGg1aXJWeEZ6OVNvaUwxeUFqbzRPN0oyZGtacVVCQk16TTh4OTV4MVkyZGlvZlkyQ3ZEeXNYcllNdVRrNUVPanFvcytnUVJnd2RDZ01hOW1tcnNwTEkwZkNVQ2pFb2QyN3NXM3RXdmdIQkdEWXVIRXc1OVpqUkVSVWl5dlJkL0hCNTZzMFhRYlJDeXNqS3hjZmZMNEtQeTVaZ0k2K0RGK0lpSWlJaUJpOE5GRWlrUWdBOERBN0d3K3pzK3ZzMzlySEIyS3hXRzNvVWlHUjROVHg0emh4OENCTUg3MDVibTVwcWJKdnovNzlZV3BtaHI4M2JNQ0tMNytFZjBBQUpzeWNDYUJ5VmN5MDExK1g5NjNyOFBWdEtzNWVBWUIzRnk5R2kycUJUbU9wV2dFellOZ3c2RlE3ZjZTaW9rS2huNGUzTnhaKzlaVTgvRW1NaXdOUWVRYUp0clkycHN5ZGk1VmZmWVZEdTNlamphK3YycEJvOHB3NVNFOUprYTlJT3J4M0w2SWlJbUJ0YTR1KzFiWUtTMGxLZ3E2dXJrTHdjdWJFQ1J6YXZSdVcxdGFJdm5JRk52djNJM0Q0Y0l5Y09GRnBoVlBIYnQzZzd1VUZteFl0TVBUbGwxRWhrVUJISUVCYlB6OFltWmdvOUkyS2lFQlVSRVJEdjNRQWdEc3hNUUFBRTFOVGxmZTF0TFRRc2xVcnVMaTdvNjIvUDBMMjdVTmliQ3hTRWhNQlZJWXFmNjFmajdiKy9tanI1d2RIVjFlbE1Vek56V0Z1YVFrM1QwOE1Iak5HWldnaWxVclYxdGdyTUJBdEhCM3gxNFlOdUhicEVzcEVJc3l1dGkwWkVSRlJkY1dsSW55L2FvZjgydGJHR3ZQbXprWjczM2F3c21Sd1QvUzRjaDdtNHVyMUcxajl4MFprUGZwN1pkbXZPN0IreFVmY2RveUlpSWlJbWowR0wwMlVxc1BpYXpOejNyeGE3NGVmT29XaisvYkIzY3NMVTE5N1RlMGI2MVY4TzNhRXZhTWpkbS9kQ2p0N2U3WEJnN282NzkyNmhYVXJWdUROVHo2Qms0bzMzK3Vycm1DbnBzdm56ME5ISUVDUC92M2xiYWJtNXJnVkhZMDJ2cjVLSVFWa011VGw1aUlrT0JoYVdscG8vV2pyTkVPaEVMUGVlQU5HUmthMXJzd3hNRFNFbTZjbkpCSUo5dTNZZ1V2bnprRWdFTUN2VXljRTc5Z0JRNkVRWldWbGlMeHdBYTI4dmVWYnQxMDZkdzRIZCsyQ202Y25YbjNyTFJ6Y3RRdWhody9qd3BremxXZlI1T2ZqOW8wYjBOSFJnYmEyTm5SMGRLQ2pvNFBVNU9US1FFa21nMFFzUnRURmk1QklKTEN4czVOdnkyWnJidy92ZHUwVTZyeDk0d1l5MDlQbDExS3BGSCt1WHc4OVBUM282dWxCVzBzTFdabVp1QnNUQXoxOWZmbjVOVURsNnFXOGh3K1JrNVdGQjZtcFNFbEtRdUs5ZXhDSlJORFQxMGRBejU3b05YQWdKR0l4cmwyNmhHdVhMK1BFd1lNNGNmQWd6Q3dzME5iZkgrMDZkRUFyYjIvNW1LKzkrNjVDTUNhVlNwR2Ztd3RqRXhQb0NBVHk0RWhRWTBWV2xWYmUzbmh2OFdLY09IQUFnY09IcS8zK0VCRVI3ZHozcjN4N01SdHJhMnhZdlJLbU5YOGZJS0lHczdLMFFHRGYzZ2pvMkI2ejU3Mk5yT3hzWkdUbFl1ZStmekY3eWpCTmwwZEVSRVJFcEZFTVhwcUpYb0dCc0duUkFsNXQyeXFkMjZLT3RaMGRndDUvL3lsWFZydHhNMmJVZXYvcXhZc0taN3lNbWpRSlBRY01VQWlXQm84ZWpiM2J0bUhETDcrb0hVZEhSd2VEUm8rR3RhMnR2SzBoSzNLeU16SndKVHdjV2xwYW1QenFxOURUMThmR1gzNkJUQ1lEVUxtOTJlakprK1g5SFYxY1lHdHZqMWZtejRldW5oN0dUcHVHTm41K3VIajJMQkx1M1VOSlVSRWtFb244K2JxTW1USkZZZXpoNDhjcjNDOHNLRkFJWHJTMXRaR2Vrb0tzQnc4VStsbGFXMlBNMUtrd01qWUdVTGxTYU9tbm4wTDA2SXdhQUxDeXNZRnZwMDVvM2E0ZHZOdTFnMjYxODJDY1hGMHhiTnc0Sk1iR0l1cmlSVnkvY2dYaFlXSFEwOWRYQ0Y2cWh5NUE1VXFhSHhjdmhsZ3NWbWl2N1d3am9aRVJSbFg3bWhJUkVhbHk5dUoxK2Nmelg1dk4wSVdva1ptYW1HRCthN094NU52dkFRRG5MdDFnOEVKRVJFUkV6UjZEbHhlWXRaMGRCZ3diQmhNek13Q1FyK2FveWNIWkdaMjZkMWQ1cjNwSTQ5KzVNK3dkSGV2MTJnYUdobkIwZFZWNVNMc3FBMGVNZ0h1MU45bTlmWDFoWkd3c1g4V2hqcW01dWRLYjh6WFBGK25jb3dmYSt2c2o4OEVEU0d0c09RWUFPZ0lCYkZ1MHFOY1pJMERsWWZZMXQzUnI0ZWlJUGkrOUJFY1hGL21CNzkrdFdZT0tpZ3BvYVdrcDlYZHdkc2I4RHo5VWVFMXZYMTk0Ky9vcTlKTktwYWlvcUVDRlJLS3cvWmFXbGxibDkwWkxDMXFBL0VENkQ3LzhVbjZ1VEhXVDU4ekI1RGx6Rk5yZS8veHppTXZMSVM0dlIwVkZCUVM2dWhBYUdTbCtiWFIwTUh6OGVFakVZdGphMjhQQjJWbXBUMDFhV2xwdzgvU0VtNmNuUmsrZWpMc3hNV2pWcGsyZHozaTJiWXZNQnc4Z2s4bWdxNnNMRHk4dkRCazd0dGJuaUlpSTZwS1drU1AvdUwxdnUxcDZFdEhqOG0vM3Y3OHowakt5TkZnSkVSRVJFVkhUb0NVcGpxL2ZsSG9pSW5xdWJQNDdCSnYrUG9LVGUxZHF1aFFpSW8zcC8vTGI4bzlQaC95andVcUlYbXg5aG95U2Y4emZQWWlvdWVQZllrUkVMeTZCa1h1OXRwTlNmUkk3RVJFUkVSRVJFUkVSRVJFUk5SaUxqMDlOQUFBZ0FFbEVRVlNERnlJaUlpSWlJaUlpSWlJaW9rYkM0SVdJaUlpSWlJaUlpSWlJaUtpUk1IZ2hJaUlpSWlJaUlpSWlJaUpxSkFKTkYvQWlxMzZZS3hIUjA2U2xwUVY3T3l2MDdOSU9VOGErQkFzelkwMlhSRVJFUkVSRVJFUkUxQ3d4ZUhtS1prMGFxdWtTaUtpWktDNHRSWHhpR2c0ZEM4ZnhzTXQ0Yjk1RVRaZEVSRVJFUkVSRVJFVFVMREY0ZVlwZW1UUkUweVVRVVRPVFYxQ0VsYi92d3Y4dDNZRCt2VHBvdWh3aUlpSWlJaUlpSXFKbWgyZThFQkc5UU14TmpiSDRnOW5vMjZNOXdpL0ZhTG9jSWlJaUlpSWlJaUtpWm9mQkN4SFJDK2lkMXllZ29rS3E2VEtJaUlpSWlJaUlpSWlhSFFZdlJFUXZJSE5UWTFoYm1XbTZEQ0lpSWlJaUlpSWlvbWFId1FzUjBRdkswdHhFMHlVUUVSRVJFUkZSTTVHYms0T1M0bUsxOXgra3BhRXdQNy9PY1c1RlJ5UHQvdjBucWlVdk54YzVtWmxLN1RtWm1TZ3FLSGpzY2NQRHdyRGpqeitlcERRaWFpWVl2QkFSdmFCMGRYVTFYUUlSRVJFUkVSRTk1NlJTS1hKemN2QWdOYlhXZnQ5OThnbU8vZk9QMnZ2TGx5eEI2T0hEZGI3ZXBsV3JjUHI0OFZyN1pHZGtZTU12ditCK1lxTEsreHQrL2huTEZpMVNhbCsyYUJFTzd0NWRadzNxSk1YSDQ5cmx5NC85UEJFMUh3Sk5GMEJFUkVSRVJFUkVSRVNOUXlRUzRlTHAwN2h4OVNveTB0SWdMaStIcWJrNXZIMTlFVGhzR0V6TVZHOUxYU1lTSWZ6VUtSUVZGS0F3UHgrRmhZWEl5OGxCM3NPSHFLaW9nTDZCQVJaOS96MTA5ZlNlOFdla1RFOWZINmxKU2RqNDY2K1kvK0dIc0xhMWJkVHhqeDg0Z0xzeE1WancwVWVOT2k0Uk5SOE1Yb2lJaUlpSWlJaUlpRjRBK1hsNStPV2JiMUNZbnc5RG9SQXRIQndBQUtuMzd5TThMQXczb3FLd1lPRkNXRmhaS1QycnA2K1BVMGVQUWlhVHdkVE1EQm5wNlhCd2RrYS9JVU5nWm1FQkMwdEx5R1F5Sk1mSEkzakhEa3g0NVJVNE9Ecy9kcTFsSWhIS3k4dFYzcE9JeFNoVXNTV1lpYWtwQU1EVTNCeFQ1czdGdWhVcnNPblhYN0hnbzQ5Z0tCUStkaTAxNVdSbElUa2hRZTM5c0pBUXRmZDZCZ1p5QndvaVl2QkNSRVJFUkVSRVJFVDBJaWd1TElTMnRqYW16SjBMMzQ0ZG9hT2pBd0FvS1M3RzV0V3JrUmdiaTVEZ1lFeVpPMWZwV1MwdExYejIvZmZ5WnhZR0JhR1Z0emNHalJxbDBNL0V6QXd5bVF5cmx5N0YyT25UMGFsYk43WDFwQ1FtS2dRb3VUazV1QlVkRFFDNEV4T0Q4TEF3bGM5ZGo0ekU5Y2hJcGZhbGE5ZktQMjdsN1kyZUF3YmdiR2dvTHAwOWl6NkRCbUZoVUpCQy81clhBQkFWRVlHb2lBZ0FsV0hUbHovL3JMWitkWTRFQjZ1OUY5Q3JGNE1YSW1Md1FrUkVSRVJFUkVSRTlDSXdzN0RBMjU5OUJpTmpZNFYyb1pFUlJrNmNpRisrK1FaM2I5NVUrM3hWNkZJYkN5c3J6UHZ2ZjdIOWp6K3djK05HWkthbFllakxMNnZzZS96Z1FkeStmbDErZmZ2NmRmbjEvSVVMVmE2WTJiTjFLMXpjM1JIUXMyZWR0UXdaT3hhZWJkdkN1MTA3QU1EUXNXTUJBR2RDUTFGVVVDQy9ybklrT0JnT3pzN3c3OXk1OHZNVlBONWJvOVVESUNJaVZSaThFQkhSYzBFbWt5RWxQUXMzN3liaWZrb0drdE15a1pxZWplS1NVcFNVbEtHMFRBU0pSS3JwTXFrQkJBSnRHT29iUUNqVWg1SFFFSTcyMW5CeHNJV3preDNhZXJXRWs3ME50TFMwTkYwbUVSRVJFZEZ6bzJiZ1VwMlZqUTJBeWkyK1ZDa1RpUkI3KzdaQ1czWm1KbUt1WHBWZis3UnZEd0RRTnpEQXJBVUxzSFBUSmdocVdkMHhhZlpzaUI5dEovYk5SeCtoYzQ4ZThoVTBaaFlXY0hWM1YzcG16OWF0c0xLeFFaZGV2ZFNPVzBWWFYxY2V1Z0JBdnlGREFBQ1JGeTZncUtCQWZsM2xTSEF3N0J3Y2xOcUppQm9iZ3hjaUltcXl5c3ZGQ0w4Y2cvRExNWWlNdmdzdEhRSDhmTnJDMWNVWkF3ZDBoSk9qQTB4TWpDRTBOSVRRVUFpQm9PN1pXZFIwU0NRVktDa3RRVWxwS1FvTGk1Q1Ntb2JrbEZSY2pyNlBEWDhlaFV3cVFVZGZMM1R2N0lQdW5YMmdwOGZsK2tSRVJNMEJKOXk4ZURqaHBtbkl6Y2tCQUZqYjJhbSsvL0FodHZ6Mm0wTGJ6V3ZYY1BQYU5mbjEwclZyVVZKY0RLR1JFYlMxdFRGcDl1eGF2M2RDSXlQQXlFaCtyYXVuQnpNTGl5ZjVOT3BGOXRSZmdZaW9kZ3hlaUlpb3lia2JkeDhIajU5SDJQbXJhTzNwaVg2OWUySFd6RmZoNkdDdjZkS29FUWtFT2pBMU1ZR3BpUWxhMk5yQzAwTnh0bHRxV2pxdVhJM0d3ZEN6K0dudFR2VHQ3bzhSTC9XQWw4ZmpIK0JKUkVSRVRSTW4zTHpZT09HbWFiaDgvandBd0Q4Z1FPVjlHMXRiZlBqbGx3Q0E1SVFFL0xWaEF3SjY5a1QvYXF0RFRodzhpQXVuVDJQbWYvNERGM2YzSndyTUN2UHpsVmJZVkhtWW5TMC9oNlZLaDY1ZEFRQm5RME54WU9kT2VYdjNmdjB3WnNvVWhiNHltYXpCdGFrNkQwWlZXMjN0VmV5ZG5QRE9va1VOZW4waWVyRXdlQ0Vpb2liaitxMTRiTjExRE1scDJSZzdjamcycjMwZDFsYVdtaTZMTk1UUndSNk9EdllZTld3d3NuSnljQ3cwRFAvMy9XYTRPbHBqK3ZoQjhHMmp2QzBCRVJFUlBWODQ0YVo1NElRYnpVdTRkdy9oWVdFd3Q3QkFyd0VEVlBiUkVRaGdaV3NMQURqLzZOQjdRNkVRMmpvNnNMQ3lBbEFaZmtSRlJHRHRqejlpM0l3WjZOaXRXNE5yeWNuTVJPeWRPekMzdE1SZkd6YW83Sk1VRjRla3VEaUZ0cXJneGRuTkRRT0dEUU1BL0h2NHNNcm5aVkpwZzRPWHFqRWJnNm1aV2FPTlJVVFBKd1l2UkVTa2NhbnAyZmhsL1I2a1p1Umgyc1R4R0RLd2Y3ME9kYVRtdzhiS0N0TW1qc1BrY1dNUWN1SWtscTNlQlVjN2M3ejU2amc0Mmx0cnVqd2lJaUpxSUU2NG9lbzQ0ZWJweW5yd0FGdlhySUcydGphbUJRVkIzOENnMXY0VkVnbXVYcm9FQUxoejR3Yk9ob1ppOE9qUjZEZGtDS3hzYkREL3d3K3g0ZGRmOGZmR2paQ0l4ZWpTdTNlZE5hVGR2dzhBdUh6dUhNTER3bUJzWW9KRlAveUFwV3ZYWXMwUFA2Q29zQkFmTEZtaTlKeTR2QnhmZmZnaEhGMWM1RzJ1N3U3eXMyR3FCeS8xWGJFU0ZSR2hzSnJHeThjSHI3NzFGZ2FQSHEzVVYxUmFDZ05EUS9uMXo5OThnM0tSQ0I5ODhVV2Ruek1STlc4TVhvaUlTR1BFWWdtMjd6bU9mU0huTUgzeUJDd2RNd3JhMnRxYUxvdWFNQjBkSFF3ZlBCQkRYeHFBWGZ2K3dZS1BWMkRNa0o2WU51NGw2T3J5MXhvaUlxS21qaE51cUM2Y2NOTzRzak15OFB2eTVTZ3RLY0cwMTErSGk1dGJuYzlFWDdrQ1VXa3BBS0JWbXpabzRlU0VJOEhCeU0zSndlZ3BVMkJrWW9MWDMzMFh1elp2aGxlMWcrMVYyZi9YWDRpSmlrSitYaDRBd05qVUZGMTY5NFp2aHc3eVBuNmRPbUgvWDM4aE5UbFpJV0FCZ0t1WExrRlVXb3B1ZmZ2V1dmZlFzV01CQUJLSkJNY1BISUM1aFFXNjkrdW4wT2RJY0RBY25KM2gzN216dk0zU1d2WFAxWkhnWUZ5UGpNVGN0OTlXMjZlNmt1SmlDQVFDNk9ucjE5bVhpRjU4ZkhlTGlJZzBJalU5Ry9NL1dvNkVsSHhzL08wWFRIcDVERU1YcWpkdGJXMU1lbmtNTnY3MkMrSlQ4ckRnNHhWSWZaQ2o2YktJaUloSURiRllnazEvSGNHQ2oxZWdjK2R1MlBiSGFnd2ZQSkNoQzZsVk5lRm0yeCtyMGJsek55ejRlQVUyL1hVRVlyRkUwNlU5TnpMUzB5dFhreFFVWVBLcnI2SmR0YkJESFpsTWhwTWhJZkR0MkJGQTVmZGh5cXV2d3I5elo4UmN1NGFDUndHS3ZvRUJwZ2NGd2R6Q290YXg3c2JFd05qVUZFTmZmaGtBNE8zcml3RkRoOEttUlF0NXZ3NWR1MEpQWHgrbmpoMVRlRjRpa2VERXdZT3djM0NvViszOWhneEJ2eUZENE5XMkxRREF6Y3RMM2xiMUh3Q3djM0JRYVBPckZzSlVPWDM4T01KQ1FtQm9hQWloa1ZHZHIxMWFVb0kvbGkvSCtwVXJVU1lTMWRtZmlGNThuQnBLUkVUUDNLbnpWN0hpOTEyWVBYTTZ4bzVvdkgxMHFmbXh0ckxFMS8vM0NZSVBITUtiSHkzSE8wRVQwS2U3djZiTElpSWlvbXBTMDdQeCtROGI0V0R2akkyLy9jSXR4YWhCcWliY0JQYnRnK1dyMW1EQnh5dXcrSVBaY0d4aHBlblNtclQwbEJUOHNXSUZSS1dsbUI0VUJKLzI3ZXYxWEZSRUJETFMwdkR5OU9ueTdiaTB0TFF3K2RWWFVaQ1hCek1MQzVRVUY2TXdQeDlGQlFVb0xDeXMvTy84ZkFEQXpXdlhrQlFYaDhMOGZPZ2JHR0QraHgvQ3lNUUVBSEJrNzE2VnIya29GS0pMcjE0NDkrKy82RFZnQUZ3ZWJTTjJkTjgrNUQxOGlObHZ2TkdnU1hxM3IxOEhBTGg3ZWRYN21lck9uRGlCUTd0M3c4blZGWFBmZVVkaHF6RlZIbVpuWS9PcVZYaVFsZ2IvZ0FEbzZ1azkxdXNTMFl1RndRc1JFVDFUTy84NWliMkh6K0hIYjc5U09sU1Q2SEdOSFRrYzdkcTJ3U2RMdnNhRHJJZVlPS3EvcGtzaUlpSWljTUlOTlI1T3VLbS8xT1JrckZ1eEF1THljc3lhUHg5ZVBqNzFlcTYwcEFTSDl1eEJTdzhQdFBUd1VMZ25FWXV4YXVsU0ZCVVVRQ3FWS2owcjBOVUZBRWlsVXBoWldNREoxUldXMXRieTBLVXVnY09ISS9MQ0JlemN2Qmx2ZlB3eFltL2R3cGtUSjlDcGUzZDQrL3JXYXd3QUtDOHJ3OFd6WnlIUTFhM1hLcG1hanUzZmo5RERoK0hxNFlFNWI3NVpaK2h5SXlvS2U3WnVSVWx4TWJyMjdvMHhVNmR5SndjaUFzRGdoWWlJbmhHcFRJYmZ0L3lEaUtoN1dQM1RNdGhZYzRZYU5TNVBEM2VzL21rWjN2dmsvL0F3dHdDdnp4d0ZiUzB0VFpkRlJFVFViSEhDRFQwTm5IQlR1L3VKaVZpL2NpV2tVaWxlZmZ0dHVIbDYxdG8vWk44K2xKZVZZZFNrU1lpL2V4ZEZCUVdZL3ZyclN2MzA5UFhSeHRjWFFtTmpHSnVZd01UTURDYW1wakF4TllXeHFTa01oVUlzREFwQ3V3NGRNR2JLbEFiWExUUXl3dGhwMDdEOTk5L3h4L0xsZUpDU0Fuc25wd2FQZFhEWExoUVdGS0RuZ0FIMTJpS3N1dFBIamlIMDhHRjR0MnVINlVGQnRhNWNlWmlkalVPN2QrTkdWQlIwZFhVeGJzWU1kT25WcTBHdlIwUXZOZ1l2UkVUMFRQeSs1UjljdTNVZnEzNWNDaE1UWTAyWFF5OG9HMnNyclA1eEtkNy9kREgrMkhJQVFhK00wblJKUkVSRXpRNG4zTkRUeGdrMzZxMWJ2aHdpa1FpVzF0YjQ5OGdSNE1nUmxmMWVmZXN0QUpYYmFsVklKQmd4WVFLOGZYM1JkOUFndFdITnk5T25QN1c2QWFCZGh3NW8yYW9WRW1Oam9hV2xoVW16WjlkNlVIMXlmRHlBeXRVNFFHVndFbkhtREt4c2JEQm9WTVAvRHVqV3R5OGtGUlhvTjNpdzJsVXJMMCtkaXRQSGorUDdSWXNnbFVyaDFiWXR4azZiQmt0cjZ3YS9IaEc5MkJpOEVCSFJVN2Z6bjVPSWlMckgwSVdlQ1JNVFkvejQ5UkxNZjM4aExDeE9jaFlrRVJIUk04WUpOL1FzY01LTmFxSkhCN3Mvek03R3crenNPdnUzOXZHQldDeVdCdzNEeG8xN3F2V3BrNXlRZ0gvKytndjNFeE5oNytTRUI2bXBXTGRpQlVaUG1RTGZqaDJWK3QrK2NRUGIxcTZGbHBZV3JvU0h3ODNURS81ZHV1Qm1kRFFtekp4WjV4WmhxdWpwNjJQQTBLRks3WVg1K2JnWkhZM0lDeGVRR0JzTEFIQjFkOGZBRVNQcXZZMGJFVFUvREY2SWlPaXBPaDErRFhzUG44UHFuNWJ4RDI5NlpreE1qUEhUTjE5ZzNydi9SUXNiUys3L1RVUkU5SXh3d2cwOVM1eHdvMnpwMnJVTjZqOXozcnluVkVrbFVXa3BkSFYxa1p1VEF3RFEwZEZSdUo5dzd4NU9IeitPbTlldXdWQW94TXZUcHFGcm56NjRGUjJOM1Z1MllOdmF0WEJ4ZDBlZmwxNUNXMzkvNk9qbzRFWlVGTGIvL2p0TVRFMHg2NDAzc08vUFA3RnoweVk0dXJqQXUxMDd4TjY1ZytTRUJPZ0lCQkFJQk5EVzBZR09qZzZrRlJXWU9XOGVLaVFTUkY2NGdJcUtDa2pFWXVnYkdLQmp0MjRBS3Mrb3ljM0pRVXBTRXBMajQ1RVFHNHUwNUdUSVpETG82ZXVqYzQ4ZTZOSzdOMXpkdVgwaUVkV093UXNSRVQwMXFlblpXTDUySjM3ODlpdHVNVUhQbkkyMUZiNzkvRE44OFBFaWVMZzV3YkVGZndhSmlJaWVKazY0SVUzZ2hKdW03Y2pldmJodytyVDgyc0haR1FCdytmeDVuRHAyREpucDZkQVJDTkN0YjE4TUdqa1NSaVltQUlBMmZuNTRmOGtTaEFRSDQ5SzVjOWkyZGkyRVJrWjQ2OU5QWVNnVXdsQW94R3Z2dmd1YkZpMFE5TjU3T0I4V2hzZ0xGM0F5SkFSU3FiUkJOZmJvM3g4ZHUzWEQrcFVyRVgvM0xpUVNDUUJBUzBzTDFuWjI2TnFuRDlyNCtxS1Z0emNFdXJxTjlKVWhvaGNkZ3hjaUlub3F4R0lKbHZ5NENiTm5UdWRocXFReG5oN3VtRFZqS3BiOHNCR3J2bjBIdXJyODFZZEluWW9LQ1hSMCtHK0VpQjRQSjl5UUpuSENUZFBWeHM4UDVlWGwwTmJXaHBPcnEzeGxpWTJkSFlxTGl0Qm4wQ0QwR2pBQVpoWVdTczhLall6dzh2VHA2UDNTU3poOTdCaU1UVTFoWVdVRkN5c3JMRmk0RUZhMnRnQUFIWUVBdlFjT1JPK0JBeUdWU2lFcUxZVkVMRVpGUlVYbGZ5UVNoVEJHUzBzTFdscGFnSllXdEFDWW1wc0RBUHdEQW1CbGF3c2JPenZZMnR2RHlkVVZoa0xoMC84aUVkRUxpWDlaRVJIUlU3Rjl6M0hZdDNEQzJCSERORjBLTlhOalJ3N0g1YWhyMkxIM0JGNlpORVRUNVZBekVIdnpLbXp0bldGcThmeTg2Zk13T3dQTFA1dUhEdDM3bzF2LzRYQndlVEVEODlURVdKdzVHb3dSVTErSHNZbVpwc3NoZW1Gd3dnMDFCWnh3MC9nYXVtMlpxdjdldnI3dzl2VlZhbmYxOE1Cbnk1YXBQY1MrT2hzN080eWJNVU9oclNwMHFVbGJXeHRDSTZONlZxeW9jNDhlNk55angyTTlTMFJVRS85ZmlJaUlHbDFxZWpiMmhaekR4dDkrMFhRcFJBQ0FkeGNFWWZhOHR6Q3did0JuUU5KVEpTNHZ3K2FWWDBCVVdneDNiejkwNmprUVhmb08xblJaZFFvUFBZalM0aUtjUDNFQTUwOGN3T3NmZmdzdjMwNmFMcXZSWkQ5SVJmQ1dWYmh6L1RJQVFDd3V4NHczUHRWd1ZjQUhNd2JKUDU3M3lmZndhTlB3N1hIaWJsM0RiOS84RndCZ0lEVENWMnVERzYwK292cmloQnRxS2pqaDV2bFNuOUNGaU9oNXhmK0ZJeUtpUnZmTCtqMllQbmtDckswc05WMEtFUURBMnNvSzB5ZE53Qy9yZG11NkZIckJSWVdmUkdsSkVXUXlHZUp1WFVOUzdFMU5sMVFuaVVTTVM2ZEM1TmQyRGk3d2JOZFJneFUxUGlNVE02UWx4OG12cjBXY1FreGt1QVlySW5weFZFMjRlV2RCa0taTElRSlFPZUVtK01oWnBEN0kwWFFwUkVUVWpISEZDeEVSTmFyck4rT1FtcEdIcFdOR2Fib1VJZ1VUeG83Qy9zTWh1SDRySHI1dHVBMEtQUjFuaisyVGY2d2pFT0NsTWROcTdWOTl4VU5qbWI3Z0U3VHYxcS9lL2FQQ1Q2S29NRjkrSFRoNmF1Vys1elZJeE9YNGFNNkl4aWhScFVtdmY0Q0EzbzMvOVFBQVF5TmpqSnIySDJ4Zi9hMjhiZS9tWDlDcWJYdm9HeGcrbGRja2FpNDQ0WWFhbXVvVGJyNzdqSUVnRVJGcEJvTVhJaUpxVkZ0M0g4ZTBpZU81Ykp5YUhHMXRiVXliT0E3YmRoL0Qwa1gvMFhRNTlBS0t1M1VOYWNueDh1dHUvWWZEM0VyMS91Tk55Wm1qLzl1YXlycUZZNE5DbStkSmgrNzljZUhmUTRpN0hRMEF5SCtZalJQN3RtUDQ1TG1OK2pxbEpVV1FWbFEwK0RsUlNUR0txd1ZnRFhsT1RpYXI5eGhhV3RvUUdwczArUFdJcXVPRUcycXFPT0dHaUlnMGpjRUxFUkUxbWp1eDk1R2NsbzBoQS90cnVoUWlsUVlQSElDTjIvN0UzYmo3OFBKdzFuUTU5SUk1SGJKWC9yR3VuajRDUjAzUllEWDFFM3Z6S3RLUy9yY0ZWK0NvS1M5MGNENW01bndzLzJ3K3BGSXBIRnpjNGRaYStiRGZKL1hiMXg4b0JIRDF0WEhGNTAvODJxTFNFaXllUDZGZWZYa2VERFVHVHJpaHBxcXBUYmc1Y3lFYSs0K2V4YzI3Q1NndExkZDBPZlFjT0xsM3BhWkxJS0lueE9DRmlJZ2F6YUVUNXpGMjVIRG82T2hvdWhRaWxRUTZPaGc3Y2pnT0hnL0hld3hlcUJGbHBDWGpadFFGK1hYdndXTmhhdDZ3YlhkR1RnMUNHLzh1ai9YNnl4YSsrbGpQL1h2d2IvbkhOaTJjMEtubndIby9PMjcyVy9BTDZQMVlyMXVsUGlIQjA5aU9EUURTa3VPeDRhZEZqVEtXUUtDTDd6WWVhcFN4aUo0WG5IQkRUVjFUbUhDVFgxaU1GYi92UXRpNUtMUjBhb0ZlQVg2d3Q3TmlXRWxFMUF3d2VDRWlva1pSWGk1RzJQbXIyTHoyZFUyWFFsU3JRWUg5TVBzL3UvSEduTEhRMDlQVmREbjBnamg1OEcvSVpESUFsZWVKOUI4eFVhblBtWkM5YU4rOVAwek1MRlNPWVdaaEJWdUhaL2ZHVUZwU0hPNWV2eUsvSGpSMmVvUGVDTkxUTjRTUmlkblRLSTJJbmdPY2NFTk5YVk9ZY1BQZkpiOGhNK3NoRm44d0cvMTZ0TmRJRFVSRXBCa01Yb2lJcUZHRVg0NUJhMDlQSHF4S1RaNk5sUlU4UFZyaHdwV2I2TlBkWDlQbDBBc2dPeU1Oa2VkQzVkY0RSazZHb2RCWW9VL3N6YXZZdjMwTkR1L2FpTzREaHFQL2lFbHFBNWhuNWZpKzdmS1A3UnhkMGI2NzRxeDFtVXdHTFMydFoxM1djKys5cjlmVXUyLzExVHp6UHZrZUhtMGEvcjlKY2JldTRiZHYvZ3VBMjRmUnM4TUpOL1M4MFBTRW0vaWtWS3haOWo1YXVUazk4OWNtSWlMTll2RFNqTnk3ZFF0WkR4NmdSLyttc3hROE5Ta0pEaTR1amZwSC9lWHo1OUdxVFJ1WVd6VGVteG5GaFlVSU8zWU0zZnYyaGFXMWRhT01LUmFMY2ZYaVJYVHEzbDN0N05LNDI3ZFJYRlFFbi9idG9TTjR2SCt1VXFrVTF5NWRnck9iRzZ4dEczN0E3OTJZR0ZqWjJNQkt6YlBKQ1FtUVNhVndkbk5ya3N1bGIwVkhROS9BQU81ZVhnQ0F3dng4bUpoeGR1N1RFSDQ1QnYxNjk5SjBHUTFTSVpHZ3FDQVBacGFOOCsrYW5seE9aaG9xSkJWUGZkWi8vejQ5Y2Y3eVpRWXYxQ2lPQjIrRFZDb0ZBSmhiMmFEM29ERktmVUwvK1JNQUlDNHZ3NW1qd1dqZnJaOUdnNWYwK3dtNGNlV2MvSHJ3dUprS3Y0OUpKR0lzLzNRZWZEcjFRSitoNDJDc3daVXRpMWJ1YVBBem90SmlmUC9SYS9McmlYUGZRMnZmemlyN1JvV2Z4TUcvL25paTF3UHpLV3BtT09HR25oZWFtbkJUVmw1NWpzdmswUU1ZdWhBUk5WTU1YcHFSSytIaGlJcUlhRkR3VWxwU2dzVFlXS1YyT3djSFdGcGJJemNuQjRYNStYV09ZMlZyQ3lOanhabWZPVmxaK09YYmI5RytTeGRNbmpOSDNsN2ZNVjNjM1pYYUhxU2xZZGZtelFqbzJSUGpaODRFQUpRVUY2Tk1KS3B6UEFEUU56Q0EwTWhJcWYzcTVjczRmZXdZZk5xM2g2VzFOYVJTS2FRVkZaQlVWS0NzdEJSbEloRkVwYVVvS2l5cy9FOUJBZkp5YzVHWGt3T0JyaTVtenB1bk5PYTFTNWV3ZThzV2xKZVhvNmVhNzBuWTBhTzRuNWdJMzA2ZDZsVy9LdWtwS2ZoNzQwYTA4dmJHM0hmZWFkQ3pFckVZMjM3L0hYcjYrdmo0MjI5VmJpTndaTzllSk55N2gwKysrdzZtNXVacXg3cHcrblNEYTFkRklCQ2djNDhlOWU2L2FkVXEyTmpaNFlNdnZrQnhZU0ZXZnYwMTdKMmNNR25XTEJpYm1qWktUVlE1S3pveStpNW16WHk4TXdZYTR1dDNaMEJvWklKM3YxcjlST1BrWktiaDF5L2VoYkdwQmQ3OWFuV1REQTVWT1hNMEdNV0YrUmd5ZmxhdC9TVGljb1NISG9TdXZnRzY5Ui8yYklwckJHdStYWWpjN0F6OHNQWFlVMzJkanY1KzJMeDlCMmYwMHhOTFM0NUg1UG4vclhZWk9tRTJCTHA2Q24yUzQrN2dYa3lVL0xwVHI0Rnc4ZkIrWmpXcWNtVFhSdm5XYUM0ZXJaWE9hcmw0S2dRWmFjbklTRXZHbWFQQm1QanF1L0FOMEV5NC9qamh1RjZKZ2NLMTBOaFU3VGlHUm9xL296S01KNnBiWTArNEtTOFRRVS9mb082T1Q0QVRicHFlRjNuQ1RVcGFGZ0NnVzZkMnordzFpWWlvYVdIdzBvVGN2WGtURWFkUEl5aytIc1dGaGRBM01JQ3pteHY2RGhxRVZ0NjEvM0dlbjVzcm4ybXBUbmxaR1lES1lLTXVGbFpXQUlDTXREUnNXclZLNmY3d2NlUFFaOUFnbkEwTnhkblFVS1g3TlUwUENvSnZ4NDRLYmVkUG5nUUE5QjJrZUdCcWZjZGN1bmF0VXR1WjQ4ZWhJeEFnY1Bod2VkdXhmLzVCZUZoWW5lTUJRUGQrL1RCbXloU2w5cWdMRjJCalo0ZVdIaDQ0c0hObnJmVUpCQUlZR2huQnlOZ1lRaU1qNkJzWW9MU2tCSVpDb1VLL1R0Mjc0L3pKa3pqK3p6L28wS1dMVXVBams4bVFuSkFBTjAvUFd0OFVqTGw2dGM3UHk4blZGZmR1M2NLcFk4ZHFYZlZpMjZJRmJGcTBrRi9mdUhvVlpTSVIrZzBlckRKMEtTNHNSR0pzTER4YXQ2NDFkQUdBNE8zYmE3MWZYd2FHaGcwS1hxb3pNakZCcjhCQWhBUUhZOFZYWDJIbXZIbHdjWE5ybExxYXU1VDBMR2dMZE9Ib1lQL1VYeXMzT3dObG90SW5Ic2ZLMWdIbVZyYTRIMzhIbDA2Rm9LdWFjR0xwaDNOVXRsZnA5ZEpvOUh4cGRMMWVzNjZ4YWpJMk1jZUNSVDhwdEowUFBZQ3M5SlE2Z3hjdGJXMmNQYjRmeFlYNThBdm9EYUd4U2FQWFY1ZUZ5ellvWEV2RTVYVStVL1ZHY0gzNlFrc0xBc0hqYlJuaDVPZ0FMVzBCVXRPejRlUmc4MWhqRUFIQVA5dC9rLy9jT3JxMlFzY2VnVXA5UXYvNTN3b0tmUU5EREovMDlFUHEyaVRldTRtYlVSZmsxOE1uelZXNFgxRWh3Y21ETytYWE1wa01MYjE4bmxsOURWR1E5eERsWlNKWTJ6azh0ZGZJU0UyQ2RRdEg2T2p3VHljaTRPbE11Rm4zdzZjb3lIdUlWOTVhQkh0bjVRbDJWVDZhUFJ3Q1BiMEdiNm5IQ1RkTjA0czg0YWF3dVBMdkZiZVdULy92SXlJaWFwcjQxME1UOHZmR2pTZ1RpZURnNUFSYmUzdGtwcWZqYmt3TTd0MjhpY2x6NXFCOWx5NXFuLzN0KysvckZhZ0F3SGVmZkZKbm41cWh4dXZ2dlFmbmxpMEJBSXZlZWt1cC81dHF4a3hQU2NIdUxWdGdZR2lvMEY1YVVvSkw1ODZoYzQ4ZXNIZHlnbFFxUlpsSXBCQk9xRnVkY2VIVUtkeUlpbEpxejh2TlJWUkVCTHIxNlNNUGpxcFR0ZXFrdWkyLy9hYXlQVFU1R2ZjVEV6RjgzRGlGOW5rZmZnaGRYVjNvNmV0RFQxOGYvL3oxRnhKaVkvRi9QL3lnY2h5SlJJTFNraEtGdHQ0REJ5SWhOaFlseGNXb3FLaVF0NXVZbWlMaDNqMklTa3ZoN2V2N1dIV3JjbmpQbmxydkR4d3hBaStOSENtdk0rTDBhZWdJQlBBUENGQ292ZXI3RkJrUkFhbFVDaThmSDVVL2Z3S0JRTDZ0bDZxZ0RBQVdCZ1Zod0xCaEdEeDZkSzF0amFYZjRNR3dzN2ZIbit2WG95QXZyOUhIYjY1dTNrMkViOXMybWk2andRYU9ub3FOeXhmanhwWHphb09YclBTVVdzY29MaXhBVXV4Ti9QVzc2bi83VlJZdTIxRG5XRFdKU29ycjFTOGk3QWlrMGdxbGRqdEhWOXlNdW9EZ3JhdmczbHA1dGwzM0FTTVVyaHRhWDBOOU5HZEUzWjBhME5mRXpBS0xmLzM3c2V2eDgybUxtTHNKREY3b3NVV0ZuMFRzeld2eTYxSFRncFRlMEVsTmpFVk1aTGo4K3FVeDAyRmlwcm10ZVdReUdmN1ovci9mSGJ6OUFwVE9GYmx5TmhTNTJSbnk2MzdEeHNQQzJxNStnZWd6SkM0dnc0YWZGaUVuTXgwekZud0tMOS9IWHlHc3pzMm9DOWo2NjlkbzZlbURXZThzaHI2QllkMFBQYWFxYzFxSW1yckdubkJUV2x5RXhMc3gwTkxXaHFWTjdXTktKT0xIZWcxT3VIbnkrdXJDQ1RlcUdSayszWlZjUkVUVWRERjRhVUtHanhzSDM0NGRvYXRYdVQyRlRDWkR5TDU5Q0FzSndlRzllMnNOWGw2ZVBoM2k4dHAvV1RrYkdvcjR1M2ZyRENCVXFRb1kxSEZ5ZFZYWm5wTlZ1YnkyNW1xT2MvLytDd0FZUEtaeUQvU0xaODdnNEs1ZEdEdDl1cnlQWnh2VmIrTGV2bjVkWmZ1L2h3OURvS3VMQVk5V3U4VGV2aTAvMXdNQWZOcTNWMXQvYmM2Y09BRjlBd04wNmEyNEJVZExEdytGYTBPaEVCVmk5WDhJM0lxT3hqWTE0VU5FalcyNGxxNWRpK2dyVndBQVJRVUZLcmZwc3JLeGdXZWJOdmpvbTI5cXJmOUtlRGhPSFR1R2liTm1xZjArVmFrS3lENS85MTJGOW1XZmZhWlVId0JjT2xlNU4vemhQWHRVaGpwT3JxNXFRN25HRUJZU1VxOStKU1VsU24yNzl1Nk43SXdNZWJ1MW5SM2FkZWpRNkRVMkYvZFRNdURxOG5TM0NIaFMrN2NwaDVReW1ReTZldm93czdSV3V0L2Fyek84L1l0S0xSQUFBQ0FBU1VSQlZBSUFBRGIyVGtwL1RQNis5Q1BjdlJFSkE2RVJ5c3RFOVFvdGFzN21rMGpFV0R4dlBBRGdpOS8yUFBaWlRzR2JmNjMxallpbzgvOGk2dnkvU3UwMWd4Y0FzTEMydzZmTHR6NVdIVlcrZm5lR3dwdTJWVVpQKzArZHp4N2J0dzJseFVYMTZ2dWtXNUs0T0RzaEpUWHppY2FnNXF1b01CLzd0djV2eTBPL2dONHFEMFkvdW5lTC9HT2JGazdvUFhqc002bFBuU3ZuVGlBNTdnNEFRRnRiR3lPbXZLWndYMXBSb2JCQ3g5VENDZ05HVG42bU5kYUhUQ2JEOXQrK1EwckNQUUNWcytXbkJIMklEajBHTk5wcnhOKytqazByUG9kVUtzVzltRWlzK3VvOXpQM2dhNWlhODB3TGF0NGFlOExON2VoTGtFcWxhTzNUOGFtR201eHd3d2szbkhCRFJFVFBFb09YSnFSanQyNEsxMXBhV3VnL2RDakNRa0tRbjV1TENvbEU3WnR5WG0zYjFqbis5Y2hJQUk4ZlFOUkhka1lHOUEwTVlDQVVvcmlvQ09kUG5vUkFJSUNObloyOFQzRmhJYzRjUDQ2QkkwYkF4TlFVNVdWbE9ISHdJQVM2dW1qdDQ0TzA1T1FHdjI1V1JnWXVuVDJMUWFOR3dkakVCSWx4Y2ZoaitmSUduV2VqU201T0RxSXZYMGJQQVFPVVZ1M1VwS2V2RDdGRW92Wit5MWF0TUd2QmducTlycWkwRkZFWEtyY0FPWDdnZ01vKy9wMDd3N05ORzRoS1MvSG4rdlY0YWVSSXBlM2NybDIrak5CRGg5QnZ5QkQ0ZHV5SWlvb0tYRHh6QnUyN2RKR3ZXaWtUaWZEM3hvM3c3ZGdSSGJwMmxUOXI3K1NrZExiTTlTdFhrSjVTK1F2NjNaczNrWkdXQnI5T25lRG02YWxVMzhIZHV4VitYby91MzQ5L0R4OVcrYm44ZS9pdzBqMVZiVFZYd1J3SnJ0OFdBOFdGaFhYMmJldnZ6K0RsQ1NTblpXTGdnSTUxZDZ6RHFpL2ZRMUZoM1N1UlJDVkZkYzdTczNkeSszLzI3anNzcXF0YjRQQnZHSHJ2SFFFcGltREhqaTBxOWw1ajd6MHhKa2FqS1NieFMyS2lpU1pxWW9teHhOaU52VVJSTWZaZXNhQ2dLRTBwMHZzdzl3OWtkSmdCaG1LNVpyL1BjNS83blhQMk9XY1B3V0htckxYWFl1ajdueXUyai85VC9PL0FtYU9xdjVzR2hzYUt3RXRSY2JHUjNBMjVqTGEyRHZXYXZvT3hxYmxTVUdYYWtFQ3NiQjJaK2VQcUV1Y1lldjBTMlZtWjFHcll2TnhCRjRDNXEvWUNCUThpait6ZVNFWjZLbDNmSGFzMEppYzdpelUvZjAyZEpxMW8wRHhRM1dVME11ZjlnVmpiT1RMaDA1SWZPS2pUdkVPdlVzZjgrODkyTXRQVE5CcGJVVldjblRnU0hQTFM3eU84ZmVSeU9SdVgvVUI2YWtGUE9tMGRYYm9NVlA0M2w1K2Z6NlB3TzBvbHZib05IbCtoZitzVmxaR1d5cDcxeXhYYmpWcDF3dDdaVFduTWhST0hTSGdTbzlqdTNIL1VTKys3VUI3YjF5em14b1dUaW0xTFd3ZTgvQ3IrZCtoRjd0WDhhTkNpUFdlRDl3TVFIUkhHNHErbU1IYkdYS3p0blNyMVhsRFFhNlpvTnJkY0xpY3RKYW5FTVhsNXVXU21wMVg2ZkFTaE9KV2RjSFA5d2drQWFsVmlIeW1SY0NNU2Jvb1NDVGVDSUFqQ3F5WUNMMis0M0dkOVdjd3RMRFQrWUZaYy81RW5zYkVsSG5kMGNWRmFJVkllZTdkdDQrYlZxMHI3QXJ0M1Yxb3RzMmZyVnN5dHJBaG9VMUFEUGZqQUFWSlRVdWc1YUJER0pxVXZpVlpuNTRZTm1GdGEwcnh0V3dBT2JOK09qcTR1TGR1MzEzaFZoRHIvN055SlRDYkRzNWpWTnkvUzA5ZEhscGRYYk4xWUUxTlRmR3JWQWdxQ0NwNCtQbFJ4ZDBjdWwzTThLSWphL3Y2WVdWZ0FjSFQvZnJLeXN2Q3JXNWNoNDU5L0NEMGVGTVNlTFZ1WStzVVgyRHNWZk9FM3Q3VEUzTUtDZGN1VzBheDFhN3IwNjRkRUl1SEl2bjBjM2IrZlBzT0dVYTlSSTNLeXM5bXdjaVczcjEvSDBNaUkyZzBhRVBYd0lSdCsvNTJreEVTVm9JMjlreE50T2lsbmdzWEZ4aW9DTDBmMzcwZFhUNDhlQXdkaVpLemNsQlpnNzlhdGFLdjVuWjMyMVZkSzIvTm56Nlp4aXhhSzM0ZVM5aFZWWFBteUY4MFlOdzRiT3p1bWZmMTFxV09GOG91S2ljZlpxZUwxOWVNZlI1R2EvTFRVY2ZuNSthVis0UzJhTVZuNDVmZmF1ZU9ZVzltb2JXeDkrc2hlUUU2RDVvRXF6YkZmZENwb04zSzVuSVl0TzJCc1duSi9vNUpjUFhzTUFOOTZUY3A5alJkSkpCS1NFdUk0ZldRUGxqYjJOR3ZiVFhGc3o4WVYzTGwrQVNjM3p3cmRJL2xwUExyNjVmL2lPMnQwTjNLeXMwb2ROMjFJeWNHaHlxZ0Y3dXprU0ZSTWZJV3ZJL3ozeU9WeUl1N2RVbXpMOG5LWk4yTTBjcmtjdVR5ZmZKbE1VVDZsa0UvdGh2alVMbjcxTXNDNkpkK3lia25KSzFrcll2dWZTMGg3Rml6U056U2lmWjloaW1NeVdSNjUyZGtFN1h5KzJzWFYwMGR0ejVyWGJmK1dWWnc2L0R3eHhkektodkdmZkYraDkyTjFKQklKZlVaK2dFUWlVUVRvRStNZnMzak9WTVo4L0cyRjMwK2g0TDlEb1pFZmZvMjd0M0tXZW5wcU1yTW45bFZzRDMzdk03eDhsVCt6M1ErOXdjb2ZDeElOOUEyVVY1a0x3c3RRV1FrM0FCbHBLWXB5akVHN05oQzhmNnZLR0UrZk92UWVvVnJ1dWlRaTRVWWszQlFsRW00RVFSQ0VWMDBFWHQ1ZzZXbHAvUDJzSWZtTHplSkxzM3Z6NW5JZEQyalRwdGpBeTVMdnY5Zm8zaTNidDhmVHg0ZTgzRnkwdExTb1VyVXFybFdmTjBkOEVoUERwVE5uME5MUzRyUEprOG5QejBjdWwrUGk1a2FqSXFXODFKWFhBb2lKaWxMYXZuajZOSGR2M2NLL2FWT3VYcnhJL09QSDNMOTdsNDQ5ZTJMK0xKQlJIbEVQSDNMbDNEbU54K3M5Q3k3bFpHZWpWOEpEeVZ2WHJ2SFB6cDBreHNkVHhkMmR0SlFVZ3YvNWgzTW5UakJ4K25UeWNuTTUraXhZbEpTWXFIUnVTbkxCd3hLekYxNlhnYUVod3lkUFpzZUdEWndLRHNiVHg0ZTR4NDg1dUdzWEVvbUVyV3ZXc0huVktnQjBkSFVaT21FQ1ByVnFrWktVeE5MNTh6R3pzR0RpakJrNHVtaWV0WGJyMmpYQ1EwTnAxYjY5MnFBTEZEd1lWeGQ0c2JHM1Y5bG5hR3lzc2wvZHZ1SmNPbk1HZlFNRGF0UldMZkVDa0phYVNrNTJ0a3E1dkpTa0pPN2Z2VXZ0QnVxL1pQMS9GeGxUa05IVmZzQzBsMzZ2M053OGZ2aGxNU3QrL3FuMHdSb283cUY2YW5JaVgwMGVnTDJUSzlQbXJpaHhqRG94ais2emJzazNtRnBZODlFM1N6RXdldjc3bTVHV3d0Nk5LOGpPeXNUQnBTcHVYdXBYRW1ablpYTCsrRUdrMnRxMDd0S3ZqSzlNK1RyWHpoOUhXMGNYMzNwTlN4eDdZT3RxcFllaDhEd3cwZVhkTVVybGplbzBhY1hsTTBkNWVPKzJJcmdVOHpDY1UwRzdzWGQydzY5K014N2REMVdNZDNCMkt6SElWTm5hOXg2R3JJUXN6YU43TnBPWmtVYW5mcFZiZDF3ZFV4TVQwcDgxUGhXRXN0RFMwcUphVFgrdW5Ba0dDaDUrNWVaa0Z6dGVxcTFOOThGbEwvVmFtWktmeGl0bFFPZGtaL0hkaDBPUjVlVWhrK1dwQklva0VnbTlocjMzeXBvUWErcndyZzBjM3JWQnNXMXNZc2E0R2Q5amJtWDdVdTRua1Vqb1BXSUtXbHBTUmJBbkxTV0pYNy81aU5IVHZzRmRUVG1mc2locmczQjEzTDM5S3VVNmdxQ3B5a3E0QWJoNDhqQ3laMVVEMUsyYUFMQXB4d296a1hBakVtNktFZ2szZ2lBSXdxc21BaTl2bUxXLy9VWk9kamJwYVdrOGpvN0d4dDZlUVdQSFVxdCsyWnFGQnJScFE5ZCttajhRbkRGdVhJbkhCNDRaZzZPek02Qis1VUVoTnc4UGxkNG5MN0sycytPZFRwMXdkblhGeXNhR0xXdldFUDNvRWIwR0QxYjVZci85V2RDcE5IblBQcWhmT0hXS3krZk9JY3ZMdzg3QmdlYnQybWwwdmpyNStmbjh2VzVkaVdOT0hUMnF0QjMxckVUYXFhTkhWUUl2VmFwV3hkblZsZFNVRkxhc1hZdU5uUjNkK3ZjSHdNVE1qS0VUSnJEaXA1OVl0WGd4VmIyOHlNbk94dDNMaTlpb0tLVVZOSWx4Y1JpWm1DaktoQlhTMHRLaTE2QkJOR2pXREJjM056TFMwekUxTThQYzBwTGMzRnorWHJlTzNOeGNSa3lhaEoxandaY2tVM056UmsrWmdxT0xpNkt2a0tZTURBM3hybEdEMWgwNzhqUWhBUXNySzVVeCtmbjVyNlNjU2s1Mk5nZDM3U0kxT1psaEV5Zmk3ZXVyTWlZekk0TXp4NDdSSWpCUWFkL0tuMzhtTmpvYUhWM2RZb00yLzUrbHBHWUFrSk5Udmlha1pYWC9mdG5MQkpaVlNsSkJNTkxZckh4ZmVoMWMzSG1uNndDQ2RxN243eldMR0RSeHB1TFlvUjEva1pXWlFmUDJQWXNOdWdDY0M5NVBWa1k2VGR0MHhjTGFydGh4cGJsMDZnaTVPZG5VYnRnQ2ZRUERFc2NhbVpoaDQxRHdIcHdZRjRzc0wwK3huWldSenM5ZlRGWTU1K0xKSUM2ZURGTGFGeHY1Z0YrK2ZFOXAzN1R2bHF1VUducVpXbmJzWGVMeDAwZjJrcG1SOWtwNlNoZ2FHSkNSV2Z6RGNrRW9pVi85cHR5OGZBWXRxUlJ0YlIxMGRmWFExZE5IejhBSUhWMGQ3dDE4dmdLNFJmdGVMNlUwVlZtWVdWaGpZVzJuZUxDWkw1T1JMU3MrOE5pa1RaZEtXZEZSbVE1dS81T0Rmejh2aWFOdllNaVk2ZDhwM2c5ZkZvbEVRcS9oN3lIUjB1TGtvWjFBUWZCOCtROHpHVEgxSzd3cnVjU1pJTHpwMGpNeU1URlJuM3hWRm5LNW5MUFBWcCtNL0hBT05lbzJVanArNWN3eDFpMzVCa01qMDNKZFh5VGNpSVNiRjRtRUcwRVFCT0ZWRTRHWE44emRXN2ZJZVZaZVRDS1JJSmZMaVh6d0FJOXExWXBkV2ZBcVdGaGFscmo2b0xUQVRXMS9md2FPR1lPV2xwYWlSOGUxQ3hlSWpJZ2dzRnMzdGFzdGlpc2p0WHZ6WnFWeWFYVWJOc1M3UmcxTVRFMDVldUFBaC9mdXBkZmd3VWlsVWsxZW1sci9IanBFWkVRRWpWcTBVR2w4WDJqbnhvMXE5eC9Zc1VObFgyRDM3amk2dUxCK3hRcXlzN0lZUFdXSzB1b0xOdzhQZWc0YXhKWTFhM0J3ZHFaem56N29HeGl3ZGUxYUVwNDh3ZnBaajV5b2h3OXhjQ3Ird1kyMnRqYkxmdnlSbXZYcTBiUjFheDdldjgrRzMzOVhCSGRpb3FKWS9lbW5USjQ1azl6Y1hEYXNYRW1yRGgxbzFMeDVtVEphM1R3OUdUVmxDbi8vOVJmWEwxNWs4c3laV05rOGIxSW9rOGtVOHlsSzNlK0twajFlMU5IVjAyUGtlKy94Nnc4L3NIYnBVc1orK0NGVjNOMVZ4aDA3ZUpBR0FRRVlHQnFTazUzTjZpVkxpSTJPeHI5cFUwVUp1TGVOcGJrcHNVOFNPUHIzenkvOVh1MzZUZVhBMytWdmRxbXAyTWdJQUN4dEhNcDlqYlk5Qm5IbFREQjNybDhrS2VFSjVsYTJ4RHk2ejhtZ1hkZzVWaW54aTErK1RNYXhBMytqbzZ0SDJ4NkRGUHRUazUveTZ6Y2ZLWTFOU25paTZFTWoxWktxck5BNWNiRGd2U0luTzR0L0QveE5peEpLTERSdjMxUFJrUHY3NlNPSmk0bFUxQjdQeTgzQnQzN0pYK0JMWW0yblBtUDE0TjkvY25DNytwcmZjVEdSeFdZbUZwZVJXRm9tWTNuSCs5WnJ5b2lwWDVicDJvVU1EQTNJeU1yazN2MUlGdjhoc3NXRnNxblR1QlYxR3JkU2UrelFqcjhVZ1Jkck8wY0NldzNSNkpydmpwOU83WVl0eWpVZlRSb1RWNnRaWDZuRWpwWlVpcUdoTWZxR1JpUWx4Q2w2QmhpYm1OR3g3NGh5emVObDJidHBKVWYzUFA4N282dW56NmlQL3ZkS2cwTTloMDVDbHBlcitCbm01bVR6eDQrZk0yektGL2pVYVZUaXVXVjlEeXpPc3JtZmxQdmMyWXMzWW1KbVdTbnpLTTBIbnk5NkpmY1JYbytuU2FrWWx0TC9VaE0zTDUwbU5pb0NhenRIZk9xb2xtS01mMXhRNlVCZDRQclNxU05JcFZKcU4ycFo3UFZGd28xSXVIbVJvWUVCY1UrVDZUcGtadW1ESzBGYWVzWXJ1WThnQ0lMdzVoS0JsemZNbkY5K1FTNlhrNVdaU1d4VUZPZFBudVRZd1lOY09YK2VDUjkvckhabHdadmd3eSsvNUpkdnZxRjFodzdVOXZkWDdMOS83eDdiL3Z4VDZhRThRRVo2T2pzM2JhS0t1enV0TzNhczBMMTE5ZlRRMWRNakpqS1Nvd2NPMExobFM5dzhWYitFRjlmYlJwM1FtemZ4cmxHRHhpVUVYdWI4OG92S09YOHVYY3JJOTk1VGFUWXYxZGJteUw1OWhJZUcwbWZvVUVWL2xrSVJZV0VZR2huUmQ5Z3dhdGFyaDU2K1B0R1BIZ0VRSGhxS3RaMGR5VStmOGpRaGdib05WYitVSkQxOXlxRmR1N2g0K2pSR3hzWVlHUnR6WlA5K2duYnZwa0ZBQUYzNzlrVWlrZURnN0l4VUttWHQwcVVNSFQ4ZWExdGJ0di8xRitkUG5LRDNrQ0ZLQWJESDBkRXEvWEVlUjBjcmJkZHYzSmp6SjA2dzV0ZGZtZnpKSjRwZ1V2Nnp3TXVMSzE2MHRiWFIxZFBqL1ZtekZQdmtjams3TjI3RTFjTkQ3ZXQ2MFMvZmZxczJrQU5nNitEQWtQSGorWDNoUWxZdlhzejduMzJtVkdaT1YwK1A5TFEwOW0zYlJxZmV2Vm41ODg4OGV2Q0FwcTFiMDYxLy96ZXVqSXBRdlBBNzE0R0NiTDJ5Q0x0OVRhVUpzN3VGTmNmMmJ3UGczczByNU10a21GblpzRy96ODJhcVJVc0RYYjl3Z3FTRUoxU3RYaE1UcytlL1kva3ltVXJQR1prc1Q3RlBTMHRMNmRpdEsyZDVIQldCdGIwVHQ2NmU0MGxNSkM3dTNoell1cHJoSDN5cGxKRlpHbTBkWFZ6Y3ZaV3lHVFZoWkdLR1pRa1BFQnlxdUZPdjZUdEsrM0p6Y3JoKzRRUW1aaFo0K2RZdDAvMktDMmlGM2JyR25lc1hrRWdrMUd2YUJqdW5LbXJIUlQ4TXg3RktWWlg5bFpIcG5wYVJ5ZFdRZXhXK2ppQkFRUytBd2xKWUVvbUVmcU0vUWtkWHI1U3pDa2lsMmk4MUU3bHQ5NEUwYU5FZUV6TUxqRXpNRkwyd0h0eTl5Wkk1VXhYak9yODdCZ1BEMTVmdzh5S1pMSS9OSzM1U2VxQ29wMi9BbUkrL3hjMWJkWlhyeTlaN3hCUXlNOUlWSllQeThuSlo4L1BYR2dWZi9rdkVlK3JiVFNJQncxS0NCNW9JZXZaZTJiSlRYN1dmeHgrRkYzeTJjWEJSVHFyS3o1ZXhaZVVDY25PeXVSOGFRdGVCWTVGSzFYOVBFQWszeXY3ckNUZjVzbndSRUJFRVFSQmVHUkY0ZVFOSkpCSU1EQTF4OS9MQzNjc0xZMU5UanYzekQzdTNibVZ3S1N0TENtV2tweE1YRy91U1ovcWNuWU1EemxXcUVCY2JxN1F5NXV6eDR3QlVyMWxUc1U4dWw3TjU5V3B5c3JQcFAzS2s0b0drTEMrdjNLV3Bjbk56MmZqSEg1aVptOU9wbC9vUHNhWDF2bmxSczlhdGNmUHdJRGtwcWRneFJmdUZXRnBiQXdVbHJJb2VBMmpTcWhYNkJnWlkyZGd3Ny9QUEdUSit2Q0xRY1dqM2JzTHYzbVhtdDk4cXlwUTVPRHRqYUdSRXlKVXJOR3plbkpBclZ3RHdxUDY4UG5GK2ZqNjdObTNpL0lrVDVPWGw0ZCswS1ozNzlPSFBwVXNKRHcxRlMwdUxheGN1Y1A3a1NVWHRaQ2dJMUp3K2RveFJVNmJ3NzhHREhOaXhnMFhmZmt1SEhqMW8yYjQ5QU5HUEhpbUNQOFZ4OWZDZ1UrL2U3Tm15aGMyclZ5dCtQd3ZMditubzZDakd0dW5jV2FWWDBZbkRoN2wzK3phdUhoNmw5bk1wR3VncXlxTmFOYnIwNjBkNmFpcG01Z1ZscUFwWGo1bVptMU9sYWxYT256ekp2ZHUzU1l5UHAyMlhMclRyMnJYRWF3cWFNOURUSnlNekExTVRrNWQyajl5Y2JFWHc1UER1alRpNWVWRzFlczFTemlvUS9lQmVpVTFXQzRWZXYwam85WXVLN2FLQmwycTFHdUJkc3o2aDF5K3lidkUzREpvNEV5MnBGRE5MNnpJMVdUMjBvNkNVWWR2dUE5bTRiRjdCSEIrRkUzYjdHbHYvV01pUTl6N1Q2SFc5U0YzMlkwbjhtN2Rqd05pUGl6MWUweitBbXY0QlN2dWlJdTV4L2NJSjNMMzlHRGloYkZuWFJUTVpFNTdFc0cvVFN1NWN2MEMxbXY1MGVYYzBEaTZxZ1pXWVIrSHMzckNDME9zWHNYZDJvMjMzZ1dXNmIwa3lNekl4MUs5NHhxNGdGSkxMNVd4ZThSTjV1VGtBTkczYlRlUDNxVmZCM01wV3BSZUtMQytQTFNzWEtIcThlUGpVcmxBajVzcDI1VXl3VXRCRjM5Q0lNUjkvaTZ1bnoydVpqMFFpWWVDRUdXUm5aWEQ3Nm5tZ0lQaHkvT0FPRVhnUmhESzRkZVVzajhMdllHNWxROE1XN1ZXT3krVnlJdTdkQkZENTk2NmxKV1gwdFAreDVwZXZPWEZ3QjVIM1F4bjYzdWVZV2hRa0tZcUVHMVVpNGFhQVZDcmgwT2FGRmJxR3BxWitzWmdyTis2K2tuc0pnaUFJYnlZUmVQbC9vSEdMRmh6NzV4OUNiOTdVK0p4TFo4NXc2Y3laU3B2RGt1Ky9MM1ZNdFpvMU9icC92NktKdVV3bTQvTFpzOWpZMlZHbDZ2TVBUUWQzN3VUV3RXdlkyTnV6YjlzMmtwNCtKU2t4RVVORFE2WjkvYlZpM0lONzZqUGxVdFFFUTdiOStTZXhVVkYwNnQyYjJ6ZHU4RFErbm9UNGVEcjI3SW11cmk3NkJnWjh0YkRrRDFpelAvZ0EzV2U5VG56cjFBRW9NZkJTVkdIZ0pmN0pFN1hIall5TkNXalRocWNKQ2NqbGNwYi85Qk9qcDB4QkpwTng5OVl0R3Jkb2dZbVptV0s4UkNLaFJ1M2FYRDU3bHVTa0pDNmNQbzJoa1pIU2Fob3RMUzBlUjBkamJtbEpyOEdEOGFoV0RRQjNUMDkwZEhXeHRiZkh3dG9hTTNOempFMU1NREkyUnQvUWtJTzdkbkg3K25YYWQrOU95L2J0c1hkMlp2M3k1VXE5WHVvMmFzU0FrY29mbURmKzhRZVh6NTVWMmhmUXBnMjNybC9uK3FWTG5BNE9wa21yVm9vZ1QyRWdyYlJTZElmMzd1WHczcjBsam5uUmdKRWpxZHRJOWVGR3M5YXRnWUpTWitlT0h5Zm9oV3QyN3RPSE96ZHVrQmdmVDJDM2JpcEJJS0ZpREEzMXlNak1mS21CbCtCOVcwbFBUY2JDMm82MGxDU1d6cDFPajhFVGFkcTI5QUJhOHc2OWFGNUNacUdtOUEwTUdmM1IvL2pqcHkrNGV1NWZyT3djeTF5VCtzYUZrendNdTRPMW5TUDFtclpSQkY2YXR1bkt0WFBIdVhydVgzeU9IOEsvZWRuN1ZQblZiMHFuZnFOS0hmZkRqTkxIcVBNZ05BUW9lTGlRbjUrdjhtQkJFeUVYVDNIbDNMOWNPL2N2em03ZURKOHlHNGNxN21SbFpoQjI2eXBabVJsa1phYVRtWjdHdzdEYlhENTlGQXNyVzNxUGVKOEdhaDdNVkVSR1ppYUdCbnA0dWptellFN1pBbGZDL3g5VFAxLzh5dTUxYk45VzdvZmVBTURLMW9ITy9jdjNiKzFWT3JKN0k0K2pDc280YW12cjBHZmtGSTNQemNuT0pEMDErV1ZORFlENnpkcVNrWnJDenI4SytqT01uVEVYRjNmdlVzL1ROekJpMW9MbjJkc21KVFRFYnRDaVBmV2J0ZEY0VGxLcE5zUGUvNExsUDh6ay9wMGJOR2dlU0o5UkgyaDgvb1JaODVSNk5KUWtQVFdaMlJQN0tyYkhmVElYTDEvTmVzbzhpWDVVN3ZmN2loTHZxVyszVDcvOXZVSUpON0s4UEhiK3RSU0F3SjVEMFpKS09YbG9KLzdOQXhVcjhSNkczU0l0SlFsN1p6ZTFEZTA5Zkdyei9wZUxXRG4vTXg3Y3ZjbUN6eWN4N1AzUGNmUDJGUWszYW9pRUc1RndJd2lDSUx4Nkl2RHkvNERlczlVVGhabUltdkNyVzVmR0xWc2l5OHRqMWVMRjFHM1VpUHBObWdDd2RjMGFrcDQrWmZRSHo3OGcvbDVNVUtMd25vUEdqbFgwRnBrL2U3YmFzWFVhTk9EZ3pwMmMrZmRmV3JScngva1RKMGhMVGFWZHQyNUtTOGRsTWhrNk9qcG9TU1RrNStmalZyVXFGZzBicXZSNStXM2VQSTFlYTJweXNpSVlzRzliUVJhVGxwWVdGbFpXNkwzN0xwMTY5NlpUNzk3azVlV1JrcFNrQ0pDOGVMNkptVm1wZ1puUzZCc1lZR1p1VGt4a1pJbmpMS3lzR1B2aGgvdzJieDRyRmk3RTNNSUNQWDE5Mm5aUnJjMWV2MGtUTHB3NnhZYmZmeWNxSW9KbXJWdXI5SzdwUFdRSTVoWVdhTCt3dWlUd1dSK2RRbHZYcnVYOHlaT0t2am1CWGJ1aW82dXJlR2hhemRlWDl6NzlWT1Zub3dtSlJFTGZvVU5aOFBYWFBJNkpBUXBXSUFHS1FFN1BRWU9VenNuT3pPVEFqaDNvNnVuUnZudDN0TlQwNHdtNWNvWFFrQkQ4bXpiRnBValBscUxiaGVSeU9aZlBuaVZveng0UzR1SXdOWC8rSmMzSTJKaitJMGJ3eDZKRm5EOTVFdittVFRGN29SeVpVREZHaGdha3BxWmhiMnRiK3VCeXVCOTZnNkNkZndIUWQrUUg2T29iOE1kUG4vUDNta1hFUmo2Z3g1Q0phbitQWGdZdHFaVEJrejlsL3N3eEhOMnppZm9CYmJGelZKK3RWNVFzTDQ4OW0zNEhvUE9BMFVxQkM0bEVRdjh4SHpGLzVsaDIvTGtFRDU5YVphNGxycTJqaTVGSitSclFhdUxDaVlLczg1QkxwL2w5L3FjTW1mUnBtYkkwQzY5eC9jSUpBQ0x1M1dUMXoxOHBqa21sMnNoa3oxZm5PYmk0MDMvc05PbzFlWWVJc0Z1a3B5WmpabEgyOTZuaXBLU21ZbVJrZ0xHUkFYVjh2VW8vUVJCS0VQWGdIZ2UycmdhZS9XMGM5U0c2ZXZxdmQxS2xpSXE0cDlUQXVXMlBRZGpZYTU1TnZHM1ZMMnhiVmZLSzFNclF2RU12cE5vNnVIcjU0T1NxV1U4WGlVUlNZbmIzaTdTMHRORFNLbHVKTngxZFBVWjlPSWVyWjQvUnFIV25NcDM3WHlEZVU5OXVKc1lHRlVxNE9iWi9LL0d4VVRpNmV0Q2dSU0QvN3QvRzdnM0xPZjdQZG9aTS9nd25OMDh1bnc0R0NwSktpbU50NThoN3MzOW0xWUxaM0ErOXdXL2Zma3l2WVpORndrMFJJdUdtUUdIQ2pTQUlnaUM4S2lMdzh2OUE0VW9YUjJmTnZnalBtanNYUFgxOTlBME1GRUVBeityVjhmSXBXS0pkK0RDOGNQdkZjNG9xTE5Wa2JXdGJhaWtvUzJ0ci9PcldKZmpBQWFyNStYRm85MjdzSEJ4b0dLQ2NPUlBZdlRzZGUvVXF0YS9HMUdJQ1BNRUhEaWl0dWpBeE02TmxZQ0FtWm1iWTJObGhiV3VMaGJXMVNvRGk0SzVkbkR4OG1NSGp4aW1hcWUvWnNvV3p4NDh6Y2ZwMEhEVDgrWmJFeGQyZEIyRmh5T1h5RWwrZnBiVTFvei80Z0tYejVoRWJIVTJyRGgyVVZyc1VxdXJ0all1YkcvZnYza1VxbGRLc2pYSTJabDV1TGlsSlNXcFhBYjBvTmJrZ0d6VTh0T1FsNlNsSlNWVDFMajJMdENnTEt5dW1mZldWSXRCUitIdFRXR3FzY1l2bmpZTGxjamxyZi91Ti9QeDgrZ3dkU3MxNnFsbWJrUkVSN04yNkZRZG5aM29OR2xScUNUcTVYTTYxQ3hjSTJydVhKekV4R0p1WTBLVnZYNXEwYk1tbms1OW5nM243K3RLNVR4LzJiTm5DYi9QbU1mSzk5N0IxS0grVGR1RTVKd2RySXFPaThmSlF6VnlycUxEYjExaTFZRGF5dkR5YXR1MktkODM2QUV6NjdDZVdmeitUVTRkM0UvOGttbUh2ZjZISWtpeE8wTTcxcENZbGxucFBFM1BMRWpQczlBME1hZE50SU50Vy9jeTU0UDEwSGFoWkdjZ2p1emNTSHh1RmwyOWRsYXhDQUVzYmU3b01HTVBmYXhheGNmbDh4cy84b1V3OWlLNmNDZWJLbVdDTng1ZkZsVFBIZUJSK0I1ZXExYWhTdFJvbmczYXg4SXZKakpqNlpabWF0TGJyTVFqSEtsV3hzTGJEeE53Q1kxTnpaSGw1WEQ0VHpJWGpCOGxNVDhQYnJ4NHRPdmFtZXEwR0FLUWtKYkw4KzVrWUdwa3dhdHIvMUphZUtJL0lxR2ljSENvdmtDUDhkMldtcDdGMjBmOFV6ZW1idk5NRnp4cWFyV2g0WGZKeWMxai8yL2VLWUtlOXN4dXR1L1I3emJNcTNvdXJHNytaT29TbjhZOWYrUnlLOWpMUU56UVNRUmZoUDZtaUNUY3BTWWxJSkJKNkRwMkVSQ0toOFR1ZGlZcTR4NlZUUjFqMDFSUTY5aHZKaFJPSEFLaGJwUHhWVVliR0pvejdaQzdyZi91ZWErZVBrL3VzMUdObEVRazNiMS9DalNBSWdpQzhLaUx3OG9ZNGNmZ3dVcWtVLzJiTmxQcGloTjY4eWE1Tm13QUlhTnRXNlp3RE8zYVFrNTFOdC83OWxmYS9tTVYvNC9KbGdGSWZwaGVlYy9YQ0JUTFMwcWpYdURGNit2cGtwS2NEWUdDb1dmUEVEajE2c0dET0hCWjkreTM1TWhuREprMVN5WXdwMmlBOVB6K2Z1TmhZSWlNaXFGVy92bUsvdmFQNnhuOUd4cW9mOWpyMTdsM2l2QjZFaFhIODBDRXNiV3dVNWJpZ29QZk15U05IV0wxNE1aTm56Y0xFdE93ZlhKT2ZQdVdmblR2cDhlNjdlTldvd1kzTGwzbjA0QUZWbnEzSzJMOTlPOFltSmpRdjh0OHZLek5URWFBNCsrKy8xUGIzVjFuMUErQlVwUXFQSGp6QXl0WVdDeXNycFdPcEtTa3MrL0ZIamVlcXlkakNWVEZsOWVMcWt1eG5yMHRYVnpWN05Qek9IUjZHaHdPd2ZmMTZibDY5aWsrdFduajcrcUt2cjA5b1NBanJmLzhkWFQwOWhvd2ZYMkxRSlQ4L242dm56M040M3o3aVltTXhNRFNrZmZmdUJMUnBvN2JQRGtEenRtM0p5c3drYU04ZWZ2M2hCM29QR2FJMitDT1VUUlZIV3g1R1JsWHFOZVZ5T2NmMmJXWC9sbFhJWkhuVXFOdFlxUVNFblpNcms3NVl3TEx2cGhONi9TSkw1a3hselBSdlM3em14Wk5CS2pXNTFiRnhjQzYxdEVHMVd2NEFSRDRvdm9Gd1lsd3NkNjVmNUduOFkrb0h0T1h3cmcxb2ErdlFZOGpFWXM5cDBxWUwwK2ZZWWdBQUlBQkpSRUZVRjA0Y0l1eldWVTRkM2syenR0MUtuVytoT28xYjBYUG9wRkxIdlZpMlJoT1BveUxZdHZwbkFEcjJIWUczWHozTXJXM1p0MmtsaTc2YXdzQUpuK0JicjRsRzEzSjA5Y0RSMVFNb2FPZ2R2SGNMMTg0ZFIwc3F4VCtnTFFHQlBiQnpjbFU2eDlUY2ttNkR4ckZ0MVMvOCtyOFBHVFpsZHBscmphdnpNREtLS280dlo1V1c4TjhoaytXeGR0SC9TSGdTRFlDRnRSMmRCNHgremJNcTNhNzF5eFFseHJTa1VnYU0vYmpZNXRTQ0lBZ3ZxbWpDVFdEUHdVaTF0WEgzOWdOQVQ5K0FnUk0rd2N1M0x0dFdMMkwzK29Mdkk1NDFhbXNVNU5EVzBXWEllNTl4NmRRUnBiS0JJdUdtL0VUQ2pTQUlnaUJVblBoMjlZYkl6TWdnYU04ZTltN2RpcjJURTNyNitpVEd4NU1ZSDQ5RUlxRnRseTRxRDRlUEJ3VWh5OHVqUzkrK2FwZjlKang1d29uRGgzSHo5TlM0aE5URDhIREZPUTdPenNURnhxS2xwYVZ4U1Nack96czh2TDI1RXhKQ1ZXOXZuRjJWSDU3bDUrY1RHUkZCYkdRazBaR1JSRDk4U0hSa0pMazVCWmxKdGYzOU5icFBjUkxqNDRrSUMrTkJXQmdQN3QyamMrL2VPTG02c243RkNxUlNLWVBHakZGNklPOVp2VHFkKy9SaDkrYk5yRm15aFBIVHBpbVY3Q3BKZGxZV3dRY09GUHgza01sb0VSaUlYOTI2N05xNGtUUEhqaWtDTDFFUkVlVEw1VXFCbDhjeE1hejk5VmNNREEzcDBMTW5mNjlieDRvRkN4Zy9iUnAyTHdTY3pwODh5WmwvLzBVcWxmSWtKb1lkNjlmVGEvQmd4WEZUTXpPbWZGWjZUZUREZS9keTQvSmxqY1pXaHZUVVZBQjAxQVEvUEtwWDU3TjU4NGdJQ3lQa3loVkNybHpoMHBrelNLVlNIRnhjaUlxSXdNVE1qTkVmZklDVmpVMng5MGhKU3VMWEgzN2dhVUlDMmpvNnRBZ001SjJPSFRVS0VyYnIyaFVEUTBQMmJ0M0t1bVhMcU4yZ0FaMTY5OFpjbEI0ck54ZG5PeTVjZTFScDE3c2Zlb09kNjM0ajhuNUJRMHIvNXUzb08ycXF5a05CUzJzN0pzeWF6OUx2UGliNllUaUx2LzZRNFI5OFVlcjFpMll0djJqYUVNMmFTdXZyRi95dVpXV2tLL1pscHFkeDc5WVZBQktlUlBQdGgwTUJjSGIzNHZhMTgrVGw1ZEo1d0dpVndNS0xKQklKdlllL3o4SXZKckZ2MDBwODZ6WldhWVpkNkduOFl4N2RENlZXZytZQXlQUHp5WHRXNnEreVBBeTd3Nm9GczhsTVQ2TloyMjU0K3hYOExXcmR1UjhXVnJac1dQWURxeGQrU1pjQlkyalpxVStKMTVMbDVmRXcvRFozYjF6bTJ2bmp4RVkrd043WmpXNkR4bEd2V1J1a1VtMXlzck5JZUJKRGRsWW0yVmtaWkdWbWtKMlppWmFXRkdkM0x5THYzMlhsL004WVBQblRFc3VQYVBUYUhrWGlYMHMxNEMwSW1zcVh5ZGl3OUh2dWhseFM3T3MzK2tPazJ0bzhpWDVFUWx3TWlVOWlTSGdTUThLVFdCTGpZa2lNaTJYTzByOWZXWGxFZFM2ZlBzcXBvTjJLN1hlNjlNZlpYWDFwcU55Y2JDUVNDZG82cXNrVTc0NmZVYWJlS09wbytwNHJDTUtibzZJSk40YkdwblI5ZDZ6Sy9nWXQybU5rWXM0ZlAzME9RSnR1bXZmM2tFZ2tLdTlISXVHbWdFaTRLU0FTYmdSQkVJUlhUUVJlM2hEK1RadVNucGJHdmR1M2lZbUtRcDZmajdHcEtiWDkvV25hdWpWdW5xcjFyS3Y1K3BLYm02czI2QkoyK3phYlZxMGlMemVYcnYyS2xJMTRsa1dqcms1clNuSXlFb2xFOGNBNzdNNGQ3SjJjTktybktzdkxZOGVHRGR3SkNjSEt4b2J3MEZCVy92d3pmWWNOdzl6U1VqRnUxYUpGWktTblkySnFpb3U3Tys5MDdJaXpxeXZPYm00YUJ6MWVkUFBxVmM2ZE9NSEQrL2NWRC95TlRFeHc5L1RFM05LU1A1Y3VKZm5wVS9vTkg2NTJSVWxBbXpiRVJFWnk0ZFFwdHExYlIvOFJJMHE4WDJaR0JnQS9mUFlaYWFtcFZQZnp3NjllUGF4dGJORFcwYUZ1bzBaY1BIMmFoZ0VCdUhsNjhqUXhFZmNYL3ZzOXZIK2YxVXVXa0plYnk5aXBVM0YyYzBNcWxiSnAxU3BXL3Z3ejA3NytHbDA5UGM0ZFA4N2ZmLzJGc2FrcFk2Wk9aZVBLbFp3OWZoeTVYRTdQUVlQUTB0SkNxcTJ0OWpVVlZSaU0wR1Jzb2N0bnp5cVZkQ3VMT3lFRjlZQ0xXMEVra1VodzgvU2tTdFdxMUtoZG13TTdkdkRnM2owaUh6d0FDb0lxRzFldXBFYnQydFNvVlFzblY5V0gxS2JtNXBoYld1THU1VVg3SGozVUJrM3k4L09MbldOQW16YllPem14OFk4L3VIcitQTmxaV1l5WUxCckJsbGNOYnpkV2JTdyttRkZXU2ZGUGlMeC9GMTA5ZmJvTkdrL2pFa3E1bUZ2Wk1IN21QSDc5MzRlNGUvdGlaRko4QStYSzlEaTZJRlBjMU1LS2tFdW5PYlJqSFZFUDdpbDZZeG1ibXVOYnZ5azEvWnR4NDhKSnpoemRoNXUzTDYwNmxmN2wxOG5Oa3lidmRPSFU0ZDNzM3JDQ0laTS9CU0ExK2FraVVEMzM0eEhFeDBaaGFXT3ZDTHhjUGZjdlY4LzlXeW12THk4dmwrQzlXemkwWXgyeXZEeHFOV2l1MG5TMlR1TldHQnFac0dyaGwremVzSnduTVkvb05meTlZcStabXZ5VXBkOU9WNVNWa0Vna3BLY21zMi96SCt6NDg5Y1NlNW5wNk9xaGIyQ0lwYlVkaWZHUFdidG9EZ1BIejZCTzQxYmxmbzNYUW00eXJFK0wwZ2NLUWpIVy9mb3QxODRkVjJ4THRiWFp1SHdlS1U4VGl2MTlOalkxTHpib0lwUGxrVmZKWlhLS2lvcTR4OVkvbnZlMWMzQ3BTcnNlZzBsSlNpUXVOcEs0bUVqaVloN3hKUG9SajZNZjhqVCtNUi9QL1IxYnh6Y25TRG45Kzk5Vi9zYWZDdHJGM2swckZkdit6ZHZSYzJqNS82NGYzcldCSTdzM0tyYnJOMnRid3VpeVdmcmQ5REpsdGI5bytmY3p5MzJ1SUZTV3lrNjRlZEhaNFAwQVZLL2RvRklldG9OSXVDa0xrWEFqQ0lJZ0NKVkhCRjdlRUJaV1Z2UjQ5OTB5blROMGd2SURzUFMwTkc1ZnY4NkZVNmNJRHczRndOQ1FvUk1ucXF3Nk1UVXpJeTQybG1QLy9GUFE2K1RabDdmRXVEanUzcnlKaFpVVnVucDZKTVRGRVJFZVRzdkFRRExTMDlIUjBTRTFKUVY0M2llbVVQU2pSMnhaczRib1I0OW8wNmtUYmJ0MlpjL216Wnc4ZXBUNXMyY1QwS1lOelZxM3hzVE1qR0VUSjJKbVlhRlVOaXMyT3BxdlB2eFE2Wm96eHBXOGhMdndlTDhSSTRnSUM4T3plblU4cWxlbnFwY1h0ZzRPNU9mbnMySGxTdTdmdlV1THdFRHFOeWsrSzZmSHdJRkVQWHpJcFRObmNIUnhVU2tMVmlnalBaMlFLd1VmcmcyTWpPZy9ZZ1FPenM3ODhQbm5YRDEvbnVHVEp0R2hSdzl1WGIvT3FzV0xhZDYyTFlseGNUUnEzaHk1WE02Wlk4ZllzMlVMMmpvNmpIci9mWnpkM0FDbzI2Z1JxU2twV052YW9xMmp3NzV0MnpoMjhDREdwcWFNblRvVk8wZEhScjMvUGt2bnorZmNpUlBFUFg1TS94RWpWRXFQVlNaYkJ3ZXErL2twN2J0OTR3WlBZbUlVMjRVL1kxMWRYWFIwZGRHU1NJaDc4b1RRa0JCMDlmU1V5cnBscEtlVGxKaElRbHdjc1ZGUlJFWkU4T0R1WGJLeXN0RFYwNk5CczJZRXRHMUxYbTR1VjgrZjUrcUZDd1R0MlVQUW5qMllXVmhRbzNadC9Pcld4Yk42ZGNVMXgweWRxdFRMSno4L24rU25UekUyTVVHcXJhMElIQlVYMFBPc1hwMFBaODhtYVBkdTJuVHVYQ2svdC84cVp3Y2I4dk55aVlxT3djbXg0bjF6NmpaOWgrenNMS3JYOGkvMnkrZUx6SzFzbUR6N1o0eE56VWxQTGJublVYbGRPbldFOUpRa2pFek55Y25PSW5qdlpnQ3ExYXhQV3ZKVEl1L2Z4Y3pDbXBvTkFxalZvRG51MWZ5UVNDUmNQWHVNTTBmM1lXSm13WkRKbjJyOHdLeGozeEU4am9xZ1ErOWhITnUzbFRQQis1U3lOalBTVXFuVHVDVytkUXZlMjZwNFZNZlozWXZhRFZ1dzQ4L2ZTRTlMWnRDRVR3RDQ3ZHVQTWJleTRkMXgwd0hZdTJrbEptYVc1R1JucVczK25abWV4b0xQSjVJWUY0dEVJcUZWNTc1MDZqZEtiUkRldTJaOXhzNzRqcFh6UCtQNmhaTzgwN1cveXBoQzVsWTJ0T3JjbHlmUmp6QXh0OERReUFSOUF5UDBEQXpRMVROQVg5OEFQUU5EbG40M0hTdGJCeVorOWlONitvWklwVkswZFhRVlA3c0RXMWR6TW1nWCtvWkdHdjBzMVltTWlrYWVueWRLVGdnVmtwT1ZwYlF0eThzak9URyt4SE5LcWxlL1lla1BiRmo2UTZYTVRaM2twL0dzblA4WjJWbVppbjJwU1FsOFByNFhPZGxaeFo1bmFWdlE1MDlMcXEzVVdOckpUYk5HOXlWNThYck9icG8xWk5mUlZWMVIyNnB6UDI1ZVBzdjkwQnNBWERoK2lHbzEvYW5icEhXWjUzUXlhSmRTME1YWjNZdStvejRvODNXS0k1ZkxTd3cwdjZ4ekJhR3lWSGJDVGFGais3Y1JjdWtVdW5yNjlCcFdmQ0xINnlBU2JrVENqU0FJZ2lDVWxRaTh2Q1grV3JHQzZ4Y3ZJcGZMMGRIUm9YSExsclR0MGtYdGlvTlc3ZHNURVI3T2dSMDdPTEJqaDlJeHFiYTJvbWZNdmR1M2dZTFZPSmZPbkdIMzVvS0hqQWFHaGxRcjhrQSsrSjkvU0VsS1l0akVpZFNvWGRCTXR0dUFBVlN0Vm8wZDY5ZHpkUDkrb2lJaUdEVmxpdHJWT3lhbXBuVHMyYk5jcjcxT2d3YlVhOVJJNVdIbXJrMmJ1SGJoQXJYcTE2ZFRyMTRsWGtOSFI0Y2g0OGJ4eXpmZmNPSGtTWnEwYXFYU2l3YkEwTWdJbjFxMU1MT3dJTEJiTjhWRC8wRmp4ckRtMTE5WnQzdzV3eWROWXVUa3lheGFzb1JEdTNlanBhV0ZUNjFhL0xOekowZjM3OGZLMXBZUmt5WmhZMit2ZE8wVzdkcVJsWlhGMHZuemlRZ0x3OWJCZ2VHVEppbFdINW1ZbVRIaDQ0OVp0V1FKOSsvZVpkMnlaYnczYTFhNWZtYWFjS3BTaGM1OWxMT1lVbE5TbEFJdldscGF4RVJHRWhjYnF6VE8wdHFhSGdNSEt2cnh5R1F5dnYvMFU3SXluei9vc2JLeG9XYjkrbFR6ODZPNm41OVNNTS9aMVpWT3ZYdno0TjQ5THA4N3gvV0xGemtkSEl5dW5wNVM0RVZhSkdOWUlwSHc0K3paNUJiSi9ITDNLdjVCanFHUkVkMEdEQ2p0eHlHVVFpS1JVSytXTnhldlhLdVV3QXRRNGlvWGRVek5MVXNmVkFFeEQ4TTUraXpZVXNqVjA0ZUdMVHVRbnByTTVDOFc0dXJwby9KZTVGT25FZjdOMjlHb1pjY3lOUWcxTURKbXdxZnpBVWcrRWs5Y1RDUk9ycDdVcU5lWUduVWE0ZXp1clhTdjk3LzhCWUNVcHduRXhUekN6NzhaSGo3UG0zdnI2T29wdHQvLzhoY2VoSWJ3MWVUK2RIbDNERTNlNmFKeTd4WWRlbkh1MkFGNkRKbEUxZW8xUzV5cnU3Y2ZFMmJOSno5ZmhwV3QrdjVjaFRyMkxWaFZHUDB3bkcycmZxWitRRnVWKzBOQno0bkNuOWZhWCtZUUZ4dEp1NTZEcWVrZlFJYyt3Mm5XcmpzbVp1VXZEM2pwNmpYcTFmSVdtZU5DaFZUeHJNN3RhK2RWOWt1bDJsamEyR05sNjFEd2YzYU96LyszYmVXOFI1WkhXa29TS1VYNkhhU2xKcGQ0anFHeEtkcmFCUWtNV2xwYXZOTlY5VyttWEM0djk3OGxkZGNyRDRsRXdvQnhIL1BUcCtNVmdhV3RmeXpFMXRFRkoxZk5BMFFuZzNheFkrMFN4YmFKbVFYRHA4eFdXMnBORVA2cktqdmhCZ3FDQ0hzMkxBZWcxL0Qzc0xTeEwrV01sMHNrM0lpRUcwRVFCRUdvS0JGNGVVdTA3dEFCS0NnLzVsZTNMdm9HQnNXTzlmYjFaZFozM3hINThLRmlhYkpFSWtGSFZ4ZW5LbFV3TkNyNFFOT29lWE9NakkyeHNiZkh6TUlDcnhvMWtPZm5ZMmx0cmVpVDR1enFTdDFHamVqYXJ4OWFXbG9xL1RYODZ0YkZ5OGVIMDhIQitEZHJWdXljakl5TmFmWHNOVlNXMWgwN0lwVks2ZFNybDBZZmVLMXNiUm56YkhWSllkQkYzOEFBYjE5ZmpKOEZFQUQ2anhpaGNyM3FOV3ZTZThnUXhjL2QyYzJONlhQbUVIcnpKbFkyTnRqWTJkRXlNQkNaVEVhN0xsMktiZnl1cjYrUGE5V3FXRnBiMDNQZ1FQVDBsVDhZRzV1YU1tSGFOUFp0MjBhOUVsYndGR1ZzYWxwaXY1U2lwcytabzNKdmdBRWpSekpnNUVpbGZSOTkrU1c1T1RuazV1UWdrOG5RMXRGUi9BNFZra3FsZE83VGg3emNYR3dkSEhCMGNWRVpVNVJFSXNIZHl3dDNMeSs2RHhoQWFFZ0luajQrcFo3alZhTUdUMkpqRlVGSUQyOXZPcFF6cUNlVVRSTi9YL1ljUGtHM1R1MWY2enhrZVRJQUpCVC83MzdqOG5sbHZtNnRSaTJRSXljckl4MGRYVDFjUFgzd3E5OFViUjFkZFBYMHNiQzJVM3VlcnA0K0E4WitYT2I3dmFoWnUyNjA3TmdITTh1U3Z5eG1wS1d3ZHRFY1pMSThBdHAxVno1WUpLa3dKVG1SN0t4TU10UFQxRjRySUxBSHpkcDExL2lCZ2FhWjcrbXB5Znp6OTFyT0hObUxYQzdIc1lwSGlROXQ1WEk1VmF2WDVPN055Nno5WlE1T3JwNTA3RGRDMFlDMXZJNytlNUp1N2VwWDZCcUM0RldqTGc5Q1E3Q3hkOGJhM2dscmV5ZHM3SjJ4dExaN3JUMWNpdVBnN0k2T3JoNjVPZGxxajB1MXRiRzJkY1RHd1JrYkJ4ZHNIWnl4ZDNFdjhab3lXUjVMNWt5bFdxMEd0T2s2b01RQVJYcHFNdHZYTHFGTnR3RTR1RlJPcytRWFdkazZNR2ppTEZZdCtBSzVYRTUyVmlZcnZwL0pwTThYWU9QZ1hPcjVCN2F1Sm1qbmVzVzJvYkVKWTJmTTFXamxaVmxNbURWUEtUQmVrdlRVWktYK0RPTSttWXVYYjcwU3puanVTZlFqZnBneHFseHpGSVNTVkhiQ3phVlRSOWk0ZkI1eXVaeVduZnJnSDlDdUVtWlpNU0xocG5naTRVWVFCRUVRTkNNQ0wyOEpSeGNYQm8wWm8vRjRJeE1UcXZuNmxqck9yMjVCWFYxZFBUM3NIRlEvVk5kdDFJaTZqUnFWZUEwOWZmMUtENnBvd3N6Y1hMVy9UU2tLUzM4VnNyUzJadFQ3N3l2dEsrN0RtbjlUNVpxemV2cjYxS3ozL0l1eGdhRWhuWHYzTG5VT1JWZVpGS1d0bzFQbUZSb2RldlNnUTQ4ZUdvKzNzdFg4QVlORUlrRlhUNi9ZWUZLaGhnRUJHbCt6S0tsVVdsQVdUd1BESmhiZnZGSjR1WnI0Ky9MajBrM0VKeVJpYmZWeVY1OFVTazErU2xabU9nYUd4dWpwRndRK0w1NE1BaWd4Sys3QzhVTmx2cGVMdXpjdTd0N2xtMmdGbGZhbE5qSCtNUmRQQkhIaTRBN1NVNVBwMUc4a2J0N1AzK09sVW0yU0V1T0lpNDNFeHQ2WnZMeGNyajByVGVGYzVEVTlqWC84VXBwZFo2YW5jZnlmN2Z4N1lCdFptUm5ZTzduU2U4UVVyT3djU1U5TnhzRFFHQ1J3NDhKSkFFVkdwa1FpSVNDd0IzV2F0R2J2aGhXY1AzNlEzK2Q5aW9kUGJib01HSTFMMVdvbDNWYXR1SVFFN29iZG84bk1vWlg2R29YL0h2ZHFmb3lkTWJmU3JqZDQwcXh5bDFIUjVOK3RsclNnWm41czVBTnNIYXBnNitpQ25XUEIvN2QxcklLbGpiMUdmZjFlRkxSelBRL0Q3dkF3N0E0WFR3VFJaOFFVdkd1cUJqVkRyMThzNkgrVGxNaUR1emVaOHRXaUNqMUVLMDZOdW8zbzFIOFVlemYrRGhTczZGazZkenBqcDM5WGJKK0Y3S3hNdHF6OGlTdG5qaW4yNlJzWU11YmpiM0VvSmZDa3FRNTloaXYrOTZ2SzVEYzJOVk82cjU2K1lmR0RCYUdNS2lQaFJpNlhjL0R2dFFUdFhJOWNMcWR4NjA1MEdhRDVkMXBOaVlRYmtYQWpFbTRFUVJDRTEwRUVYZ1JCRUlSS29hdXJRNnVtZFRoNEpKaUJmVXN1NzFkWndtOWY0OC9GMzZnOVZxTk84VUhoeW1peStycmw1ZWF3ZS8xeXdtNWRKVGFxb082NGxhMEQvVVpOeGJkSTgxRXZ2N3Jjdm5xZTd6OVdYckZtNCtDTVo1R3NheTJwdE1LbGtCS2V4SkF2a3ludDI3MWhPZWVPSFVEZjBJaXVBOGNSRU5nZHFWU2J2UnQvVjhrb0JmQ3AzVkJwMjlqRWpQNWpwMUUvb0MxYlZpNGs3TlpWemg4L1dLN0F5OEhEd2JSc1VnY2RIZkV4U1BqdkdUdjlPN1U5VXNvak9pS01JN3VlOTBKSmpJdFZhWG9QQlEvU0RteGJyU2h6bHBUd2hOVUx2MlRDckhrdnBZUlg2ODc5U0U2TTU4VEJncEs2eVlueExQNTZLc09tek1hemh2SjdYbXhVQkd0Lytab24wYzhiaFJ1Ym1ESHlvLytWNi8ybE9HMjdENnkwYTJuSzBOajB0ZHhYK0crb2FNSk4vT05vTnEyWXovMDdCWDJaMm5ZZnFCUW9yRXdpNFVZazNJaUVHMEVRQk9GMUVFOGNCRUVRaEVyVHBWMVR2cGkzaHY2OXVxdjA0SGtaSEYwOXNIZDJReWJMSzJqUUtaZGpZR2hNelFZQkJMUlhMVEVuMVpLV21zMnRyYTJEdHZhYlg4dGZXMGNYaVpZVzhVOWk4S3ZmRlArQWR0U28xMFR0NnhzeStUUE9CdThuTVM0V2VYNCtFaTB0TEt6dGFOQzhuVkk1SkF0ck84d3NyWm44K1lJS3pXM3huS2txRGNhN0RCaU5vYkVKclR2M3c4akVUTEhmMmQwTE95ZFg4bVV5NVBKOERJMU5xRkczQ2EyN3FGK3g2Rm1qRHRPK1c4Ylo0UDAwYmRPMXpIUExrOG5Zdm5zdmM2WVBML081Z3ZBMnFLeWdpeXd2ajQwcjVpdWFKa05CeG5UMTJxcFp5UktKaEdIdnoyYkI1eE5KUzBrQ0lPTGVMVGF0K0pGQkUyZFd5bnlLNmpHa1lBVnNZZkFsTXlPTkZUL01wRzJQUWJUcDlpN0k1UVR2MjhMQjdldkl5ODFSbkdkdDc4U1lqNzhwOWNHbklQelhWVFRoWnZQdlAzTC96ZzBNalUzb08yb3FOZjNMdnpxK05DTGhwb0JJdUJHUHZ3UkJFSVJYUy96bEVRUkJFQ3FOdDRjTFZSeXRPUkIwbE03dDI1YjUvQm56VmlHWHEyWkxGOGZHM3BscDN5M1hlUHkwdVN0S0hUTjMxVjZsN2M5L1h2OVNleldVOURDZ05GMEdqS1p6LzFHbFBralYwemVnUllmU0g0cDh1dURQY3MvbFJlb0NONGJHcG1yTGg5UnUxSkxhalZxVzZmbzZ1bm9FQkdwZVB2RkYvd1Fkd2MzWkJtOFBsM0tkTHdqbGtaR1dTa1RZTFNMdTN1VEIzWnMwYU5HZStzM2F2TzVwVmNpdTljdUlqZ2hUYk5zN3U5Rmx3T2hpeDV0WldqUDB2YzlaT25lNjRnSGQ1ZE5Ic1hWd29WM1B3UzlsamoyR1RFUlAzNEREdXpZQUJmMW8vdG0yaHB1WHp5Q1Q1U25OSDhETHR4NkRKODFVQ2c2WHgvUmhIZFN1L0trTXkrWitVcW5YKy96bjlhV1dNeEtFNGxRazRlYmRjZFA1Wjl0YU92VWZoYW41eXlsUkt4SnVSTUtOU0xnUkJFRVFYaWNSZUJFRVFSQXExWkMrZ2Z6dzZ4WTZ0bnVuekwwQzlBM2V2UHJ6Yi9JRHFaZFJvdWR0bHArZnoxK2J0ekZqWXRuNmZ3bENXY2hrZWNRK2VrQkUyQzBlM3J0TlJOZ3Q0bU9qQ2xibFBkUGtuYzZ2Y1lhbHk4eEk0MEZvQ09GM2JuRC96blhjdmYzby9FSlE1ZHE1NDV3OHRGT3hyYU9yeDZDSk0wdDlUNnBhdlNiZEJvNWp4NSsvS3ZZZDNQNG50bzR1WlE3QWFxcGozeEhZTzdteTZmZWZGQ3RiSG9YZlVScWpwYVZGWUsraHRPbjJybWk4TEFobFVKR0VHd3RyT3dhTUszc3ZsTElrcklpRW01S0poQnRCRUFSQmVMbEU0RVVRQkVHb1ZEVjlxdUprWjg2V0hidm8zNnQ4WDVJRTRXWFlzbjBYVG5ibStQbFVUck5zUVpETDVUeUplVVRVZzNzOERMdk5vL0E3UkVXRUtaV3VVa2RYMytBVnpWQXo4WStqZVJBYXdvTzdJVHdJRGVGeDlFT2xRSkhIQzZWcDRoOUhzL24zSDVYTzd6VnNzc1pONkFNQ2V4RDU0SzZpNTRKY0xtZmo4dmxZMnpscDNLeTVMUEx6ODVIcTZHQmxZOC9qNklkcXgzajQxS0Yrc3pZaTZDSUk1VkNSaEpzM2tVaTRlWHVJaEJ0QkVBVGhkUk9CbDByVXV0ZVUxejBGUVJDRU44SjdvM296YWVaQzJyUnNVYTZHcTRKUTJlSVRFbGkzYVF0TDVrNTkzVk1SM2hML2JGdkRzZjNieU1uTzBtaThSQ0xCMnQ2SktsV3JZK3Z3K2pKdk16UFNpTHdmU3NTOTIwVGN1OFhEc051a3B5YVhlRTVoZG5WV1pnYXJGMzVKVm1hRzRsakRsaDFvMEtKOW1lYlFaOFFVSGtkRzhPaCtLQUM1T2Rtc1d2Z2xIOHhaZ25FRnkzd1ZpbzJLNE9LSklDNmVEQ0xsYVVLSlkrK0dYT0s3ajRiaFU2Y1JEWm9INGxPbkVWTHQ4bjlOK3ZxM2JjaVJsejVRQXhscHFYejMwVERGOW9nUHZxU3FUNjFLdVRhQXZvRlJwVjFMK0c4U0NUZkNtMG9rM0FpQ0lBaXZtd2k4VktMaC9UdSs3aWtJZ2lBb0hEaDZqdGduSlQ5c2VsbWNIS3pwMGFFWkM1WXM1WnN2WnIyV09RakNpeFlzV1ViUGpnRTQyVnU5N3FrSWJ3bHpTNXNTZ3k0R1JzYTRldmpnNnVsREZjL3FWUEdvam9HaDhTdWNvYkw0MkNoKy8vRXpFaDVISzYxbUtZNmhzUW51M242NFYvT2pWb1BtNU10a3JQM2xhMklqSHlqR09McDYwR3ZZNURMUFJWdEhsMkZUWnZQVFp4UElTRXNCSUNuaENYLytNb2R4bjN4ZnJqSS9jcm1jUitHaDNMcHlobXZuVC9ENFdmUHBva3pNTEduZXZnZlJEOE80ZXZaZnhjOGlQeitma0V1bkNibDBHbjBEUTZyWGJvaFBuVVo0MXFpTm1VWFpNdUQxRFNzdm1GRzBZYld1dnY1ci9UMFNCSFZFd28zd3BoRUpONElnQ01LYlFBUmVLdEd3L2gxZTl4UUVRUkFVcm9UY2UyMkJGNEJCdmRzeGFlWkN0dS9aUjg4dW5WN2JQQVJoKys2OXhNWkc4Zm1VdnE5N0tzSmJwRnF0QmtyYlZyWU91RmZ6dzkzYkR6ZHZYMndkWEZSS1Z6MkpmbFRpTlpPZkpwUTZSaE5GcjJOcWJvbWxqVDFwS1VuRkJsMU16Q3lvV3EwbVZYMXE0Vkc5Rm5aT3JrcnozN0p5QWFFM0xpbTJqVTNNR1A3QmwrVXVmV051WmNPNzQ2Znp4NCtmSytZVWR2c2FPOWY5Ums4Tmd6bnhzVkdFMzduTzNaREwzQTI1VEZwS1VyRmpIVnpjQ1Fqc1FmMW1iUlJ6YnQyNVA0ZDIva1hJeFZOS1A1ZXN6QXl1bkFubXlwbGdBS3p0SEtuaVVSMlhxdFZ3Y0ttS25WTVZUTXdzeXZXNkJlRnRKQkp1aERlTlNMZ1JCRUVRM2dRaThDSUlnaUM4RkRvNjJzeWVOb0wzUGxtQW4wOTF2RHlxdnU0cENmOUJkOFBDV2YzbmVoYk5uWXFPanZqWUkxUWVjeXNiMm5ZZmlKMlRLeDdWYTJGcVVmckRuUjltakNyeCtPNzF5OWk5ZmxtRjUxYjBPdjNIVHFOQjgwQzgvZXB4N2R4eEFJeE16UER3cVlXblR4MDhhdFRHenJGS3NkYzdzSFUxWjRQM0s3YTF0WFVZL3NHWFdGcmJWV2llUHJVYjBycExmNDdzM3FqWWR6Sm9GMDV1WGpSc3FWeStMQ010bGFpSXV6d0tEK1ZoK0IwaTd0NGtOZmxwaWRmWDFkT25Wc1BtTkdyWkVmZHFmaXJIbmR3OEdUNWxObkd4a1p3SzJzM0ZrMEZrcEtXcWpJdC9IRTM4NDJndW5UcWkyS2R2YUlTbGpUMlcxbmFZV2RwZ1ltYUJtMWNOUEd2VUtldVBRUkRlQ2lMaFJuaFRpSVFiUVJBRTRVMGhua0FJZ2lBSUw0MlR2UlVmak92THJLKys0ZGVmZnNER1dtU2RDYTlPWEh3Q003LzhIeCtNNnlzeUhvV1hva09mNGE5N0NtWFNxRlZIWEtwV3c5dXZIbzVWUERScUpuOWc2MnFDZHE1WDJ0ZDM5RlRjdkgwclpVNGQrZ3puZnVnTjd0KzVvZGozOStwZnNIT3FncXVuRDBFNzEzUDZ5QjZTRStNMXVwNk9yaDdWYXRhblR1TlcxS2piR0YwOS9WTFBzYkYzcHZ2Z0NYVHVQNHFReTJlNGV1WVl0NjZlSXpjbnU5aHpzakxTaVk0SUl6b2lUSEhmRDc1ZXJORWNCZUZ0SkJKdWhEZUJTTGdSQkVFUTNpVGlMNUVnQ0lMd1VyVm9VcHZZdUVRK212VUZTMzc4SGhNVFVadGVlUGxTVTlQNGNOWVg5TzRjUUlzbXRWLzNkQVRoalZDdHBqL1ZhdnByUEY1ZDBLVmR6OEhVYjlhMjB1YWtwYVhGNEVteldQRHBCTkpTa3dISXo1ZnhLUHdPcnA0KzFHM1NtcU43TnBWNERYTXJHN3o5NmxPamJtT3ExYXlQanE1ZXVlYWlyYU5MN1lZdHFOMndCYms1MmR5N2VZWGJWODl6OStibFVrdkFkUnMwRGpzbjEzTGRWeERlRmlMaFJuaWRSTUpONVpQTDVjVW1hWVNIaG1KbWJvNlZyVzJacmluTHkwT3EvZW9lUmNaRVJuTDkwaVhhZGUycVVjS0pPazlpWXJDeXNYbWw4eFlFNGUwZzNqVUVRUkNFbDY1ZnQ5WWtQazNobzA5bjgrTTNYNG5naS9CU3BhYW04ZEduczJsUzE1dCszVnEvN3VrSWdzTDhQdysrN2ltVWliMnpHN3A2K3VSa1p3SFE1SjB1dE84MXROTHZZMlpoemNBSm43QmkzaXhNemEwWU9QRVRQS3JYQWdwNjUzVHFQNHJ0YTU2dkpqRTJOYWRxOVpwNFZLK0ZaNDA2THlYZ29hT3JoMCtkUnZqVWFRUkFXbW95RDBKRGlMd2ZTdVNEdTBRL0RDZmxhVUVmdFdvMS9XbnlUcGRLbjRNZy9IOGtFbTZFMTBFazNGUytxK2ZQOCsraFEvUWVNZ1JIRnhlbFk3SzhQTmIrOWh2T3JxNk0vdUFEamE5NThjd1pnbmJ2WnNqNDhZcHI1bVJuazUxZC9BclQ0bWhyYTJOZ2FGanF1TFBIajNNNk9CZ1RVMU9hdEdwVjV2dms1ZWF5NVB2dmtXcHJNK3U3NzlEakoweTVBQUFnQUVsRVFWVFcwVkVjbXpGdUhEWjJka3o3K3VzeVgxY1FoUDhHRVhnUkJFRVFYb214UTd1eFl1MXVKbjQwZzUrKy9WcGtRUW92UlZ4OEFoL08rb0ltZGIwWk03VHI2NTZPSVB5L1ZxZHhLK3lkM2ZoOS9xZFU4YWhPcitIdnZiUjdlZGVzejhEeE0vQ3VXUjhqRXpPbFkwM2JkQ1U5TlJrcld3ZGNQV3RnYmVmNDB1WlJIR01UTS96cU44V3ZmbFBGdnF6TURKNUVQOExTMXY2VnowY1EzbVFpNFVaNGxVVENqWHFoTjI5eTl0OS9pUWdQSnowMUZUMTlmVnpjM1drWkdJaG45ZXFsbm05Z1pFVFMwNmNzK3ZaYjN1blVpVGFkTzZPbHBRWEFsUXNYeU16SXdOelNrcXZuejVkNEhSTXpNNnA2ZXdOZ1lXbEpaa1lHdjM3L1BRTkdqY0t2YmwyT0hqakFrWDM3eXZ6NnZIMTlHZlgrKzZXT2E5KzlPOWN1WHVUOHlaTTBidG15ekt0ZWJseTVRbFptSmcyYU5WTUt1Z2lDSUdoQ0JGNEVRUkNFVjBKTEltSGNzRzVZV0J4bHd0U1ArZTdMejBUOWI2RlMzUTBMWithWC82TlA1K2IwN2RicWRVOUhFTjRLOXM1dVRQbHFFWVpHcHVVdTBhR3B1azNmVWJ0ZklwRVEySFBJUzcxM2VlZ2JHRkxGbzlwTHZZZUJvVEh2emY1WnNTM0ttUW4vWDRpRUcrRlZFQWszeGR1MGFoWFpXVms0T2p0ajYrREFrNWdZUWtOQ3VIdnpKZ05HanFST3c0WWxudTlkb3dZZmZ2RUZHMWF1NVBEZXZiaDVldUxsNDRNc0wwOFJLRGwvOGlUblQ1NHM4VHJWZkgwVmdaZXEzdDVNK1BoalZpeGN5THBseXhnK2ViSmkzTkFKRTVUT2s4dmxiRnExQ21NVEU3cjA3YXR5WFdOVFU2QmcxWWttMGxOVCtXVDgrQkxITkduVmloN3Z2cXUwNzl6eDR3QTBiYTE1VUU4bWszRncxeTVhQmdaaWFHU2s4WG1DSUx4OVJPQkZFQVJCZUtYNmRXdU52WTBsSDgzOGpCRkRCdEd6YStmWFBTWGhMZkQzcnIyc1hyZWVxZVA2aWhJVGdsREpUTXdzWC9jVS9yTzBwRkpjUFgxZTl6UUVvY3hFd28zd3NvbUVtNUoxN3QyYm12WHFvYU9yQ3hRRU1nN3MyRUh3Z1FQcysvdnZVZ012QUVZbUpveWFNb1VIOSs3aDd1VUZ3Skg5KzRsLy9KaCtJMFpRdjNGam9LRGZ5N0lmZjJUOHRHbUtjWmZPbkdIVHFsVlVxMWxUNlpwMmpvNU0rUGhqamdjRjRWMmpCaEZoWVFENDFxbWpOQzRpTEl5YzdHeGE5dW1qY3F6bzYxUW41TW9WSG9TRktSMVh0KzlGamxXcUtHMC92SCtmc0R0MzhQYjFWU20zVnBMZG16ZHpPamlZcE1SRTNoMDFTdVB6QkVGNCs0akFpeUFJZ3ZES3RXaFNHdzgzSjc3NmNUVVhMbDlsNnFSeFdGdUpURWloN09JVEVsaXdaQm14c1ZFc25qdFZORk1WQkVFUWhEZUlTTGdSWGdhUmNGTzZlcytDSW9Va0VnbXRPM1lrK01BQmtwOCsxYmpKdlVRaXdkM0xpM01uVG1CbFk4UGh2WHR4OS9LaVhxTkdpakduZzRPVnpwSGw1WEZ3MXk3TUxTMXAzTHk1eWpXdGJHeFVWcFlBcEtXa0VQWG9FUURuVDV4QVIwY0hVek16N29TRUtJMXpyVm9WZlFNREFGb0VCaXIySjhiSFkyNXBpWmFXRm9rSkNUd0lDMU0rWG1SZndwTW5XTm5hRnZ2YUMxZjJ2Tk94WTdGamlqcHgrRENuZzRPeHNMS2krNEFCR3A4bkNNTGJTUVJlQkVFUWhOZkN5Y0dhSmQ5OXdQcS9neGd4NFgwRzkrOUwzNTdkRkxXREJhRWsrZm41Yk5tK2kzV2J0dEN6WXdDZlQrbUxqbzc0V0NNSWdpQUlieHFSY0NOVUZwRndVekc1ejVyWW0xdFlhQlIwQWNqS3pHVExtalhjdUh5WjdnTUcwSHZJRUx4cTFGQ1VIejExOUNqWExsN0UxTnljdjVZdlo4eUhIMkpqWjBlMy92M1IwdEpTM0NjbEtZbmRXN2JRcFU4ZnpDd3MxTjdyL3IxN3JGdTJUR25mbWw5L1ZSazNhY1lNcWxSVlhrR1huSlRFMG5uemNQUHlZdURvMGFXK3JxQTlld2crY0lEQjQ4WlJ2Y2lxSElEN2QrOXk2OW8xQU1VcW50SmNPbk9HUFZ1MllHaGt4SWpKazBXWk1VRVFST0JGRUFSQmVIMTBkTFFaMXI4RGJWdjRzMmpsTm5idU84Q2dmcjFwMy9ZZHRLWFMxejA5NFEyVUo1UHhUOUFSL3RxOERTYzdjNWFJTDkyQ0lBaUM4TVlUQ1RkQ1JZaUVtNHBMVDB2ajc3LytBcUJOWjgxV25qME1EMmZEeXBVa3hzZlRwRlVyR2dZRUtCck1aNlNuczMvN2RzNGRQMDQxWDE4R2pCckY3d3NYOHV2Y3VYVHUwNGNHQVFGS3ZlRWl3c081ZWVVSzkyN2RZc0NvVVZUejlTMzJ2dS9ObkltRnRiWEsvb2l3TUxXQm1NeU1EUDc0K1djeU16TUphTk5HbzlmV3RIVnJRcTVjWWUxdnY5Ri81RWhxKy9zcmp1WG41N056NDBhTnJsUG93cWxUYkYyN0ZsMDlQVWE5L3o1MmpvNWxPbDhRaExlVCtFc2xDSUlndkhaT0R0Yk0vV3djMTIrRnMyN3JRVmIvdFpFZVhUb1IyS1lWTmlJalVnRGlFaEk0ZURpWTdidjM0dTVpeTR5Si9mRHpjWC9kMHhJRVFSQUVRVU1pNFVZb0s1RndVekZyZi91Tm5PeHMwdFBTZUJ3ZGpZMjlQWVBHanFWVy9mb2xuaWVUeVRpOFp3OUhEeHhBVDErZllSTW5VcU4yYmVSeU9RL3YzK2Z5MmJOY09IV0t2TnhjbXJkdFM4ZGV2WkJLcFl6OTZDTTIvZkVIMjlhdDQ5aWhRelJ1MFlLYTlldGpibUZCelhyMXNMQzBaTzF2djdGcTBTSUN1M1hqblU2ZDFON2Z3TkFRSTJOamxmMkY1Y1ZlbEptUndZcUZDNGw3L0pqaGt5WlJ4VjJ6N3dlR1JrYU1tVHFWLzJQdnp1T3FyQkkvam44dVhQWk5SRVFFY1JjVkJQZDlYOGN0TXpPM3NqTEh0RkxicG0xcVptcm1OMjNUbURObGkyVmFXcFphYW1ydXV5YXVLS0tJdXlLSWdLanMyNzIvUDRRN1hMbHM1UXlHMy9jLzhaenRPYzhEOXRMNzVad3pkOVlzRm4vK09hYUNBdG9VYnArMmEvTm1FdUxpS2pRT3dLYlZxMW0vY3VYTmxTN1RweFBZb0VHRis0cEk5YWJnUlVSRTdoaXRXalRpN2RlbUVudjZJcXMyL015alU1ZlN0SEVUK3ZUc1J0dndNQUlEOUp0RGQ1TzRTL0VjUEh5RUxkdDNjZkwwS1hwMWFjMWZYM2lFWm8wcmZyaWxpSWlJM0ZuMEN6ZFNIdjNDemUxeDh2aHhjZ3UzRnpNWURKak5adUxPbmFOeGNMRE5ZS1BJc2NPSDJiUm1EZlVhTkdEQ2xDbDRGLzY1WEwxMEtUczJic1RlYUtSVm16YjBHVEtFT3NWV2RqZ1hoalJIRGh4Zy9Zb1ZyRnF5aE5WTGwvTEVpeThTMUxBaGdRMGFNUDJQZitTcmp6NnliRGRtTXBtc1ZzWUF2UFBhYXhWNnZvejBkRDU5N3oyU0VoT1pNR1VLemNwWVJXT0xxNXNiazJmTzVLTjMzK1c3K2ZOeGRuSEIyOGVIdFQvOGdLK2ZIL241K2FTbXBKUTVSbEppb3VVOG04ZG16S0MydjMrbDVpQWkxWnVDRnhFUnVlTTBhMXlQWnh2WDQ2bEpJOWx6NEJpNzkrOW53YUt2TWRnWkNRdHBTVkM5UUlJQ0F3Z01xSXVuaHdldUxpNjR1THJnVU1HOWl1WE9rSmVmVDFabUZwbFpXZHhJU3lQdVVqd1g0aTV4NFdJY1I2S1BZVGJsMHphc0dmY01hRWZubHg3QzBkR2hxcWNzSWlJaXQ0bCs0VWFLMHkvYzNINS8vZGUvTUp2TlpHZGxjZm5TSmZidDJzVzI5ZXVKM0xlUGFYLzRneVZRdVZXcnRtMFpOM2t5cmRxMDRkenAwNWF6VHJ5OHZRbHMwSURtb2FHNHVidHo1c1FKenB3NFlYT01rUk1tWURLWlNFMUpzVnFGNHVIcHliUVhYckNFTFFYNStSaHYrVGZjWXpObjRsMnpab2t4TDV3N3gzZGZmR0c1ZG5Wem8zbFlHQU1iTmlTa2RXdXJ0bjBHRDZaajkrNVdaZjJIRHFWYm56NVdaVzRlSGt4KzVoazJyRnhKL2NhTitlUzk5eWdvS0dEMHd3K3paTUVDbTg4R2NPTG9VY3ZYVFpvM1ovenZmMTltbUNVaWR5ZDlRaVVpSW5jc1IwY0hlbllKcDJlWG0wdmJMeVVrRXgxN2xyaExWOWk4TlpwTENjbGtaR1NSbVpWRFpuWVcrZm1tcXA2eVZJTFJhSWVyc3d1dUxrNjR1YmtRNEYrTG9McTFhUjlXajRmdjcwbUFmNjBTdndFbklpSWkxWXQrNGVidW9GKzRxUm9HZ3dFWFYxY2FObTFLdzZaTmNmZjBaTnU2ZGF4ZXVwUUhIMys4MUg2dE8zUUE0RkJFQlB0MjdiS3FpenQzcnR6N2R1clprL3NtVENoUm5uN2pCdlpHSXk2dXJzRE5yY0tjYnRsQ3pLZFdMWHhxMXk3Uk4rM0dqUkxQTm5qa1NBQmVMT05aU3VQczRzTHI3NzlQRFc5dlJqLzhNQUExdkwwSmFkMmErbzBiMit4ejQ5bzFWbjc3TFZFSER3TGc3ZVBEWXpObjZyd3FFYkZKZjFNUkVaSGZCSVBCUUdCZFh3THIrbGIxVkVSRVJFVGtOdE12M0ZSditvV2JPMFBubmozWnRtNGRzY2VPVmFyZjI1OThZblZ0TnB1NWVQWXNIbDVlSlZiT2xCV0NIRDV3Z0xVLy9NQnpyNzlPRFc5dmJseS9qdnN0SzBVcXV0VlljU1BHamdVZ0ppcUtFOUhSZE9qV2picjFiSytXU29pTFkrL09uVGJEbldHalI5c3N6MGhMWSt1NmRmeThiUnQ1dWJrMGJOcVVzeWRQWWpRYUZicUlTS2tVdklpSWlJaUlpSWpJSFVPL2NDUHkzK0hrNUFUY0RFNStqZno4ZkQ1OCsyMTY5Ty9Qc05Haks5enYvT25UMk52YjQxV2pCZ0RKaVluNDFiWGVWbkQ0QXcvZzRlbkptZGhZOW16ZnpuMFRKdURzNGtKaVFnS2JWcSsyT1c3WHdpM0VXbmZzeUt3MzN1RDBpUk1NSGprU053OFBxM1lKY1hGc1dyMGFkdzhQSHB3eXBjUTR2blhxbENnem1Vek1lZWNka3E5Y29XYXRXdnh1NUVqQzI3Y3ZNMkFxZXI4S0UwWHViZ3BlUkVSRVJFUkVSRVJFcXJtaWxTNTFBd04vMVRnNVdWa0FPQllHT1JWMS90UXBHalJwZ3NGZ0lDTTluYXZKeVlTMWF3ZEFjRWdJVDcvMkdqNit2amc2T1pHWGw4ZWU3ZHRwMmJvMTdoNGVYTDUwaVhhZE8rTmw0L3lYSXE1dWJqdzBkU3FmdlBjZW44MmV6V016WnVEdTZRbkE4U05IV0R4dkh2WkdJMU9lZVlhYXRXcFZhTTUyZG5hTW5EQ0JxMGxKdE8vV3JVSXJYSzRtSmZIcHJGbjBIalNJTHIxN1YrZytJbEw5YUQyY2lJaUlpSWlJaUloSU5iQnoweVorM3JxVnZMdzhxL0xZWThkWStlMjNBSFR2MzkrcWJ1M3k1WmE2aXJoeStUSnc4MHlVaXJwMjlTclhVbE5wMkxRcEFLZU9Id2V3bktmaTZPVEVqbzBiZWY5dmZ5TXZOOWVxNzhaVnEvanc3YmZKeXNyQ1dNNzVUa0VOR3pKeDZsU3VKQ1R3N3pmZkpDWXFpaDhXTFdMQm5EbDRlSG54MUVzdlVTY2dvTUx6Qm1qU3ZEa2RlL1NvOExaaUdlbnBYTHQ2bFlTNHVFcmRSMFNxRjYxNEVSRVJFUkVSRVJFUnFRYXlNalBadUdvVnE1Y3VwVTVBQUU3T3pseE5UdVpxY2pJR2c0SCt3NGJScW0xYnF6NDdObTZrSUQrZllhTkhWeWhjT0xobkR3RDdkKy9HWUdkSHE3WnRjWFp4S2JQUHFaZ1lBQm8wYVFMQW9iMTdNVG80MERnNEdJRG95RWdPL1B3emZRY1B4c0hSMGFwdjkzNzlPTHh2SDE5ODhBRlB2ZlJTaVhObGJoVWNHc3BEVTZjeS84TVArZUtERHdCb0hocktoQ2xUS3IxSzU1ZElTVW9Db0thdnRrc1V1WnNwZUJFUkVSRVJFUkVSRWFrRzJuZnRTa1o2T3FkaVlraTRkQW16eVlTN3B5Zmg3ZHZUdFU4ZlMvQlJYSEJJQ0hsNWVTVkNsMTZEQnRHMmMyZkxkWFpXRmh0WHJXTGZybDBFQkFXUm1aSEIwaSsvWlBuWFg5TzhWU3RhZCt6SVl6Tm0yTnpHNitUeDR6ZzRPQkFZRk1UbFM1ZUlpWXFpVmJ0Mk9EazdjL25TSmI3NzRndUNHalZpd0QzM2xPanI0dXJLSTA4K3liLysvbmUrK3Zoam5uamhCWXdPRGlYYTVlZmxjU29taHNoOSt6aDY4Q0JtczVtNjllcVJHQi9QaWVob3Z2cmtFOExidHljNE5CU1B3aTNJZmlsN2Uzc3lNekl3bVV3bDN0dVpreWNCOFBQMy8xWDNFSkhmTmdVdklpSWlJaUlpSWlJaTFZQzNqdy8zamh0WHFUNFRwMDJ6V1Y2cmRtMEFEdXpadzhsang0aU9qQ1EzSjRmZzBGREdQZllZTHE2dW5EOTltbjI3ZG5GNC8zNk9IanFFcTVzYmJUcDJwSDIzYnRTdFY4OHkxcW1ZR09vMWJJakJ6bzd2RnkwQ29OZkFnZVRsNXZMRkJ4L2c0T2pJZzFPbVVKQ2ZEMFlqVnhJU0FIQW9ERmhxK2ZreGN2eDRGcytieDc1ZHUralN1emRabVpuRVg3akErYk5uT1h2eUpHZFBuaVF2TnhjSEJ3ZEMyN2FsYTU4K0JEVnN5TFdyVjltNmJoMlJlL2NTR3gwTmdJK3ZMd0ZCUWZqV3FZTzNqdzgxYTlXeXJMNnBpSUNnSUM2Y1BjdW4vL3duZ2ZYcll6QVlBTGlXbWtyVWdRTTRPenRidGxVVGtidVRnaGNSRVJFUkVSRVJFUkVoUHkrUGhaOStTbEppSXFrcEtUZURFTURvNEVCd1NBaWRlL1dpV2N1V2x2YjFHemVtZnVQRzNETm1ESkg3OXJGbiszWjJiZG5DcmkxYjZOQ3RHL2RQbk1qMWE5Zkl6OHVqUVpNbTNMaCtuYXRKU1hUbzNwM0ErdlVCR1BYUVE3aTV1K1BoNWNXZlpzeXduRS9UcEhsenF5M00yblRxaEx1bkowMWJ0Q0FsS1lsWnI3OXVhZXZpNmtxTHNEQkN3c05wRVJhR2s3T3pwVitObWpXNWQ5dzRobzBlVFV4VUZERlJVWncrY1lJakJ3NVkyb3dZTzdaU3djdjlFeWV5N0t1dnVIRG1ER2NMVjdnQTJOblpVU2NnZ09HalI1ZTcvWnFJVkc4S1hrUkVSRVJFUkVSRVJBU2pnd09COWV0elBUV1YwTmF0OFE4TUpLaGhRNElhTjdhc1BySEYwY21KanQyNzA3RjdkK0xPbitmbnJWdnAwSzBiQUY0MWF2RGFQLzVCYms0T3JtNXUvUDZaWjZ6T1B5a2U1RHcwYlJyWldWazR1N2pReEVZUTByUkZDK0RtaXBYUmp6eEMydlhyTkd6U0JQOTY5Y285bjhab05CTGFwZzJoYmRvQWtIN2pCZ21YTHBHYWttS1phNUhtclZwWnJkaTVsVi9kdWp6eDRvdGwzazlFN200S1hrUkVSRVJFUkVSRVJBU0Evc09HMFgvWXNGL2NQN0IrZlVZLy9MQlZtZEZveEdpOCtUR2tYOTI2cGZZTkRnbXA4SDNDMjdmL1pSTXM1TzdwU2ROU3pub1pObnIwcnhwYlJLVHNLRmhFUkVSRVJFUkVSRVJFUkVRcVRNR0xpSWlJaUlpSWlJaUlpSWpJYmFMZ1JVUkVSRVJFUkVSRVJFUkU1RFpSOENJaUlpSWlJaUlpSWlJaUluS2JLSGdSRVJFUkVSRVJFUkVSRVJHNVRZeFZQUUVSRVJFUkVSRVJFWkhxcHM5OU02dDZDdklidGVYNzJWVTlCUkg1bFJTOGlJaUlpRWkxNWV6c1JIWjJEZ0FwVjFQeHFlbGR4VE1TcVg2U1U2NWF2blp4Y2F6Q21ZaUkzQm5xMUw3NTk0MUh4Z3l1NHBtSWlFaFZVZkFpSWlJaUl0VldYVDhmenB5UEJ5QXk2aWo5ZXZXbzRobUpWRCtIajBaYnZxN3I1MXVGTXhFUnVUUFU4ZlVCNE9FeHY2dmltWWlJU0ZYUkdTL1ZYRlptSnZsNWVhWFc1K2Jra0oyVmRkdnZteEFYeDZHSWlOczJYbXBLQ2ttWEwxZTZYMlpHQm1rM2JtQTJtOHRzazVXWldlRXhZNk9qU2JseXBkVDZDMmZQY3Y3MGFVd21VNlhtK3I5eS9NZ1J6c1RHV3E3VHJsK3Z3dG1JaUlqOGQzWHYyTXJ5OVp5NVgzQWpMYTBLWnlOUy9keElTMlBPM0M4czE5MDZoRmJoYkVSRVJFUkU3Z3hhOFZMTi9lV1paK2c1WUFCRDc3L2ZadjNjV2JPNGNQWXNiMy95U2JsalhVbEk0UHRGaXhneWFoUkJEUnVXMmZiSWdRTnNYck9HTnAwNi9hSjUzK3FyanovbTBvVUx2UFh4eHhnTWhncjFTVWxLNHA5LytRdjFHalprNnZQUDIyeVRmdU1HYjczeUNqMEhER0RnaUJIbGpwbWZsOGZDVHovRjBjbUpsOTk4RTN0Nyt4SnRmdnIrZTg2ZVBNa3JiNzJGWjQwYXBZNjFaL3YyQ2oxSGVZeEdJKzI3ZHExdysva2Zmb2l2bngvUHYvRUdHV2xwelA2Ly84TS9NSkF4anp5Q3U2Zm5iWm1UaUlqSW5lS0JlL3V5YnV0ZUVwTlNTVXBPNXRGcE0zbmk5NDhTSGhwQ0xaK2FWVDA5a2QrczVKU3JIRDRhelp5NVg1Q1VuQXhBSGQrYWpCblpyNHBuSmlJaUlpSlM5UlM4L0laODlmSEhIRDEwQ0lDLy91dGZPRG81M1paeEt4cGsyTm5aRVgveElndm16R0g2eXk5VG8yWk56R1l6MTY1ZUxkRzJhQlZOYWtwS3FlTjUrL2dRdVc4ZlJ3OGVaTnpreVRaRGpDSmxyVmdwcmYzeWI3NGhQeitmVGoxNjJGd3RVOVBYbDQyclY1T2ZuMC9qNXMxdHRuSDM5TVRGMWRWeWZUUXlrcHpzYkhvUEdtUnp2aGxwYVp3N2RZckd3Y0ZsaGk0QVB5eGFWS2xuS28yemkwdWxncGZpM0R3ODZONnZIMnQvK0lIMy8vWTNKazZiVm02b0ppSWk4bHZpNXVMTUg1NGN6L04vK1JDQXBPUmtYbi96M1NxZWxVajE5SWVueHVIcWZIditqU0lpSWlJaThsdW00T1UzSXVyZ1FhSWpJNnQwRHJYOC9CZzVmanlMNTgzank0OCs0b2tYWGlBdkw0KzNYbm1sMUQ1bDFiMzl5U2VjTzNXS3FJTUhNYytkeTRRcFU3Q3pzNzM3bmRsc3htQXdWRGdrMnJKMkxiSFJOL2VhWGp4dm5zMDJZeWROSW1MN2RzeG1NNS8rODU4MjI0d1lPNWF1ZmZwWXRpS0wyTDRkZTZPUjhBNGRyTFluS3dwbkRrWkVZREtaYUJZU1lqTjBNaHFOZUhoNVdaN2ZsaGNmZjV5K1E0WXdxTmdLSEZ0bHQwdnZRWVB3OC9mbm04OC81OGExYTdkOWZCRVJrYXJXTHF3Wi8vakxrN3o3NGRja0pxVlc5WFJFcWgwL1gyOWVlR284YlZzMXErcXBpSWlJaUlqY0VSUzgvQVprWldheTRwdHZDQTROSlNZcTZoZU5VUlJjcEZ5NVloWGczQ2c4MzJQNyt2VWwrdmpYcTBmVEZpMnN5dHAwNnNUeHFDZ083OXZIcXFWTHVXZk1HQjU1OHNrU2ZROUZSSEI0LzM2YmRjV05HRHVXakxRMGpodzR3SGZ6NXpQbTBVY3hHQXpzMkxpUjNOeGNTN3VpYzBnMnJWbFRZb3g2OWV2VExDVEVjcjEzeHc3V0xWOU94eDQ5R0RsK1BEczNiYUpPUUFETldyYTB0TWxJUytQZmI3NUpqWm8xZWVaUGYyTHZ6cDNVcUZtVDBEWnRiTTd6TDg4OFkzWDl6cXV2V2wwWGhTajdkdTBDWU0yeVpheFp0cXpFT0lIMTZ6TzlqRERxMTlxNmRtMkYybVZtWnBabzI2bEhENUlURXkzbHRmejhTbjBmSWlJaXZ6WHR3cHJ4K2ZzdjhkM3l6ZXphZDVUNHhDU3lzbkxMN3lnaU5ybTRPRkxYejVkdUhVSjU0TjYrdUxrNFYvV1VSRVJFUkVUdUdBcGVmZ05XTFZsQ1ptWW1RMGFOcWxEd1lqYWJPUk1iUzBEOStnQkVIejdNbWRoWUhwczVrOHZ4OGF5MkVRallLdXZVczJlSjRBVmc1UGp4K1BuNzA3VlBIK3pzN0dnUkZsYWl6WVd6WndGczFoVm5NQmdZTTJrUzExSlRPUlFSZ1hmTm1neTY5MTQycjFsRFprWkdpZmJyVjZ3b1VkYWxkMjlMOExKbiszWitXTFNJVGoxNk1ITENCQUN1SmlmejAvZmZNMmJTSkZwMzZBQkFZa0lDemk0dTNQZmdnemc2T1dFMm0vbDY3bHdlblQ3ZDVqTUQrQWNHMHFwZE82dXlxQU1IU0lpTEF5RDIyREVTNCtNSmE5ZU9oazJibHVpL2F1bFM3STMvK1NPM2JzVUtOdHNJa2dBMnIxbFRvczVXMmEycllINzY0UWViNDkwcUl5MnQzTFl0dzhNVnZJaUlTTFhpNXVMTW8rT0c4T2k0SVZVOUZSRVJFUkVSRWFuR0ZMemM0VTdGeExCLzkyNEdEQitPbjc5L2hmcmN1SGFOVC8vNVR4NmRQaDJBV3JWcmMvN1VLVDZiUFp1cHp6MW50Y1hWck5kZkp5VTVtYi85Kzk5V1k3ejQrT09sanUvaTZrcS9vVU10MTF2WHJpMzFRM3hiNDB4KyttbXJjTU5vTkRKeDJqUysrZXd6eTFrbGY3NWw2Ni8zL3ZJWFVsTlN5cDFucTdadFN4dzJQMkxzV056YzNmRXFkdWJLSisrOVI5OGhReXpubWZUbzM1Lzh2RHpMTm1DMjFBa0lvTjhRNnc5cWtpNWZ0Z1F2VzM3NkNVY25KKzRkUHg0M2QvY1MvVmN2WFlyUldQS1AzUE92djI1MS9ZOC8vNW5PUFh2U3ZWKy9jc3R1VmRyMlpjVzkrUGpqK1ByNThmd2JiNVRiVmtSRVJFUkVSRVJFUkVRcVI4SExIU3d2TjVkbFgzMUZuYnAxNlRONGNJWDdYU2s4Skw1Mm5Ub0ErUG43MDZWWEx4Yk1tY09LeFlzWi9mRERscmI1QlFVMnc0QmZvbmlBc0hQVEp2WnMzMjVWRmg4WHg5ZHo1OXJzNitIcHlaUm5ueTExYkZNRjU1bWRtY21TQlF0WXNtQkJpYnFOcTFaWlhkdGFRYkoyK1hLcjYrbXZ2RUpnNGNxaHNody9jb1F6c2JIMEhqVEladWdDWURLWmJENkRiK0gzcVRoWGQvY1M1YmJLU25Od3p4NmNYVnhvR1I1dXN6NDlMWTNjbkJ3Y25hd1BQNzF4N1JwblQ1NGt2SEJsa0lpSWlJaUlpSWlJaUloVWpvS1hPOWk2RlN0SVRVbmhpUmRmeE43ZXZzTDlMbCs2aElPakk5NCtQcGF5Rm1GaGpQLzk3MHRzbzVXZmw0ZlJ3YUhjTVhkdTJzU1AzMzFudWU3U3V6ZjNqaHRuMWFaNEtPQmFHRDRVTHl0K0dIMWxWWFNlTlh4OFNxd2dzY1hXQ2hKYmlyL0Rzcmk0dXRLc1pVdjZEQjVNYWtxS3pYNG1rOGxxcTdIL2x0eWNITmF2WEVuYTllczgvTVFUVnVmZkZNbkt6R1RQdG0zMEhEalFxdXp6MmJPNUhCK1BnNk5qcWFHTmlJaUlpSWlJaUlpSWlKUk93Y3NkS3U3Y09YWnQza3kzdm4wdDIyRlZwbTlBdlhvWURBYXI4ckJiemllQm14L1N1N3E1bFR0bXZZWU42VnU0elZacDU1TDhHbGVUay9IMDhpbzFYTW5KeWNIZHc2UGNjZXp0N1N1OEtxUXlLMGpLMDZCSkV4NmJPWlB2RnkwaTZzQUJubnI1Wlh4OGZTMzFCUVVGQURaWHZOamFqcTJpWjd6WTR1amt4S1RwMDVuenpqdDgrZkhIVEhuMldacy9ROXZXcjZkRDkrNjR1THFTbTVQRC9BOC81SEo4UE8yN2RpMzNiQjRSRVJFUkVSRVJFUkVSc1UzQnl4Mm9vS0NBSlY5K2laZTN0OVhCNlJYbDd1bUpYOTI2SmNvdng4ZVhLTXZKenNiRHk4dG1YVlptSnBmajQvR3VXWlA2alJwUnYxRWpvUFRneFZhQVVOWlpNY1Z0WHJPR2s4ZVA4OWlNR1p3N2ZicEVmWFpXRmk2dXJ1emR1Yk5FM1pXRUJFdDV4KzdkQVlnNmVKQ0Y1WngzVWxhUU1YREVpQkxudVNUR3g3TjE3ZG9TWmNXMTY5eVpmVHQzc21ET0hKNTY2U1hMVmw2bXd1Q2wrSW9YbzlHSW81TVRNMTU1eFZKbU5wdFpzWGd4OVJzM3BrM0hqbVhPLzE5Ly8zdXAyNi9WOXZmbm9hbFQrZXo5OTVuL3dRZk1lUFZWYW5oN1crb2RuWnpJU0U5bnpiSmxEQmsxaXM5bnorYml1WE4wN2RPSGU4YU1LUkhhaVlpSWlJaUlpSWlJaUVqRktIaTVBMjFkdDQ3TGx5N3gyTXlaSmM3Z3FJamhEenhnczN4V0tWdHdKY2JIMjZ3N3NuOC9SL2J2WitLMGFZUzBibDNxL1dyV3FrV3prQkR1S2J6djRmMzcyZkRqandCTWZmNTV5MHFWMUpRVWRtemFWT0lNRkxQWlRNelJveGdNQnV6czdGajIxVmMyNzNNMU9kbG0zZWtUSnpoOTRnVHduK0NseUtUcDA2bFpxMWFKUG1WdE5XYnIwSHFBK0lzWGliOTQwV1pka2ZxTkd6TmsxQ2hXTFZuQ2QvUG44MkJoOEpTZm53K0FRN0VWUGYyR0RxWGYwS0ZXL1hkdTJzU3BtQmpxTjI1YzdtcWN2LzdyWDJYV053NE9adGdERDVDUmxvWlhqUnJBelJWT0FGNDFhaERVcUJIN2R1M2lWRXdNVjVPVDZUOXNHQU9HRHk5elRCRVJFUkVSRVJFUkVSRXBtNEtYTzlEbTFhc0IrSHoyN0ZMYnZEWmpCZ0J2bDdPcW83aEpoWDJLeEYrNFlEbE12bVY0T0oxNzliTFpMeUFvcU14eHc5cTNKNng5ZXdDT0hUN001cDkrb2s1QUFKY3ZYV0x4dkhuNDFLN04wRkdqYUJZU1l2TzhrWXRuejVKMi9UbzlCd3pBcDNadC92VGVlMWIxeDQ4Y1ljbUNCUUNNbkRDQlZtM2JWdXlCdVJrSzNScGdwS2VsQVdERzlzSDJwV25UcVJOakowMnlLbHM4Yng2SElpS3N5cnIzNjhmeHFDaWlEaDdrNTYxYjZkSzdOd1dGd1V2UmlwZnlWZ0p0V3IyYVRZVS9CeFV4ZHRJazJuVHFWS0s4VzU4K3dNMVZWSHQzN0dCanNUR0gzbjgvSjQ0ZTVXcHlNZ1B2dWFkRUNDUWlJaUlpSWlJaUlpSWlsYWZnNVE3VXlzWlpMRVdLUHVRUGI5OGVPM3Y3U28wYmZFdm9jZmJrU1F3R0EvNkJnVnc0YzRieGt5Zmo0T2hZK1FrWCtubnJWbForK3kxOWh3ekJaREp4K2RJbFduZm93STVObS9qMzMvOU82NDRkK2QzSWtWWmJYc0hOYmNFQVduZm9nTUZnS0xFaTVreHNMUGIyOXJoN2VMQnI4Mlk2ZE8zNml3K3BUMDFKc1FSYWUzZnNJQ0FvaUU0OWVwQ2RsWVdkblIxWFUxSUFNRmJ5M1Jabk1CZ1lQWEVpczk1NGc4U0VCQUR5OHZJQUxPOTM1SVFKVm4xeXNySll1M3c1ams1T0RCb3h3dWIzTmpveWt0am9hTnAzN1VxOVc4NXN1Zlc2aU5sczVsQkVCQnRYclNJbEtRblB3Z1pDclhBQUFDQUFTVVJCVkpVdkFHN3U3b3g1OUZIbS9mdmY3TnUxaS9aZHUrSjF5L2RHUkVSRVJFUkVSRVJFUkNwSHdjc2Q2TlpWRmNVVkJTLzNUNXo0aTdZaEs1S2ZsOGYrM2J0cDBLUUozZnYxNDZ1UFAyYkwyclVNdk9lZVNvK1ZuWjNORHdzWEVybHZIOTM3OVdQQThPR3NXN0VDZ01IMzNVZjdidDM0ZnVGQ0RrVkVjUFRnUVhvT0hFanZRWU53ZEhMQ2JEWVRkZkFnUHJWckUxQy9mb214VTFOU09MeC9QMDFidGlRa1BKeGxDeGV5ZnVWS0J0OTNYNlhuZWY3TUdiNzg2Q09jQ3QrYnQ0OFAzeTljU0VaYUdqNjFhL1AxM0xuQXpiTlhtclpzV2VueGkvUDI4ZUg1MTErM0JCMUZXM3dWYlRYV3VXZFBTMXV6MmN5WEgzMkV5V1RpL29rVGJhN29pVHQvbnRWTGwrSWZHTWg5RXlhVUd6eVp6V2FPN04vUHh0V3J1WktRZ0x1SEI4TkdqNlpMcjE3ODhhbW5MTzJhaFlRdzlQNzdXYlZrQ1IrOSt5NlRwaytudHIvL3IzcDJFUkVSRVJFUkVSRVJrYnVaZ3BkcVl1M3k1ZVRtNUhEUG1ERVZhcjl6MHliU3JsOW42S2hSaExSdVRWRERobXhkdTViZzBGRHFOMnBVNGZ0R0hUekl5bSsvNWNhMWEvUWRNb1JCSTBhVWFPUHI1OGVVWjU5bDc0NGRyRm0yakUyclYzTTFPWm14a3laeEpqYVcxSlFVK2c0ZVhLS2YyV3ptKzRVTHljL0xvMmYvL2pRS0R1YkFuajFzWGJjT245cTFTNXpuVWx5emxpMTUvdlhYcVZtckZtYXptWjJiTnZIVDk5L2pYNjhlazU1NmlqZWVmNTdXSFR0aVoyZkh1aFVyYUJ3Y3pMakprM0Z4Y2FGT1FNQnRXZmxSZkhWSlRtSHc0bWhqUmRHWkV5ZTRjT1lNQUQ5OC9UWEhEaCttUlZnWXpVSkNjSFoySmpZNm1xOC8rd3hISnljZW1qcTF6TkRGWkRKeGVOOCtOcTFaUTlMbHk3aTR1akpveEFpNjkrdFhhbERYbzM5L3NyT3kyTGhxRlhQZWVZZFJEejFVcWUzY1JFUkVSRVJFUkVSRVJPUS9GTHhVRXpzMmJxUWdQNTlobzBkaloyZFhadHY0aXhmWnNHb1Z2blhxRUY2NHZkZW9pUlA1OTkvL3pvSVBQMlRLYzg5UnAyNWRtMzJMdGdYTHpzb0NJUDNHRGJJeU0zbmcwVWRwMTdsenFmYzBHQXgwNnRtVFppRWhyRnV4d2hJUTdkKzlHOEJ5Umt4eEt4WXZKdmJZTWNMYXRhTng4K1lBalAvOTcvbnd6VGY1ZnVGQzBxNWZwKytRSVJnTWhoSjluWnlkOGExVGg2VEVSTDVmdUpBenNiRzA3ZHlaa2VQSFd3VVFBNFlQeDhQTGk1V0xGNU9Za01DUSsrNnpDa3h1bDR6Q2MyVWNiSVFmalpzMzU5VjMzK1g4NmRORVIwWVNIUm5Kd1QxN3NMZTN4NzllUFM2ZFA0K0hseGVUbjM0YUgxL2ZVdTl4NDlvMTVyenpEcWtwS1JnZEhPZzVjQ0I5QncvR3hkVzEzUGtOR0Q0Y0YxZFhWaTlkeXNKUFBpRzhRd2VHakJwVllsczRFUkVSRVJFUkVSRVJFU21iZ3BkcUlqZ2toTHk4dkhKRGw1U2tKT1ovOEFHbWdnSkdQZmlncFgyZHVuVVpQWEVpaStmTjQrTjMzMlhjWTQ4UkhCcHExVGZxNEVHK25qc1hSeWNuSXZmdXBVbno1blRwM1pzV1lXSFVxRm16UXZQMDl2R3hiS1dXbVpIQmtRTUhxRlc3TnY2QmdaWTJ1VGs1TFAzcUt3N3YyNGV2bngvM1BmaWdwYzZyUmcxKy84d3p6SjAxaS9VclYzTHkrSEZHakIxcjFSOGdJejJkTFQvOXhPNnRXM0V3R3NzTWhqcjM3RWxBVUJDTDU4M2p1L256MmI1K1BiMEdEU0tzZlh1TXhWYVhISXFJc0d6MVZsa25vcU1COFBEMHRGbHZNQmhvMEtRSlFZMGEwVEk4bkxYTGwzUHUxQ25penAwRGJvWXFpei8vbkpiaDRiUU1DN081TFp0bmpSclVxRm1UaGsyYk11amVlMjJHSmlhVHFkUTVkdS9YanpvQkFTeWVONC9EKy9hUms1M05vOFcySlJNUkVSRVJFUkVSRVJHUjhpbDQrWTE1KzVOUGJKWlBuRGF0M0w1eDU4K3pZTTRjYmx5N3hwQlJvMmpZdEtsVmZldU9IY25OemVXSFJZdjQ0b01QYU4rMUs0UHV2UmNQVDArT0h6bkMxM1BuNHUzanc1VG5ubVBwZ2dVc1diQ0FmVHQzRXRxMkxUNit2aGdkSERBWUROZ1pERFJzMnBSSHAwL25WRXdNSnBNSnM4bUV5V1Npb0tBQVUwRUJCUVVGMUd2WWtGWnQyMXFGTnJIUjBmenc5ZGRjVFU3R3QwNGRmdi8wMHlWV2JQaldxY09UTDczRXdrOC81ZXpKazh6KzI5OW9HUjV1V2QyeGUrdFc5dTdjU1c1T0R1SHQyelA4Z1FmdzhQSXE4OTNVYTlDQXAxOTdqUzAvL2NUMjlldjU5b3N2V1BudHQ5dzNZWUpsTlU1dGYzK2EzeEpHeFJ3OXlwV0VCTXUxeVdUaW04OC94OUhSRVFkSFIrd01CcEt1WENFMk9ocEhKeWNhQndkYjJtWm1aSER0NmxWU2twSzRmT2tTY2VmUGMrN2tTYkt6czNGMGNxSkR0MjUwNzkrZi9MdzhEdS9ieCtIOSs5bTRhaFViVjYzQ3k5dWJsdUhoaExacFE1UEMxVUFBdjMvbUdlenQ3YTNtY3owMUZYY1BEK3lOUmt0d1pDdzhhK1pXVFpvMzU5ay8vNW1OUC81SXY2RkR5M3huSWlJaUlpSWlJaUlpSWxLU2dwZTdSTlRCZ3l6Ky9IUHk4L1BwTTNnd3ZRWU90Tm11WS9mdWVQdjRzSGplUFBidDJrWHNzV1A4NFkwM01Oalo0ZXppd21NelpsREQyNXRIcDA5bjU4YU43Tm0rblZWTGxsUjZQdDQrUHJ6d3Q3OHhkdElrekdZekFJa0pDWHp4d1FlWVRDWmFob2Z6d0NPUGxMcE5scGUzTjlQKzhBZTJiOWpBcHRXck9YZnFGQzV1YnFRa0piRnI4MllhTld2R3dIdnVvVUdUSmhXZWs0T0RBd1B2dVlkT1BYdXllYzBhenA4K1RZdXdNRXQ5UUZBUVErKy8zNnBQMm8wYlZzR0xuWjBkQ1hGeEpGMitiTld1WnExYTNEdCtQRzd1N2dBVUZCVHc5aC8vYU5teURjREgxNWRXN2RvUkhCcEs4OUJRSElxZEJ4Tll2ejVEUm8zaTNLbFRITnE3bDZnREIvaDU2MVljblp5c2dwZmlvUXZjWEVuejNwLy9URjVlbmxYNXJhRmJjYTV1YnR3emRteXA5U0lpSWlJaUlpSWlJaUpTT2tOK3hobHpWVTlDL250ZWZQeHhlZzRZUUw5aHcvaHMxaXphZCsxSzUxNjl5dTJYa1o3TzJoOStvRmxJaU9XZzljdng4VGJQZnNsSVR5Y2pMWTM4L0h6TGloYVR5WVRaYkw0WnFwak5tQUd6Mll6QllNQmdNT0Jab3dhK2ZuNGx4dHF6YlJ2T3JxNjA3dENod3MrWW5wWkcrbzBiMUFrSUFPQnFjakkxYTlVcXM4L3J6ejVMendFRDZETjRjS2x0aXVZTGtITGxDazdPenJpWHNsWFlyZjN5Y25QSnk4MmxvS0FBbzRNRHJtNXVKZHJ0M2JtVC9MdzhhdnY3VTdkZVBadHRTbE5RVUVCc2REUk5XclRBb1pUVkswVVd6Sm5EbGN1WE1adk5PRGc0MExoWk0zNDNjcVRWV1RkU1BUM3pwdytJUEhxU0xkL1BydXFwaUlpSWlJaUkzRFVXZkx1VytkLytwSCtMaVloVVEwYTNSaVVQSExkQndjdGRwSGlRSUNMVjMxTXZ6eUw2eERuOVpWOUVSRVJFUk9SL1NNR0xpRWoxVmRIZ3BleVQyS1ZhVWVnaWNuZTVlaTJ0cXFjZ0lpSWlJaUlpSWlKeTExSHdJaUpTRGFWZVR5YzU1WHBWVDBORVJFUkVSRVJFUk9TdW8rQkZSS1FhbWoxM0NmYjIrbCs4aUlpSWlJaUlpSWpJLzVvK2xSTVJxVVpTcjZmemwzOTh3YmJka1hUcEVGTFYweEVSRVJFUkVSRVJFYm5yR0t0NkF0WFZnbS9YVnZVVVJPUXVrcEdWeGVtejhjU2NQSStqb3dOdnZEaUpNK2NTcW5wYUlpSWlJaUlpSWlJaWR4MEZMLzhsODcvOXFhcW5JQ0ozRVlQQlFGMi9tZ3dkMklYeDl3MmdocWU3Z2hjUkVSRVJFUkVSRVpFcW9PRGx2MlRMOTdPcmVnb2lJaUlpSWlJaUlpSWlJdkkvcGpOZVJFUkVSRVJFUkVSRVJFUkViaE1GTHlJaUlpSWlJaUlpSWlJaUlyZUpnaGNSRVJFUkVSRVJFUkVSRVpIYlJNR0xpSWlJaUlpSWlJaUlWTmlsOCtkLzlSakpWNjZRZnVQR2Jaak4vMDV5WWlLN3Qyd2g3dHk1WDlRL05qcWFsQ3RYU3EyL2NQWXM1MCtmeG1ReS9jSVpXdHV6ZlR2YjE2OG5Qei8vVjQrVkVCZkgrcFVyTVp2TnQyRm1JdFdmc2FvbklDSWlJaUlpSWlJaUlyOE5oeUlpV0R4dkhvODgrU1F0d3NKKzBSalpXVm5NL2VjL3ljL1A1OFgvK3o4Y25aeHU4eXhoM1lvVkZXbzNhTVNJQ3JXN2R2VXFjMmZONGxwcUtxMDdkbVRzcEVrWURJWUt6eWMvTDQrRm4zNktvNU1UTDcvNUp2YjI5aVhhL1BUOTk1dzllWkpYM25vTHp4bzFLangyYWJhdFc0ZlpiS2Jud0lHL2VxeUlIVHY0ZWV0V1BEdzk2ZEs3OTY4ZVQ2UzZVL0FpSWlJaUlpSWlJaUpTalgzMThjY2NQWFFJZ0wvKzYxOWxCaDBaNmVsa3BxZVhXdThmR0lpN2h3ZXJseTJqVnUzYVpkN1h0MDRkbStYTEZpN2tXbW9xb1czYUVMbHZYNm45YTlXdVRhTm16V3pXL2ZqZGR6YkwvZno5NmRpakI1dlhyQ2x6YmtVcUVyeWtYTG5DM1BmZkp6czdtNTREQjdKand3Ynk4L0lZKzloak9EZzRWT2crUnlNanljbk9wdmVnUVRaRGw0eTBOTTZkT2tYajRPQXlRNWZycWFuOC9hV1hTcTEvKzVOUEFJaS9lSkdyeWNuMEdUeTRRdk1yejZBUkl6aHk0QUQ3ZHUyaWM2OWVsUXFkUk81R0NsNUVSRVJFUkVSRVJFU3FxYWlEQjRtT2pLeHcrOTFidHJCeDFhcHkyNlducGZHUFAvKzV6RFpGSVVCeDYxZXU1TWorL1FBY1BYVElFZ2paMHFaVHAxS0RsNTJiTnRrc2J4RVdSc2NlUFFEbzNxOGZ3eDk0d0dhN0g3LzdydFF4aWpzZEU4UENUejhGNExHWk13bHEySkM2Z1lGOE4zOCtINzN6RGc4Ky9qZzFhOVVxdFg5V1ppWUFFZHUzWTI4MEV0NmhnNlVNd01YVkZZQ0RFUkdZVENhYWhZU1FtcEpTWWh5ajBZaUhseGN1cnE0Mm4rbklnUU9jUDMzYWNoMjVkeThBN2JwMEtmY1pBVjU4L1BFS3RjdElTK09scVZQTGJOT2xkMi91SFRldVF1T0pWRmNLWGtSRVJFUkVSRVJFUktxaHJNeE1Wbnp6RGNHaG9jUkVSVldvejREaHd4a3dmTGpsK2tSME5KdFdyV0xDbENsNGVYdmI3TFB5MjI5SnVYS0ZjWk1uNCt6aVV1clkyemRzWU5QcTFUUUxDZUhoYWRNdzJsZ3RjdjNhTmViT21rVm1lanJkKy9ZdGRTeGJvYzZmWnM0czlmNjd0bXdoTWlLQ0o4dFlMVkpjUVg0K0cxZXZac3RQUCtGVHV6YVBQUEVFS1VsSndNMUF5TE5HRGI3KzdEUGUvK3RmR1R4eVpLbXJRUDd5ekROVzErKzgrcXJONTlpM2F4Y0FhNVl0WTgyeVpTWEdDYXhmbittdnZJS2preFBkKy9VclVYL2w4bVZMOEdJMm16bFVHTHo4NDA5L0t2TTVKei85TkUxYnRHRG9xRkUyNjZNakl6bDMrclJWdmEyeTR1b0dCWlY1VDVHN2dZSVhFUkVSRVJFUkVSR1JhbWpWa2lWa1ptWXlaTlNvQ2djdnR3b0lDdUphYWlvTFB2cUlKMTU0QWFQUit1UEUwekV4N042eWhSNERCcFFhZXBqTlpqYjgrQ09iVnErbVZkdTJqSDNzc1JMakFGeE5UbWJ1ckZtWVRDYW12ZkFDdm41K1pjNHRLelBUc21Ja0p6dWJuT3pzVXNPaGF5a3BYRGg3dGlLUHpPbVlHRllzWGt4aVFnS3RPM2JrdmdrVE9Cb1p5WGRmZk1HdzBhUHAwYjgvallPRGVmcTExL2gyM2p5V2YvTU5lM2Z1Wk5DSUVUUnYxYXJFZVA2QmdiUnExODZxTE9yQUFSTGk0Z0NJUFhhTXhQaDR3dHExbzJIVHBpWDZyMXE2RkhzYjc2czBKNDRlNWNhMWE3VHAxQWx2SHgrcnVnTzdkNU9mbjArbm5qMEJMS3QxaXA4RGN6VTVtUm8xYTJKblo4ZlZsQlRPblQ1dFhYOUxXY3FWSy9pVXMrMmN5TjFHd1l1SWlJaUlpSWlJaUVnMWN5b21odjI3ZHpOZytIRDgvUDByMUNmbHloWGVlZTAxbTNYWFUxUDU0NU5QbHRwMysvcjFiRisvdmtUNUc3Tm5zM2plUEk0ZFBveXpzek5SQnc4U2RmQmd1WE81ZGFYR3JTdGNvaU1qK2Vheno1ajU2cXY0MXFsRGNtSWlBRDVsYlB0Vm5vdm56ckhoeHg4NWNmUW9IbDVlUFBqNDQ3UnEyeGFBdHAwNkVSa1J3ZXFsUy9Iejk2ZFpTQWdlbnA1TWZ2cHA5dS9lelpwbHkvamlndzhzWjh5RWQraUFoNmNuQUhVQ0F1ZzNaSWpWdlpJdVg3WUVMMXQrK2dsSEp5ZnVIVDhlTjNmM0V2TmF2WFNwemFDcU5MdTJiQUdnYzgrZU5HalN4S291Y3U5ZWZHclhMdlZzbSt2WHJ2SHh1Ky9Tb0dsVHhrK2VYTzY5TnE1YXhkYTFhM253OGNkdGhrNGlkeXNGTHlJaUlpSWlJaUlpSXRWSVhtNHV5Nzc2aWpwMTYxYnFjUFVhUGo0OC8vcnJ0M1V1OWtZakJmbjVkTy9YajlZZE8xckNodUwyN2RyRmhUTm5HUFhRUXlYcURrVkVjQ1kydGtSNXc2Wk5zYk8zWi8zS2xVeVlNb1hMOGZFQStOV3QrNHZtdVhIVktqYjgrQ1AyOXZiMDZOK2Yvc09INCt6c2JLazNHQXlNblRTSldXKzh3ZEZEaDJnV0VtS3BhOSsxS3kzRHc5bTZkaTAvYjl2R3FpVkw4QThNdEFRdlpUbCs1QWhuWW1QcFBXaVF6ZEFGd0dReVZUaDRTWXlQNStTeFl3QmNqbyszQ2w0Szh2TzVkdlZxaVRDbVNGWm1Kdk5tenlZcks4dm1kbWEyZE8zVGgraklTTDc4NkNQR1RKcEVlUHYyRmVvblV0MHBlQkVSRVJFUkVSRVJFYWxHMXExWVFXcEtDays4K0NMMjl2WVY3bWR2YjQ5dm5UcTNmVDRQUC9ta1pSNzFHalFvVVg4bU5wWUxaODdRc1h2M0VuVng1OC9iREY1YzNkem8xcWNQVzlhdUpmN2lSUzZjUFl1ZG5SMytnWUUyNTJBMm0yMmV3VktrUTdkdVhFMU9wdC9Rb2ZqNCtwYTZLcWYzNzM2SGw3ZDNpZnJtb2FFTUdUV0tYb01HY1NvbWhzYkJ3YVhlcXpnWFYxZWF0V3hKbjhHRFNVMUpLYkUxR053TVhvcHZOWFkxT1puMEd6ZXMybVNrcFFHd2FmVnFIQndkY1hWMTVlTFpzM1F1M0ZJTUlDa3hFWlBKWkhNRlZGWm1KblBmZjUra3hFUWVlZkpKZ2hvMnJORDhYZDNjK1Awenp6QjMxaXdXZi80NXBvSUMyblRxVktHK0l0V1pnaGNSRVJFUkVSRVJFWkZxSXU3Y09YWnQza3kzdm4wci9PRzVMVkVIRDdMUXhnSDJGZkhxdSs5YVZudVlUQ1l5TXpMS2JKK2Zsd2RBMmkxaEF0eGN2WE5yWGRIWVBRY09aUGVXTGF4ZnVaTGt4RVQ4NjlYRDBjbko1ajN5Y25QTFhEWGk1ZTNOQTQ4OFlybXU3TE8vOVBlLzQrM2pnNXU3ZTZWV2ZUUm8wb1RIWnM3ayswV0xpRHB3Z0tkZWZoa2ZYMTlMZlVGQkFZRFYzTGV1VzBmRTl1MDJ4M04wY3FKNzM3NWNTMDB0RVZoZE9ITUdnTHBCUVZibEdlbnBmUHJlZXlRbEpqSmh5aFNyMVR3VjRlcm14dVNaTS9ubzNYZjVidjU4bkYxY2FCRVdWcWt4UktvYkJTOGlJaUlpSWlJaUlpTFZRRUZCQVV1Ky9CSXZiKzlTei9Db3JNZWZlNjVDVzJZQnhCdzl5cW9sUzZ6S3JxZW04dFlycjFTby85Lys4SWNLMVJXZDkrTGk2a3Ezdm4zWnRHWU5BTDBHRFNxMWYwWjZPczR1TGhXYUI4QXJiNzFWYnB2czdHem12UDAySHA2ZWVOYW9VV3E3eFBoNHRxNWRXNktzdUhhZE83TnY1MDRXekpuRFV5KzlaQW1RVElYQmk3Mk4wT2pKRjErMGZMMXQvWHFPSGpyRXZlUEdrVjlRd09GOSt6aTRadytYTDEyaVRrQUFBQ2VQSDhmT3pvNzZqUnBaamVQcTVrYnpzREFHTm14SVNPdldWblY5Qmc4dXNSS3AvOUNoZE92VHg2ck16Y09EeWM4OHc0YVZLMHZkeWt6a2JxTGdSVVJFUkVSRVJFUkVwQnJZdW00ZGx5OWQ0ckdaTTB0ZCtWRlpQcjYrZUhsN1Y2aHQvTVdMSmNyY1BUMTU1TWtueSt5M2ZjTUd6c1RHMm16Mzg3WnRuRGg2dE5ReGVnd1l3SzdObThuT3ppYjBsdENndUpTa0pEeTh2TXA1Z3YrdzljeTNibGUyYzlreXNyT3lHRGQ1Y3BsYnVzVmZ2R2p6M1JSWHYzRmpob3dheGFvbFMvaHUvbndlZlB4eEFQTHo4d0Z3Y0hBbzBTZW9XSUJ5LzhTSjNETm1ERVlIQjR3T0RyUU1DK01IZzRFRGUvWXdkTlFvY25OeWlEbDZsSVpObStKVTdPd2F1SGwremVDUkl3RjRzZkMrbGVIczRzTHI3NzlQRFc5dlJqLzhjS1g3aTFSSENsNUVSRVJFUkVSRVJFU3FnYzJyVndQdytlelpwYlo1YmNZTTREK3JSdjdiSEJ3Y3l0MTI2dkQrL1FBMjJ4MlBpaXExRHNESjJSa1hOemV5czdNeG1jMDIyK1RsNVpHWWtJQ0xpd3NMNXN6aDRTZWVxTXdqQUxCajQwYU9IVDdNdzA4OGdiT0xDM0huenJGejQwWmFob2ZUUERTMHpMNXRPblZpN0tSSlZtV0w1ODNqVUVTRVZWbjNmdjA0SGhWRjFNR0QvTHgxSzExNjk2YWdNSGl4dGVLbE9CZFhWMXhjWFMzWEhsNWVOR25lbkgwN2Q5SnZ5QkFPN3RsRGJrNE9iVHQzTG5PY0VXUEhBaEFURmNXSjZHZzZkT3RHM1hyMWJMWk5pSXRqNzg2ZCtOU3VYZWFZSW5jakJTOGlJaUlpSWlJaUlpTFZRS3QyN1VxdEsvcVFQN3g5ZSt6S1dKMXhxNVNrSkhKemNpclU5c2IxNjZYVzVlWGxjZW44ZVp0MVJRZkRuenQxcWtSZFdobGpBa1JIUnBLYWtnTEE1alZybURSOWVvazJKNDRlcFNBL242ek1USTRkUGd5QXQ0K1B6VE53MHRQU2NQZndBQ0R1L0hsU3Jsd2h2RU1IWE4zZE9YdnlKSi8rODU4OE5uTW1aMCtkd3NQVGs1SGp4d00zdC9IS3k4MmxaWGg0bWZNdGk4RmdZUFRFaWN4NjR3MFNFeEtBbSs4TndNSFJzZExqOVJ3d2dNLy85UzlXTDF2RzhTTkg4UER5b25XSERtWDI2VnE0aFZqcmpoMlo5Y1libkQ1eGdzRWpSK0pXK0U2S0pNVEZzV24xYXR3OVBIaHd5cFJLejAya3VsUHdJaUlpSWlJaUlpSWlVZzNjdXFxaXVLTGc1ZjZKRXl1MURka243NzMzcStjRmNDMGxoWS9lZmJmTU51WFYzOHBrTXJGKzVVcnM3ZTFwSEJ6TWlhTkh1WFRoQWdGQlFmenB2ZmR3Y0hEQWJEYXpiZDA2QUlKRFF5M0JTL2QrL2VqZXJ4KzVPVG1XOTVHYms4TmJMNzlNNTE2OUdEWjZOSHQzN2lSaSszYkNPM1NnWGVGS2tTWHo1L1BwZSs4eDVkbG42ZGEzTDNaMmRwak5adFl1WDA1aWZEeFB2UEJDcVN0RUtzTGJ4NGZuWDMvZGNtWk1VZWhsYTZ1eDR0SnUzR0REeXBVTXZ1OCt5OHFYWmlFaHRBZ0xZKytPSFFDTWZ2aGhqT1dNVThUVnpZMkhwazdsay9mZTQ3UFpzM2xzeGd6Y0M4LzZPWDdrQ0l2bnpjUGVhR1RLTTg5UXMxYXRYL1NzSXRXWmdoY1JFUkVSRVJFUkVaRzcxTnJseThuTnllR2VNV09zeWhzMmFjS2tHVE5vSEJ5TTBXams3VC8rRVM5dmI2WSsvN3lsemZlTEZoR3hmYnRsMjdLMEd6ZUl2M2dSVjFkWHRxMWJSMjV1TG4wR0Q4Wm9ORkt6VmkyZWYvMTFtM01vV3BGaHEzNTc0UlpmdHV6Y3RJa3JDUWwwN3RXTG52Mzc4NDgvLzVuTmE5YncwTlNwdUxtN0F6ZTNDTHR3OWl3dHdzS29FeEJRWXF3M1gzNlpIZ01HMEhmd1lJNUhSWkdYbDJjNWpQNVc3VHAzSmljcml4V0xGM1Brd0FHNjlPNU54STRkWkthbk0yN1NKRDU4KzIzbWYvZ2hNMTU1eFJKUy9CSkZvUXRBVG1IdzRsaktpcGZzN0d4MmJ0ekl0dlhyeWMzSm9VUDM3dFJyMEFDNEdVd1Z2UWM3T3p0cTE2bFRxWGtFTld6SXhLbFQrZktqai9qM20yOHljdng0amg4NVFzU09IZFR5ODJQUzlPa0tYVVJLb2VCRlJFUkVSRVJFUkVUa0xyVmo0MFlLOHZNWk5ubzBkbloybG5KM1QwK0NRMElBT0hiNE1GZVRrK25Rdlh1Wlkza1U2eE43N0JqblRwMmkvN0Jod00welNueEwrZURmMmNVRndHYjlxQWNmWk5TREQ1WW9UNGlMWTkzeTViaDdlREJveEFoYzNkeG8zYkVqaHlJaXVCd2ZUNTI2ZFRrVUVjR2FaY3R3ZFhQajNuSGppQ2hjK1ZFa1B6K2Z6SXdNcmhWdVZYWmsvMzZNRGc2RXRtbFQ2ak4yN2RPSHVrRkJOR2pjR0lBenNiRkVIenBFcjBHREdETnBFdk0vK0lDRm4zN0tsR2VmdFhxZnYxVFJObXdPeFZZcG1VMG1BTGI4OUJQYk4yd2dNeU9EeHNIQi9HN2tTRXZva25iOU90OSs4UVVuang4bnNFRURraTVmNXROWnN4Z3hkaXdkdW5XcjhQMkRRME41YU9wVTVuLzRJVjk4OEFFQXpVTkRtVEJsU3FWV1RvbmNiUlM4aUlpSWlJaUlpSWlJM0tXQ1EwTEl5OHNyTlNRNEZCSEI5NHNXNGUzall6bi9vNGloOEw4bWs2bEUvOFQ0ZUdyNysyTXdHQ2hQMFFIeUZaVjI0d1lMNXN3aFB6K2ZVUTg5aEt1Ykd3QjlmdmM3UEwyODhQVHlZdjNLbFd4ZXN3WW5aMmNlZmVvcGF0U3NhWmx2MGZaaTE2OWVCYUJHelpwY1QwM2wyT0hEdEdyYjFoSUVGVDFUOGUzSUFFdm9BaEIzN2h3QjlldGpaMmRIODlCUWVnd1l3UGIxNjltemJadmxmUjJLaUxCczlWWlpKNktqZ1p1aEZ0eDgxMmNMejhKWnUzdzVkUUlDR0RkNU1zMWF0Z1Nnb0tDQVBkdTNzMkhsU3JJeU0ybmRzU1AzVDV6SWxmaDRGc3ladzlJdnYrUlFSQVNEN3IyWCtvMGFsWHJmL0x3OFRzWEVFTGx2SDBjUEhzUnNObE8zWGowUzQrTTVFUjNOVjU5OFFuajc5Z1NIaGxybUppTC9vZUJGUkVSRVJFUkVSRVNrbWl2YUR1eFdFNmROczdvMm1VeGN2blNKVThlUGMyRFBIaTVmdW9Tdm54K1BUcCtPczdPelZWc1BMeThBdHE1YlovbmczMncyRXhNVlJkcU5HN1FwUEJmbDF2R3ZwNmJpNHVxS2c0TURWNU9UT1hQeXBPVmNrb3E0ZVBZc3FTa3A5QjA4Mk9vdys5cisvclJxMjViUFo4OG03dng1ZkdyWFp1SzBhZFNwV3hjQUwyOXZBTDcrN0RQOEF3TTVIUk1EUUVCUUVEOXYyNGJKWktKVHo1Nlc4V3JWcmczQWowdVdFTjYrdlZXNFpEYVpPQjRWUmZLVkszUXN0aExvZHlORzRGMnpKcDE3OWJLYVYvUFFVS3RuaURsNmxDc0pDVmJ2NVp2UFA4ZlIwUkVIUjBmc0RBYVNybHdoTmpvYVJ5Y25HZ2NIQXpjRHJhdkp5Ymk2dVRINHZ2dm8wSzBiQm9PQnZMdzhEdTdadzlhMWF5MzFEenp5Q08yNmRMbjVqUFhyTS9PMTEvaCs0VUtPSGpyRW5MZmZKckJCQTBhTUhVdFF3NFprWldZU2YrRUM1OCtlNWV6Sms1dzllWks4M0Z3Y0hCd0liZHVXcm4zNkVOU3dJZGV1WG1YcnVuVkU3dDFMYkdFbzVPUHJTMEJRRUw1MTZ1RHQ0MFBOV3JVczh4VzVXeWw0RVJFUkVSRVJFUkVSRWRKdjNPRHRWMSsxSE9oZXc5dWJJZmZkUjdlK2ZXMGV5dDYrV3pmMjd0ekp1dVhMV2JkOHVWV2RyNThmUFFjTXNIbWZmL3pwVCtUZnNzcWxjN0hBb3p3dHc4TVpQM2t5NFIwNldKV2JUQ1orK1BwckxsMjRRS2VlUFJsMi8vMVdLMVhhZE9wRWRHUWtKNDRlNWZpUkl6ZzRPdEt4ZTNlYWhZUlFzMVl0N096c3JBS0Q5dDI2Y2VUQUFmYnUyR0U1b1A1V3dhR2hkTzNiMTNKdGJ6U1dXQmtVRUJURTBQdnZ0eXBMdTNIREtuaXhzN01qSVM2T3BNdVhyZHJWckZXTGU4ZVB0NXpWNGg4WXlJTlRwdUFmR0lpM2o0K2wzZW1ZR0g1WXRBZzdPenU2OU83TmdPSERMWDJLdUxtNzg5RFVxY1JFUmZIVER6L2NYTVVTR0VoS1VoS3pYbitkdkx3OEFGeGNYV2tSRmtaSWVEZ3R3c0p3S2hhNDFhaFprM3ZIaldQWTZOSEVSRVVSRXhYRjZSTW5PSExnZ0tYTmlMRmpGYnpJWGMrUW4zSEdYTldURUJHUjIyL0J0MnVaLysxUGJQbCtkbFZQUlVSRVJFUkU1Szd4Vy8rM1dOR1pMNDJDZzZuWG9FRzVXNFhsNStlVEVCZEhYbTZ1cGN6WnhZVTZBUUdsYmwrMmZzVUswdExTTUp0TTJOdmJVemNvaUE3ZHV0MldNMUZTVTFMSVNFc2pzUENzazlzaE5TV0Y3S3dzek9iL2ZJeHFNQmh3YzNmSHMwYU5NdnVtWExtQ2s3TXo3aFhZanN0c05wT1htMHRlYmk0RkJRVVlIUndzMjZoVlJOVEJnd1RXcjI4VnlKUjFyK3lzTE10S284UDc5NU4yL1RvTm16VEJ2MTY5U244djBtL2NJT0hTSlZKVFVpeXJjRVNxSTZOYm93cjljR3ZGaTRpSWlJaUlpSWlJeU8xUytKRmNSbFkyYmk3T1piZTlBL1hvMzc5UzdZMUdvK1ZBOTRvYU9HSkVwZHBYaHJlUFQ0V0NoOHFPK1V2NUZHNVhWaEVHZ3dGSEo2ZGZmR2g5cTdadEszV3Y0dHU3aGJkdi80dnVXY1RkMDVPbU91dEZ4T0xYeDhnaUlpSWlJaUlpSWlJQ2dML2Z6US9wejU1TEtLZWxpSWhVVndwZVJFUkVSRVJFUkVSRWJwTk9iVnRpYjIvSG5nTkhxM29xSWlKU1JSUzhpSWlJaUlpSWlJaUkzQ1plSG00OGRQOGdGcS9ZekttemNWVTlIUkVScVFJS1hrUkVSRVJFUkVSRVJHNmpDYU1HMHJoQkFNLy9aUTViZDBkVzlYUkVST1IvekZqVkV4QVJFUkVSRVJFUkVhbE9qRVk3M3YzVFhWSzBoQUFBSUFCSlJFRlVOTjZmdTVUWC8vRUY4d1ByMExSUklIWDlmTEN6MCs5Qmk1VG00VEcvcStvcGlOd1dDbDVFUkVSRVJFUkVSRVJ1TTA4UE4vNzA3TVAwNmRxR2xldDNzV3ZmRWJLeWNxdDZXaUozTkFVdlVsMG9lQkVSRVJFUkVSRVJFZmt2NmRFNWpCNmR3NnA2R2lJaThqK2t0WTBpSWlJaUlpSWlJaUlpSWlLM2lZS1hPNXpaYk9iMGlSTWtKeWIrNGpFdW5UK1AyV3kramJPQy9idDNjeTAxOWJhT1dWQlF3QmNmZk1DNTA2ZExiYlAweXkrSlBYYXM0bVBtNTVmNTdCbnA2ZVRsVm02WmIwWjZPaGxwYWIrNlRWWEpTRThuS3pPenFxZGhFUnNkVGNxVks2WFdYemg3bHZPblQyTXltZjZIczZxNDQwZU9jQ1kyMW5LZGR2MTZGYzVHUkVSRVJFUkVSRVJFcXBxMkd2dUZYcHN4Z3k2OWV6UGt2dnNzWlprWkdSWDZzTjNOd3dOWE43Y0szU2N4SVlIUDNuK2ZKczJiODlqTW1aV2VaMHBTRXY5KzgwMWFkK3pJMkVtVExPV3BLU2tWK29BNHFGR2pFbVdYNCtOWnNtQUJIYnAxNC82SkU0R2J6NTZUblYyaE9UazVPOXQ4ZnJQSlJFeFVGTzI3ZHJYWkx6RWhnWDI3ZGhFUUZBUXRXMWJvWGhFN2RyRGh4eCtaL3NvcjFLeFZxMFQ5Rzg4OVI5OGhReGcwWWtTRnhvczdkNDRQMzM2YmRsMjZXSjc5VnFrcEtieno2cXVFdG1uRGhDbFRLalR1cmVJdlhpVCs0c1VLdHkvdG5kbnl4blBQNGV2bngvTnZ2RkdoOW5sNWVheGV1clRDNDVkbDZQMzM0K0RnWUxuT3o4dGo0YWVmNHVqa3hNdHZ2b205dlgySlBqOTkvejFuVDU3a2xiZmV3ck5HalZMSDNyTjkrMjJabzlGb3JOVDduUC9oaDViM21aR1d4dXovK3ovOEF3TVo4OGdqdUh0NjNwWTVpWWlJaUlpSWlJaUl5Ry9IWFJtOHZQajQ0MlhXVDVveGcrQ1FrRExiNU9ia1VKQ2ZiMVgyODdadHJGK3hvdHo3RHg0NWt0Ni91M2xRMUtHSWlITGIxd2tJSVBiWU1iYXRYNCtubDFlWmJadTNhb1dMcTZ2bGV2ZVdMUUQwR2pqUXF0M09UWnZZdVdsVHVmZCsrNU5QU3BUdDJMQUJlNk9SZmtPSFdzcldyMXpKejF1M2xqc2VRSmZldmJsMzNEajJiTi9PRDRzV2xhaGZhT09lYjMveUNRZCsvaGs3T3p2QzJyV3IwSDBBb2lNamNYWnhzUm02VkZaT2RqYUx2L2dDZzUwZGJUdDNKdW55WmF0Nm80TUQzajQrYkZ5MUNwUEpSS3UyYlV1MEFYRDM5S1Nnb0lESXZYdHQzc2ZGelkza3hFUTJyMWxUNGJsVkppaW9yUHk4dkFwL2I4c3phTVFJcStEbGFHUWtPZG5aOUI0MHlHYm9rcEdXeHJsVHAyZ2NIRnhtNkFMWS9GbjZKWnhkWEg3eCszVHo4S0I3djM2cy9lRUgzdi9iMzVnNGJScEJEUnZlbG5tSmlJaUlpSWlJaUlqSWI4TmRHYndVYWRxaUJRYTdrcnV0dWJ1Ny82cHhiWVVWUlc0TmZSYlBtMWZoY2Rjc1cxWnVtNW12dm1vSlhySXlNOW0zYXhmdHUzYkZQekFRazhsRVRuYTJWVEF6K2VtbmJZNnpaOXMyamg0NlZLTDhXbW9xaHlJaTZOeXpKOTQrUGlYcUowNmJWdWI4dnZ6b0k4dlg0ZTNiMDdoWk04dDFmbjQrNy8vMXI5d3paZ3pOYmxuUmtwK1h4LzdkdXpHWlRMengvUE0yeDM3MTNYZnhLTGJDSUNNOW5UT3hzZlFlTktqTU9WVkVRWDQraStiT3RRUXBuN3ozWG9rMi9vR0JEQjg5bWdNLy93ekFvcmx6Ylk0MS9JRUhhTkNrQ1Q5Kzk1M05lbDgvUDFvVmhrdHZGbnRmYTVjdlo5dTZkVlpsRzFhdVpQTlBQLzJ5aHlwRlFYNCs5c2IvL0svQnhkVzF6SjlwdVBselhabFZORVZiblVWczM0NjkwVWg0aHc1VzI1OFYvWXdlaklqQVpETFJMQ1NFMUpTVUV1TVlqVVk4Q3NQSTB1YjQ0dU9QbDFqVlpLdnNkdWs5YUJCKy92NTg4L25uM0xoMjdiYVBMeUlpSWlJaUlpSWlJbmUydXpwNG1UaHRHbzVPVGhWdWYvTDRjVktTa2l6WENaY3VXYlkzNnR5enA2VThPakt5d21PVzk0SDJyN0ZyODJZQUJ0MTdMd0I3ZCt4ZzFaSWxqSHp3UVV1YnBpMWEyT3diRXhWbHMzenptalVZSFJ6b1c3amE1VlJNREkyS2hTY2hyVnRYZUg0dXJxNmszN2hSYmp1ZjJyWFp1V2tUR1dscHRPblVpWDVEaGxqcUZuejBFVjE2OWFKWnk1YTQzUktZN2QrMUM3UFpUTHV1WFlrN2Y3N1U4ZE91WHkrMXZsYnQyaGdNQnI2ZU81Y1RSNDl5NzdoeHRPbmNtUS9lZkpPTzNidlRjOEFBNE9aWlBOZXVYdVdqZDk3QjI4ZUhtYSs5eHNZZmZ5UStMbzVKVHoyRnNkZ3FqeUpGMy90MUsxYXdlYzBhcTUrRmRZVXJwK3lLQllPR3d2OFdMOE5nNEpkSVNVcmllbW9xWHQ3ZVZ1V25UNXpnMjNuekdQUG9velJ1M3R5cTd2S2xTMXk1ZkxsU0s0NEFOdno0STIwN2RjS25kbTFMMlYrZWVjYXF6VHV2dm1wMVhmUXU5dTNhQmR3TUhXMEZqNEgxNnpQOWxWY3FOWi9LMkxwMmJZWGFaV1ptbG1qYnFVY1BraE1UTGVXMS9Qd0liZFBtdHM5UlJFUkVSRVJFUkVSRTdpeDNkZkJTV2Z0Mjd1VHcvdjJXNjlNeE1aeU9pUUdzZzVldlMxbnBVSjdWUzVleWZjT0dTdmV6RmQ1a3BLV3hZOE1HK2c4YmhvZW5KN2s1T1d4Y3RRcWpnd1BCSVNIRVg3aFE2ZnNrSlNheWIrZE9CdDV6ei8rM2Q2ZHhWZGZwLzhmZmgzMFZFRUVSOXhVQnhYM1B0VFRVMU1RdDAxSW4wOHdzKy9XWTZUYzE0elNMTTJYenE4WXlaOUt5UlN2TjNIREozTTBWTVZGUkVrVlVCRlJVRkZEWnp2bmZBTTZEd3prSDBNNzhMWDA5YjNVKzMvVWNQTjM0dnM5MVhmTHg5VlhxNmRQNjZKMTMxTDF2M3pzK1Y1bTNaOCsyV2x2ejlkY1dyMmY5OFkvYVZsclZjZnFubnpUcXFhZms3T0tpSzVjdUtldmlSVVcwYXlmL0NnR0N5V1RTdnAwNzFUSWlRcDVlWHByN2h6L1l2WWU0M2J2TkQvZ3Jtdmo4ODBvK2NVTEpKMDRvWnZ4NGRYN29JVWtsRDlWamx5OVhEWDkvdGUzVVNSKzkrNjZ5cjE3VnFJa1Q1ZVByS3c4UEQzWHAxVXZ6MzN4VEcxYXUxR09qUjkvUjUxS21mS3V5bTZVVklSWnJ1Ym5tL3k3SXp6Y0hOcmFVdndlajBhajlPM2RxUUxtS2o3TXBLZnAwL255WlRDYWJsV0NydnZ4UzUxSlM1T1ByYXhHMlZXYi96cDNhSEJ1ck04bkpldmJsbHkyMmhkU3JaNjdzS1hNMFBsNFphV21TcEpQSGordGllcnJhZE9pZ3hzMmJXNTA3OXB0dkxDcHp5Z0lzVzdhdVgyKzF6ZFpheFNxWURTdFhWdU5kbG56ZnF0bzNQQ3FLNEFVQUFBQUFBQUI0QUJDODNJRnhVNlpvM0pRcGtrcGFGZlhzMzkvbUEvVy9mZkNCM1hOVU5WOUdrbDU1NDQxcTNjL1dEUnQwYU44K205dGl2L2xHL29HQjZ0bS92NlNTWCs3bjNMaWh4NTk4VWo2K3Z0VTZmMFdydi94Uy9qVnI2cUdISDVZa2JWeTVVcTV1YnVvOWNHQzFLd05zR2ZmTU00cnExRWxGaFlWNmJjWU1qWjg2VmEzYnQxZkt5WlA2OXovL3FmaDkrMVJZV0tpKzBkSGF0bUdEZG0vZHFsNERCbWpyaGcwS0RnbXhDbDBrNlVoOHZLNW1aYWxOaHc3eThQVFU1Smt6TGJidjNySkZtUmN1NkhwMnRyeTh2VlZRVUtBSlU2ZGFCUTcxR2pSUXMxYXQ1T3pzTEhjUER5WEV4VW1TYXZqNUtiSmRPeG1MaTVVUUY2ZmdPblYwT2lsSkNYRnhhdDZxbFM1bFpFaVMybmZ0cXNDZ0lQTnh0V3JYVm1pREJ0WCtiR3dGVTdiV0pLbXdzTERTdVQwVi82M3UyN2xUZlI1OVZHN3U3anFUbkt6Rjc3OHZrOG1rU1RObTJBeFd4azZlclBmKytsY3QrYzkvTlBPMTE2eXFaU3E2ZlBHaTFpNWZMaTl2YjQyZU9ORnFlNTNRVUl2cUpha2tWQ29MWHJadDJDQTNkM2NOSHpmT3FwcEpLZ2txWFZ5cy94ZFc4ZnZ6OXV6WjZ0cXJsL203VU5sYVJkV3BTTHZUTm1zQUFBQUFBQUFBN204RUwvOEZ0Z2FxMzRtZ09uV3F0WitYdDdmTjlVc1pHVHEwYjUrY25KejArb3daTWhxTk1wbE1xdCtva2JxVVZteVVLV3VWVmxIR2hRc1dyK1AzN2xYeWlSUHEyTDI3RXVMamxYWHhvczRrSnl2NjhjZHRCaDkzWXVuQ2hWcTZjS0g1OVJjVkhuYjNldVFSOVJrNFVKNWVYam9hSDYvdjFxeFJRVUdCNHZmdXRUbWp3MmcwNnZzMWE4eXZuWjJkMVRJaXd2emFaREpweFdlZnFXWHIxanF3YTVkYVJFVG84SUVEY25aeHNkdDZ6VjRsVXNVNU9KVlZ6MGhTdHo1OTdpaDRLZDlHYTgrMmJZcmZ1OWRpYmQrT0hlYnJlZnY0MkF3S1B2akhQM1RyMWkyTE5SZFhWK1hsNXVxSExWc1VIQktpcnhZdGtvdXJxeVpQbjI2enVrU1MvR3ZXMUtpbm45YW44K2RyNlVjZmFlb3JyMWkyUFN2bjFzMmIrblQrZkJVWEZlbnA2ZFBsWDdObXRkK3pKSjA0Y3NROG44ZFc2Q0tWL0oxdEJTKzJ2ajllUGo1VzY3Ylc3RG0wYjU4OFBEMFZIaFZsYzN0dVRvNEs4dk90V2hmZXlNN1dtZVJrUlhYcVZLM3JBQUFBQUFBQUFQajFlNkNEbHovTW5DbUR3U0F2YjIvVnJWOWZIYnAxVTl2T25XVzRnN2taK2Jkdkt5MDExV0llaHIyS2hPcXFUbFZNWldyVnJxMStnd2FwWHNPR0Nnd0swdkpQUDFYNitmTWFNWDY4MVh0YnVXUkp0YzVaVkZRa1NUcTRaNDkrUEhCQXhVVkZxaDBTb29kS1o1ejhIRU5HalZLdDRHQXRXN3hZTi9QeU5IVE1HTFVJRDllNTFGUXQrK1FUU1RJL2ZCOCticHdXdmZlZXZsKzdWdTRlSHViV1grVWQrT0VIWGI1NDBlNzFUaDQvcnV2WjJZcHMyMVlIZHUxU3pWcTFWTGQrZmUzZnVkTnU4Q0tWaENiRG4zamlydDlueGI5clhtbWJzTUtDQW92WDVjT0VlZzBibXYvYnQwWU42N1hTd2ZMMjVPYms2SHhxcWtWbGh5UUYxS3dwYjE5ZmJWMi9Ya1ZGUmZMejk5ZmttVE5WdTI3ZFNzOFhIaFdsTGc4OXBQMjdkbW56MnJVV3JjcktGQmNWNmJNUFA5VGx6RXdOSFRPbTBzL1VIazh2TDdVSUQxZmY2R2hkdTNKRkFZR0JWdnNZalVhTFZtUC9MUVg1K2RxMFpvMXlybC9YMDlPbnEwVzVFSy9NclpzM3RXL0hEdlVhTU1CaWJkRjc3eWt6UFYydWJtNTJReHNBQUFBQUFBQUE5NWNITW5pcEV4b3FUeTh2dWJpNHFLQ2dRSmN5TXN4elBJN0V4MnZDdEdsMmY4bGYzb1Z6NS9UT24vK3NPcUdoYWhvV3BocCtmZ3B0MkZBekt4bjIvYTg1Yyt3K0xQZjI4VkZnVUpBbXpaaFJyZmV4ZDhjT0hUdDB5R3JkeWNuSlhBbHk1T0JCcFowOXF3RkRoNnB1L2ZwVys5cHJwYlIyMlRLTHRsWHRPbmRXaS9CdytkYW9vVzBiTjJyTHVuVWFNWDY4bkoyZHEzV3Y5a3llT1ZOWkZ5L3E2MDgra2F1Ym15VHBmR3FxVENhVHdpSWpOWG5tVEhsNWVabjNENjVUUjdWcTE5Ymx6RXo1MXFpaHk1bVo4bTdXekx3OTUvcDFiZmoyVzdXTWpOUlB4NDdadk9hZWJkdms0K3VyNXVIaDVyWDJYYnRxL1lvVnVwcVZwWnExYWxrZEV4Z1VKQjlmWDYzNjhrdnQzYjc5anQ1ajJXY2NWTHUyeGQvK3ovL3pQeGI3bGIwT2o0cFNuZERRTzdxR1BRbHhjVEtaVEZhelZDU3BiM1MwUHBrM1QzNysvbnIrMVZkVnc5Ky9XdWNjTW1xVVRoNC9yaVB4OGVvL2VMQlYrSEVxS1VsbmtwUFZvMTgvOWVqWDc2N3V1MUd6WnZyTml5L3EyeVZMZERRK1hqUCs5MzhWR0JSazNsNWNYQ3hKTml0ZWJBV1gxWjN4WW91YnU3c212L0NDNXIvMWxqNWJzRURQdnZ5eUdqUnViTFhmamsyYjFLbG5UM2w2ZWFrZ1AxK0xQL2hBbWVucDZ0aTl1MXExYVZQbGRRQUFBQUFBQUFEY0h4N0k0R1hXSC85bzhkcG9OQ29oTGs3ZkxsbWk0d2tKK21IelpvdGZycGVYbDVPamczdjNTcExPSkNlclZaczJhaGtSb1pTVEp4VVlGS1FoSTBjcTVlUkp1OWNlTW5La0pDbmw1RW1yT1JwOUhuMVVmUjU5dE5ydlkraVlNUm82Wm96ZDdUZno4clQ2NjYvVm9IRmo5WTJPcnZaNWJYRnpkNWVidTdzeTB0SzBiZU5HZGUzZFc0M0tCUjVsS3BzeFV0R2xqQXp0M2I1ZEo0NGNVWk1XTFRSNjRrVDk0L2UvbDVlWGw4NGtKK3U3MWFzVjFycTFhb2VFS0RjblJ3ZDI3Vkw4M3IzeUR3elVxS2VmMXA1dDIvVGgzTGtLREE1V3E5YXROV0RvVU8zZXRrMUZSVVVhT21hTTV0b0lYakxTMHBSMDlLajZSa2RiaEdzZHVuWFRkNnRXYWRPYU5SbzdlYkxWY2IvOTYxOGxsUXlZbDZvM2g2ZmlESjZLTTBES3JuTWtQbDdIRXhMTXIvMENBcFI4NG9RazJ5RkNkU3VpVENhVDl1N1lvY0RnWURWczBzUnFlMWhrcEJvMWJhcXpLU202ZHVWS3RZTVhOM2QzUGZYY2M2b1pGR1N6NHFSbFpLU2VmL1ZWaThvY1d5Nm1wMXZOQnJxWW5tN3h1a1BYcm9yNzRRZDlPbisrWnJ6NnFybVZsN0UwZUNsL2ZSY1hGN201dTFzRW55YVRTYXUvK2tvTm16WlZ1ODZkSzcyZmY4MlpZelBJa2FUZ2tCQk5tRFpOQzk5OVY0dmZmMTh6WDMvZG9zV2VtN3U3OG5KenRYN0ZDZzJLaWRHaTk5N1QrZFJVZGUvYlYwUEhqTG1qS2pvQUFBQUFBQUFBdjI0UFpQQlNrWk9UazlwMTZhTEN3a0t0K1B4enhlL2Rhek40V2YzVlY5cS9jNmY1MS9aZGUvZlc0K1BHNmYvZWVNUHFnWEYxbEZWQy9OeldZaFhQSjVVOGNGNjJlTEVLOHZNMVp2SmtjOGhRWEZSMDErMlpDZ3NMOWRYSEg4dlAzMStEUm95d3VjL2FaY3VxZGE3c2E5YzA3KzkvbDVQQm9LRmp4cWg3Mzc0cUxtMW4xcmhGQzdWdTMxN1hzN04xNU9CQnVicTU2YlA1ODJVd0dEUW9Ka1pkZS9XU3M0dUxPbmJ2cnBPSmlZcmJzMGZCZGVySTNjTkQ0VkZSOHZUeVVxM2dZSnZYM2ZEdHQzSnhjVkczUG4wczFyMjh2ZFdwWjAvdDNiNWRYUjU2eU82Y2t6TFZtUTFpYndaUG1YWmR1a2lTTG1WbTZuaENndm0xSkhQdzh2aVRUNXJYRWc4ZjFzbkVSSXUxNHdrSmRpdDdFZzhmMXVYTVRBMFpOY3J1UFF3ZE8xYno1c3pSc3NXTDlkSWYvbUN1T2lxdkxHeXFTbTVPanNXKzhhVUJaWG5PenM1NmJQUm9TVkw2K2ZOS1AzKyswbk0yYk5wVWcySmlGTHQ4dVpZdFhxenhwZCtWc3RaM3JxNnU1bjM3RHg2cy9vTUhXeHovdzVZdE9wV1VwSVpObTFiNU4vdkx2LzVWNmZhbUxWdHF5T2pSeXN2SmtWOXBTRldRbnk5Sjh2UDNWNE1tVFJTM2U3ZE9KU1hwYWxhV0hoNHlSSTg4OWxpbDV3UUFBQUFBQUFCdy95RjRLU2U4VFJ1dGtKUjErYkxON1ZjdVhWS2RldlgwMktoUld2RDIyK1pmeHo4N2E1WTVqS2xvenF1dnFsdWZQdXBiUlNWTHgrN2QxV2Znd0x1Njc0cVZGWkswYWZWcW5UaHlSRUYxNm1qOWloWEt2blpOMlZldnlzdkx5Nkx5SXZYVUtadm52SkdkYmJXMjR2UFBsWG5oZ2diRnhDanAyREZkeThyU2xhd3NSVC8rdU56YzNPVGg2YWszM24yMzBudWQvZEpMY25OemszOUFnSjU1NlNWNWVIakl5OGRIdVRrNWtxVFg1ODZWSk9YY3VDRW5KeWUxN2R4WlJxTlJUMDJmTGw4L1B6azVPZW5telp2bTg0WFVyNit4a3llYlc1NDFhTnhZOVJzMXNubnRvNGNPNmFmRVJQWG8yOWY4NEx5OGZvTUc2ZUNlUGZyNmswLzA0dXV2eTdOY2k3T0tMbWRtVnZvK3BaS0tvN3ZWclhkdlJiUnRhMUUxY2kwclN5Y1RFOVcxVnkvelduaWJOcnB4L2JyVjhVYWpVWnRXcjVhbmw1YzY5ZXhwOXpxaERScW9aLy8rMnJWNXM1Wi8rcW5HVFpsaXRVOTFXNnZkdW5tenluMWRYRnpNd1V1N0xsMnNxb3UrK3Zoai9iaC92OFZhei83OWRlTG9VUjA5ZEVoN3QyOVh0ejU5ekNGZFdZaFlWWGk1WmQwNmJWbTNybHJ2UXlxcFJpb2ZoSlhwMGJldnBKSldad2QyN2RMbWN1Y2NQSEtrZmpwMlRGZXpzalJnNkZDckVBZ0FBQUFBQUFEQWc0SGdwWnlpMHZDay9LL295NHNlTVVKMVFrT3QyZ2I1bEE0OTMvN2RkOXErY2FOZWUvTk5pOG9CZDNkMytaVnJTMlNMbDdlMytSZjVOL1B5bEZjYVJGU21iSDlibFJYRnhjVnlkWFdWazhFZ285R29SazJhS0tCelo2czVMeCtXQmgxVnlibCszZnhBZlAyS0ZaSktLb1VDQWdQbC9zUVRHaFFUbzBFeE1Tb3FLdEtON0d5ck9TazUxNi9MMTgvUElwaHAyS1NKUTZwOW52L2Q3OVNnWENzdFcyMmRjcTVmMThxbFMrWHQ0Nk9IN1ZRaCtOYW9vWUhEaG1udHNtWDZmTUVDVFo0NTAyN3JxYmRuejY3eXZzcG05dHlOR3Y3KzFXcjlaVysvM1Z1MzZtSkdoZ1lNSFNvUEQ0OUt6L0hvOE9GS1BuNWNDUWNQS2pna1JBOFBHV0t4M2Q0Y29QSitOM1dxZ21yWHRtcW41Z2dHZzBHam5ucEs3L3o1ejdxWWtTR3BwUHBLa3ZsN1ZyNEtTSkx5YjkzU3hsV3I1T2J1cm9IRGhzbkp4aXlpc2dxaWp0MjdxMzZGbVMwVlg1Y3htVXo2Y2Y5K2JZNk4xWlhMbHkwK2UyOGZINDJaTkVrZno1dW51TjI3MWJGNzl5cS85d0FBQUFBQUFBRHVQd1F2NVNURXhVbVN6Y0haa2hSU3IxNmx4MmVVdGsycTJLN3A1czJiVmhVU2JoNGVOcXN1Sk9uZzd0MWFWeHB1VktheUIrSURoZzFUOUlnUlZjNldtR1VuUU5pK2NhTkY1WUd2bjU5NkR4Z2dYejgvQmRXdXJWckJ3UXFvVmN0Y2FWSm0wNW8xMnIxbGk4WlBuV29lS0I2N2ZMbjI3OXFsNmIvOXJkVm4rS2QzM3FuMC9uWisvNzIycmw5ZjZYN3VWUVFMUlVWRit1TGYvMVplVG82ZWZQWlpHUXdHM1NwWE5WTlVWR1IrM2JsblQvMTA3SmhPSGordVQrYk4wNFJwMCtUaDZXbDF6dXFFRVQvSGE4OC9iMjZuVlpHdHNLcjgvV1JkdktqdlZxK1dmMENBZWozeVNKWFhjbkYxMVlUbm50TzhPWFAwL2RxMWNuTnpzenZqNkY0SkNBelVLMis4WVE0NnlscDhsWVdrNWF1QVRDYVRQdnZ3UXhtTlJvMTg2aW0xYnQvZTZueHBaODlxM1RmZktLUmVQWTE0OHNrcTIrK1pUQ1lkT1hoUW05ZXQwNldNRFBuNCttcklxRkhxMXJ1M1hwc3h3N3hmaTRnSURSNDVVckhMbCt2RHVYTTErWVVYRkJ3UzhyUGZQd0FBQUFBQUFJQmZqd2N1ZUVrOGZGanVIaDVxMnJLbE9aUXdHbzA2dUdlUHZsdTlXZ2FEUWIzTFBYVGV1R3FWQ3ZMekt4MWlMNVU4bUUxSlRsYnR1bld0dGgzWXRVc0hkdTJ5V0F1UGl0TFQwNmRYZXM2L2YvaWh4UUQ0TWx2V3I5ZW0xYXNyUGJaaXBZYlJhTlRsekV5bG5UMnJOaDA2bU5mcjJMaGZxZVRYK3hVTmlvbXA5SnFwcDA5cjEvZmZxMlpRa0pxMmJHbGVEMnZkV3J1M2J0WGk5OS9Yak4vL1hyNmxGVUtTek8yOFRpVWxhZFhTcFpvNFk0YkZmQmFYMGdmcnVUZHUyTHltbTd0N3BTM0JqRWFqdmx5NFVLbW5UNnRyNzk1cTA2R0RWWEN4YzlNbTdkeTBTWkxVNjVGSE5HN0tGQzE0KzIyZFNrclNad3NXNk5sWnM2ek9lNmVWT2ozNzl6ZTMyTExuUm5hMmtvNGRVKzZOR3hvOGNxU01ScVBGOWhOSGp1aFVVbEtsNXlrcUxOVFNoUXRWV0ZDZzRWT20ySnpaWWt1dDRHQk5tRFpOSDgrYnAzVXJWaWcvUDE4UER4bnlpeG9LWDc2NkpMODBlSEd6OGY1U2Z2cEo1MUpTSkVrcmx5N1Y4WVFFdFdyVFJpMGlJdVRoNGFHVGlZbGF1bkNoM056ZE5XSGF0RXBERjZQUnFJUzRPRzFadjE2WE16UGw2ZVdsZ2NPR3FXZi8vbkp6ZDdkNXpFTVBQNnpidDI1cGMyeXM1ci8xbG1JbVRMQVovZ0FBQUFBQUFBQzRQejF3d1V2NitmUGFIQnNyYng4ZkJZZUV5R0F3NkdKNnV2SnljK1hrNUtUSFJvOVcwN0F3OC82N05tOVdjVkdSaG93YVpUTUVLWE1xS1VrM3NyTjFNemRYcWFkT3FWR3padVp0ZlFZT1ZMU2RZZlNWdVp5WmFmT2FOM056S3ozT2FEUXE3ZXhaWmFhbEtUMHRUZW5uemlrOUxVMkZCUVdTcEtpT0hlLzRYc3E3bXBXbHM2ZFBLL1gwYWFXZU9xWEJNVEVLYmRoUVN6LzZTTTdPem5weXloU0xoOUxOd3NJMGVPUklyVjIyVEo5KzhJR212ZktLT1ZBcGszLzd0aTVmdkdpM3lzTmVhNjhXRVJINnpjeVpkdS9WWkRJcEx6ZFhZWkdSR2paMnJDVEx0bFFybHl4Unk4aEloVWRGU1pMcTFxc25UeTh2UGZ2eXkvcHEwU0s3WWRNcmI3eGg5NXJWdmZmaW9pS2RUVW5SK1RObkpFbC8rOTN2Sk1sdXk2NmM2OWQxS2lsSlBmdjN0M3V0YjVjczBZVno1OVN4ZTNkenhWRjFOUXNMMHhPLytZMldmdlNSTnNmR0tpTXRUV01tVGFxeW91aGVLR3ZGNTJvai9HZ2FGcWJYNTg3VjJkT25sWGo0c0JJUEg5YWhmZnZrN095c2tQcjFkZUhzV2ZuNitlbVpsMTZxdEJYY2pleHN6WC9yTFYyN2NrVXVycTdxTldDQStrVkhWeHIwbFhua3NjZms2ZVdsZGQ5OG95LysvVzlGZGVxa1FURXg4cWYxR0FBQUFBQUFBSERmZStDQ2w1WVJFVXBMVGRXRmMrZDA5dlJwT1RrNXFZYS92MXExYWFNZS9mcFp6VUJwR1JHaHdzTENTa01Yazhta1RXdld5TjNEUTAxYXROREM5OTdUWTZOSHEzTWxRODJyNC8rcStYRGZaREpaclgweWI1NXU1dVhKdDBZTjFXL2NXUDJpbzFXdllVUFZhOVRJS3ZTb2p1TUpDVHJ3d3c4NmQrYU0rYUczdDYrdkdqZHJKdithTmZYNWdnVzZmdTJhUmsrY2FQVVpTaVVWSHhscGFUcTRaNDlXZlBHRnhreWFkRWZYdjl2V1hzN096bnJxdWVmazV1NXUvaHVXYjB1MWNza1NoVFpvWUxFbWxWVDgvT2JGRisyZXQyeSt6dDA2bnBCZ3JreVJTdWIwdEl5TVZLdldyZFVpSXVLdXpubG8zejdGNzkycmtIcjFOUHlKSjJ6dVV6YVUzbURuMzNQcjl1MDFZZG8wTGYzb0krWG01TmljamVJb1ArN2ZiOUhPN2s3OGxKZ29TUmJWVStVWkRBWTFhdFpNRFpvMFVYaFVsRGF1V3FYVVU2ZVVscG9xcVNSVStXclJJb1ZIUlNtOFRSdUZObXhvZFk0YS92N3lyMWxUalpzMzE4RGh3MjJHSmhXcmtzcnIyYisvNm9TRzZxdVBQMVpDWEp6eWI5L1dwSEp0eVFBQUFBQUFBQURjbng2NDRLVkJreWFhOU1JTDFkNy9xZWVlTS85MzdvMGI4dkQwVkY1ZW5pU1pXeFJ0am8zVnVaUVVEWC9pQ1hYcTJWUExGaS9XdDE5OG9XMGJOa2lTTXRQVGRmVFFJUmtNQnBsTUpoVVZGcXF3c0ZBUlVWSHk5dlcxdXFhYnU3dDhhdFRRYTIrK2FUUHdLU29xa3JHNFdFYWpVWVVGQlRwLzVveEZoWW1UazVPZW5qNWRmZ0VCQ2dnTU5LOW5wcWZyalpkZnRqaFhWUzJ6eXJhUG5qUkpaMCtmVnJPd01EVU5DMU9UNXMwVkhCSlMwc3ByMFNLZFNVNVdyd0VEMUtGYk43dm5HajV1bkM2Y082ZEQrL2FwYnYzNkNvdU1ORys3a1owdFNicVdsU1huY3UrNXJMcW40b3djV3dLRGcyMStYbDdlM2xVZWU2Zks1Z0hkcmRBR0RlVGo2NnVJdG0wVjBiYXRHalZyWnI3M0g3WnNzWGxNMnRtemxXN3YxS09IMm5mdHFvSERocGxiak9YbDVzcGdNTWpEMDFOR28xSDdkdXlRWkx1VlhKbndxQ2hOZmVVVjFRd01OTTlRK1c4SURnbXgrRGNnU1VuSGp1bFNSb2I1ZGRtL0x6YzNON202dWNuSllORGxTNWQwTWpGUmJ1N3VGaTN0YnVibEtmdnFWVjI1ZkZtWkZ5NG83ZXhacFNZbjYvYnQyM0p6ZDFlbkhqM1U4K0dIVlZSWXFJUzRPQ1VjUEtqTnNiSGFIQnNydjRBQWhVZEZLYkpkT3pVclYvRTJaZFlzaXpsR1JxTlIxNjlkazQrdnI1eGRYTXpCa2Iwd3MxbFltRjZlUFZ1YjE2NVYvOEdESGZLNUFRQUFBQUFBQVBobGUrQ0NsNS9qbTg4LzE0a2pSOHl2NnpkcXBKMmJObWx6Ykt3NjllaWhibjM2U0pMR1BmT01Pdlhvb2YwN2Q2cW9zRkJKUjQ4cTZlaFJpM01aREFhN0xiKzY5dTZ0cnIxNzI3MlA4MmZPYU1IYmIxdXNWVHhYK1ZablpYeHIxRkQwNDQ5WCtoN3RhZHVwazlwMzZXSTE4MlBOMTEvcnlNR0RhdE9oZ3daVjBVN04xZFZWRTZaTzFiLys5amNkM0wxYnNjdVhXKzJ6K0lNUGJCNXJyMTFYZVgvODV6OHJEUlFjYWVuQ2hUL3JlTCtBQUwwNlo0N05iV3VYTGF2MFdIdmJPM1RyWmxWSkZMOW5qOWF0V0dHMWI5dE9uU3E5UnYxR2pTcmQ3Z2loRFJwbzhNaVJGbXM1TjI1WUJDOU9UazdLU0V1ekN0NXExcXFsNGVQR21mL2V4Y1hGZXZPMTEzVDcxaTN6UG9GQlFXcmRvWU5hUmtZcUxETFNZdDVOdllZTk5TZ21ScW1uVHVuSEF3ZDBORDVlZTdkdmw1dTd1MFh3NGx5aDRzZGdNT2lmczJlcnNMRFFZcjF4OCtaMjM2ZVh0N2VHbHJhNUF3QUFBQUFBQUhEL0kzaTVBeDI2ZFZOQWFSVkF2VWFUNWFqT0FBQUVqVWxFUVZTTjFMcDllNTFKVGxhZmdRUDFhSVZBbzNtclZtcmVxcFdra2wvSkYrVG5xNml3VUVYRnhaSWtKNFBCUER1alhaY3VObHNkMlJQYW9JRUdEQnNtWTNHeFRFYWovQUlDMUw2U1NwTXkzajQrNnZQb285VytUblgwalk2V3M3T3pCbzBZVWExQjdJSEJ3Wm95YTVacTE2MWI3Y0h2ZDh2RnhjWHF3Zm5QMWExM2I3V01pTGlqK1NrL0pTYXFacm5LbzZyY2JWczFXMEliTmxUdGtCQVpTOXZSK2ZqNktxcGpSM1dwMEZydDV3cHIzZnFPNXBmODlpOS9zVGs3WnV6a3lSbzdlYkxGMnYvODZVOHFMQ2hRWVVHQmlvdUw1ZUxxYWxYRjVPenNyTUVqUjZxb3NGREJJU0dxVzc5K2xaVk9Cb05CalpzM1YrUG16VFZzN0ZpZFRFeFVzOUx2YkdYSE5BOFAxNlhNVEpsTUpybTZ1cXBwaXhaVzMvOWZpc3Bhb1FFQUFBQUFBQUQ0N3pBVTVhVllEd2dCQVB6cS9lM2R6N1U3N29qV0w1bDdyMjhGQUFBQUFBQUErTlZ6OFc1U2RmV0JKUHNUNHdFQXYyckpLV21LYU5ua1h0OEdBQUFBQUFBQThFQWhlQUdBKzlEMjNUL3FiRnFtaGc3c2ZxOXZCUUFBQUFBQUFIaWdFTHdBd0gzbTFKazB2ZnVmNWVyWHM3MGU2aEoxcjI4SEFBQUFBQUFBZUtDNDNPc2JBQUQ4ZkhtM2Jpc2xOVjM3NGhQMTllcXRhdG9vVkM5T0dYbXZid3NBQUFBQUFBQjQ0UHdxZzVlK0kxNjgxN2NBQUw5SXpzNU9Hajl5Z01iSERKU0xDMFdOQUFBQUFBQUF3UDl2djhyZ1plS1k2SHQ5Q3dEd3kyS1E2dGFwcGM3dFdzblAxL3RlM3cwQUFBQUFBQUR3d0RJVTVhV1k3dlZOQUFBQUFBQUFBQUFBL0pLNWVEY3hWR2MvK3RBQUFBQUFBQUFBQUFBNENNRUxBQUFBQUFBQUFBQ0FneEM4QUFBQUFBQUFBQUFBT0FqQkN3QUFBQUFBQUFBQWdJTVF2QUFBQUFBQUFBQUFBRGdJd1FzQUFBQUFBQUFBQUlDREVMd0FBQUFBQUFBQUFBQTRDTUVMQUFBQUFBQUFBQUNBZ3hDOEFBQUFBQUFBQUFBQU9BakJDd0FBQUFBQUFBQUFnSU1RdkFBQUFBQUFBQUFBQURnSXdRc0FBQUFBQUFBQUFJQ0RFTHdBQUFBQUFBQUFBQUE0Q01FTEFBQUFBQUFBQUFDQWd4QzhBQUFBQUFBQUFBQUFPQWpCQ3dBQUFBQUFBQUFBZ0lNUXZBQUFBQUFBQUFBQUFEZ0l3UXNBQUFBQUFBQUFBSUNERUx3QUFBQUFBQUFBQUFBNENNRUxBQUFBQUFBQUFBQ0FneEM4QUFBQUFBQUFBQUFBT0FqQkN3QUFBQUFBQUFBQWdJTVF2QUFBQUFBQUFBQUFBRGdJd1FzQUFBQUFBQUFBQUlDREVMd0FBQUFBQUFBQUFBQTRDTUVMQUFBQUFBQUFBQUNBZ3hDOEFBQUFBQUFBQUFBQU9BakJDd0FBQUFBQUFBQUFnSU1RdkFBQUFBQUFBQUFBQURnSXdRc0FBQUFBQUFBQUFJQ0RFTHdBQUFBQUFBQUFBQUE0Q01FTEFBQUFBQUFBQUFDQWd4QzhBQUFBQUFBQUFBQUFPQWpCQ3dBQUFBQUFBQUFBZ0lNUXZBQUFBQUFBQUFBQUFEZ0l3UXNBQUFBQUFBQUFBSUNERUx3QUFBQUFBQUFBQUFBNENNRUxBQUFBQUFBQUFBQ0FneEM4QUFBQUFBQUFBQUFBT0FqQkN3QUFBQUFBQUFBQWdJTVF2QUFBQUFBQUFBQUFBRGdJd1FzQUFBQUFBQUFBQUlDREVMd0FBQUFBQUFBQUFBQTRDTUVMQUFBQUFBQUFBQUNBZ3hDOEFBQUFBQUFBQUFBQU9BakJDd0FBQUFBQUFBQUFBQUFBQUFBQUFBQUFBQUFBQUFBQUFBQUFBSEJmK245UVkxN0thRWNxRHdBQUFBQkpSVTVFcmtKZ2dnPT0iLAogICAiVHlwZSIgOiAibWluZCIKfQo="/>
    </extobj>
    <extobj name="ECB019B1-382A-4266-B25C-5B523AA43C14-2">
      <extobjdata type="ECB019B1-382A-4266-B25C-5B523AA43C14" data="ewogICAiRmlsZUlkIiA6ICI3OTA2OTI3NDIxMyIsCiAgICJHcm91cElkIiA6ICIxNDMzNjI4NjQiLAogICAiSW1hZ2UiIDogImlWQk9SdzBLR2dvQUFBQU5TVWhFVWdBQUFmb0FBQUQ5Q0FZQUFBQlVaN1ZGQUFBQUNYQklXWE1BQUFzVEFBQUxFd0VBbXB3WUFBQWdBRWxFUVZSNG5PM2RlWHhNOS80LzhOZVpMR3BwRWttSlVGeWl0Wk9jRVJFaEZPMjFVNHFJK05LV2E2bFM3ZjFTdDM2V2NxdmNObWp2cmFVb2pWMnAyUEt0MG1zblloSmlLeEt0YUxOcElwdVFTV1krdno5aXBwbk1KSmxFa3NsTVhzL0h3K014YzlaM3pNejdjODc3blBQNUFFUkVSRVJFUkVSRVJFUkVSRVJFUkVSRVJFUkVSRVJFUkVSRVJFUkVSRVJFUkVSRVJFUkVSRVJFUkVSRVJFUkVSRVJFUkVSRVJFUkVSRVJFUkVSRVJFUkVSRVJFUkVSRVJFUkVSRVJFUkVSRVJFUkVSRVJFUkVSRVJFUkVSRVJFUkVSRVJFUkVSRVJFUkVSRVJFUkVSRVJFUkVSRVJFUkVSRVJFUkVSRVJFUkVSRVJFUkVSRVJFUkVSRVJFUkVSRVJFUkVSRVJFUkVSRVJFUkVSRVJFUkVSRVJFUkVSRVJFUkVSRVJFUkVSRVJFUkVSRVJFUkVSRVExZ21UcEFJaXNpYSt2cjFOZVh0NUlBQUVBdWdCb0JLQStBRHVMQmxaOWFBQThCSkFFNEJLQVV3NE9EbnNqSWlJeUxSc1dVYzNGaHA3SURMNit2dTVxdFhxaEpFa1RBTlN4ZER4V0prY0lzY1hSMFhGeFJFUkVzcVdESWFwcDJOQVRsVUtwVkFZSklkWUJxQ2RKRXJwMTY0YUFnQUIwNk5BQmpSbzFncE9URSt6dDdTMGRacldRbjUrUHpNeE1KQ1VsNGRxMWF6aDE2aFF1WExnQUlRUUFaRXVTTkVXbFVtMjNkSnhFTlFrYmVxTGlTYklzTHdDd0NBQUdEeDZNcVZPbndzUER3N0pSV1puRXhFU3NYYnNXaHc0ZEFnQklrclJRcFZJdEFTQXNHeGxSemNDR25zaUU5dTNiTzlhcVZXc2pnT0JhdFdxSlR6LzlWQW9JQ0xCMFdGYnQxS2xUK1BEREQwVnVicTRFSURRM04zZlM5ZXZYMVphT2k4alc4UVlpSWhPYU5tMzZHWUMvdWJtNVljMmFOVktYTGwwc0haTFZhOTY4T2JwMzd5NmRQSGtTang4LzdteHZiMTh2TVRIeEIwdkhSV1RyZUVaUFZJUzN0L2RRU1pMQ1hGeGNSR2hvcU5TNGNXTkxoMlJURWhJU01INzhlSkdlbmk0QkdCb1ZGWFhRMGpFUjJUS2UwUk1WNHVQajAxUUk4UU9BMml0V3JKRGF0Mjl2NlpCc3p2UFBQNDlXclZwSjRlSGhBTkQveFJkZjNKNlFrTURINzRncWljTFNBUkJWSnhxTlpnMkErc0hCd2ZEMzk3ZDBPRGJMMzk4ZjQ4YU5BNEQ2VC8vUGlhaVNzSFJQOUpTWGw1ZVBRcUc0Mkt4Wk0remF0UXVPam82V0RzbW1xZFZxakJrekJ2SHg4UkJDK0VSSFIxK3lkRXhFdG9objlFUlBLUlNLK1FBd2NlSkVOdkpWd05IUkVSTW1UQUR3NS84OUVWVThudEVUQWZEeTh2SlNLQlRSN3U3dUNBc0xnNE9EZzZWRHFoSHk4dkl3ZE9oUXBLU2tRQWpoRlIwZGZjWFNNUkhaR3A3UkV3RlFLQlR2QWtCd2NMQlpqZnlHRFJzUUh4OWZwbjBzV2JJRXQyL2ZMbCtBVDIzZnZoMHBLU2xtTGR1clZ5K0Q5MnAxOFkrc0p5Y25ZK0RBZ2NqSnlkRlArL1hYWC9IV1cyK1Z1STg5ZS9hWW5QN2RkOStaRmFPRGd3T0NnNE1CQUpJa3pUUnJKU0lxRTU3UlU0M1h1M2R2Kzh6TXpDU0ZRdUYyL1BoeE9EazVsYmo4M2J0M01XUEdET3pidHcvUFBmY2NBRUNwVk1MVjFkVmd1ZXpzYkp3L2Z4NEFjTzNhTlN4YXRBaTdkdTJDblowZC9Qejg0T0xpWXJUdHJLd3NuRGx6cHRoOWYvbmxsOGpKeWNIY3VYT041aDA3ZGd5ZmYvNjUvdjJEQncvUW9FRUQvWHRKa25SZDBRSUF3c0xDOUpjb05tellnTGk0T0N4YnRrdy9mL1BtelVoUFQ4ZDc3NzFuc0orMWE5ZmlwNTkrQWdEODhzc3ZhTkdpaFZFc2hhZnYzcjI3Mkw4SEFESXpNOUczYjE5b3Rkby9QRDA5RyszWnMwZFQ0Z3BFVkNaczZLbkc4L2IyRHBBazZhUXN5L2o2NjY5TFhYN2V2SG5vMmJNbnVuWHJobi85NjErWU1XTUczbmpqRFgyanJ1UG41NmVmTm1uU0pQenRiMytEaTRzTDZ0YXRpK0hEaHlNeU10Sm8yN3Axa3BPVE1YSGlSSU41S1NrcGFOaXdvZEZybmFlUHErbjE2dFVMSjArZTFMOVhxOVZHOXg1b3RWcjA2OWNQang0OWdvT0RnMzcrVHovOXBMOVJ6czd1ejZkd3QyM2JodWJObSt2ZjkralJ3K1NCU2RGOWwyYlNwRW1Jam80R2dJQ29xS2pUWnE5SVJLWGlTQnhVNDBtU05Cd0F6T25pVnFWU0lUVTFGUU1IRHNTU0pVc1FGeGNIZDNmM0V0Zlp2MzgvbWpScGdrNmRPbUgwNk5INCs5Ly9YdXArM04zZEVSNGVEcTFXaS92Mzc2TjU4K2J3OC9QVE4rWStQajQ0Y3VRSTd0Ky9qMmJObXBuY1JrNU9Ea2FNR0tGL1g2dFdMZXpZc2NOZ0dTRUVNakl5OUFja0dvMEdQWHIwUUZSVUZPclVxV053OFBMS0s2OFlEZDZUbTV1THNXUEhsdnIzbENZZ0lBRFIwZEc2ejRJTlBWRUZZa05QQkF3QnpHdm9kKzdjaWQ5Kyt3MUJRVUdJalkzRnhvMGJZVzl2ai96OGZNeWFOY3ZrT3FHaG9WQ3IxUmd4WWdSYXRHaGgxbjUwbGk5ZmpnY1BIaUFrSk1Sb1hrcEtDbWJNbUlHNWMrZWFmT1ovNWNxVjZOR2poNzVLb05WcWk5MlA3a3hlb3ltb21oOCtmTmpvK254K2ZyN1IvUXVtRGg0QTQvc0RTaE1RRUlEVnExZERDREVVd0FkbFdwbUlTc1NHbm1vMEx5OHZGd0N0WEYxZERVclN4Vm04ZURIczdlMHhjK1pNakIwN0ZoMDdkZ1FBMk5uWlllWk13M3ZKZERlWmZmUE5OOGpJeU1DNGNlTXdaODRjczJOYnRXb1ZidCsramErKytzcmtmSGQzZDZ4ZXZScFRwMDdGLy83di82SmZ2MzRBZ0JFalJoamNlS2RXcXpGNDhHRDllMGRIUit6YnQ2L0VmWC8wMFVjSUNRbUJScU5CNzk2OUFSUWNCQlF0L1ZmVUdYM3o1czFSdjM1OVBIejRzSlZTcVhSV3FWUVp6N3hSSWdMQWhwNXFPRHM3dXc1Q0NMUnMyZEtzNWV2VXFZT2pSNDhpTXpNVE0yYk0wRStYSkFtZW5wNG0xM0Z5Y3NMU3BVc3hkdXhZZzRPSkFRTUdGTHVmdExRMEpDWW00ai8vK1E5cTE2NE5BSGozM1hmMTgzVUhEQzFhdEVCSVNBajI3OSt2YitoVFUxTU5yby83K2ZucGg0Z0ZUSjl0OStuVHgrQzlRcUhBaUJFak1HM2FOTFJ0MnhidTd1N0l6ODgzYXVncjZveGVraVMwYk5rU0twVUtraVIxQUhDMlRCc2dvbUt4b2FlYXJoT0FZaHZwb3VMajQ3RnMyVEpNbURBQnUzYnRnaEFDNDhlUEwzR2RZOGVPSVRJeUV0MjdkMGRJU0FnQ0F3UFJ1SEZqaElXRkdTMnJ1NmJ1NnVxSzVjdVhZOENBQVhqOCtERWVQMzRNVjFkWGhJYUc2cGY5NG9zdjBLOWZQeXhjdUJEUDJpZS83aTU2alVhRHJsMjdBZ0JhdG15SlVhTkdZY1dLRmZqWHYvNEZqVVlEQndjSGpCNDlXcjllblRwMTBMTm5UM2g0ZUNBdUxnNmVucDY0Zi84K1huamhCZjF5MDZkUDExY0ZTdUxwNlFtVlNnVWhSQ2V3b1NlcU1Hem9xYWJyQ01Ec00vcWtwQ1MwYTljT3ljbkphTktrQ2RxMWF3ZkF1RHhlMksxYnQrRHA2WW1iTjIvQzA5TVQ5ZXZYUjFoWUdBNGRPb1JXclZxaFRaczJPSGZ1SEp5ZG5ZMUs2dUhoNFVoTlRjVzRjZU93YU5FaStQcjZBZ0RpNHVMd3dRY2ZtRHpJNk5TcEU0WU5HNlovbjVlWFovQytVNmRPWnYydEFQQS8vL00vZVBEZ0FkUnFOUlFLQlJ3Y0hMQjc5MjRJSVhEZ3dBSDg4TU1QK01jLy9vRVhYM3dSUFhyMHdPN2R1M0hyMWkyc1g3OGVRVUZCVUNxVlp1OUxkN0NsMVdvN21yMFNFUkZSU1dSWlBpYkxzcmg0OGFJb3E5VFVWQkVaR1NtRUVLSmJ0MjVHODAxTnk4cktFaGtaR2VMbm4zOFdQWHYyRkxkdjN4WkNDSEh3NEVIeDZxdXZpc1RFUkpQN3VuYnRtdWpmdjc4NGVmS2tPSGJzbUJneVpJaTRkT21TV1hHYWlrTW5QejlmeUxKYzdIdWQxTlJVNGUvdkx6UWFqZGkzYjU4SURBd1VYM3p4aFJnMWFwUUlEQXdVZ1lHQm9rdVhMdnJYbzBhTkVpdFdyQkJ2dnZtbXVISGpobGx4UmtSRUNGbVdoU3pMUDFyNmUwRmtTM2hHVHpXZEM0QlNPOG5SQ1E4UHgvNzkrNUdTa29JR0RScWdZOGVPNk5LbFM0bnJIRGx5QkZldVhNR1ZLMWZ3Nk5FanpKa3pCNTk5OWhuZWYvOTl2UFRTU3dDQXdZTUg0L2J0MjVnOWV6WTJiZHFrdnk2djA2NWRPN3oxMWx1WVBYczJKRW5DSjU5OFluUzJmT2pRSWF4ZHU5Wm8vOFZWRzdadjM0NjZkZXNDS0hnZXZpUjM3dHlCcTZzckZJcUN6alNYTFZ1R3YvemxMd2IzRGZUbzBjUG9ldjJWSzFmTXVza1JNUGdNakhzU0lxSnlZNGM1VktQSnNud0hRS3V3c0RDOCtPS0xwUzcvKysrL1F3aWhYL2JWVjE4RlVIRHpYTkdlOGRMUzB1RHY3NC9PblR1alljT0dVQ3FWY0haMnh2VHAwOUdwVXlkODhJSGhVMlFhalFaVHBreEJ3NFlOc1hUcFV0eS9meDgzYjk2RVNxWEMyYk5uNGVIaGdkR2pSeU1qSXdQYnRtMkRnNE1EZkh4ODBMcDFhelJ1M0JoZVhsNG1CK01wM0hGUFVicHI4aXFWeXVqOStmUG5zWERoUXRTclZ3OUpTVW1ZUEhreTNuenpUUUF3dUU2dlk2cVhQRGMzTjZ4Wlk5NG90UGZ2MzhmdzRjTUI0RTVVVk5UTFpxMUVSRVJVRWxtV1UyUlpGbWxwYVdhVmw1OVZhbXFxV0w5K3ZkQm9OQ2JuUDNqd1FNVEV4SWlrcENReGJOZ3c4ZmUvLzEzczNyM2JaRWsvSmlaR3JGKy9Yc3ljT1ZQTW16ZFBhTFZhazl2ODl0dHZTNHdwSmliRzRIMThmTHdRUWdpMVdpM3UzcjByYnQ2OFdld2xoWXFVbXBxcUs5MG5XL3A3UVdSTGVFWlBOWm9zeTdrQUhNK2ZQOCtoYVMxTXJWYkR6ODhQQUhLam9xS2VzM1E4UkxhQ285Y1JFUkhaTURiMFZOTmxBTUNqUjQ4c0hVZU5sNTJkclh2Slh2R0lLaEFiZXFycHFsMURYNVpuejh1aXBKNzRxb05DbndFYmVxSUt4TWZycUthcmRnMTlhZExUMDlHM2IxL1VxMWV2MkdXeXM3TngvUGh4azJQZUE4RGN1WE1SRXhOamNsN1I0VzZyQ2h0Nm9zckJocDVxdW5RQXlNek1yUElkbDlRZnZLbDVQLzc0bzhFTmd5V045MTVhVldENTh1Vm1SRmkxQ24wRzZaYU1nOGpXc0tHbkdrMlNwRHRDaUw3Mzd0MkRqNDlQbGU2N2FFT3QwV2d3ZnZ4NDNMcDFDNEdCZ1pnMmJWcUY3R2Z6NXMzNC92dnZrWktTb3U4SzExUS8rNVlXSHg4UEFCQkMzTEZ3S0VRMmhRMDkxWFJYQWVEdTNidVdqZ09ob2FIbzBLRURidDI2aGQ5Kyt3MS8vUEVIWG5qaGhXS1hOL2VhKzhTSkUvSGFhNjloeUpBaDFiS0IxNG1MaXdNQUtCU0txeFlPaGNpbXNLR25taTRHK0xPUnNaU29xQ2g4OTkxMzJMNTlPL2J1M1l1eFk4ZmlrMDgrUVVoSVNMSHJsSFF0dldqcC92VHAwd0NBcTFldm9uMzc5aGcwYUpCKzNvTUhEOUNnUVFQOWV5Y25KK3phdGF1OGYwcTU2VDREU1pKTTN6eEFST1hDaHA1cU5JMUdjMDJoVUZqMGpQNysvZnVZUDM4K2xpMWJwdS92dlVPSERxaGJ0eTUyN3R5SndNREFaOTdIaVJNbjRPcnFpbVBIam1IOSt2VTRkT2dRN096c0FCVDBVUjhlSGc0aEJDVEpNbjFvQ1NIMG40RVE0cHBGZ2lDeVVXem9xVWE3ZlBseXVpekxzV2xwYWEzdTNidG45Z0FzRlNVaElRRlRwMDdGOU9uVDBibHpaNE41czJmUFJsQlFFTnpkM2ZIS0s2OFlyV3R1NmY3MDZkTm8yYklsZnYzMVY4eWVQUnYzN3QzRG5qMTdrSnljakZtelpnRUE4dlB6TVdiTUdIenl5U2RvM2JyMXMvOWhaWFR2M2owOGZQZ1FBR0pWS2hYdnVpY2lvb29qeTNLSUxNdWw5Z2xmMFc3ZnZpMEdEQmdnZHV6WVlUQzk4REN4bHk1ZEV0MjdkeGY3OSsvWFQzdjQ4S0hKb1dTTGJ1UGh3NGRDQ0NGMjdOZ2hrcEtTUlAvKy9ZVVFRdVRsNVlsQmd3YUptemR2Q2lHRThQZjNGMElJc1dYTEZqRnExQ2lSbTV2NzdIOWNHVzNac2tYSXNpeVVTdVhubHY0K0VOa2FkcGhETlo0UVlqOEFuRHAxcXNyMm1abVppZW5UcDJQNjlPazRjT0FBQmd3WW9QOEhRUDlhcVZSaXdZSUYyTFJwVTdrZkFRd01ESVM3dTd2Ky9YZmZmWWNXTFZxZ1RaczJCc3VOSFRzV09UazVXTGR1WGZuL3NITFMvZC9yUGdzaXFqZ3MzVk9ONSt6c2ZDNHpNL09QeTVjdnY1Q1ptV24yMlBUUFFuZkRtNnVycTlGWThVcWwwdUJHdTcvKzlhL28wNmNQSEJ3Y0ttVGZ2L3p5QzZaT25RcWdvSk1halVZREFIQndjTUNNR1ROdzd0dzU1T2Zudzk2K2F0SkRabVltcmx5NUFnQi9lSHA2bm91S2lxcVMvUkxWRkd6b3FjWTdjZUpFdml6TEI3UmE3VnVIRGgxQ1VGQlFsZXkzNlBqMUpUSFZ5SmZVNFU1SjVzMmJoMTkvL1JWZHUzYUZuWjBkK3ZUcG81L1h2MzkvOU8vZnYxemJMYStEQnc5Q3E5VUN3SUU5ZS9ab3FuVG5SRVJVTTNoNWVYbkpzaXdHREJnZzFHcDFsVitqTGl3a0pLVEUrVmxaV1dMeTVNa2xMak41OG1TUmxaVmxNQzA4UE56Z2ZYSGoxMWVsM054YzBiOS9meUhMc3ZEMjl1NWMraWRGUkVSVVRySXNoOG15YkhEakcxV3U3Ny8vWG5jVEhxL05FMVVTM294SDlKUVFZZ2xRMEdXc1dxMjJkRGcyVDYxV1k4dVdMUUQrL0w4bm9vcG5aK2tBaUtxTHBLU2tCQThQRDUrTWpJeVhjM056NGVmblorbVFiTnJxMWF0eDVzd1pBRGdjRlJYRngrcUlLZ25QNklrS3NiT3ptd2JnNGRhdFczSDI3RmxMaDJPenpwNDlpMjNidGdIQXcvejgvS21Xam9mSWxsbW12MHVpYWt5VzVTRUFEcmk0dUlqUTBGQ3BjZVBHbGc3SnBpUWtKR0Q4K1BFaVBUMWRBakEwS2lycW9LVmpJckpsTE4wVEZaR1ltSGpidzhQRDVjbVRKMzVIang2RlVxazBHUFNGeXUvR2pSdVlNbVVLSGo1OEtBRllHUlVWOWFXbFl5S3lkV3pvaVV4d2RYWDlyNzI5L1Y4ZVAzN2MrY2lSSStLbGwxNlNxcm9mZkZ0ejZ0UXB6Snc1VTJSblowc0FRbk56YzJjK2VQQ0F6ODBUVlRLVzdvbUtKeW1WeXY4bmhGZ01BSU1HRGNLMGFkUGc0ZUZoNmJpc1NtSmlJdGFzV1lQRGh3OERBQ1JKV3FCU3FaWUNFSmFOaktobVlFTlBWQXFsVWhra2hGZ0hvSjRrU2VqV3JSdDY5dXlKamgwN29sR2pSbkJ5Y3FxeTdtS3J1L3o4ZkdSbVppSXBLUWxYcjE3RjZkT25jZUhDQlFnaEFDQmJrcVFwS3BWcXU2WGpKS3BKMk5BVG1jSFgxOWM5THk5dkFZQ0pBT3BZT0J4cmt3TmdzNE9EdzhjUkVSSEpsZzZHcUtaaFEwOVVCcjYrdms1NWVYa2pBZlFFMEFWQUl3Q3U0UDB1T2hvQWFRQ1NBRndDY05yQndXRnZSRVJFK1liZUl5SWlJa0NXWlNITE1xOTVFNUVSZHBoRFJFUmt3OWpRRXhFUjJUQTI5RVJFUkRhTURUMFJFWkVOWTBOUFJFUmt3OWpRRXhFUjJUQTI5RVJFUkRhTURUMFJFWkVOWTBOUFJFUmt3OWpRRXhFUjJUQTI5RVJFUkRhTURUMFJFWkVOWTBOUFJFUmt3OWpRRXhFUjJUQTI5RVJFUkRhTURUMFJFWkVOWTBOUFJFUmt3eVJMQjBDQXQ3ZjNmeVZKNm0zcE9JaUlUQkZDbklpT2puN0YwbkZRK2ZDTXZocGdJMDlFMVJsemxIV3p0M1FBOUtlb3FDaFdXS2hjWkZrV0FMOURWUEYwM3kyeVhqeWpKeUlpc21FOG82OWluVHAxZXRIZTNuNitxWG15TEs4dC9ENC9QMzlwVEV6TWIxVVRHUkhWZE14UHRva05mUlZyM2JwMVlteHM3SEJKa3R4TnpKNmlleUdFU0c3ZHV2VTdNVEV4VlJnZEVkVmt6RSsyaWFYN0tyWm56eDZOUXFINDNveEY5KzNaczBkVDZRRVJFVDNGL0dTYmVFWnZBVnF0ZHE4a1NWTkxXV3h2bFFSRFZvZmxWYXBNekUrMmh3MjlCU2dVaXBOYXJUWk5raVRYWWhaSmRYWjJQbG1sUVpIVllIbVZLaFB6aysxaDZkNENWQ3BWbmlSSllTVXNFbmJpeEluOEtndUlyQXJMcTFTWm1KOXNEeHQ2QzVFa3FkalNsMEtoWUZtTVNxVFZhczM1anZCN1JPWEMvR1JiMk5CYlNFWkd4akVBbVNabVphYW5weCt2Nm5qSXVpZ1VpcE5DaUxRU0ZtRjVsY3FOK2NtMnNLRzNrTmpZMkZ3aHhDRVRzdzdHeHNibVZubEFaRlZZWHFYS3hQeGtXOWpRVzFBeDVUR1d4Y2dzTEs5U1pXSitzaDFzNkMxSWtxVC9BNUJUYUZLT0pFay9XQ29lc2k0c3IxSmxZbjZ5SFd6b0xVaWxVdVVBQ05lOWx5VHB5Tk5wUktWaWVaVXFFL09UN1dCRGIyRkNDSDBwek13N3FZbjBXRjZseXNUOFpCdlkwRnVZbzZQallkM3JPblhxSEM1cFdhS2lXRjZseXNUOFpCdlkwRnRZUkVSRUpvQkRBQTZlUFhzMnk5THhrSFZoZVpVcUUvT1RiV0FYdU5YRFhrbVNoS1dESU9za2hOZ3JTZEpJZ09WVnFoVE1UMVpPc25RQVZjblgxOWNwTHk5dkpJQUFBRjBBTkFKUUg0Q2RSUU9yUGpRQUhnSklBbkFKd0NrSEI0ZTlUNC9xcVpwNityM09BSURhdFdzNzhjekxPakUvbFlyNXFaeHFSRVB2Nit2cnJsYXJGMHFTTkFGQUhVdkhZMlZ5aEJCYkhCMGRGMGRFUkNSYk9oZ3lUWmJsZ3dCRVZGVFVVRXZIUW1YRC9QUk1tSi9NWVBNTnZWS3BEQkpDckFOUVQ1SWtkT3ZXRFFFQkFlalFvUU1hTldvRUp5Y24yTnZ6Q2dZQTVPZm5Jek16RTBsSlNiaDI3UnBPblRxRkN4Y3VRQWdCQU5tU0pFMVJxVlRiTFIwbkdaTmxlYUlrU1VLbFVtMnhkQ3hrUHVZbjh6RS9sWjh0Ti9TU0xNc0xBQ3dDZ01HREIyUHExS253OFBDd2JGUldKakV4RVd2WHJzV2hRd1dQYTB1U3RGQ2xVaTBCVUNPdjJiRzhXaXFXVjgzRC9GUUJtSi9NWTVNTmZmdjI3UjFyMWFxMUVVQndyVnExeEtlZmZpb0ZCQVJZT2l5cmR1clVLWHo0NFljaU56ZFhBaENhbTVzNzZmcjE2MnBMeDFWVldGNTlKaXl2RnNMOFZQRnFlbjRxalUwMjlMSXNyd1R3bnB1YkcxYXZYbzIyYmR0YU9pU2JjUFBtVGN5YU5RdXBxYWtBc0RJcUt1cDlTOGRVRlZoZU5SL0xxNlZqZnFvY05UVS9tY1BtR25wdmIrK2hraVNGdWJpNGlORFFVS2x4NDhhV0RzbW1KQ1FrWVB6NDhTSTlQVjBDTURRcUt1cWdwV09xUkN5dlZnQ1dWLy9FL0ZTNWFsaCtNcHROTmZRK1BqNU5OUnJORlFEMXYvamlDL2o3KzFzNkpKdDA5dXhaekp3NUV3QWUydG5aZFk2TWpMeHY2WmdxR3N1ckZhK21sMWVabjZwR1RjaFBaV1ZUUGVOcE5KbzFBT29IQndmelIxU0ovUDM5TVc3Y09BQ28vL1QvM09iVXFsVnJPWUJnTnpjM2JOeTRrWTE4QlFnSUNNREdqUnNsTnpjM0FCaGZxMWF0VHkwZFUxVmlmcW9hTlNFL2xaWE5uTkY3ZVhuNUtCU0tpODJhTmNPdVhidmc2T2hvNlpCc21scXR4cGd4WXhBZkh3OGhoRTkwZFBRbFM4ZFVVVmhlclZ3MXNieksvRlMxYkRrL2xZZk5uTkVyRklyNUFEQng0a1QraUtxQW82TWpKa3lZQU9EUC8zdGI0T1BqMDFTU3BNMEE4UEhISDdPUnJ3U05HemZHeHg5L3JEdkoyT0xqNDlQVW9nRlZBZWFucW1XcithbThiS0toOS9MeThnSXcxTjNkSFFNSERyUjBPRFhHb0VHRDBMQmhRd2doaG5sN2UzZTJkRHdWZ2VYVnFsR1R5cXZNVDVaaGkvbXB2R3lpb1Zjb0ZPOENRSEJ3TUJ3Y0hFcGRYcXZWSWp3ODNHajY1czJiaTExbnc0WU5pSStQTDFOY1M1WXN3ZTNidDh1MGpqVnhjSEJBY0hBd0FFQ1NwSmtXRHVlWmVYbDUrUUFZMUt4Wk03enp6anVXRHNmbXpaZ3hBODJhTlFPQVFkN2UzbDBzSFU5bHFZcjhSTVpzTFQ4OUM2dS9SdCs3ZDIvN3pNek1KSVZDNFhiOCtIRTRPVG1WdXM3VnExZXhkZXRXTEYrKzNHQzZuNThmenA4L2I3VDgzYnQzTVdQR0RPemJ0dy9QUGZjY0FFQ3BWTUxWMWRWZ3VlenNiUDM2MTY1ZHc2SkZpN0JyMXk3WTJkbkJ6ODhQTGk0dVJ0dk95c3JDbVRObkFBQURCZ3d3bXArU2tvS0dEUnNhVGUvVnF4YysvUEREWW1NcExEMDlIWkdSa1FDQXJWdTNZdE9tVFFiejFXcTF3ZXZDcFVWZGJNWEp6TXhFMzc1OW9kVnEvL0QwOUd5MFo4OGVUWWtyVkdPeUxJY0JHTHBnd1FJTUd6Yk0wdUhVQ1B2Mzc4ZVNKVXNnU1ZLWVNxVWFidWw0S2xwVjVDY0EwR2cwNk5xMXE4bGNBUlRra1lzWEw4TE9ycUFEUjZWU2FWYjhMNy84TW5iczJBR0ErY21hV1gwdkh4a1pHZDBsU1hMejh2SXk2MGNFQU1lT0hZT1hsNWRSTXMvTHl6T2E5djMzMytQcnI3L0dqQmt6a0pPVGc4V0xGMlBHakJsd2RIVEVqei8rYUxDc241K2YvdldxVmFzd1o4NGN4TVhGb1c3ZHVzalB6emQ1bEY1NEhWUHp1M1hyaHNPSEQwT2hLTDc0b2xBb2pHSXB6TWZIUi84Nk9EZ1l3Y0hCVUNxVlVLbFVCc3VscHFaaTVNaVJPSGJzbU5rZHdEZzVPYUZ6NTg2SWpvNStJUzR1cmp1QTAyYXRXTTJ3dkdvWmd3WU53cnAxNjVDU2tqTE0yOXU3YzNSMDlCVkx4MVNScWlJL0ZjNE5wbklJWU55d1g3eDQwZUI5WW1JaWhnMGJaalJka3Y0OEYyUitzbDVXMzlCTGtqUWNLSGgweHh6NStmazRlZklrOXV6Wmc3Rmp4eHJNOC9QelExaFltTUUwbFVxRjFOUlVEQnc0RUV1V0xFRmNYQnpjM2QxTDNNZisvZnZScEVrVGRPclVDYU5IajhiZi8vNTNzLytlTGwyNm9FbVRKdnIzZVhsNWVQMzExdzJXU1VsSk1UaXkxMnExR0RGaWhObjdLTTd4NDhmUnRXdlhNdmZ5RmhBUWdPam9hTjFuWVpVL3BQS1VWMy80NFFlanM1ek5temRqNHNTSkp0ZVpQSGt5eG8wYmg5NjllK3VuWldSa1lQanc0ZGkyYlJzcTQ4WS9yVmFMVjE1NUJTZFBucXp3YlZjRVhYazFKQ1JFVjE1OTI5SXhWYVRLems5Rm1UcnJOa1YzWnEramE2aUxUaStLK2NrNldYMUREMkFJWVA0UDZkQ2hROGpOellXRGd3TUdEeDVzVUFiS3k4dlRmeUd6czdOeDlPaFI3Tnk1RTcvOTlodUNnb0lRR3h1TGpSczN3dDdlSHZuNStaZzFhNWJKZllTR2hrS3RWbVBFaUJGbzBhS0YyYkVCQlltdjhJL1p4OGZINk1kZHVBb0FGUHhJOSszYlYrdzJDeDh4bCtUdzRjTzZHNlRLSkNBZ0FLdFhyNFlRWWlpQUQ4cThBUXQ3V2w0ZHBsQW9NSGp3WUxQV3VYNzlPazZjT0dHVVdOZXRXMmV5b1Q5eDRnUXVYNzZNN094c3JGdTNEZ0RRdVhObjJOblpJVGMzRng5OFlQamYxclp0VzZNeWJVNU9qdjd5eisrLy82NVB1QWtKQ2ZyU1oxRkNDR1JuWnh0TXUzUG5Eclp1M1lxRkN4ZENvVkJVU1VtMkpFT0dETUdxVmF1ZzFXcUhqaG8xeXM3R3lxdVZtcDkwSkVsQ3ZYcjFpajJqNzlXcmw4SFplWGt4UDFrbnEyN292Ynk4WEFDMGNuVjFSZlBtelV0ZFhxMVdZL3YyUDd2WlRrMU4xU2RUSVFUOC9mMzFYMGpkbDNYeDRzV3d0N2ZIekprek1YYnNXSFRzMkJGQXdaSHYwOTZYOUhRM2Zuenp6VGZJeU1qQXVISGpNR2ZPbkRMOVRZVi96SUI1UjhOYXJkYnNhOHBIamh6Qlo1OTlCZ0RvMDZjUDdPenM4T09QUHlJbUpnYng4ZkdZTjI4ZUFNRFgxeGZPenM1bWJiTjU4K2FvWDc4K0hqNTgyRXFwVkRxclZLb01zMWFzSmlxN3ZQclZWMTloMWFwVk9IandJT2JNbVlObHk1YWhmdjM2aUlxS3dySmx5eEFXRm9ZUFB2Z0FxMWV2UnYzNjlRM1c3ZFdybC81c3ZGZXZYdnFrMnFOSEQvM3JYcjE2R2F4ajZydWdtOWFrU1JQOCt1dXZtRHg1c3Y0c3JpcEtzaVd4MWZKcVZlUW5vT0QzUDJqUUlOU3BVNmZZTS9vNmRlcGcwS0JCeFI0SW1JdjV5VHBaZFVOdloyZlhRUWlCbGkxYm1yVjhXRmdZQWdJQ2NQandZYU41K2ZuNUpzdFdkZXJVd2RHalI1R1ptWWtaTTJib3AwdVNCRTlQVDVQN2NYSnl3dEtsU3pGMjdGaURIN2c1WlRVSEJ3ZjlqemtuSndkRGhnd3hPaG8yZGNSY1VrbXZjTUlkT0hBZ0JnNGNDS1ZTaVo5Kytray8vWnR2dnNIbzBhT3hZY01HSkNjblk4V0tGZmpuUC85WmFyeEF3ZjlGeTVZdG9WS3BJRWxTQndCbnpWcXhtcWpzOHVyUFAvK012LzN0YjJqVXFCRkdqeDZONk9ob3ZQenl5MWk4ZURGMjd0d0pOemMzdlA3NjY0aU5qUzIxY1J3OWVqUUFJRGMzVi84Nkp5ZkhZSm5DKzlmZHBCVVdGb2FyVjY5aTRjS0ZtRHQzcnRIQmdTVkxzb0J0bGxlcklqOEJCUWNCS1NrcEJ0ZTBseTlmam5mZWVRZjE2dFVEOE9mMzRGa3hQMWtucTI3b0FYUUNVR3lEVzVUdXJsVGRENmw1OCtiNlJKV2ZuMjl3dEpxWGx3Y0FpSStQeDdKbHl6Qmh3Z1RzMnJVTFFnaU1IeisreFAwY08zWU1rWkdSNk42OU8wSkNRaEFZR0lqR2pSdWIvTElYVFpTRnp3aTFXaTJ5czdOTFBSb3V5eEd6S1JjdlhpTjJPa0VBQUJZWVNVUkJWTVRseTVleGVQRmliTml3QVVGQlFRZ0tDc0taTTJmUW8wY1BzN2JoNmVrSmxVb0ZJVVFuV044UHFWTExxMjNhdE1HNGNlT01IbytxWDc4K3BrMmJaclQ5WDM3NXBkaVM5KzdkdXdFVW5OSHJYdXNhN1lpSUNIenl5U2NtMXhzMmJCaVNrcEpRdTNadGhJU0VJQ1FrQk1DZkJ3V1dMTWtDTmx0ZXJmVDhWSndEQnc1ZzZ0U3A1UTY4T014UDFzbmFHL3FPQU13K1lpNWFQcHMxYXhZT0hqeUlwVXVYNHV6WnN3Z05EY1g2OWVzQkZOeUZDZ0JKU1VsbzE2NGRrcE9UMGFSSkU3UnIxdzVBUVptdHVPdTV0MjdkZ3FlbkoyN2V2QWxQVDAvVXIxOGZZV0ZoT0hUb0VGcTFhb1UyYmRyZzNMbHpjSFoyTmtxVTgrYk5nNzI5UFlZTkc0YXdzRERFeGNYaC9mY05SMXQ4OWRWWERkNlg1WWdaK0ROSmJOaXdBYkd4c1lpTmpjV1VLVlAwWldzN096dk1tVE1IaXhZdGdvK1BEMnJWcWxYc3RuVjB5VXlyMVhZc2RlRnFwS3JLcTQ2T2p2cUd1VFIrZm42SWlZbkIzTGx6OGVqUkl3d1lNQUF2dlBCQ3FldjUrdm9hZlE4aUlpS3djZU5HdEduVEJsT21URUhkdW5WTnJsdlpKZG5TMkdoNXRkTHpreWxwYVduSXo4L0g4ODgvWDk2NGk4WDhaSjJzdXFFWFFyd0VHUDlBek5XMWExZnMyTEVEMDZkUFIxNWVIcnAzNzY2ZnB4dUt0R3ZYcnZxU1YxcGFHdTdldlF1Z0lISHJodDNVMFNYMndwMnRaR2RuSXk4dkQvSHg4Vml4WWdVMmJ0eW8zOWFpUll2dzdiZmZvbEdqUnZybHUzZnZqbmZlZVFlMWE5ZkczcjE3OGRGSEh4bkZyYnN1MnFkUEh3REE4ODgvcjM5dGltNys2NisvamdZTkdtRE5talg2TWJCVFVsTHcvUFBQNjh2QU9rcWxFaSs5OUJMT256OXZjSmQ0Y1o1MmZBSkprbDRxZGVGcXBLcktxK2ZQbjRlUGp3OWF0MjV0Y3Y3UFAvK01TNWN1NlpjRkNxNmQ5K3JWUzM5ZHRWZXZYdnFHOWNtVEovclhSVXYzang4L3hvOC8vb2lkTzNmaTFxMWJjSEp5d2g5Ly9LRi81dGplM3Q3b29LT3lTN0tsc2NYeWFsWGtKNkRnLys3bGwxL1d2OSsxYXhlZWUrNDVqQmd4QXNPR0RjUFFvVU5SdjM3OUNpbmRNejlaSjZ0dTZBRzRBREQ3QnFxaTdPenM4TkZISDJITW1ESEl5c3FDTE12SXlNZ3d1TWtqUER3YysvZnZSMHBLQ2hvMGFJQ09IVHVpUzVlU08vRTZjdVFJcmx5NWdpdFhydURSbzBlWU0yY09QdnZzTTd6Ly92dDQ2YVdDNzluZ3dZTngrL1p0eko0OUc1czJiVUx0MnJVQkFPN3U3bmo3N2JleFlNRUNQUC84OHpoNThpUVNFeFBSdEdsVHVMbTV3Y25KU1grRGxPNGFsbGFyeFlVTEYzRDQ4R0hNbVRNSHpzN08rUDMzM3hFYUdvcStmZnRDcVZUcTE3bDkreloyN3R5cFR4VE96czdvMGFPSHladXVsaTFiWnRiUk1tRHdHUmozQ2xTOVZXbDVkZXZXclNhM1c3UVJOU1V3TUZCZjZpOThNOTZhTlFVOXlGNi9maDI3ZCsvR3VYUG5rSmFXaGdzWExwaDhWTkJVQTJ5SmtteFJObGhlcmZUOEJCUWNjTzNZc1FNSkNRbll2SGt6VHB3NGdTMWJ0a0NqMGVDNzc3N0RHMis4Z2E1ZHUyTFNwRW5QL0FjeFAxa25hMi9vblFFVVc0NHNTWEp5TXZidTNZdnZ2dnNPUTRZTXdlREJnN0ZwMHliMDc5OGZiZHEwUWR1MmJkR2lSUXQwNzk0ZEhUdDJ4SXN2dmdpZ29DeDE0TUFCcU5WcW94S1ZXcTNHekprejBibHpaM1RvMEFFVEpreUFzN016cGsrZmpvQ0FBQXdmYnRqeDE2eFpzekJseWhRc1diSUVreWRQeHBkZmZvbWZmLzRaU3FVUzI3ZHZoNHVMQzg2ZE80Zno1ODlqKy9idFNFcEswcGZsUER3OHNIVHBVdnowMDAvNHYvLzdQN2k1dVdIMDZOSDZBNGE2ZGV1aWVmUG1XTDE2TlZKU1VqQmd3QUFFQlFVWkhQa0R3S2hSbzRyOVB6TDNSNlRiMzFQbTNRcGJmVlJwZVZYM1pFWlJwVjF6QldEeWVuN2g2VmxaV1VoTFM4UEdqUnZ4K3V1dm05VWZnRTVWbEdSTFk0UGwxVXJQVHdNSERzU1hYMzZKbUpnWS9QNzc3eGc0Y0NCMjd0eXBmK3h4N3R5NWVQZmRkL0g5OTk5ajRjS0ZxRnUzTG1Kalk0dmRyNmtlODlhdlh3OVhWMWZtSnl0V0l4djZMbDI2SURrNUdXcTFHbHUzYnRWM1ZMSjgrWEtrcDZmandvVUx1SG56Smw1ODhVV0RPNUVCbFBnNGtTbHBhV25vMGFNSDNuN2J1QjhRT3pzN2ZQcnBwMGhNVEVUejVzMHhldlJvZE83Y1dmOWpBQXJPL0l2ZUM2RFJhS0RSYUxCdjN6N2s1ZVZoNWNxVlJqOFFGeGNYakIwN0ZtUEhqc1dkTzNld2QrOWVzNTZqMVIzUWxKVzEvcENxcXJ4YW1vWU5HeUk0T05qa0diOVdxMFZ5Y2pMZWV1c3QvYlFuVDU0WVBNVXhmZnAwREJreUJOMjZkZE5QSy9wRVFFa3F1eVQ3N3J2dmxocUREWlpYS3owLzFhMWJGeDA2ZEVDZlBuM2c1ZVZsY21TOE9uWHFZTnk0Y1FnTURJUktwU3BYQ1YrcjFUSS9rV1hJc3B3cnk3TEl6YzBWWkZtNXVibENsbVVoeS9JVFMzOHZ5a0tXNVV1eUxJdWZmLzY1VEg5di8vNzk5YStUa3BKRXIxNjloQ3pMNHQvLy9yZElUMDgzdVU2WExsMUszR2EzYnQzMHI2OWZ2eTQrK2VRVDBhMWJOekZod2dTeGRPbFNnMlg5L2YxTDNKWXN5OFhPTXhXSFJxTVJodzRkRXI2K3ZxSmZ2MzVpM2JwMTRyLy8vYStJalkwVkR4OCtGQnFOeHVRNlo4K2VGZi80eHovMGYvTnZ2LzBtbGkxYkppNWV2R2h5blpMY3ZIbFQ5eDBxdlpjZEs4RDhWSDFZYTM2cUtOWitSay8wckNxOXZQckdHMi9vejFhSzNsUlVXT0h5dmF1cksxNTc3VFc4OTk1N3FGMjdOajcrK0dPRE02Y25UNTRZblVrVnZUblVuR2ZjZi9ubGx5b3B5WmJXYmJSdTNhZDQxa1ZVZ2F5OW9jOEEwT0RSbzBjbVMxWlZRYXZWbHRoN1dFMVJxSnRWYTNzc3F0TExxN3BHUGlnb0NMTm56eTUybTE5KythWCtkYU5HalF5ZXhsaXdZRUdaNHZ2eXl5OE5MaU1VZHVIQ0JmM3I2bkxKQ0xESmhwNzVxWnF3NHZ4RXNpemZrV1ZaM0w5L3Y5SkxQNE1HRFRLYTlzY2ZmNGpodzRlYkxNMUZSa2FLcEtRa2s5dkt5Y2tSaVltSjR1Yk5tK0xNbVRNaUl5T2oyUDFldW5SSnJGNjl1c1RZMXF4WlkzTDYyclZyeTF3K0xhLzQrSGhkYWV5MnBiOFhaY0h5YXZWaGErVlY1cWNDekUrV1p3dG45SGowNkZHbDc2andzOHFGNzV4T1NrckMyTEZqOVdkRC9mdjNSM0J3TU9MaTRoQVNFb0pObXpiaHYvLzlMNzc2Nml0b05BVmpkU1FuSjZOang0NXdkbmFHazVNVFBEdzhpbjBFNTZXWFhzTDgrZk14YU5DZ1loOEIyN2h4bzc0WHJGdTNidUhDaFF1WU1HRUMxcTlmWHlHUDFKaWowR2ZBSTJhaUFzeFBZSDZxRHF5OW9VOEhnTXpNekNyZDZkYXRXekYvL253RUJnYWlRNGNPeU1qSXdNY2ZmNHpQUC85Y3Y4eVlNV053NTg0ZEhEaHdBQ05IanNScnI3Mm03MHhGcVZRYWRZY0tGRHdlMWJ0M2I1Tmx2cUtQWlRrNk9ob01QWHI4K0hIMDdkc1hwMDZkUW41K2ZnWDlwZVlyOUJta1Yvbk9uNDNGeTZ2RnFXbGxWeHNzcnpJL1BjWDhaRmxXM2RCTGtuUkhDTkgzM3IxN1pYNW0xMXg3OSs3RmhnMGJrSldWaFFFREJ1Q3p6ejVEKy9idDBibHpaNFNIaDZORGh3N1l0bTBiMnJScFk3VHUvUG56QVJnL2YxeDBtb3VMQy9iczJhTi9YM1I0MHVJUy90V3JWeEVkSFEyZzRLaTVVYU5HT0hyMEtOTFQwM0hnd0FFQU1Mak9PbVhLRktObitTdEtmSHc4QUVBSWNhZFNkbEI1OUExOTBaSGpxc3Jnd1lPTmJxUkxUVTNGcEVtVHNHdlhMcVBFZXVuU0pUUnQydFRrRFc2UEh6OUdSa1lHMHRQVGtacWFpbzRkT3haN05xWlNxWEQyN0ZtalVSZ0xXN3QycmNrKzA5ZXRXMmN3QWw1RnNMV3pMdVluNXFmcXdxb2JlZ0JYQWVpN3BhME1JMGVPeE1pUkk5R25UeCtFaDRmajh1WExCa2V2aFYvcmptQ0xQZ3RkOU5sN3BWSlo0dlA0YVdscHVIWHJGdno4L0JBYkc0dVBQdm9JdTNidEFnRGN2MzhmbjMvK09VSkNRbkQ5K25YOWpVNnpaczNDZ1FNSFVMdDJiZjJQVXFsVTR0Q2hROFYyeTFxUjR1TGlBQUFLaGVKcXBlK3NZbFZJZVhYcjFxM1l0R21Ud1RTMVdtM3d1bkNEcmV1T0ZtRFpWY2ZXR25vd1B6RS9WUlBXM3RESEFIOStpRlhCeTh1cjJDK21xNnNyVnE1Y2lZMGJOK0xiYjcrRldxMDJPdm8xeDRNSEQ3Qmd3UUw4OE1NUGFOYXNHZTdkdTRmazVHUzR1N3Zqd29VTHlNcktna0tod05XclYvVkh3TDYrdnRpMWExZVpPa21wU0xyUFFKS2tHSXNFVUg0VlVsNE5EZzVHY0hBd2xFcWx3WENoUU1IWitjaVJJM0hzMkRIWTI1ZjhrNnZKWlZjYkxLOHlQekUvVlF0VzNkQnJOSnByQ29XaVVvK1lUVWxOVFRVcXRRSi9scUhlZnZ0dHZQMzIyd2I5bC9mcDAwYy9tcFNycTZ2QmdDUzZvMmRkQ2F4MTY5YXd0N2ZIbFN0WDRPM3RqYlp0MnlJNk9ocjkrL2ZIaFFzWDlNT3ArdnY3bzMzNzl2cDl6SjgvSHk0dVZkK1ZzeEJDL3hrSUlhNVZlUURQb0NyS3E4ZVBIMGZYcmwyTkdubVdYUTNaV25tVitZbjVxYnF3Nm9iKzh1WEw2YklzeDZhbHBiVzZkKzlldWJzeExhdlUxRlNEN2toMXRGcHRzZXM4ZnZ4WVA4aERZWVhIVTg3SnlkRS9TK3p2NzQvVHAwL0QyOXNiclZ1M3h0V3JWOUduVHg5RVJFVG9yNmtPSERqUVlGdFpXVmtZTjI2Y3diVEN5ZmcvLy9tUDJYMjZsOFc5ZS9mdzhPRkRBSWkxd3VGRks3Mjhldmp3WWFQUEJXRFp0U2hiSzY4eVB6RS9WUmRXM2RBL2RSREE3Rk9uVG1IOCtQR1Z1aU9OUm9Pc3JDeTR1YmtaWFk4RlVPejQ5T1pLVGs1R3c0WU5BUlFNQ1BMTk45OWc1c3laYU5XcUZjTER3eEVaR1luR2pSc1htekNhTjIrdUg5SVVxTHByWUtkT25RSUFTSkowb0ZKM1ZEa3FwTHg2NU1nUmZQYlpad0FLem83czdPenc0NDgvSWlZbUJ2SHg4WmczYng2QWdoSm0wZEhIZEdwNjJkVkd5NnZNVDA4eFAxbU8xVGYwUW9qOWtpUlYyZzhwTGk0T2taR1J5TTdPeGh0dnZJRUpFeWJBeDhjSG8wYU5RbUppSXY3eWw3L2c5dTNiZVBubGwvSFh2LzRWbHk5ZlJydDI3VXlPSEZiYUQrM0dqUnY2bnNaOGZIeXdhZE1tcU5WcTlPdlhENzE3OThhYU5XdE1sbW90VGZkREVrTHN0M0FvWlZaUjVkV0JBd2RpNE1DQlVDcVZCbWRHMzN6ekRVYVBIbzBOR3pZZ09Ua1pLMWFzd0QvLytjOWl0MU5UeTY2MldsNWxmckk4YTg1UEZjWHFHM3BuWitkem1abVpmMXkrZlBtRnpNek1jby85WEJ3SEJ3ZTBhOWNPeDQ0ZDAyLzd0ZGRldy9MbHk5R2pSdy9NbWpVTGZmdjJ4ZGF0VzZIVmF0RzNiMS84KzkvL3hwbzFhMUN2WGozczNMa1RRNGNPeFpneFkvRGVlKzhaYmYrTEw3N1F2ejUyN0ppK0wzUlhWMWQ5U2RYUjBSRnF0UnJIang5SGFHaG9oZjU5enlvek14TlhybHdCZ0Q4OFBUM1BSVVZGV1Rxa01xbk04dXJGaXhkeCtmSmxMRjY4R0JzMmJFQlFVQkNDZ29KdzVzd1pnNUpvWVRXMTdHcXI1VlhtSjh1eTl2eFVVYXkrb1Q5eDRrUytMTXNIdEZydFc0Y09IVUpRVUZDRmJyOVpzMmI2NFRQUG5UdUh6WnMzSXpFeEVZTUhEOVluNUJZdFdtRG8wS0hRYURUbzNMa3pJaU1qNGVucGllWExsK09ycjc1Q1lHQWdIajkralBEd2NOaloyY0hPemc2U0pFR3RWa090VmlNbUpnYkJ3Y0ZJU0VoQW56NTlETTdXQ3ROb05BYURvb1NGaGVsTGFRQU1oaTNWS1p5TW16WnRxaDhydmFJY1BIaFExd2dkMkxObmo2WkNOMTUxS3FTOHFodVVac09HRFlpTmpVVnNiQ3ltVEptaVQ4QjJkbmFZTTJjT0ZpMWFCQjhmSDRQeHRHdDYyZFZXeTZ2TVQ4eFAxWUY1bzAxVWMxNWVYbDRLaFNMYTNkMGRZV0ZoSnN0U0ZTRTdPeHYzN3QxRDI3WnRTK3dvcE9nejA0VnB0VnBvTkJvSUlmVFRGQW9GSGp4NGdMdDM3OExmMzcvTWNmbjQrQ0F5c3VwSDlsU3IxUmcyYkJoU1VsSWdoUENLam82K1V1VkJWQUJ2Yis4QVNaSk95cktNcjcvK3VsemIyTGx6Sjlhc1dZT21UWnVpZCsvZU9IZnVISVFRMkxoeEl4UUtoY0ZqZCsrLy96NkdEaDJLcGsyYklqSXlFaUVoSVdqU3BBa21USmlBSzFldTROcTFhMFpsVjE5ZlgvVHMyVk5mZHUzZXZiditHcjJmbngvYzNOeU1Za3BQVDljL3I3OTkrM2JjdUhFRFM1Y3VSVnBhR3FaTm00YlEwRkRrNU9RZ1B6OGZhOWFzUWFOR2pUQjU4bVNEYlJUMzNWSXFsYmg0OFdLRk5mU1RKazNTM2VVZkVCVVZkYnBDTmxwTk1EOHhQMUVGa1dVNVRKWmxzWC8vL2lvWkpJR0UrUDc3NzRVc3kwS3BWRnIxdGEvZXZYdmJ5N0w4b0V1WExpVU80RkdTVzdkdWlZU0VCUDM3M2J0M0c3d3ZQRDc4a3lkUGhCQkMzTHQzVDF5NWNzVmduNDhlUFJJTEZpd1FxMWF0RWtJSTBhZFBIeUZFd2RqdnZYdjNGdGV1WFJQdnZQT082TmV2bjlpeFk0ZDQ5T2lSV0xseXBjbVlDZzgyOHVhYmI0cnc4SENUeStYbTVvcGV2WHFKK1BoNG8zbW14cTdYL1QzNStma201NVZWUmthRzZOS2xpNUJsK2NHb1VhTXF2L2NVQzJCK3FucTJrcDhxZ3RXWDduV0VFRXNrU1JxNmVmTm1EQmd3b05yMVcyNXIxR28xdG16WkFxRGcvOTdDNFR5VGlpaXZGaDJ1ZGRTb1VjVXVxeXZacyt4YW9DYVVWNW1mcXBZdDVTY3FRcGJsUTdJc2k1Q1FFTXNlU3RZQW4zLyt1VzdZUitOYnhLMlFsNWVYbHl6TFlzQ0FBVUt0VmxmNC85ZlFvVU5MbkorVmxTV3VYYnRXNnJDZEpRMm5xOUZvaEZxdEZybTV1ZnAvZVhsNUlpRWhRWnc1YzZaY2NSZDNSbDlSY25OelJmLysvWVVzeThMYjI3dXpwYjhIbFluNXFlcllXbjU2VmpZMU5KYWRuZDAwQUErM2J0MktzMmZQV2pvY20zWDI3RmxzMjdZTkFCN201K2NiajNoaWhTNWZ2bndad0lIazVHUWNPWEtrd3JjZkZoWlc0dng2OWVxaGZmdjJwUTRTVTlLWm9FS2hnSU9EQXh3ZEhmWC83TzN0NGVIaFVhNXJxd0FxL2RycWtTTkhrSktTQWttU3dtejlHaXJ6VTlXd3hmejByR3lxb1krTWpMd1BZQUlBTEZpd1FDUWtKRmc0SXR1VGtKQ0FCUXNXNk83VW1SQVRFL09iUlFPcVFPSnBpVy96NXMwR0E5SlE1YWhwNVZYbXA4cG55L25wV2RqY2pTK0ppWW0zUFR3OFhKNDhlZUozOU9oUktKVktOR2pRd05KaDJZUWJOMjVneXBRcGVQandvUVJnWlZSVTFKZVdqcWtpSlNVbEpYaDRlUGhrWkdTOG5KdWJXK3oxYktvWXExZXYxajBWY0RncUt1cnowcGEzQmN4UGxjZlc4OU96c0tremVwM2MzTnk1QUVLZmp1a3RkTS9vVXZtZE9uVUtreVpORW1scGFRQVFtcHViKzZHbFk2b01MSzlXalpwY1htVitxbmcxSlQrVmwwMDhSMThNU2FsVS9qOGh4R0lBR0RSb0VLWk5td1lQRHc5THgyVlZFaE1Uc1diTkdodytmQmdBSUVuU0FwVkt0UlNBS0hsTjZ5WEw4aEFBQjF4Y1hFUm9hS2pVdUhGalM0ZGtVeElTRWpCKy9IaVJucDR1QVJnYUZSVjEwTkl4V1FEelV3V29pZm1wUEd5NW9RY0FLSlhLSUNIRU9nRDFKRWxDdDI3ZDBMTm5UM1RzMkJHTkdqV0NrNU5UcVdPRTF4VDUrZm5Jek14RVVsSVNybDY5aXRPblQrUENoUXU2empPeUpVbWFvbEtwdGxzNnpxb2d5L0pLQU8rNXVibGgxYXBWYU5ldW5hVkRzZ2szYnR6QXJGbXo4UFRNYTJWVVZOVDdsbzdKa3BpZnpNZjhWSDQyMzlBRGdLK3ZyM3RlWHQ0Q0FCTUIxTEZ3T05ZbUI4Qm1Cd2VIanlNaUlwSXRIVXhWYWQrK3ZXT3RXclUyQUJoZnExWXQ4ZW1ubjBxNkFWK29mRTZkT29VUFAveFE1T2JtU2lnb3IwNjZmdjE2amIvcmtmbnBtZFRJL0ZSV05hS2gxL0gxOVhYS3k4c2JDYUFuZ0M0QUdnRndoUTNlbEZoT0dnQnBBSklBWEFKdzJzSEJZVzlFUkVTbVpjT3lHSlpYS3dETHErWmhmaW9WODFNNTFhaUducWc4V0Y0MUg4dXJSTlVQRzNvaU03Qzgra3hZWGlXeUlEYjBSR1hBOG1xcFdGNGx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LaXl2SC9BYU1HUnJFK3Z5SExBQUFBQUVsRlRrU3VRbUNDIiwKICAgIlR5cGUiIDogImZsb3ciCn0K"/>
    </extobj>
    <extobj name="ECB019B1-382A-4266-B25C-5B523AA43C14-3">
      <extobjdata type="ECB019B1-382A-4266-B25C-5B523AA43C14" data="ewogICAiRmlsZUlkIiA6ICI3OTA3MTU3NzMzNiIsCiAgICJHcm91cElkIiA6ICIxNDMzNjI4NjQiLAogICAiSW1hZ2UiIDogImlWQk9SdzBLR2dvQUFBQU5TVWhFVWdBQUFoVUFBQUNnQ0FZQUFBQzdmSjZSQUFBQUNYQklXWE1BQUFzVEFBQUxFd0VBbXB3WUFBQVVma2xFUVZSNG5PM2RlM0NVOWIzSDhjOXZjMkVJTkVFNE5nbFZZMUVVaTJESUdrT2tpUGJROWpBSzJsQnhLcHNLY2tiQkN4MWFMWFNtRmoxMHZCNVVRRzdXTStoQWFZQkJEUVFRNncwc2JYTGFEVGVGbGdMVHdDa2hvVUFTdVpqcmMvNkl1K1FHSkNIWjM3Tzc3OWMvc3NrdWZKTjk3L3JMYzRzRUFBQUFBQUFBQUFBQUFBQUFBQUFBQUFBQUFBQUFBQUFBQUFBQUFBQUFBQUFBQUFBQUFBQUFBQUFBQUFBQUFBQUFBQUFBQUFBQUFBQUFBQUFBQUFBQUFBQUFBQUFBQUFBQUFBQUFBQUFBQUFBQUFBQUFBQUFBQUFBQUFBQUFBQUFBQUFBQUFBQUFBQUFBQUFBQUFBQUFBQUFBQUFBQUFBQUFBQUFBQUFBQUFBQUFBQUFBQUFBQUFBQUFBQUFBQUFBQUFLNWpiQThRU2xsWldZbTF0YlhqSmQwbTZXWkpLWkl1a3hSamRURDNxSmQwVXRKUlNYK1J0RFV1TG01dFVWRlJsZDJ4SWdzZFhoUWRkak1hdkNnYTdLU29XRlJrWldVbDE5VFV6RGJHUENBcHdmWThZZWFNNHpodnhjZkhQMU5VVkZSbWU1aHdSb2VYaEE2N0FBMWVFaHBzaDRoZlZIaTkzdnNkeDFrcXFiY3hSc09IRDlkdHQ5Mm1HMis4VVNrcEtVcE1URlJzYkt6dE1WMmhycTVPVlZWVk9ucjBxRDc3N0ROdDNicFZoWVdGY2h4SGtrNFpZeDcyKy8wcmJjOFpqdWl3L2Vpd2U5QmcrOUZnNTBYeW9zSmtaR1Q4U3RMVGtuVFhYWGRwNnRTcFNrMU50VHRWbUNrdExkV1NKVXRVVUZBZ1NUTEd6UGI3L1hNa09YWW5DeHQwMkFYbzhKTFFZQmVnd2ZhSnlFWEY0TUdENDN2MDZQRS9rbnc5ZXZSd25uLytlWFBiYmJmWkhpdXNiZDI2VmJObXpYS3FxNnVOcE9YVjFkWC8rZm5ubjlmWW5zdk42TERyMFdISDBHRFhvOEVMaThpRGNxNjg4c3IvbHZSUXYzNzl0SGp4WW5QenpUZmJIaW5zcGFXbDZkWmJielZidG16UjJiTm5iNHFOamUxZFdscTYyZlpjYmthSFhZOE9PNFlHdXg0TlhsakViYWtZTm16WU9HTk1mcDgrZlp6bHk1ZWIvdjM3Mng0cG9odzVja1M1dWJsT1JVV0ZrVFN1dUxoNHZlMlozSWdPdXhjZFhod05kaThhYkZ0RWJhbkl6TXk4MG5HY3paSjZ2dmppaTJidzRNRzJSNG80WC92YTEzVHR0ZGVhVFpzMlNkSi9YSEhGRlN1UEhEbkNhVlpOMEdIM284TUxvOEh1UjROdDg5Z2VvQ3ZWMTljdmxuU1p6K2ZUaUJFamJJOFRzVWFNR0tHSkV5ZEswbVZmZmMvUkJCMkdCaDJlSHcyR0JnMjJGakc3UDlMVDB6TTlIcy8vWG5YVlZWcTFhcFhpNCtOdGp4VFJhbXBxZE45OTkrblFvVU55SENkeisvYnRmN0U5a3h2UVlXalJZV3MwR0ZvMDJGekViS253ZUR5L2xLUkpreWJ4SWdxQitQaDRQZkRBQTVMT2ZlOUJoNkZHaDYzUllHalJZSE1Sc2FVaVBUMDkzZVB4YkU5T1RsWitmcjdpNHVKc2p4UVZhbXRyTlc3Y09KV1hsOHR4blBUdDI3ZnZ0RDJUVFhSb0J4MmVRNE4yME9BNUViR2x3dVB4UEM1SlBwK1BGMUVJeGNYRnllZnpTWktNTWRNdGoyTWRIZHBCaCtmUW9CMDBlRTdZTHlwdXYvMzJXRWwzZXp3ZTNYWFhYYmJIaVRwang0NlZ4K09ScEhIMzNudHZSSjFOMUJGMGFCY2QwcUJ0Tk5nbzdCY1ZsWldWdDBycWw1NmVyc1RFUk52alJKM0V4RVRkZE5OTmt2UnZCdzRjdU5YMlBMYlFvVjEwU0lPMjBXQ2pzRjlVR0dQdWtTUXVQV3RQNEhzZmVDNmlFUjNhRiswZDBxQjkwZDZnRkFHTENrbGpKVjVJTmdXKzk0N2pqTE04aWsxMGFCa2QwcUJ0TkJqbWk0cjA5UFEra3E3dDI3ZXYwdExTYkk4VHRkTFMwblRaWlpkSjByVmVyemZKOWp5aFJvZnVFTTBkMHFBN1JIT0RBV0c5cUlpSmlibFJrZ1lNR0dCN2xLaG1qQWsrQjhhWUd5MlBFM0owNkE3UjNDRU51a00wTnhnUTFvc0tTVU1sNlpwcnJyRTlSOVFMUEFlTzR3eTFQSW9OZE9nU1Vkd2hEYnBFRkRjb0tmd1hGVU1rOTY3TzgvTHk5TVVYWDdUNy9nME5EYTArZHZEZ1FTMWF0S2dyeCtvV2dSZFNRMFBERU11amROalFvVU92dU1SVHdGemRZVXNyVjY1VWVYbDV1KzQ3YXRTb1pyZHJhbXE2WTZRdUU2NGRSbHVEVFhYMmZlL0REei9Vd29VTFczMDhKeWVuemI4elZNSzF3YTRTYTN1QVMrRTR6a0JKcnR5SGVQRGdRUzFZc0VENStmbVNwSmRlZWtsNzl1elIvUG56VlZaV3B1VGtaRWxTV1ZtWmlvcUtKRFZlc0diNjlPa2FQbng0OE85WnRXcVZycjc2NnBEUDMxRlhYWFdWSk1rWU05RHlLQjBXR3h2N3kvMzc5OS9qOVhyZmFXaG9XSnVVbFBUSko1OThVdGZleDd1NXc3WWNQMzVjeTVZdDA4eVpNMXQ5N29NUFB0RGN1WE9EdDArZlBxMHhZOFlFYnh0ajVEaE84SForZnI2ckxnVWRyaDFHU29OdFhSK2p0TFJVcWFtcHJUNSt4eDEzYU1hTUdaMTYzM01jUjIrODhZYWVmUExKVnA4cktTbHAxbWlvaFd1RFhTV3NGeFdTK2toeTNUblpEUTBOK3MxdmZxUDE2OWZyNE1HRFdycDBxVkpTVW5URkZWZG8rUERoOHZsOFdyZHVuUnpIMGZlLy8vM0FCVk0wWThZTXpabzFTMisrK2FaOFBwOGFHaHIwNVpkZktpRWhRVXVXTEduMmI2U2twR2pWcWxVMnZydzJOWGtPK3RpY283T01NY21PNDB3MXhreXRyS3c4a1pHUmtXK01XVnRaV2ZuQi92MzdxeS95Y0ZkMldGWldwa21USmpYN1dIbDV1YjcrOWE5TGtsYXZYaDM4YzhDbVRaczBldlRvNE8xUm8wYnBxMS90TEtseFM0V2JGaEV0aFhPSGtkQmdRVUZCcTQ5NXZkNDJQeDdRbWZlOURSczJhTUNBQVVwUFQ5Yy8vdkVQUGZqZ2c4M3U5OTN2ZnJmWjdZOCsrdWdTdnFxT0NlY0d1MEs0THlxU0pLbFhyMTYyNTJobTZkS2w4dnY5bWo1OXVnNGZQcXcrZmZwbzVzeVptanQzcnQ1NjZ5MWxaV1ZwNTg2ZFNrcEswdVdYWHg1OFhHWm1wcVpObTZZREJ3NW95NVl0V3JObWpmNzYxNy9xcWFlZTBodHZ2S0VwVTZiSUdIZit1cFltejBIWUgvRnNqT2tyYWJMak9KTVRFeE9yaGcwYlZtQ01XV3VNZWMvdjk1OXA0eUd1N0RBNU9WbWJObTFTUTBPRERoOCtyTFMwTkdWblp3Y1hDWm1abWRxNGNhTU9IejRjL09tcXBUTm56aWduSnlkNHUwZVBIdnJkNzM0WGt2azdJMUk2RE9jR0oweVljTkdQNWVYbEJYK1k2dWo3WGtWRmhaWXRXNmJYWDM5ZHk1Y3YxNTQ5ZTVvdEdyeGVyMzcvKzk4ckpzYk9SUzBqcGNIT1lsSFJEWEp5Y3JScDB5YXRXTEZDRXlaTTBPclZxelZod2dUTm1UTkhmL3ZiMy9UYWE2OHBKeWRIY1hGeHJUYmYvZkNIUDVUVXVIa3ZMeTlQenozM25DUnA4ZUxGbWp4NXNyVVh5c1ZFOEFzcDBSaHp2NlQ3SGNjNWs1R1JzY2x4bkxYeDhmRWJpb3FLcXI2Nmp5czdESGpoaFJkMDdOZ3h2Znp5eTYwK1YxNWVyc2NlZTB3elo4N1VpQkVqV24zK2xWZGUwYmUvL1cxbFoyZnJUMy82azlWOTFlMFJvUjJHVllNSERoeVEzKzhQM3ZaNnZWcTllbld6MnkxM1QzVGtmYStnb0VEbDVlV2FNbVdLS2lzcmxaZVgxNTFmVG9kRmFJUHR4cUtpR3lRbko3ZTVSZUdoaHg1U1VWR1JQdi84YzlYWDExOXdrMXhoWWFHU2twSjAzWFhYZGVlb1hhWjM3OTZCUHlabFpHVFkyNkhadlJJa2pUZkdqSyt0clZWR1JrYUJwTFhHbUNUSGNWelhvU1M5K3VxcjJyZHYzM2tQZWt0T1R0YThlZk0wZGVwVVBmbmtrOEZkSHprNU9jME95cXlwcVdtMnZ6dytQbDV2di8xMjl3N2ZDVkhRWWRnMTJCSHRlZDhiUDM2ODdyNzdiczJhTlV1NXVibEtUazdXZDc3em5XYjNhYnI3WStIQ2hicmhoaHU2YmVhV21qWVlzbi9VUmNKOVVlRmF0YlcxOHZsOE9uejRzSHcrbjJwcmE1V2NuS3lDZ2dLVmxKVG96Smt6dXZ2dXV5VkpreWRQMWozM05GN1ZOUzh2VDQ3anFLS2lRbnYzN20xMjlIM0xGODZXTFZ0Qzl3V2hMWTR4eHJGNVVOaUZuRGh4UXFXbHBWcTRjS0Y2OXV3cFNYcjg4Y2VEbi8vNXozOHVTZnJtTjcrcGwxOStXZSsrKzI1d1VYSDgrUEZtZldWblp6ZmJMOTd5ckJCWTQ4b0dXKzd1YUd1WFNGTWRmZDliczJhTjR1TGlOSDc4ZUVtaFBXWUNGeGJ1aTRwS1NaZWZQbjNhZFFlUHhjWEZCWGQvQlA1YlVsS2k2dXBxYmQ2OFdhTkdqUXFlR2RMVTVzMmJkYzg5OStoSFAvcVJjbk56MWJOblQ4WEV4TWpyOWVxamp6N1NpUk1uMUs5ZnYrRCtTTGM0ZGVwVTRJK1Z4Y1hGeVRabjZhaU1qSXdsa2g1dXgxM1BHR00yTmpRMHJFMUlTTml3YmR1Mkw3NTYvRXR5WVlkOSsvYlZDeSs4b0RGanh1anMyYk02ZS9hcyt2YnRxK1hMbHdmdk0zLytmSTBlUFZxelo4L1c0TUdETFU3Yk5jSzF3MGhyc09YdWpwYTNXK3JJKzk3Qmd3YzFkKzVjRFJzMlRELys4WStEQjNRMlBVdXBxYVlIR29kQzB3WkQrZys3Uk1Rc0tyNjZOS3ByMU5UVXROcFNFUk1UbzZsVHA1NzNNZi84NXorMWYvLys0S2E3MmJObmErVElrY0d0R0k3ajZJa25udEF0dDl5aVJ4OTlOQ1JmUjN1ZFBuMDY4TWRJZXlGVlNWcXZ4azNNbTg5emtKeHJPNVFhMzFTUEh6K3VpUk1uNnVtbm4xWldWcGFreG4zZlAvdlp6NVNibTl2cU1VT0hEZzF1U1pNYXQ3dzF2VDEwcUR1djZ4T2hIWVpGZ3l0V3JBZ2UzOUR5MU5LV3R3TXRGUlFVZFBoOXIzZnYzdkw1ZkJvd1lJQUdEQmdRUEkyMnZMeTgyYkVjVXVOQm9LRVdvUTIyV3lRc0twbytpYTRSR3h2YmFrdkZKNTk4RW56Um5UNTl1dGtMcmFDZ1FPdldyZE1kZDl5aGhJUUV2ZmZlZXpweTVJakdqaDBidkk4eFJzOCsrNndtVHB5b3dZTUg2L2JiYncvMWwzVmVFZlpDT2k0cDMrUHhySzJvcVBpd0hhZnp1YmJEZ0g3OSttbnUzTGw2NG9rbjlJdGYvRUsxdGJXYU4yK2VacytlM2VZRmt4WXNXTkRzZG5aMmRwdGIxdHdtZ2pvTXV3WjlQcDk4UHQ5RlR5SDFlcjNLejg4UEhuelptZmU5eHg1N1RGTGpEMjk3OSs0Ti9NcHhWNGlnQmpzbDNCY1ZGWkpVVlZWMXNmdUZWRmxaV2JOVFJRTUNMenFwY1o5MDB4ZGVUVTJOM25ubkhjMlpNMGVIRGgzU2l5KytxRVdMRnFtK3ZsNlZsWlh5ZUR3eXh1Z2IzL2lHWnM2Y3FXZWVlVVkzM0hCRDhDSmF0alY1RGlwc3p0RlpqdU9VU1hwYjB0cWtwS1F0SGJud2tGemFZVXZmK3RhMzlPQ0REMnJHakJuQk4rcVdtNklMQ2dwYVhSdEFhbjJnWnNES2xTdXRYeHVocVhEdU1Cb2FiS2t6NzN1OWV2WFNybDI3NVBmN3RXdlhMZzBjT0ZETGxpMnovYVVFaFhPRFhTR3NGeFhHbUw4N2p2UHZKU1VsVmpaem5jL0hIMytza1NOSFNwSmVlKzAxZmZIRkZ4ZTl2a1JkWFoxKzhJTWZLRE16VS92MjdkTWpqenlpUVlNRzZjNDc3MVI1ZWJsR2p4NGRQSTVpekpneGlvdUxVNzkrL2JyOWEybXZRNGNPU1pJY3gvbTc1VkU2cks2dTd0ZlhYMy85bzJ2V3JLbnZ6T1BkMm1IZytoUjc5KzZWMysvWHRtM2JsSnFhcW1lZmZWYVZsWlZhdUhDaFhuLzlkV1ZtWnVyNjY2OVgvLzc5OWIzdmZhL054VVBMQXpYZEtsdzdqTlFHQTg2Y09TTmpqQ29xS2hRYkd4dDhMK3ZNKzE1bFphVk9uRGloKys2N1Q4OC8vM3l6UlczTDR5cHNuQUlkcmcxMmxiQmVWRWphTFRWZUV0dE5ldmZ1clhIanhrbVNObXpZb1BmZmYxLzMzbnR2cy9zMDNUOHRTUWtKQ1pvMmJab2thZENnUVJvMGFGRHc4VzFwZXRWRE56aHc0SUFreWVQeDdMWThTb2Z0MnJYci8zYnQyblVwZjRVck96eDI3SmgrOHBPZmFPREFnYnJsbGxzMFpjb1VwYVNrQkQ4L1ljSUU3ZDY5VzRXRmhmcjQ0NC9WcTFldjgvNFA2WkZISGduVjJKY2tYRHVNMUFZRENnc0w5ZXFycjhyajhTZzNOemY0UTFabjMvZmFldjlidEdoUjhIaWhnRC8vK2M5ZDlqVzBWN2cyMkZYQ2ZWR3hTenIzSkxwRjA1LzBKaytlck1tVEo3ZTZ6MDkvK3ROUWp0VHRBcytCTWVhUzNobkRsQ3M3VEU1TzFydnZ2bnZCK3d3Wk1rUkRobHo4OXg2MWRUQ25HMFZ4aDY1cHNPWEJrbExqYWFFdFR3M3RhaTBYRkpLZEF6V2p1RUZKWWY1YlN1dnI2eitUM0xzNmp4YU80d1NmQThkeFByTThUc2pSb1R0RWM0YzA2QTdSM0dCQVdDOHFkdXpZVVNGcC80a1RKMVJTVW1KN25LaFZVbEtpa3lkUFN0Sit2OThmZFVjODA2RTdSSE9ITk9nTzBkeGdRRmd2S3I2eVhwSzJidDFxZTQ2b0ZmamVHMlBXV1I3RkpqcTBqQTVwMERZYWpJQkZoZU00NzBxOGtHd0tmTzhEejBVMG9rUDdvcjFER3JRdjJodVVJbUJSa1pTVTlFZEovOXF4WTBmWW5hTWRDYXFxcXJSejUwNUordGMxMTF6elI5dnoyRUtIZHRFaERkcEdnNDNDZmxIeDFRVmkxalUwTklURmVmU1JadjM2OVlGendkZDE5aHo3U0VDSGR0RWhEZHBHZzQzQ2ZsRWhTUTBORFF1a3htdlAxOWJXMmg0bmF0VFUxR2pGaWhXU0pNZHg1bHNleHpvNnRJTU96NkZCTzJqd25JaFlWT3pZc1dPSHBIVmxaV1hhdUhHajdYR2l4c2FORzFWZVhpNWpUUDcyN2R0MzJwN0hOanEwZ3c3UG9VRTdhUENjaUZoVVNKTGpPSE1rNmMwMzMxUk5UWTN0Y1NKZVRVMk4zbnJyTFVubnZ2ZWd3MUNqdzlab01MUm9zTGtZMndOMGxhTkhqeDVKVFUzTnJLeXN2SzY2dWxyWjJkbTJSNHBvOCtiTjB4Lys4QWRKMmxCY1hEelg5anh1UVllaFJZZXQwV0JvMFdCekViT2xRcEppWW1LbVNUcTVZc1VLYmR1MnpmWTRFV3ZidG0zNjdXOS9LMGtuNitycXB0cWV4MjNvTURUbzhQeG9NRFJvc0xVTC8rck1NSlNSa1RGVzBybytmZm80eTVjdk4vMzc5N2M5VWtRNWN1U0ljbk56bllxS0NpTnBYSEZ4OFhyYk03a1JIWFl2T3J3NEd1eGVOTmkyaU5uOUVWQmFXcm92TlRXMXo1ZGZmcG45L3Z2dnkrdjE2dkxMTDdjOVZrVFlzMmVQSG43NFlaMDhlZEpJZXFXNHVIaUI3Wm5jaWc2N0R4MjJEdzEySHhvOHY0aGJWRWhTMzc1OVA0Nk5qYjM2N05tek4yM2N1TkVaT0hDZ1NVdExzejFXV051NmRhdW1UNS91bkRwMXlraGFYbDFkUGYzWXNXTlJleTUyZTlCaDE2UERqcUhCcmtlREZ4Wnh1eithTUY2djl5bkhjWjZScER2dnZGUFRwazFUYW1xcTdibkNTbWxwcVJZdlhxd05HelpJa293eHYvTDcvYitXNU5pZExHelFZUmVndzB0Q2cxMkFCdHNua2hjVmtpU3YxM3UvNHpoTEpmVTJ4bWo0OE9FYU9YS2toZ3dab3BTVUZDVW1KaW8yTnRiMm1LNVFWMWVucXFvcUhUMTZWTHQzNzlhbm4zNnF3c0pDT1k0alNhZU1NUS83L2Y2VnR1Y01SM1RZZm5UWVBXaXcvV2l3OHlKK1VTRkpXVmxaeWJXMXRiK1NORWxTZ3VWeHdzMFpTVy9HeGNYOVYxRlJVWm50WWNJWkhWNFNPdXdDTkhoSmFMQWRvbUpSRVpDVmxaVllXMXM3WHRKSVNUZExTcEhVVnhGNmJFa24xRXM2SWVtb3BMOUkralF1TG01dFVWRVJ2NTJvQzlIaFJkRmhONlBCaTZKQk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XQvaC9aTGhnZ1UyRXNxd0FBQUFBU1VWT1JLNUNZSUk9IiwKICAgIlR5cGUiIDogImZsb3ciCn0K"/>
    </extobj>
    <extobj name="ECB019B1-382A-4266-B25C-5B523AA43C14-4">
      <extobjdata type="ECB019B1-382A-4266-B25C-5B523AA43C14" data="ewogICAiRmlsZUlkIiA6ICI3OTA3MjQwODY2MSIsCiAgICJHcm91cElkIiA6ICIxNDMzNjI4NjQiLAogICAiSW1hZ2UiIDogImlWQk9SdzBLR2dvQUFBQU5TVWhFVWdBQUFQNEFBQUduQ0FZQUFBQ1hZT3JhQUFBQUNYQklXWE1BQUFzVEFBQUxFd0VBbXB3WUFBQWdBRWxFUVZSNG5PemRkMWdVeHhzSDhPOGV6ZGhRTkJMQXFCR01IV0VQVkJMc3FLQkdzTWJZWThXb2lUMXFURkNKSm1yRTN0QUVGU3l4SUNoS2l2b1RGSWxCUUlvMVlBUkZtaUQxZ0NzN3Z6L0liVGp1cUVhdnplZDVmSEs3Tzd2M0hybjNkbloyWmhhZ0tJcWlLSXFpS0lxaUtJcWlLSXFpS0lxaUtJcWlLSXFpS0lxaUtJcWlLSXFpS0lxaUtJcWlLSXFpS0lxaUtJcWlLSXFpS0lxaUtJcWlLSXFpS0lxaUtJcWlLSXFpS0lxaUtJcWlLSXFpS0lxaUtJcWlLSXFpS0lxaUtJcWlLSXFpS0lxaUtJcWlLSXFpS0lxaUtJcWlLSXFpS0lxaUtJcWlLSXFpS0lxaUtJcWlLSXFpS0lxaUtJcWkvZ09NdWdONFUyeHNiRXhNVFUxSGNodzNoR0dZWGdBc0FUUURZS0RtMEtoWEl3T1FCK0E1SWVTV1FDRDRMVDgvLzN4U1VsS1p1Z1BUWkRxZitFS2hzQ0hIY1VzQUxHWVl4a3pkOFZDdkh5RWtGOEEyZ1VEZ0V4MGRMVkozUEpwSXB4UGZ3Y0doRzhkeEZ3QzBBNEQyN2R2RDNkMGRkbloyc0xLeVFwTW1UV0JvYUtqZUlLbFhJcFZLVVZoWWlMUzBOTnk1Y3dmQndjRjQvUGl4ZlBNVGdVRHcwZTNidHhQVkdhTW0wdG5FRndxRlF3Q2NJWVEwNmRhdEcyYk9uQWxuWjJjSUJBSjFoMGE5Umh6SDRmcjE2L2pwcDUrUW1KZ0lobUVLR1lZWmMvdjI3ZC9WSFpzbTBjbkVaMWwyTW9EREFBeW1UWnVHQlFzVzBJVFhNeHpIWWRldVhUaDY5Q2hRM2c0d1BTWW1Ka0ROWVdrTW5Xdllzck96c3hNSUJDRUNnY0J3MWFwVitQVFRUOEV3T3ZuN1JsV0RZUmowN3QwYkxWcTB3TTJiTndVQVJwaWJtNGRrWkdSa3FEczJUYUJUaWYvaGh4ODJrY2xrbHdHOC9lV1hYMkxzMkxIcURvbFNzeTVkdXFCWnMyYTRjZU9HZ1VBZ0dHaG1ablk0T3p0YnJPNjQxRTJuNnIrbHBhVzdBWFRvMzc4L1RYcUtOMjdjT1BUdjN4K0VrUGVOalkxM3F6c2VUYUF6ZFdDaFVNZ1NRcUpidFdxRmt5ZFB3dFRVVk4waFVSb2tQejhmRXlaTVFGWldGZ1FDQVh2Nzl1MVlkY2VrVGpwenhpZUVmQTBBbnA2ZUdwUDBNcG1zMnUyRUVOeTdkKzhOUlZONzZlbnBOY2F1YlV4TlRURjM3bHdBQU1keFg2czVITFhUaWNTM3Q3ZnZBY0NqVmF0V0dEWnMyR3Q1aitUa1pPVGw1ZFZwbjVrelorTFJvMGRWYnBkSUpKZ3laWXJTK2tPSERpRTFOYlZPNytYdDdWM3RlMVgyOE9GRGVIdDdnK000aGZXLy9QSUxSb3dZb2ZJSDZkbXpaL3pyQ3ZmS2xSQkNrSk9UVSt0WUtpc3BLVUZDUWdLLzdPM3RqYmk0T0FCQWRIUTBidDI2VmEvakRoczJERysvL1RZQWpHSloxcmJlQWVvQVhlbTlzZ0lBSmsrZURDTWpvMXJ2eEhFYzR1UGpjZVhLRlh6eHhSZlZkdWI1My8vK2g0aUlDQnc0Y0FDSERoM0N0V3ZYbE1xa3BLU0FZUmo4OGNjZkFBQm5aMmRzM0xnUmZuNSt0YjZ6OFBqeFl3UUdCbUx5NU1uOE9xRlFDRE16eFU2SFJVVkZpSXlNQkFBa0ppWWlMaTRPcTFldkJnQTRPVG1oV2JObVNzY3VMQ3pFalJzM0FBRHZ2ZmNlVWxOVHNXN2RPcXhkdXhZTXcrRDU4K2ZZdVhNbkZpOWVERzl2Yi9qNSthRlJvMGI4L3JObno4Yk1tVE14ZHV4WXpKOC9INkdob1FnSkNVR25UcDNnNCtPRHdzSkNGQlFVb0t5c0RHWm1adGkrZlR0YXRXcFZxODlkMGVYTGx4RVNFb0lEQnc0QUFLNWR1NGFKRXljQ0FCbzFhb1NWSzFlaVY2OWVXTEprQ1V4TVRHcDlYR05qWTB5ZVBCbmJ0bTBEeXI4emsydlloZEpVL2Z2M2I4Q3liR0h2M3IxSmNYRXhxWXZCZ3dlVElVT0dFSlpsU1ZsWldZM2xWNjFhUlFJQ0F2aGxmMzkvOHNNUFB4Qi9mMyt5ZE9sUzR1L3ZUMTYrZk1sdkx5MHRKVzV1YmlRa0pFVGw4Y3JLeWdqTHNncnJWcTVjU1M1ZXZFaHljbkxJeXBVcnliTm56MGp2M3IyVjlxMjRidWJNbWVUV3JWdms0Y09INU5telo4VEJ3VUhsKzFVK1RsNWVIbG0wYUJISno4OG5LU2twWk5Tb1VTUTRPSmdRUXNpZVBYdklqQmt6RkQ2UHE2c3JXYkZpQlltUGp5ZXVycTRrUHorZkRCZ3dnS1NrcEpCKy9mcVJaOCtlMWVydldKTnAwNmFSSzFldUVFSUlTVTlQSjg3T3prUW1rL0hiQ3dvS3lOYXRXMGxKU1VtZGoxMWNYRXg2OSs1TldKWXR0TEd4cWYydmhvN1Irak4rVVZIUlFBQ05IUjBkMGJCaHd6cnR1M1BuVGtna0VreWZQcjFXNWIyOXZXRmdVSDRIZFB6NDhRREtHNDFldkhnQkt5c3JwS2FtNHZ6NTh6aDE2aFFBd01URUJPdlhyOGU3Nzc2TGI3LzlGbGV2WGxWNTNJRURCd0lBdG16WmdweWNIQXdiTmd6ZTN0NUlUazZHdWJsNXRURUZCUVhCeXNvS3RyYTJHRDkrUEpZdFcxYXJ6d0tVWC9mNitQamcvUG56MkwxN054WXNXSUNSSTBjaU5EUVVmZnIwZ1VBZ3dNU0pFN0ZvMFNJTUhqd1lBT0R1N283ZzRHQUF3T0hEaCtIbTVvWTJiZHBBSUJEQXlzcXExdTlkbllTRUJLeGR1eGJyMXEwRHgzRW9MUzNGZ0FFRGxNb0ZCd2ZEeXNvS3g0OGZyL1d4R3pac0NFZEhSMFJFUkRSdTBxVEpRQUNoLzBuUVdrYnJFNS9qT0E4QTZOdTNiNTMzN2RTcGs4SzFaRTNrU1ErVVY1dERROHUvTTRNSEQ4YjU4K2Y1MXhVNU9EZ0FBTmFzV1lQVnExY3I5Q0FVaThWd2NuTGlmeENXTDErT1o4K2VZZUxFaVVoS1NzS1BQLzRJUTBORFNLVlNmUEhGRnlwajh2ZjNoMWdzeHVqUm8vSGVlKy9WNnU5dzVzd1o3TnExQ3dBUUVCQ0FreWRQWXV2V3JlaldyUnNPSGp5SUN4Y3VZTy9ldmZEMDlFVDM3dDF4N05neC9yaTllL2VHVUNoRVJFUUU1c3labzlSRzhGK0lqbzdtWDY5YnR3NldscGFZUFh2MmYzYjh2bjM3SWlJaUFnekRlRUJQRTEvYk1mYjI5aGtzeTVLTWpJeDZWU3ZqNCtOcnJPb2ZPblNJOU8zYlY2R3E3T3JxeXI5MmNYRlJlbjNzMkRIaTR1TEM3eU9UeWNpa1NaUElyVnUzK0xLVnEvckZ4Y1drckt5TXpKMDdsL2o0K1BEcmUvWHFSWktTa2hUK3lZK2JuNTlQVWxOVFNaOCtmY2lUSjA4SUlhVFdWWDM1ZTh0a01uTDE2bFV5ZnZ4NHNuanhZdkx5NVV1U241OVBmdnp4UjRVcXRxdXJLeGsxYWhRWk9uUW9ZVm1XakJ3NWtvd2NPWkoveitIRGg1UGh3NGZ6cjIvZnZsM2wzN1EycEZJcEdUUm9FSW1Pam42bDQxU1drWkZCV0pZbExNdW1RNGR1YWRlRlZwL3hIUjBkVzh0a012UFdyVnZYV0NWK0ZUTm56c1RNbVRQaDVPVEVyOHZKeVZHbzdsZDhEUUFUSjA3RXhJa1QrWDBFQWdGV3JWcUZSWXNXWWVmT25lamN1YlBTK3pSczJCQy8vZlliQ2dvS3NHREJBbjQ5d3pDd3RyWldHVnZUcGszeDdiZmY0cE5QUGtIYnRtMzU5VzV1YnJYK2ZHS3hHQ0VoSVZpd1lBSDY5T21EZS9mdTRhdXZ2c0tnUVlPVXhqZ0VCZ1ppMTY1ZDhQZjN4NG9WSy9EaGh4OENBSm8wYVlLUWtCQUE1WmN1OHRldklpSWlBbmw1ZVZpd1lJRlM0MlpPVGc2V0xWdUdNV1BHMVBtNDV1Ym1hTjI2Tlo0OWUvYU9yYTJ0Vlh4OC9MT2E5OUl0V3AzNGhKRHVBR0JqWS9QRzM3dEZpeGI4dGZ6Z3dZTVZYbGVsYTlldVdMMTZOZUxpNGxRbWZtcHFLcjc3N2p0TW16WU5QLy84TXdnaEttLzNWWFQ1OG1WRVJVWGhndzgrZ0krUER5Wk1tQUJMUzB2K09yeWkwYU5IcXp4R2d3WU5zSFhyVnVUbjUyUExsaTBJRFEzRmwxOStpYUZEaCtMQ2hRdm8wYU1IMnJScEE2RDhFdWZSbzBkbzBhSUZEaHc0Z0p5Y0hMaTZ1cjZXNGMwblRwekF0R25UY1BYcVZadzhlWkp2d1gvNThpVkdqeDZORHo3NG9ON0h0cmEyeHJObnoyQmdZTkFkQUUxOGJVSUlzUVhLYjAyOWFUV2Q4YXN5WU1BQWxKYVdndU00WkdabUtweFJNekl5MEtWTEYyUm1ac0xLeWdwZHVuUUJVSDVHSGpGaWhNcmpQWHo0RU5iVzFyaC8vejZzcmEzUnZIbHpCQWNISXlRa0JEWTJOdWpVcVJOdTNyd0pVMU5UQkFZR3FqeEdlbm82UWtORGNlVElFUXdhTkFobnpweEIwNlpOc1dQSERseStmQm43OXUzankvN3d3dytZTUdFQ3Z2MzJXK3pjdVJPclY2OEd5N0lxYngrK2lwaVlHQ1FtSnVMNzc3OUg0OGFOc1dmUEhpeFpzZ1NFRUd6WXNBRmp4b3lCaFlWRnZZLy8zbnZ2SVN3c0RBQnNvWWZYK1ZxZCtCekhkYSt1R3Z3NlZUN2pCd1FFZ0JDQzRjT0g4MldlUG4wS2p1TWdGb3RoYkd6TXIxK3paZzMrOTcvL0FRQmNYVjM1OVQxNzlrVFBuajBCQUxtNXVYd25HV05qWTZXcXMvd1NZdjc4K2Z5Nm9xSWlTQ1FTcEthbVl2UG16Zmp4eHgvNVk2MWR1eFpIang3Rk8rKzhBNkM4a3cwQTdOcTFDeTlldk1DNGNlUGc2dW9LUzB0TDNMNTlHei84OEFOYXRteUpJMGVPOE5Wc3FWUUtzVmpNVisrYk5XdUd2WHYzNHZMbHkralFvVU90L200eW1Rd1hMbHlBcTZzckdqUm9vTEtNUkNMQnBrMmJNR2ZPSEppYW1tTHExS253OVBURXdZTUg4ZUxGQ3hRWEYyUGV2SG0xZXIrcXlMOHpETU4wZjZVRGFTbXRUbndBYlFIVSt6YVNVQ2prWDFlOGZvK09qa1ptWmlZOFBUMXg5dXhabEphV1lzZU9IWkRKWkFnSkNZR0xpd3RhdG16SmwzZHhjY0dXTFZ0dzdkbzFEQm8wQ0FDUWxwWUdUMDlQOU9uVEIxOTg4UVdXTGwzS1g1SjgvLzMza0Vna01EUTBWT2h3RkJvYWlxQ2dJR1JsWmVIdHQ5OUc5KzdkK2JzQ1ZibDA2UkxpNHVJUUZ4ZUg0dUppckZpeEFqLzg4QU9XTEZuQ0orT0lFU1B3Nk5FakxGNjhHRC85OUJQZWV1c3RKQ1VsQVNpdlpYejk5ZGNRQ0FRSUN3dkROOTk4Zy9UMGRNeWZQMStwRjZTaG9TSFdyVnVuRk1QRml4ZHIzYWJ3NE1FRCtQcjZ3c1BEbzhveTI3WnRROE9HRGZISko1OEFLTCtiTW0vZVBIaDZlc0xBd0FBLy9mU1R3aDJXK3Fqd25XbGJYVGxkcGRVdG1pekxKZ0RvZHZyMGFiUnYzLzYxdmMvSmt5ZVJrSkNBdVhQbjR0Q2hRNGlPam9aVUtnVlEzbWhuWUdBQW1Vd0dzVmdNc1ZnTWUzdDdqQmd4QXMrZlA4ZjA2ZE1SSEJ5TW4zLytHZW5wNlh4NVEwTkRNQXdEc1ZpTTB0SlNHQmtaNGRDaFF6QTJOa2JyMXEwQi9OdGVrSnVicTlTNGxadWJpdzgvL0JBOWV2UkFxMWF0SUJRS1lXcHFpczgrK3d5MnRyWll1blNwUW5tWlRJYTVjK2VpVmF0VzJMaHhJMFFpRVM1ZXZJaHg0OGJodDk5K3c0WU5HOUMyYlZ2K3pLK3FCNlM3dTd2U3V2NzkrK1A2OWVzNGRlb1VmNTAvY09EQUt2c3NIRDkrSEdscGFWaStmTG5LN2VmT25ZT3ZyeThPSHo0TUl5TWpoSWVINDlLbFM4akl5TUJubjMyRzB0SlM3TnUzRHgwN2RzU1FJVVBnNk9oWXI0YmQ1T1JrK2VWWlFreE1qRjUzMzlVNlFxSHc2YXZjeXFzdHNWaE1PSTZyY3B0SUpDSWlrWWlVbEpTUTB0SlNJcFZLcXl4UENDRVNpWVNVbEpTUWtwSVNVbFpXVm1QNTJzckp5U0crdnI0S3QrQXF5czdPSnZIeDhVcnI4L1B6K1Z1QmRYWDQ4R0dTa0pDZ3NHNzE2dFZWbGwreFlrVzF0L2xTVTFQSjMzLy9UUjQrZkVnKytPQURzbkRoUW5MNThtVWlsVXI1TWlVbEplVEVpUk5rekpneFpQLysvZldLdThJdHZib05pdEFSMm43R0x3RFFKRHc4WEtGUE9hVWJ5c3JLNnRRWHZ5Nktpb3JRcjE4L0FDaUlpWW5Sak9HY2I1QzJqODVyQktES1JpSkt1NzJ1cEFlQXQ5NTZTLzVTTDg4WTJwNzR4UUJRV2xxcTdqZ29MVk5TVWlKL1dhek9PTlJGcXhPZllaaDhvTHphcHV1T0h6K09yS3lzV3BYOXB3ckxFNHVybm1LdXFLZ0lnWUdCZkdObFhiaTV1WUhqT0hBY1YyM0hKVTFVWE16bmUvVWRMM1NVVnQvT0k0VGtBV2hkNFgraVJ0bTNiNTlTcDVuYzNGdzBidHhZcVd4UlVaSEM0SlRLY25KeTRPZm5oeSsvL0ZKcDIrWExsN0YxNjFaK3ViaTRXT0gyR3NNdy9IMTdvSHhVbTdHeE1XUXlHYjcrK211VWxwYkMzZDBkenM3T2ZKbVNrcEtLMVdGNGVIZ29qZnpMeXNyaWo1dWJtOHV2SjRSby9NekdGVTRXZFp0ZFJVZG9lK0xuTXd5anNXZjhlZlBtWWQ2OGVSQUtoWHhTQzRWQ2VZOHh6Smt6Qjc2K3Z2eDZBTWpNekZRYUpweVZsY1ZQYUhIcTFDbWx5UzFDUTBQaDR1TENML2ZyMTQ4Zk9RaEFxUU1SQUloRUlxeGV2Um9GQlFYWXZYczNEQXdNK0VrNkFNRFIwVkZoR1NqdjMzRG16Qmw0ZVhsVjIvbG01Y3FWR0RCZ1FKVzlEVFZCaGU4TVBlTnJvUlFBSDZhbHBjSFdWdnR1eGNiR0tzLzNhRzV1anREUVVIQWNoNmRQbjZKdDI3WndjbkxpRTluUjBSR1hMbDNDMDZkUCtmN3psWWxFSW9WKytTWW1Kamh4NG9SQ21UMTc5c0RRMEJCNzkrNUZjSEF3Ykd4c0ZEbzBxV0pyYTR0ejU4NWh4b3daL0xEZWlnb0tDdkRsbDEraVFZTUdHREprU0kyZlg1M1MwdExrTDFQVUdZZTZhUFUxdmtBZ1NBREtPMlBvbWsyYk5tSEhqaDBxdDJWbFpXSEJnZ1dJaUloUXVYM2J0bTBJREF4RWVubzZBZ01EY2V6WU1hVXlucDZlMkxKbEN6SXpNN0Z6NTA0MGF0U294Z2t0akl5TTRPM3RqWjQ5ZStMcDA2ZEsyKy9kdTRmMjdkdGo2OWF0U2pVTVRTUC96aEJDYWo4aGd3N1I2ak0rd3pEeGhCRDgvZmZmNmc1RnBaOS8vaG1IRGgwQ1VONExyK0pnSXJGWVhPVWtGdHUzYjhlalI0K3dkKzllbGR2TnpjMnhZOGNPZUhwNll2bnk1WHcxZi9UbzBRb05lWlVIOXhnYkcvTnREazJhTklGVUtzV2FOV3Z3NmFlZm9sT25UcGcwYVJJL3QxMVZHSWJCb2tXTCtHdDZnVURBZnc0Ykd4djA3dDI3MnYwMVJZWHZUTHc2NDFBWGJVLzhCQUI4djNOTjgvSEhIK1BqanorR1VDakU3NytYUDdOUlhwMU9UMDlYdVU5dWJpN1MwOU94Wjg4ZXZuRnQ0Y0tGL1BZVksxWUFLQjlkNXVQamc2Q2dJRDd4YzNKeStQWURvSHo4UWNYQlBaVmIrNy83N2p2Y3UzZVBuOVN5TW5uNVhyMTZZZlBtelFES2I1MmVPSEVDUjQ0Y1FZTUdEUlFhOFQ3KytHTjRlSGhneG93Wkd0K2hTbjdHbDhsazlJeXZiYUtpb3A3WjI5dG5QbnYyekR3ek0vTzFUc2J4WDR1UEx6L1JlSHA2WXYvKy9meDZNek16Yk5xMENXNXViaWdwS1VGSlNRbk16TXpnNysvUGw5bTVjeWRjWEZ6ZzVlV0ZybDI3MXV2OXQyelpVdU9jL2hWL1JBRGcxMTkveFE4Ly9JRE9uVHRqelpvMVNqV1M0OGVQWStmT25YQjNkOGVPSFR2cUhkdnJscG1aS1o4cVBDTStQajZ0cHZLNlNLc1RId0JoR09ZOGdOblhyMS9YaXNkbWRldldEUnpINGZUcDAzanZ2ZmY0K2VJcmoxWUxEUTFGVGs0T0prMmFoTFZyMTZKWHIxNEF5czlVUzVjdVZUbEJoNjJ0cmNKQUdvbEVvckJjc1FIVXdNQUFCdzRjVURtSlpWVXNMQ3l3ZnYxNk9EazV3ZC9mSDkyNmRWUFlibTV1amcwYk5pQXFLZ29TaVFRM2J0eFF1RVdvS2E1ZnZ5NS9lUjRBcWFZb3Bha2NIQnlHc1N4TEZpNWNXSy9CR3ErVFRDWWppWW1KaEdWWnNtVEpFakpod2dTU201dExmSHg4aUlPREE0bUlpRkNZQjIvMTZ0VkVMQllySENNeE1aRzR1cnFTc0xBd2N2bnlaZkxSUngvVmVpNDdWZE55VjhheUxEOHRlY1g1LzZxYXQ0OFFRcDQvZjA0R0Roekl4eUdWU3BXbUNROEtDaUxyMTYrdlZaeHYyc0tGQ3duTHNzVGUzcjcyODVQcEdHMC80Nk54NDhaWEN3b0tpcUtpb2hxTFJLSTZUN0g5T2dVRUJPRHUzYnRZdFdvVkhCMGQwYXhaTTN6Ly9mZTRkdTBhMXE1ZGl3OCsrQUNFRUVna0VyeDgrUkpoWVdGS3cyRzdkT21DR1RObVlQSGl4V0FZQmhzM2JsUzY3UllTRXFKd3VTQlgxY3c5eDQ4ZlI5T21UZXYxbVJJU0VyQnk1VXA4OU5GSGZCd0NnUURHeHNiNDY2Ky8wS0ZEQjRqRllrUkdSc0xPenE1ZTcvRTZpVVFpUkVWRkFVQlJZV0doNnJIRGVrRHJFLy9hdFd1bDl2YjI1OFZpOGNSejU4NWgwcVJKNmc2Sk4zWHFWUDUxU2tvSzNOM2Q4Zjc3N3lNZ0lJQ2ZBYVpmdjM1ODE5Y3hZOGJ3OSsvdjM3K1A2T2hvUkVSRXdNTENBaHMzYmtSK2ZqNzI3TmtEWDE5Zk9EbzZvbVBIanJDMHRNU1FJVU5VSm5qbHhyM3F5QnZ5NVAvbE9FNmhNWERJa0NHd3RMU0VyNjh2NXMyYnAvRFpHSWJCdEduVE1IMzZkSlNXbGtJZ0VNRFcxdmExUGM3c1ZRUUdCc3J2ZkFRbkpTV1ZxVHNlZGRIc2ZwVzFaRzl2MzROaG1EdXRXclhpdTZOcW9pZFBucUJkdTNiVmxzbk16TVRjdVhQUm9VTUg5T3paRTMzNjlPR255NUpMU0VqQUgzLzhnY1RFUkRScTFBZ2JObXhRMlVYVzM5Ky94c2s2TjI3Y2lHWExsdFhxYjVhYW1ncENpTUpzdnRwRUxCWmo1TWlSeU03T0JvQWVNVEV4ZW5rclQ2ZXdMSHVPWlZrU0ZCU2s3a3RJU2tPZE8zZE9Qdm1HNmxsSDlZaFc5OXlyaUdFWWJ3RFl2MzkvalRQZFV2b25MeStQYndjUkNBVGVhZzVIN1Y1dHhrSU5rcDZlbm01cGFkbSt1TGk0UjBwS0NvWU1HYUx4SThTb040TVFncSsrK2dyMzd0MERJZVJJVEV5TWNrdW9udEdaTXo0QU5HalFZQUdBdjY1ZHU0WXpaODZvT3h4S1E1dytmUnBoWVdGZ0dPYVJXQ3hlVVBNZXVrOW56dmdBOFBUcFU3RzV1ZmwxZ1VBdzQrYk5td1ptWm1iOFF5a28vWFRtekJsNWQyT3hUQ1libXBDUW9KZVRhMWFtVTRrUEFCa1pHUmtXRmhaUENDSHVOMjdjRUpTV2xxSm56NTYwMnE5bk9JN0RqaDA3c0dmUEhoQkNaQUJteE1iRy9xYnV1RFNGem1hRGc0UERZRUxJV1VKSWsyN2R1bUhHakJuOE05OHAzY1Z4SE1MRHcrSG41NGZFeEVRd0RGUElNTXlZMjdkdi82N3UyRFNKemlZK0FEZzRPSFRqT080Q2dIWUEwTDU5ZTdpN3U2TkhqeDZ3c3JKQzA2Wk5YOHZESHFrM1J5cVZvcUNnQUdscGFZaUxpME5RVUZERkliZFBaRExaaUxpNHVMdnFqRkVUNlhUaUE0QlFLR3hJQ0ZsTUNGbkNNSXhaelh0UTJvNFFrc3N3akEvRE1OdWlvNk5GNm81SEUrbDg0c3ZaMk5pWW1KcWFqaVNFREFiUUM0QWxnT2JRd1hZT1BTTUQ4QkxBY3dDM0dJYjVQVDgvLzd3K2Q4ZWw5TncvdmRUb3NGTktDVzNwb2lnOVJCT2ZvdlFRVFh5SzBrTTA4U2xLRDlIRXB5ZzlSQk9mb3ZRUVRYeUswa00wOFNsS0Q5SEVweWc5UkJPZm92UVFUWHlLMGtNMDhTbEtEOUhFcHlnOVJCT2ZvdlFRVFh5SzBrTTA4U2xLRDlIRXB5ZzlSQk9mb3ZRUVRYeUswa00wOFNsS0Q5SEVweWc5UkJPZm92U1Ezc3lycit0c2JXMWJHeG9hcnFtMGV1NC8vejFRY2FWVUt2MDJQajcrMlp1SmpOSkVOUEYxeExoeDR3eVNrcExTR0lZeHI2NGNJU1RUeHNiRzZ2VHAwN0kzRlJ1bGVlaFRaSFRFdlh2M2lKV1ZsVFVBaHhxSytsKzVjaVhrVGNSRWFTNTZqYTlET0k0N1c0dGl0U2xENlRpYStEcEVJQkNFRVVKeXF5bVNZMnBxR3ZiR0FxSTBGazE4SFJJZEhTMWhHQ2E0bWlMQjE2NWRrNzZ4Z0NpTlJSTmZ4ekFNVTJWVlhpQVEwR28rQllBbXZzN0p6OCsvREtCQXhhYUN2THk4SzI4Nkhrb3owY1RYTVVsSlNXV0VFRld0OWhmb00rTXBPWnI0T3FpSzZqNnQ1bE04bXZnNmlHR1lYd0NJS3F3U01RenpxN3Jpb1RRUFRYd2RGQjBkTFFJUUtsOW1HT2JTUCtzb0NnQk5mSjFGQ09HcjlyWHMyRVBwRVpyNE9zclkyUGlpL0hYRGhnMHZWbGVXb2lnZHdyTHNCWlpsejZzN0RrcnpHS283QU9xMU9zc3dERkYzRUpUbTBhZGh1WXlkbloyVFFDQndCL0FCQUJzQXpRR1lxRGNzNmhXVkFYZ0pJQW5BVFk3amd1L2N1Uk1KZ1A3Z1ZVTWZFcDhSQ29WakNTRnJBWFJSZHpEVUczR1BZWmkxMGRIUlowQi9BRlRTNmNUdjNyMTdjeU1qbzFNQVhBREExTlFVbzBhTmdxT2pJOXEzYnc5VFUxT1ltTkFUdmpZckt5dERmbjQrSGo5K2pLaW9LSnc3ZHc3NStmbnl6WmNsRXNuNGhJU0VsK3FNVVJQcGJPSUxoVUpyUXNoRkFCM056YzB4WmNvVWVIaDQ0SzIzM2xKM2FOUnJWRkpTZ25QbnpzSGYzeDlaV1ZrQThNREF3R0I0VkZUVVkzWEhwa2wwTXZIdDdPd2NEUXdNUWdraExYcjE2b1hObXplamNlUEc2ZzZMZW9PS2lvcXdmUGx5L1Bubm4yQVlKa2NtazduZHVYTW5TdDF4YVFxZG0zcExLQlMyL0dkQ0NuTjNkM2RzM0xnUkRSbzBVSGRZMUJ0bWJHeU1vVU9ISWlzckN3OGZQbXdvRUFpR3ZmdnV1MGZTMHRKSzFCMmJKdEMxeEdjc0xDeCtCaUFjTVdJRXZMeThZR0NnYXgrUnFpMERBd1AwNjljUHo1OC94Nk5IajVweUhOY2xQVDM5cExyajBnUTZsUlVzeXk0R3NMQk5temJ3OGZHQnNiR3h1a09pMUl4aEdQVHExUXRYcmx4QmZuNysreFlXRm5ucDZlbC9xRHN1ZGRPWmEzeDdlL3UzQlFKQmlvR0J3VnRIamh4QnAwNmQxQjBTcFVIdTM3K1A2ZE9uUXlhVGxYQWMxelkyTmpaYjNUR3BreTcxMVY5Q0NIbHJ3b1FKTk9rcEpaMDdkOGJISDM4TVFzaGJBQmFyT3g1MTA0bkVkM0p5TWhNSUJBc05EUTB4YWRJa2RZZWpWKzdjdWFQdUVHcHQwcVJKTURRMEJNTXdDNTJjbk16VUhZODY2VVRpbDVXVkxTU0VOQm94WWdSYXRXcjEydDh2TmpZV0Vva0VBT0RuNXdlUnFPcWg3Z01IRHF4eVcxRlJFUjQrZkloZmZ2a0ZEeDQ4cUxMYzhlUEg1ZmVrYTlTdlh6K0ZaYkZZWEt2OTZtdm16Sm1ReWY3YmgvSVVGQlNnb0tCODJzRFRwMCtyTEVNSXdjOC8vMXluNDVxYm0yUEVpQkVBMExpc3JHemhLNGFwMVhUaEdwOWhXZll2QU5hQmdZRm8yN1p0clhkTVRVM0Y3dDI3RVJVVmhkTFNVdlRvMFFOZmYvMDFyS3lzcXR3bktTa0pzMmZQeHZIangyRmhZWUd2dnZvSzc3MzNIbWJObXFXeS9NQ0JBM0gxNmxWK2VmVG8wU2d0TFVWSlNRbE1URXpRb2tVTHZQUE9PM0IxZGNYZ3dZTlZIbVBYcmwwUWlVVDQ4c3N2bGJaZHZud1pXN2R1NVplenM3UHg5dHR2ODhzTXc0Q1FmM3V0QmdjSHc5allHRUtoc0ZaOUc0cUtpaEFkSFEwQStPU1RUNVMyUDNyMENPKy8vNzdTK2tXTEZxRlhyMTQxSGwrVnpaczNvMVdyVnBnK2ZUb2NIUjBSRmZYdjdmZkpreWNqSUNBQU1wa01QWHYyNUdPcnJaU1VGSXdlUFJvQWttSmlZdDZIbm5icDFmckVkM0J3Nk1aeFhJS05qVTJkendEKy92NHdNVEdCcTZzcnBGSXAxcTVkaThMQ1F2ajUrYWtzWDFwYWltblRwc0hEdzROUGdyUzBORXlaTWdYNzkrOVhtUUNWRTkvSnlRbGhZV0VxN3poa1ptWmkrdlRwQ3V1eXNyTDRXa3pGMTNLaG9hRUt5LzM2OVVOWTJML1B6QkNMeFNyZlN5Z1U0czgvLzFTNDNibHAweWFGSDVmYUpKZXE0N3dLc1ZpTTRjT0hnK000R0JzYkszem0wTkJRL29lZ3Zva1BBT1BIajBkeWNqSmtNbG0zdUxpNHUvOUo0RnBHNjRmbEVrSkdBVURmdm4zcnZPK2tTWk1nRUFnVWx1ZlBudytPNHhUV0F3REhjZmo2NjYvUnVuVnJoVE9mbFpVVkZpOWVqQysrK0FMNzkrL25heHdCQVFFNGVmSWtDZ29LNU5WTGhJU1VUMzViMVcxR2MzTnpoSWFHZ3VNNFBIMzZGRzNidG9XVGt4T2YzSTZPanJoMDZSS2VQbjJLTm0zYXFEeUdTQ1NTbjlFQUFDWW1Kamh4NGtTdC9oNFhMbHhRV2F1b2FQejQ4VXJyS3RjRTdPenNzSHIxNmxxOVoyVm56cHhCbno1OThNMDMzd0FvLzh5VmY5eGVWZCsrZlpHY25BeUJRREFLZ0Y0bXZ0WmY0eE5DUElENkpYN2w1TTdOelVYejVzMlYxb3ZGWW56MTFWZkl6TXlFdDdlMzBuRSsrdWdqakI4L0h0T25UOGVWSytWVDEwK2VQQmtIRHg0RUlRU0JnWUY4MHRmR3BrMmJzR1BIRHBYYnNyS3lzR0RCQWtSRVJLamN2bTNiTmdRR0JpSTlQUjJCZ1lFNGR1eFlsZS96NE1FRHVMbTU4ZjlLUzBzVmxsKysvSGRzUzJ4c0xENzU1Qk1ZR0Jnby9BT2d0QzRoSVVIbFpVRnRkTzdjR2RPbVRhdlh2clVsLzY0d0REUHF0YjZSQnRQcU0zN1hybDBiQTJDYk5HbUNybDI3dnRLeHBGSXBqaDA3aGpGanhpaHRXN2x5SmZMeThyQjc5MjQwYk5oUTVmNmZmdm9wek0zTnNYYnRXdno5OTkrWU5Xc1cveU13ZHV4WXJGdTNEdmIyOWhDTHhRb05jRVZGUmZ5MTl1SERoeEVjSEl4SGp6M2gvTTBBQUNBQVNVUkJWQjVoNzk2OUt0L0gzTndjTzNic2dLZW5KNVl2WHc0WEZ4Y0E1VzBIRlJ2eXhHSXhYOU1BeW1zWmdZR0JDc2ZxMUtrVGZ6Yk56TXpFN05temNmNzh2eFAyVkd5MHM3ZTM1MnNPVjY1Y3daRWpSN0JreVJMWTJka0JLQjhjczNQblR2VHYzNy9lMS9ZQThQMzMzNk80dUpoZjVqaE80WFA4RjdwMTY0WW1UWnFnc0xEUXZtdlhybzN2M3IxYjlKKytnUmJRNnNRM01USHBCZ0EyTmpaS1orbTYrdTY3N3lBUUNEQmp4Z3lsYlo5Ly9qblMwOVB4MFVjZkFTaXZUamRvMEVEaFBZdUxpM0gyN0ZtY1BuMGFUWnMyQmNkeHVIejVNaG8xYW9TdnZ2b0tTNVlzd2I1OSs5Q2dRUU9GYTNENU5UOVFYdU5JVDAvSG5qMTcrRkdFQ3hmKzIvaThZc1VLQU1CNzc3MEhIeDhmQkFVRjhZbWZrNU9qZE55S3RZektyZjJWUlVaR0lqczdHMWV2WHEzMlRzUVhYM3lCZS9mdVllVElrUWdMQzhPbFM1ZFFYRnlNN094c2pCdzVFaXpMVnZzK05hbmNUdVBvNktqd09Sd2RIVi9wK0VCNVRjL2EyaHAzN3R4aEdqUm8wQlhBclZjK3FKYlI2c1FIMEIwQXJLMnRYK2tnMjdadFEyeHNMQTRkT3FUeStydGR1M1pvMTY0ZG4xaXVycTd3OWZWVnVNNGVPblFvR2pSb0FITnpjd0RBeFlzWDBibHpaNlNtcHFKWHIxNzQvdnZ2MGFoUkl6UnExS2pLT016TXpMQnAweWE0dWJtaHBLUUVKU1VsTURNemc3Ky9QMTltNTg2ZGNIRnhnWmVYMXl2WGN1UUtDZ3B3OE9CQmZQWFZWOWkrZlR1eXNySXdZY0lFbFdYNzlldUhEejc0QUdWbFpUaHo1Z3lrVWlrKy9mUlRqQm8xQ3Rldlg4ZVdMVnZxZlgwdjUrN3V6dGMyS3A3eEs5WkdYdFUvaVErVWY0ZG80bXNaV3dCbzM3NTl2USt3ZS9kdTNMaHhBNzYrdmpBenE3bFBSM3A2T2tRaUVWcTNicTJ3WGlRU0tTVDEwNmRQTVhueVpQejZhL2x6TEhyMTZvV2JOMjlXMlNoWFVXaG9LSEp5Y2pCcDBpU3NYYnVXcnpvbkp5ZGo2ZEtsbURKbGl0SSt0cmEyY0hkMzU1Y2xFb25Dc3EydGJaV2ZaOW15WmVqVHB3OUdqQmdCbG1VeGUvWnNGQlFVWU9iTW1Vcmx1M2J0aWhNblR1RGV2WHVZUFhzMjNOemNZR0JnZ0pLU0VuVHMyQkU3ZCs1RVVGQVFQRHc4YXZ5Y1Zjbkx5K04vWk9Wbi9JRURCeXJjbG54VkZiNHpxdjh3T2s3YkU3OFRVRjcxclk4REJ3NGdMQ3dNQnc4ZXJGWFNBOENoUTRjd2VQQmdoV3ErUkNKQmFXbXB3dlgvbkRsemxDNC9mdnZ0Ti9UdTNidFc3OU9pUlF0czNib1Z5NVl0dzZwVnF5Q1JTTEJqeHc1NGVYbXAvS0hidFd1WHdyS1RreE9DZzZ0N1luWjU5WDcxNnRVWU5Xb1V2dmppQ3dDQXBhVWw5dTdkaTNuejVpbFYrVk5UVXpGNThtUVFRbUJsWllXZmZ2b0pQLzMwRTU0OWU0Yk9uVHVqWWNPR2FOKytQWDc2NlNmMDd0MGI3N3p6anRKN3ltUXlYTGh3QWE2dXJ2VWFMbDN4bnY2cmtIOW5DQ0dkLzVNRGFobHRUM3d6b0h4S3Jmcnc5ZlVGQUtXT001R1JrWGo1OGlVOFBUMXg5dXhaQ0FRQ2lNVmk3TjI3RjVHUmtRZ0lDRkM0enYvdHQ5OWdhV21wa09pVmsvN2h3NGU0ZXZVcXpwNnQvYk10dW5UcGdoa3pabUR4NHNWZ0dBWWJOMjZFVUNoVUtCTVNFb0w5Ky9jcjdWdTVjVS91K1BIamFOcTBLWUR5QnJzOWUvYWdlL2Z1Q21YYXRtMkxjK2ZPd2RCUThldlJwazBiQkFVRklTUWtCRU9IRGtXN2R1MEFsSitWang0OWluMzc5cUZ2Mzc1bzNMaHhsVDBvSHp4NEFGOWYzenJWQ0RpT2cwd21VL2liUG5ueTVKVkdYelpyMWt6K3NubTlENkxGdEQzeFRRSFVlM2FkNmpwL21KdWI0OXk1Y3dES3p6THIxcTFENjlhdDRlZm5Cek16TXh3NmRBajc5KytIUUNDQXFha3B2djc2NnlxUEpaRklzSHo1Y256MjJXY0t2ZW9xazkrL3YzLy9QcUtqb3hFUkVRRUxDd3RzM0xnUitmbjUyTE5uRDN4OWZlSG82SWlPSFR2QzB0SVNRNFlNVVpuZ2xSdjNWSkUzVnRiV2pSczNzR3ZYTHZUbzBRTkdSa2JnT0E0WkdSbjh2SVY5Ky9iRmhnMGI0T2pvaVBuejU2dE16TGk0T0F3WU1LRGE5NUhmS1pCYnVuUXBuSnljd0RBTXhvMGJoOGVQSDhQSXlBZ2ZmL3h4bmVLdnFNSmxXZjNPR3BUNnNDeWJ6YklzZWZueUpYbWRTa3RMU1d4c3JNcHRNcG1zMm4ydlhyMUtDQ0VrS1NsSjVmYmZmLytkZjUyUmtVSGMzZDNKc21YTHlLbFRwMGg2ZXJwUytmajRlT0xyNjBzKy8veHpzbXJWS3NKeG5NcmpIajE2dE5xNFB2Lzg4eHBqbDhsazVQUFBQeWVFRUpLWGwwZVdMMTlPSGoxNlJBZ2haTjY4ZWNUWjJaa01IanlZK1BuNThmdUl4V0t5ZmZ0Mjh2VHBVNVhIWExGaUJibDkrM2ExNzF1Umc0T0R5cmlxK3R5MWxadWJTMWlXSlN6TDFtNFFoSTdSNmk2N0xNdVdBVENPakl5a2syNVFkU0lXaStIazVBUUE0cGlZR0wyYmFsbnJlKzVSRkZWMzJwNzRCUUNxSFJaTDFVM0ZYbk8xOWJxSC9yNE9GVDVuZm5YbGRKVzJKMzQrVUw4dnE3cmN1WE1ITVRFeGRkNVBJcEZnNHNTSnRmcVJxKytZL09mUG44UE56UTFwYVdtMWppc3pNeE1lSGg3OCtIbHRvZStKcisydCt2bEFlWDkzYmZINDhXUHMyYk1INTg2ZDQyK3JWWFRwMGlXbGUvS2hvYUdJakl5RXVibTV5ckVDbGNma0Z4Y1h3ODNOalYrdWFreCtaWmFXbGhnd1lBQ3VYTG1DcVZPbnFveC8wcVJKL0NRa2NpOWZ2c1NFQ1JPVTdxNFlHUmxWTzBoSW5XamlhN2RjQUJVZm1hUlJoRUpobFUvdUdUWnNtTUp5U1VrSm9xT2pNV3pZTUlWdDhyN3BJU0VoK09PUFA1VE81dTd1N2xpeVpBbmZaeDhvUCtOWEhNcXFha3grZkh3OFB2dnNNNlc0T0k3RGxTdFgrRDRPRmQyNGNRT1BIejlHWkdRa2dQS0JUWHYzN3NXY09YTlVkc2I1cC9GTUkrWGw1Y2xmNnVYanRiUTk4UjhBY1BuNzc3L1JzMmRQZGNlaTBvMGJOMm9zSTU5VW9pcVptWm00ZnYwNnJsKy96bmVxY1haMnhxKy8vcXF5NzM5dHh1VGIydG9xeE9ibzZJaGZmLzIxeGg2TXYvenlDLzg2T0RnWTkrN2RxN0lIWHNXeW11YnZ2LzhHQURBTWMxL05vYWlGdGlkK1BGQmVmZFpFcTFhdHFsVTVnVURBajd4VDVkaXhZNUJLcFhqMjdCbmF0V3VIM054Y0dCb2FWam5nWjl1MmJYQjJkb2FUa3hNaUl5UEJjVnkxN3krUlNNQnhYSlZEaml2NjlOTlBBUUNGaFlVb0xTM0YyMisvcmZBams1S1NBbk56Y3pSbzBBQ0dob1k0ZGVwVWpjZFVod3JmbVhoMXhxRXUycDc0Q1VENTRCVk50SDM3ZG16ZnZsMXBmVWxKaWNwTGdPSERoNk54NDhZSzErY2N4eUU5UFIzdTd1NjRjK2NPMnJWcmh3Y1BIc0RHeGtacC8vcU15UWZLbnpnTFFPRnlvU0ovZjMrK2IzdGdZQ0NLaW9vd2ZmcDBEQnMyREpNblQ4YmJiNytOc3JJeStQajRvR1hMbHRpOWU3Zkc5NnVvOEoxSlVHY2M2cUxWaVY5V1ZwWm9ZbUtDcEtRa2xkTmxxZHVOR3pjZ0VvbVFuNThQQ3dzTEFPWFY4RDU5K2xSN0NmRGl4UXQrTUlxbnB5YzJiZHFFc0xBd2hJU0V3TVBEQTFGUlVVcmRXb0g2ajhuUHlzcUNsWldWeW1HdlRrNU9TaldCeG8wYlkrdldyYmg1OHlZKy9mUlRHQnNibzdDd0VFMmFOTUhHalJ1Vit2aHJHbzdqNUlsUFNrdEw5WExxTGMzK1AxU0R1M2Z2RnJFc0cxTllXTWpldlh0WGFiQ0pKcmh4NHdhMmI5K09TNWN1MVd0LytRQ2MzcjE3NDl0dnYwVmFXaHArL2ZWWGhWYjhWeFVYRjZkeW9sQ0pSQUt4V0l3bVRacnc2NDRjT1lLSER4L2l5Wk1uS0M0dWhwMmRIZHExYThkUGdybDkrM1lrSnllalU2ZE9XTDU4ZWEyR0liOXBpWW1KS0N3c0JJQllmWng5QjlEeXhBY0FobUdDQ0NGc2VIaTRSaWIrM2J0M1ZjNUtVL25zdTJqUklvd2FwVHdGWEZwYUdpd3NMUERXVzIvQnc4TURjK2JNUWV2V3JkRzVzL0pvMHZxT3lROEtDc0xZc1dPVjF1Zm41OFBJeUVqaGpOK3BVeWQwNnRRSkhUcDA0QnNDQnc4ZWpGbXpacUZIang2WU5Xc1dTa3RMRVJzYkMwdExTNVh2cDI3aDRlRUFBRUxJT1RXSG9qYTZrUGpuQ0NIcnc4UERNWC8rZkhXSG8wQXFsZUwzMzM5SGl4WXRJQktKRkJLb1lwVmNsWUtDQXZqNStTRWtKQVFuVDU1RWl4WXRZR0ZoZ1l5TWpDcXZ4ZXN6SnYvOCtmUEl6czdHMEtGRGxiWmxaMmRYSEw0S2lVU0NqUnMzS3BUSnljbEJTVWtKSEIwZFZTYTZ2NysveXY0SzZpUlBmSTdqYU9KcnE5dTNiOTlsV1RZNUtTbkpPaVVscFU0UDFIamRqaDA3aHM2ZE82TjkrL2FZTUdFQ3BrK2ZYdVZaVnlLUndNREFBQmtaR1NDRVlQVG8wUmcyYkJqT25Ea0RtVXlHdFd2WDR1Yk5tOWk2ZFN2MjdObURaOCtlWWZIaXhXamR1blc5eCtUZnVuVUxtemR2eHBZdFcyQnNiQXl4V0l6czdHeTBhTkVDQmdZR3VIanhvc0xmMDhqSWlQOGhlZnIwS1k0ZVBRcXhXSXl3c0RCNGVIZ2dNVEVSRXlaTVFQLysvVFgyT2o4bEpVVitmWjhVRnhkM1Q5M3hVSytBWlZrdmxtWEordlhyWDJtbzVuOHBKU1dGZlBUUlIrVEZpeGVFRUVLdVg3OU9GaTVjU0Z4Y1hFanYzcjJKZzRNRGNYQndJSTZPanZMaG9lVGh3NGNrTWpLU3pKa3poNlNtcGhKQ0NObTdkeTl4ZG5ZbXExYXRJams1T1lRUVFrUWlFZG0wYVJQcDFhc1hPWG55WkpVeDlPN2R1OHB0TVRFeHhNbkppWncvZjU1Zmw1K2ZyeERQa0NGRHlKMDdkeFMyQndRRWtObXpaNU5seTVhUnUzZnZFa0lJY1hGeElZUVFrcFdWUmZiczJVUEdqeDlQbGkxYlJvNGNPVUp5YzNQcitSZDhQZGF2WHkvL2ZGN3EvdDVTcjhqSnljbE1LQlFXOWV6WmsyUm1acXI3dTBVSUlhU3NySXlrcGFWVlcwWW1reEdwVkVwa01sbVZZK052M3J6SkoxaGxUNTQ4SWNYRnhWVWV2N294K1RLWmpCOWJYMWxwYVNrcEtpcFNHdk11RW9tSW41K2YwandCOHNTWDR6aU9KQ1lta2tPSERwR1NrcElxWTNqVE1qSXlTTStlUFFuTHNvWGR1M2ZYeTVsMzVMUjZQSDVGOXZiMjN6RU1zM0x5NU1sWXZGanZuNEpNcWVEajQ0Tmp4NDZCRVBKZGJHenNxMDBGck9VMDY4YjNxL0ZoR0tiazVNbVQxVDU1bHRKUDkrL2Z4ODgvL3d5R1lVUUNnY0JIM2ZHbzIzL3pwRU1Oa0pHUkliS3dzQkJ4SERmMDl1M2JHRGx5Skl5TWpOUWRGcVVCUkNJUlB2dnNNL25BbkJVeE1URlhhOXBIMStsTTRnTkFlbnI2TFFzTEMyRitmdjc3MmRuWjZOKy9QeGhHWjY1bXFIb2doR0REaGcyNGZmczJBRnlJaVlsWnBPNllOSUZPSlQ0QVdGcGEvczR3ek9SSGp4NDF5Y2pJZ0xPenM4WjE1YVhlRElsRUFtOXZiNFNFaElCaG1EUkRRMFBYdExRME9sMFRkRER4MDlQVFJlYm01dGNGQXNIb2h3OGZOa3hJU0VDL2Z2MDBmdEFJOWQ4cUxDekVraVZMOEwvLy9ROE13K1J3SERjaU9qcGFNMGR6cVlITzFvT0ZRcUUxSWVRaWdJNnRXclhDbENsVE1HclVxQ29ueHFCMGcwZ2t3cmx6NXhBUUVJQ3NyQ3dBZUdCZ1lEQThLaXBLTThkdXE0bk9KajRBZE8vZXZibVJrZEVwQUM0QTBMUnBVNHdlUFJvT0RnNW8zNzQ5bWpWcnhqOE1ndEpPWldWbHlNdkx3K1BIajNINzltMEVCZ2J5OC84UlFuNlhTcVVmSnlRazZPVXNPOVhSNmNUL0IyTnZieitHWVpoMUFMcW9PeGpxamJoSENQR0tqWTA5QytDL2U5S21EdEdIeEpkajdPM3Rlek1NNHdIZ0F3RFdLSDl1V3QyZjNFaHBrbEtVejV1WERPQW1JU1FvTmpiMkQ5Q0VwL1NWdk0rOXV1T2dOQSs5ejBWUmVvZ21Qa1hwSVpyNEZLV0hhT0pUbEI2aWlVOVJlb2dtUGtYcElacjRGS1dIYU9KVGxCNmlpVTlSZW9nbVBrWHBJWnI0RktXSGFPSlRsQjZpaVU5UmVvZ21Qa1hwSVpyNEZLV0hhT0pUbEI2aWlVOVJlb2dtUGtYcElacjRGS1dIOUdteVRaMW1hMnZiMnREUWNFMmwxWFAvK2UrQmlpdWxVdW0zOGZIeHo5NU1aSlFtb29tdkk4YU5HMmVRbEpTVXhqQ01lWFhsQ0NHWk5qWTJWcWRQbjVhOXFkZ296YU56ajlEU1YvZnUzU05XVmxiV0FCeHFLT3AvNWNxVmtEY1JFNlc1NkRXK0R1RTQ3bXd0aXRXbURLWGphT0xyRUlGQUVFWUl5YTJtU0k2cHFXbllHd3VJMGxnMDhYVklkSFMwaEdHWTRHcUtCRis3ZGszNnhnS2lOQlpOZkIzRE1FeVZWWG1CUUVDcitSUUFtdmc2Sno4Ly96S0FBaFdiQ3ZMeThxNjg2WGdvelVRVFg4Y2tKU1dWRVVKVXRkcGZTRXBLS252akFWRWFpU2ErRHFxaXVrK3IrUlNQSnI0T1loam1Gd0NpQ3F0RURNUDhxcTU0S00xREUxOEhSVWRIaXdDRXlwY1pocm4wenpxS0FrQVRYMmNSUXZpcWZTMDc5bEI2aENhK2pqSTJOcjRvZjkyd1ljT0wxWldsS0VxSHNDeDdnV1haOCtxT2c5SThodW9PZ0hxdHpqSU1ROVFkQktWNTlHcFlicTlldlpwS0pKSXhBUHFpZkJUYk93Q2FnNDVTMUZZeUFDOEJaQUM0RFNEY3lNam83SzFidDFSMVlLSXEwSXZFNzlXcmw3bFlMUFppR0dZYWdJYnFqb2Q2clVTRWtDUEd4c2JyYnQyNmxhbnVZRFNWemllK1VDaWNTQWc1QUtBeHd6RG8zYnMzK3ZidGkyN2R1dUdkZDk1QjA2Wk5ZV2hJcjNpMGtWUXFSVUZCQVRJeU1wQ1ltSWp3OEhEODhjY2ZJSVFBUUJIRE1IT2pvNk9QcXp0T1RhVExpYyt3TFBzTmdMVUFNR0xFQ0hoNmVzTEN3a0s5VVZHdlZYcDZPdmJ2MzQrUWtQSmV5d3pEZUVWSFIzc0RvRzBkRmVoazRuZnQydFhZeE1Ua1J3Q1RUVXhNeVBmZmY4LzA3ZHRYM1dGUmIxQjRlRGhXcmx4SnlzcktHQUQrWldWbHMrN2V2U3RXZDF5YVFpY2J0ZDU5OTkwZkFNeHAwYUlGOXUzYnh6ZzQxRFFiRmFWcjJyWnRpdzgrK0lBSkN3dERTVWxKRDBORHc4YnA2ZW0wMi9JL2RPNk1iMjl2UDVKaG1PQm16Wm9SZjM5L3h0TFNVdDBoVVdyMC9QbHpUSmt5aGVUbDVURUFSc2JFeEZ4UWQweWFRS2ZPK0k2T2p1OFNRbjRGOE5ibXpadVpybDI3cWpza1NzMmFOR2tDR3hzYkpqUTBGQUJjVzdkdWZmejU4K2Q2Zjd0UHA3cnN5bVN5ZlFDYVQ1NDhHUjkrK0tHNnc2RTB4SWNmZm9oSmt5WUJRUE4vdmlONlQyZXErbloyZG80Q2dlRFBObTNhNE9lZmY0YXhzYkc2UTZJMGlGZ3N4c2NmZjR6VTFGUVFRaHhqWTJOdnF6c21kZEtaTTc1QUlGZ0RBTk9uVDZkSlR5a3hOamJHdEduVEFQejdYZEZuT3BINGRuWjJkZ0JHbXB1Ylk5aXdZVy84L2ZQeTh0NzRlOVpHY1hIeGF5MFBsSjlKdGNYdzRjUFJxbFVyRUVMYzdlM3RlNmc3SG5YU2ljUVhDQVFMQVdEeTVNa3dNako2TGU5eCtQQmgvUG5ubi94eVpHUWtrcEtTQUFDREJnMnFjci9mZnZ2dHRjUlRrNmRQbjJManhvMjFMdi84K1hPNHVia2hMUzJ0MXZ0a1ptYkN3OE1EQlFXdnY2M3MrdlhyT0hEZ1FNMEZxMkZrWklUSmt5Y0RBQmlHK2Z5L2lFdGJhZjAxZnYvKy9RMExDZ295QkFKQml5dFhycUJwMDZaMTJ0L0h4d2VYTGwxQ1FVRUJPblRvZ0pVclY2Sjc5KzVLNVc3Y3VBRXZMeThjUDM0YzV1Ym1XTGh3SVR3OVBkRzFhMWNJaFVKRVIwZXJQTDZ6c3pOdTNMaUJoSVFFekowN0Z3MGJOa1NEQmczNDdSS0pCRGs1T2JoOSt6YTJiZHVHZ0lDQVdzY2VIUjJOdzRjUDQ5eTVjd3JyZzRLQ01ILytmS1NtcHFKSmt5YVFTcVVvTFMxRllHQmd0VCtNWGw1ZXNMYTJ4dFNwVTFWdW56UnBFaVFTaWNLNnAwK2Zvbm56NW1qY3VMSENlaU1qSXh3N2RxelduNlVtcWFtcG1EcDFLbzRlUFlvMmJkclUremdGQlFVWU5HZ1FPSTU3WVcxdC9ZNitQa05RNnhQZjN0NitMOE13WVN6TDR1REJnM1hlLy9MbHkralpzeWNZaHNIMjdkdHg0OFlOL1BMTEwyQVk1VC9ObWpWcllHWm1oaSsrK0FJREJneEFreVpOd0RBTTB0UFRGYm9DZi83NTV4Z3laQWlBZnhNZktFL0lzTEF3K1BqNDhNZjM5dmFHc2JFeHZ2enl5eXBqRkFxRitPMjMzOUNpUlF1VjJ5TWpJN0Y2OVdyOC92dnZNRFEwaEorZkgySmpZN0Z6NTA2VWxKUmczcng1Y0hWMXhZUUpFd0FBOGZIeCtPeXp6NVNPdzNFY0JBTFZsY0FiTjI3QXlja0prWkdSQU1yN3llL2R1eGR6NXN4UitDR1RxMWkycmh3ZEhkR3dvZkpZS2tLSTB2OFhrVWlFcUtpb09oMS8xcXhaaUkyTkJZQytNVEV4MStzVkpLVmVMTXY2c0N4TGpoNDlTbDVWVkZRVTZkbXpKNUhKWkNxM0Z4Y1hFNWxNUnNMRHc4bm16WnY1OVN6TEtwVjFkWFVscnE2dVJDZ1VFbGRYVnhJWEYwY0lJZVNycjc0aTMzenpEY25QenlmZTN0N2tzODgrSTJWbFpkWEd4YklzZWZIaVJaWGJmWDE5eWNhTkd3a2hoTVRGeFpIUm8wY1RGeGNYTW56NGNESnc0RURTczJkUE1uejRjREo4K0hDVit6czRPSkNjbkp4cVl5Q0VrTHk4UFA3MW1UTm55Tnk1YzJ0VnRxNVlsaVZTcVpROGZ2eVlKQ1ltOHV0TFMwdkp0bTNiK0dXcFZLcnliMStUSTBlT0VKWmxpVkFvM0tydTd5OVZUeXpML3NXeUxIbnk1RW05djJnY3g1SDA5SFN5Wk1rU3NtWExsaHJMYjlpd2dkeTVjNGRmcnU3TDkrR0hIeW9zdjN6NWtvd2RPNVk0T2pxUzBhTkhrK3pzYktWOUprMmFwSkE0TlNYK3JGbXpTRkpTRWlHRUVKRklSSEp5Y29pTGl3c2hwUHdIU0U2K3JpS3hXRXhZbGlVbEpTVlZIbDl1MUtoUlpOU29VY1RGeFlVNE96dnp5L0ovTE1zU056YzNNbXJVS0RKdTNMZ2FqMWVWOFBCd3duRWNpWXlNSkNOSGppVHo1ODhuOSsvZkozbDVlY1RSMFpFdngzRWNDUThQci9QeC8vNzdiOEt5TEdGWjlpOTFmMy9WUmF2SG85cloyVFVEWUdObVpvYTJiZHZXNnhpM2J0M2lxNzE5K3ZUQjU1OHJ0L244K09PUE9IcjBLTVJpTVlLQ2doQVJFWUdiTjI4cWxCa3hZb1RDc254MG1GeEVSQVIrL3ZsblBIcjBDUDM3OThleVpjdHc5ZXBWZlBMSkoyalpzaVdtVHAwS056YzNBTUQ5Ky9jaGxkYnVFWGU1dWJtSWk0dkQ4dVhMK1hXQmdZRzEyaGNBeXNyS243SGg0dUtpY3J1L3Z6L2VlKzg5L3JoRlJVV1lQbjA2aGcwYmhzbVRKK1B0dDk5R1dWa1pmSHg4MExKbFMremV2ZnVWYjZmMjZkTUhFUkVSZU9lZGQzRDI3Rm1jT1hNR3FhbXBhTjY4T1V4TVRQaHlETU9nVDU4K2RUNSsyN1p0MGJ4NWM3eDgrZEpHS0JTYVJrZEg1NzlTd05TYkpSUUtuVm1XSlhQbXpLbjMyWVVRUW1ReUdVbE9UaVpUcGt3aHExZXZyckpjNzk2OUZaWUhEaHhJaW91TENTSGwxZVdLOHZQelNYeDhQT25WcXhmWnVIRWpDUTBOSlRFeE1VUXFsUkpDL3EwSnlHUXk4dkRoUTFKWVdNanZXL2tNejdJczZkMjd0OEsvcTFldkVrSUlDUWdJSUVLaGtDODdhdFFvUWdnaGpvNk9aTnk0Y2Z4LzVhOHJTMDVPSmg5OTlGR1ZuemNqSTBOcC9aTW5UOGp4NDhmSjhPSEQrUnJBcUZHanlQMzc5NnU4VEtxcjA2ZFBFemMzTjdKZ3dRTHk4T0ZEUWdnaER4NDhxUEp5cGE1bXo1NU5XSllsRGc0T2V0bkZVNnZQK0FCc0FjRGEydnFWRGlJUUNOQytmWHZNblRzWFM1WXNnYmUzZDVXTlhISXltUXhsWldWS0RWc2N4K0dQUC83QXVuWHJZR3RyQzRaaE1ISGlSTnkvZng4clZxemd5NVdXbG1MdzRNSDg4dSsvLzE3dCs0V0VoS2hzM0FzUEQ0ZVZsWlhDT3JGWWpCWXRXdURVcVZOd2MzUERxVk9uQUVEaC9lVGk0dUx3L3Z2dks2MlhTQ1FRaThWbzBxUUp2KzdJa1NONCtQQWhuang1Z3VMaVl0aloyYUZkdTNad2RIUkVWRlFVdG0vZmp1VGtaSFRxMUFuTGx5OS9wZGIzc1dQSFl1VElrUWdNRE9SckVNbkp5Zml2QmwxWlcxc2pPam9haEJCYkFCSC95VUcxaUxZbmZuY0FhTisrL1g5MlFFTkR3eHFUSGdEKy9QTlBkT3pZVWFsc2ZuNCt2TDI5OGV1djVTTkFuWjJkMGJadFc3UnQyeGF1cnE1OE9XZG41eHFUdlRiV3JWdW4xRUpmVUZCUTYrcDJVRkFReG80ZHE3UStQejhmUmtaR0NxM3JuVHAxUXFkT25kQ2hRd2VZbVprQktQOHhtVFZyRm5yMDZJRlpzMmFodExRVXNiR3g5VTdRaHc4ZllzNmNPUXJyOXUwcjcxNHZGb3ZCY1J6NjlldW5zRDBzTEt6Tzd5TS9XWEFjcDN6dlZnOW9kZUlUUWpvQXFQZjEvZVBIai9IbzBTTU1HREFBTDErK3hLRkRoMVNlRlN0Ny92dzV2di8rZTN6enpUZjhPaU1qSXhRVUZPQ3Z2LzdDdSsrK3E3VFB3SUVERlpaTFNrb1UxdG5aMmNISHg2Zk9uK0dkZDk1UldwZWNuSXpjM0Z5TUh6OGVPVGs1R0Q5K1BJRHlaSzdvL1BuenlNN094dENoUTVXT2taMmRqV2JObXZITEVvbEVxVU5RVGs0T1NrcEs0T2pvcURMUi9mMzlsZnBWeUdReVhMaHdBYTZ1cmlwdkEzYnMyRkVwa1FraE9IandJQTRjT0lDbFM1Zmk0NDgvaG9IQnF3MHNsZGRHR0licDhFb0gwbEphbmZnQW1nR29jNmNkdWJmZWVndEhqeDZGbDVjWEdqWnNDQmNYRnl4WnNnUkFlYTgwVDA5UG5EMTdGbVZsWlFnSUNBREhjWWlJaUVCd2NEQldyRmdCb1ZESUgydjY5T244T0FGVkRZUlhyMTVWV0haMmRsWmE5eXJreWQyMmJWdUVoNGRqekpneFdMUm9VWlZWL1Z1M2JtSHo1czNZc21VTGpJMk5JUmFMa1oyZGpSWXRXc0RBd0FBWEwxNVUrRUUxTWpKQ2NIQXdnUEpPTy9MR3pyQ3dNSGg0ZUNBeE1SRVRKa3hBLy83OXE1M0Q4TUdEQi9EMTlZV0hoMGVObjRuak9FUkdSdUxISDMrRVNDVENsaTFiY09IQ0JSdzdkZ3lUSmszQzZOR2pWZjU0MUVhRjcweXo2c3JwS20xUGZGTUFhTlNvVWIxMnRyQ3d3UEhqcXVkaU5EYzM1M3ZFQlFjSDQ4bVRKemg3OWl3T0hqeUkrUGg0UkVWRndjREFnTzlRSXBQSklKUEpJSlZLc1g3OWVyNEhYbDI2RUZmOElaRjNBS3BxV2I3dXUrKyt3K3pacy9rN0FwbVptUmcvZmp4Kyt1a252cHk4aWl5VGxYZFNpNDJOeGVMRmk3RnExU280T1RrQktHOXpHRFZxRkYrbVpjdVcyTHg1TTMrTWdvSUNYTGh3QVdGaFlUQTFOY1dubjM2S0xsMjZZUERnd1ZpMGFCR3lzN054K3ZScEhEeDRFRzNhdEVIMzd0M3gwVWNmb1huejVnb3h4OFhGWWNDQUFWWCtEWEp6YzNIdDJqWEV4Y1hoNXMyYmFONjhPVDc1NUJPTUhEa1NCZ1lHR0Rod0lKS1RrL0hqanovaThPSERtREpsQ3FaTW1WS3J2MjlGRmI0enBuWGVtVkl2bG1XeldKWWx1Ym01LzBsTGIxWEVZakhoT0U1aG5WUXFKU0tSaUJRVkZaSEN3a0pTWEZ4TVNrcEtTRmxaR1pGS3BXVGN1SEdrWDc5K1pQdjI3U3FQK1YrMVRsZDIrL1p0OHNNUFAvRExLMWFzSURkdTNDQnVibTVrdzRZTmhKRHlPd21QSGoxU3VYOXBhU2twS2lwUytyd2lrWWo0K2ZtUjlQUjBoZldWK3dad0hFY1NFeFBKb1VPSFZQWU5XTEZpQmJsOSszYVY4UmNXRnBKbHk1YVJ3NGNQODMwVHFwS2NuRXdPSGp4WWJabXE1T1RreU8vbDYrVVUzRnJkWlpkbDJUSUF4cEdSa1hRbzdqODRqZ09BV2pWUTZqT3hXQ3l2N1pURnhNVFU3M3BCaTJsN1ZaK3FoQ1k4VlJ2YS9pM0pCK28zanB6U2IwVkZSZktYZXRscmp5YithNWFjbkl6cjF4VUhnRVZHUmlJeE1iRk94emwrL0RpeXNySnFWYmJ5Zlc1VmsyV0lSQ0pzMjdaTmFaaXRmSnRRS0lSSUpGTGF4bkVjd3NQRFFRaXA5dTkrN2RxMVdzV3FMaFZpcDRtdmhUUSs4VnUyYklsOSsvYnhaeGl4V0l6dnZ2dXUxbjN4NVhKeWN1RG41NmR5MitYTGwrSG01c2IvS3k0dVZsajI4UEJRV0JhTHhUQXdNRUJVVkJUV3JWdFg1OCswZE9sUzVPYm1Zdm55NVRoMDZCQy92bUpIb3FWTGw5YjV1RytTdmllK3RsL2o1d0Y0SXpQQTFJZVhseGVpbzZNaEZvdjVzZkFEQnc1RVRrNE8xcXhSbnZadHdvUUpHRHg0TUtaUG42NndQaXNyQzYxYXRRSUFuRHAxaW44dEZ4b2FxakRJcGwrL2Z2aG5PbWtBNVQ4MnFoby9mL2poQjB5WU1BRy8vUEtMUXEvQzZnZ0VBaGdhR3NMVTFCUTdkdXpBNDhlUGtaS1NBbk56Yy9rWWQ2MVE0VHVqbWZPbXZXWmFuZmdNdy94RkNCbVVrcElDUjBkSGRZZWpaTjI2ZFJneVpBaCsrZVVYQ0FRQ1hMNThHYXRXaUVXY0p3QUFJQUJKUkVGVXJjS21UWnN3Y09CQXVMbTVLU1NvWEdob0tEaU93OU9uVDlHMmJWczRPVG54NVJ3ZEhYSHAwaVU4ZmZxMHlyN3dJcEVJbzBlUDVwZE5URXh3NHNRSnBYS1dscFk0ZE9nUWJHeHNhdlY1Y25OejhkZGZmOEhRMEJCZVhsNUlTVWxCYm00dXJLeXNGSG94YW9QVTFGUUFBQ0ZFTDRmbWFuWGlBMGdBeXJ2ZWFpcVpUTWEzdEE4WU1BQS8vdmdqbGk1ZHF0QmQ5OW16WjRpTGk4UHc0Y1A1ZFpzMmJVSjJkcmJLYnJ4WldWbFlzR0FCdnZ6eVM1WFBEOWkyYlJ1Y25aMzVXWERrdC9ncUtpb3FnbFFxUmF0V3JXcDlKOERiMnh0Tm16YUZSQ0xCeUpFallXTmpBek16TTNBYzk4cGRhTiswNU9Sa0FJQkFJRWhRY3locW9lMkpIdy84K3o5UkU1V1ZsV0hFaUJIZ09BNStmbjZ3dHJhR1JDTEIwYU5IVVZoWUNEYzNON3oxMWx2SXpNemtFMy83OXUxNDlPZ1I5dTdkcS9LWTV1Ym0yTEZqQnp3OVBiRjgrWEsrbWo5NjlHaUZoanl4V0t3d1Q0Q3hzVEUvVm4vOSt2VklTa3BDU2tvSy92enpUd1FFQk9ESWtTTUs3MU41amdGNUYrTnIxNjdCM3Q0ZXhzYkc4UGYzeCtQSGorSGw1ZldLZjZrM1MvNmRZUmdtWHMyaFVIVmxaMmZYakdWWmxUUExhSXIrL2ZzVFFnZ1pOMjRjaVkyTkpRc1hMaVRPenM0a0pDU0VEQm8waUlqRllrSUlJWU1IRHlhRWxQY29XN0ZpQlQvT254QkNqaDA3eHI4K2Rlb1Uvem94TVpGOCsrMjMvSExmdm4wVjNydnkvQUdWdHhQeTd6UlhGUlVYRnhPV1pSVmlxT2lUVHo0aEtTa3A1TzdkdTJUZ3dJRWtKU1ZGNmYzcU15WFdtOEp4SEJrMGFKQjgraTI5N0xLcjFXZjhPM2Z1NUxFc201U2JtMnVUa3BKUzcxRjZyNHRJSk9JYjFjckt5bUJ0YlkyZE8zZGk4T0RCR0Q1OE9IYnYzZzBqSXlQazV1Ynl3MS9Oek15d2FkTW11TG01b2FTa0JDVWxKVEF6TTRPL3Z6OS8zSjA3ZDhMRnhRVmVYbDVReC9NQk8zZnVqQ3RYcnVERWlSUDQ1cHR2WG1uY3ZUcWtwS1RnNWN1WEFKQ2tyN1B2YUhYaS8rTUNnTVhoNGVIMUdxenhPcjE0OFlLZlBFTXNGcXNjU2JaMDZWTEV4c1ppNnRTcENxM3ZvYUdoeU1uSndhUkprN0IyN1ZyMDZ0VUxRSGtWZGVuU3BTby9xNjJ0TGR6ZDNmbGxpVVNpc0d4cmEvdWZmQzVIUjBkOC9mWFhXTE5tRGZyMTZ3ZVJTS1J5Vmx4TkZSNGVEZ0JnR09hOG1rTlJHNjFQZkVKSUVNTXdHcG40ang4LzV1ZXJLeXNyVXpsU2Irdlc4b2xlLy83N2Izejc3YmRZdjM0OXY2MUZpeGJZdW5VcmxpMWJobFdyVmtFaWtXREhqaDN3OHZKU09mbklybDI3RkphZG5KejRvYlExdVh2M0x2THk4bXA4MkdobVppYjI3ZHVIQmcwYThLUHNBZ0lDSUpQSjZqMmQ5cHNtVDN4Q1NKQ2FRMUViclU5OFUxUFRtd1VGQlMvdTNMblRzcUNnb041ajgxK0hxS2dvOU96WkUvbjUrUXF0M2xLcEZJV0ZoZGkwYVJPL0xqWTJWdVdsU3BjdVhUQmp4Z3dzWHJ3WURNTmc0OGFOQ3NOM2dmSnB1ZmJ2MzYrMGIrWEdQYm5qeDQramFkT21mRU9nbDVjWGtwS1NhbXlndTN2M0xwWXZYNDR4WThZZ09qb2FHelpzd0hmZmZZZms1R1NsbURSVlFVRUI0dUxpQU9DRnRiWDF6WmlZR0hXSHBCWmFuL2pYcmwyVHNpeDdudU80R1NFaElaZzRjYUs2UStJbEppYWlwS1FFTzNmdTVDZktBQUFQRHc4TUd6Wk00VGFhaFlVRmR1N2N5ZCsvdjMvL1BxS2pveEVSRVFFTEN3dHMzTGdSK2ZuNTJMTm5EM3g5ZmVIbzZJaU9IVHZDMHRJU1E0WU1VWm5nVGs1T1NyUDlWcFNRa0lDR0RSdWlhOWV1V0w5K2ZiVzM5U1FTQ1ZhdVhJbUpFeWRDL2hqeXFWT25ZdXpZc1hqKy9Ea21UcHlJeDQ4Znc4VEVCQmtaR1FxejRXcVNDeGN1eUc5dm50ZlhwK2dBV2o0c1Y4N096czVPSUJERW1wdWJJemc0K0xVOVA2K3U2blB0bTVtWmlibHo1NkpEaHc3bzJiTW4rdlRwb3pTOVZrSkNBdjc0NHc4a0ppYWlVYU5HMkxCaGc4b24vL2o3KzlkNCtmUHk1VXVseVRLa1VpbE9uVHFGOGVQSEs4eW1VMVJVcFBDb3JNdVhMMlBUcGsyd3NMQ0FuNThmdnZubUc4VEd4c0xFeEFRZUhoNzgwMmsxaFZnc2hydTdPN0t5c2tBSXNZdU5qWTFUZDB6VUsySlpOcGhsV1JJVUZLVG1tMFdVcGpwMzdwejhGcDdlWHR2TGFmc2dIUjRoeEJzb2Y2cXROajI2bVhvenhHSXgzMEhwLyszZGVWUVVWNzRIOEc4MWk4c0VSRElPa0JoeFM4eUlDMVpEQUJIM09NTW84bHlpWTl6QUZaMklHdGRNbm1pTUdkZU1RQ1lZelhGY2NBa1lGd1NGSUZFUmVJTGFrQWlZcUtBaUVSREN2alM5M3ZlSDZaS1dSU1JxYjcvUE9SNjdxbTlWL3hycVI5MjZkZXRlemJGaXlneXJuMlVMaW9xS0Nod2NIRndyS3l2ZmtzbGt3bGh5aEFCQVNFaUladkxTTStucDZTWS9aNTdSblBFQndNek1iQkdBOGtPSERpRWx4ZVRtU0NETlNFbEowVXpaWGE1VUtnTjBIWTgrTUlyR3ZZWjRudmNCY05yR3hvYUZoNGR6ejJ2bUZXS1lDZ29LTUhQbVRGWlJVY0VCR0orZW5oNnQ2NWowZ2RGVTlUVUtDd3R2T1RnNDJOVFgxM3ZFeDhkRExCYWpTNWN1dWc2TDZNQ05HemV3Y09GQ2xKZVhjd0IycHFlbmYvSFVqVXlFMFNVK0FOamEybDR3TnpmdkxwVktCNTQ5ZTVhOStlYWJuTDcxNHljdjFxVkxseEFZR01ocWFtbzRBT0V5bVN5d3BLVEVaTy9iUDhub3F2b05jR0t4ZUIxajdCTUFHRHQyTEJZdFdnUUhCd2RkeDBWZW9NTENRdXphdFF0bnpwd0JBSEFjRnlTUlNEWUJZTHFOVEw4WWMrSURBTVJpOGZ1TXNkMEFYdUU0RHU3dTd2RHk4a0wvL3YxaGIyOFBhMnZyRnFkOEl2cExxVlNpcXFvS1JVVkZ5TXpNUkZKU0VsSlRVOEVZQTRBYWp1TVdTaVNTcHFkS01uRkduL2dBNE9ibVpxZFFLSUlBK0FFd25NZklTRnZVQWRodllXR3hNUzB0elNSbnlXa05rMGg4RFRjM04ydUZRakVKZ0JjQUZ3RDJBR3hocEcwZEprQUZvQXhBRVlCckFKSXNMQ3lPcDZXbDZlZm9xNFM4REwvTkRVZlh0cVFSbytyQVF3aHBIVXA4UWt3UUpUNGhKb2dTbnhBVFJJbFBpQW1peENmRUJGSGlFMktDS1BFSk1VR1UrSVNZSUVwOFFrd1FKVDRoSm9nU254QVRSSWxQaUFtaXhDZkVCRkhpRTJLQ0tQRUpNVUdVK0lTWUlFcDhRa3dRSlQ0aEpvZ1NueEFUWkZLajdCcXpBUU1HZERVM04vL2ZKMVl2L08zLzNRMVhLcFhLVGRldlgvL2w1VVJHOUJFbHZwRjQ3NzMzekhKeWNoNXdIR2ZYVWpuRzJNUGV2WHUvZnV6WU1acE95b1RSZVBKRzRzYU5HK3oxMTEvdmhVZnpCYlFrL1B2dnY0OTVHVEVSL1VYWCtFWkVyVllmYjBXeDFwUWhSbzRTMzRpSVJLSkV4bGhaQzBWS08zWHFsUGpTQWlKNml4TGZpRWdrRWdYSGNWRXRGSW02ZVBHaThxVUZSUFFXSmI2UjRUaXUyYXE4U0NTaWFqNEJRSWx2ZENvckt4TUFORFZwWkZWRlJjWDNMenNlb3A4bzhZMU1UazZPakRIV1ZLdDlkRTVPanV5bEIwVDBFaVcrRVdxbXVrL1ZmQ0tneERkQ0hNZkZBYWhyc0txTzQ3anZkQlVQMFQrVStFWklJcEhVQVlqVkxITWNkL2EzZFlRQW9NUTNXb3d4b1dyZnlvNDl4SVJRNGhzcFMwdkxNNXJYSFR0MlBOTlNXVUtJRWVGNVBwcm4rZE82am9Qb0gzTmRCMEJlcU9NY3h6RmRCMEgwajBrOWx1dm01bWF0VUNnbUFSaUtSMCt4MlFQb0RIcEswVkNwQUpRREtBSndEY0FsQ3d1TDQybHBhVTExWUNJTm1FVGl1N201MmNubDh2VWN4ODBHMEZIWDhaQVhxbzR4ZHNEUzB2S1R0TFMwaDdvT1JsOFpmZUtMeGVMM0dXTzdBYnpDY1J6YzNkMHhkT2hROU92WEQvYjI5ckMydG9hNU9WM3hHQ0tsVW9tcXFpb1VGUlVoS3lzTGx5NWRRbXBxS2hoakFGRERjZHhDaVVSeVJOZHg2aU5qVG55TzUva2dBQnNBWU55NGNRZ0lDSUNEZzROdW95SXZWR0ZoSWI3NjZpdkV4RHpxdGN4eDNIcUpSUElwQUdycmFNQW9FOS9KeWNteVhidDJld0hNYU5ldUhkdXlaUXMzZE9oUVhZZEZYcUpMbHk1aDdkcTFUQ2FUY1FEQ1pUTFp2T3pzYkxtdTQ5SVhSdG1vOWNZYmIrd0FzT0RWVjEvRnJsMjdPQmVYcDQxR1JZeU5vNk1qQmc4ZXpDVW1Ka0lxbFE0ME56ZC9wYkN3a0xvdC84Ym96dmlEQmcwYXozRmNsSTJORFFzUEQrZGVlKzAxWFlkRWRLaWdvQUF6Wjg1a0ZSVVZISUR4NmVucDBicU9TUjhZMVJuZjFkWDFEY2JZZHdBNmJOdTJqWE55Y3RKMVNFVEhyS3lzMEx0M2J5NDJOaFlBL3RxMWE5Y2pCUVVGSm4rN3o2aTY3S3BVcWwwQU9zK1lNUU9lbnA2NkRvZm9DVTlQVDB5ZlBoMEFPdjkyakpnOG82bnFPenM3dTRwRW9pdmR1blZEUkVRRUxDMHRkUjBTMFNOeXVSeFRwMDdGL2Z2M3dSaHp6Y2pJdUticm1IVEphTTc0SXBIb2Z3SEF6OCtQa3A0MFltbHBpZG16WndONGZLeVlNcU00NHpzN096dUxSS0lNT3pzN1JFVkZ3Y0xDUXRjaEVUMmtVQ2d3ZnZ4NEZCY1hnekhtbkpHUjhhT3VZOUlWb3pqamkwU2lKUUF3WThhTUY1YjBjWEZ4a01tZWZjaTZuMzc2Q1d2V3JORmFkK1hLRlhoNWVlSHExYXV0MnNlUkkwZFFYRnpjcXJMRGhnM1RXcGJMbTc5MXJWYXI0ZS92ajhMQ1FxMzFZV0ZoT0hIaVJLcyt6NUJZV0ZoZ3hvd1pBQUNPNHdKMUhJNU9HZndaZi9qdzRlWlZWVlZGSXBIbzFlKy8veDdXMXRadDJzK0NCUXNna1VpUWxKU0VqaDIxdS9NenhyQnMyVEl3eHJCejUwNU1tREFCWldXUDU2MlF5V1JvMTY2ZHNKeWNuQ3k4M3JWckY2cXJxN0Y2OVdvQVFFMU5EV2JObWdWUFQwK2twYVhod0lFRDZOQ2hRNHV4ZmZIRkY2aXJxMnYwQndRQUVoSVM4UG5ubnd2TEpTVWw2TktsaTdETWNaeW1DeXNBSUNvcVN1dFNhUC8rL1ZBcWxaZzNiNTZ3YnQ2OGVaZzNieDdjM2QwYmZaNkhod2YrOUtjL0Njc1BIanpBNjYrL3JsV211TGdZbHk5ZmJ2RTdOU2M3T3hzTEZ5NThhcmx2di8wVzl2YjJ6N3ovcXFvcWpCbzFDbXExK3RkZXZYclptK29jZ2diZlNiMnlzbkl3eDNHdk9qczd0em5wdi92dU85eTdkNi9aOXptT3crYk5tekY5K25RY1BIZ1FwMDgvZnNSZExwZkR3OE5ESzlrYmlvdUx3N1p0MjRTeWE5YXN3YkJodzdCMDZWTHMyTEVESzFhc3dNNmRPOUd1WFRzOGZQZ1FmbjUrV3RzWEZ4Y0xpUllaR2FtVmRBQVFHeHVMMGFOSEM4dkRoZzNEYjdldWhNOThzczBqUGo0ZW9hR2hBQjc5VWVNNERxZE9uUUx3cUhieDAwOC9ZZURBZ2MzK1BLS2lIcy9aNGVIaG9iV3NXZGRXVGs1T3dzOVNzKytHMzNuZnZuMjRjT0ZDbzU5RGExbGJXMlBnd0lISXlNajRZMjV1N21BQVNXME8xb0FaZk9KekhQYy9BTkRXTHJsU3FSUWhJU0h3OC9QVE9uTStxV1BIamdnT0RvYWRuUjAyYjk2TVYxNTVCVXVXTE5FcVUxZFhoMlhMbGlFc0xBem01dWE0ZXZVcVNrdEwwYWRQSDFSVVZHRFZxbFhvMnJVckFnTWYxVEkvL1BCRGJOeTRFZjcrL3Zqc3M4L1FvMGNQeE1iR1FxMVdJejgvSDQ2T2p2RHc4QkFTMmRYVkZXZlBua1YrZmo2NmRldldaSngxZFhXWU9IR2lzTnl1WFRzY1BYcFVxOHlZTVdNd1pzeVlKcmYvNXB0dklCS0o4UGUvL3gzQW93NHdyNzMybWxaeVQ1a3lSWGl0VUNpMGxwOFhsVW9GdVZ5T1gzNzVSVWp5dTNmdll0KytmZGkzYng5RW9yWmZwUTRkT2hRWkdSbWFZOGNrRTkvZzhUeC9tK2Q1ZHUvZVBkWVdvYUdoTENnb2lGMi9mcDN4UE05cWEydWZ1azE2ZWpwemQzZG5kKzdjWVRLWmpQRTh6eGhqTER3OG5LMWZ2MTRvdDNqeFl1YnA2Y2x5Y25MWW1ERmpXRmhZV0pQN0N3OFBaMTVlWHV6dTNidU1NY2IrOWE5L3NlWExselBHR0hOM2R4Zkt1Ymk0c0tLaUl1Ymo0OE9TazVPYjNGZFNVcExXZGlxVnFzbHlOVFUxYk83Y3VheXFxb3BGUlVXeHc0Y1BNNWxNeG54OGZOaXlaY3VFY2tPR0RHRXltVXhZYmhoUFU4dk5yWHRXcGFXbFRDd1dzOVdyVnd2cnRtM2J4bHhjWEppbnB5Y2JNbVJJbS9kOTkrNWR4dk04NDNuK3RxNlBYMTB4NkRPK3M3T3pEWURldHJhMmNIUjBmT2J0NzkrL2oxT25UaUV5TWhJRkJRWE5sdHU1Y3llaW82TWhsVXB4K2ZKbERCbzBDRk9uVGtWd2NEQzJiOThPNE5HWk5qSXlFdi85NzM4QkFGZXZYa1ZKU1FrQW9FZVBIdmozdi84Tkp5Y25pTVZpU0NRU1lkK3VycTY0ZXZVcXhvOGZEMnRyYXdRSEIrUFdyVnNJQ3d0ck1oWTdPenVFaElRZ0lDQUFxMWF0RXFyNUV5ZE8xR3JJazh2bEdEZHVuTEJzYVdtcDFXQzNaY3NXOU92WEQxWldWaGd4WWdUbXpKbUQvUHg4ZE9uU0JmbjUrUUNBc3JJeVdGbFpOYnBVOFBYMUZWNHJGQXF0NWVlbHBLUUUzYnAxUTJGaElXN2R1b1czM25vTHExYXR3cXBWcTNEbnpoMXMyYktsemZ0MmRIUkU1ODZkVVY1ZTNsc3NGbmVTU0NTVnp6RjA4cUtKeGVJaFBNK3pCUXNXdE9rdi81SWxTMWg0ZURoampMWHFqTi93VENhVHlWaGVYcDV3eGxlcjFTd25KMGQ0UHlnb2lLV2twREJQVDArdGZXaHFCeG91TGk3QzY5TFNVclo2OVdxdEdBNGZQaXk4am95TUZGNW5aV1d4VFpzMkNjdERodzV0TnRZbjM0K0ppV0grL3Y3Q21Wd3FsYks0dURoMi9QaHhWbDlmejhhTUdjTXFLeXZaeFlzWDJZb1ZLN1QyTTNYcTFCWS9wNmt5YlJFWEY4YysvUEJEZHZIaVJlYnY3NjlWYzFtOGVIR3pOWjdXbWo5L1B1TjVucm00dUpoa0YwK0RQdU1ER0FBQXZYcjFldVlORXhNVFVWQlFJRnpMdHRhUFAvNklnSUNBUnVzSER4NnN0WHo4K0hFOCtZQlFVdzF0RGRuYTJtTHIxcTN3OXZhR1ZDcUZWQ3FGcmEwdHdzUERoVEtob2FFWVBYbzAxcTlmajdZK2krRGw1WVh1M2J0ajl1elpDQTRPUm1KaUlsSlNVaEFTRWdJQWNIRnhRV0ppSWlRU0NkNTU1eDBBUUg1K1B1Yk1tUU1BZVBmZGQ3VytVOE5salhmZmZSZm56cDFyVTN3QUlKRkkwTDkvZnd3Yk5neFJVVkg0ejMvK2c4REFRT3pkdXhkbVptYS91MHQycjE2OUlKRkl3QmdiQUNEbGQrM01BQmw2NHZjSGdKNDllejd6aHFkUG4wWlJVUkZHalJvRjRORTliUUR3OXZiR2xpMWJtbTJaSGpod29OYXRLazJyZm10dVgrWG41OFBPenU2cDVXSmpZMUZhV29ycDA2ZGp3NFlOY0hOekF3RGs1dVppeFlvVm1EbHpacU50Qmd3WTBHSVZmTUNBQWNKcmEydHJPRGs1WWZyMDZWaTRjQ0ZrTWhtQ2c0T0Y5NzI5dlJFY0hJeVNraEtoSWZLTk45N1FTdVQ0K0hnY1AzNGMxZFhWNk51M0w5NTY2eTM4NHgvL2VPcDNhdzJwVklxRWhBVHMzNzhmQUxCKy9YcjQrZm5oOXUzYnlNbkowZnBEMkZhYWs0VmFyZTcvdTNkR1hpNmU1eE40bm1kWHJsejVuUlhMMWxmMWxVb2x1M0RoZ3JDdVllTmVVeHBXOVE4ZVBNaldyVnVuOVg3RHF2NlRzckt5MkYvLytsZVdtSmpJRWhJU21JK1BEN3QyN1ZvcnZrM3JHOWptenAzTFJvMGF4WXFLaW9SMUtwV0tqUjQ5bXExZHU3YkpiU0lpSXRpVUtWTllXVmtaYzNkM1ozVjFkV3orL1BsczllclZyS0tpb3NYUFV5cVY3T1RKazB3cWxUWmJacytlUFd6SmtpWENjbTF0TFZ1NWNpVVRpOFZzMXF4WkxEOC92MVhmclNWcGFXbWFCcjYyVjBzTW1LSDMzTE1CME9iNzl5MTUrUEFoSmt5WUlOUUVGQW9GVkNvVi9QMzlrWjJkL2N6N3E2dXJ3NUVqUnpCMjdOaFdiOU8zYjEvTW1UTUh5NWN2eDVvMWEvREJCeDlBTEJacmxZbUppY0c0Y2VNYS9kTTA3ajM1cjZycThST3BYMzc1SlpSS0pYeDlmUkVRRUNCMFNnb0xDMFA3OXUyUm5KeXMxUkQ1OE9GRHJGaXhBbWZPbk1HdVhidlF1WE5uQUVDSERoMFFGaGFHUC83eGovRDE5VVZvYUNodTMyNjZ3ZnpubjMvR25qMTcwTDU5K3liZno4N094c0dEQjdGOCtYTElaREljTzNZTUV5Wk1nSm1aR2FLam8vSDIyMjlqeXBRcENBb0tRbXBxS3VycjYxdjk4Mnlvd1RGajA2WWRFTjNSM01wN0htZUFwN2wyN1JvYk9YS2tjTHRNb3pWbmZMVmF6Wll1WGNvQ0F3TWJ2ZC93aks5U3FkaTllL2RZYkd3czI3UnBFL1AyOW1aejVzeGhjWEZ4TENJaWdvMGZQNTVObWpTSmJkbXloWjA4ZVpLbHBhVnAzV3BycUtVemZtMXRMUXNLQ21MVHBrMFR6dENob2FIczVzMmJiUFBteld6czJMSHN3WU1ITERvNm1nMGVQSmlkT0hHQzVlYm1zc0dEQjdQdDI3ZTNlSHN2S3l1TExWMjZsUDNsTDM5aGxaV1ZqVDc3OE9IRGJOdTJiYzNHRmhvYXlvNGNPY0x1M2J2SGhnNGR5dWJQbjgrdVhyMnFWU1l2TDQ5dDNicVZqUmd4b3RGN3JYWC8vbjNOR2YrV3JvOWo4b3g0bmkvbWVaNlZsWlcxNlpmL3JFcExTeHV0VXlnVUxDZ29xTmx0OXUvZnp4aGpMRFUxdGNsRU9IcjBxUEM2cUtpSStmcjZzcFVyVjdMSXlFaFdXRmpZcVB6MTY5ZlpuajE3V0dCZ0lQdm9vNCtZV3ExdThuTVBIanpZYkV5blRwMWkvL3puUHh0ZDF1elpzNGY1K2ZteDR1SmlZZDJGQ3hmWXRHblRXRjFkSGZ2bGwxOGE3V3Y4K1BGTmZrWnpmNUJXcjE3ZDR1Vkt3OWI3cGo2dnViTFBxclMwVkpQNEpqa0V0MEgzMWVkNVhnYkE4dkxseS9RbzduT2dWQ3JCY1J6TXpMUUhabUsvZGVzMUpwcEdXUUN5OVBUMHBxODdqSmlodCtxVDU2aTUrUVdNTGVtSjRUZnVWUUpBYlcydHJ1UDRYZExTMHJTZW9DTXZYazFOamVhbFNmYmFvOFRYQTRzWEx4YnVIZ0JBU2txS1Z1dTdXcTNHcDU5KzJ1eXlSbTF0TFJZdlhveWJOMisyS1E3TnpEUVBIanhBZG5ZMmtwT1RjZUxFQ2FFYk12QW9ZWGJ2M3QzazlwcnV5NGFnd1RGamtvbHY2RlY5dlUvOEp3ZkdTRXhNZk9vMnQyL2Z4cGRmZm9uZHUzZkR5c29LakRHY09uVUs2OWF0QTRCR3k1cDFHemR1UkVWRkJYcjA2SUVkTzNZSWo5bytxZUVqeENOR2pBRHdxSnB2Ym02T0RoMDZvSDM3OXJDeXNvS05qUTA2ZGVvRWEydHJWRmRYdzhyS0N0bloyVm9EZDN6MDBVZEMzLzdjM0Z6OCtPUGpRVzBPSFRyMDFPK3FLNVQ0aHEwQ2dOYlpVZC9VMU5RSTk4S2Z2QWZmSEQ4L1AyUmxaZUhpeFl2WXVYT25zSDdreUpGYTVVYU9ISW1FaEFTSVJDSjgvdm5ueU16TXhQNzkrMkZwYVltVksxZGk1Y3FWcllxdnRTTUJBVUJxYWlxU2twTGc2K3VMNGNPSEl6YzNGNUdSa1FBZVBhNnJTZllYOGFqdTg5VGdtS25RWlJ5Nll0Q0p6M0hjYmNiWXFMeThQTGk2dXVvNm5GYTVlZk1tRml4WTBHaTlKcWtqSWlKZ2IyK1A3ZHUzZytNNCtQajRRS1ZTNFoxMzNzSDU4K2NCb05IeXA1OStpclMwTkh6OTlkZElUazVHbHk1ZDRPWGw5ZHhqVjZ2VnVIejVNbUpqWS9IZGQ5OEpUeDlxaHJQS3o4L1hlcTNQN3QrL0R3QmdqSm5rbzdrR25mZ0FNZ0hnenAwN3VvNmoxZnIwNmRPb3VpOFdpM0grL0htdDIyZ05XOUtmMXZEWHAwOGZMRjY4R0ZWVlZkaXhZOGN6WFd1cjFlcEdseU5QR2pWcUZJS0NnbkR1M0RuMDY5Y1BKMCtlUkVaR0J2ejgvT0RzN0F5ZTV3Rm9uL0hUMDlOYkhZTXU1T2JtQWdCRUlsR21qa1BSQ1VOUC9PdkE0MStpb1hqdzRBSE16TXlhSEROdTc5NjlPSGp3SU9SeXVmRGdqMXF0Ym5IRW1TbFRwa0FxbFdMUm9rVUlDQWlBcTZzcmhnd1pvbFZHS3BWcWplMm51YzQzTXpORFltSWlKazJhaEEwYk5xQi9mKzFuVmhZc1dJRGV2WHNEQUxwMTY0YWVQWHRpK2ZMbDJMcDFLNjVjdVNMTVNnc0FwYVdsamFyNG1zc0FmYU01WmppT3U2N2pVSFRDb0JOZnBWSmxpVVFpdlQvalAzbHRIaE1UZzRLQ0Fuenl5U2VOeXM2ZE94ZHo1ODZGaDRjSEhqNThLRlNkMVdwMW84ZGZOY3RuejU3RnFsV3JrSnViaThtVEo4UFMwckxSR0lCaXNSZ3hNVEd3c1huY05WMHFsUXFqRWsrWU1BRUhEaHpBamgwN2hQY3pNakp3NTg0ZDRjbTlQLy81ejhKN1RrNU9jSEp5d3F4WnM1NzU1NkZyakRIaG1HR01aZWs0SEowdzZNVC80WWNmS25pZXp5a3JLK3VkbDVmWHBsRjRYZ2JOdGJpbWNXL2F0R253OGZGcGNvVGFodXpzN0hEdTNEa2tKU1ZoNzk2OXdtT3FtbXQ4eldPeWl4WXRncTJ0N1RQSFZWMWRMVHlzTW5ueVpCdzllaFJKU1Vudzh2SkNYVjBkTm0zYWhDVkxsalFhZGJpaGFkT21RYVZTTmVydGQrL2VQY1RIeDhQS3l1cVo0M3JSOHZMeVVGNWVEZ0E1cGpyNmpxSGZ4d2VBYU9EUmZPaUd3dHJhR2xPblRtMXhaTitHNHVMaU1IejQ4R2JmbnpKbFNwUDM5Wi9tN3QyNzZOcTFLd0NnZmZ2MjJMaHhJelp1M0lqTXpFeXNXYk1HYjcvOWRxdUcxZHE3ZHkrT0hqMktuajE3NHZEaHd6aDY5Q2k2ZCsvK3pQRzhMSnBqaGVPNDAwOHBhclFNUHZFWlk2Y0F3MHA4NEZHbm5kYU1JcE9Ra0lETXpFeTg5OTU3elpZWk1XSkVtMGFkemNqSTBCckZSeXdXWS9iczJmRDM5MGR4Y1RFMmJOalE3TGEvL3ZxcjF1V0VTcVZDZW5yNjd4cjk5bVhSSEN1YVk4Y1U2Zjl2NlNrNmRlcjBmd0IrL2VHSEgvVDJmdjZ3WWNPYWJUa3ZMQ3lFbVptWmtEQTFOVFg0K09PUG9WUXFjZXpZTVVSRVJDQWtKQVIvK01NZm52bHo2K3Jxb0ZhcmhZRkVHMWJIVlNvVnpwNDlLM1RncWE2dXhwNDllN0I3OTI1TW5EZ1JVcWtVSDN6d0FaS1RrNkZVS29YdGxFb2xhbXRyRVJBUUFKVktCVzl2YjFoWVdPQ3JyNzVDZlgwOTFxMWJod2NQSHNEYjIxc3ZINXlxcXFyU2RETDZ0VmV2WHYrbjYzaDB4YUN2OFFIZzRzV0xTcDduVDZ2VjZqa3hNVEY0Ly8zM2RSMlNsbW5UcGdrZGFTSWlJb1QxSDMvOE1lTGo0NFY3OVpyYmQ5SFIwWkRMNVlpSWlNRGV2WHVSbjUrUGdJQUFtSm1aQ2IzcmxFb2w3T3pzTUhyMGFEZzZPdUxycjc5dThrejcyV2VmSVM0dURnRGc1dWFtZGIwZEVSRUJXMXRibUp1Ylk5MjZkVGgvL2p3R0RoeUkzYnQzbzIvZnZwREpaUGptbTIrd2FkTW0xTmZYWStUSWtRZ0tDa0oyZGphVVNpWFdybDJMSGoxNm9LS2lBdlBtellPam82TndmMy8rL1Budzh2SkNkWFcxMWd4RCtpQTZPbHJUUGZxMHFjNmlBeGo0WTdrYWhqcHBKbU1NakRHdHBKWEw1VEEzTjIrVXlDcVZDZ3FGUWpqN2Nod0hqdU5nWVdFaGZGK0pSSUpCZ3dZSjJ5cVZTaWdVQ3BpWm1UVTYrOTYvZng4S2hRSWRPblRBdDk5K2k3Lzk3Vy9DYmJzblB6YzFOUlZXVmxZWU1HQUFHR1BJeTh0RDkrN2RjZWpRSWZ6ODg4K1lQSGt5bkoyZGhXMXFhbW9RRmhhR2tTTkh3c1hGNWZuOHNKNER1VndPWDE5Zm1qVFRtUEE4SDhYelBEdDE2bFNiQjJjZ3h1M2t5Wk9NNTNrbUZvdE45dHBldytDdjhUVVlZNThDanlhQmJHbUdXR0thNUhJNURodzRBT0R4c1dMS3pKNWV4REFVRlJVVk9EZzR1RlpXVnI0bGs4bCsxOFNOeFBpRWhJUm83a0tjU1U5UGIzNlNSQk5oTkdkOEFEQXpNMXNFb1B6UW9VTklTVEc1T1JKSU0xSlNVbkQ0OEdFQUtGY3FsWTFuUXpGQlJ0RzQxeERQOHo0QVR0dlkyTER3OEhEdXlkbHNpR2twS0NqQXpKa3pXVVZGQlFkZ2ZIcDZlclN1WTlJSFJsUFYxeWdzTEx6bDRPQmdVMTlmN3hFZkh3K3hXSXd1WGJyb09peWlBemR1M01EQ2hRdFJYbDdPQWRpWm5wNytoYTVqMGhkR2wvZ0FZR3RyZThIYzNMeTdWQ29kZVBic1dmYm1tMjl5K3RxUG43d1lseTVkUW1CZ0lLdXBxZUVBaE10a3NzQ1NraEtUdlcvL0pLT3I2amZBaWNYaWRZeXhUd0JnN05peFdMUm9FUndjSEhRZEYzbUJDZ3NMc1d2WExwdzVjd1lBd0hGY2tFUWkyUVNBUmpOdHdKZ1RId0FnRm92Zlo0enRCdkFLeDNGd2QzZUhsNWNYK3ZmdkQzdDdlMWhiV3pjN3JEVFJiNXJCUVl1S2lwQ1ptWW1rcENTa3BxWnFCaTZwNFRodW9VUWlPYUxyT1BXUjBTYytBTGk1dWRrcEZJb2dBSDRBbW4vR2xCaURPZ0Q3TFN3c05xYWxwWm5rTERtdFlSS0pyK0htNW1hdFVDZ21BZkFDNEFMQUhvQXRqTFN0d3dTb0FKUUJLQUp3RFVDU2hZVWM0NkdiQUFBQXBrbEVRVlRGOGJTME5QMThXb3NRUWdnaGhCQkNDQ0dFRUVJSUlZUVFRZ2doaEJCQ0NDR0VFRUlJSVlRUVFnZ2hoQkJDQ0NHRUVFSUlJWVFRUWdnaGhCQkNDQ0dFRUVJSUlZUVFRZ2doaEJCQ0NDR0VFRUlJSVlRUVFnZ2hoQkJDQ0NHRUVFSUlJWVFRUWdnaGhCQkNDQ0dFRUVJSUlZUVFRZ2doaEJCQ0NDR0VFRUlJSVlRUVFnZ2hoQkJDQ0NHRUVFSUlJWVFRUWdnaGhCQkNDQ0dFRUVJSUljVFUvVC9xUlByWWFCTTZIUUFBQUFCSlJVNUVya0pnZ2c9PSIsCiAgICJUeXBlIiA6ICJmbG93Igp9Cg=="/>
    </extobj>
  </extobjs>
</s:customData>
</file>

<file path=customXml/itemProps1.xml><?xml version="1.0" encoding="utf-8"?>
<ds:datastoreItem xmlns:ds="http://schemas.openxmlformats.org/officeDocument/2006/customXml" ds:itemID="s:customData">
  <ds:schemaRefs>
    <ds:schemaRef ds:uri="http://www.wps.cn/officeDocument/2013/wpsCustomData"/>
  </ds:schemaRefs>
</ds:datastoreItem>
</file>

<file path=docProps/app.xml><?xml version="1.0" encoding="utf-8"?>
<Properties xmlns="http://schemas.openxmlformats.org/officeDocument/2006/extended-properties" xmlns:vt="http://schemas.openxmlformats.org/officeDocument/2006/docPropsVTypes">
  <Template>Trek</Template>
  <TotalTime>0</TotalTime>
  <Words>13861</Words>
  <Application>WPS 演示</Application>
  <PresentationFormat>全屏显示(4:3)</PresentationFormat>
  <Paragraphs>472</Paragraphs>
  <Slides>63</Slides>
  <Notes>3</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63</vt:i4>
      </vt:variant>
    </vt:vector>
  </HeadingPairs>
  <TitlesOfParts>
    <vt:vector size="81" baseType="lpstr">
      <vt:lpstr>Arial</vt:lpstr>
      <vt:lpstr>宋体</vt:lpstr>
      <vt:lpstr>Wingdings</vt:lpstr>
      <vt:lpstr>Franklin Gothic Medium</vt:lpstr>
      <vt:lpstr>隶书</vt:lpstr>
      <vt:lpstr>Wingdings 2</vt:lpstr>
      <vt:lpstr>Wingdings 2</vt:lpstr>
      <vt:lpstr>微软雅黑</vt:lpstr>
      <vt:lpstr>Arial Unicode MS</vt:lpstr>
      <vt:lpstr>华文楷体</vt:lpstr>
      <vt:lpstr>Franklin Gothic Book</vt:lpstr>
      <vt:lpstr>Calibri</vt:lpstr>
      <vt:lpstr>Times New Roman</vt:lpstr>
      <vt:lpstr>仿宋</vt:lpstr>
      <vt:lpstr>华文中宋</vt:lpstr>
      <vt:lpstr>楷体_GB2312</vt:lpstr>
      <vt:lpstr>新宋体</vt:lpstr>
      <vt:lpstr>跋涉</vt:lpstr>
      <vt:lpstr>第九章  组织变革</vt:lpstr>
      <vt:lpstr>学习目标（知识点、技能点）</vt:lpstr>
      <vt:lpstr>案例导读</vt:lpstr>
      <vt:lpstr>案例导读</vt:lpstr>
      <vt:lpstr>PowerPoint 演示文稿</vt:lpstr>
      <vt:lpstr>第一节  组织变革概述 </vt:lpstr>
      <vt:lpstr>第一节  组织变革概述</vt:lpstr>
      <vt:lpstr>第一节 组织变革概述 </vt:lpstr>
      <vt:lpstr>  第一节 什么是管理 </vt:lpstr>
      <vt:lpstr>PowerPoint 演示文稿</vt:lpstr>
      <vt:lpstr>  第一节 什么是管理 </vt:lpstr>
      <vt:lpstr>PowerPoint 演示文稿</vt:lpstr>
      <vt:lpstr>PowerPoint 演示文稿</vt:lpstr>
      <vt:lpstr>PowerPoint 演示文稿</vt:lpstr>
      <vt:lpstr>PowerPoint 演示文稿</vt:lpstr>
      <vt:lpstr>  第一节 什么是管理 </vt:lpstr>
      <vt:lpstr>  第一节 什么是管理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第一章 管理学导论</dc:title>
  <dc:creator>lilychen</dc:creator>
  <cp:lastModifiedBy>不过六级不改名</cp:lastModifiedBy>
  <cp:revision>43</cp:revision>
  <dcterms:created xsi:type="dcterms:W3CDTF">2014-01-13T00:54:00Z</dcterms:created>
  <dcterms:modified xsi:type="dcterms:W3CDTF">2020-07-26T05:55:25Z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2052-11.1.0.9662</vt:lpwstr>
  </property>
</Properties>
</file>