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ableStyles" Target="tableStyle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0296531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082758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318797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94256-4E80-4490-80C5-A140875F971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75542" y="205740"/>
            <a:ext cx="10116457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75657" y="1383030"/>
            <a:ext cx="10479313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7269420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2607-6D81-4853-919C-AD2B837EFC7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133600" y="205740"/>
            <a:ext cx="7892415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17601" y="1383030"/>
            <a:ext cx="10253980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442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45451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7604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3030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05783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0954621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20274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45029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2608315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E3FCE2-3344-4C18-83A0-B5B6D14692AD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9C0A35-3868-4DD0-9111-C6FDD7ACCF5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82627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6096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0"/>
            <a:ext cx="1320800" cy="10540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20DB-B8E6-441F-B202-C4EB1D82F6DB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67C20-DB95-4CA2-B0F0-E724E6ED42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897836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3"/>
          <p:cNvSpPr txBox="1"/>
          <p:nvPr/>
        </p:nvSpPr>
        <p:spPr bwMode="auto">
          <a:xfrm>
            <a:off x="1839595" y="3429000"/>
            <a:ext cx="76533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4400" b="1" spc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第七章　营运资金管理</a:t>
            </a:r>
          </a:p>
        </p:txBody>
      </p:sp>
    </p:spTree>
    <p:extLst>
      <p:ext uri="{BB962C8B-B14F-4D97-AF65-F5344CB8AC3E}">
        <p14:creationId xmlns:p14="http://schemas.microsoft.com/office/powerpoint/2010/main" val="232285453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存货模式</a:t>
            </a:r>
          </a:p>
          <a:p>
            <a:endParaRPr lang="zh-CN" altLang="en-US" dirty="0"/>
          </a:p>
        </p:txBody>
      </p:sp>
      <p:pic>
        <p:nvPicPr>
          <p:cNvPr id="6" name="702.jpg" descr="id:2147516726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971357" y="2656113"/>
            <a:ext cx="5822814" cy="2606042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15789" y="5686018"/>
            <a:ext cx="4185761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7-2</a:t>
            </a: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现金相关总成本与现金持有量的关系</a:t>
            </a:r>
            <a:endParaRPr lang="zh-CN" altLang="zh-CN" sz="2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37276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随机模式</a:t>
            </a:r>
          </a:p>
          <a:p>
            <a:endParaRPr lang="zh-CN" altLang="en-US" b="1" dirty="0"/>
          </a:p>
        </p:txBody>
      </p:sp>
      <p:pic>
        <p:nvPicPr>
          <p:cNvPr id="4" name="703.jpg" descr="id:214751674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516082" y="2446166"/>
            <a:ext cx="6308603" cy="303573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4891030" y="5545467"/>
            <a:ext cx="1915909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7-3</a:t>
            </a:r>
            <a:r>
              <a:rPr lang="zh-CN" altLang="zh-CN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随机模式</a:t>
            </a:r>
            <a:endParaRPr lang="zh-CN" altLang="zh-CN" sz="24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074016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四、现金的日常管理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力争现金流量同步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合理利用现金浮游量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加速收款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控制支出时间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301706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应收账款管理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一、应收账款的功能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增加销售</a:t>
            </a:r>
          </a:p>
          <a:p>
            <a:r>
              <a:rPr lang="zh-CN" altLang="zh-CN" dirty="0"/>
              <a:t>在市场经济条件下</a:t>
            </a:r>
            <a:r>
              <a:rPr lang="en-US" altLang="zh-CN" dirty="0"/>
              <a:t>,</a:t>
            </a:r>
            <a:r>
              <a:rPr lang="zh-CN" altLang="zh-CN" dirty="0"/>
              <a:t>存在着激烈的市场竞争</a:t>
            </a:r>
            <a:r>
              <a:rPr lang="en-US" altLang="zh-CN" dirty="0"/>
              <a:t>,</a:t>
            </a:r>
            <a:r>
              <a:rPr lang="zh-CN" altLang="zh-CN" dirty="0"/>
              <a:t>迫使企业以各种方法扩大销售。除了依靠产品质量、价格、售后服务、广告等外</a:t>
            </a:r>
            <a:r>
              <a:rPr lang="en-US" altLang="zh-CN" dirty="0"/>
              <a:t>,</a:t>
            </a:r>
            <a:r>
              <a:rPr lang="zh-CN" altLang="zh-CN" dirty="0"/>
              <a:t>赊销也是促进销售的一种重要方式。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减少存货</a:t>
            </a:r>
          </a:p>
          <a:p>
            <a:r>
              <a:rPr lang="zh-CN" altLang="zh-CN" dirty="0"/>
              <a:t>赊销可以加速产品销售的实现</a:t>
            </a:r>
            <a:r>
              <a:rPr lang="en-US" altLang="zh-CN" dirty="0"/>
              <a:t>,</a:t>
            </a:r>
            <a:r>
              <a:rPr lang="zh-CN" altLang="zh-CN" dirty="0"/>
              <a:t>加快产成品向销售收入的转化速度</a:t>
            </a:r>
            <a:r>
              <a:rPr lang="en-US" altLang="zh-CN" dirty="0"/>
              <a:t>,</a:t>
            </a:r>
            <a:r>
              <a:rPr lang="zh-CN" altLang="zh-CN" dirty="0"/>
              <a:t>对降低存货中的产成品数额有着积极的影响。赊销有利于缩短产成品库存时间</a:t>
            </a:r>
            <a:r>
              <a:rPr lang="en-US" altLang="zh-CN" dirty="0"/>
              <a:t>,</a:t>
            </a:r>
            <a:r>
              <a:rPr lang="zh-CN" altLang="zh-CN" dirty="0"/>
              <a:t>降低产成品存货的管理费用、仓储费用和保险费用等各方面的支出。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57924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应收账款管理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二、应收账款的成本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机会成本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管理成本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坏账成本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15742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应收账款管理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三、信用政策分析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信用标准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信用条件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收账政策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609746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应收账款管理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四、应收账款的日常管理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应收账款追踪分析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应收账款账龄分析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催收拖欠款项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35099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 一、存货的功能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防止停工待料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适应市场变化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降低进货成本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维持均衡生产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5908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二、存货的成本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购置成本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订货成本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储存成本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缺货成本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80612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三、存货决策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经济批量控制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经济批量基本模型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实行数量折扣的经济批量模型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存货陆续供应的经济批量模型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订货点控制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订货提前期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保险储备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981943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  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945130" y="2396166"/>
            <a:ext cx="6390005" cy="2586990"/>
            <a:chOff x="4638" y="2658"/>
            <a:chExt cx="10063" cy="4074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4638" y="2658"/>
              <a:ext cx="10063" cy="832"/>
              <a:chOff x="0" y="0"/>
              <a:chExt cx="2982" cy="288"/>
            </a:xfrm>
          </p:grpSpPr>
          <p:sp>
            <p:nvSpPr>
              <p:cNvPr id="6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第一节　营运资金概述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 bwMode="auto">
            <a:xfrm>
              <a:off x="4638" y="3745"/>
              <a:ext cx="10063" cy="832"/>
              <a:chOff x="0" y="0"/>
              <a:chExt cx="2982" cy="288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第二节　现金管理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 bwMode="auto">
            <a:xfrm>
              <a:off x="4638" y="4766"/>
              <a:ext cx="10063" cy="832"/>
              <a:chOff x="0" y="0"/>
              <a:chExt cx="2982" cy="288"/>
            </a:xfrm>
          </p:grpSpPr>
          <p:sp>
            <p:nvSpPr>
              <p:cNvPr id="14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第三节　应收账款管理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Group 16"/>
            <p:cNvGrpSpPr/>
            <p:nvPr/>
          </p:nvGrpSpPr>
          <p:grpSpPr bwMode="auto">
            <a:xfrm>
              <a:off x="4638" y="6047"/>
              <a:ext cx="9830" cy="581"/>
              <a:chOff x="0" y="27"/>
              <a:chExt cx="2913" cy="201"/>
            </a:xfrm>
          </p:grpSpPr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299" y="27"/>
                <a:ext cx="2614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第四节　存货管理</a:t>
                </a:r>
                <a:endParaRPr lang="zh-CN" altLang="en-US" b="1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30" name="Oval 19"/>
              <p:cNvSpPr>
                <a:spLocks noChangeArrowheads="1"/>
              </p:cNvSpPr>
              <p:nvPr/>
            </p:nvSpPr>
            <p:spPr bwMode="auto">
              <a:xfrm>
                <a:off x="0" y="72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3F7878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AutoShape 13"/>
            <p:cNvSpPr>
              <a:spLocks noChangeArrowheads="1"/>
            </p:cNvSpPr>
            <p:nvPr/>
          </p:nvSpPr>
          <p:spPr bwMode="auto">
            <a:xfrm>
              <a:off x="4820" y="5900"/>
              <a:ext cx="9881" cy="832"/>
            </a:xfrm>
            <a:prstGeom prst="roundRect">
              <a:avLst>
                <a:gd name="adj" fmla="val 50000"/>
              </a:avLst>
            </a:prstGeom>
            <a:noFill/>
            <a:ln w="19050" cap="rnd" cmpd="sng">
              <a:solidFill>
                <a:schemeClr val="tx1"/>
              </a:solidFill>
              <a:prstDash val="sysDot"/>
              <a:round/>
            </a:ln>
            <a:effectLst>
              <a:outerShdw dist="107763" dir="27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187881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存货管理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四、存货的日常管理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)ABC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分类管理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存货</a:t>
            </a:r>
            <a:r>
              <a:rPr lang="en-US" altLang="zh-CN" dirty="0" smtClean="0"/>
              <a:t>A</a:t>
            </a:r>
            <a:r>
              <a:rPr lang="zh-CN" altLang="en-US" dirty="0" smtClean="0"/>
              <a:t>、</a:t>
            </a:r>
            <a:r>
              <a:rPr lang="en-US" altLang="zh-CN" dirty="0" smtClean="0"/>
              <a:t>B</a:t>
            </a:r>
            <a:r>
              <a:rPr lang="zh-CN" altLang="en-US" dirty="0" smtClean="0"/>
              <a:t>、</a:t>
            </a:r>
            <a:r>
              <a:rPr lang="en-US" altLang="zh-CN" dirty="0" smtClean="0"/>
              <a:t>C</a:t>
            </a:r>
            <a:r>
              <a:rPr lang="zh-CN" altLang="zh-CN" dirty="0"/>
              <a:t>的分类标准</a:t>
            </a:r>
          </a:p>
          <a:p>
            <a:r>
              <a:rPr lang="en-US" altLang="zh-CN" dirty="0"/>
              <a:t>2.A</a:t>
            </a:r>
            <a:r>
              <a:rPr lang="zh-CN" altLang="zh-CN" dirty="0"/>
              <a:t>、</a:t>
            </a:r>
            <a:r>
              <a:rPr lang="en-US" altLang="zh-CN" dirty="0"/>
              <a:t>B</a:t>
            </a:r>
            <a:r>
              <a:rPr lang="zh-CN" altLang="zh-CN" dirty="0"/>
              <a:t>、</a:t>
            </a:r>
            <a:r>
              <a:rPr lang="en-US" altLang="zh-CN" dirty="0"/>
              <a:t>C</a:t>
            </a:r>
            <a:r>
              <a:rPr lang="zh-CN" altLang="zh-CN" dirty="0"/>
              <a:t>三类存货的具体划分</a:t>
            </a:r>
          </a:p>
          <a:p>
            <a:r>
              <a:rPr lang="en-US" altLang="zh-CN" dirty="0"/>
              <a:t>3.ABC</a:t>
            </a:r>
            <a:r>
              <a:rPr lang="zh-CN" altLang="zh-CN" dirty="0"/>
              <a:t>分类法在存货管理中的运用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适时制管理</a:t>
            </a:r>
          </a:p>
          <a:p>
            <a:r>
              <a:rPr lang="zh-CN" altLang="zh-CN" dirty="0"/>
              <a:t>适时制</a:t>
            </a:r>
            <a:r>
              <a:rPr lang="en-US" altLang="zh-CN" dirty="0"/>
              <a:t>(</a:t>
            </a:r>
            <a:r>
              <a:rPr lang="en-US" altLang="zh-CN" dirty="0" smtClean="0"/>
              <a:t>Just-in-time</a:t>
            </a:r>
            <a:r>
              <a:rPr lang="en-US" altLang="zh-CN" dirty="0"/>
              <a:t>)</a:t>
            </a:r>
            <a:r>
              <a:rPr lang="zh-CN" altLang="zh-CN" dirty="0"/>
              <a:t>管理</a:t>
            </a:r>
            <a:r>
              <a:rPr lang="en-US" altLang="zh-CN" dirty="0"/>
              <a:t>,</a:t>
            </a:r>
            <a:r>
              <a:rPr lang="zh-CN" altLang="zh-CN" dirty="0"/>
              <a:t>是指企业在生产过程中</a:t>
            </a:r>
            <a:r>
              <a:rPr lang="en-US" altLang="zh-CN" dirty="0"/>
              <a:t>,</a:t>
            </a:r>
            <a:r>
              <a:rPr lang="zh-CN" altLang="zh-CN" dirty="0"/>
              <a:t>只有在需要材料或零件时才要求供应商送货</a:t>
            </a:r>
            <a:r>
              <a:rPr lang="en-US" altLang="zh-CN" dirty="0"/>
              <a:t>;</a:t>
            </a:r>
            <a:r>
              <a:rPr lang="zh-CN" altLang="zh-CN" dirty="0"/>
              <a:t>企业的物资供应、生产和销售形成连续的同步运转</a:t>
            </a:r>
            <a:r>
              <a:rPr lang="en-US" altLang="zh-CN" dirty="0"/>
              <a:t>,</a:t>
            </a:r>
            <a:r>
              <a:rPr lang="zh-CN" altLang="zh-CN" dirty="0"/>
              <a:t>从而降低库存</a:t>
            </a:r>
            <a:r>
              <a:rPr lang="en-US" altLang="zh-CN" dirty="0"/>
              <a:t>,</a:t>
            </a:r>
            <a:r>
              <a:rPr lang="zh-CN" altLang="zh-CN" dirty="0"/>
              <a:t>最大程度地实现“零库存管理”。适时制管理能够有效降低存货资金的占用</a:t>
            </a:r>
            <a:r>
              <a:rPr lang="en-US" altLang="zh-CN" dirty="0"/>
              <a:t>,</a:t>
            </a:r>
            <a:r>
              <a:rPr lang="zh-CN" altLang="zh-CN" dirty="0"/>
              <a:t>从而提高流动资金的使用效率。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31263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营运资金概述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一、营运资金的含义</a:t>
            </a:r>
          </a:p>
          <a:p>
            <a:r>
              <a:rPr lang="zh-CN" altLang="zh-CN" dirty="0"/>
              <a:t>营运资金是指流动资产减去流动负债后的余额</a:t>
            </a:r>
            <a:r>
              <a:rPr lang="en-US" altLang="zh-CN" dirty="0"/>
              <a:t>,</a:t>
            </a:r>
            <a:r>
              <a:rPr lang="zh-CN" altLang="zh-CN" dirty="0"/>
              <a:t>是企业用于维持日常经营活动所需的资金</a:t>
            </a:r>
            <a:r>
              <a:rPr lang="en-US" altLang="zh-CN" dirty="0"/>
              <a:t>,</a:t>
            </a:r>
            <a:r>
              <a:rPr lang="zh-CN" altLang="zh-CN" dirty="0"/>
              <a:t>即企业在生产经营中可用流动资产的净额</a:t>
            </a:r>
            <a:r>
              <a:rPr lang="zh-CN" altLang="zh-CN" dirty="0" smtClean="0"/>
              <a:t>。</a:t>
            </a:r>
            <a:endParaRPr lang="en-US" altLang="zh-CN" dirty="0" smtClean="0"/>
          </a:p>
          <a:p>
            <a:r>
              <a:rPr lang="zh-CN" altLang="zh-CN" dirty="0" smtClean="0"/>
              <a:t>流动资产</a:t>
            </a:r>
            <a:r>
              <a:rPr lang="zh-CN" altLang="zh-CN" dirty="0"/>
              <a:t>是指可以在</a:t>
            </a:r>
            <a:r>
              <a:rPr lang="en-US" altLang="zh-CN" dirty="0"/>
              <a:t>1</a:t>
            </a:r>
            <a:r>
              <a:rPr lang="zh-CN" altLang="zh-CN" dirty="0"/>
              <a:t>年或超过</a:t>
            </a:r>
            <a:r>
              <a:rPr lang="en-US" altLang="zh-CN" dirty="0"/>
              <a:t>1</a:t>
            </a:r>
            <a:r>
              <a:rPr lang="zh-CN" altLang="zh-CN" dirty="0"/>
              <a:t>年的一个营业周期内变现或者耗用的资产</a:t>
            </a:r>
            <a:r>
              <a:rPr lang="en-US" altLang="zh-CN" dirty="0"/>
              <a:t>,</a:t>
            </a:r>
            <a:r>
              <a:rPr lang="zh-CN" altLang="zh-CN" dirty="0"/>
              <a:t>包括货币资金、短期投资、应收预付款项、存货等。流动负债是指必须在</a:t>
            </a:r>
            <a:r>
              <a:rPr lang="en-US" altLang="zh-CN" dirty="0"/>
              <a:t>1</a:t>
            </a:r>
            <a:r>
              <a:rPr lang="zh-CN" altLang="zh-CN" dirty="0"/>
              <a:t>年或超过</a:t>
            </a:r>
            <a:r>
              <a:rPr lang="en-US" altLang="zh-CN" dirty="0"/>
              <a:t>1</a:t>
            </a:r>
            <a:r>
              <a:rPr lang="zh-CN" altLang="zh-CN" dirty="0"/>
              <a:t>年的一个营业周期内偿还的债务</a:t>
            </a:r>
            <a:r>
              <a:rPr lang="en-US" altLang="zh-CN" dirty="0"/>
              <a:t>,</a:t>
            </a:r>
            <a:r>
              <a:rPr lang="zh-CN" altLang="zh-CN" dirty="0"/>
              <a:t>包括短期借款、应付预收款项、应交税费等。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1213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营运资金概述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二、营运资金的特点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营运资金的来源具有多样性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营运资金的数量具有波动性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营运资金的周转具有短期性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营运资金的实物形态具有变动性和易变现性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10502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营运资金概述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三、营运资金的管理原则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满足合理的资金需求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提高资金使用效率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节约资金使用成本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保持足够的短期偿债能力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4006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营运资金概述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四、营运资金管理策略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保守型投资策略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适中型投资策略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激进型投资策略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43922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一、现金的持有动机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交易性需要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预防性需要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投机性需要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54150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二、现金的持有成本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机会成本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管理成本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交易成本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短缺成本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62637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现金管理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三、最佳现金持有量分析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成本分析模式</a:t>
            </a:r>
          </a:p>
          <a:p>
            <a:endParaRPr lang="zh-CN" altLang="en-US" dirty="0"/>
          </a:p>
        </p:txBody>
      </p:sp>
      <p:pic>
        <p:nvPicPr>
          <p:cNvPr id="4" name="701.jpg" descr="id:2147516695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75541" y="2728686"/>
            <a:ext cx="6081487" cy="2761229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317325" y="5799898"/>
            <a:ext cx="6675549" cy="2718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lnSpc>
                <a:spcPts val="1350"/>
              </a:lnSpc>
            </a:pP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7-1</a:t>
            </a: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机会成本、管理成本、短缺成本与现金持有量的关系</a:t>
            </a:r>
            <a:endParaRPr lang="zh-CN" altLang="zh-CN" sz="2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1235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810</Words>
  <Application>Microsoft Office PowerPoint</Application>
  <PresentationFormat>宽屏</PresentationFormat>
  <Paragraphs>124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20</vt:i4>
      </vt:variant>
    </vt:vector>
  </HeadingPairs>
  <TitlesOfParts>
    <vt:vector size="33" baseType="lpstr">
      <vt:lpstr>NEU-BZ-S92</vt:lpstr>
      <vt:lpstr>等线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目  录</vt:lpstr>
      <vt:lpstr>第一节　营运资金概述</vt:lpstr>
      <vt:lpstr>第一节　营运资金概述</vt:lpstr>
      <vt:lpstr>第一节　营运资金概述</vt:lpstr>
      <vt:lpstr>第一节　营运资金概述</vt:lpstr>
      <vt:lpstr>第二节　现金管理</vt:lpstr>
      <vt:lpstr>第二节　现金管理</vt:lpstr>
      <vt:lpstr>第二节　现金管理</vt:lpstr>
      <vt:lpstr>第二节　现金管理</vt:lpstr>
      <vt:lpstr>第二节　现金管理</vt:lpstr>
      <vt:lpstr>第二节　现金管理</vt:lpstr>
      <vt:lpstr>第三节　应收账款管理</vt:lpstr>
      <vt:lpstr>第三节　应收账款管理</vt:lpstr>
      <vt:lpstr>第三节　应收账款管理</vt:lpstr>
      <vt:lpstr>第三节　应收账款管理</vt:lpstr>
      <vt:lpstr>第四节　存货管理</vt:lpstr>
      <vt:lpstr>第四节　存货管理</vt:lpstr>
      <vt:lpstr>第四节　存货管理</vt:lpstr>
      <vt:lpstr>第四节　存货管理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2024-06-02T06:44:04Z</dcterms:created>
  <dcterms:modified xsi:type="dcterms:W3CDTF">2024-06-02T06:44:14Z</dcterms:modified>
</cp:coreProperties>
</file>