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3" r:id="rId9"/>
    <p:sldId id="264" r:id="rId10"/>
    <p:sldId id="265" r:id="rId11"/>
    <p:sldId id="278" r:id="rId12"/>
    <p:sldId id="266" r:id="rId13"/>
    <p:sldId id="267" r:id="rId14"/>
    <p:sldId id="268" r:id="rId15"/>
    <p:sldId id="279" r:id="rId16"/>
    <p:sldId id="269" r:id="rId17"/>
    <p:sldId id="270" r:id="rId18"/>
    <p:sldId id="271" r:id="rId19"/>
    <p:sldId id="280" r:id="rId20"/>
    <p:sldId id="272" r:id="rId21"/>
    <p:sldId id="273" r:id="rId22"/>
    <p:sldId id="274" r:id="rId23"/>
    <p:sldId id="275" r:id="rId24"/>
    <p:sldId id="281" r:id="rId25"/>
    <p:sldId id="277" r:id="rId26"/>
    <p:sldId id="282"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465" autoAdjust="0"/>
    <p:restoredTop sz="94660"/>
  </p:normalViewPr>
  <p:slideViewPr>
    <p:cSldViewPr>
      <p:cViewPr varScale="1">
        <p:scale>
          <a:sx n="80" d="100"/>
          <a:sy n="80" d="100"/>
        </p:scale>
        <p:origin x="-20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9A2EFE5-A674-4F6F-8543-0B35E1F34BE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7F54718-F9F2-4418-BFD8-B481C403CBB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091419E-0D89-426F-8CC7-C4C13636928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396F84-2C02-47D0-90A8-A94D7F96CA2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09610D2-587E-460C-A445-29644E83BB8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32AE66-B4A4-4A6C-9756-B519921E2BCA}"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784F7DFF-EB43-4BDE-9D82-4AFB6978FA4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2A5F4B0-FB51-4F73-AEA8-38844BCB05A5}"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1FCA2E48-44F9-4976-BC8E-C8120DEE161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5BDEF011-2ED8-46FA-ADD1-DB2941877EBA}"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0472A199-3DCC-424B-9B0C-D07200BB631E}"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7AC6778-D3A4-4F6A-987A-76B155F023BE}"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45EA30D0-4539-4DA5-8F19-0D5238937E7E}"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5FFC1B3-B726-48AB-8C0F-C15E4867C080}"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A3E8D395-02EB-4D8E-9126-CB0DBFFB28CF}"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6D2CC971-4CAF-49E3-A219-AE32551E7BA8}"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E3009843-A6C4-4A4C-AD85-6F47DFBE331F}"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01607BF-5AEE-48FF-9EFE-D3FE5F7DBCB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55C8B72-7B0E-4048-AEB4-B2864E36E87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F08E17-FA23-4283-AF18-5B0E74D7BEF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C73EE76-B70D-4806-8508-EBDCAA90D58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62431D-CEB5-45B4-9E5F-D717E78875D9}"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655AA9D-7734-4040-BA34-3E35F83BC7A3}"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4DC1B9C-A22C-4849-A50F-8D63C319B9E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4784203-6759-4626-B383-1F4FAC61C61F}"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3B9C462-D63F-42A1-8433-432D7AE296A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6AF2F1E-27A7-408A-A706-27F234F56107}"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E1CDADE-15B8-4220-BB62-39AD125CB01E}"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BE7D76C-EED8-47C3-A897-7B13FDEF6937}"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B2BE5D0-4311-4D6F-AC0F-F216F2F4409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7F4CBEA-7532-4018-8C95-10D7AD724B92}"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CC45784-48E9-4072-8451-A6D2D9CC0C9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5A30C44-0C74-4623-AB57-A319526A3F8E}"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E5E8C3F-355C-4FBB-8A23-53468009CE6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B5BC372-DA65-486A-8406-C83D0150DECA}"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FA04A94-5441-4EC8-8604-69F98DDCA27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1685E933-A8D1-4517-8717-344A1CBD913E}"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70745DE6-FFBF-4EA0-ACF0-2B9978ABCD8B}"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l"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133600"/>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第八章　关税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idx="4294967295"/>
          </p:nvPr>
        </p:nvSpPr>
        <p:spPr>
          <a:xfrm>
            <a:off x="2268538" y="333375"/>
            <a:ext cx="6284912"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0722" name="Rectangle 3"/>
          <p:cNvSpPr>
            <a:spLocks noGrp="1"/>
          </p:cNvSpPr>
          <p:nvPr>
            <p:ph type="body" idx="4294967295"/>
          </p:nvPr>
        </p:nvSpPr>
        <p:spPr>
          <a:xfrm>
            <a:off x="395288" y="1196975"/>
            <a:ext cx="835342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二、征税对象</a:t>
            </a:r>
          </a:p>
          <a:p>
            <a:pPr marL="228600" indent="-228600" defTabSz="449263">
              <a:lnSpc>
                <a:spcPct val="140000"/>
              </a:lnSpc>
            </a:pPr>
            <a:r>
              <a:rPr lang="zh-CN" altLang="zh-CN" dirty="0" smtClean="0"/>
              <a:t>关税的征税对象是准许进出境的货物和物品。货物</a:t>
            </a:r>
            <a:r>
              <a:rPr lang="zh-CN" altLang="en-US" dirty="0" smtClean="0"/>
              <a:t>，</a:t>
            </a:r>
            <a:r>
              <a:rPr lang="zh-CN" altLang="zh-CN" dirty="0" smtClean="0"/>
              <a:t>是指贸易性商品</a:t>
            </a:r>
            <a:r>
              <a:rPr lang="zh-CN" altLang="en-US" dirty="0" smtClean="0"/>
              <a:t>。</a:t>
            </a:r>
            <a:r>
              <a:rPr lang="zh-CN" altLang="zh-CN" dirty="0" smtClean="0"/>
              <a:t>物品包括入境旅客随身携带的行李和物品、个人邮递物品、各种运输工具上的服务人员携带进口的自用物品、馈赠物品以及其他方式进境的个人物品。</a:t>
            </a:r>
          </a:p>
          <a:p>
            <a:pPr marL="228600" indent="-228600" defTabSz="449263">
              <a:lnSpc>
                <a:spcPct val="140000"/>
              </a:lnSpc>
            </a:pPr>
            <a:r>
              <a:rPr lang="zh-CN" altLang="zh-CN" dirty="0" smtClean="0"/>
              <a:t>我国对进口商品实行普遍征税</a:t>
            </a:r>
            <a:r>
              <a:rPr lang="en-US" altLang="zh-CN" dirty="0" smtClean="0"/>
              <a:t>,</a:t>
            </a:r>
            <a:r>
              <a:rPr lang="zh-CN" altLang="zh-CN" dirty="0" smtClean="0"/>
              <a:t>并依据国际《商品名称及编码协调制度》编排方法进行归类</a:t>
            </a:r>
            <a:r>
              <a:rPr lang="en-US" altLang="zh-CN" dirty="0" smtClean="0"/>
              <a:t>,</a:t>
            </a:r>
            <a:r>
              <a:rPr lang="zh-CN" altLang="zh-CN" dirty="0" smtClean="0"/>
              <a:t>把商品分为</a:t>
            </a:r>
            <a:r>
              <a:rPr lang="en-US" altLang="zh-CN" dirty="0" smtClean="0"/>
              <a:t>21</a:t>
            </a:r>
            <a:r>
              <a:rPr lang="zh-CN" altLang="zh-CN" dirty="0" smtClean="0"/>
              <a:t>大类、</a:t>
            </a:r>
            <a:r>
              <a:rPr lang="en-US" altLang="zh-CN" dirty="0" smtClean="0"/>
              <a:t>97</a:t>
            </a:r>
            <a:r>
              <a:rPr lang="zh-CN" altLang="zh-CN" dirty="0" smtClean="0"/>
              <a:t>章</a:t>
            </a:r>
            <a:r>
              <a:rPr lang="en-US" altLang="zh-CN" dirty="0" smtClean="0"/>
              <a:t>,</a:t>
            </a:r>
            <a:r>
              <a:rPr lang="zh-CN" altLang="zh-CN" dirty="0" smtClean="0"/>
              <a:t>以下再分为项目、一级子目、二级子目</a:t>
            </a:r>
            <a:r>
              <a:rPr lang="en-US" altLang="zh-CN" dirty="0" smtClean="0"/>
              <a:t>,</a:t>
            </a:r>
            <a:r>
              <a:rPr lang="zh-CN" altLang="zh-CN" dirty="0" smtClean="0"/>
              <a:t>共</a:t>
            </a:r>
            <a:r>
              <a:rPr lang="en-US" altLang="zh-CN" dirty="0" smtClean="0"/>
              <a:t>5</a:t>
            </a:r>
            <a:r>
              <a:rPr lang="zh-CN" altLang="zh-CN" dirty="0" smtClean="0"/>
              <a:t>个等级、</a:t>
            </a:r>
            <a:r>
              <a:rPr lang="en-US" altLang="zh-CN" dirty="0" smtClean="0"/>
              <a:t>8 549</a:t>
            </a:r>
            <a:r>
              <a:rPr lang="zh-CN" altLang="zh-CN" dirty="0" smtClean="0"/>
              <a:t>个税目</a:t>
            </a:r>
            <a:r>
              <a:rPr lang="en-US" altLang="zh-CN" dirty="0" smtClean="0"/>
              <a:t>,</a:t>
            </a:r>
            <a:r>
              <a:rPr lang="zh-CN" altLang="zh-CN" dirty="0" smtClean="0"/>
              <a:t>按</a:t>
            </a:r>
            <a:r>
              <a:rPr lang="en-US" altLang="zh-CN" dirty="0" smtClean="0"/>
              <a:t>8</a:t>
            </a:r>
            <a:r>
              <a:rPr lang="zh-CN" altLang="zh-CN" dirty="0" smtClean="0"/>
              <a:t>位数码编号</a:t>
            </a:r>
            <a:r>
              <a:rPr lang="en-US" altLang="zh-CN" dirty="0" smtClean="0"/>
              <a:t>,</a:t>
            </a:r>
            <a:r>
              <a:rPr lang="zh-CN" altLang="zh-CN" dirty="0" smtClean="0"/>
              <a:t>以确定具体商品使用的税目和税率。</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1746" name="Rectangle 3"/>
          <p:cNvSpPr>
            <a:spLocks noGrp="1"/>
          </p:cNvSpPr>
          <p:nvPr>
            <p:ph type="body" idx="1"/>
          </p:nvPr>
        </p:nvSpPr>
        <p:spPr>
          <a:xfrm>
            <a:off x="395288" y="981075"/>
            <a:ext cx="8353425" cy="54006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三、税率</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进口关税税率</a:t>
            </a:r>
          </a:p>
          <a:p>
            <a:pPr marL="228600" indent="-228600" defTabSz="449263">
              <a:spcBef>
                <a:spcPts val="338"/>
              </a:spcBef>
            </a:pPr>
            <a:r>
              <a:rPr lang="zh-CN" altLang="zh-CN" dirty="0" smtClean="0"/>
              <a:t>最惠国税率</a:t>
            </a:r>
          </a:p>
          <a:p>
            <a:pPr marL="228600" indent="-228600" defTabSz="449263">
              <a:lnSpc>
                <a:spcPct val="125000"/>
              </a:lnSpc>
              <a:spcBef>
                <a:spcPts val="338"/>
              </a:spcBef>
            </a:pPr>
            <a:r>
              <a:rPr lang="zh-CN" altLang="zh-CN" dirty="0" smtClean="0"/>
              <a:t>协定税率</a:t>
            </a:r>
          </a:p>
          <a:p>
            <a:pPr marL="228600" indent="-228600" defTabSz="449263">
              <a:spcBef>
                <a:spcPts val="338"/>
              </a:spcBef>
            </a:pPr>
            <a:r>
              <a:rPr lang="zh-CN" altLang="zh-CN" dirty="0" smtClean="0"/>
              <a:t>特惠税率</a:t>
            </a:r>
          </a:p>
          <a:p>
            <a:pPr marL="228600" indent="-228600" defTabSz="449263">
              <a:spcBef>
                <a:spcPts val="338"/>
              </a:spcBef>
            </a:pPr>
            <a:r>
              <a:rPr lang="zh-CN" altLang="zh-CN" dirty="0" smtClean="0"/>
              <a:t>普通税率</a:t>
            </a:r>
          </a:p>
          <a:p>
            <a:pPr marL="228600" indent="-228600" defTabSz="449263">
              <a:spcBef>
                <a:spcPts val="338"/>
              </a:spcBef>
            </a:pPr>
            <a:r>
              <a:rPr lang="zh-CN" altLang="zh-CN" dirty="0" smtClean="0"/>
              <a:t>关税配额税率</a:t>
            </a:r>
          </a:p>
          <a:p>
            <a:pPr marL="228600" indent="-228600" defTabSz="449263">
              <a:spcBef>
                <a:spcPts val="338"/>
              </a:spcBef>
            </a:pPr>
            <a:r>
              <a:rPr lang="zh-CN" altLang="zh-CN" dirty="0" smtClean="0"/>
              <a:t>暂定税率</a:t>
            </a:r>
            <a:endParaRPr lang="zh-CN" alt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a:xfrm>
            <a:off x="2124075" y="333375"/>
            <a:ext cx="6408738"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2770" name="Rectangle 3"/>
          <p:cNvSpPr>
            <a:spLocks noGrp="1"/>
          </p:cNvSpPr>
          <p:nvPr>
            <p:ph type="body" idx="1"/>
          </p:nvPr>
        </p:nvSpPr>
        <p:spPr>
          <a:xfrm>
            <a:off x="395289" y="1196975"/>
            <a:ext cx="8137151"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出口关税税率</a:t>
            </a:r>
          </a:p>
          <a:p>
            <a:pPr marL="228600" indent="-228600" defTabSz="449263"/>
            <a:r>
              <a:rPr lang="zh-CN" altLang="zh-CN" dirty="0" smtClean="0"/>
              <a:t>我国仅对少数资源性产品及易于竞相杀价、盲目进口、需要规范出口秩序的半制成品征收出口关税</a:t>
            </a:r>
            <a:r>
              <a:rPr lang="zh-CN" altLang="en-US" dirty="0" smtClean="0"/>
              <a:t>。现行税则对一百余种商品计征出口关税，主要有鳗鱼苗、部分有色金属矿砂及其精矿、生锑、磷、氟钽酸钾、苯、山羊板皮、部分铁合金、钢铁废碎料、铜和铝原料及其制品、镍碇、锌碇、锑碇等。 </a:t>
            </a:r>
          </a:p>
          <a:p>
            <a:pPr marL="228600" indent="-228600" defTabSz="449263"/>
            <a:endParaRPr lang="zh-CN" altLang="zh-CN" dirty="0" smtClean="0"/>
          </a:p>
          <a:p>
            <a:pPr marL="228600" indent="-228600" defTabSz="449263"/>
            <a:endParaRPr lang="zh-CN" altLang="zh-CN"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a:xfrm>
            <a:off x="2411413" y="333375"/>
            <a:ext cx="6142037"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3794" name="Rectangle 3"/>
          <p:cNvSpPr>
            <a:spLocks noGrp="1"/>
          </p:cNvSpPr>
          <p:nvPr>
            <p:ph type="body" idx="1"/>
          </p:nvPr>
        </p:nvSpPr>
        <p:spPr>
          <a:xfrm>
            <a:off x="395288" y="1052513"/>
            <a:ext cx="835342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四、原产地规定</a:t>
            </a:r>
            <a:endParaRPr lang="zh-CN" altLang="en-US" sz="2400" b="1" dirty="0" smtClean="0">
              <a:solidFill>
                <a:srgbClr val="000000"/>
              </a:solidFill>
              <a:latin typeface="黑体" pitchFamily="49" charset="-122"/>
              <a:ea typeface="黑体" pitchFamily="49" charset="-122"/>
            </a:endParaRPr>
          </a:p>
          <a:p>
            <a:pPr marL="228600" indent="-228600"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全部产地生产标准</a:t>
            </a:r>
            <a:endParaRPr lang="zh-CN" altLang="en-US" sz="20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sz="1600" dirty="0" smtClean="0"/>
              <a:t>全部产地生产标准，是指进口货物完全在一个国家内生产或制造</a:t>
            </a:r>
            <a:r>
              <a:rPr lang="en-US" altLang="zh-CN" sz="1600" dirty="0" smtClean="0"/>
              <a:t>,</a:t>
            </a:r>
            <a:r>
              <a:rPr lang="zh-CN" altLang="en-US" sz="1600" dirty="0" smtClean="0"/>
              <a:t>生产或制造国即该货物的原产国。 </a:t>
            </a:r>
            <a:endParaRPr lang="zh-CN" altLang="zh-CN" sz="20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实质性加工标准</a:t>
            </a:r>
            <a:endParaRPr lang="zh-CN" altLang="en-US" sz="20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sz="1600" dirty="0" smtClean="0"/>
              <a:t>实质性加工标准是适用于确定有两个或两个以上国家参与生产的产品的原产地标准</a:t>
            </a:r>
            <a:r>
              <a:rPr lang="en-US" altLang="zh-CN" sz="1600" dirty="0" smtClean="0"/>
              <a:t>,</a:t>
            </a:r>
            <a:r>
              <a:rPr lang="zh-CN" altLang="en-US" sz="1600" dirty="0" smtClean="0"/>
              <a:t>其基本含义是经过几个国家加工、制造的进口货物</a:t>
            </a:r>
            <a:r>
              <a:rPr lang="en-US" altLang="zh-CN" sz="1600" dirty="0" smtClean="0"/>
              <a:t>,</a:t>
            </a:r>
            <a:r>
              <a:rPr lang="zh-CN" altLang="en-US" sz="1600" dirty="0" smtClean="0"/>
              <a:t>以最后一个对货物进行经济上可以视为实质性加工的国家为有关货物的原产国。 </a:t>
            </a:r>
            <a:endParaRPr lang="zh-CN" altLang="zh-CN" sz="1600"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其他</a:t>
            </a:r>
          </a:p>
          <a:p>
            <a:pPr marL="228600" indent="-228600" defTabSz="449263">
              <a:buFontTx/>
              <a:buChar char="•"/>
            </a:pPr>
            <a:r>
              <a:rPr lang="zh-CN" altLang="en-US" sz="1600" dirty="0" smtClean="0"/>
              <a:t>对机器、仪器、器材或车辆所用零件、部件、配件、备件及工具</a:t>
            </a:r>
            <a:r>
              <a:rPr lang="en-US" altLang="zh-CN" sz="1600" dirty="0" smtClean="0"/>
              <a:t>,</a:t>
            </a:r>
            <a:r>
              <a:rPr lang="zh-CN" altLang="en-US" sz="1600" dirty="0" smtClean="0"/>
              <a:t>如与主件同时进口且数量合理</a:t>
            </a:r>
            <a:r>
              <a:rPr lang="en-US" altLang="zh-CN" sz="1600" dirty="0" smtClean="0"/>
              <a:t>,</a:t>
            </a:r>
            <a:r>
              <a:rPr lang="zh-CN" altLang="en-US" sz="1600" dirty="0" smtClean="0"/>
              <a:t>其原产地按主件的原产地确定；分别进口的</a:t>
            </a:r>
            <a:r>
              <a:rPr lang="en-US" altLang="zh-CN" sz="1600" dirty="0" smtClean="0"/>
              <a:t>,</a:t>
            </a:r>
            <a:r>
              <a:rPr lang="zh-CN" altLang="en-US" sz="1600" dirty="0" smtClean="0"/>
              <a:t>则按各自的原产地确定。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idx="4294967295"/>
          </p:nvPr>
        </p:nvSpPr>
        <p:spPr>
          <a:xfrm>
            <a:off x="2195513" y="333375"/>
            <a:ext cx="6337300"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4818" name="Rectangle 3"/>
          <p:cNvSpPr>
            <a:spLocks noGrp="1"/>
          </p:cNvSpPr>
          <p:nvPr>
            <p:ph type="body" idx="4294967295"/>
          </p:nvPr>
        </p:nvSpPr>
        <p:spPr>
          <a:xfrm>
            <a:off x="683568" y="1052513"/>
            <a:ext cx="8065145" cy="5184775"/>
          </a:xfrm>
        </p:spPr>
        <p:txBody>
          <a:bodyPr/>
          <a:lstStyle/>
          <a:p>
            <a:pPr marL="228600" indent="-228600" defTabSz="449263">
              <a:lnSpc>
                <a:spcPct val="160000"/>
              </a:lnSpc>
              <a:buFont typeface="Arial" charset="0"/>
              <a:buNone/>
            </a:pPr>
            <a:r>
              <a:rPr lang="zh-CN" altLang="zh-CN" sz="2400" b="1" dirty="0" smtClean="0">
                <a:solidFill>
                  <a:srgbClr val="000000"/>
                </a:solidFill>
                <a:latin typeface="黑体" pitchFamily="49" charset="-122"/>
                <a:ea typeface="黑体" pitchFamily="49" charset="-122"/>
              </a:rPr>
              <a:t>五、关税优惠政策</a:t>
            </a:r>
          </a:p>
          <a:p>
            <a:pPr marL="228600" indent="-228600" defTabSz="449263">
              <a:lnSpc>
                <a:spcPct val="160000"/>
              </a:lnSpc>
              <a:spcBef>
                <a:spcPct val="0"/>
              </a:spcBef>
              <a:buClr>
                <a:srgbClr val="486AC1"/>
              </a:buClr>
              <a:buFont typeface="Arial" charset="0"/>
              <a:buNone/>
            </a:pPr>
            <a:r>
              <a:rPr lang="en-US" altLang="zh-CN" sz="2400" dirty="0" smtClean="0">
                <a:solidFill>
                  <a:srgbClr val="000000"/>
                </a:solidFill>
                <a:latin typeface="楷体_GB2312"/>
                <a:ea typeface="楷体_GB2312"/>
                <a:cs typeface="楷体_GB2312"/>
              </a:rPr>
              <a:t>(</a:t>
            </a:r>
            <a:r>
              <a:rPr lang="zh-CN" altLang="zh-CN" sz="2400" dirty="0" smtClean="0">
                <a:solidFill>
                  <a:srgbClr val="000000"/>
                </a:solidFill>
                <a:latin typeface="楷体_GB2312"/>
                <a:ea typeface="楷体_GB2312"/>
                <a:cs typeface="楷体_GB2312"/>
              </a:rPr>
              <a:t>一</a:t>
            </a:r>
            <a:r>
              <a:rPr lang="en-US" altLang="zh-CN" sz="2400" dirty="0" smtClean="0">
                <a:solidFill>
                  <a:srgbClr val="000000"/>
                </a:solidFill>
                <a:latin typeface="楷体_GB2312"/>
                <a:ea typeface="楷体_GB2312"/>
                <a:cs typeface="楷体_GB2312"/>
              </a:rPr>
              <a:t>)</a:t>
            </a:r>
            <a:r>
              <a:rPr lang="zh-CN" altLang="zh-CN" sz="2400" dirty="0" smtClean="0">
                <a:solidFill>
                  <a:srgbClr val="000000"/>
                </a:solidFill>
                <a:latin typeface="楷体_GB2312"/>
                <a:ea typeface="楷体_GB2312"/>
                <a:cs typeface="楷体_GB2312"/>
              </a:rPr>
              <a:t>法定减免税</a:t>
            </a:r>
          </a:p>
          <a:p>
            <a:pPr marL="228600" indent="-228600" defTabSz="449263">
              <a:lnSpc>
                <a:spcPct val="160000"/>
              </a:lnSpc>
            </a:pPr>
            <a:r>
              <a:rPr lang="zh-CN" altLang="zh-CN" dirty="0" smtClean="0"/>
              <a:t>特定对象的减免税</a:t>
            </a:r>
          </a:p>
          <a:p>
            <a:pPr marL="228600" indent="-228600" defTabSz="449263">
              <a:lnSpc>
                <a:spcPct val="160000"/>
              </a:lnSpc>
            </a:pPr>
            <a:r>
              <a:rPr lang="zh-CN" altLang="zh-CN" dirty="0" smtClean="0"/>
              <a:t>暂时进出境货物减免税</a:t>
            </a:r>
          </a:p>
          <a:p>
            <a:pPr marL="228600" indent="-228600" defTabSz="449263">
              <a:lnSpc>
                <a:spcPct val="160000"/>
              </a:lnSpc>
            </a:pPr>
            <a:r>
              <a:rPr lang="zh-CN" altLang="zh-CN" dirty="0" smtClean="0"/>
              <a:t>无代价抵偿货物减免税</a:t>
            </a:r>
          </a:p>
          <a:p>
            <a:pPr marL="228600" indent="-228600" defTabSz="449263">
              <a:lnSpc>
                <a:spcPct val="160000"/>
              </a:lnSpc>
            </a:pPr>
            <a:r>
              <a:rPr lang="zh-CN" altLang="zh-CN" dirty="0" smtClean="0"/>
              <a:t>损坏货物的酌情减免税</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5842" name="Rectangle 3"/>
          <p:cNvSpPr>
            <a:spLocks noGrp="1"/>
          </p:cNvSpPr>
          <p:nvPr>
            <p:ph type="body" idx="1"/>
          </p:nvPr>
        </p:nvSpPr>
        <p:spPr>
          <a:xfrm>
            <a:off x="971550" y="1196975"/>
            <a:ext cx="7777163"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特定减免税</a:t>
            </a:r>
          </a:p>
          <a:p>
            <a:pPr marL="228600" indent="-228600" defTabSz="449263"/>
            <a:r>
              <a:rPr lang="zh-CN" altLang="zh-CN" dirty="0" smtClean="0"/>
              <a:t>科教用品</a:t>
            </a:r>
          </a:p>
          <a:p>
            <a:pPr marL="228600" indent="-228600" defTabSz="449263"/>
            <a:r>
              <a:rPr lang="zh-CN" altLang="zh-CN" dirty="0" smtClean="0"/>
              <a:t>残疾人专用品</a:t>
            </a:r>
          </a:p>
          <a:p>
            <a:pPr marL="228600" indent="-228600" defTabSz="449263"/>
            <a:r>
              <a:rPr lang="zh-CN" altLang="zh-CN" dirty="0" smtClean="0"/>
              <a:t>慈善捐赠物资</a:t>
            </a:r>
          </a:p>
          <a:p>
            <a:pPr marL="228600" indent="-228600" defTabSz="449263"/>
            <a:r>
              <a:rPr lang="zh-CN" altLang="zh-CN" dirty="0" smtClean="0"/>
              <a:t>加工贸易产品</a:t>
            </a:r>
          </a:p>
          <a:p>
            <a:pPr marL="228600" indent="-228600" defTabSz="449263"/>
            <a:r>
              <a:rPr lang="zh-CN" altLang="zh-CN" dirty="0" smtClean="0"/>
              <a:t>边境贸易进口物资</a:t>
            </a:r>
          </a:p>
          <a:p>
            <a:pPr marL="228600" indent="-228600" defTabSz="449263"/>
            <a:r>
              <a:rPr lang="zh-CN" altLang="zh-CN" dirty="0" smtClean="0"/>
              <a:t>保税区进出口货物</a:t>
            </a:r>
          </a:p>
          <a:p>
            <a:pPr marL="228600" indent="-228600" defTabSz="449263"/>
            <a:r>
              <a:rPr lang="zh-CN" altLang="zh-CN" dirty="0" smtClean="0"/>
              <a:t>出口加工区进口货物</a:t>
            </a:r>
          </a:p>
          <a:p>
            <a:pPr marL="228600" indent="-228600" defTabSz="449263"/>
            <a:r>
              <a:rPr lang="zh-CN" altLang="zh-CN" dirty="0" smtClean="0"/>
              <a:t>进口设备</a:t>
            </a:r>
          </a:p>
          <a:p>
            <a:pPr marL="228600" indent="-228600" defTabSz="449263"/>
            <a:r>
              <a:rPr lang="zh-CN" altLang="zh-CN" dirty="0" smtClean="0"/>
              <a:t>特定行业或用途的减免税政策</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p:nvPr>
        </p:nvSpPr>
        <p:spPr>
          <a:xfrm>
            <a:off x="1979613" y="476250"/>
            <a:ext cx="6573837"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36866" name="Rectangle 3"/>
          <p:cNvSpPr>
            <a:spLocks noGrp="1"/>
          </p:cNvSpPr>
          <p:nvPr>
            <p:ph type="body" idx="1"/>
          </p:nvPr>
        </p:nvSpPr>
        <p:spPr>
          <a:xfrm>
            <a:off x="539750" y="1196975"/>
            <a:ext cx="7848674" cy="5184775"/>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临时减免税</a:t>
            </a:r>
          </a:p>
          <a:p>
            <a:pPr marL="228600" indent="-228600" defTabSz="449263">
              <a:lnSpc>
                <a:spcPct val="160000"/>
              </a:lnSpc>
            </a:pPr>
            <a:r>
              <a:rPr lang="zh-CN" altLang="zh-CN" dirty="0" smtClean="0"/>
              <a:t>临时减免税</a:t>
            </a:r>
            <a:r>
              <a:rPr lang="zh-CN" altLang="en-US" dirty="0" smtClean="0"/>
              <a:t>，</a:t>
            </a:r>
            <a:r>
              <a:rPr lang="zh-CN" altLang="zh-CN" dirty="0" smtClean="0"/>
              <a:t>是指法定减免税和特定减免税以外的其他减免税</a:t>
            </a:r>
            <a:r>
              <a:rPr lang="en-US" altLang="zh-CN" dirty="0" smtClean="0"/>
              <a:t>,</a:t>
            </a:r>
            <a:r>
              <a:rPr lang="zh-CN" altLang="en-US" dirty="0" smtClean="0"/>
              <a:t>由国务院根据</a:t>
            </a:r>
            <a:r>
              <a:rPr lang="en-US" altLang="zh-CN" dirty="0" smtClean="0"/>
              <a:t>《</a:t>
            </a:r>
            <a:r>
              <a:rPr lang="zh-CN" altLang="en-US" dirty="0" smtClean="0"/>
              <a:t>海关法</a:t>
            </a:r>
            <a:r>
              <a:rPr lang="en-US" altLang="zh-CN" dirty="0" smtClean="0"/>
              <a:t>》</a:t>
            </a:r>
            <a:r>
              <a:rPr lang="zh-CN" altLang="en-US" dirty="0" smtClean="0"/>
              <a:t>对某些单位、某类商品、某个项目或某批进出口货物的特殊情况给予特别照顾，一案一批，专文下达的减免税，一般有单位、品种、期限、金额或数量等限制</a:t>
            </a:r>
            <a:r>
              <a:rPr lang="en-US" altLang="zh-CN" dirty="0" smtClean="0"/>
              <a:t>,</a:t>
            </a:r>
            <a:r>
              <a:rPr lang="zh-CN" altLang="en-US" dirty="0" smtClean="0"/>
              <a:t>不能比照执行。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p:nvPr>
        </p:nvSpPr>
        <p:spPr>
          <a:xfrm>
            <a:off x="1908175" y="333375"/>
            <a:ext cx="6624638"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37890" name="Rectangle 3"/>
          <p:cNvSpPr>
            <a:spLocks noGrp="1"/>
          </p:cNvSpPr>
          <p:nvPr>
            <p:ph type="body" idx="1"/>
          </p:nvPr>
        </p:nvSpPr>
        <p:spPr>
          <a:xfrm>
            <a:off x="395288" y="1125538"/>
            <a:ext cx="835342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一、关税的完税价格</a:t>
            </a:r>
          </a:p>
          <a:p>
            <a:pPr marL="228600" indent="-228600" defTabSz="449263">
              <a:lnSpc>
                <a:spcPct val="140000"/>
              </a:lnSpc>
              <a:spcBef>
                <a:spcPct val="0"/>
              </a:spcBef>
              <a:buClr>
                <a:schemeClr val="tx1"/>
              </a:buClr>
              <a:buFontTx/>
              <a:buChar char="•"/>
            </a:pPr>
            <a:r>
              <a:rPr lang="zh-CN" altLang="en-US" dirty="0" smtClean="0"/>
              <a:t>进出口货物的完税价格由海关以该货物的成交价格为基础审查确定。成交价格不能确定时</a:t>
            </a:r>
            <a:r>
              <a:rPr lang="en-US" altLang="zh-CN" dirty="0" smtClean="0"/>
              <a:t>,</a:t>
            </a:r>
            <a:r>
              <a:rPr lang="zh-CN" altLang="en-US" dirty="0" smtClean="0"/>
              <a:t>完税价格由海关依法估定。</a:t>
            </a:r>
          </a:p>
          <a:p>
            <a:pPr marL="228600" indent="-228600" defTabSz="449263">
              <a:lnSpc>
                <a:spcPct val="140000"/>
              </a:lnSpc>
              <a:spcBef>
                <a:spcPct val="0"/>
              </a:spcBef>
              <a:buClr>
                <a:schemeClr val="tx1"/>
              </a:buClr>
              <a:buFontTx/>
              <a:buChar char="•"/>
            </a:pPr>
            <a:endParaRPr lang="en-US" altLang="zh-CN"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一般进口货物的完税价格</a:t>
            </a:r>
          </a:p>
          <a:p>
            <a:pPr marL="228600" indent="-228600" defTabSz="449263"/>
            <a:r>
              <a:rPr lang="en-US" altLang="zh-CN" dirty="0" smtClean="0"/>
              <a:t>1.</a:t>
            </a:r>
            <a:r>
              <a:rPr lang="zh-CN" altLang="zh-CN" dirty="0" smtClean="0"/>
              <a:t>以成交价格为基础的完税价格</a:t>
            </a:r>
            <a:endParaRPr lang="zh-CN" altLang="en-US" dirty="0" smtClean="0"/>
          </a:p>
          <a:p>
            <a:pPr marL="228600" indent="-228600" defTabSz="449263"/>
            <a:r>
              <a:rPr lang="zh-CN" altLang="en-US" dirty="0" smtClean="0"/>
              <a:t>进口货物的完税价格包括货物的货价、货物运抵我国境内输入地点起卸前的运输及其相关费用、保险费。 </a:t>
            </a:r>
            <a:endParaRPr lang="zh-CN" altLang="zh-CN" dirty="0" smtClean="0"/>
          </a:p>
          <a:p>
            <a:pPr marL="228600" indent="-228600" defTabSz="449263"/>
            <a:r>
              <a:rPr lang="en-US" altLang="zh-CN" dirty="0" smtClean="0"/>
              <a:t>(1)</a:t>
            </a:r>
            <a:r>
              <a:rPr lang="zh-CN" altLang="zh-CN" dirty="0" smtClean="0"/>
              <a:t>对进口货物成交价格的要求</a:t>
            </a:r>
          </a:p>
          <a:p>
            <a:pPr marL="228600" indent="-228600" defTabSz="449263"/>
            <a:r>
              <a:rPr lang="en-US" altLang="zh-CN" dirty="0" smtClean="0"/>
              <a:t>(2)</a:t>
            </a:r>
            <a:r>
              <a:rPr lang="zh-CN" altLang="zh-CN" dirty="0" smtClean="0"/>
              <a:t>进口货物成交价格的调整</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idx="4294967295"/>
          </p:nvPr>
        </p:nvSpPr>
        <p:spPr>
          <a:xfrm>
            <a:off x="2195513" y="333375"/>
            <a:ext cx="6357937"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38914" name="Rectangle 3"/>
          <p:cNvSpPr>
            <a:spLocks noGrp="1"/>
          </p:cNvSpPr>
          <p:nvPr>
            <p:ph type="body" idx="4294967295"/>
          </p:nvPr>
        </p:nvSpPr>
        <p:spPr>
          <a:xfrm>
            <a:off x="827088" y="1268413"/>
            <a:ext cx="7921625" cy="4537075"/>
          </a:xfrm>
        </p:spPr>
        <p:txBody>
          <a:bodyPr/>
          <a:lstStyle/>
          <a:p>
            <a:pPr marL="228600" indent="-228600" defTabSz="449263">
              <a:lnSpc>
                <a:spcPct val="160000"/>
              </a:lnSpc>
            </a:pPr>
            <a:r>
              <a:rPr lang="en-US" altLang="zh-CN" dirty="0" smtClean="0"/>
              <a:t>2.</a:t>
            </a:r>
            <a:r>
              <a:rPr lang="zh-CN" altLang="zh-CN" dirty="0" smtClean="0"/>
              <a:t>由海关估价确定完税价格</a:t>
            </a:r>
          </a:p>
          <a:p>
            <a:pPr marL="228600" indent="-228600" defTabSz="449263">
              <a:lnSpc>
                <a:spcPct val="160000"/>
              </a:lnSpc>
            </a:pPr>
            <a:r>
              <a:rPr lang="en-US" altLang="zh-CN" dirty="0" smtClean="0"/>
              <a:t>(1)</a:t>
            </a:r>
            <a:r>
              <a:rPr lang="zh-CN" altLang="zh-CN" dirty="0" smtClean="0"/>
              <a:t>相同或类似货物成交价格</a:t>
            </a:r>
            <a:r>
              <a:rPr lang="zh-CN" altLang="en-US" dirty="0" smtClean="0"/>
              <a:t>估价</a:t>
            </a:r>
            <a:r>
              <a:rPr lang="zh-CN" altLang="zh-CN" dirty="0" smtClean="0"/>
              <a:t>方法</a:t>
            </a:r>
          </a:p>
          <a:p>
            <a:pPr marL="228600" indent="-228600" defTabSz="449263">
              <a:lnSpc>
                <a:spcPct val="160000"/>
              </a:lnSpc>
            </a:pPr>
            <a:r>
              <a:rPr lang="en-US" altLang="zh-CN" dirty="0" smtClean="0"/>
              <a:t>(2)</a:t>
            </a:r>
            <a:r>
              <a:rPr lang="zh-CN" altLang="zh-CN" dirty="0" smtClean="0"/>
              <a:t>倒扣价格</a:t>
            </a:r>
            <a:r>
              <a:rPr lang="zh-CN" altLang="en-US" dirty="0" smtClean="0"/>
              <a:t>估价</a:t>
            </a:r>
            <a:r>
              <a:rPr lang="zh-CN" altLang="zh-CN" dirty="0" smtClean="0"/>
              <a:t>方法</a:t>
            </a:r>
          </a:p>
          <a:p>
            <a:pPr marL="228600" indent="-228600" defTabSz="449263">
              <a:lnSpc>
                <a:spcPct val="160000"/>
              </a:lnSpc>
            </a:pPr>
            <a:r>
              <a:rPr lang="en-US" altLang="zh-CN" dirty="0" smtClean="0"/>
              <a:t>(3)</a:t>
            </a:r>
            <a:r>
              <a:rPr lang="zh-CN" altLang="zh-CN" dirty="0" smtClean="0"/>
              <a:t>计算价格</a:t>
            </a:r>
            <a:r>
              <a:rPr lang="zh-CN" altLang="en-US" dirty="0" smtClean="0"/>
              <a:t>估价</a:t>
            </a:r>
            <a:r>
              <a:rPr lang="zh-CN" altLang="zh-CN" dirty="0" smtClean="0"/>
              <a:t>方法</a:t>
            </a:r>
          </a:p>
          <a:p>
            <a:pPr marL="228600" indent="-228600" defTabSz="449263">
              <a:lnSpc>
                <a:spcPct val="160000"/>
              </a:lnSpc>
            </a:pPr>
            <a:r>
              <a:rPr lang="en-US" altLang="zh-CN" dirty="0" smtClean="0"/>
              <a:t>(4)</a:t>
            </a:r>
            <a:r>
              <a:rPr lang="zh-CN" altLang="zh-CN" dirty="0" smtClean="0"/>
              <a:t>其他合理方法</a:t>
            </a:r>
            <a:endParaRPr lang="zh-CN" alt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title"/>
          </p:nvPr>
        </p:nvSpPr>
        <p:spPr>
          <a:xfrm>
            <a:off x="2051050" y="333375"/>
            <a:ext cx="6481763"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39938" name="Rectangle 3"/>
          <p:cNvSpPr>
            <a:spLocks noGrp="1"/>
          </p:cNvSpPr>
          <p:nvPr>
            <p:ph type="body" idx="1"/>
          </p:nvPr>
        </p:nvSpPr>
        <p:spPr>
          <a:xfrm>
            <a:off x="468313" y="1196975"/>
            <a:ext cx="8207375"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 进口货物完税价格</a:t>
            </a:r>
            <a:r>
              <a:rPr lang="zh-CN" altLang="en-US" sz="2200" dirty="0" smtClean="0">
                <a:solidFill>
                  <a:srgbClr val="000000"/>
                </a:solidFill>
                <a:latin typeface="楷体_GB2312"/>
                <a:ea typeface="楷体_GB2312"/>
                <a:cs typeface="楷体_GB2312"/>
              </a:rPr>
              <a:t>中的运输及相关费用、保险费的计算</a:t>
            </a:r>
            <a:r>
              <a:rPr lang="zh-CN" altLang="en-US" dirty="0" smtClean="0"/>
              <a:t> </a:t>
            </a:r>
            <a:endParaRPr lang="zh-CN" altLang="zh-CN" sz="2200" dirty="0" smtClean="0">
              <a:solidFill>
                <a:srgbClr val="000000"/>
              </a:solidFill>
              <a:latin typeface="楷体_GB2312"/>
              <a:ea typeface="楷体_GB2312"/>
              <a:cs typeface="楷体_GB2312"/>
            </a:endParaRPr>
          </a:p>
          <a:p>
            <a:pPr marL="228600" indent="-228600" defTabSz="449263"/>
            <a:r>
              <a:rPr lang="zh-CN" altLang="zh-CN" dirty="0" smtClean="0"/>
              <a:t>进口货物的运输及相关费用</a:t>
            </a:r>
            <a:r>
              <a:rPr lang="en-US" altLang="zh-CN" dirty="0" smtClean="0"/>
              <a:t>,</a:t>
            </a:r>
            <a:r>
              <a:rPr lang="zh-CN" altLang="en-US" dirty="0" smtClean="0"/>
              <a:t>应当按照由买方实际支付或者应当支付的费用计算。如果进口货物的运输及其相关费用无法确定</a:t>
            </a:r>
            <a:r>
              <a:rPr lang="en-US" altLang="zh-CN" dirty="0" smtClean="0"/>
              <a:t>,</a:t>
            </a:r>
            <a:r>
              <a:rPr lang="zh-CN" altLang="en-US" dirty="0" smtClean="0"/>
              <a:t>海关应当按照该货物进口同期的正常运输成本审查确定。</a:t>
            </a:r>
          </a:p>
          <a:p>
            <a:pPr marL="228600" indent="-228600" defTabSz="449263"/>
            <a:r>
              <a:rPr lang="zh-CN" altLang="en-US" dirty="0" smtClean="0"/>
              <a:t>运输工具作为进口货物，利用自身动力进境的，海关在审查确定完税价格时，不再另行计入运输及相关费用。</a:t>
            </a:r>
          </a:p>
          <a:p>
            <a:pPr marL="228600" indent="-228600" defTabSz="449263"/>
            <a:r>
              <a:rPr lang="zh-CN" altLang="en-US" dirty="0" smtClean="0"/>
              <a:t>进口货物的保险费应当按照实际支付的费用计算。如果进口货物的保险费无法确定或未实际发生</a:t>
            </a:r>
            <a:r>
              <a:rPr lang="en-US" altLang="zh-CN" dirty="0" smtClean="0"/>
              <a:t>,</a:t>
            </a:r>
            <a:r>
              <a:rPr lang="zh-CN" altLang="en-US" dirty="0" smtClean="0"/>
              <a:t>海关应当按照“货价</a:t>
            </a:r>
            <a:r>
              <a:rPr lang="en-US" altLang="zh-CN" dirty="0" smtClean="0"/>
              <a:t>+</a:t>
            </a:r>
            <a:r>
              <a:rPr lang="zh-CN" altLang="en-US" dirty="0" smtClean="0"/>
              <a:t>运费”的</a:t>
            </a:r>
            <a:r>
              <a:rPr lang="en-US" altLang="zh-CN" dirty="0" smtClean="0"/>
              <a:t>3‰</a:t>
            </a:r>
            <a:r>
              <a:rPr lang="zh-CN" altLang="en-US" dirty="0" smtClean="0"/>
              <a:t>计算保险费。</a:t>
            </a:r>
          </a:p>
          <a:p>
            <a:pPr marL="228600" indent="-228600" defTabSz="449263"/>
            <a:r>
              <a:rPr lang="zh-CN" altLang="en-US" dirty="0" smtClean="0"/>
              <a:t>邮运进口的货物</a:t>
            </a:r>
            <a:r>
              <a:rPr lang="en-US" altLang="zh-CN" dirty="0" smtClean="0"/>
              <a:t>,</a:t>
            </a:r>
            <a:r>
              <a:rPr lang="zh-CN" altLang="en-US" dirty="0" smtClean="0"/>
              <a:t>应当以邮费作为运输及相关费用、保险费。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Line 6"/>
          <p:cNvSpPr>
            <a:spLocks noChangeShapeType="1"/>
          </p:cNvSpPr>
          <p:nvPr/>
        </p:nvSpPr>
        <p:spPr bwMode="gray">
          <a:xfrm>
            <a:off x="2362200" y="29765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6" name="Rectangle 7"/>
          <p:cNvSpPr>
            <a:spLocks noChangeArrowheads="1"/>
          </p:cNvSpPr>
          <p:nvPr/>
        </p:nvSpPr>
        <p:spPr bwMode="gray">
          <a:xfrm rot="3419336">
            <a:off x="2078037" y="24003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07" name="Text Box 8"/>
          <p:cNvSpPr txBox="1">
            <a:spLocks noChangeArrowheads="1"/>
          </p:cNvSpPr>
          <p:nvPr/>
        </p:nvSpPr>
        <p:spPr bwMode="gray">
          <a:xfrm>
            <a:off x="2987675" y="2487613"/>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关税概述</a:t>
            </a:r>
            <a:endParaRPr lang="en-US" altLang="zh-CN" sz="2400" b="1">
              <a:solidFill>
                <a:srgbClr val="000000"/>
              </a:solidFill>
              <a:cs typeface="Arial" charset="0"/>
            </a:endParaRPr>
          </a:p>
        </p:txBody>
      </p:sp>
      <p:sp>
        <p:nvSpPr>
          <p:cNvPr id="21508" name="Text Box 9"/>
          <p:cNvSpPr txBox="1">
            <a:spLocks noChangeArrowheads="1"/>
          </p:cNvSpPr>
          <p:nvPr/>
        </p:nvSpPr>
        <p:spPr bwMode="gray">
          <a:xfrm>
            <a:off x="2133600" y="24431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09" name="Line 10"/>
          <p:cNvSpPr>
            <a:spLocks noChangeShapeType="1"/>
          </p:cNvSpPr>
          <p:nvPr/>
        </p:nvSpPr>
        <p:spPr bwMode="gray">
          <a:xfrm>
            <a:off x="2362200" y="38147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11"/>
          <p:cNvSpPr>
            <a:spLocks noChangeArrowheads="1"/>
          </p:cNvSpPr>
          <p:nvPr/>
        </p:nvSpPr>
        <p:spPr bwMode="gray">
          <a:xfrm rot="3419336">
            <a:off x="2078037" y="32385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1" name="Text Box 12"/>
          <p:cNvSpPr txBox="1">
            <a:spLocks noChangeArrowheads="1"/>
          </p:cNvSpPr>
          <p:nvPr/>
        </p:nvSpPr>
        <p:spPr bwMode="gray">
          <a:xfrm>
            <a:off x="2133600" y="32813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2" name="Line 13"/>
          <p:cNvSpPr>
            <a:spLocks noChangeShapeType="1"/>
          </p:cNvSpPr>
          <p:nvPr/>
        </p:nvSpPr>
        <p:spPr bwMode="gray">
          <a:xfrm>
            <a:off x="2363788" y="46513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3" name="Rectangle 14"/>
          <p:cNvSpPr>
            <a:spLocks noChangeArrowheads="1"/>
          </p:cNvSpPr>
          <p:nvPr/>
        </p:nvSpPr>
        <p:spPr bwMode="gray">
          <a:xfrm rot="3419336">
            <a:off x="2078037" y="40767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4" name="Text Box 15"/>
          <p:cNvSpPr txBox="1">
            <a:spLocks noChangeArrowheads="1"/>
          </p:cNvSpPr>
          <p:nvPr/>
        </p:nvSpPr>
        <p:spPr bwMode="gray">
          <a:xfrm>
            <a:off x="2133600" y="41195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5" name="Text Box 19"/>
          <p:cNvSpPr txBox="1">
            <a:spLocks noChangeArrowheads="1"/>
          </p:cNvSpPr>
          <p:nvPr/>
        </p:nvSpPr>
        <p:spPr bwMode="gray">
          <a:xfrm>
            <a:off x="2987675" y="3349625"/>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关税的基本制度</a:t>
            </a:r>
            <a:endParaRPr lang="en-US" altLang="zh-CN" sz="2400" b="1">
              <a:solidFill>
                <a:srgbClr val="000000"/>
              </a:solidFill>
              <a:cs typeface="Arial" charset="0"/>
            </a:endParaRPr>
          </a:p>
        </p:txBody>
      </p:sp>
      <p:sp>
        <p:nvSpPr>
          <p:cNvPr id="21516" name="Text Box 20"/>
          <p:cNvSpPr txBox="1">
            <a:spLocks noChangeArrowheads="1"/>
          </p:cNvSpPr>
          <p:nvPr/>
        </p:nvSpPr>
        <p:spPr bwMode="gray">
          <a:xfrm>
            <a:off x="2987675" y="4189413"/>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关税的计算与征收管理</a:t>
            </a:r>
            <a:endParaRPr lang="en-US" altLang="zh-CN" sz="2400" b="1">
              <a:solidFill>
                <a:srgbClr val="000000"/>
              </a:solidFill>
              <a:cs typeface="Arial" charset="0"/>
            </a:endParaRPr>
          </a:p>
        </p:txBody>
      </p:sp>
      <p:sp>
        <p:nvSpPr>
          <p:cNvPr id="21517"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a:xfrm>
            <a:off x="2339975" y="333375"/>
            <a:ext cx="6213475"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40962" name="Rectangle 3"/>
          <p:cNvSpPr>
            <a:spLocks noGrp="1"/>
          </p:cNvSpPr>
          <p:nvPr>
            <p:ph type="body" idx="1"/>
          </p:nvPr>
        </p:nvSpPr>
        <p:spPr>
          <a:xfrm>
            <a:off x="539750" y="1196975"/>
            <a:ext cx="8208963" cy="5184775"/>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出口货物的完税价格</a:t>
            </a:r>
          </a:p>
          <a:p>
            <a:pPr marL="228600" indent="-228600" defTabSz="449263">
              <a:lnSpc>
                <a:spcPct val="160000"/>
              </a:lnSpc>
            </a:pPr>
            <a:r>
              <a:rPr lang="en-US" altLang="zh-CN" dirty="0" smtClean="0"/>
              <a:t>1.</a:t>
            </a:r>
            <a:r>
              <a:rPr lang="zh-CN" altLang="zh-CN" dirty="0" smtClean="0"/>
              <a:t>以成交价格为基础的完税价格</a:t>
            </a:r>
            <a:endParaRPr lang="zh-CN" altLang="en-US" dirty="0" smtClean="0"/>
          </a:p>
          <a:p>
            <a:pPr marL="228600" indent="-228600" defTabSz="449263">
              <a:lnSpc>
                <a:spcPct val="160000"/>
              </a:lnSpc>
            </a:pPr>
            <a:r>
              <a:rPr lang="zh-CN" altLang="en-US" dirty="0" smtClean="0"/>
              <a:t>出口货物的完税价格由海关以该货物向境外销售的成交价格为基础审查确定</a:t>
            </a:r>
            <a:r>
              <a:rPr lang="en-US" altLang="zh-CN" dirty="0" smtClean="0"/>
              <a:t>,</a:t>
            </a:r>
            <a:r>
              <a:rPr lang="zh-CN" altLang="en-US" dirty="0" smtClean="0"/>
              <a:t>包括货物运至中国境内输出地点装载前的运输及其相关费用、保险费。 </a:t>
            </a:r>
            <a:endParaRPr lang="zh-CN" altLang="zh-CN" dirty="0" smtClean="0"/>
          </a:p>
          <a:p>
            <a:pPr marL="228600" indent="-228600" defTabSz="449263">
              <a:lnSpc>
                <a:spcPct val="160000"/>
              </a:lnSpc>
            </a:pPr>
            <a:r>
              <a:rPr lang="en-US" altLang="zh-CN" dirty="0" smtClean="0"/>
              <a:t>2.</a:t>
            </a:r>
            <a:r>
              <a:rPr lang="zh-CN" altLang="zh-CN" dirty="0" smtClean="0"/>
              <a:t>出口货物完税价格海关估定方法</a:t>
            </a:r>
            <a:endParaRPr lang="en-US" altLang="zh-CN" dirty="0" smtClean="0"/>
          </a:p>
          <a:p>
            <a:pPr marL="228600" indent="-228600" defTabSz="449263">
              <a:lnSpc>
                <a:spcPct val="160000"/>
              </a:lnSpc>
            </a:pPr>
            <a:endParaRPr lang="zh-CN" altLang="zh-CN" dirty="0" smtClean="0"/>
          </a:p>
          <a:p>
            <a:pPr marL="228600" indent="-228600" defTabSz="449263">
              <a:buFont typeface="Arial" charset="0"/>
              <a:buNone/>
            </a:pPr>
            <a:endParaRPr lang="zh-CN" alt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p:nvPr>
        </p:nvSpPr>
        <p:spPr>
          <a:xfrm>
            <a:off x="2268538" y="404813"/>
            <a:ext cx="6048375"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41986" name="Rectangle 3"/>
          <p:cNvSpPr>
            <a:spLocks noGrp="1"/>
          </p:cNvSpPr>
          <p:nvPr>
            <p:ph type="body" idx="1"/>
          </p:nvPr>
        </p:nvSpPr>
        <p:spPr>
          <a:xfrm>
            <a:off x="395288" y="1196975"/>
            <a:ext cx="8208962"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完税价格的审定</a:t>
            </a:r>
          </a:p>
          <a:p>
            <a:pPr marL="228600" indent="-228600" defTabSz="449263"/>
            <a:r>
              <a:rPr lang="zh-CN" altLang="zh-CN" dirty="0" smtClean="0"/>
              <a:t>纳税义务人应当依法如实向海关申报</a:t>
            </a:r>
            <a:r>
              <a:rPr lang="en-US" altLang="zh-CN" dirty="0" smtClean="0"/>
              <a:t>,</a:t>
            </a:r>
            <a:r>
              <a:rPr lang="zh-CN" altLang="zh-CN" dirty="0" smtClean="0"/>
              <a:t>并按照海关的规定提供有关确定完税价格、进行商</a:t>
            </a:r>
            <a:r>
              <a:rPr lang="zh-CN" altLang="en-US" dirty="0" smtClean="0"/>
              <a:t>品归类、确定原产地以及采取反倾销、反补贴或者保障措施等所需的资料；必要时</a:t>
            </a:r>
            <a:r>
              <a:rPr lang="en-US" altLang="zh-CN" dirty="0" smtClean="0"/>
              <a:t>,</a:t>
            </a:r>
            <a:r>
              <a:rPr lang="zh-CN" altLang="en-US" dirty="0" smtClean="0"/>
              <a:t>海关可以要求纳税义务人补充申报。 </a:t>
            </a:r>
            <a:endParaRPr lang="zh-CN" altLang="zh-CN" dirty="0" smtClean="0"/>
          </a:p>
          <a:p>
            <a:pPr marL="228600" indent="-228600" defTabSz="449263"/>
            <a:r>
              <a:rPr lang="zh-CN" altLang="zh-CN" dirty="0" smtClean="0"/>
              <a:t>海关为审查申报价格的真实性和准确性</a:t>
            </a:r>
            <a:r>
              <a:rPr lang="en-US" altLang="zh-CN" dirty="0" smtClean="0"/>
              <a:t>,</a:t>
            </a:r>
            <a:r>
              <a:rPr lang="zh-CN" altLang="zh-CN" dirty="0" smtClean="0"/>
              <a:t>可以查阅、复制与进出口货物有关的合同、发票、账册、结付汇凭证、单据、业务函电、录音录像制品和其他反映买卖双方关系及交易活动</a:t>
            </a:r>
            <a:r>
              <a:rPr lang="zh-CN" altLang="en-US" dirty="0" smtClean="0"/>
              <a:t>的资料。</a:t>
            </a:r>
            <a:endParaRPr lang="zh-CN" altLang="zh-CN" dirty="0" smtClean="0"/>
          </a:p>
          <a:p>
            <a:pPr marL="228600" indent="-228600" defTabSz="449263"/>
            <a:r>
              <a:rPr lang="zh-CN" altLang="zh-CN" dirty="0" smtClean="0"/>
              <a:t>海关对纳税义务人申报的价格有怀疑的</a:t>
            </a:r>
            <a:r>
              <a:rPr lang="en-US" altLang="zh-CN" dirty="0" smtClean="0"/>
              <a:t>,</a:t>
            </a:r>
            <a:r>
              <a:rPr lang="zh-CN" altLang="zh-CN" dirty="0" smtClean="0"/>
              <a:t>应当将怀疑的理由书面告知纳税义务人</a:t>
            </a:r>
            <a:r>
              <a:rPr lang="en-US" altLang="zh-CN" dirty="0" smtClean="0"/>
              <a:t>,</a:t>
            </a:r>
            <a:r>
              <a:rPr lang="zh-CN" altLang="zh-CN" dirty="0" smtClean="0"/>
              <a:t>要求其在规定的期限内书面</a:t>
            </a:r>
            <a:r>
              <a:rPr lang="zh-CN" altLang="en-US" dirty="0" smtClean="0"/>
              <a:t>做</a:t>
            </a:r>
            <a:r>
              <a:rPr lang="zh-CN" altLang="zh-CN" dirty="0" smtClean="0"/>
              <a:t>出说明、提供有关资料。</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a:xfrm>
            <a:off x="1835150" y="333375"/>
            <a:ext cx="6697663"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43010" name="Rectangle 3"/>
          <p:cNvSpPr>
            <a:spLocks noGrp="1"/>
          </p:cNvSpPr>
          <p:nvPr>
            <p:ph type="body" idx="1"/>
          </p:nvPr>
        </p:nvSpPr>
        <p:spPr>
          <a:xfrm>
            <a:off x="539750" y="1125538"/>
            <a:ext cx="80645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二、应纳税额的计算</a:t>
            </a:r>
          </a:p>
          <a:p>
            <a:pPr marL="228600" indent="-228600" defTabSz="449263"/>
            <a:r>
              <a:rPr lang="zh-CN" altLang="zh-CN" dirty="0" smtClean="0"/>
              <a:t>从价税应纳税额的计算</a:t>
            </a:r>
            <a:r>
              <a:rPr lang="zh-CN" altLang="en-US" dirty="0" smtClean="0"/>
              <a:t>：</a:t>
            </a:r>
            <a:endParaRPr lang="zh-CN" altLang="zh-CN" dirty="0" smtClean="0"/>
          </a:p>
          <a:p>
            <a:pPr marL="228600" indent="-228600" defTabSz="449263">
              <a:buNone/>
            </a:pPr>
            <a:r>
              <a:rPr lang="en-US" altLang="zh-CN" dirty="0" smtClean="0"/>
              <a:t>           </a:t>
            </a:r>
            <a:r>
              <a:rPr lang="zh-CN" altLang="zh-CN" dirty="0" smtClean="0"/>
              <a:t>关税税额</a:t>
            </a:r>
            <a:r>
              <a:rPr lang="en-US" altLang="zh-CN" dirty="0" smtClean="0"/>
              <a:t>=</a:t>
            </a:r>
            <a:r>
              <a:rPr lang="zh-CN" altLang="zh-CN" dirty="0" smtClean="0"/>
              <a:t>应税进</a:t>
            </a:r>
            <a:r>
              <a:rPr lang="en-US" altLang="zh-CN" dirty="0" smtClean="0"/>
              <a:t>(</a:t>
            </a:r>
            <a:r>
              <a:rPr lang="zh-CN" altLang="zh-CN" dirty="0" smtClean="0"/>
              <a:t>出</a:t>
            </a:r>
            <a:r>
              <a:rPr lang="en-US" altLang="zh-CN" dirty="0" smtClean="0"/>
              <a:t>)</a:t>
            </a:r>
            <a:r>
              <a:rPr lang="zh-CN" altLang="zh-CN" dirty="0" smtClean="0"/>
              <a:t>口货物数量</a:t>
            </a:r>
            <a:r>
              <a:rPr lang="en-US" altLang="zh-CN" dirty="0" smtClean="0"/>
              <a:t>×</a:t>
            </a:r>
            <a:r>
              <a:rPr lang="zh-CN" altLang="zh-CN" dirty="0" smtClean="0"/>
              <a:t>单位完税价格</a:t>
            </a:r>
            <a:r>
              <a:rPr lang="en-US" altLang="zh-CN" dirty="0" smtClean="0"/>
              <a:t>×</a:t>
            </a:r>
            <a:r>
              <a:rPr lang="zh-CN" altLang="zh-CN" dirty="0" smtClean="0"/>
              <a:t>税率</a:t>
            </a:r>
          </a:p>
          <a:p>
            <a:pPr marL="228600" indent="-228600" defTabSz="449263"/>
            <a:r>
              <a:rPr lang="zh-CN" altLang="zh-CN" dirty="0" smtClean="0"/>
              <a:t>从量税应纳税额的计算</a:t>
            </a:r>
            <a:r>
              <a:rPr lang="zh-CN" altLang="en-US" dirty="0" smtClean="0"/>
              <a:t>：</a:t>
            </a:r>
            <a:endParaRPr lang="zh-CN" altLang="zh-CN" dirty="0" smtClean="0"/>
          </a:p>
          <a:p>
            <a:pPr marL="228600" indent="-228600" defTabSz="449263">
              <a:buNone/>
            </a:pPr>
            <a:r>
              <a:rPr lang="en-US" altLang="zh-CN" dirty="0" smtClean="0"/>
              <a:t>               </a:t>
            </a:r>
            <a:r>
              <a:rPr lang="zh-CN" altLang="zh-CN" dirty="0" smtClean="0"/>
              <a:t>关税税额</a:t>
            </a:r>
            <a:r>
              <a:rPr lang="en-US" altLang="zh-CN" dirty="0" smtClean="0"/>
              <a:t>=</a:t>
            </a:r>
            <a:r>
              <a:rPr lang="zh-CN" altLang="zh-CN" dirty="0" smtClean="0"/>
              <a:t>应税进</a:t>
            </a:r>
            <a:r>
              <a:rPr lang="en-US" altLang="zh-CN" dirty="0" smtClean="0"/>
              <a:t>(</a:t>
            </a:r>
            <a:r>
              <a:rPr lang="zh-CN" altLang="zh-CN" dirty="0" smtClean="0"/>
              <a:t>出</a:t>
            </a:r>
            <a:r>
              <a:rPr lang="en-US" altLang="zh-CN" dirty="0" smtClean="0"/>
              <a:t>)</a:t>
            </a:r>
            <a:r>
              <a:rPr lang="zh-CN" altLang="zh-CN" dirty="0" smtClean="0"/>
              <a:t>口货物数量</a:t>
            </a:r>
            <a:r>
              <a:rPr lang="en-US" altLang="zh-CN" dirty="0" smtClean="0"/>
              <a:t>×</a:t>
            </a:r>
            <a:r>
              <a:rPr lang="zh-CN" altLang="zh-CN" dirty="0" smtClean="0"/>
              <a:t>单位货物税额</a:t>
            </a:r>
          </a:p>
          <a:p>
            <a:pPr marL="228600" indent="-228600" defTabSz="449263"/>
            <a:r>
              <a:rPr lang="zh-CN" altLang="zh-CN" dirty="0" smtClean="0"/>
              <a:t>复合税应纳税额的计算</a:t>
            </a:r>
            <a:r>
              <a:rPr lang="zh-CN" altLang="en-US" dirty="0" smtClean="0"/>
              <a:t>：</a:t>
            </a:r>
            <a:endParaRPr lang="zh-CN" altLang="zh-CN" dirty="0" smtClean="0"/>
          </a:p>
          <a:p>
            <a:pPr marL="228600" indent="-228600" defTabSz="449263">
              <a:buNone/>
            </a:pPr>
            <a:r>
              <a:rPr lang="en-US" altLang="zh-CN" dirty="0" smtClean="0"/>
              <a:t>               </a:t>
            </a:r>
            <a:r>
              <a:rPr lang="zh-CN" altLang="zh-CN" dirty="0" smtClean="0"/>
              <a:t>关税税额</a:t>
            </a:r>
            <a:r>
              <a:rPr lang="en-US" altLang="zh-CN" dirty="0" smtClean="0"/>
              <a:t>=</a:t>
            </a:r>
            <a:r>
              <a:rPr lang="zh-CN" altLang="zh-CN" dirty="0" smtClean="0"/>
              <a:t>应税进</a:t>
            </a:r>
            <a:r>
              <a:rPr lang="en-US" altLang="zh-CN" dirty="0" smtClean="0"/>
              <a:t>(</a:t>
            </a:r>
            <a:r>
              <a:rPr lang="zh-CN" altLang="zh-CN" dirty="0" smtClean="0"/>
              <a:t>出</a:t>
            </a:r>
            <a:r>
              <a:rPr lang="en-US" altLang="zh-CN" dirty="0" smtClean="0"/>
              <a:t>)</a:t>
            </a:r>
            <a:r>
              <a:rPr lang="zh-CN" altLang="zh-CN" dirty="0" smtClean="0"/>
              <a:t>口货物数量</a:t>
            </a:r>
            <a:r>
              <a:rPr lang="en-US" altLang="zh-CN" dirty="0" smtClean="0"/>
              <a:t>×</a:t>
            </a:r>
            <a:r>
              <a:rPr lang="zh-CN" altLang="zh-CN" dirty="0" smtClean="0"/>
              <a:t>单位货物税额</a:t>
            </a:r>
            <a:endParaRPr lang="en-US" altLang="zh-CN" dirty="0" smtClean="0"/>
          </a:p>
          <a:p>
            <a:pPr marL="228600" indent="-228600" defTabSz="449263">
              <a:buNone/>
            </a:pPr>
            <a:r>
              <a:rPr lang="en-US" altLang="zh-CN" dirty="0" smtClean="0"/>
              <a:t>                        +</a:t>
            </a:r>
            <a:r>
              <a:rPr lang="zh-CN" altLang="zh-CN" dirty="0" smtClean="0"/>
              <a:t>应税进</a:t>
            </a:r>
            <a:r>
              <a:rPr lang="en-US" altLang="zh-CN" dirty="0" smtClean="0"/>
              <a:t>(</a:t>
            </a:r>
            <a:r>
              <a:rPr lang="zh-CN" altLang="zh-CN" dirty="0" smtClean="0"/>
              <a:t>出</a:t>
            </a:r>
            <a:r>
              <a:rPr lang="en-US" altLang="zh-CN" dirty="0" smtClean="0"/>
              <a:t>)</a:t>
            </a:r>
            <a:r>
              <a:rPr lang="zh-CN" altLang="zh-CN" dirty="0" smtClean="0"/>
              <a:t>口货物数量</a:t>
            </a:r>
            <a:r>
              <a:rPr lang="en-US" altLang="zh-CN" dirty="0" smtClean="0"/>
              <a:t>×</a:t>
            </a:r>
            <a:r>
              <a:rPr lang="zh-CN" altLang="zh-CN" dirty="0" smtClean="0"/>
              <a:t>单位完税价格</a:t>
            </a:r>
            <a:r>
              <a:rPr lang="en-US" altLang="zh-CN" dirty="0" smtClean="0"/>
              <a:t>×</a:t>
            </a:r>
            <a:r>
              <a:rPr lang="zh-CN" altLang="zh-CN" dirty="0" smtClean="0"/>
              <a:t>税率</a:t>
            </a:r>
          </a:p>
          <a:p>
            <a:pPr marL="228600" indent="-228600" defTabSz="449263"/>
            <a:r>
              <a:rPr lang="zh-CN" altLang="zh-CN" dirty="0" smtClean="0"/>
              <a:t>滑</a:t>
            </a:r>
            <a:r>
              <a:rPr lang="zh-CN" altLang="en-US" dirty="0" smtClean="0"/>
              <a:t>准</a:t>
            </a:r>
            <a:r>
              <a:rPr lang="zh-CN" altLang="zh-CN" dirty="0" smtClean="0"/>
              <a:t>税应纳税额的计算</a:t>
            </a:r>
            <a:r>
              <a:rPr lang="zh-CN" altLang="en-US" dirty="0" smtClean="0"/>
              <a:t>：</a:t>
            </a:r>
            <a:endParaRPr lang="zh-CN" altLang="zh-CN" dirty="0" smtClean="0"/>
          </a:p>
          <a:p>
            <a:pPr marL="228600" indent="-228600" defTabSz="449263">
              <a:buNone/>
            </a:pPr>
            <a:r>
              <a:rPr lang="en-US" altLang="zh-CN" dirty="0" smtClean="0"/>
              <a:t>         </a:t>
            </a:r>
            <a:r>
              <a:rPr lang="zh-CN" altLang="zh-CN" dirty="0" smtClean="0"/>
              <a:t>关税税额</a:t>
            </a:r>
            <a:r>
              <a:rPr lang="en-US" altLang="zh-CN" dirty="0" smtClean="0"/>
              <a:t>=</a:t>
            </a:r>
            <a:r>
              <a:rPr lang="zh-CN" altLang="zh-CN" dirty="0" smtClean="0"/>
              <a:t>应税进</a:t>
            </a:r>
            <a:r>
              <a:rPr lang="en-US" altLang="zh-CN" dirty="0" smtClean="0"/>
              <a:t>(</a:t>
            </a:r>
            <a:r>
              <a:rPr lang="zh-CN" altLang="zh-CN" dirty="0" smtClean="0"/>
              <a:t>出</a:t>
            </a:r>
            <a:r>
              <a:rPr lang="en-US" altLang="zh-CN" dirty="0" smtClean="0"/>
              <a:t>)</a:t>
            </a:r>
            <a:r>
              <a:rPr lang="zh-CN" altLang="zh-CN" dirty="0" smtClean="0"/>
              <a:t>口货物数量</a:t>
            </a:r>
            <a:r>
              <a:rPr lang="en-US" altLang="zh-CN" dirty="0" smtClean="0"/>
              <a:t>×</a:t>
            </a:r>
            <a:r>
              <a:rPr lang="zh-CN" altLang="zh-CN" dirty="0" smtClean="0"/>
              <a:t>单位完税价格</a:t>
            </a:r>
            <a:r>
              <a:rPr lang="en-US" altLang="zh-CN" dirty="0" smtClean="0"/>
              <a:t>×</a:t>
            </a:r>
            <a:r>
              <a:rPr lang="zh-CN" altLang="zh-CN" dirty="0" smtClean="0"/>
              <a:t>滑</a:t>
            </a:r>
            <a:r>
              <a:rPr lang="zh-CN" altLang="en-US" dirty="0" smtClean="0"/>
              <a:t>准</a:t>
            </a:r>
            <a:r>
              <a:rPr lang="zh-CN" altLang="zh-CN" dirty="0" smtClean="0"/>
              <a:t>税税率</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idx="4294967295"/>
          </p:nvPr>
        </p:nvSpPr>
        <p:spPr>
          <a:xfrm>
            <a:off x="1908175" y="333375"/>
            <a:ext cx="6624638"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44034" name="Rectangle 3"/>
          <p:cNvSpPr>
            <a:spLocks noGrp="1"/>
          </p:cNvSpPr>
          <p:nvPr>
            <p:ph type="body" idx="4294967295"/>
          </p:nvPr>
        </p:nvSpPr>
        <p:spPr>
          <a:xfrm>
            <a:off x="395288" y="1196975"/>
            <a:ext cx="835342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三、关税的征收管理</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关税</a:t>
            </a:r>
            <a:r>
              <a:rPr lang="zh-CN" altLang="zh-CN" sz="2200" dirty="0" smtClean="0">
                <a:solidFill>
                  <a:srgbClr val="000000"/>
                </a:solidFill>
                <a:latin typeface="楷体_GB2312"/>
                <a:ea typeface="楷体_GB2312"/>
                <a:cs typeface="楷体_GB2312"/>
              </a:rPr>
              <a:t>缴纳</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dirty="0" smtClean="0"/>
              <a:t>进口货物自运输工具申报进境之日起</a:t>
            </a:r>
            <a:r>
              <a:rPr lang="en-US" altLang="zh-CN" dirty="0" smtClean="0"/>
              <a:t>14</a:t>
            </a:r>
            <a:r>
              <a:rPr lang="zh-CN" altLang="en-US" dirty="0" smtClean="0"/>
              <a:t>日内</a:t>
            </a:r>
            <a:r>
              <a:rPr lang="en-US" altLang="zh-CN" dirty="0" smtClean="0"/>
              <a:t>,</a:t>
            </a:r>
            <a:r>
              <a:rPr lang="zh-CN" altLang="en-US" dirty="0" smtClean="0"/>
              <a:t>出口货物在货物运抵海关监管区后装货的</a:t>
            </a:r>
            <a:r>
              <a:rPr lang="en-US" altLang="zh-CN" dirty="0" smtClean="0"/>
              <a:t>24</a:t>
            </a:r>
            <a:r>
              <a:rPr lang="zh-CN" altLang="en-US" dirty="0" smtClean="0"/>
              <a:t>小时前</a:t>
            </a:r>
            <a:r>
              <a:rPr lang="en-US" altLang="zh-CN" dirty="0" smtClean="0"/>
              <a:t>,</a:t>
            </a:r>
            <a:r>
              <a:rPr lang="zh-CN" altLang="en-US" dirty="0" smtClean="0"/>
              <a:t>应当由进出口货物的纳税人向货物进</a:t>
            </a:r>
            <a:r>
              <a:rPr lang="en-US" altLang="zh-CN" dirty="0" smtClean="0"/>
              <a:t>(</a:t>
            </a:r>
            <a:r>
              <a:rPr lang="zh-CN" altLang="en-US" dirty="0" smtClean="0"/>
              <a:t>出</a:t>
            </a:r>
            <a:r>
              <a:rPr lang="en-US" altLang="zh-CN" dirty="0" smtClean="0"/>
              <a:t>)</a:t>
            </a:r>
            <a:r>
              <a:rPr lang="zh-CN" altLang="en-US" dirty="0" smtClean="0"/>
              <a:t>境地海关申报</a:t>
            </a:r>
            <a:r>
              <a:rPr lang="en-US" altLang="zh-CN" dirty="0" smtClean="0"/>
              <a:t>,</a:t>
            </a:r>
            <a:r>
              <a:rPr lang="zh-CN" altLang="en-US" dirty="0" smtClean="0"/>
              <a:t>海关根据税则归类和完税价格计算应缴纳的关税和进口环节代征税</a:t>
            </a:r>
            <a:r>
              <a:rPr lang="en-US" altLang="zh-CN" dirty="0" smtClean="0"/>
              <a:t>,</a:t>
            </a:r>
            <a:r>
              <a:rPr lang="zh-CN" altLang="en-US" dirty="0" smtClean="0"/>
              <a:t>并填发税款缴款书。</a:t>
            </a:r>
          </a:p>
          <a:p>
            <a:pPr marL="228600" indent="-228600" defTabSz="449263">
              <a:lnSpc>
                <a:spcPct val="140000"/>
              </a:lnSpc>
              <a:spcBef>
                <a:spcPct val="0"/>
              </a:spcBef>
              <a:buClr>
                <a:schemeClr val="tx1"/>
              </a:buClr>
              <a:buFontTx/>
              <a:buChar char="•"/>
            </a:pPr>
            <a:r>
              <a:rPr lang="zh-CN" altLang="en-US" dirty="0" smtClean="0"/>
              <a:t>纳税人应当自海关填发税款缴款书之日起</a:t>
            </a:r>
            <a:r>
              <a:rPr lang="en-US" altLang="zh-CN" dirty="0" smtClean="0"/>
              <a:t>15</a:t>
            </a:r>
            <a:r>
              <a:rPr lang="zh-CN" altLang="en-US" dirty="0" smtClean="0"/>
              <a:t>日内向指定银行缴纳税款。纳税人未按期缴纳税款的</a:t>
            </a:r>
            <a:r>
              <a:rPr lang="en-US" altLang="zh-CN" dirty="0" smtClean="0"/>
              <a:t>,</a:t>
            </a:r>
            <a:r>
              <a:rPr lang="zh-CN" altLang="en-US" dirty="0" smtClean="0"/>
              <a:t>从滞纳税款之日起按日加收滞纳税款</a:t>
            </a:r>
            <a:r>
              <a:rPr lang="en-US" altLang="zh-CN" dirty="0" smtClean="0"/>
              <a:t>0.5‰</a:t>
            </a:r>
            <a:r>
              <a:rPr lang="zh-CN" altLang="en-US" dirty="0" smtClean="0"/>
              <a:t>的滞纳金。</a:t>
            </a:r>
            <a:r>
              <a:rPr lang="zh-CN" altLang="en-US" sz="2000" dirty="0" smtClean="0"/>
              <a:t> </a:t>
            </a:r>
            <a:endParaRPr lang="zh-CN" altLang="zh-CN" sz="2000"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关税的强制执行</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dirty="0" smtClean="0">
                <a:ea typeface="楷体_GB2312"/>
                <a:cs typeface="楷体_GB2312"/>
              </a:rPr>
              <a:t>征收关税滞纳金</a:t>
            </a:r>
            <a:endParaRPr lang="zh-CN" altLang="zh-CN" dirty="0" smtClean="0">
              <a:ea typeface="楷体_GB2312"/>
              <a:cs typeface="楷体_GB2312"/>
            </a:endParaRPr>
          </a:p>
          <a:p>
            <a:pPr marL="228600" indent="-228600" defTabSz="449263"/>
            <a:r>
              <a:rPr lang="zh-CN" altLang="en-US" sz="2000" dirty="0" smtClean="0"/>
              <a:t>强制征收</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45058" name="Rectangle 3"/>
          <p:cNvSpPr>
            <a:spLocks noGrp="1"/>
          </p:cNvSpPr>
          <p:nvPr>
            <p:ph type="body" idx="1"/>
          </p:nvPr>
        </p:nvSpPr>
        <p:spPr>
          <a:xfrm>
            <a:off x="395288" y="1196975"/>
            <a:ext cx="8353425"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关税</a:t>
            </a:r>
            <a:r>
              <a:rPr lang="zh-CN" altLang="zh-CN" sz="2200" dirty="0" smtClean="0">
                <a:solidFill>
                  <a:srgbClr val="000000"/>
                </a:solidFill>
                <a:latin typeface="楷体_GB2312"/>
                <a:ea typeface="楷体_GB2312"/>
                <a:cs typeface="楷体_GB2312"/>
              </a:rPr>
              <a:t>退</a:t>
            </a:r>
            <a:r>
              <a:rPr lang="zh-CN" altLang="en-US" sz="2200" dirty="0" smtClean="0">
                <a:solidFill>
                  <a:srgbClr val="000000"/>
                </a:solidFill>
                <a:latin typeface="楷体_GB2312"/>
                <a:ea typeface="楷体_GB2312"/>
                <a:cs typeface="楷体_GB2312"/>
              </a:rPr>
              <a:t>还</a:t>
            </a:r>
          </a:p>
          <a:p>
            <a:pPr marL="228600" indent="-228600" defTabSz="449263">
              <a:lnSpc>
                <a:spcPct val="140000"/>
              </a:lnSpc>
              <a:spcBef>
                <a:spcPct val="0"/>
              </a:spcBef>
              <a:buClr>
                <a:schemeClr val="tx1"/>
              </a:buClr>
              <a:buFontTx/>
              <a:buChar char="•"/>
            </a:pPr>
            <a:r>
              <a:rPr lang="zh-CN" altLang="en-US" dirty="0" smtClean="0"/>
              <a:t>关税退还，是指关税纳税人按海关核定的税额缴纳后</a:t>
            </a:r>
            <a:r>
              <a:rPr lang="en-US" altLang="zh-CN" dirty="0" smtClean="0"/>
              <a:t>,</a:t>
            </a:r>
            <a:r>
              <a:rPr lang="zh-CN" altLang="en-US" dirty="0" smtClean="0"/>
              <a:t>因某种原因的出现</a:t>
            </a:r>
            <a:r>
              <a:rPr lang="en-US" altLang="zh-CN" dirty="0" smtClean="0"/>
              <a:t>,</a:t>
            </a:r>
            <a:r>
              <a:rPr lang="zh-CN" altLang="en-US" dirty="0" smtClean="0"/>
              <a:t>海关将实际征收多于应当征收的税额</a:t>
            </a:r>
            <a:r>
              <a:rPr lang="en-US" altLang="zh-CN" dirty="0" smtClean="0"/>
              <a:t>(</a:t>
            </a:r>
            <a:r>
              <a:rPr lang="zh-CN" altLang="en-US" dirty="0" smtClean="0"/>
              <a:t>称为溢征关税</a:t>
            </a:r>
            <a:r>
              <a:rPr lang="en-US" altLang="zh-CN" dirty="0" smtClean="0"/>
              <a:t>)</a:t>
            </a:r>
            <a:r>
              <a:rPr lang="zh-CN" altLang="en-US" dirty="0" smtClean="0"/>
              <a:t>退还给原纳税人的一种行政行为。 </a:t>
            </a:r>
            <a:endParaRPr lang="zh-CN" altLang="zh-CN" sz="22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关税</a:t>
            </a:r>
            <a:r>
              <a:rPr lang="zh-CN" altLang="zh-CN" sz="2200" dirty="0" smtClean="0">
                <a:solidFill>
                  <a:srgbClr val="000000"/>
                </a:solidFill>
                <a:latin typeface="楷体_GB2312"/>
                <a:ea typeface="楷体_GB2312"/>
                <a:cs typeface="楷体_GB2312"/>
              </a:rPr>
              <a:t>补征和追征</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dirty="0" smtClean="0"/>
              <a:t>进出境货物和物品放行后</a:t>
            </a:r>
            <a:r>
              <a:rPr lang="en-US" altLang="zh-CN" dirty="0" smtClean="0"/>
              <a:t>,</a:t>
            </a:r>
            <a:r>
              <a:rPr lang="zh-CN" altLang="en-US" dirty="0" smtClean="0"/>
              <a:t>海关发现少征或者漏征税款的</a:t>
            </a:r>
            <a:r>
              <a:rPr lang="en-US" altLang="zh-CN" dirty="0" smtClean="0"/>
              <a:t>,</a:t>
            </a:r>
            <a:r>
              <a:rPr lang="zh-CN" altLang="en-US" dirty="0" smtClean="0"/>
              <a:t>应当自缴纳税款或者货物、物品放行之日起</a:t>
            </a:r>
            <a:r>
              <a:rPr lang="en-US" altLang="zh-CN" dirty="0" smtClean="0"/>
              <a:t>1</a:t>
            </a:r>
            <a:r>
              <a:rPr lang="zh-CN" altLang="en-US" dirty="0" smtClean="0"/>
              <a:t>年内向纳税义务人补征。</a:t>
            </a:r>
          </a:p>
          <a:p>
            <a:pPr marL="228600" indent="-228600" defTabSz="449263">
              <a:lnSpc>
                <a:spcPct val="140000"/>
              </a:lnSpc>
              <a:spcBef>
                <a:spcPct val="0"/>
              </a:spcBef>
              <a:buClr>
                <a:schemeClr val="tx1"/>
              </a:buClr>
              <a:buFontTx/>
              <a:buChar char="•"/>
            </a:pPr>
            <a:r>
              <a:rPr lang="zh-CN" altLang="en-US" dirty="0" smtClean="0"/>
              <a:t>因纳税义务人违反规定而造成的少征或者漏征税款</a:t>
            </a:r>
            <a:r>
              <a:rPr lang="en-US" altLang="zh-CN" dirty="0" smtClean="0"/>
              <a:t>,</a:t>
            </a:r>
            <a:r>
              <a:rPr lang="zh-CN" altLang="en-US" dirty="0" smtClean="0"/>
              <a:t>自纳税义务人应缴纳税款之日起</a:t>
            </a:r>
            <a:r>
              <a:rPr lang="en-US" altLang="zh-CN" dirty="0" smtClean="0"/>
              <a:t>3</a:t>
            </a:r>
            <a:r>
              <a:rPr lang="zh-CN" altLang="en-US" dirty="0" smtClean="0"/>
              <a:t>年以内可以追征</a:t>
            </a:r>
            <a:r>
              <a:rPr lang="en-US" altLang="zh-CN" dirty="0" smtClean="0"/>
              <a:t>,</a:t>
            </a:r>
            <a:r>
              <a:rPr lang="zh-CN" altLang="en-US" dirty="0" smtClean="0"/>
              <a:t>并从缴纳税款之日起按日加收少征或者漏征税款</a:t>
            </a:r>
            <a:r>
              <a:rPr lang="en-US" altLang="zh-CN" dirty="0" smtClean="0"/>
              <a:t>0.5‰</a:t>
            </a:r>
            <a:r>
              <a:rPr lang="zh-CN" altLang="en-US" dirty="0" smtClean="0"/>
              <a:t>的滞纳金。 </a:t>
            </a:r>
            <a:endParaRPr lang="zh-CN" altLang="zh-CN" sz="2200" b="1" dirty="0" smtClean="0">
              <a:solidFill>
                <a:srgbClr val="000000"/>
              </a:solidFill>
              <a:latin typeface="楷体_GB2312"/>
              <a:ea typeface="楷体_GB2312"/>
              <a:cs typeface="楷体_GB2312"/>
            </a:endParaRP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p:cNvSpPr>
          <p:nvPr>
            <p:ph type="title" idx="4294967295"/>
          </p:nvPr>
        </p:nvSpPr>
        <p:spPr>
          <a:xfrm>
            <a:off x="2268538" y="333375"/>
            <a:ext cx="6264275" cy="647700"/>
          </a:xfrm>
        </p:spPr>
        <p:txBody>
          <a:bodyPr/>
          <a:lstStyle/>
          <a:p>
            <a:r>
              <a:rPr lang="zh-CN" altLang="zh-CN" smtClean="0">
                <a:latin typeface="华文细黑"/>
                <a:ea typeface="华文细黑"/>
                <a:cs typeface="华文细黑"/>
              </a:rPr>
              <a:t>第三节　关税的计算与征收</a:t>
            </a:r>
            <a:r>
              <a:rPr lang="zh-CN" altLang="en-US" smtClean="0">
                <a:latin typeface="华文细黑"/>
                <a:ea typeface="华文细黑"/>
                <a:cs typeface="华文细黑"/>
              </a:rPr>
              <a:t>管理</a:t>
            </a:r>
            <a:endParaRPr lang="zh-CN" altLang="zh-CN" smtClean="0">
              <a:latin typeface="华文细黑"/>
              <a:ea typeface="华文细黑"/>
              <a:cs typeface="华文细黑"/>
            </a:endParaRPr>
          </a:p>
        </p:txBody>
      </p:sp>
      <p:sp>
        <p:nvSpPr>
          <p:cNvPr id="46082" name="Rectangle 3"/>
          <p:cNvSpPr>
            <a:spLocks noGrp="1"/>
          </p:cNvSpPr>
          <p:nvPr>
            <p:ph type="body" idx="4294967295"/>
          </p:nvPr>
        </p:nvSpPr>
        <p:spPr>
          <a:xfrm>
            <a:off x="395288" y="1196975"/>
            <a:ext cx="8353425" cy="5184775"/>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关税纳税争议</a:t>
            </a:r>
            <a:r>
              <a:rPr lang="zh-CN" altLang="en-US" sz="2200" dirty="0" smtClean="0">
                <a:solidFill>
                  <a:srgbClr val="000000"/>
                </a:solidFill>
                <a:latin typeface="楷体_GB2312"/>
                <a:ea typeface="楷体_GB2312"/>
                <a:cs typeface="楷体_GB2312"/>
              </a:rPr>
              <a:t>的处理</a:t>
            </a:r>
          </a:p>
          <a:p>
            <a:pPr marL="228600" indent="-228600" defTabSz="449263">
              <a:lnSpc>
                <a:spcPct val="160000"/>
              </a:lnSpc>
              <a:spcBef>
                <a:spcPct val="0"/>
              </a:spcBef>
              <a:buClr>
                <a:schemeClr val="tx1"/>
              </a:buClr>
              <a:buFontTx/>
              <a:buChar char="•"/>
            </a:pPr>
            <a:r>
              <a:rPr lang="zh-CN" altLang="en-US" dirty="0" smtClean="0"/>
              <a:t>纳税争议的申诉</a:t>
            </a:r>
            <a:r>
              <a:rPr lang="zh-CN" altLang="en-US" smtClean="0"/>
              <a:t>程</a:t>
            </a:r>
            <a:r>
              <a:rPr lang="zh-CN" altLang="en-US" smtClean="0"/>
              <a:t>序：纳</a:t>
            </a:r>
            <a:r>
              <a:rPr lang="zh-CN" altLang="en-US" dirty="0" smtClean="0"/>
              <a:t>税义务人自海关填发税款缴款书之日起</a:t>
            </a:r>
            <a:r>
              <a:rPr lang="en-US" altLang="zh-CN" dirty="0" smtClean="0"/>
              <a:t>30</a:t>
            </a:r>
            <a:r>
              <a:rPr lang="zh-CN" altLang="en-US" dirty="0" smtClean="0"/>
              <a:t>日内向原征税海关的上一级海关书面申请复议；逾期申请复议的</a:t>
            </a:r>
            <a:r>
              <a:rPr lang="en-US" altLang="zh-CN" dirty="0" smtClean="0"/>
              <a:t>,</a:t>
            </a:r>
            <a:r>
              <a:rPr lang="zh-CN" altLang="en-US" dirty="0" smtClean="0"/>
              <a:t>海关不予受理。海关应当自收到复议申请之日起</a:t>
            </a:r>
            <a:r>
              <a:rPr lang="en-US" altLang="zh-CN" dirty="0" smtClean="0"/>
              <a:t>60</a:t>
            </a:r>
            <a:r>
              <a:rPr lang="zh-CN" altLang="en-US" dirty="0" smtClean="0"/>
              <a:t>日内做出复议决定</a:t>
            </a:r>
            <a:r>
              <a:rPr lang="en-US" altLang="zh-CN" dirty="0" smtClean="0"/>
              <a:t>,</a:t>
            </a:r>
            <a:r>
              <a:rPr lang="zh-CN" altLang="en-US" dirty="0" smtClean="0"/>
              <a:t>并以复议决定书的形式正式答复纳税义务人。纳税义务人对海关的复议决定不服的</a:t>
            </a:r>
            <a:r>
              <a:rPr lang="en-US" altLang="zh-CN" dirty="0" smtClean="0"/>
              <a:t>,</a:t>
            </a:r>
            <a:r>
              <a:rPr lang="zh-CN" altLang="en-US" dirty="0" smtClean="0"/>
              <a:t>可以自收到复议决定书之日起</a:t>
            </a:r>
            <a:r>
              <a:rPr lang="en-US" altLang="zh-CN" dirty="0" smtClean="0"/>
              <a:t>15</a:t>
            </a:r>
            <a:r>
              <a:rPr lang="zh-CN" altLang="en-US" dirty="0" smtClean="0"/>
              <a:t>日内向人民法院提起诉讼。 </a:t>
            </a:r>
            <a:endParaRPr lang="zh-CN" altLang="zh-CN" sz="2200" b="1" dirty="0" smtClean="0">
              <a:solidFill>
                <a:srgbClr val="000000"/>
              </a:solidFill>
              <a:latin typeface="楷体_GB2312"/>
              <a:ea typeface="楷体_GB2312"/>
              <a:cs typeface="楷体_GB2312"/>
            </a:endParaRP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第一节　关税概述</a:t>
            </a:r>
            <a:endParaRPr lang="zh-CN" altLang="en-US" smtClean="0">
              <a:latin typeface="华文中宋"/>
              <a:ea typeface="宋体" charset="-122"/>
              <a:cs typeface="华文细黑"/>
            </a:endParaRPr>
          </a:p>
        </p:txBody>
      </p:sp>
      <p:sp>
        <p:nvSpPr>
          <p:cNvPr id="22530" name="Rectangle 3"/>
          <p:cNvSpPr>
            <a:spLocks noGrp="1"/>
          </p:cNvSpPr>
          <p:nvPr>
            <p:ph type="body" idx="1"/>
          </p:nvPr>
        </p:nvSpPr>
        <p:spPr>
          <a:xfrm>
            <a:off x="395288" y="1196975"/>
            <a:ext cx="8208962"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一、关税的概念</a:t>
            </a:r>
          </a:p>
          <a:p>
            <a:pPr marL="228600" indent="-228600" defTabSz="449263"/>
            <a:r>
              <a:rPr lang="zh-CN" altLang="zh-CN" dirty="0" smtClean="0"/>
              <a:t>关税是海关依法对进出境货物、物品征收的一种税。所谓“境”</a:t>
            </a:r>
            <a:r>
              <a:rPr lang="en-US" altLang="zh-CN" dirty="0" smtClean="0"/>
              <a:t>,</a:t>
            </a:r>
            <a:r>
              <a:rPr lang="zh-CN" altLang="zh-CN" dirty="0" smtClean="0"/>
              <a:t>是指关境</a:t>
            </a:r>
            <a:r>
              <a:rPr lang="en-US" altLang="zh-CN" dirty="0" smtClean="0"/>
              <a:t>,</a:t>
            </a:r>
            <a:r>
              <a:rPr lang="zh-CN" altLang="zh-CN" dirty="0" smtClean="0"/>
              <a:t>又称“海关境域”或“关税领域”。关境和国境是两个既有联系</a:t>
            </a:r>
            <a:r>
              <a:rPr lang="en-US" altLang="zh-CN" dirty="0" smtClean="0"/>
              <a:t>,</a:t>
            </a:r>
            <a:r>
              <a:rPr lang="zh-CN" altLang="zh-CN" dirty="0" smtClean="0"/>
              <a:t>又不完全相同的概念。</a:t>
            </a:r>
            <a:r>
              <a:rPr lang="zh-CN" altLang="en-US" dirty="0" smtClean="0"/>
              <a:t>国境是指一个主权国家行使行政权力的领域范围</a:t>
            </a:r>
            <a:r>
              <a:rPr lang="en-US" altLang="zh-CN" dirty="0" smtClean="0"/>
              <a:t>,</a:t>
            </a:r>
            <a:r>
              <a:rPr lang="zh-CN" altLang="en-US" dirty="0" smtClean="0"/>
              <a:t>而关境是指一个主权国家行使关税权力的领域范围。 </a:t>
            </a:r>
            <a:endParaRPr lang="en-US" altLang="zh-CN" dirty="0" smtClean="0"/>
          </a:p>
          <a:p>
            <a:pPr marL="228600" indent="-228600" defTabSz="449263"/>
            <a:r>
              <a:rPr lang="zh-CN" altLang="zh-CN" dirty="0" smtClean="0"/>
              <a:t>我国在西周</a:t>
            </a:r>
            <a:r>
              <a:rPr lang="zh-CN" altLang="en-US" dirty="0" smtClean="0"/>
              <a:t>时</a:t>
            </a:r>
            <a:r>
              <a:rPr lang="zh-CN" altLang="zh-CN" dirty="0" smtClean="0"/>
              <a:t>就有“关市之征”的记载。</a:t>
            </a:r>
            <a:r>
              <a:rPr lang="zh-CN" altLang="en-US" dirty="0" smtClean="0"/>
              <a:t>1</a:t>
            </a:r>
            <a:r>
              <a:rPr lang="en-US" altLang="zh-CN" dirty="0" smtClean="0"/>
              <a:t>949</a:t>
            </a:r>
            <a:r>
              <a:rPr lang="zh-CN" altLang="en-US" dirty="0" smtClean="0"/>
              <a:t>年</a:t>
            </a:r>
            <a:r>
              <a:rPr lang="zh-CN" altLang="zh-CN" dirty="0" smtClean="0"/>
              <a:t>后</a:t>
            </a:r>
            <a:r>
              <a:rPr lang="en-US" altLang="zh-CN" dirty="0" smtClean="0"/>
              <a:t>,</a:t>
            </a:r>
            <a:r>
              <a:rPr lang="zh-CN" altLang="zh-CN" dirty="0" smtClean="0"/>
              <a:t>我国组建了海关总署</a:t>
            </a:r>
            <a:r>
              <a:rPr lang="en-US" altLang="zh-CN" dirty="0" smtClean="0"/>
              <a:t>,</a:t>
            </a:r>
            <a:r>
              <a:rPr lang="zh-CN" altLang="zh-CN" dirty="0" smtClean="0"/>
              <a:t>统一管理全国海关业务</a:t>
            </a:r>
            <a:r>
              <a:rPr lang="en-US" altLang="zh-CN" dirty="0" smtClean="0"/>
              <a:t>,</a:t>
            </a:r>
            <a:r>
              <a:rPr lang="zh-CN" altLang="zh-CN" dirty="0" smtClean="0"/>
              <a:t>并负责关税的征收。随着改革开放的深入</a:t>
            </a:r>
            <a:r>
              <a:rPr lang="en-US" altLang="zh-CN" dirty="0" smtClean="0"/>
              <a:t>,</a:t>
            </a:r>
            <a:r>
              <a:rPr lang="zh-CN" altLang="zh-CN" dirty="0" smtClean="0"/>
              <a:t>我国关税制度不断修订。尤其是在加入世界贸易组织后</a:t>
            </a:r>
            <a:r>
              <a:rPr lang="en-US" altLang="zh-CN" dirty="0" smtClean="0"/>
              <a:t>,</a:t>
            </a:r>
            <a:r>
              <a:rPr lang="zh-CN" altLang="en-US" dirty="0" smtClean="0"/>
              <a:t>我国对</a:t>
            </a:r>
            <a:r>
              <a:rPr lang="zh-CN" altLang="zh-CN" dirty="0" smtClean="0"/>
              <a:t>关税税率</a:t>
            </a:r>
            <a:r>
              <a:rPr lang="zh-CN" altLang="en-US" dirty="0" smtClean="0"/>
              <a:t>做</a:t>
            </a:r>
            <a:r>
              <a:rPr lang="zh-CN" altLang="zh-CN" dirty="0" smtClean="0"/>
              <a:t>了大幅度的调整</a:t>
            </a:r>
            <a:r>
              <a:rPr lang="en-US" altLang="zh-CN" dirty="0" smtClean="0"/>
              <a:t>,</a:t>
            </a:r>
            <a:r>
              <a:rPr lang="zh-CN" altLang="zh-CN" dirty="0" smtClean="0"/>
              <a:t>关税制度按世界贸易组织规则的要求日趋完善。</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第一节　关税概述</a:t>
            </a:r>
            <a:endParaRPr lang="zh-CN" altLang="en-US" smtClean="0">
              <a:latin typeface="华文中宋"/>
              <a:ea typeface="宋体" charset="-122"/>
              <a:cs typeface="华文细黑"/>
            </a:endParaRPr>
          </a:p>
        </p:txBody>
      </p:sp>
      <p:sp>
        <p:nvSpPr>
          <p:cNvPr id="23554" name="Rectangle 3"/>
          <p:cNvSpPr>
            <a:spLocks noGrp="1"/>
          </p:cNvSpPr>
          <p:nvPr>
            <p:ph type="body" idx="1"/>
          </p:nvPr>
        </p:nvSpPr>
        <p:spPr>
          <a:xfrm>
            <a:off x="827088" y="1196975"/>
            <a:ext cx="7921625"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二、关税的分类</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按征税目的划分</a:t>
            </a:r>
          </a:p>
          <a:p>
            <a:pPr marL="228600" indent="-228600" defTabSz="449263">
              <a:lnSpc>
                <a:spcPct val="160000"/>
              </a:lnSpc>
            </a:pPr>
            <a:r>
              <a:rPr lang="zh-CN" altLang="zh-CN" dirty="0" smtClean="0"/>
              <a:t>财政性关税</a:t>
            </a:r>
          </a:p>
          <a:p>
            <a:pPr marL="228600" indent="-228600" defTabSz="449263">
              <a:lnSpc>
                <a:spcPct val="160000"/>
              </a:lnSpc>
            </a:pPr>
            <a:r>
              <a:rPr lang="zh-CN" altLang="zh-CN" dirty="0" smtClean="0"/>
              <a:t>保护性关税</a:t>
            </a:r>
            <a:endParaRPr lang="en-US" altLang="zh-CN" dirty="0" smtClean="0"/>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按征税商品的流向划分</a:t>
            </a:r>
          </a:p>
          <a:p>
            <a:pPr marL="228600" indent="-228600" defTabSz="449263">
              <a:lnSpc>
                <a:spcPct val="160000"/>
              </a:lnSpc>
            </a:pPr>
            <a:r>
              <a:rPr lang="zh-CN" altLang="zh-CN" dirty="0" smtClean="0"/>
              <a:t>进口税</a:t>
            </a:r>
          </a:p>
          <a:p>
            <a:pPr marL="228600" indent="-228600" defTabSz="449263">
              <a:lnSpc>
                <a:spcPct val="160000"/>
              </a:lnSpc>
            </a:pPr>
            <a:r>
              <a:rPr lang="zh-CN" altLang="zh-CN" dirty="0" smtClean="0"/>
              <a:t>出口税</a:t>
            </a:r>
          </a:p>
          <a:p>
            <a:pPr marL="228600" indent="-228600" defTabSz="449263">
              <a:lnSpc>
                <a:spcPct val="160000"/>
              </a:lnSpc>
            </a:pPr>
            <a:r>
              <a:rPr lang="zh-CN" altLang="zh-CN" dirty="0" smtClean="0"/>
              <a:t>过境税</a:t>
            </a:r>
          </a:p>
          <a:p>
            <a:pPr marL="228600" indent="-228600" defTabSz="449263"/>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第一节　关税概述</a:t>
            </a:r>
            <a:endParaRPr lang="zh-CN" altLang="en-US" smtClean="0">
              <a:latin typeface="华文中宋"/>
              <a:ea typeface="宋体" charset="-122"/>
              <a:cs typeface="华文细黑"/>
            </a:endParaRPr>
          </a:p>
        </p:txBody>
      </p:sp>
      <p:sp>
        <p:nvSpPr>
          <p:cNvPr id="24578" name="Rectangle 3"/>
          <p:cNvSpPr>
            <a:spLocks noGrp="1"/>
          </p:cNvSpPr>
          <p:nvPr>
            <p:ph type="body" idx="1"/>
          </p:nvPr>
        </p:nvSpPr>
        <p:spPr>
          <a:xfrm>
            <a:off x="755650" y="1123950"/>
            <a:ext cx="7993063" cy="5184775"/>
          </a:xfrm>
        </p:spPr>
        <p:txBody>
          <a:bodyPr/>
          <a:lstStyle/>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按计征标准分类</a:t>
            </a:r>
          </a:p>
          <a:p>
            <a:pPr marL="228600" indent="-228600" defTabSz="449263">
              <a:lnSpc>
                <a:spcPct val="120000"/>
              </a:lnSpc>
            </a:pPr>
            <a:r>
              <a:rPr lang="zh-CN" altLang="zh-CN" dirty="0" smtClean="0"/>
              <a:t>从价关税</a:t>
            </a:r>
          </a:p>
          <a:p>
            <a:pPr marL="228600" indent="-228600" defTabSz="449263">
              <a:lnSpc>
                <a:spcPct val="120000"/>
              </a:lnSpc>
            </a:pPr>
            <a:r>
              <a:rPr lang="zh-CN" altLang="zh-CN" dirty="0" smtClean="0"/>
              <a:t>从量关税</a:t>
            </a:r>
          </a:p>
          <a:p>
            <a:pPr marL="228600" indent="-228600" defTabSz="449263">
              <a:lnSpc>
                <a:spcPct val="120000"/>
              </a:lnSpc>
            </a:pPr>
            <a:r>
              <a:rPr lang="zh-CN" altLang="zh-CN" dirty="0" smtClean="0"/>
              <a:t>复合关税</a:t>
            </a:r>
          </a:p>
          <a:p>
            <a:pPr marL="228600" indent="-228600" defTabSz="449263">
              <a:lnSpc>
                <a:spcPct val="120000"/>
              </a:lnSpc>
            </a:pPr>
            <a:r>
              <a:rPr lang="zh-CN" altLang="zh-CN" dirty="0" smtClean="0"/>
              <a:t>滑</a:t>
            </a:r>
            <a:r>
              <a:rPr lang="zh-CN" altLang="en-US" dirty="0" smtClean="0"/>
              <a:t>准</a:t>
            </a:r>
            <a:r>
              <a:rPr lang="zh-CN" altLang="zh-CN" dirty="0" smtClean="0"/>
              <a:t>税</a:t>
            </a:r>
            <a:endParaRPr lang="en-US" altLang="zh-CN" dirty="0" smtClean="0"/>
          </a:p>
          <a:p>
            <a:pPr marL="228600" indent="-228600" defTabSz="449263">
              <a:lnSpc>
                <a:spcPct val="120000"/>
              </a:lnSpc>
            </a:pPr>
            <a:endParaRPr lang="zh-CN" altLang="zh-CN" sz="1000" dirty="0" smtClean="0"/>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按征税有无优惠及优惠的程度划分</a:t>
            </a:r>
          </a:p>
          <a:p>
            <a:pPr marL="228600" indent="-228600" defTabSz="449263">
              <a:lnSpc>
                <a:spcPct val="120000"/>
              </a:lnSpc>
            </a:pPr>
            <a:r>
              <a:rPr lang="zh-CN" altLang="zh-CN" dirty="0" smtClean="0"/>
              <a:t>普通税</a:t>
            </a:r>
            <a:endParaRPr lang="zh-CN" altLang="en-US" dirty="0" smtClean="0"/>
          </a:p>
          <a:p>
            <a:pPr marL="228600" indent="-228600" defTabSz="449263">
              <a:lnSpc>
                <a:spcPct val="120000"/>
              </a:lnSpc>
            </a:pPr>
            <a:r>
              <a:rPr lang="zh-CN" altLang="zh-CN" dirty="0" smtClean="0"/>
              <a:t>最惠国税</a:t>
            </a:r>
            <a:endParaRPr lang="en-US" altLang="zh-CN" dirty="0" smtClean="0"/>
          </a:p>
          <a:p>
            <a:pPr marL="228600" indent="-228600" defTabSz="449263">
              <a:lnSpc>
                <a:spcPct val="120000"/>
              </a:lnSpc>
            </a:pPr>
            <a:endParaRPr lang="zh-CN" altLang="zh-CN" sz="1000" dirty="0" smtClean="0"/>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按征税的依据划分</a:t>
            </a:r>
          </a:p>
          <a:p>
            <a:pPr marL="228600" indent="-228600" defTabSz="449263">
              <a:lnSpc>
                <a:spcPct val="120000"/>
              </a:lnSpc>
            </a:pPr>
            <a:r>
              <a:rPr lang="zh-CN" altLang="zh-CN" dirty="0" smtClean="0"/>
              <a:t>正税</a:t>
            </a:r>
          </a:p>
          <a:p>
            <a:pPr marL="228600" indent="-228600" defTabSz="449263">
              <a:lnSpc>
                <a:spcPct val="120000"/>
              </a:lnSpc>
            </a:pPr>
            <a:r>
              <a:rPr lang="zh-CN" altLang="zh-CN" dirty="0" smtClean="0"/>
              <a:t>特别关税</a:t>
            </a:r>
            <a:endParaRPr lang="zh-CN"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a:xfrm>
            <a:off x="2627313" y="333375"/>
            <a:ext cx="5905500" cy="647700"/>
          </a:xfrm>
        </p:spPr>
        <p:txBody>
          <a:bodyPr/>
          <a:lstStyle/>
          <a:p>
            <a:r>
              <a:rPr lang="zh-CN" altLang="zh-CN" smtClean="0">
                <a:latin typeface="华文细黑"/>
                <a:ea typeface="华文细黑"/>
                <a:cs typeface="华文细黑"/>
              </a:rPr>
              <a:t>第一节　关税概述</a:t>
            </a:r>
            <a:endParaRPr lang="zh-CN" altLang="en-US" smtClean="0">
              <a:latin typeface="华文中宋"/>
              <a:ea typeface="宋体" charset="-122"/>
              <a:cs typeface="华文细黑"/>
            </a:endParaRPr>
          </a:p>
        </p:txBody>
      </p:sp>
      <p:sp>
        <p:nvSpPr>
          <p:cNvPr id="25602" name="Rectangle 3"/>
          <p:cNvSpPr>
            <a:spLocks noGrp="1"/>
          </p:cNvSpPr>
          <p:nvPr>
            <p:ph type="body" idx="1"/>
          </p:nvPr>
        </p:nvSpPr>
        <p:spPr>
          <a:xfrm>
            <a:off x="827088" y="1052513"/>
            <a:ext cx="7921625" cy="5329237"/>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三、关税的经济影响</a:t>
            </a:r>
          </a:p>
          <a:p>
            <a:pPr marL="228600" indent="-228600"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关税的价格影响</a:t>
            </a:r>
          </a:p>
          <a:p>
            <a:pPr marL="228600" indent="-228600" defTabSz="449263"/>
            <a:r>
              <a:rPr lang="zh-CN" altLang="zh-CN" dirty="0" smtClean="0"/>
              <a:t>征税方式</a:t>
            </a:r>
          </a:p>
          <a:p>
            <a:pPr marL="228600" indent="-228600" defTabSz="449263"/>
            <a:r>
              <a:rPr lang="zh-CN" altLang="zh-CN" dirty="0" smtClean="0"/>
              <a:t>价格弹性</a:t>
            </a:r>
          </a:p>
          <a:p>
            <a:pPr marL="228600" indent="-228600" defTabSz="449263"/>
            <a:r>
              <a:rPr lang="zh-CN" altLang="zh-CN" dirty="0" smtClean="0"/>
              <a:t>国际市场价格影响</a:t>
            </a:r>
          </a:p>
          <a:p>
            <a:pPr marL="228600" indent="-228600" defTabSz="449263">
              <a:lnSpc>
                <a:spcPct val="14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关税的贸易条件影响</a:t>
            </a:r>
          </a:p>
          <a:p>
            <a:pPr marL="228600" indent="-228600" defTabSz="449263"/>
            <a:r>
              <a:rPr lang="zh-CN" altLang="zh-CN" dirty="0" smtClean="0"/>
              <a:t>小国关税的贸易条件影响</a:t>
            </a:r>
          </a:p>
          <a:p>
            <a:pPr marL="228600" indent="-228600" defTabSz="449263"/>
            <a:r>
              <a:rPr lang="zh-CN" altLang="zh-CN" dirty="0" smtClean="0"/>
              <a:t>大国关税的贸易条件影响</a:t>
            </a:r>
            <a:endParaRPr lang="en-US" altLang="zh-CN" dirty="0" smtClean="0"/>
          </a:p>
          <a:p>
            <a:pPr marL="228600" indent="-228600" defTabSz="449263">
              <a:lnSpc>
                <a:spcPct val="140000"/>
              </a:lnSpc>
              <a:spcBef>
                <a:spcPct val="0"/>
              </a:spcBef>
              <a:buClr>
                <a:srgbClr val="486AC1"/>
              </a:buClr>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关税的国内经济影响</a:t>
            </a:r>
          </a:p>
          <a:p>
            <a:pPr marL="228600" indent="-228600" defTabSz="449263"/>
            <a:r>
              <a:rPr lang="zh-CN" altLang="zh-CN" dirty="0" smtClean="0"/>
              <a:t>消费影响</a:t>
            </a:r>
            <a:r>
              <a:rPr lang="zh-CN" altLang="en-US" dirty="0" smtClean="0"/>
              <a:t>和</a:t>
            </a:r>
            <a:r>
              <a:rPr lang="zh-CN" altLang="zh-CN" dirty="0" smtClean="0"/>
              <a:t>生产影响</a:t>
            </a:r>
          </a:p>
          <a:p>
            <a:pPr marL="228600" indent="-228600" defTabSz="449263"/>
            <a:r>
              <a:rPr lang="zh-CN" altLang="zh-CN" dirty="0" smtClean="0"/>
              <a:t>财政影响</a:t>
            </a:r>
            <a:r>
              <a:rPr lang="zh-CN" altLang="en-US" dirty="0" smtClean="0"/>
              <a:t>和</a:t>
            </a:r>
            <a:r>
              <a:rPr lang="zh-CN" altLang="zh-CN" dirty="0" smtClean="0"/>
              <a:t>社会福利影响</a:t>
            </a:r>
            <a:endParaRPr lang="zh-CN" altLang="en-US"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第一节　关税概述</a:t>
            </a:r>
            <a:endParaRPr lang="zh-CN" altLang="en-US" smtClean="0">
              <a:latin typeface="华文中宋"/>
              <a:ea typeface="宋体" charset="-122"/>
              <a:cs typeface="华文细黑"/>
            </a:endParaRPr>
          </a:p>
        </p:txBody>
      </p:sp>
      <p:sp>
        <p:nvSpPr>
          <p:cNvPr id="27650" name="Rectangle 3"/>
          <p:cNvSpPr>
            <a:spLocks noGrp="1"/>
          </p:cNvSpPr>
          <p:nvPr>
            <p:ph type="body" idx="1"/>
          </p:nvPr>
        </p:nvSpPr>
        <p:spPr>
          <a:xfrm>
            <a:off x="611188" y="1052513"/>
            <a:ext cx="7921625" cy="5184775"/>
          </a:xfrm>
        </p:spPr>
        <p:txBody>
          <a:bodyPr/>
          <a:lstStyle/>
          <a:p>
            <a:pPr marL="228600" indent="-228600"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四、我国关税制度的建立和发展</a:t>
            </a:r>
          </a:p>
          <a:p>
            <a:pPr marL="228600" indent="-228600"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关税制度的建立</a:t>
            </a:r>
          </a:p>
          <a:p>
            <a:pPr marL="228600" indent="-228600" defTabSz="449263">
              <a:lnSpc>
                <a:spcPct val="120000"/>
              </a:lnSpc>
            </a:pPr>
            <a:r>
              <a:rPr lang="zh-CN" altLang="en-US" sz="1600" dirty="0" smtClean="0"/>
              <a:t>1</a:t>
            </a:r>
            <a:r>
              <a:rPr lang="en-US" altLang="zh-CN" sz="1600" dirty="0" smtClean="0"/>
              <a:t>949</a:t>
            </a:r>
            <a:r>
              <a:rPr lang="zh-CN" altLang="en-US" sz="1600" dirty="0" smtClean="0"/>
              <a:t>年</a:t>
            </a:r>
            <a:r>
              <a:rPr lang="zh-CN" altLang="zh-CN" sz="1600" dirty="0" smtClean="0"/>
              <a:t>后</a:t>
            </a:r>
            <a:r>
              <a:rPr lang="en-US" altLang="zh-CN" sz="1600" dirty="0" smtClean="0"/>
              <a:t>,</a:t>
            </a:r>
            <a:r>
              <a:rPr lang="zh-CN" altLang="zh-CN" sz="1600" dirty="0" smtClean="0"/>
              <a:t>我国废除了旧的关税制度</a:t>
            </a:r>
            <a:r>
              <a:rPr lang="en-US" altLang="zh-CN" sz="1600" dirty="0" smtClean="0"/>
              <a:t>,</a:t>
            </a:r>
            <a:r>
              <a:rPr lang="zh-CN" altLang="en-US" sz="1600" dirty="0" smtClean="0"/>
              <a:t>建</a:t>
            </a:r>
            <a:r>
              <a:rPr lang="zh-CN" altLang="zh-CN" sz="1600" dirty="0" smtClean="0"/>
              <a:t>立了统一领导全国海关机构和海关业务的海关总署</a:t>
            </a:r>
            <a:r>
              <a:rPr lang="en-US" altLang="zh-CN" sz="1600" dirty="0" smtClean="0"/>
              <a:t>,</a:t>
            </a:r>
            <a:r>
              <a:rPr lang="zh-CN" altLang="zh-CN" sz="1600" dirty="0" smtClean="0"/>
              <a:t>代表国家负责执行监督管理、征税、查禁走私</a:t>
            </a:r>
            <a:r>
              <a:rPr lang="en-US" altLang="zh-CN" sz="1600" dirty="0" smtClean="0"/>
              <a:t>,</a:t>
            </a:r>
            <a:r>
              <a:rPr lang="zh-CN" altLang="zh-CN" sz="1600" dirty="0" smtClean="0"/>
              <a:t>保护国家主权和经济利益。</a:t>
            </a:r>
            <a:endParaRPr lang="zh-CN" altLang="en-US" sz="1600" dirty="0" smtClean="0"/>
          </a:p>
          <a:p>
            <a:pPr marL="228600" indent="-228600" defTabSz="449263">
              <a:lnSpc>
                <a:spcPct val="120000"/>
              </a:lnSpc>
            </a:pPr>
            <a:r>
              <a:rPr lang="zh-CN" altLang="en-US" sz="1600" dirty="0" smtClean="0"/>
              <a:t>1</a:t>
            </a:r>
            <a:r>
              <a:rPr lang="en-US" altLang="zh-CN" sz="1600" dirty="0" smtClean="0"/>
              <a:t>951</a:t>
            </a:r>
            <a:r>
              <a:rPr lang="zh-CN" altLang="en-US" sz="1600" dirty="0" smtClean="0"/>
              <a:t>年</a:t>
            </a:r>
            <a:r>
              <a:rPr lang="en-US" altLang="zh-CN" sz="1600" dirty="0" smtClean="0"/>
              <a:t>5</a:t>
            </a:r>
            <a:r>
              <a:rPr lang="zh-CN" altLang="en-US" sz="1600" dirty="0" smtClean="0"/>
              <a:t>月颁布了</a:t>
            </a:r>
            <a:r>
              <a:rPr lang="en-US" altLang="zh-CN" sz="1600" dirty="0" smtClean="0"/>
              <a:t>《</a:t>
            </a:r>
            <a:r>
              <a:rPr lang="zh-CN" altLang="en-US" sz="1600" dirty="0" smtClean="0"/>
              <a:t>中华人民共和国暂行海关法</a:t>
            </a:r>
            <a:r>
              <a:rPr lang="en-US" altLang="zh-CN" sz="1600" dirty="0" smtClean="0"/>
              <a:t>》</a:t>
            </a:r>
            <a:r>
              <a:rPr lang="zh-CN" altLang="en-US" sz="1600" dirty="0" smtClean="0"/>
              <a:t>和</a:t>
            </a:r>
            <a:r>
              <a:rPr lang="zh-CN" altLang="zh-CN" sz="1600" dirty="0" smtClean="0"/>
              <a:t>《</a:t>
            </a:r>
            <a:r>
              <a:rPr lang="zh-CN" altLang="en-US" sz="1600" dirty="0" smtClean="0"/>
              <a:t>中华人民共和国</a:t>
            </a:r>
            <a:r>
              <a:rPr lang="zh-CN" altLang="zh-CN" sz="1600" dirty="0" smtClean="0"/>
              <a:t>海关进出口税则》</a:t>
            </a:r>
            <a:r>
              <a:rPr lang="zh-CN" altLang="en-US" sz="1600" dirty="0" smtClean="0"/>
              <a:t>。</a:t>
            </a:r>
            <a:endParaRPr lang="zh-CN" altLang="zh-CN" sz="1600" dirty="0" smtClean="0"/>
          </a:p>
          <a:p>
            <a:pPr marL="228600" indent="-228600" defTabSz="449263">
              <a:lnSpc>
                <a:spcPct val="120000"/>
              </a:lnSpc>
              <a:spcBef>
                <a:spcPct val="0"/>
              </a:spcBef>
              <a:buClr>
                <a:srgbClr val="486AC1"/>
              </a:buClr>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关税制度的改革与完善</a:t>
            </a:r>
          </a:p>
          <a:p>
            <a:pPr marL="228600" indent="-228600" defTabSz="449263">
              <a:lnSpc>
                <a:spcPct val="120000"/>
              </a:lnSpc>
            </a:pPr>
            <a:r>
              <a:rPr lang="en-US" altLang="zh-CN" sz="1600" dirty="0" smtClean="0"/>
              <a:t>1985</a:t>
            </a:r>
            <a:r>
              <a:rPr lang="zh-CN" altLang="zh-CN" sz="1600" dirty="0" smtClean="0"/>
              <a:t>年关税制度的全面改革</a:t>
            </a:r>
            <a:r>
              <a:rPr lang="zh-CN" altLang="en-US" sz="1600" dirty="0" smtClean="0"/>
              <a:t>。</a:t>
            </a:r>
            <a:endParaRPr lang="zh-CN" altLang="zh-CN" sz="1600" dirty="0" smtClean="0"/>
          </a:p>
          <a:p>
            <a:pPr marL="228600" indent="-228600" defTabSz="449263">
              <a:lnSpc>
                <a:spcPct val="120000"/>
              </a:lnSpc>
            </a:pPr>
            <a:r>
              <a:rPr lang="en-US" altLang="zh-CN" sz="1600" dirty="0" smtClean="0"/>
              <a:t>1987</a:t>
            </a:r>
            <a:r>
              <a:rPr lang="zh-CN" altLang="zh-CN" sz="1600" dirty="0" smtClean="0"/>
              <a:t>年对《进出口关税条例》的修订</a:t>
            </a:r>
            <a:r>
              <a:rPr lang="zh-CN" altLang="en-US" sz="1600" dirty="0" smtClean="0"/>
              <a:t>。</a:t>
            </a:r>
            <a:endParaRPr lang="zh-CN" altLang="zh-CN" sz="1600" dirty="0" smtClean="0"/>
          </a:p>
          <a:p>
            <a:pPr marL="228600" indent="-228600" defTabSz="449263">
              <a:lnSpc>
                <a:spcPct val="120000"/>
              </a:lnSpc>
            </a:pPr>
            <a:r>
              <a:rPr lang="en-US" altLang="zh-CN" sz="1600" dirty="0" smtClean="0"/>
              <a:t>1992</a:t>
            </a:r>
            <a:r>
              <a:rPr lang="zh-CN" altLang="zh-CN" sz="1600" dirty="0" smtClean="0"/>
              <a:t>年对《海关进出口税则》的进一步修订</a:t>
            </a:r>
            <a:r>
              <a:rPr lang="zh-CN" altLang="en-US" sz="1600" dirty="0" smtClean="0"/>
              <a:t>。</a:t>
            </a:r>
            <a:endParaRPr lang="zh-CN" altLang="zh-CN" sz="1600" dirty="0" smtClean="0"/>
          </a:p>
          <a:p>
            <a:pPr marL="228600" indent="-228600" defTabSz="449263">
              <a:lnSpc>
                <a:spcPct val="120000"/>
              </a:lnSpc>
            </a:pPr>
            <a:r>
              <a:rPr lang="en-US" altLang="zh-CN" sz="1600" dirty="0" smtClean="0"/>
              <a:t>2001</a:t>
            </a:r>
            <a:r>
              <a:rPr lang="zh-CN" altLang="zh-CN" sz="1600" dirty="0" smtClean="0"/>
              <a:t>年实施新的《海关法》</a:t>
            </a:r>
            <a:r>
              <a:rPr lang="zh-CN" altLang="en-US" sz="1600" dirty="0" smtClean="0"/>
              <a:t>。</a:t>
            </a:r>
            <a:endParaRPr lang="zh-CN" altLang="zh-CN" sz="1600" dirty="0" smtClean="0"/>
          </a:p>
          <a:p>
            <a:pPr marL="228600" indent="-228600" defTabSz="449263">
              <a:lnSpc>
                <a:spcPct val="120000"/>
              </a:lnSpc>
            </a:pPr>
            <a:r>
              <a:rPr lang="en-US" altLang="zh-CN" sz="1600" dirty="0" smtClean="0"/>
              <a:t>2002</a:t>
            </a:r>
            <a:r>
              <a:rPr lang="zh-CN" altLang="zh-CN" sz="1600" dirty="0" smtClean="0"/>
              <a:t>年实施新的《完税价格办法》</a:t>
            </a:r>
            <a:r>
              <a:rPr lang="zh-CN" altLang="en-US" sz="1600" dirty="0" smtClean="0"/>
              <a:t>。</a:t>
            </a:r>
            <a:endParaRPr lang="zh-CN" altLang="zh-CN" sz="1600" dirty="0" smtClean="0"/>
          </a:p>
          <a:p>
            <a:pPr marL="228600" indent="-228600" defTabSz="449263">
              <a:lnSpc>
                <a:spcPct val="120000"/>
              </a:lnSpc>
            </a:pPr>
            <a:r>
              <a:rPr lang="en-US" altLang="zh-CN" sz="1600" dirty="0" smtClean="0"/>
              <a:t>2004</a:t>
            </a:r>
            <a:r>
              <a:rPr lang="zh-CN" altLang="zh-CN" sz="1600" dirty="0" smtClean="0"/>
              <a:t>年实施新的《进出口关税条例》</a:t>
            </a:r>
            <a:r>
              <a:rPr lang="zh-CN" altLang="en-US" sz="1600" dirty="0" smtClean="0"/>
              <a:t>。</a:t>
            </a:r>
            <a:endParaRPr lang="en-US" altLang="zh-CN" sz="1600" dirty="0" smtClean="0"/>
          </a:p>
          <a:p>
            <a:pPr marL="228600" indent="-228600" defTabSz="449263">
              <a:lnSpc>
                <a:spcPct val="120000"/>
              </a:lnSpc>
            </a:pPr>
            <a:r>
              <a:rPr lang="en-US" altLang="zh-CN" sz="1600" dirty="0" smtClean="0"/>
              <a:t>2015</a:t>
            </a:r>
            <a:r>
              <a:rPr lang="zh-CN" altLang="en-US" sz="1600" dirty="0" smtClean="0"/>
              <a:t>年实施</a:t>
            </a:r>
            <a:r>
              <a:rPr lang="en-US" altLang="zh-CN" sz="1600" dirty="0" smtClean="0"/>
              <a:t>《2015</a:t>
            </a:r>
            <a:r>
              <a:rPr lang="zh-CN" altLang="en-US" sz="1600" dirty="0" smtClean="0"/>
              <a:t>年关税实施方案</a:t>
            </a:r>
            <a:r>
              <a:rPr lang="en-US" altLang="zh-CN" sz="1600" dirty="0" smtClean="0"/>
              <a:t>》</a:t>
            </a:r>
            <a:r>
              <a:rPr lang="zh-CN" altLang="en-US" sz="1600" dirty="0" smtClean="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2484438" y="333375"/>
            <a:ext cx="6048375" cy="647700"/>
          </a:xfrm>
        </p:spPr>
        <p:txBody>
          <a:bodyPr/>
          <a:lstStyle/>
          <a:p>
            <a:r>
              <a:rPr lang="zh-CN" altLang="zh-CN" smtClean="0">
                <a:latin typeface="华文细黑"/>
                <a:ea typeface="华文细黑"/>
                <a:cs typeface="华文细黑"/>
              </a:rPr>
              <a:t>第一节　关税概述</a:t>
            </a:r>
            <a:endParaRPr lang="zh-CN" altLang="en-US" smtClean="0">
              <a:latin typeface="华文中宋"/>
              <a:ea typeface="宋体" charset="-122"/>
              <a:cs typeface="华文细黑"/>
            </a:endParaRPr>
          </a:p>
        </p:txBody>
      </p:sp>
      <p:sp>
        <p:nvSpPr>
          <p:cNvPr id="28674" name="Rectangle 3"/>
          <p:cNvSpPr>
            <a:spLocks noGrp="1"/>
          </p:cNvSpPr>
          <p:nvPr>
            <p:ph type="body" idx="1"/>
          </p:nvPr>
        </p:nvSpPr>
        <p:spPr>
          <a:xfrm>
            <a:off x="395288" y="1196975"/>
            <a:ext cx="8208962" cy="5184775"/>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大幅度降低进口关税</a:t>
            </a:r>
          </a:p>
          <a:p>
            <a:pPr marL="228600" indent="-228600" defTabSz="449263">
              <a:lnSpc>
                <a:spcPct val="160000"/>
              </a:lnSpc>
            </a:pPr>
            <a:r>
              <a:rPr lang="zh-CN" altLang="zh-CN" dirty="0" smtClean="0"/>
              <a:t>自</a:t>
            </a:r>
            <a:r>
              <a:rPr lang="en-US" altLang="zh-CN" dirty="0" smtClean="0"/>
              <a:t>2002</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a:t>
            </a:r>
            <a:r>
              <a:rPr lang="en-US" altLang="zh-CN" dirty="0" smtClean="0"/>
              <a:t>,</a:t>
            </a:r>
            <a:r>
              <a:rPr lang="zh-CN" altLang="zh-CN" dirty="0" smtClean="0"/>
              <a:t>我国平均关税税率水平降为</a:t>
            </a:r>
            <a:r>
              <a:rPr lang="en-US" altLang="zh-CN" dirty="0" smtClean="0"/>
              <a:t>11%</a:t>
            </a:r>
            <a:r>
              <a:rPr lang="zh-CN" altLang="zh-CN" dirty="0" smtClean="0"/>
              <a:t>。</a:t>
            </a:r>
            <a:endParaRPr lang="en-US" altLang="zh-CN" dirty="0" smtClean="0"/>
          </a:p>
          <a:p>
            <a:pPr marL="228600" indent="-228600" defTabSz="449263">
              <a:lnSpc>
                <a:spcPct val="160000"/>
              </a:lnSpc>
            </a:pPr>
            <a:r>
              <a:rPr lang="zh-CN" altLang="en-US" dirty="0" smtClean="0"/>
              <a:t>自</a:t>
            </a:r>
            <a:r>
              <a:rPr lang="en-US" altLang="zh-CN" dirty="0" smtClean="0"/>
              <a:t>2004</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a:t>
            </a:r>
            <a:r>
              <a:rPr lang="en-US" altLang="zh-CN" dirty="0" smtClean="0"/>
              <a:t>,</a:t>
            </a:r>
            <a:r>
              <a:rPr lang="zh-CN" altLang="zh-CN" dirty="0" smtClean="0"/>
              <a:t>我国平均关税税率水平降为</a:t>
            </a:r>
            <a:r>
              <a:rPr lang="en-US" altLang="zh-CN" dirty="0" smtClean="0"/>
              <a:t>10.4%</a:t>
            </a:r>
            <a:r>
              <a:rPr lang="zh-CN" altLang="zh-CN" dirty="0" smtClean="0"/>
              <a:t>。</a:t>
            </a:r>
            <a:endParaRPr lang="en-US" altLang="zh-CN" dirty="0" smtClean="0"/>
          </a:p>
          <a:p>
            <a:pPr marL="228600" indent="-228600" defTabSz="449263">
              <a:lnSpc>
                <a:spcPct val="160000"/>
              </a:lnSpc>
            </a:pPr>
            <a:r>
              <a:rPr lang="zh-CN" altLang="en-US" dirty="0" smtClean="0"/>
              <a:t>自</a:t>
            </a:r>
            <a:r>
              <a:rPr lang="en-US" altLang="zh-CN" dirty="0" smtClean="0"/>
              <a:t>2011</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a:t>
            </a:r>
            <a:r>
              <a:rPr lang="en-US" altLang="zh-CN" dirty="0" smtClean="0"/>
              <a:t>,</a:t>
            </a:r>
            <a:r>
              <a:rPr lang="zh-CN" altLang="en-US" dirty="0" smtClean="0"/>
              <a:t>我国平均关税税率水平降为</a:t>
            </a:r>
            <a:r>
              <a:rPr lang="en-US" altLang="zh-CN" dirty="0" smtClean="0"/>
              <a:t>9.8%</a:t>
            </a:r>
            <a:r>
              <a:rPr lang="zh-CN" altLang="en-US" dirty="0" smtClean="0"/>
              <a:t>。</a:t>
            </a:r>
            <a:endParaRPr lang="en-US" altLang="zh-CN" dirty="0" smtClean="0"/>
          </a:p>
          <a:p>
            <a:pPr marL="228600" indent="-228600" defTabSz="449263">
              <a:lnSpc>
                <a:spcPct val="160000"/>
              </a:lnSpc>
            </a:pPr>
            <a:r>
              <a:rPr lang="zh-CN" altLang="en-US" dirty="0" smtClean="0"/>
              <a:t>自</a:t>
            </a:r>
            <a:r>
              <a:rPr lang="en-US" altLang="zh-CN" dirty="0" smtClean="0"/>
              <a:t>2018</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a:t>
            </a:r>
            <a:r>
              <a:rPr lang="en-US" altLang="zh-CN" dirty="0" smtClean="0"/>
              <a:t>,</a:t>
            </a:r>
            <a:r>
              <a:rPr lang="zh-CN" altLang="en-US" dirty="0" smtClean="0"/>
              <a:t>我国平均关税税率水平降为</a:t>
            </a:r>
            <a:r>
              <a:rPr lang="en-US" altLang="zh-CN" dirty="0" smtClean="0"/>
              <a:t>7.5%</a:t>
            </a:r>
            <a:r>
              <a:rPr lang="zh-CN" altLang="en-US" dirty="0" smtClean="0"/>
              <a:t>。</a:t>
            </a:r>
            <a:endParaRPr lang="zh-CN" altLang="zh-CN" dirty="0" smtClean="0"/>
          </a:p>
          <a:p>
            <a:pPr marL="228600" indent="-228600" defTabSz="449263"/>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a:xfrm>
            <a:off x="1979613" y="333375"/>
            <a:ext cx="6553200" cy="647700"/>
          </a:xfrm>
        </p:spPr>
        <p:txBody>
          <a:bodyPr/>
          <a:lstStyle/>
          <a:p>
            <a:r>
              <a:rPr lang="zh-CN" altLang="zh-CN" smtClean="0">
                <a:latin typeface="华文细黑"/>
                <a:ea typeface="华文细黑"/>
                <a:cs typeface="华文细黑"/>
              </a:rPr>
              <a:t>第二节　关税的基本制度</a:t>
            </a:r>
            <a:endParaRPr lang="zh-CN" altLang="en-US" smtClean="0">
              <a:latin typeface="华文中宋"/>
              <a:ea typeface="宋体" charset="-122"/>
              <a:cs typeface="华文细黑"/>
            </a:endParaRPr>
          </a:p>
        </p:txBody>
      </p:sp>
      <p:sp>
        <p:nvSpPr>
          <p:cNvPr id="29698" name="Rectangle 3"/>
          <p:cNvSpPr>
            <a:spLocks noGrp="1"/>
          </p:cNvSpPr>
          <p:nvPr>
            <p:ph type="body" idx="1"/>
          </p:nvPr>
        </p:nvSpPr>
        <p:spPr>
          <a:xfrm>
            <a:off x="468313" y="1196975"/>
            <a:ext cx="8135937" cy="5184775"/>
          </a:xfrm>
        </p:spPr>
        <p:txBody>
          <a:bodyPr/>
          <a:lstStyle/>
          <a:p>
            <a:pPr marL="228600" indent="-228600"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一、纳税人</a:t>
            </a:r>
          </a:p>
          <a:p>
            <a:pPr marL="228600" indent="-228600" defTabSz="449263"/>
            <a:r>
              <a:rPr lang="zh-CN" altLang="zh-CN" smtClean="0"/>
              <a:t>关税的纳税人包括进口货物的收货人、出口货物的发货人、进出境物品的所有人。</a:t>
            </a:r>
            <a:endParaRPr lang="zh-CN" altLang="en-US" smtClean="0"/>
          </a:p>
          <a:p>
            <a:pPr marL="228600" indent="-228600" defTabSz="449263"/>
            <a:r>
              <a:rPr lang="zh-CN" altLang="zh-CN" smtClean="0"/>
              <a:t>进出口货物的收货人</a:t>
            </a:r>
            <a:r>
              <a:rPr lang="zh-CN" altLang="en-US" smtClean="0"/>
              <a:t>和</a:t>
            </a:r>
            <a:r>
              <a:rPr lang="zh-CN" altLang="zh-CN" smtClean="0"/>
              <a:t>发货人是依法取得对外贸易经营权</a:t>
            </a:r>
            <a:r>
              <a:rPr lang="en-US" altLang="zh-CN" smtClean="0"/>
              <a:t>,</a:t>
            </a:r>
            <a:r>
              <a:rPr lang="zh-CN" altLang="zh-CN" smtClean="0"/>
              <a:t>并进口或者出口货物的法人或者其他社会团体。</a:t>
            </a:r>
            <a:endParaRPr lang="zh-CN" altLang="en-US" smtClean="0"/>
          </a:p>
          <a:p>
            <a:pPr marL="228600" indent="-228600" defTabSz="449263"/>
            <a:r>
              <a:rPr lang="zh-CN" altLang="en-US" smtClean="0"/>
              <a:t>进出境物品的所有人包括该物品的所有人和推定为所有人的人。 </a:t>
            </a:r>
            <a:endParaRPr lang="zh-CN" altLang="zh-CN" smtClean="0"/>
          </a:p>
          <a:p>
            <a:pPr marL="228600" indent="-228600" defTabSz="449263">
              <a:lnSpc>
                <a:spcPct val="140000"/>
              </a:lnSpc>
              <a:spcBef>
                <a:spcPct val="0"/>
              </a:spcBef>
              <a:buClr>
                <a:srgbClr val="486AC1"/>
              </a:buClr>
              <a:buFont typeface="Arial" charset="0"/>
              <a:buNone/>
            </a:pPr>
            <a:endParaRPr lang="zh-CN" altLang="zh-CN" smtClean="0"/>
          </a:p>
          <a:p>
            <a:pPr marL="228600" indent="-228600" defTabSz="449263"/>
            <a:endParaRPr lang="zh-CN" alt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TotalTime>
  <Words>3530</Words>
  <Application>Microsoft Office PowerPoint</Application>
  <PresentationFormat>全屏显示(4:3)</PresentationFormat>
  <Paragraphs>175</Paragraphs>
  <Slides>25</Slides>
  <Notes>0</Notes>
  <HiddenSlides>0</HiddenSlides>
  <MMClips>0</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Office 主题​​</vt:lpstr>
      <vt:lpstr>Office 主题</vt:lpstr>
      <vt:lpstr>幻灯片 1</vt:lpstr>
      <vt:lpstr>目   录</vt:lpstr>
      <vt:lpstr>第一节　关税概述</vt:lpstr>
      <vt:lpstr>第一节　关税概述</vt:lpstr>
      <vt:lpstr>第一节　关税概述</vt:lpstr>
      <vt:lpstr>第一节　关税概述</vt:lpstr>
      <vt:lpstr>第一节　关税概述</vt:lpstr>
      <vt:lpstr>第一节　关税概述</vt:lpstr>
      <vt:lpstr>第二节　关税的基本制度</vt:lpstr>
      <vt:lpstr>第二节　关税的基本制度</vt:lpstr>
      <vt:lpstr>第二节　关税的基本制度</vt:lpstr>
      <vt:lpstr>第二节　关税的基本制度</vt:lpstr>
      <vt:lpstr>第二节　关税的基本制度</vt:lpstr>
      <vt:lpstr>第二节　关税的基本制度</vt:lpstr>
      <vt:lpstr>第二节　关税的基本制度</vt:lpstr>
      <vt:lpstr>第二节　关税的基本制度</vt:lpstr>
      <vt:lpstr>第三节　关税的计算与征收管理</vt:lpstr>
      <vt:lpstr>第三节　关税的计算与征收管理</vt:lpstr>
      <vt:lpstr>第三节　关税的计算与征收管理</vt:lpstr>
      <vt:lpstr>第三节　关税的计算与征收管理</vt:lpstr>
      <vt:lpstr>第三节　关税的计算与征收管理</vt:lpstr>
      <vt:lpstr>第三节　关税的计算与征收管理</vt:lpstr>
      <vt:lpstr>第三节　关税的计算与征收管理</vt:lpstr>
      <vt:lpstr>第三节　关税的计算与征收管理</vt:lpstr>
      <vt:lpstr>第三节　关税的计算与征收管理</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30</cp:revision>
  <dcterms:created xsi:type="dcterms:W3CDTF">2014-11-26T08:32:39Z</dcterms:created>
  <dcterms:modified xsi:type="dcterms:W3CDTF">2020-12-22T01:11:44Z</dcterms:modified>
</cp:coreProperties>
</file>