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35" r:id="rId2"/>
    <p:sldId id="436" r:id="rId3"/>
    <p:sldId id="412" r:id="rId4"/>
    <p:sldId id="415" r:id="rId5"/>
    <p:sldId id="419" r:id="rId6"/>
    <p:sldId id="420" r:id="rId7"/>
    <p:sldId id="421" r:id="rId8"/>
    <p:sldId id="423" r:id="rId9"/>
    <p:sldId id="424" r:id="rId10"/>
    <p:sldId id="425" r:id="rId11"/>
    <p:sldId id="426" r:id="rId12"/>
    <p:sldId id="427" r:id="rId13"/>
    <p:sldId id="428" r:id="rId14"/>
    <p:sldId id="429" r:id="rId15"/>
    <p:sldId id="430" r:id="rId16"/>
    <p:sldId id="431" r:id="rId17"/>
    <p:sldId id="432" r:id="rId18"/>
    <p:sldId id="433" r:id="rId19"/>
    <p:sldId id="434" r:id="rId20"/>
    <p:sldId id="455" r:id="rId21"/>
    <p:sldId id="456" r:id="rId22"/>
    <p:sldId id="457" r:id="rId23"/>
    <p:sldId id="458" r:id="rId24"/>
    <p:sldId id="459" r:id="rId25"/>
    <p:sldId id="460" r:id="rId26"/>
    <p:sldId id="461" r:id="rId27"/>
    <p:sldId id="462" r:id="rId28"/>
    <p:sldId id="46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6" d="100"/>
          <a:sy n="76" d="100"/>
        </p:scale>
        <p:origin x="624" y="90"/>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117475"/>
            <a:ext cx="12189884" cy="6738938"/>
            <a:chOff x="0" y="74"/>
            <a:chExt cx="5759" cy="4245"/>
          </a:xfrm>
        </p:grpSpPr>
        <p:sp>
          <p:nvSpPr>
            <p:cNvPr id="23" name="Rectangle 3"/>
            <p:cNvSpPr>
              <a:spLocks noChangeArrowheads="1"/>
            </p:cNvSpPr>
            <p:nvPr/>
          </p:nvSpPr>
          <p:spPr bwMode="auto">
            <a:xfrm>
              <a:off x="432" y="4113"/>
              <a:ext cx="2208" cy="206"/>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Rectangle 4"/>
            <p:cNvSpPr>
              <a:spLocks noChangeArrowheads="1"/>
            </p:cNvSpPr>
            <p:nvPr/>
          </p:nvSpPr>
          <p:spPr bwMode="auto">
            <a:xfrm>
              <a:off x="432" y="1536"/>
              <a:ext cx="5327"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Oval 5"/>
            <p:cNvSpPr>
              <a:spLocks noChangeArrowheads="1"/>
            </p:cNvSpPr>
            <p:nvPr/>
          </p:nvSpPr>
          <p:spPr bwMode="auto">
            <a:xfrm>
              <a:off x="555"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Oval 6"/>
            <p:cNvSpPr>
              <a:spLocks noChangeArrowheads="1"/>
            </p:cNvSpPr>
            <p:nvPr/>
          </p:nvSpPr>
          <p:spPr bwMode="auto">
            <a:xfrm>
              <a:off x="555"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Oval 7"/>
            <p:cNvSpPr>
              <a:spLocks noChangeArrowheads="1"/>
            </p:cNvSpPr>
            <p:nvPr/>
          </p:nvSpPr>
          <p:spPr bwMode="auto">
            <a:xfrm>
              <a:off x="555"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Oval 8"/>
            <p:cNvSpPr>
              <a:spLocks noChangeArrowheads="1"/>
            </p:cNvSpPr>
            <p:nvPr/>
          </p:nvSpPr>
          <p:spPr bwMode="auto">
            <a:xfrm>
              <a:off x="555" y="65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Oval 9"/>
            <p:cNvSpPr>
              <a:spLocks noChangeArrowheads="1"/>
            </p:cNvSpPr>
            <p:nvPr/>
          </p:nvSpPr>
          <p:spPr bwMode="auto">
            <a:xfrm>
              <a:off x="555" y="79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 name="Oval 10"/>
            <p:cNvSpPr>
              <a:spLocks noChangeArrowheads="1"/>
            </p:cNvSpPr>
            <p:nvPr/>
          </p:nvSpPr>
          <p:spPr bwMode="auto">
            <a:xfrm>
              <a:off x="555" y="93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 name="Oval 11"/>
            <p:cNvSpPr>
              <a:spLocks noChangeArrowheads="1"/>
            </p:cNvSpPr>
            <p:nvPr/>
          </p:nvSpPr>
          <p:spPr bwMode="auto">
            <a:xfrm>
              <a:off x="555" y="108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2" name="Oval 12"/>
            <p:cNvSpPr>
              <a:spLocks noChangeArrowheads="1"/>
            </p:cNvSpPr>
            <p:nvPr/>
          </p:nvSpPr>
          <p:spPr bwMode="auto">
            <a:xfrm>
              <a:off x="555" y="122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 name="Oval 13"/>
            <p:cNvSpPr>
              <a:spLocks noChangeArrowheads="1"/>
            </p:cNvSpPr>
            <p:nvPr/>
          </p:nvSpPr>
          <p:spPr bwMode="auto">
            <a:xfrm>
              <a:off x="555" y="137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7" name="Group 14"/>
            <p:cNvGrpSpPr/>
            <p:nvPr/>
          </p:nvGrpSpPr>
          <p:grpSpPr>
            <a:xfrm>
              <a:off x="2859" y="4202"/>
              <a:ext cx="2729" cy="41"/>
              <a:chOff x="2859" y="4202"/>
              <a:chExt cx="2729" cy="41"/>
            </a:xfrm>
          </p:grpSpPr>
          <p:sp>
            <p:nvSpPr>
              <p:cNvPr id="40" name="Oval 15"/>
              <p:cNvSpPr>
                <a:spLocks noChangeArrowheads="1"/>
              </p:cNvSpPr>
              <p:nvPr/>
            </p:nvSpPr>
            <p:spPr bwMode="auto">
              <a:xfrm>
                <a:off x="285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 name="Oval 16"/>
              <p:cNvSpPr>
                <a:spLocks noChangeArrowheads="1"/>
              </p:cNvSpPr>
              <p:nvPr/>
            </p:nvSpPr>
            <p:spPr bwMode="auto">
              <a:xfrm>
                <a:off x="324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2" name="Oval 17"/>
              <p:cNvSpPr>
                <a:spLocks noChangeArrowheads="1"/>
              </p:cNvSpPr>
              <p:nvPr/>
            </p:nvSpPr>
            <p:spPr bwMode="auto">
              <a:xfrm>
                <a:off x="362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3" name="Oval 18"/>
              <p:cNvSpPr>
                <a:spLocks noChangeArrowheads="1"/>
              </p:cNvSpPr>
              <p:nvPr/>
            </p:nvSpPr>
            <p:spPr bwMode="auto">
              <a:xfrm>
                <a:off x="4011"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9"/>
              <p:cNvSpPr>
                <a:spLocks noChangeArrowheads="1"/>
              </p:cNvSpPr>
              <p:nvPr/>
            </p:nvSpPr>
            <p:spPr bwMode="auto">
              <a:xfrm>
                <a:off x="4395"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20"/>
              <p:cNvSpPr>
                <a:spLocks noChangeArrowheads="1"/>
              </p:cNvSpPr>
              <p:nvPr/>
            </p:nvSpPr>
            <p:spPr bwMode="auto">
              <a:xfrm>
                <a:off x="477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21"/>
              <p:cNvSpPr>
                <a:spLocks noChangeArrowheads="1"/>
              </p:cNvSpPr>
              <p:nvPr/>
            </p:nvSpPr>
            <p:spPr bwMode="auto">
              <a:xfrm>
                <a:off x="516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22"/>
              <p:cNvSpPr>
                <a:spLocks noChangeArrowheads="1"/>
              </p:cNvSpPr>
              <p:nvPr/>
            </p:nvSpPr>
            <p:spPr bwMode="auto">
              <a:xfrm>
                <a:off x="554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35" name="Oval 23"/>
            <p:cNvSpPr>
              <a:spLocks noChangeArrowheads="1"/>
            </p:cNvSpPr>
            <p:nvPr/>
          </p:nvSpPr>
          <p:spPr bwMode="auto">
            <a:xfrm>
              <a:off x="555" y="50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9" name="Group 24"/>
            <p:cNvGrpSpPr/>
            <p:nvPr/>
          </p:nvGrpSpPr>
          <p:grpSpPr>
            <a:xfrm>
              <a:off x="0" y="2327"/>
              <a:ext cx="1203" cy="1203"/>
              <a:chOff x="0" y="2327"/>
              <a:chExt cx="1203" cy="1203"/>
            </a:xfrm>
          </p:grpSpPr>
          <p:sp>
            <p:nvSpPr>
              <p:cNvPr id="2070" name="Freeform 25"/>
              <p:cNvSpPr/>
              <p:nvPr/>
            </p:nvSpPr>
            <p:spPr>
              <a:xfrm>
                <a:off x="0" y="2394"/>
                <a:ext cx="443" cy="1033"/>
              </a:xfrm>
              <a:custGeom>
                <a:avLst/>
                <a:gdLst/>
                <a:ahLst/>
                <a:cxnLst>
                  <a:cxn ang="0">
                    <a:pos x="290" y="1016"/>
                  </a:cxn>
                  <a:cxn ang="0">
                    <a:pos x="316" y="974"/>
                  </a:cxn>
                  <a:cxn ang="0">
                    <a:pos x="354" y="920"/>
                  </a:cxn>
                  <a:cxn ang="0">
                    <a:pos x="384" y="884"/>
                  </a:cxn>
                  <a:cxn ang="0">
                    <a:pos x="381" y="832"/>
                  </a:cxn>
                  <a:cxn ang="0">
                    <a:pos x="370" y="794"/>
                  </a:cxn>
                  <a:cxn ang="0">
                    <a:pos x="361" y="760"/>
                  </a:cxn>
                  <a:cxn ang="0">
                    <a:pos x="361" y="734"/>
                  </a:cxn>
                  <a:cxn ang="0">
                    <a:pos x="359" y="707"/>
                  </a:cxn>
                  <a:cxn ang="0">
                    <a:pos x="373" y="691"/>
                  </a:cxn>
                  <a:cxn ang="0">
                    <a:pos x="391" y="686"/>
                  </a:cxn>
                  <a:cxn ang="0">
                    <a:pos x="395" y="680"/>
                  </a:cxn>
                  <a:cxn ang="0">
                    <a:pos x="390" y="671"/>
                  </a:cxn>
                  <a:cxn ang="0">
                    <a:pos x="386" y="660"/>
                  </a:cxn>
                  <a:cxn ang="0">
                    <a:pos x="437" y="635"/>
                  </a:cxn>
                  <a:cxn ang="0">
                    <a:pos x="442" y="619"/>
                  </a:cxn>
                  <a:cxn ang="0">
                    <a:pos x="438" y="604"/>
                  </a:cxn>
                  <a:cxn ang="0">
                    <a:pos x="400" y="543"/>
                  </a:cxn>
                  <a:cxn ang="0">
                    <a:pos x="384" y="474"/>
                  </a:cxn>
                  <a:cxn ang="0">
                    <a:pos x="354" y="455"/>
                  </a:cxn>
                  <a:cxn ang="0">
                    <a:pos x="326" y="433"/>
                  </a:cxn>
                  <a:cxn ang="0">
                    <a:pos x="312" y="411"/>
                  </a:cxn>
                  <a:cxn ang="0">
                    <a:pos x="307" y="391"/>
                  </a:cxn>
                  <a:cxn ang="0">
                    <a:pos x="290" y="339"/>
                  </a:cxn>
                  <a:cxn ang="0">
                    <a:pos x="308" y="289"/>
                  </a:cxn>
                  <a:cxn ang="0">
                    <a:pos x="298" y="278"/>
                  </a:cxn>
                  <a:cxn ang="0">
                    <a:pos x="280" y="307"/>
                  </a:cxn>
                  <a:cxn ang="0">
                    <a:pos x="269" y="283"/>
                  </a:cxn>
                  <a:cxn ang="0">
                    <a:pos x="272" y="224"/>
                  </a:cxn>
                  <a:cxn ang="0">
                    <a:pos x="280" y="177"/>
                  </a:cxn>
                  <a:cxn ang="0">
                    <a:pos x="280" y="146"/>
                  </a:cxn>
                  <a:cxn ang="0">
                    <a:pos x="281" y="123"/>
                  </a:cxn>
                  <a:cxn ang="0">
                    <a:pos x="290" y="104"/>
                  </a:cxn>
                  <a:cxn ang="0">
                    <a:pos x="296" y="97"/>
                  </a:cxn>
                  <a:cxn ang="0">
                    <a:pos x="298" y="94"/>
                  </a:cxn>
                  <a:cxn ang="0">
                    <a:pos x="301" y="92"/>
                  </a:cxn>
                  <a:cxn ang="0">
                    <a:pos x="307" y="83"/>
                  </a:cxn>
                  <a:cxn ang="0">
                    <a:pos x="317" y="79"/>
                  </a:cxn>
                  <a:cxn ang="0">
                    <a:pos x="328" y="77"/>
                  </a:cxn>
                  <a:cxn ang="0">
                    <a:pos x="337" y="74"/>
                  </a:cxn>
                  <a:cxn ang="0">
                    <a:pos x="345" y="67"/>
                  </a:cxn>
                  <a:cxn ang="0">
                    <a:pos x="337" y="50"/>
                  </a:cxn>
                  <a:cxn ang="0">
                    <a:pos x="337" y="47"/>
                  </a:cxn>
                  <a:cxn ang="0">
                    <a:pos x="337" y="43"/>
                  </a:cxn>
                  <a:cxn ang="0">
                    <a:pos x="337" y="41"/>
                  </a:cxn>
                  <a:cxn ang="0">
                    <a:pos x="334" y="38"/>
                  </a:cxn>
                  <a:cxn ang="0">
                    <a:pos x="321" y="21"/>
                  </a:cxn>
                  <a:cxn ang="0">
                    <a:pos x="316" y="0"/>
                  </a:cxn>
                  <a:cxn ang="0">
                    <a:pos x="188" y="94"/>
                  </a:cxn>
                  <a:cxn ang="0">
                    <a:pos x="88" y="218"/>
                  </a:cxn>
                  <a:cxn ang="0">
                    <a:pos x="21" y="366"/>
                  </a:cxn>
                  <a:cxn ang="0">
                    <a:pos x="0" y="530"/>
                  </a:cxn>
                  <a:cxn ang="0">
                    <a:pos x="20" y="680"/>
                  </a:cxn>
                  <a:cxn ang="0">
                    <a:pos x="74" y="819"/>
                  </a:cxn>
                  <a:cxn ang="0">
                    <a:pos x="160" y="938"/>
                  </a:cxn>
                  <a:cxn ang="0">
                    <a:pos x="272" y="1032"/>
                  </a:cxn>
                </a:cxnLst>
                <a:rect l="0" t="0" r="0" b="0"/>
                <a:pathLst>
                  <a:path w="443" h="1033">
                    <a:moveTo>
                      <a:pt x="272" y="1032"/>
                    </a:moveTo>
                    <a:lnTo>
                      <a:pt x="290" y="1016"/>
                    </a:lnTo>
                    <a:lnTo>
                      <a:pt x="301" y="992"/>
                    </a:lnTo>
                    <a:lnTo>
                      <a:pt x="316" y="974"/>
                    </a:lnTo>
                    <a:lnTo>
                      <a:pt x="328" y="955"/>
                    </a:lnTo>
                    <a:lnTo>
                      <a:pt x="354" y="920"/>
                    </a:lnTo>
                    <a:lnTo>
                      <a:pt x="373" y="904"/>
                    </a:lnTo>
                    <a:lnTo>
                      <a:pt x="384" y="884"/>
                    </a:lnTo>
                    <a:lnTo>
                      <a:pt x="390" y="848"/>
                    </a:lnTo>
                    <a:lnTo>
                      <a:pt x="381" y="832"/>
                    </a:lnTo>
                    <a:lnTo>
                      <a:pt x="375" y="812"/>
                    </a:lnTo>
                    <a:lnTo>
                      <a:pt x="370" y="794"/>
                    </a:lnTo>
                    <a:lnTo>
                      <a:pt x="361" y="774"/>
                    </a:lnTo>
                    <a:lnTo>
                      <a:pt x="361" y="760"/>
                    </a:lnTo>
                    <a:lnTo>
                      <a:pt x="361" y="747"/>
                    </a:lnTo>
                    <a:lnTo>
                      <a:pt x="361" y="734"/>
                    </a:lnTo>
                    <a:lnTo>
                      <a:pt x="359" y="722"/>
                    </a:lnTo>
                    <a:lnTo>
                      <a:pt x="359" y="707"/>
                    </a:lnTo>
                    <a:lnTo>
                      <a:pt x="364" y="698"/>
                    </a:lnTo>
                    <a:lnTo>
                      <a:pt x="373" y="691"/>
                    </a:lnTo>
                    <a:lnTo>
                      <a:pt x="390" y="686"/>
                    </a:lnTo>
                    <a:lnTo>
                      <a:pt x="391" y="686"/>
                    </a:lnTo>
                    <a:lnTo>
                      <a:pt x="395" y="682"/>
                    </a:lnTo>
                    <a:lnTo>
                      <a:pt x="395" y="680"/>
                    </a:lnTo>
                    <a:lnTo>
                      <a:pt x="395" y="677"/>
                    </a:lnTo>
                    <a:lnTo>
                      <a:pt x="390" y="671"/>
                    </a:lnTo>
                    <a:lnTo>
                      <a:pt x="386" y="666"/>
                    </a:lnTo>
                    <a:lnTo>
                      <a:pt x="386" y="660"/>
                    </a:lnTo>
                    <a:lnTo>
                      <a:pt x="395" y="655"/>
                    </a:lnTo>
                    <a:lnTo>
                      <a:pt x="437" y="635"/>
                    </a:lnTo>
                    <a:lnTo>
                      <a:pt x="442" y="626"/>
                    </a:lnTo>
                    <a:lnTo>
                      <a:pt x="442" y="619"/>
                    </a:lnTo>
                    <a:lnTo>
                      <a:pt x="442" y="613"/>
                    </a:lnTo>
                    <a:lnTo>
                      <a:pt x="438" y="604"/>
                    </a:lnTo>
                    <a:lnTo>
                      <a:pt x="417" y="577"/>
                    </a:lnTo>
                    <a:lnTo>
                      <a:pt x="400" y="543"/>
                    </a:lnTo>
                    <a:lnTo>
                      <a:pt x="391" y="511"/>
                    </a:lnTo>
                    <a:lnTo>
                      <a:pt x="384" y="474"/>
                    </a:lnTo>
                    <a:lnTo>
                      <a:pt x="368" y="465"/>
                    </a:lnTo>
                    <a:lnTo>
                      <a:pt x="354" y="455"/>
                    </a:lnTo>
                    <a:lnTo>
                      <a:pt x="339" y="444"/>
                    </a:lnTo>
                    <a:lnTo>
                      <a:pt x="326" y="433"/>
                    </a:lnTo>
                    <a:lnTo>
                      <a:pt x="317" y="422"/>
                    </a:lnTo>
                    <a:lnTo>
                      <a:pt x="312" y="411"/>
                    </a:lnTo>
                    <a:lnTo>
                      <a:pt x="308" y="402"/>
                    </a:lnTo>
                    <a:lnTo>
                      <a:pt x="307" y="391"/>
                    </a:lnTo>
                    <a:lnTo>
                      <a:pt x="285" y="363"/>
                    </a:lnTo>
                    <a:lnTo>
                      <a:pt x="290" y="339"/>
                    </a:lnTo>
                    <a:lnTo>
                      <a:pt x="301" y="314"/>
                    </a:lnTo>
                    <a:lnTo>
                      <a:pt x="308" y="289"/>
                    </a:lnTo>
                    <a:lnTo>
                      <a:pt x="308" y="267"/>
                    </a:lnTo>
                    <a:lnTo>
                      <a:pt x="298" y="278"/>
                    </a:lnTo>
                    <a:lnTo>
                      <a:pt x="287" y="294"/>
                    </a:lnTo>
                    <a:lnTo>
                      <a:pt x="280" y="307"/>
                    </a:lnTo>
                    <a:lnTo>
                      <a:pt x="272" y="314"/>
                    </a:lnTo>
                    <a:lnTo>
                      <a:pt x="269" y="283"/>
                    </a:lnTo>
                    <a:lnTo>
                      <a:pt x="271" y="254"/>
                    </a:lnTo>
                    <a:lnTo>
                      <a:pt x="272" y="224"/>
                    </a:lnTo>
                    <a:lnTo>
                      <a:pt x="272" y="195"/>
                    </a:lnTo>
                    <a:lnTo>
                      <a:pt x="280" y="177"/>
                    </a:lnTo>
                    <a:lnTo>
                      <a:pt x="280" y="164"/>
                    </a:lnTo>
                    <a:lnTo>
                      <a:pt x="280" y="146"/>
                    </a:lnTo>
                    <a:lnTo>
                      <a:pt x="281" y="133"/>
                    </a:lnTo>
                    <a:lnTo>
                      <a:pt x="281" y="123"/>
                    </a:lnTo>
                    <a:lnTo>
                      <a:pt x="285" y="113"/>
                    </a:lnTo>
                    <a:lnTo>
                      <a:pt x="290" y="104"/>
                    </a:lnTo>
                    <a:lnTo>
                      <a:pt x="296" y="97"/>
                    </a:lnTo>
                    <a:lnTo>
                      <a:pt x="298" y="94"/>
                    </a:lnTo>
                    <a:lnTo>
                      <a:pt x="301" y="92"/>
                    </a:lnTo>
                    <a:lnTo>
                      <a:pt x="303" y="86"/>
                    </a:lnTo>
                    <a:lnTo>
                      <a:pt x="307" y="83"/>
                    </a:lnTo>
                    <a:lnTo>
                      <a:pt x="308" y="83"/>
                    </a:lnTo>
                    <a:lnTo>
                      <a:pt x="317" y="79"/>
                    </a:lnTo>
                    <a:lnTo>
                      <a:pt x="323" y="77"/>
                    </a:lnTo>
                    <a:lnTo>
                      <a:pt x="328" y="77"/>
                    </a:lnTo>
                    <a:lnTo>
                      <a:pt x="334" y="74"/>
                    </a:lnTo>
                    <a:lnTo>
                      <a:pt x="337" y="74"/>
                    </a:lnTo>
                    <a:lnTo>
                      <a:pt x="339" y="72"/>
                    </a:lnTo>
                    <a:lnTo>
                      <a:pt x="345" y="67"/>
                    </a:lnTo>
                    <a:lnTo>
                      <a:pt x="345" y="63"/>
                    </a:lnTo>
                    <a:lnTo>
                      <a:pt x="337" y="50"/>
                    </a:lnTo>
                    <a:lnTo>
                      <a:pt x="337" y="47"/>
                    </a:lnTo>
                    <a:lnTo>
                      <a:pt x="337" y="43"/>
                    </a:lnTo>
                    <a:lnTo>
                      <a:pt x="337" y="41"/>
                    </a:lnTo>
                    <a:lnTo>
                      <a:pt x="334" y="41"/>
                    </a:lnTo>
                    <a:lnTo>
                      <a:pt x="334" y="38"/>
                    </a:lnTo>
                    <a:lnTo>
                      <a:pt x="328" y="30"/>
                    </a:lnTo>
                    <a:lnTo>
                      <a:pt x="321" y="21"/>
                    </a:lnTo>
                    <a:lnTo>
                      <a:pt x="317" y="11"/>
                    </a:lnTo>
                    <a:lnTo>
                      <a:pt x="316" y="0"/>
                    </a:lnTo>
                    <a:lnTo>
                      <a:pt x="249" y="41"/>
                    </a:lnTo>
                    <a:lnTo>
                      <a:pt x="188" y="94"/>
                    </a:lnTo>
                    <a:lnTo>
                      <a:pt x="133" y="151"/>
                    </a:lnTo>
                    <a:lnTo>
                      <a:pt x="88" y="218"/>
                    </a:lnTo>
                    <a:lnTo>
                      <a:pt x="50" y="289"/>
                    </a:lnTo>
                    <a:lnTo>
                      <a:pt x="21" y="366"/>
                    </a:lnTo>
                    <a:lnTo>
                      <a:pt x="5" y="446"/>
                    </a:lnTo>
                    <a:lnTo>
                      <a:pt x="0" y="530"/>
                    </a:lnTo>
                    <a:lnTo>
                      <a:pt x="5" y="608"/>
                    </a:lnTo>
                    <a:lnTo>
                      <a:pt x="20" y="680"/>
                    </a:lnTo>
                    <a:lnTo>
                      <a:pt x="45" y="751"/>
                    </a:lnTo>
                    <a:lnTo>
                      <a:pt x="74" y="819"/>
                    </a:lnTo>
                    <a:lnTo>
                      <a:pt x="114" y="879"/>
                    </a:lnTo>
                    <a:lnTo>
                      <a:pt x="160" y="938"/>
                    </a:lnTo>
                    <a:lnTo>
                      <a:pt x="215" y="987"/>
                    </a:lnTo>
                    <a:lnTo>
                      <a:pt x="272" y="1032"/>
                    </a:lnTo>
                  </a:path>
                </a:pathLst>
              </a:custGeom>
              <a:solidFill>
                <a:schemeClr val="folHlink">
                  <a:alpha val="100000"/>
                </a:schemeClr>
              </a:solidFill>
              <a:ln w="9525">
                <a:noFill/>
              </a:ln>
            </p:spPr>
            <p:txBody>
              <a:bodyPr/>
              <a:lstStyle/>
              <a:p>
                <a:endParaRPr lang="zh-CN" altLang="en-US" sz="2400"/>
              </a:p>
            </p:txBody>
          </p:sp>
          <p:sp>
            <p:nvSpPr>
              <p:cNvPr id="2071" name="Freeform 26"/>
              <p:cNvSpPr/>
              <p:nvPr/>
            </p:nvSpPr>
            <p:spPr>
              <a:xfrm>
                <a:off x="379" y="2327"/>
                <a:ext cx="824" cy="1203"/>
              </a:xfrm>
              <a:custGeom>
                <a:avLst/>
                <a:gdLst/>
                <a:ahLst/>
                <a:cxnLst>
                  <a:cxn ang="0">
                    <a:pos x="796" y="688"/>
                  </a:cxn>
                  <a:cxn ang="0">
                    <a:pos x="756" y="641"/>
                  </a:cxn>
                  <a:cxn ang="0">
                    <a:pos x="812" y="615"/>
                  </a:cxn>
                  <a:cxn ang="0">
                    <a:pos x="814" y="502"/>
                  </a:cxn>
                  <a:cxn ang="0">
                    <a:pos x="705" y="247"/>
                  </a:cxn>
                  <a:cxn ang="0">
                    <a:pos x="651" y="262"/>
                  </a:cxn>
                  <a:cxn ang="0">
                    <a:pos x="574" y="289"/>
                  </a:cxn>
                  <a:cxn ang="0">
                    <a:pos x="536" y="258"/>
                  </a:cxn>
                  <a:cxn ang="0">
                    <a:pos x="563" y="170"/>
                  </a:cxn>
                  <a:cxn ang="0">
                    <a:pos x="532" y="81"/>
                  </a:cxn>
                  <a:cxn ang="0">
                    <a:pos x="455" y="56"/>
                  </a:cxn>
                  <a:cxn ang="0">
                    <a:pos x="484" y="150"/>
                  </a:cxn>
                  <a:cxn ang="0">
                    <a:pos x="465" y="190"/>
                  </a:cxn>
                  <a:cxn ang="0">
                    <a:pos x="442" y="200"/>
                  </a:cxn>
                  <a:cxn ang="0">
                    <a:pos x="419" y="164"/>
                  </a:cxn>
                  <a:cxn ang="0">
                    <a:pos x="381" y="108"/>
                  </a:cxn>
                  <a:cxn ang="0">
                    <a:pos x="406" y="108"/>
                  </a:cxn>
                  <a:cxn ang="0">
                    <a:pos x="424" y="72"/>
                  </a:cxn>
                  <a:cxn ang="0">
                    <a:pos x="325" y="0"/>
                  </a:cxn>
                  <a:cxn ang="0">
                    <a:pos x="281" y="27"/>
                  </a:cxn>
                  <a:cxn ang="0">
                    <a:pos x="240" y="72"/>
                  </a:cxn>
                  <a:cxn ang="0">
                    <a:pos x="209" y="114"/>
                  </a:cxn>
                  <a:cxn ang="0">
                    <a:pos x="209" y="150"/>
                  </a:cxn>
                  <a:cxn ang="0">
                    <a:pos x="240" y="164"/>
                  </a:cxn>
                  <a:cxn ang="0">
                    <a:pos x="209" y="222"/>
                  </a:cxn>
                  <a:cxn ang="0">
                    <a:pos x="213" y="242"/>
                  </a:cxn>
                  <a:cxn ang="0">
                    <a:pos x="267" y="222"/>
                  </a:cxn>
                  <a:cxn ang="0">
                    <a:pos x="303" y="170"/>
                  </a:cxn>
                  <a:cxn ang="0">
                    <a:pos x="354" y="231"/>
                  </a:cxn>
                  <a:cxn ang="0">
                    <a:pos x="372" y="291"/>
                  </a:cxn>
                  <a:cxn ang="0">
                    <a:pos x="348" y="294"/>
                  </a:cxn>
                  <a:cxn ang="0">
                    <a:pos x="298" y="309"/>
                  </a:cxn>
                  <a:cxn ang="0">
                    <a:pos x="323" y="330"/>
                  </a:cxn>
                  <a:cxn ang="0">
                    <a:pos x="260" y="339"/>
                  </a:cxn>
                  <a:cxn ang="0">
                    <a:pos x="189" y="411"/>
                  </a:cxn>
                  <a:cxn ang="0">
                    <a:pos x="184" y="469"/>
                  </a:cxn>
                  <a:cxn ang="0">
                    <a:pos x="148" y="435"/>
                  </a:cxn>
                  <a:cxn ang="0">
                    <a:pos x="83" y="402"/>
                  </a:cxn>
                  <a:cxn ang="0">
                    <a:pos x="0" y="455"/>
                  </a:cxn>
                  <a:cxn ang="0">
                    <a:pos x="54" y="496"/>
                  </a:cxn>
                  <a:cxn ang="0">
                    <a:pos x="74" y="485"/>
                  </a:cxn>
                  <a:cxn ang="0">
                    <a:pos x="54" y="608"/>
                  </a:cxn>
                  <a:cxn ang="0">
                    <a:pos x="132" y="641"/>
                  </a:cxn>
                  <a:cxn ang="0">
                    <a:pos x="195" y="661"/>
                  </a:cxn>
                  <a:cxn ang="0">
                    <a:pos x="249" y="744"/>
                  </a:cxn>
                  <a:cxn ang="0">
                    <a:pos x="334" y="886"/>
                  </a:cxn>
                  <a:cxn ang="0">
                    <a:pos x="391" y="1007"/>
                  </a:cxn>
                  <a:cxn ang="0">
                    <a:pos x="292" y="1052"/>
                  </a:cxn>
                  <a:cxn ang="0">
                    <a:pos x="182" y="1105"/>
                  </a:cxn>
                  <a:cxn ang="0">
                    <a:pos x="68" y="1180"/>
                  </a:cxn>
                  <a:cxn ang="0">
                    <a:pos x="200" y="1202"/>
                  </a:cxn>
                  <a:cxn ang="0">
                    <a:pos x="417" y="1168"/>
                  </a:cxn>
                  <a:cxn ang="0">
                    <a:pos x="613" y="1052"/>
                  </a:cxn>
                  <a:cxn ang="0">
                    <a:pos x="610" y="929"/>
                  </a:cxn>
                  <a:cxn ang="0">
                    <a:pos x="543" y="888"/>
                  </a:cxn>
                  <a:cxn ang="0">
                    <a:pos x="567" y="791"/>
                  </a:cxn>
                  <a:cxn ang="0">
                    <a:pos x="655" y="738"/>
                  </a:cxn>
                  <a:cxn ang="0">
                    <a:pos x="725" y="713"/>
                  </a:cxn>
                  <a:cxn ang="0">
                    <a:pos x="792" y="729"/>
                  </a:cxn>
                </a:cxnLst>
                <a:rect l="0" t="0" r="0" b="0"/>
                <a:pathLst>
                  <a:path w="824" h="1203">
                    <a:moveTo>
                      <a:pt x="803" y="736"/>
                    </a:moveTo>
                    <a:lnTo>
                      <a:pt x="807" y="724"/>
                    </a:lnTo>
                    <a:lnTo>
                      <a:pt x="808" y="713"/>
                    </a:lnTo>
                    <a:lnTo>
                      <a:pt x="812" y="702"/>
                    </a:lnTo>
                    <a:lnTo>
                      <a:pt x="814" y="691"/>
                    </a:lnTo>
                    <a:lnTo>
                      <a:pt x="803" y="691"/>
                    </a:lnTo>
                    <a:lnTo>
                      <a:pt x="796" y="688"/>
                    </a:lnTo>
                    <a:lnTo>
                      <a:pt x="783" y="686"/>
                    </a:lnTo>
                    <a:lnTo>
                      <a:pt x="776" y="680"/>
                    </a:lnTo>
                    <a:lnTo>
                      <a:pt x="770" y="675"/>
                    </a:lnTo>
                    <a:lnTo>
                      <a:pt x="767" y="666"/>
                    </a:lnTo>
                    <a:lnTo>
                      <a:pt x="761" y="661"/>
                    </a:lnTo>
                    <a:lnTo>
                      <a:pt x="760" y="655"/>
                    </a:lnTo>
                    <a:lnTo>
                      <a:pt x="756" y="641"/>
                    </a:lnTo>
                    <a:lnTo>
                      <a:pt x="756" y="624"/>
                    </a:lnTo>
                    <a:lnTo>
                      <a:pt x="760" y="610"/>
                    </a:lnTo>
                    <a:lnTo>
                      <a:pt x="767" y="599"/>
                    </a:lnTo>
                    <a:lnTo>
                      <a:pt x="781" y="597"/>
                    </a:lnTo>
                    <a:lnTo>
                      <a:pt x="792" y="599"/>
                    </a:lnTo>
                    <a:lnTo>
                      <a:pt x="803" y="608"/>
                    </a:lnTo>
                    <a:lnTo>
                      <a:pt x="812" y="615"/>
                    </a:lnTo>
                    <a:lnTo>
                      <a:pt x="819" y="628"/>
                    </a:lnTo>
                    <a:lnTo>
                      <a:pt x="823" y="619"/>
                    </a:lnTo>
                    <a:lnTo>
                      <a:pt x="823" y="610"/>
                    </a:lnTo>
                    <a:lnTo>
                      <a:pt x="823" y="605"/>
                    </a:lnTo>
                    <a:lnTo>
                      <a:pt x="823" y="597"/>
                    </a:lnTo>
                    <a:lnTo>
                      <a:pt x="819" y="549"/>
                    </a:lnTo>
                    <a:lnTo>
                      <a:pt x="814" y="502"/>
                    </a:lnTo>
                    <a:lnTo>
                      <a:pt x="807" y="455"/>
                    </a:lnTo>
                    <a:lnTo>
                      <a:pt x="792" y="411"/>
                    </a:lnTo>
                    <a:lnTo>
                      <a:pt x="776" y="366"/>
                    </a:lnTo>
                    <a:lnTo>
                      <a:pt x="756" y="325"/>
                    </a:lnTo>
                    <a:lnTo>
                      <a:pt x="734" y="285"/>
                    </a:lnTo>
                    <a:lnTo>
                      <a:pt x="709" y="247"/>
                    </a:lnTo>
                    <a:lnTo>
                      <a:pt x="705" y="247"/>
                    </a:lnTo>
                    <a:lnTo>
                      <a:pt x="702" y="244"/>
                    </a:lnTo>
                    <a:lnTo>
                      <a:pt x="698" y="244"/>
                    </a:lnTo>
                    <a:lnTo>
                      <a:pt x="693" y="242"/>
                    </a:lnTo>
                    <a:lnTo>
                      <a:pt x="677" y="253"/>
                    </a:lnTo>
                    <a:lnTo>
                      <a:pt x="668" y="254"/>
                    </a:lnTo>
                    <a:lnTo>
                      <a:pt x="660" y="258"/>
                    </a:lnTo>
                    <a:lnTo>
                      <a:pt x="651" y="262"/>
                    </a:lnTo>
                    <a:lnTo>
                      <a:pt x="642" y="264"/>
                    </a:lnTo>
                    <a:lnTo>
                      <a:pt x="631" y="267"/>
                    </a:lnTo>
                    <a:lnTo>
                      <a:pt x="619" y="273"/>
                    </a:lnTo>
                    <a:lnTo>
                      <a:pt x="606" y="278"/>
                    </a:lnTo>
                    <a:lnTo>
                      <a:pt x="594" y="283"/>
                    </a:lnTo>
                    <a:lnTo>
                      <a:pt x="583" y="285"/>
                    </a:lnTo>
                    <a:lnTo>
                      <a:pt x="574" y="289"/>
                    </a:lnTo>
                    <a:lnTo>
                      <a:pt x="567" y="291"/>
                    </a:lnTo>
                    <a:lnTo>
                      <a:pt x="557" y="289"/>
                    </a:lnTo>
                    <a:lnTo>
                      <a:pt x="554" y="285"/>
                    </a:lnTo>
                    <a:lnTo>
                      <a:pt x="548" y="280"/>
                    </a:lnTo>
                    <a:lnTo>
                      <a:pt x="547" y="278"/>
                    </a:lnTo>
                    <a:lnTo>
                      <a:pt x="543" y="273"/>
                    </a:lnTo>
                    <a:lnTo>
                      <a:pt x="536" y="258"/>
                    </a:lnTo>
                    <a:lnTo>
                      <a:pt x="532" y="244"/>
                    </a:lnTo>
                    <a:lnTo>
                      <a:pt x="532" y="231"/>
                    </a:lnTo>
                    <a:lnTo>
                      <a:pt x="530" y="217"/>
                    </a:lnTo>
                    <a:lnTo>
                      <a:pt x="532" y="202"/>
                    </a:lnTo>
                    <a:lnTo>
                      <a:pt x="541" y="190"/>
                    </a:lnTo>
                    <a:lnTo>
                      <a:pt x="552" y="177"/>
                    </a:lnTo>
                    <a:lnTo>
                      <a:pt x="563" y="170"/>
                    </a:lnTo>
                    <a:lnTo>
                      <a:pt x="574" y="159"/>
                    </a:lnTo>
                    <a:lnTo>
                      <a:pt x="583" y="146"/>
                    </a:lnTo>
                    <a:lnTo>
                      <a:pt x="588" y="134"/>
                    </a:lnTo>
                    <a:lnTo>
                      <a:pt x="588" y="119"/>
                    </a:lnTo>
                    <a:lnTo>
                      <a:pt x="568" y="105"/>
                    </a:lnTo>
                    <a:lnTo>
                      <a:pt x="552" y="92"/>
                    </a:lnTo>
                    <a:lnTo>
                      <a:pt x="532" y="81"/>
                    </a:lnTo>
                    <a:lnTo>
                      <a:pt x="512" y="70"/>
                    </a:lnTo>
                    <a:lnTo>
                      <a:pt x="491" y="58"/>
                    </a:lnTo>
                    <a:lnTo>
                      <a:pt x="471" y="47"/>
                    </a:lnTo>
                    <a:lnTo>
                      <a:pt x="449" y="38"/>
                    </a:lnTo>
                    <a:lnTo>
                      <a:pt x="428" y="31"/>
                    </a:lnTo>
                    <a:lnTo>
                      <a:pt x="442" y="45"/>
                    </a:lnTo>
                    <a:lnTo>
                      <a:pt x="455" y="56"/>
                    </a:lnTo>
                    <a:lnTo>
                      <a:pt x="465" y="63"/>
                    </a:lnTo>
                    <a:lnTo>
                      <a:pt x="484" y="74"/>
                    </a:lnTo>
                    <a:lnTo>
                      <a:pt x="485" y="88"/>
                    </a:lnTo>
                    <a:lnTo>
                      <a:pt x="484" y="105"/>
                    </a:lnTo>
                    <a:lnTo>
                      <a:pt x="478" y="123"/>
                    </a:lnTo>
                    <a:lnTo>
                      <a:pt x="478" y="135"/>
                    </a:lnTo>
                    <a:lnTo>
                      <a:pt x="484" y="150"/>
                    </a:lnTo>
                    <a:lnTo>
                      <a:pt x="484" y="155"/>
                    </a:lnTo>
                    <a:lnTo>
                      <a:pt x="480" y="161"/>
                    </a:lnTo>
                    <a:lnTo>
                      <a:pt x="474" y="166"/>
                    </a:lnTo>
                    <a:lnTo>
                      <a:pt x="469" y="170"/>
                    </a:lnTo>
                    <a:lnTo>
                      <a:pt x="465" y="175"/>
                    </a:lnTo>
                    <a:lnTo>
                      <a:pt x="465" y="180"/>
                    </a:lnTo>
                    <a:lnTo>
                      <a:pt x="465" y="190"/>
                    </a:lnTo>
                    <a:lnTo>
                      <a:pt x="464" y="195"/>
                    </a:lnTo>
                    <a:lnTo>
                      <a:pt x="460" y="197"/>
                    </a:lnTo>
                    <a:lnTo>
                      <a:pt x="458" y="200"/>
                    </a:lnTo>
                    <a:lnTo>
                      <a:pt x="455" y="200"/>
                    </a:lnTo>
                    <a:lnTo>
                      <a:pt x="453" y="200"/>
                    </a:lnTo>
                    <a:lnTo>
                      <a:pt x="447" y="197"/>
                    </a:lnTo>
                    <a:lnTo>
                      <a:pt x="442" y="200"/>
                    </a:lnTo>
                    <a:lnTo>
                      <a:pt x="433" y="202"/>
                    </a:lnTo>
                    <a:lnTo>
                      <a:pt x="428" y="202"/>
                    </a:lnTo>
                    <a:lnTo>
                      <a:pt x="424" y="200"/>
                    </a:lnTo>
                    <a:lnTo>
                      <a:pt x="424" y="197"/>
                    </a:lnTo>
                    <a:lnTo>
                      <a:pt x="422" y="195"/>
                    </a:lnTo>
                    <a:lnTo>
                      <a:pt x="419" y="164"/>
                    </a:lnTo>
                    <a:lnTo>
                      <a:pt x="411" y="159"/>
                    </a:lnTo>
                    <a:lnTo>
                      <a:pt x="406" y="150"/>
                    </a:lnTo>
                    <a:lnTo>
                      <a:pt x="397" y="141"/>
                    </a:lnTo>
                    <a:lnTo>
                      <a:pt x="390" y="134"/>
                    </a:lnTo>
                    <a:lnTo>
                      <a:pt x="386" y="125"/>
                    </a:lnTo>
                    <a:lnTo>
                      <a:pt x="384" y="117"/>
                    </a:lnTo>
                    <a:lnTo>
                      <a:pt x="381" y="108"/>
                    </a:lnTo>
                    <a:lnTo>
                      <a:pt x="384" y="103"/>
                    </a:lnTo>
                    <a:lnTo>
                      <a:pt x="386" y="99"/>
                    </a:lnTo>
                    <a:lnTo>
                      <a:pt x="390" y="99"/>
                    </a:lnTo>
                    <a:lnTo>
                      <a:pt x="390" y="97"/>
                    </a:lnTo>
                    <a:lnTo>
                      <a:pt x="391" y="97"/>
                    </a:lnTo>
                    <a:lnTo>
                      <a:pt x="397" y="103"/>
                    </a:lnTo>
                    <a:lnTo>
                      <a:pt x="406" y="108"/>
                    </a:lnTo>
                    <a:lnTo>
                      <a:pt x="413" y="110"/>
                    </a:lnTo>
                    <a:lnTo>
                      <a:pt x="422" y="110"/>
                    </a:lnTo>
                    <a:lnTo>
                      <a:pt x="424" y="110"/>
                    </a:lnTo>
                    <a:lnTo>
                      <a:pt x="424" y="108"/>
                    </a:lnTo>
                    <a:lnTo>
                      <a:pt x="424" y="72"/>
                    </a:lnTo>
                    <a:lnTo>
                      <a:pt x="411" y="56"/>
                    </a:lnTo>
                    <a:lnTo>
                      <a:pt x="395" y="42"/>
                    </a:lnTo>
                    <a:lnTo>
                      <a:pt x="377" y="27"/>
                    </a:lnTo>
                    <a:lnTo>
                      <a:pt x="364" y="9"/>
                    </a:lnTo>
                    <a:lnTo>
                      <a:pt x="350" y="5"/>
                    </a:lnTo>
                    <a:lnTo>
                      <a:pt x="339" y="2"/>
                    </a:lnTo>
                    <a:lnTo>
                      <a:pt x="325" y="0"/>
                    </a:lnTo>
                    <a:lnTo>
                      <a:pt x="312" y="0"/>
                    </a:lnTo>
                    <a:lnTo>
                      <a:pt x="308" y="0"/>
                    </a:lnTo>
                    <a:lnTo>
                      <a:pt x="308" y="2"/>
                    </a:lnTo>
                    <a:lnTo>
                      <a:pt x="308" y="5"/>
                    </a:lnTo>
                    <a:lnTo>
                      <a:pt x="307" y="9"/>
                    </a:lnTo>
                    <a:lnTo>
                      <a:pt x="289" y="14"/>
                    </a:lnTo>
                    <a:lnTo>
                      <a:pt x="281" y="27"/>
                    </a:lnTo>
                    <a:lnTo>
                      <a:pt x="276" y="42"/>
                    </a:lnTo>
                    <a:lnTo>
                      <a:pt x="265" y="56"/>
                    </a:lnTo>
                    <a:lnTo>
                      <a:pt x="260" y="56"/>
                    </a:lnTo>
                    <a:lnTo>
                      <a:pt x="256" y="56"/>
                    </a:lnTo>
                    <a:lnTo>
                      <a:pt x="251" y="56"/>
                    </a:lnTo>
                    <a:lnTo>
                      <a:pt x="249" y="58"/>
                    </a:lnTo>
                    <a:lnTo>
                      <a:pt x="240" y="72"/>
                    </a:lnTo>
                    <a:lnTo>
                      <a:pt x="231" y="87"/>
                    </a:lnTo>
                    <a:lnTo>
                      <a:pt x="224" y="99"/>
                    </a:lnTo>
                    <a:lnTo>
                      <a:pt x="213" y="110"/>
                    </a:lnTo>
                    <a:lnTo>
                      <a:pt x="209" y="110"/>
                    </a:lnTo>
                    <a:lnTo>
                      <a:pt x="209" y="114"/>
                    </a:lnTo>
                    <a:lnTo>
                      <a:pt x="184" y="139"/>
                    </a:lnTo>
                    <a:lnTo>
                      <a:pt x="184" y="141"/>
                    </a:lnTo>
                    <a:lnTo>
                      <a:pt x="195" y="146"/>
                    </a:lnTo>
                    <a:lnTo>
                      <a:pt x="209" y="150"/>
                    </a:lnTo>
                    <a:lnTo>
                      <a:pt x="224" y="153"/>
                    </a:lnTo>
                    <a:lnTo>
                      <a:pt x="234" y="153"/>
                    </a:lnTo>
                    <a:lnTo>
                      <a:pt x="236" y="155"/>
                    </a:lnTo>
                    <a:lnTo>
                      <a:pt x="240" y="155"/>
                    </a:lnTo>
                    <a:lnTo>
                      <a:pt x="240" y="159"/>
                    </a:lnTo>
                    <a:lnTo>
                      <a:pt x="242" y="161"/>
                    </a:lnTo>
                    <a:lnTo>
                      <a:pt x="240" y="164"/>
                    </a:lnTo>
                    <a:lnTo>
                      <a:pt x="234" y="166"/>
                    </a:lnTo>
                    <a:lnTo>
                      <a:pt x="231" y="170"/>
                    </a:lnTo>
                    <a:lnTo>
                      <a:pt x="225" y="171"/>
                    </a:lnTo>
                    <a:lnTo>
                      <a:pt x="220" y="180"/>
                    </a:lnTo>
                    <a:lnTo>
                      <a:pt x="215" y="195"/>
                    </a:lnTo>
                    <a:lnTo>
                      <a:pt x="209" y="208"/>
                    </a:lnTo>
                    <a:lnTo>
                      <a:pt x="209" y="222"/>
                    </a:lnTo>
                    <a:lnTo>
                      <a:pt x="213" y="227"/>
                    </a:lnTo>
                    <a:lnTo>
                      <a:pt x="215" y="227"/>
                    </a:lnTo>
                    <a:lnTo>
                      <a:pt x="213" y="231"/>
                    </a:lnTo>
                    <a:lnTo>
                      <a:pt x="209" y="238"/>
                    </a:lnTo>
                    <a:lnTo>
                      <a:pt x="213" y="242"/>
                    </a:lnTo>
                    <a:lnTo>
                      <a:pt x="215" y="244"/>
                    </a:lnTo>
                    <a:lnTo>
                      <a:pt x="231" y="233"/>
                    </a:lnTo>
                    <a:lnTo>
                      <a:pt x="260" y="231"/>
                    </a:lnTo>
                    <a:lnTo>
                      <a:pt x="260" y="227"/>
                    </a:lnTo>
                    <a:lnTo>
                      <a:pt x="262" y="226"/>
                    </a:lnTo>
                    <a:lnTo>
                      <a:pt x="265" y="226"/>
                    </a:lnTo>
                    <a:lnTo>
                      <a:pt x="267" y="222"/>
                    </a:lnTo>
                    <a:lnTo>
                      <a:pt x="267" y="200"/>
                    </a:lnTo>
                    <a:lnTo>
                      <a:pt x="289" y="155"/>
                    </a:lnTo>
                    <a:lnTo>
                      <a:pt x="292" y="155"/>
                    </a:lnTo>
                    <a:lnTo>
                      <a:pt x="303" y="170"/>
                    </a:lnTo>
                    <a:lnTo>
                      <a:pt x="312" y="180"/>
                    </a:lnTo>
                    <a:lnTo>
                      <a:pt x="323" y="195"/>
                    </a:lnTo>
                    <a:lnTo>
                      <a:pt x="336" y="206"/>
                    </a:lnTo>
                    <a:lnTo>
                      <a:pt x="343" y="211"/>
                    </a:lnTo>
                    <a:lnTo>
                      <a:pt x="345" y="217"/>
                    </a:lnTo>
                    <a:lnTo>
                      <a:pt x="350" y="226"/>
                    </a:lnTo>
                    <a:lnTo>
                      <a:pt x="354" y="231"/>
                    </a:lnTo>
                    <a:lnTo>
                      <a:pt x="354" y="244"/>
                    </a:lnTo>
                    <a:lnTo>
                      <a:pt x="354" y="258"/>
                    </a:lnTo>
                    <a:lnTo>
                      <a:pt x="359" y="273"/>
                    </a:lnTo>
                    <a:lnTo>
                      <a:pt x="364" y="283"/>
                    </a:lnTo>
                    <a:lnTo>
                      <a:pt x="366" y="285"/>
                    </a:lnTo>
                    <a:lnTo>
                      <a:pt x="370" y="289"/>
                    </a:lnTo>
                    <a:lnTo>
                      <a:pt x="372" y="291"/>
                    </a:lnTo>
                    <a:lnTo>
                      <a:pt x="375" y="294"/>
                    </a:lnTo>
                    <a:lnTo>
                      <a:pt x="375" y="298"/>
                    </a:lnTo>
                    <a:lnTo>
                      <a:pt x="372" y="300"/>
                    </a:lnTo>
                    <a:lnTo>
                      <a:pt x="372" y="305"/>
                    </a:lnTo>
                    <a:lnTo>
                      <a:pt x="370" y="309"/>
                    </a:lnTo>
                    <a:lnTo>
                      <a:pt x="359" y="305"/>
                    </a:lnTo>
                    <a:lnTo>
                      <a:pt x="348" y="294"/>
                    </a:lnTo>
                    <a:lnTo>
                      <a:pt x="336" y="285"/>
                    </a:lnTo>
                    <a:lnTo>
                      <a:pt x="323" y="283"/>
                    </a:lnTo>
                    <a:lnTo>
                      <a:pt x="314" y="289"/>
                    </a:lnTo>
                    <a:lnTo>
                      <a:pt x="308" y="294"/>
                    </a:lnTo>
                    <a:lnTo>
                      <a:pt x="299" y="300"/>
                    </a:lnTo>
                    <a:lnTo>
                      <a:pt x="296" y="305"/>
                    </a:lnTo>
                    <a:lnTo>
                      <a:pt x="298" y="309"/>
                    </a:lnTo>
                    <a:lnTo>
                      <a:pt x="299" y="310"/>
                    </a:lnTo>
                    <a:lnTo>
                      <a:pt x="299" y="314"/>
                    </a:lnTo>
                    <a:lnTo>
                      <a:pt x="303" y="314"/>
                    </a:lnTo>
                    <a:lnTo>
                      <a:pt x="312" y="314"/>
                    </a:lnTo>
                    <a:lnTo>
                      <a:pt x="317" y="316"/>
                    </a:lnTo>
                    <a:lnTo>
                      <a:pt x="319" y="321"/>
                    </a:lnTo>
                    <a:lnTo>
                      <a:pt x="323" y="330"/>
                    </a:lnTo>
                    <a:lnTo>
                      <a:pt x="319" y="334"/>
                    </a:lnTo>
                    <a:lnTo>
                      <a:pt x="317" y="339"/>
                    </a:lnTo>
                    <a:lnTo>
                      <a:pt x="260" y="327"/>
                    </a:lnTo>
                    <a:lnTo>
                      <a:pt x="260" y="334"/>
                    </a:lnTo>
                    <a:lnTo>
                      <a:pt x="260" y="339"/>
                    </a:lnTo>
                    <a:lnTo>
                      <a:pt x="260" y="345"/>
                    </a:lnTo>
                    <a:lnTo>
                      <a:pt x="256" y="347"/>
                    </a:lnTo>
                    <a:lnTo>
                      <a:pt x="251" y="356"/>
                    </a:lnTo>
                    <a:lnTo>
                      <a:pt x="249" y="357"/>
                    </a:lnTo>
                    <a:lnTo>
                      <a:pt x="242" y="366"/>
                    </a:lnTo>
                    <a:lnTo>
                      <a:pt x="225" y="393"/>
                    </a:lnTo>
                    <a:lnTo>
                      <a:pt x="189" y="411"/>
                    </a:lnTo>
                    <a:lnTo>
                      <a:pt x="188" y="413"/>
                    </a:lnTo>
                    <a:lnTo>
                      <a:pt x="184" y="419"/>
                    </a:lnTo>
                    <a:lnTo>
                      <a:pt x="184" y="424"/>
                    </a:lnTo>
                    <a:lnTo>
                      <a:pt x="184" y="430"/>
                    </a:lnTo>
                    <a:lnTo>
                      <a:pt x="184" y="439"/>
                    </a:lnTo>
                    <a:lnTo>
                      <a:pt x="184" y="453"/>
                    </a:lnTo>
                    <a:lnTo>
                      <a:pt x="184" y="469"/>
                    </a:lnTo>
                    <a:lnTo>
                      <a:pt x="184" y="478"/>
                    </a:lnTo>
                    <a:lnTo>
                      <a:pt x="173" y="478"/>
                    </a:lnTo>
                    <a:lnTo>
                      <a:pt x="164" y="475"/>
                    </a:lnTo>
                    <a:lnTo>
                      <a:pt x="157" y="469"/>
                    </a:lnTo>
                    <a:lnTo>
                      <a:pt x="151" y="464"/>
                    </a:lnTo>
                    <a:lnTo>
                      <a:pt x="151" y="449"/>
                    </a:lnTo>
                    <a:lnTo>
                      <a:pt x="148" y="435"/>
                    </a:lnTo>
                    <a:lnTo>
                      <a:pt x="141" y="424"/>
                    </a:lnTo>
                    <a:lnTo>
                      <a:pt x="130" y="413"/>
                    </a:lnTo>
                    <a:lnTo>
                      <a:pt x="117" y="417"/>
                    </a:lnTo>
                    <a:lnTo>
                      <a:pt x="110" y="417"/>
                    </a:lnTo>
                    <a:lnTo>
                      <a:pt x="101" y="413"/>
                    </a:lnTo>
                    <a:lnTo>
                      <a:pt x="94" y="408"/>
                    </a:lnTo>
                    <a:lnTo>
                      <a:pt x="83" y="402"/>
                    </a:lnTo>
                    <a:lnTo>
                      <a:pt x="72" y="397"/>
                    </a:lnTo>
                    <a:lnTo>
                      <a:pt x="59" y="393"/>
                    </a:lnTo>
                    <a:lnTo>
                      <a:pt x="49" y="392"/>
                    </a:lnTo>
                    <a:lnTo>
                      <a:pt x="38" y="402"/>
                    </a:lnTo>
                    <a:lnTo>
                      <a:pt x="21" y="424"/>
                    </a:lnTo>
                    <a:lnTo>
                      <a:pt x="5" y="448"/>
                    </a:lnTo>
                    <a:lnTo>
                      <a:pt x="0" y="455"/>
                    </a:lnTo>
                    <a:lnTo>
                      <a:pt x="21" y="475"/>
                    </a:lnTo>
                    <a:lnTo>
                      <a:pt x="25" y="516"/>
                    </a:lnTo>
                    <a:lnTo>
                      <a:pt x="29" y="516"/>
                    </a:lnTo>
                    <a:lnTo>
                      <a:pt x="38" y="513"/>
                    </a:lnTo>
                    <a:lnTo>
                      <a:pt x="43" y="511"/>
                    </a:lnTo>
                    <a:lnTo>
                      <a:pt x="49" y="505"/>
                    </a:lnTo>
                    <a:lnTo>
                      <a:pt x="54" y="496"/>
                    </a:lnTo>
                    <a:lnTo>
                      <a:pt x="58" y="491"/>
                    </a:lnTo>
                    <a:lnTo>
                      <a:pt x="63" y="485"/>
                    </a:lnTo>
                    <a:lnTo>
                      <a:pt x="72" y="480"/>
                    </a:lnTo>
                    <a:lnTo>
                      <a:pt x="74" y="480"/>
                    </a:lnTo>
                    <a:lnTo>
                      <a:pt x="74" y="484"/>
                    </a:lnTo>
                    <a:lnTo>
                      <a:pt x="74" y="485"/>
                    </a:lnTo>
                    <a:lnTo>
                      <a:pt x="63" y="538"/>
                    </a:lnTo>
                    <a:lnTo>
                      <a:pt x="79" y="556"/>
                    </a:lnTo>
                    <a:lnTo>
                      <a:pt x="77" y="567"/>
                    </a:lnTo>
                    <a:lnTo>
                      <a:pt x="68" y="574"/>
                    </a:lnTo>
                    <a:lnTo>
                      <a:pt x="59" y="583"/>
                    </a:lnTo>
                    <a:lnTo>
                      <a:pt x="54" y="597"/>
                    </a:lnTo>
                    <a:lnTo>
                      <a:pt x="54" y="608"/>
                    </a:lnTo>
                    <a:lnTo>
                      <a:pt x="63" y="619"/>
                    </a:lnTo>
                    <a:lnTo>
                      <a:pt x="74" y="630"/>
                    </a:lnTo>
                    <a:lnTo>
                      <a:pt x="88" y="641"/>
                    </a:lnTo>
                    <a:lnTo>
                      <a:pt x="101" y="646"/>
                    </a:lnTo>
                    <a:lnTo>
                      <a:pt x="114" y="646"/>
                    </a:lnTo>
                    <a:lnTo>
                      <a:pt x="124" y="644"/>
                    </a:lnTo>
                    <a:lnTo>
                      <a:pt x="132" y="641"/>
                    </a:lnTo>
                    <a:lnTo>
                      <a:pt x="141" y="635"/>
                    </a:lnTo>
                    <a:lnTo>
                      <a:pt x="148" y="635"/>
                    </a:lnTo>
                    <a:lnTo>
                      <a:pt x="153" y="639"/>
                    </a:lnTo>
                    <a:lnTo>
                      <a:pt x="160" y="641"/>
                    </a:lnTo>
                    <a:lnTo>
                      <a:pt x="168" y="644"/>
                    </a:lnTo>
                    <a:lnTo>
                      <a:pt x="184" y="652"/>
                    </a:lnTo>
                    <a:lnTo>
                      <a:pt x="195" y="661"/>
                    </a:lnTo>
                    <a:lnTo>
                      <a:pt x="209" y="670"/>
                    </a:lnTo>
                    <a:lnTo>
                      <a:pt x="220" y="677"/>
                    </a:lnTo>
                    <a:lnTo>
                      <a:pt x="225" y="691"/>
                    </a:lnTo>
                    <a:lnTo>
                      <a:pt x="229" y="706"/>
                    </a:lnTo>
                    <a:lnTo>
                      <a:pt x="231" y="722"/>
                    </a:lnTo>
                    <a:lnTo>
                      <a:pt x="234" y="738"/>
                    </a:lnTo>
                    <a:lnTo>
                      <a:pt x="249" y="744"/>
                    </a:lnTo>
                    <a:lnTo>
                      <a:pt x="262" y="749"/>
                    </a:lnTo>
                    <a:lnTo>
                      <a:pt x="276" y="758"/>
                    </a:lnTo>
                    <a:lnTo>
                      <a:pt x="287" y="772"/>
                    </a:lnTo>
                    <a:lnTo>
                      <a:pt x="298" y="800"/>
                    </a:lnTo>
                    <a:lnTo>
                      <a:pt x="308" y="830"/>
                    </a:lnTo>
                    <a:lnTo>
                      <a:pt x="319" y="861"/>
                    </a:lnTo>
                    <a:lnTo>
                      <a:pt x="334" y="886"/>
                    </a:lnTo>
                    <a:lnTo>
                      <a:pt x="350" y="904"/>
                    </a:lnTo>
                    <a:lnTo>
                      <a:pt x="366" y="924"/>
                    </a:lnTo>
                    <a:lnTo>
                      <a:pt x="381" y="944"/>
                    </a:lnTo>
                    <a:lnTo>
                      <a:pt x="395" y="966"/>
                    </a:lnTo>
                    <a:lnTo>
                      <a:pt x="397" y="980"/>
                    </a:lnTo>
                    <a:lnTo>
                      <a:pt x="397" y="993"/>
                    </a:lnTo>
                    <a:lnTo>
                      <a:pt x="391" y="1007"/>
                    </a:lnTo>
                    <a:lnTo>
                      <a:pt x="381" y="1018"/>
                    </a:lnTo>
                    <a:lnTo>
                      <a:pt x="364" y="1022"/>
                    </a:lnTo>
                    <a:lnTo>
                      <a:pt x="348" y="1027"/>
                    </a:lnTo>
                    <a:lnTo>
                      <a:pt x="334" y="1032"/>
                    </a:lnTo>
                    <a:lnTo>
                      <a:pt x="319" y="1038"/>
                    </a:lnTo>
                    <a:lnTo>
                      <a:pt x="307" y="1043"/>
                    </a:lnTo>
                    <a:lnTo>
                      <a:pt x="292" y="1052"/>
                    </a:lnTo>
                    <a:lnTo>
                      <a:pt x="278" y="1063"/>
                    </a:lnTo>
                    <a:lnTo>
                      <a:pt x="262" y="1074"/>
                    </a:lnTo>
                    <a:lnTo>
                      <a:pt x="249" y="1083"/>
                    </a:lnTo>
                    <a:lnTo>
                      <a:pt x="231" y="1090"/>
                    </a:lnTo>
                    <a:lnTo>
                      <a:pt x="215" y="1094"/>
                    </a:lnTo>
                    <a:lnTo>
                      <a:pt x="198" y="1099"/>
                    </a:lnTo>
                    <a:lnTo>
                      <a:pt x="182" y="1105"/>
                    </a:lnTo>
                    <a:lnTo>
                      <a:pt x="164" y="1110"/>
                    </a:lnTo>
                    <a:lnTo>
                      <a:pt x="151" y="1119"/>
                    </a:lnTo>
                    <a:lnTo>
                      <a:pt x="141" y="1132"/>
                    </a:lnTo>
                    <a:lnTo>
                      <a:pt x="124" y="1146"/>
                    </a:lnTo>
                    <a:lnTo>
                      <a:pt x="106" y="1160"/>
                    </a:lnTo>
                    <a:lnTo>
                      <a:pt x="88" y="1171"/>
                    </a:lnTo>
                    <a:lnTo>
                      <a:pt x="68" y="1180"/>
                    </a:lnTo>
                    <a:lnTo>
                      <a:pt x="88" y="1186"/>
                    </a:lnTo>
                    <a:lnTo>
                      <a:pt x="106" y="1188"/>
                    </a:lnTo>
                    <a:lnTo>
                      <a:pt x="124" y="1193"/>
                    </a:lnTo>
                    <a:lnTo>
                      <a:pt x="142" y="1197"/>
                    </a:lnTo>
                    <a:lnTo>
                      <a:pt x="162" y="1198"/>
                    </a:lnTo>
                    <a:lnTo>
                      <a:pt x="182" y="1198"/>
                    </a:lnTo>
                    <a:lnTo>
                      <a:pt x="200" y="1202"/>
                    </a:lnTo>
                    <a:lnTo>
                      <a:pt x="220" y="1202"/>
                    </a:lnTo>
                    <a:lnTo>
                      <a:pt x="252" y="1202"/>
                    </a:lnTo>
                    <a:lnTo>
                      <a:pt x="287" y="1198"/>
                    </a:lnTo>
                    <a:lnTo>
                      <a:pt x="319" y="1193"/>
                    </a:lnTo>
                    <a:lnTo>
                      <a:pt x="354" y="1186"/>
                    </a:lnTo>
                    <a:lnTo>
                      <a:pt x="386" y="1177"/>
                    </a:lnTo>
                    <a:lnTo>
                      <a:pt x="417" y="1168"/>
                    </a:lnTo>
                    <a:lnTo>
                      <a:pt x="447" y="1155"/>
                    </a:lnTo>
                    <a:lnTo>
                      <a:pt x="478" y="1141"/>
                    </a:lnTo>
                    <a:lnTo>
                      <a:pt x="505" y="1126"/>
                    </a:lnTo>
                    <a:lnTo>
                      <a:pt x="536" y="1110"/>
                    </a:lnTo>
                    <a:lnTo>
                      <a:pt x="559" y="1094"/>
                    </a:lnTo>
                    <a:lnTo>
                      <a:pt x="588" y="1074"/>
                    </a:lnTo>
                    <a:lnTo>
                      <a:pt x="613" y="1052"/>
                    </a:lnTo>
                    <a:lnTo>
                      <a:pt x="637" y="1029"/>
                    </a:lnTo>
                    <a:lnTo>
                      <a:pt x="660" y="1007"/>
                    </a:lnTo>
                    <a:lnTo>
                      <a:pt x="682" y="982"/>
                    </a:lnTo>
                    <a:lnTo>
                      <a:pt x="666" y="966"/>
                    </a:lnTo>
                    <a:lnTo>
                      <a:pt x="646" y="955"/>
                    </a:lnTo>
                    <a:lnTo>
                      <a:pt x="626" y="940"/>
                    </a:lnTo>
                    <a:lnTo>
                      <a:pt x="610" y="929"/>
                    </a:lnTo>
                    <a:lnTo>
                      <a:pt x="590" y="922"/>
                    </a:lnTo>
                    <a:lnTo>
                      <a:pt x="574" y="917"/>
                    </a:lnTo>
                    <a:lnTo>
                      <a:pt x="557" y="904"/>
                    </a:lnTo>
                    <a:lnTo>
                      <a:pt x="547" y="893"/>
                    </a:lnTo>
                    <a:lnTo>
                      <a:pt x="547" y="892"/>
                    </a:lnTo>
                    <a:lnTo>
                      <a:pt x="547" y="888"/>
                    </a:lnTo>
                    <a:lnTo>
                      <a:pt x="543" y="888"/>
                    </a:lnTo>
                    <a:lnTo>
                      <a:pt x="543" y="886"/>
                    </a:lnTo>
                    <a:lnTo>
                      <a:pt x="543" y="874"/>
                    </a:lnTo>
                    <a:lnTo>
                      <a:pt x="547" y="863"/>
                    </a:lnTo>
                    <a:lnTo>
                      <a:pt x="547" y="855"/>
                    </a:lnTo>
                    <a:lnTo>
                      <a:pt x="548" y="845"/>
                    </a:lnTo>
                    <a:lnTo>
                      <a:pt x="557" y="819"/>
                    </a:lnTo>
                    <a:lnTo>
                      <a:pt x="567" y="791"/>
                    </a:lnTo>
                    <a:lnTo>
                      <a:pt x="579" y="769"/>
                    </a:lnTo>
                    <a:lnTo>
                      <a:pt x="601" y="753"/>
                    </a:lnTo>
                    <a:lnTo>
                      <a:pt x="613" y="749"/>
                    </a:lnTo>
                    <a:lnTo>
                      <a:pt x="624" y="744"/>
                    </a:lnTo>
                    <a:lnTo>
                      <a:pt x="631" y="742"/>
                    </a:lnTo>
                    <a:lnTo>
                      <a:pt x="642" y="738"/>
                    </a:lnTo>
                    <a:lnTo>
                      <a:pt x="655" y="738"/>
                    </a:lnTo>
                    <a:lnTo>
                      <a:pt x="666" y="736"/>
                    </a:lnTo>
                    <a:lnTo>
                      <a:pt x="673" y="729"/>
                    </a:lnTo>
                    <a:lnTo>
                      <a:pt x="684" y="727"/>
                    </a:lnTo>
                    <a:lnTo>
                      <a:pt x="695" y="727"/>
                    </a:lnTo>
                    <a:lnTo>
                      <a:pt x="704" y="722"/>
                    </a:lnTo>
                    <a:lnTo>
                      <a:pt x="715" y="718"/>
                    </a:lnTo>
                    <a:lnTo>
                      <a:pt x="725" y="713"/>
                    </a:lnTo>
                    <a:lnTo>
                      <a:pt x="736" y="711"/>
                    </a:lnTo>
                    <a:lnTo>
                      <a:pt x="749" y="707"/>
                    </a:lnTo>
                    <a:lnTo>
                      <a:pt x="760" y="707"/>
                    </a:lnTo>
                    <a:lnTo>
                      <a:pt x="770" y="711"/>
                    </a:lnTo>
                    <a:lnTo>
                      <a:pt x="776" y="717"/>
                    </a:lnTo>
                    <a:lnTo>
                      <a:pt x="783" y="722"/>
                    </a:lnTo>
                    <a:lnTo>
                      <a:pt x="792" y="729"/>
                    </a:lnTo>
                    <a:lnTo>
                      <a:pt x="803" y="736"/>
                    </a:lnTo>
                  </a:path>
                </a:pathLst>
              </a:custGeom>
              <a:solidFill>
                <a:schemeClr val="folHlink">
                  <a:alpha val="100000"/>
                </a:schemeClr>
              </a:solidFill>
              <a:ln w="9525">
                <a:noFill/>
              </a:ln>
            </p:spPr>
            <p:txBody>
              <a:bodyPr/>
              <a:lstStyle/>
              <a:p>
                <a:endParaRPr lang="zh-CN" altLang="en-US" sz="2400"/>
              </a:p>
            </p:txBody>
          </p:sp>
          <p:sp>
            <p:nvSpPr>
              <p:cNvPr id="2072" name="Freeform 27"/>
              <p:cNvSpPr/>
              <p:nvPr/>
            </p:nvSpPr>
            <p:spPr>
              <a:xfrm>
                <a:off x="530" y="2834"/>
                <a:ext cx="63" cy="73"/>
              </a:xfrm>
              <a:custGeom>
                <a:avLst/>
                <a:gdLst/>
                <a:ahLst/>
                <a:cxnLst>
                  <a:cxn ang="0">
                    <a:pos x="42" y="65"/>
                  </a:cxn>
                  <a:cxn ang="0">
                    <a:pos x="58" y="72"/>
                  </a:cxn>
                  <a:cxn ang="0">
                    <a:pos x="62" y="72"/>
                  </a:cxn>
                  <a:cxn ang="0">
                    <a:pos x="62" y="67"/>
                  </a:cxn>
                  <a:cxn ang="0">
                    <a:pos x="58" y="65"/>
                  </a:cxn>
                  <a:cxn ang="0">
                    <a:pos x="58" y="62"/>
                  </a:cxn>
                  <a:cxn ang="0">
                    <a:pos x="44" y="56"/>
                  </a:cxn>
                  <a:cxn ang="0">
                    <a:pos x="37" y="45"/>
                  </a:cxn>
                  <a:cxn ang="0">
                    <a:pos x="31" y="34"/>
                  </a:cxn>
                  <a:cxn ang="0">
                    <a:pos x="26" y="20"/>
                  </a:cxn>
                  <a:cxn ang="0">
                    <a:pos x="9" y="0"/>
                  </a:cxn>
                  <a:cxn ang="0">
                    <a:pos x="6" y="4"/>
                  </a:cxn>
                  <a:cxn ang="0">
                    <a:pos x="2" y="9"/>
                  </a:cxn>
                  <a:cxn ang="0">
                    <a:pos x="0" y="11"/>
                  </a:cxn>
                  <a:cxn ang="0">
                    <a:pos x="0" y="18"/>
                  </a:cxn>
                  <a:cxn ang="0">
                    <a:pos x="0" y="20"/>
                  </a:cxn>
                  <a:cxn ang="0">
                    <a:pos x="0" y="20"/>
                  </a:cxn>
                  <a:cxn ang="0">
                    <a:pos x="0" y="20"/>
                  </a:cxn>
                  <a:cxn ang="0">
                    <a:pos x="0" y="20"/>
                  </a:cxn>
                  <a:cxn ang="0">
                    <a:pos x="9" y="31"/>
                  </a:cxn>
                  <a:cxn ang="0">
                    <a:pos x="20" y="45"/>
                  </a:cxn>
                  <a:cxn ang="0">
                    <a:pos x="31" y="56"/>
                  </a:cxn>
                  <a:cxn ang="0">
                    <a:pos x="42" y="65"/>
                  </a:cxn>
                </a:cxnLst>
                <a:rect l="0" t="0" r="0" b="0"/>
                <a:pathLst>
                  <a:path w="63" h="73">
                    <a:moveTo>
                      <a:pt x="42" y="65"/>
                    </a:moveTo>
                    <a:lnTo>
                      <a:pt x="58" y="72"/>
                    </a:lnTo>
                    <a:lnTo>
                      <a:pt x="62" y="72"/>
                    </a:lnTo>
                    <a:lnTo>
                      <a:pt x="62" y="67"/>
                    </a:lnTo>
                    <a:lnTo>
                      <a:pt x="58" y="65"/>
                    </a:lnTo>
                    <a:lnTo>
                      <a:pt x="58" y="62"/>
                    </a:lnTo>
                    <a:lnTo>
                      <a:pt x="44" y="56"/>
                    </a:lnTo>
                    <a:lnTo>
                      <a:pt x="37" y="45"/>
                    </a:lnTo>
                    <a:lnTo>
                      <a:pt x="31" y="34"/>
                    </a:lnTo>
                    <a:lnTo>
                      <a:pt x="26" y="20"/>
                    </a:lnTo>
                    <a:lnTo>
                      <a:pt x="9" y="0"/>
                    </a:lnTo>
                    <a:lnTo>
                      <a:pt x="6" y="4"/>
                    </a:lnTo>
                    <a:lnTo>
                      <a:pt x="2" y="9"/>
                    </a:lnTo>
                    <a:lnTo>
                      <a:pt x="0" y="11"/>
                    </a:lnTo>
                    <a:lnTo>
                      <a:pt x="0" y="18"/>
                    </a:lnTo>
                    <a:lnTo>
                      <a:pt x="0" y="20"/>
                    </a:lnTo>
                    <a:lnTo>
                      <a:pt x="9" y="31"/>
                    </a:lnTo>
                    <a:lnTo>
                      <a:pt x="20" y="45"/>
                    </a:lnTo>
                    <a:lnTo>
                      <a:pt x="31" y="56"/>
                    </a:lnTo>
                    <a:lnTo>
                      <a:pt x="42" y="65"/>
                    </a:lnTo>
                  </a:path>
                </a:pathLst>
              </a:custGeom>
              <a:solidFill>
                <a:schemeClr val="folHlink">
                  <a:alpha val="100000"/>
                </a:schemeClr>
              </a:solidFill>
              <a:ln w="9525">
                <a:noFill/>
              </a:ln>
            </p:spPr>
            <p:txBody>
              <a:bodyPr/>
              <a:lstStyle/>
              <a:p>
                <a:endParaRPr lang="zh-CN" altLang="en-US" sz="2400"/>
              </a:p>
            </p:txBody>
          </p:sp>
        </p:grpSp>
      </p:grpSp>
      <p:sp>
        <p:nvSpPr>
          <p:cNvPr id="3100" name="Rectangle 28"/>
          <p:cNvSpPr>
            <a:spLocks noGrp="1" noChangeArrowheads="1"/>
          </p:cNvSpPr>
          <p:nvPr>
            <p:ph type="ctrTitle" sz="quarter"/>
          </p:nvPr>
        </p:nvSpPr>
        <p:spPr>
          <a:xfrm>
            <a:off x="914400" y="2286000"/>
            <a:ext cx="10363200" cy="1143000"/>
          </a:xfrm>
        </p:spPr>
        <p:txBody>
          <a:bodyPr/>
          <a:lstStyle>
            <a:lvl1pPr>
              <a:defRPr/>
            </a:lvl1pPr>
          </a:lstStyle>
          <a:p>
            <a:pPr lvl="0"/>
            <a:r>
              <a:rPr lang="zh-CN" altLang="en-US" noProof="0"/>
              <a:t>单击此处编辑母版标题样式</a:t>
            </a:r>
            <a:endParaRPr lang="zh-CN" altLang="zh-CN" noProof="0"/>
          </a:p>
        </p:txBody>
      </p:sp>
      <p:sp>
        <p:nvSpPr>
          <p:cNvPr id="3101" name="Rectangle 29"/>
          <p:cNvSpPr>
            <a:spLocks noGrp="1" noChangeArrowheads="1"/>
          </p:cNvSpPr>
          <p:nvPr>
            <p:ph type="subTitle" sz="quarter" idx="1"/>
          </p:nvPr>
        </p:nvSpPr>
        <p:spPr>
          <a:xfrm>
            <a:off x="2743200" y="4114800"/>
            <a:ext cx="8534400" cy="1752600"/>
          </a:xfrm>
        </p:spPr>
        <p:txBody>
          <a:bodyPr/>
          <a:lstStyle>
            <a:lvl1pPr marL="0" indent="0" algn="ctr">
              <a:buFontTx/>
              <a:buNone/>
              <a:defRPr/>
            </a:lvl1pPr>
          </a:lstStyle>
          <a:p>
            <a:pPr lvl="0"/>
            <a:r>
              <a:rPr lang="zh-CN" altLang="en-US" noProof="0"/>
              <a:t>单击此处编辑母版副标题样式</a:t>
            </a:r>
          </a:p>
        </p:txBody>
      </p:sp>
      <p:sp>
        <p:nvSpPr>
          <p:cNvPr id="48" name="Rectangle 30"/>
          <p:cNvSpPr>
            <a:spLocks noGrp="1" noChangeArrowheads="1"/>
          </p:cNvSpPr>
          <p:nvPr>
            <p:ph type="dt" sz="quarter" idx="2"/>
          </p:nvPr>
        </p:nvSpPr>
        <p:spPr bwMode="auto">
          <a:xfrm>
            <a:off x="914400" y="6248400"/>
            <a:ext cx="25400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l" defTabSz="914400" rtl="0" eaLnBrk="1" fontAlgn="base" latinLnBrk="0" hangingPunct="1">
              <a:lnSpc>
                <a:spcPct val="100000"/>
              </a:lnSpc>
              <a:spcBef>
                <a:spcPct val="50000"/>
              </a:spcBef>
              <a:spcAft>
                <a:spcPct val="0"/>
              </a:spcAft>
              <a:buClrTx/>
              <a:buSzTx/>
              <a:buFontTx/>
              <a:buNone/>
              <a:defRPr/>
            </a:pPr>
            <a:fld id="{C9DC2AF8-50E1-49B8-B60C-46F415304D47}" type="datetime1">
              <a:rPr kumimoji="0"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49" name="Rectangle 31"/>
          <p:cNvSpPr>
            <a:spLocks noGrp="1" noChangeArrowheads="1"/>
          </p:cNvSpPr>
          <p:nvPr>
            <p:ph type="ftr" sz="quarter" idx="3"/>
          </p:nvPr>
        </p:nvSpPr>
        <p:spPr bwMode="auto">
          <a:xfrm>
            <a:off x="4165600" y="6248400"/>
            <a:ext cx="38608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50" name="Rectangle 32"/>
          <p:cNvSpPr>
            <a:spLocks noGrp="1" noChangeArrowheads="1"/>
          </p:cNvSpPr>
          <p:nvPr>
            <p:ph type="sldNum" sz="quarter" idx="4"/>
          </p:nvPr>
        </p:nvSpPr>
        <p:spPr bwMode="auto">
          <a:xfrm>
            <a:off x="8737600" y="6248400"/>
            <a:ext cx="2540000" cy="457200"/>
          </a:xfrm>
          <a:prstGeom prst="rect">
            <a:avLst/>
          </a:prstGeom>
        </p:spPr>
        <p:txBody>
          <a:bodyPr vert="horz" wrap="square" lIns="91440" tIns="45720" rIns="91440" bIns="45720" numCol="1" anchor="t" anchorCtr="0" compatLnSpc="1"/>
          <a:lstStyle/>
          <a:p>
            <a:pPr algn="r" eaLnBrk="1" hangingPunct="1">
              <a:spcBef>
                <a:spcPct val="50000"/>
              </a:spcBef>
              <a:buNone/>
            </a:pPr>
            <a:fld id="{9A0DB2DC-4C9A-4742-B13C-FB6460FD3503}" type="slidenum">
              <a:rPr lang="zh-CN" altLang="en-US" dirty="0">
                <a:solidFill>
                  <a:srgbClr val="FFFFFF"/>
                </a:solidFill>
              </a:rPr>
              <a:t>‹#›</a:t>
            </a:fld>
            <a:endParaRPr lang="zh-CN" altLang="en-US" dirty="0">
              <a:solidFill>
                <a:srgbClr val="FFFFFF"/>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914400" y="1981200"/>
            <a:ext cx="508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97600" y="1981200"/>
            <a:ext cx="508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40317" y="2505075"/>
            <a:ext cx="5158316"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7" y="457200"/>
            <a:ext cx="393276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7" y="457200"/>
            <a:ext cx="393276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5"/>
            <a:ext cx="6172200" cy="4873625"/>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914400" y="117475"/>
            <a:ext cx="11275484" cy="6738938"/>
            <a:chOff x="432" y="74"/>
            <a:chExt cx="5327" cy="4245"/>
          </a:xfrm>
        </p:grpSpPr>
        <p:sp>
          <p:nvSpPr>
            <p:cNvPr id="1032" name="Rectangle 3"/>
            <p:cNvSpPr>
              <a:spLocks noChangeArrowheads="1"/>
            </p:cNvSpPr>
            <p:nvPr/>
          </p:nvSpPr>
          <p:spPr bwMode="auto">
            <a:xfrm>
              <a:off x="432" y="4176"/>
              <a:ext cx="2208" cy="143"/>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1033" name="Group 4"/>
            <p:cNvGrpSpPr/>
            <p:nvPr/>
          </p:nvGrpSpPr>
          <p:grpSpPr>
            <a:xfrm>
              <a:off x="2859" y="4250"/>
              <a:ext cx="2729" cy="41"/>
              <a:chOff x="2859" y="4250"/>
              <a:chExt cx="2729" cy="41"/>
            </a:xfrm>
          </p:grpSpPr>
          <p:sp>
            <p:nvSpPr>
              <p:cNvPr id="1038" name="Oval 5"/>
              <p:cNvSpPr>
                <a:spLocks noChangeArrowheads="1"/>
              </p:cNvSpPr>
              <p:nvPr/>
            </p:nvSpPr>
            <p:spPr bwMode="auto">
              <a:xfrm>
                <a:off x="285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6"/>
              <p:cNvSpPr>
                <a:spLocks noChangeArrowheads="1"/>
              </p:cNvSpPr>
              <p:nvPr/>
            </p:nvSpPr>
            <p:spPr bwMode="auto">
              <a:xfrm>
                <a:off x="324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7"/>
              <p:cNvSpPr>
                <a:spLocks noChangeArrowheads="1"/>
              </p:cNvSpPr>
              <p:nvPr/>
            </p:nvSpPr>
            <p:spPr bwMode="auto">
              <a:xfrm>
                <a:off x="362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8"/>
              <p:cNvSpPr>
                <a:spLocks noChangeArrowheads="1"/>
              </p:cNvSpPr>
              <p:nvPr/>
            </p:nvSpPr>
            <p:spPr bwMode="auto">
              <a:xfrm>
                <a:off x="4011"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9"/>
              <p:cNvSpPr>
                <a:spLocks noChangeArrowheads="1"/>
              </p:cNvSpPr>
              <p:nvPr/>
            </p:nvSpPr>
            <p:spPr bwMode="auto">
              <a:xfrm>
                <a:off x="4395"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0"/>
              <p:cNvSpPr>
                <a:spLocks noChangeArrowheads="1"/>
              </p:cNvSpPr>
              <p:nvPr/>
            </p:nvSpPr>
            <p:spPr bwMode="auto">
              <a:xfrm>
                <a:off x="477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1"/>
              <p:cNvSpPr>
                <a:spLocks noChangeArrowheads="1"/>
              </p:cNvSpPr>
              <p:nvPr/>
            </p:nvSpPr>
            <p:spPr bwMode="auto">
              <a:xfrm>
                <a:off x="516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12"/>
              <p:cNvSpPr>
                <a:spLocks noChangeArrowheads="1"/>
              </p:cNvSpPr>
              <p:nvPr/>
            </p:nvSpPr>
            <p:spPr bwMode="auto">
              <a:xfrm>
                <a:off x="554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4" name="Rectangle 13"/>
            <p:cNvSpPr>
              <a:spLocks noChangeArrowheads="1"/>
            </p:cNvSpPr>
            <p:nvPr/>
          </p:nvSpPr>
          <p:spPr bwMode="auto">
            <a:xfrm>
              <a:off x="480" y="480"/>
              <a:ext cx="5279"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4"/>
            <p:cNvSpPr>
              <a:spLocks noChangeArrowheads="1"/>
            </p:cNvSpPr>
            <p:nvPr/>
          </p:nvSpPr>
          <p:spPr bwMode="auto">
            <a:xfrm>
              <a:off x="507"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5"/>
            <p:cNvSpPr>
              <a:spLocks noChangeArrowheads="1"/>
            </p:cNvSpPr>
            <p:nvPr/>
          </p:nvSpPr>
          <p:spPr bwMode="auto">
            <a:xfrm>
              <a:off x="507"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6"/>
            <p:cNvSpPr>
              <a:spLocks noChangeArrowheads="1"/>
            </p:cNvSpPr>
            <p:nvPr/>
          </p:nvSpPr>
          <p:spPr bwMode="auto">
            <a:xfrm>
              <a:off x="507"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27" name="Rectangle 17"/>
          <p:cNvSpPr>
            <a:spLocks noGrp="1"/>
          </p:cNvSpPr>
          <p:nvPr>
            <p:ph type="title"/>
          </p:nvPr>
        </p:nvSpPr>
        <p:spPr>
          <a:xfrm>
            <a:off x="914400" y="609600"/>
            <a:ext cx="10363200" cy="1143000"/>
          </a:xfrm>
          <a:prstGeom prst="rect">
            <a:avLst/>
          </a:prstGeom>
          <a:noFill/>
          <a:ln w="9525">
            <a:noFill/>
          </a:ln>
        </p:spPr>
        <p:txBody>
          <a:bodyPr lIns="92075" tIns="46038" rIns="92075" bIns="46038" anchor="ctr" anchorCtr="0"/>
          <a:lstStyle/>
          <a:p>
            <a:pPr lvl="0"/>
            <a:r>
              <a:rPr lang="zh-CN" altLang="en-US" dirty="0"/>
              <a:t>单击此处编辑母版标题样式</a:t>
            </a:r>
          </a:p>
        </p:txBody>
      </p:sp>
      <p:sp>
        <p:nvSpPr>
          <p:cNvPr id="1028" name="Rectangle 18"/>
          <p:cNvSpPr>
            <a:spLocks noGrp="1"/>
          </p:cNvSpPr>
          <p:nvPr>
            <p:ph type="body" idx="1"/>
          </p:nvPr>
        </p:nvSpPr>
        <p:spPr>
          <a:xfrm>
            <a:off x="914400" y="1981200"/>
            <a:ext cx="10363200" cy="4114800"/>
          </a:xfrm>
          <a:prstGeom prst="rect">
            <a:avLst/>
          </a:prstGeom>
          <a:noFill/>
          <a:ln w="9525">
            <a:noFill/>
          </a:ln>
        </p:spPr>
        <p:txBody>
          <a:bodyPr lIns="92075" tIns="46038" rIns="92075" bIns="46038"/>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67" name="Rectangle 19"/>
          <p:cNvSpPr>
            <a:spLocks noGrp="1" noChangeArrowheads="1"/>
          </p:cNvSpPr>
          <p:nvPr>
            <p:ph type="dt" sz="half" idx="2"/>
          </p:nvPr>
        </p:nvSpPr>
        <p:spPr bwMode="auto">
          <a:xfrm>
            <a:off x="914400" y="6248400"/>
            <a:ext cx="2540000" cy="457200"/>
          </a:xfrm>
          <a:prstGeom prst="rect">
            <a:avLst/>
          </a:prstGeom>
          <a:noFill/>
          <a:ln>
            <a:noFill/>
          </a:ln>
          <a:effectLst/>
        </p:spPr>
        <p:txBody>
          <a:bodyPr vert="horz" wrap="square" lIns="91440" tIns="45720" rIns="91440" bIns="45720" numCol="1" anchor="t" anchorCtr="0" compatLnSpc="1"/>
          <a:lstStyle>
            <a:lvl1pPr eaLnBrk="1" hangingPunct="1">
              <a:spcBef>
                <a:spcPct val="50000"/>
              </a:spcBef>
              <a:defRPr sz="1400"/>
            </a:lvl1p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8" name="Rectangle 20"/>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t" anchorCtr="0" compatLnSpc="1"/>
          <a:lstStyle>
            <a:lvl1pPr algn="ctr" eaLnBrk="1" hangingPunct="1">
              <a:spcBef>
                <a:spcPct val="50000"/>
              </a:spcBef>
              <a:defRPr sz="1400"/>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9" name="Rectangle 21"/>
          <p:cNvSpPr>
            <a:spLocks noGrp="1" noChangeArrowheads="1"/>
          </p:cNvSpPr>
          <p:nvPr>
            <p:ph type="sldNum" sz="quarter" idx="4"/>
          </p:nvPr>
        </p:nvSpPr>
        <p:spPr bwMode="auto">
          <a:xfrm>
            <a:off x="8737600" y="6248400"/>
            <a:ext cx="2540000" cy="45720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0"/>
          <p:cNvSpPr txBox="1">
            <a:spLocks noGrp="1"/>
          </p:cNvSpPr>
          <p:nvPr>
            <p:ph type="dt" sz="quarter" idx="2"/>
          </p:nvPr>
        </p:nvSpPr>
        <p:spPr>
          <a:ln w="12700"/>
        </p:spPr>
        <p:txBody>
          <a:bodyPr/>
          <a:lstStyle/>
          <a:p>
            <a:pPr marL="0" indent="0" eaLnBrk="1" hangingPunct="1">
              <a:spcBef>
                <a:spcPct val="50000"/>
              </a:spcBef>
              <a:buNone/>
            </a:pPr>
            <a:fld id="{BB962C8B-B14F-4D97-AF65-F5344CB8AC3E}" type="datetime1">
              <a:rPr kumimoji="1" lang="zh-CN" altLang="en-US" sz="1400" kern="1200" dirty="0">
                <a:solidFill>
                  <a:srgbClr val="FFFFFF"/>
                </a:solidFill>
                <a:latin typeface="+mn-lt"/>
                <a:ea typeface="+mn-ea"/>
                <a:cs typeface="+mn-cs"/>
              </a:rPr>
              <a:t>2021/6/1</a:t>
            </a:fld>
            <a:endParaRPr kumimoji="1" lang="zh-CN" altLang="en-US" sz="1400" kern="1200" dirty="0">
              <a:solidFill>
                <a:srgbClr val="FFFFFF"/>
              </a:solidFill>
              <a:latin typeface="+mn-lt"/>
              <a:ea typeface="+mn-ea"/>
              <a:cs typeface="+mn-cs"/>
            </a:endParaRPr>
          </a:p>
        </p:txBody>
      </p:sp>
      <p:sp>
        <p:nvSpPr>
          <p:cNvPr id="5123" name="Rectangle 32"/>
          <p:cNvSpPr txBox="1">
            <a:spLocks noGrp="1"/>
          </p:cNvSpPr>
          <p:nvPr>
            <p:ph type="sldNum" sz="quarter" idx="4"/>
          </p:nvPr>
        </p:nvSpPr>
        <p:spPr>
          <a:ln w="12700"/>
        </p:spPr>
        <p:txBody>
          <a:bodyPr/>
          <a:lstStyle/>
          <a:p>
            <a:pPr marL="0" indent="0" algn="r" eaLnBrk="1" hangingPunct="1">
              <a:spcBef>
                <a:spcPct val="50000"/>
              </a:spcBef>
              <a:buNone/>
            </a:pPr>
            <a:fld id="{9A0DB2DC-4C9A-4742-B13C-FB6460FD3503}" type="slidenum">
              <a:rPr lang="zh-CN" altLang="en-US" sz="1400" dirty="0">
                <a:solidFill>
                  <a:srgbClr val="FFFFFF"/>
                </a:solidFill>
              </a:rPr>
              <a:t>1</a:t>
            </a:fld>
            <a:endParaRPr lang="zh-CN" altLang="en-US" sz="1400" dirty="0">
              <a:solidFill>
                <a:srgbClr val="FFFFFF"/>
              </a:solidFill>
            </a:endParaRPr>
          </a:p>
        </p:txBody>
      </p:sp>
      <p:sp>
        <p:nvSpPr>
          <p:cNvPr id="5124" name="Rectangle 2"/>
          <p:cNvSpPr>
            <a:spLocks noGrp="1"/>
          </p:cNvSpPr>
          <p:nvPr>
            <p:ph type="ctrTitle" sz="quarter"/>
          </p:nvPr>
        </p:nvSpPr>
        <p:spPr>
          <a:xfrm>
            <a:off x="2209800" y="1196975"/>
            <a:ext cx="7772400" cy="2460625"/>
          </a:xfrm>
        </p:spPr>
        <p:txBody>
          <a:bodyPr vert="horz" wrap="square" lIns="92075" tIns="46038" rIns="92075" bIns="46038" anchor="ctr" anchorCtr="0"/>
          <a:lstStyle/>
          <a:p>
            <a:pPr eaLnBrk="1" hangingPunct="1">
              <a:buClrTx/>
              <a:buSzTx/>
              <a:buFontTx/>
            </a:pPr>
            <a:r>
              <a:rPr kumimoji="1" lang="zh-CN" altLang="en-US" sz="5400" b="1" kern="1200" dirty="0">
                <a:solidFill>
                  <a:schemeClr val="tx1"/>
                </a:solidFill>
                <a:latin typeface="黑体" panose="02010609060101010101" pitchFamily="2" charset="-122"/>
                <a:ea typeface="黑体" panose="02010609060101010101" pitchFamily="2" charset="-122"/>
                <a:cs typeface="+mj-cs"/>
              </a:rPr>
              <a:t>《政治经济学通论</a:t>
            </a:r>
            <a:r>
              <a:rPr kumimoji="1" lang="en-US" altLang="zh-CN" sz="5400" b="1" kern="1200" dirty="0">
                <a:solidFill>
                  <a:schemeClr val="tx1"/>
                </a:solidFill>
                <a:latin typeface="黑体" panose="02010609060101010101" pitchFamily="2" charset="-122"/>
                <a:ea typeface="黑体" panose="02010609060101010101" pitchFamily="2" charset="-122"/>
                <a:cs typeface="+mj-cs"/>
              </a:rPr>
              <a:t>》</a:t>
            </a:r>
            <a:br>
              <a:rPr kumimoji="1" lang="en-US" altLang="zh-CN" sz="4800" b="1" kern="1200" dirty="0">
                <a:solidFill>
                  <a:schemeClr val="tx1"/>
                </a:solidFill>
                <a:latin typeface="黑体" panose="02010609060101010101" pitchFamily="2" charset="-122"/>
                <a:ea typeface="黑体" panose="02010609060101010101" pitchFamily="2" charset="-122"/>
                <a:cs typeface="+mj-cs"/>
              </a:rPr>
            </a:br>
            <a:br>
              <a:rPr kumimoji="1" lang="en-US" altLang="zh-CN" sz="2400" b="1" kern="1200" dirty="0">
                <a:solidFill>
                  <a:schemeClr val="tx1"/>
                </a:solidFill>
                <a:latin typeface="黑体" panose="02010609060101010101" pitchFamily="2" charset="-122"/>
                <a:ea typeface="黑体" panose="02010609060101010101" pitchFamily="2" charset="-122"/>
                <a:cs typeface="+mj-cs"/>
              </a:rPr>
            </a:br>
            <a:r>
              <a:rPr kumimoji="1" lang="zh-CN" altLang="en-US" sz="2400" b="1" kern="1200" dirty="0">
                <a:solidFill>
                  <a:schemeClr val="tx1"/>
                </a:solidFill>
                <a:latin typeface="黑体" panose="02010609060101010101" pitchFamily="2" charset="-122"/>
                <a:ea typeface="黑体" panose="02010609060101010101" pitchFamily="2" charset="-122"/>
                <a:cs typeface="+mj-cs"/>
              </a:rPr>
              <a:t>（第</a:t>
            </a:r>
            <a:r>
              <a:rPr kumimoji="1" lang="en-US" altLang="zh-CN" sz="2400" b="1" kern="1200" dirty="0">
                <a:solidFill>
                  <a:schemeClr val="tx1"/>
                </a:solidFill>
                <a:latin typeface="黑体" panose="02010609060101010101" pitchFamily="2" charset="-122"/>
                <a:ea typeface="黑体" panose="02010609060101010101" pitchFamily="2" charset="-122"/>
                <a:cs typeface="+mj-cs"/>
              </a:rPr>
              <a:t>3</a:t>
            </a:r>
            <a:r>
              <a:rPr kumimoji="1" lang="zh-CN" altLang="en-US" sz="2400" b="1" kern="1200" dirty="0">
                <a:solidFill>
                  <a:schemeClr val="tx1"/>
                </a:solidFill>
                <a:latin typeface="黑体" panose="02010609060101010101" pitchFamily="2" charset="-122"/>
                <a:ea typeface="黑体" panose="02010609060101010101" pitchFamily="2" charset="-122"/>
                <a:cs typeface="+mj-cs"/>
              </a:rPr>
              <a:t>版）</a:t>
            </a:r>
            <a:endParaRPr kumimoji="1" lang="en-US" altLang="zh-CN" sz="2400" b="1" kern="1200" dirty="0">
              <a:solidFill>
                <a:schemeClr val="tx1"/>
              </a:solidFill>
              <a:latin typeface="黑体" panose="02010609060101010101" pitchFamily="2" charset="-122"/>
              <a:ea typeface="黑体" panose="02010609060101010101" pitchFamily="2" charset="-122"/>
              <a:cs typeface="+mj-cs"/>
            </a:endParaRPr>
          </a:p>
        </p:txBody>
      </p:sp>
      <p:sp>
        <p:nvSpPr>
          <p:cNvPr id="5125" name="Rectangle 3"/>
          <p:cNvSpPr>
            <a:spLocks noGrp="1"/>
          </p:cNvSpPr>
          <p:nvPr>
            <p:ph type="subTitle" sz="quarter" idx="1"/>
          </p:nvPr>
        </p:nvSpPr>
        <p:spPr>
          <a:xfrm>
            <a:off x="2209800" y="4149725"/>
            <a:ext cx="7772400" cy="1752600"/>
          </a:xfrm>
        </p:spPr>
        <p:txBody>
          <a:bodyPr vert="horz" wrap="square" lIns="92075" tIns="46038" rIns="92075" bIns="46038" anchor="t" anchorCtr="0"/>
          <a:lstStyle/>
          <a:p>
            <a:pPr eaLnBrk="1" hangingPunct="1">
              <a:buClrTx/>
              <a:buSzTx/>
            </a:pPr>
            <a:r>
              <a:rPr kumimoji="1" lang="zh-CN" altLang="en-US" b="1" kern="1200" dirty="0">
                <a:latin typeface="+mn-lt"/>
                <a:ea typeface="楷体_GB2312" pitchFamily="49" charset="-122"/>
                <a:cs typeface="+mn-cs"/>
              </a:rPr>
              <a:t>陈承明</a:t>
            </a:r>
            <a:endParaRPr kumimoji="1" lang="en-US" altLang="zh-CN" b="1" kern="1200" dirty="0">
              <a:latin typeface="+mn-lt"/>
              <a:ea typeface="楷体_GB2312" pitchFamily="49" charset="-122"/>
              <a:cs typeface="+mn-cs"/>
            </a:endParaRPr>
          </a:p>
          <a:p>
            <a:pPr eaLnBrk="1" hangingPunct="1">
              <a:buClrTx/>
              <a:buSzTx/>
            </a:pPr>
            <a:endParaRPr kumimoji="1" lang="en-US" altLang="zh-CN" b="1" kern="1200" dirty="0">
              <a:latin typeface="+mn-lt"/>
              <a:ea typeface="楷体_GB2312" pitchFamily="49" charset="-122"/>
              <a:cs typeface="+mn-cs"/>
            </a:endParaRPr>
          </a:p>
          <a:p>
            <a:pPr eaLnBrk="1" hangingPunct="1">
              <a:buClrTx/>
              <a:buSzTx/>
            </a:pPr>
            <a:r>
              <a:rPr kumimoji="1" lang="zh-CN" altLang="en-US" b="1" kern="1200" dirty="0">
                <a:latin typeface="+mn-lt"/>
                <a:ea typeface="楷体_GB2312" pitchFamily="49" charset="-122"/>
                <a:cs typeface="+mn-cs"/>
              </a:rPr>
              <a:t>上海财经大学出版社</a:t>
            </a:r>
          </a:p>
          <a:p>
            <a:pPr eaLnBrk="1" hangingPunct="1">
              <a:buClrTx/>
              <a:buSzTx/>
            </a:pPr>
            <a:endParaRPr kumimoji="1" lang="zh-CN" altLang="en-US" b="1" kern="1200" dirty="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14400" y="624840"/>
            <a:ext cx="10925175" cy="1143000"/>
          </a:xfrm>
        </p:spPr>
        <p:txBody>
          <a:bodyPr/>
          <a:lstStyle/>
          <a:p>
            <a:r>
              <a:rPr lang="zh-CN" altLang="en-US" sz="4000" b="1"/>
              <a:t>（二）划清公有制为主体与单一公有制的界限</a:t>
            </a:r>
          </a:p>
        </p:txBody>
      </p:sp>
      <p:sp>
        <p:nvSpPr>
          <p:cNvPr id="4" name="内容占位符 3"/>
          <p:cNvSpPr>
            <a:spLocks noGrp="1"/>
          </p:cNvSpPr>
          <p:nvPr>
            <p:ph idx="1"/>
          </p:nvPr>
        </p:nvSpPr>
        <p:spPr/>
        <p:txBody>
          <a:bodyPr/>
          <a:lstStyle/>
          <a:p>
            <a:r>
              <a:rPr lang="en-US" altLang="zh-CN" sz="3600"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sz="3600" kern="100" dirty="0">
                <a:effectLst/>
                <a:latin typeface="等线" panose="02010600030101010101" pitchFamily="2" charset="-122"/>
                <a:ea typeface="宋体" panose="02010600030101010101" pitchFamily="2" charset="-122"/>
                <a:cs typeface="Times New Roman" panose="02020603050405020304" pitchFamily="18" charset="0"/>
              </a:rPr>
              <a:t>划清所有制的基本制度与单一公有制的界限，实质是要划清公有制为主体与单一公有制的界限。而划清这一界限的关键是在发展公有经济的同时，能否为非公经济营造良好的环境和创造有利的条件，使公有经济与非公经济能够平等竞争、相互促进和协调发展。</a:t>
            </a:r>
            <a:endParaRPr lang="zh-CN" altLang="zh-CN" sz="3600"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14400" y="609600"/>
            <a:ext cx="11537950" cy="1143000"/>
          </a:xfrm>
        </p:spPr>
        <p:txBody>
          <a:bodyPr/>
          <a:lstStyle/>
          <a:p>
            <a:r>
              <a:rPr lang="zh-CN" altLang="en-US" b="1"/>
              <a:t>三、坚持多种经济共同发展与反对私有化</a:t>
            </a:r>
          </a:p>
        </p:txBody>
      </p:sp>
      <p:sp>
        <p:nvSpPr>
          <p:cNvPr id="4" name="内容占位符 3"/>
          <p:cNvSpPr>
            <a:spLocks noGrp="1"/>
          </p:cNvSpPr>
          <p:nvPr>
            <p:ph idx="1"/>
          </p:nvPr>
        </p:nvSpPr>
        <p:spPr/>
        <p:txBody>
          <a:bodyPr/>
          <a:lstStyle/>
          <a:p>
            <a:r>
              <a:rPr lang="en-US" altLang="zh-CN" sz="2800" kern="100" dirty="0">
                <a:effectLst/>
                <a:latin typeface="等线" panose="02010600030101010101" pitchFamily="2" charset="-122"/>
                <a:ea typeface="宋体" panose="02010600030101010101" pitchFamily="2" charset="-122"/>
                <a:cs typeface="宋体" panose="02010600030101010101" pitchFamily="2" charset="-122"/>
              </a:rPr>
              <a:t>       </a:t>
            </a:r>
            <a:r>
              <a:rPr lang="zh-CN" altLang="zh-CN" sz="2800" kern="100" dirty="0">
                <a:effectLst/>
                <a:latin typeface="等线" panose="02010600030101010101" pitchFamily="2" charset="-122"/>
                <a:ea typeface="宋体" panose="02010600030101010101" pitchFamily="2" charset="-122"/>
                <a:cs typeface="宋体" panose="02010600030101010101" pitchFamily="2" charset="-122"/>
              </a:rPr>
              <a:t>在社会主义初级阶段，要坚持所有制的基本制度，一方面要坚持公有制的主体地位和发挥国有经济的主导作用，另一方面还要坚持多种所有制经济的共同发展。也就是说，坚持公有制为主体并不能否定或代替多种所有制经济的共同发展，同时多种所有制经济共同发展也不等于搞私有化。</a:t>
            </a:r>
            <a:endParaRPr lang="en-US" altLang="zh-CN" sz="2800" b="1" dirty="0"/>
          </a:p>
          <a:p>
            <a:r>
              <a:rPr lang="zh-CN" altLang="en-US" sz="2800" b="1" dirty="0"/>
              <a:t>（一）非公经济的性质与现实作用；</a:t>
            </a:r>
          </a:p>
          <a:p>
            <a:r>
              <a:rPr lang="zh-CN" altLang="en-US" sz="2800" b="1" dirty="0"/>
              <a:t>（二）划清多种经济共同发展与私有化的界限。</a:t>
            </a:r>
          </a:p>
          <a:p>
            <a:endParaRPr lang="zh-CN" altLang="en-US" b="1" dirty="0"/>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a:t>（一）非公经济的性质与现实作用</a:t>
            </a:r>
          </a:p>
        </p:txBody>
      </p:sp>
      <p:sp>
        <p:nvSpPr>
          <p:cNvPr id="4" name="内容占位符 3"/>
          <p:cNvSpPr>
            <a:spLocks noGrp="1"/>
          </p:cNvSpPr>
          <p:nvPr>
            <p:ph idx="1"/>
          </p:nvPr>
        </p:nvSpPr>
        <p:spPr/>
        <p:txBody>
          <a:bodyPr/>
          <a:lstStyle/>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在社会主义初级阶段，由于生产力水平低、多层次和不平衡等特点，要求公有经济与非公经济相互补充，共同发展。非公经济包括：个体、私营、外资等。</a:t>
            </a:r>
            <a:endParaRPr lang="en-US" altLang="zh-CN" dirty="0">
              <a:effectLst/>
              <a:ea typeface="宋体" panose="02010600030101010101" pitchFamily="2" charset="-122"/>
              <a:cs typeface="Times New Roman" panose="02020603050405020304" pitchFamily="18" charset="0"/>
            </a:endParaRPr>
          </a:p>
          <a:p>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1</a:t>
            </a:r>
            <a:r>
              <a:rPr lang="zh-CN" altLang="zh-CN" dirty="0">
                <a:effectLst/>
                <a:ea typeface="宋体" panose="02010600030101010101" pitchFamily="2" charset="-122"/>
                <a:cs typeface="Times New Roman" panose="02020603050405020304" pitchFamily="18" charset="0"/>
              </a:rPr>
              <a:t>）这是大力发展市场经济的需要</a:t>
            </a:r>
            <a:r>
              <a:rPr lang="zh-CN" altLang="en-US" dirty="0">
                <a:effectLst/>
                <a:ea typeface="宋体" panose="02010600030101010101" pitchFamily="2" charset="-122"/>
                <a:cs typeface="Times New Roman" panose="02020603050405020304" pitchFamily="18" charset="0"/>
              </a:rPr>
              <a:t>；</a:t>
            </a:r>
            <a:endParaRPr lang="en-US" altLang="zh-CN" dirty="0">
              <a:effectLst/>
              <a:ea typeface="宋体" panose="02010600030101010101" pitchFamily="2" charset="-122"/>
              <a:cs typeface="Times New Roman" panose="02020603050405020304" pitchFamily="18" charset="0"/>
            </a:endParaRPr>
          </a:p>
          <a:p>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2</a:t>
            </a:r>
            <a:r>
              <a:rPr lang="zh-CN" altLang="zh-CN" dirty="0">
                <a:effectLst/>
                <a:ea typeface="宋体" panose="02010600030101010101" pitchFamily="2" charset="-122"/>
                <a:cs typeface="Times New Roman" panose="02020603050405020304" pitchFamily="18" charset="0"/>
              </a:rPr>
              <a:t>）壮大非公经济是加快国民经济发展的需要</a:t>
            </a:r>
            <a:r>
              <a:rPr lang="zh-CN" altLang="en-US" dirty="0">
                <a:effectLst/>
                <a:ea typeface="宋体" panose="02010600030101010101" pitchFamily="2" charset="-122"/>
                <a:cs typeface="Times New Roman" panose="02020603050405020304" pitchFamily="18" charset="0"/>
              </a:rPr>
              <a:t>；</a:t>
            </a:r>
            <a:endParaRPr lang="en-US" altLang="zh-CN" dirty="0">
              <a:ea typeface="宋体" panose="02010600030101010101" pitchFamily="2" charset="-122"/>
              <a:cs typeface="Times New Roman" panose="02020603050405020304" pitchFamily="18" charset="0"/>
            </a:endParaRPr>
          </a:p>
          <a:p>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3</a:t>
            </a:r>
            <a:r>
              <a:rPr lang="zh-CN" altLang="zh-CN" dirty="0">
                <a:effectLst/>
                <a:ea typeface="宋体" panose="02010600030101010101" pitchFamily="2" charset="-122"/>
                <a:cs typeface="Times New Roman" panose="02020603050405020304" pitchFamily="18" charset="0"/>
              </a:rPr>
              <a:t>）非公经济对公有经济的发展有借鉴和鞭策作用。</a:t>
            </a:r>
            <a:endParaRPr lang="zh-CN" altLang="en-US" dirty="0"/>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14400" y="969645"/>
            <a:ext cx="11193780" cy="906145"/>
          </a:xfrm>
        </p:spPr>
        <p:txBody>
          <a:bodyPr/>
          <a:lstStyle/>
          <a:p>
            <a:r>
              <a:rPr lang="zh-CN" altLang="en-US" sz="4000" b="1"/>
              <a:t>（二）划清多种经济共同发展与私有化的界限</a:t>
            </a:r>
            <a:br>
              <a:rPr lang="zh-CN" altLang="en-US" sz="4000"/>
            </a:br>
            <a:endParaRPr lang="zh-CN" altLang="en-US" sz="4000"/>
          </a:p>
        </p:txBody>
      </p:sp>
      <p:sp>
        <p:nvSpPr>
          <p:cNvPr id="4" name="内容占位符 3"/>
          <p:cNvSpPr>
            <a:spLocks noGrp="1"/>
          </p:cNvSpPr>
          <p:nvPr>
            <p:ph idx="1"/>
          </p:nvPr>
        </p:nvSpPr>
        <p:spPr/>
        <p:txBody>
          <a:bodyPr/>
          <a:lstStyle/>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划清所有制的基本制度与私有化的界限，实质是要划清多种经济共同发展与私有化的界限，而划清这一界限的关键在于：能否在多种经济共同发展的同时，坚持公有制的主体地位和发挥国有经济的主导作用。</a:t>
            </a:r>
            <a:endParaRPr lang="en-US" altLang="zh-CN" b="1" dirty="0"/>
          </a:p>
          <a:p>
            <a:r>
              <a:rPr lang="zh-CN" altLang="en-US" b="1" dirty="0"/>
              <a:t>1、认识公有制主体地位的必要性和重要性；</a:t>
            </a:r>
          </a:p>
          <a:p>
            <a:r>
              <a:rPr lang="zh-CN" altLang="en-US" b="1" dirty="0"/>
              <a:t>2、坚决反对和有效制止各种私有化倾向。</a:t>
            </a:r>
          </a:p>
          <a:p>
            <a:endParaRPr lang="zh-CN" altLang="en-US" b="1" dirty="0"/>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14400" y="609600"/>
            <a:ext cx="11052810" cy="1143000"/>
          </a:xfrm>
        </p:spPr>
        <p:txBody>
          <a:bodyPr/>
          <a:lstStyle/>
          <a:p>
            <a:r>
              <a:rPr lang="zh-CN" altLang="en-US" b="1"/>
              <a:t>1、认识公有制主体地位的必要性和重要性</a:t>
            </a:r>
          </a:p>
        </p:txBody>
      </p:sp>
      <p:sp>
        <p:nvSpPr>
          <p:cNvPr id="4" name="内容占位符 3"/>
          <p:cNvSpPr>
            <a:spLocks noGrp="1"/>
          </p:cNvSpPr>
          <p:nvPr>
            <p:ph idx="1"/>
          </p:nvPr>
        </p:nvSpPr>
        <p:spPr/>
        <p:txBody>
          <a:bodyPr/>
          <a:lstStyle/>
          <a:p>
            <a:r>
              <a:rPr lang="zh-CN" altLang="en-US"/>
              <a:t>第一，以公有制为主体，是保持社会主义性质的需要。</a:t>
            </a:r>
          </a:p>
          <a:p>
            <a:r>
              <a:rPr lang="zh-CN" altLang="en-US"/>
              <a:t>第二，坚持公有制的主体地位，就要充分发挥国有经济的主导作用。</a:t>
            </a:r>
          </a:p>
          <a:p>
            <a:r>
              <a:rPr lang="zh-CN" altLang="en-US"/>
              <a:t>第三，坚持公有制的主体地位，是对非公经济进行正确引导的可靠保证。</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14400" y="1059180"/>
            <a:ext cx="10363200" cy="922020"/>
          </a:xfrm>
        </p:spPr>
        <p:txBody>
          <a:bodyPr/>
          <a:lstStyle/>
          <a:p>
            <a:r>
              <a:rPr lang="zh-CN" altLang="en-US" b="1"/>
              <a:t>2、坚决反对和有效制止各种私有化倾向</a:t>
            </a:r>
            <a:br>
              <a:rPr lang="zh-CN" altLang="en-US" b="1"/>
            </a:br>
            <a:endParaRPr lang="zh-CN" altLang="en-US" b="1"/>
          </a:p>
        </p:txBody>
      </p:sp>
      <p:sp>
        <p:nvSpPr>
          <p:cNvPr id="4" name="内容占位符 3"/>
          <p:cNvSpPr>
            <a:spLocks noGrp="1"/>
          </p:cNvSpPr>
          <p:nvPr>
            <p:ph idx="1"/>
          </p:nvPr>
        </p:nvSpPr>
        <p:spPr/>
        <p:txBody>
          <a:bodyPr/>
          <a:lstStyle/>
          <a:p>
            <a:r>
              <a:rPr lang="zh-CN" altLang="en-US" dirty="0">
                <a:effectLst/>
                <a:ea typeface="宋体" panose="02010600030101010101" pitchFamily="2" charset="-122"/>
                <a:cs typeface="Times New Roman" panose="02020603050405020304" pitchFamily="18" charset="0"/>
              </a:rPr>
              <a:t>          当前，私有化的</a:t>
            </a:r>
            <a:r>
              <a:rPr lang="zh-CN" altLang="zh-CN" dirty="0">
                <a:effectLst/>
                <a:ea typeface="宋体" panose="02010600030101010101" pitchFamily="2" charset="-122"/>
                <a:cs typeface="Times New Roman" panose="02020603050405020304" pitchFamily="18" charset="0"/>
              </a:rPr>
              <a:t>主要表现：（</a:t>
            </a:r>
            <a:r>
              <a:rPr lang="en-US" altLang="zh-CN" dirty="0">
                <a:effectLst/>
                <a:ea typeface="宋体" panose="02010600030101010101" pitchFamily="2" charset="-122"/>
                <a:cs typeface="Times New Roman" panose="02020603050405020304" pitchFamily="18" charset="0"/>
              </a:rPr>
              <a:t>1</a:t>
            </a:r>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a:t>
            </a:r>
            <a:r>
              <a:rPr lang="zh-CN" altLang="zh-CN" dirty="0">
                <a:effectLst/>
                <a:ea typeface="宋体" panose="02010600030101010101" pitchFamily="2" charset="-122"/>
                <a:cs typeface="Times New Roman" panose="02020603050405020304" pitchFamily="18" charset="0"/>
              </a:rPr>
              <a:t>市场决定论</a:t>
            </a:r>
            <a:r>
              <a:rPr lang="en-US" altLang="zh-CN" dirty="0">
                <a:effectLst/>
                <a:ea typeface="宋体" panose="02010600030101010101" pitchFamily="2" charset="-122"/>
                <a:cs typeface="Times New Roman" panose="02020603050405020304" pitchFamily="18" charset="0"/>
              </a:rPr>
              <a:t>”</a:t>
            </a:r>
            <a:r>
              <a:rPr lang="zh-CN" altLang="en-US"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2</a:t>
            </a:r>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a:t>
            </a:r>
            <a:r>
              <a:rPr lang="zh-CN" altLang="zh-CN" dirty="0">
                <a:effectLst/>
                <a:ea typeface="宋体" panose="02010600030101010101" pitchFamily="2" charset="-122"/>
                <a:cs typeface="Times New Roman" panose="02020603050405020304" pitchFamily="18" charset="0"/>
              </a:rPr>
              <a:t>均分国有资产论</a:t>
            </a:r>
            <a:r>
              <a:rPr lang="en-US" altLang="zh-CN" dirty="0">
                <a:effectLst/>
                <a:ea typeface="宋体" panose="02010600030101010101" pitchFamily="2" charset="-122"/>
                <a:cs typeface="Times New Roman" panose="02020603050405020304" pitchFamily="18" charset="0"/>
              </a:rPr>
              <a:t>”</a:t>
            </a:r>
            <a:r>
              <a:rPr lang="zh-CN" altLang="en-US" dirty="0">
                <a:effectLst/>
                <a:ea typeface="宋体" panose="02010600030101010101" pitchFamily="2" charset="-122"/>
                <a:cs typeface="Times New Roman" panose="02020603050405020304" pitchFamily="18" charset="0"/>
              </a:rPr>
              <a:t>；</a:t>
            </a:r>
            <a:r>
              <a:rPr lang="zh-CN" altLang="zh-CN" spc="35" dirty="0">
                <a:effectLst/>
                <a:ea typeface="宋体" panose="02010600030101010101" pitchFamily="2" charset="-122"/>
                <a:cs typeface="Arial" panose="020B0604020202020204" pitchFamily="34" charset="0"/>
              </a:rPr>
              <a:t>（</a:t>
            </a:r>
            <a:r>
              <a:rPr lang="en-US" altLang="zh-CN" spc="35" dirty="0">
                <a:effectLst/>
                <a:ea typeface="宋体" panose="02010600030101010101" pitchFamily="2" charset="-122"/>
                <a:cs typeface="Arial" panose="020B0604020202020204" pitchFamily="34" charset="0"/>
              </a:rPr>
              <a:t>3</a:t>
            </a:r>
            <a:r>
              <a:rPr lang="zh-CN" altLang="zh-CN" spc="35" dirty="0">
                <a:effectLst/>
                <a:ea typeface="宋体" panose="02010600030101010101" pitchFamily="2" charset="-122"/>
                <a:cs typeface="Arial" panose="020B0604020202020204" pitchFamily="34" charset="0"/>
              </a:rPr>
              <a:t>）</a:t>
            </a:r>
            <a:r>
              <a:rPr lang="en-US" altLang="zh-CN" spc="35" dirty="0">
                <a:effectLst/>
                <a:ea typeface="宋体" panose="02010600030101010101" pitchFamily="2" charset="-122"/>
                <a:cs typeface="Arial" panose="020B0604020202020204" pitchFamily="34" charset="0"/>
              </a:rPr>
              <a:t>“</a:t>
            </a:r>
            <a:r>
              <a:rPr lang="zh-CN" altLang="zh-CN" spc="35" dirty="0">
                <a:effectLst/>
                <a:ea typeface="宋体" panose="02010600030101010101" pitchFamily="2" charset="-122"/>
                <a:cs typeface="Arial" panose="020B0604020202020204" pitchFamily="34" charset="0"/>
              </a:rPr>
              <a:t>消极保障论</a:t>
            </a:r>
            <a:r>
              <a:rPr lang="en-US" altLang="zh-CN" spc="35" dirty="0">
                <a:effectLst/>
                <a:ea typeface="宋体" panose="02010600030101010101" pitchFamily="2" charset="-122"/>
                <a:cs typeface="Arial" panose="020B0604020202020204" pitchFamily="34" charset="0"/>
              </a:rPr>
              <a:t>”</a:t>
            </a:r>
            <a:r>
              <a:rPr lang="zh-CN" altLang="en-US" spc="35" dirty="0">
                <a:effectLst/>
                <a:ea typeface="宋体" panose="02010600030101010101" pitchFamily="2" charset="-122"/>
                <a:cs typeface="Arial" panose="020B0604020202020204" pitchFamily="34" charset="0"/>
              </a:rPr>
              <a:t>；</a:t>
            </a:r>
            <a:r>
              <a:rPr lang="zh-CN" altLang="zh-CN" spc="35" dirty="0">
                <a:effectLst/>
                <a:ea typeface="宋体" panose="02010600030101010101" pitchFamily="2" charset="-122"/>
                <a:cs typeface="Arial" panose="020B0604020202020204" pitchFamily="34" charset="0"/>
              </a:rPr>
              <a:t>（</a:t>
            </a:r>
            <a:r>
              <a:rPr lang="en-US" altLang="zh-CN" spc="35" dirty="0">
                <a:effectLst/>
                <a:ea typeface="宋体" panose="02010600030101010101" pitchFamily="2" charset="-122"/>
                <a:cs typeface="Arial" panose="020B0604020202020204" pitchFamily="34" charset="0"/>
              </a:rPr>
              <a:t>4</a:t>
            </a:r>
            <a:r>
              <a:rPr lang="zh-CN" altLang="zh-CN" spc="35" dirty="0">
                <a:effectLst/>
                <a:ea typeface="宋体" panose="02010600030101010101" pitchFamily="2" charset="-122"/>
                <a:cs typeface="Arial" panose="020B0604020202020204" pitchFamily="34" charset="0"/>
              </a:rPr>
              <a:t>）</a:t>
            </a:r>
            <a:r>
              <a:rPr lang="en-US" altLang="zh-CN" spc="35" dirty="0">
                <a:effectLst/>
                <a:ea typeface="宋体" panose="02010600030101010101" pitchFamily="2" charset="-122"/>
                <a:cs typeface="Arial" panose="020B0604020202020204" pitchFamily="34" charset="0"/>
              </a:rPr>
              <a:t>  “</a:t>
            </a:r>
            <a:r>
              <a:rPr lang="zh-CN" altLang="zh-CN" spc="35" dirty="0">
                <a:effectLst/>
                <a:ea typeface="宋体" panose="02010600030101010101" pitchFamily="2" charset="-122"/>
                <a:cs typeface="Arial" panose="020B0604020202020204" pitchFamily="34" charset="0"/>
              </a:rPr>
              <a:t>贱卖论</a:t>
            </a:r>
            <a:r>
              <a:rPr lang="en-US" altLang="zh-CN" spc="35" dirty="0">
                <a:effectLst/>
                <a:ea typeface="宋体" panose="02010600030101010101" pitchFamily="2" charset="-122"/>
                <a:cs typeface="Arial" panose="020B0604020202020204" pitchFamily="34" charset="0"/>
              </a:rPr>
              <a:t>”</a:t>
            </a:r>
            <a:r>
              <a:rPr lang="zh-CN" altLang="en-US" spc="35" dirty="0">
                <a:effectLst/>
                <a:ea typeface="宋体" panose="02010600030101010101" pitchFamily="2" charset="-122"/>
                <a:cs typeface="Arial" panose="020B0604020202020204" pitchFamily="34" charset="0"/>
              </a:rPr>
              <a:t>等</a:t>
            </a:r>
            <a:r>
              <a:rPr lang="zh-CN" altLang="zh-CN" spc="35" dirty="0">
                <a:effectLst/>
                <a:ea typeface="宋体" panose="02010600030101010101" pitchFamily="2" charset="-122"/>
                <a:cs typeface="Arial" panose="020B0604020202020204" pitchFamily="34" charset="0"/>
              </a:rPr>
              <a:t>。</a:t>
            </a:r>
            <a:endParaRPr lang="en-US" altLang="zh-CN" spc="35" dirty="0">
              <a:ea typeface="宋体" panose="02010600030101010101" pitchFamily="2" charset="-122"/>
              <a:cs typeface="Times New Roman" panose="02020603050405020304" pitchFamily="18" charset="0"/>
            </a:endParaRPr>
          </a:p>
          <a:p>
            <a:r>
              <a:rPr lang="en-US" altLang="zh-CN" spc="35" dirty="0">
                <a:effectLst/>
                <a:ea typeface="宋体" panose="02010600030101010101" pitchFamily="2" charset="-122"/>
                <a:cs typeface="Arial" panose="020B0604020202020204" pitchFamily="34" charset="0"/>
              </a:rPr>
              <a:t>        </a:t>
            </a:r>
            <a:r>
              <a:rPr lang="zh-CN" altLang="zh-CN" spc="35" dirty="0">
                <a:effectLst/>
                <a:ea typeface="宋体" panose="02010600030101010101" pitchFamily="2" charset="-122"/>
                <a:cs typeface="Arial" panose="020B0604020202020204" pitchFamily="34" charset="0"/>
              </a:rPr>
              <a:t>允许私有经济的存在和发展并不等于恢复和重建私有制。现实中出现的各种私有化的右倾错误，要求我们进一步划清多种</a:t>
            </a:r>
            <a:r>
              <a:rPr lang="zh-CN" altLang="zh-CN" dirty="0">
                <a:effectLst/>
                <a:ea typeface="宋体" panose="02010600030101010101" pitchFamily="2" charset="-122"/>
                <a:cs typeface="Times New Roman" panose="02020603050405020304" pitchFamily="18" charset="0"/>
              </a:rPr>
              <a:t>所有制</a:t>
            </a:r>
            <a:r>
              <a:rPr lang="zh-CN" altLang="zh-CN" spc="35" dirty="0">
                <a:effectLst/>
                <a:ea typeface="宋体" panose="02010600030101010101" pitchFamily="2" charset="-122"/>
                <a:cs typeface="Arial" panose="020B0604020202020204" pitchFamily="34" charset="0"/>
              </a:rPr>
              <a:t>经济共同发展与私有化的界限，从理论和实践两个方面坚决反对和有效制止形形色色的私有化倾向。</a:t>
            </a:r>
            <a:endParaRPr lang="zh-CN" altLang="en-US" dirty="0"/>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a:t>四、 公有经济与非公经济的有机结合</a:t>
            </a:r>
          </a:p>
        </p:txBody>
      </p:sp>
      <p:sp>
        <p:nvSpPr>
          <p:cNvPr id="4" name="内容占位符 3"/>
          <p:cNvSpPr>
            <a:spLocks noGrp="1"/>
          </p:cNvSpPr>
          <p:nvPr>
            <p:ph idx="1"/>
          </p:nvPr>
        </p:nvSpPr>
        <p:spPr/>
        <p:txBody>
          <a:bodyPr/>
          <a:lstStyle/>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在社会主义初级阶段，公有经济与非公经济不仅具有同时并存的两重性，而且具有相互促进的相容性</a:t>
            </a:r>
            <a:r>
              <a:rPr lang="zh-CN" altLang="en-US" kern="100" dirty="0">
                <a:effectLst/>
                <a:latin typeface="等线" panose="02010600030101010101" pitchFamily="2" charset="-122"/>
                <a:ea typeface="宋体" panose="02010600030101010101" pitchFamily="2" charset="-122"/>
                <a:cs typeface="Times New Roman" panose="02020603050405020304" pitchFamily="18" charset="0"/>
              </a:rPr>
              <a:t>，因此要找到使二者</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有机结合的途径和方法。</a:t>
            </a:r>
            <a:endParaRPr lang="en-US" altLang="zh-CN" b="1" dirty="0"/>
          </a:p>
          <a:p>
            <a:r>
              <a:rPr lang="zh-CN" altLang="en-US" b="1" dirty="0"/>
              <a:t>（一）公有经济对非公经济的支持和引导作用；</a:t>
            </a:r>
          </a:p>
          <a:p>
            <a:r>
              <a:rPr lang="zh-CN" altLang="en-US" b="1" dirty="0"/>
              <a:t>（二）非公经济对公有经济的促进和协调作用；</a:t>
            </a:r>
          </a:p>
          <a:p>
            <a:r>
              <a:rPr lang="zh-CN" b="1" dirty="0"/>
              <a:t>（三）</a:t>
            </a:r>
            <a:r>
              <a:rPr lang="zh-CN" altLang="en-US" b="1" dirty="0"/>
              <a:t>公有经济与非公经济的相互促进。</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14400" y="579755"/>
            <a:ext cx="11372850" cy="1143000"/>
          </a:xfrm>
        </p:spPr>
        <p:txBody>
          <a:bodyPr/>
          <a:lstStyle/>
          <a:p>
            <a:r>
              <a:rPr lang="zh-CN" altLang="en-US" sz="4000"/>
              <a:t>（一）</a:t>
            </a:r>
            <a:r>
              <a:rPr lang="zh-CN" altLang="en-US" sz="4000" b="1"/>
              <a:t>公有经济对非公经济的支持和引导作用</a:t>
            </a:r>
          </a:p>
        </p:txBody>
      </p:sp>
      <p:sp>
        <p:nvSpPr>
          <p:cNvPr id="4" name="内容占位符 3"/>
          <p:cNvSpPr>
            <a:spLocks noGrp="1"/>
          </p:cNvSpPr>
          <p:nvPr>
            <p:ph idx="1"/>
          </p:nvPr>
        </p:nvSpPr>
        <p:spPr/>
        <p:txBody>
          <a:bodyPr/>
          <a:lstStyle/>
          <a:p>
            <a:r>
              <a:rPr lang="en-US" altLang="zh-CN" kern="100" dirty="0">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要使公有经济与非公经济协调发展，最根本的方法是转变经济发展方式，加快各类企业向新能源，新技术，新材料和生态环保等新兴产业发展。</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1</a:t>
            </a:r>
            <a:r>
              <a:rPr lang="zh-CN" altLang="zh-CN" dirty="0">
                <a:effectLst/>
                <a:ea typeface="宋体" panose="02010600030101010101" pitchFamily="2" charset="-122"/>
                <a:cs typeface="Times New Roman" panose="02020603050405020304" pitchFamily="18" charset="0"/>
              </a:rPr>
              <a:t>）公有经济对非公经济有支持和促进作用</a:t>
            </a:r>
            <a:r>
              <a:rPr lang="zh-CN" altLang="en-US" dirty="0">
                <a:effectLst/>
                <a:ea typeface="宋体" panose="02010600030101010101" pitchFamily="2" charset="-122"/>
                <a:cs typeface="Times New Roman" panose="02020603050405020304" pitchFamily="18" charset="0"/>
              </a:rPr>
              <a:t>；</a:t>
            </a:r>
            <a:endParaRPr lang="en-US" altLang="zh-CN" dirty="0">
              <a:effectLst/>
              <a:ea typeface="宋体" panose="02010600030101010101" pitchFamily="2" charset="-122"/>
              <a:cs typeface="Times New Roman" panose="02020603050405020304" pitchFamily="18" charset="0"/>
            </a:endParaRPr>
          </a:p>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2</a:t>
            </a:r>
            <a:r>
              <a:rPr lang="zh-CN" altLang="zh-CN" dirty="0">
                <a:effectLst/>
                <a:ea typeface="宋体" panose="02010600030101010101" pitchFamily="2" charset="-122"/>
                <a:cs typeface="Times New Roman" panose="02020603050405020304" pitchFamily="18" charset="0"/>
              </a:rPr>
              <a:t>）公有经济对非公经济有指导和引导作用。</a:t>
            </a:r>
            <a:endParaRPr lang="en-US" altLang="zh-CN" dirty="0">
              <a:ea typeface="宋体" panose="02010600030101010101" pitchFamily="2" charset="-122"/>
              <a:cs typeface="Times New Roman" panose="02020603050405020304" pitchFamily="18" charset="0"/>
            </a:endParaRPr>
          </a:p>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因此</a:t>
            </a: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我们要充分利用公有经济的优势，发挥它们对非公经济的支持和引导作用。</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14400" y="609600"/>
            <a:ext cx="11277600" cy="1143000"/>
          </a:xfrm>
        </p:spPr>
        <p:txBody>
          <a:bodyPr/>
          <a:lstStyle/>
          <a:p>
            <a:r>
              <a:rPr lang="zh-CN" altLang="en-US" sz="4000" b="1"/>
              <a:t>（二）非公经济对公有经济的促进和协调作用</a:t>
            </a:r>
          </a:p>
        </p:txBody>
      </p:sp>
      <p:sp>
        <p:nvSpPr>
          <p:cNvPr id="4" name="内容占位符 3"/>
          <p:cNvSpPr>
            <a:spLocks noGrp="1"/>
          </p:cNvSpPr>
          <p:nvPr>
            <p:ph idx="1"/>
          </p:nvPr>
        </p:nvSpPr>
        <p:spPr/>
        <p:txBody>
          <a:bodyPr/>
          <a:lstStyle/>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要充分发挥非公经济对公有经济的促进和协调作用，前提是要调整和优化所有制结构，改变过去公有经济比重过高，非公经济比重过低的局面。</a:t>
            </a:r>
            <a:endParaRPr lang="en-US" altLang="zh-CN" dirty="0">
              <a:effectLst/>
              <a:ea typeface="宋体" panose="02010600030101010101" pitchFamily="2" charset="-122"/>
              <a:cs typeface="Times New Roman" panose="02020603050405020304" pitchFamily="18" charset="0"/>
            </a:endParaRPr>
          </a:p>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1</a:t>
            </a:r>
            <a:r>
              <a:rPr lang="zh-CN" altLang="zh-CN" dirty="0">
                <a:effectLst/>
                <a:ea typeface="宋体" panose="02010600030101010101" pitchFamily="2" charset="-122"/>
                <a:cs typeface="Times New Roman" panose="02020603050405020304" pitchFamily="18" charset="0"/>
              </a:rPr>
              <a:t>）非公经济有促进作用</a:t>
            </a:r>
            <a:r>
              <a:rPr lang="zh-CN" altLang="en-US" dirty="0">
                <a:effectLst/>
                <a:ea typeface="宋体" panose="02010600030101010101" pitchFamily="2" charset="-122"/>
                <a:cs typeface="Times New Roman" panose="02020603050405020304" pitchFamily="18" charset="0"/>
              </a:rPr>
              <a:t>；</a:t>
            </a:r>
            <a:endParaRPr lang="en-US" altLang="zh-CN" dirty="0">
              <a:effectLst/>
              <a:ea typeface="宋体" panose="02010600030101010101" pitchFamily="2" charset="-122"/>
              <a:cs typeface="Times New Roman" panose="02020603050405020304" pitchFamily="18" charset="0"/>
            </a:endParaRPr>
          </a:p>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a:t>
            </a:r>
            <a:r>
              <a:rPr lang="en-US" altLang="zh-CN" dirty="0">
                <a:effectLst/>
                <a:ea typeface="宋体" panose="02010600030101010101" pitchFamily="2" charset="-122"/>
                <a:cs typeface="Times New Roman" panose="02020603050405020304" pitchFamily="18" charset="0"/>
              </a:rPr>
              <a:t>2</a:t>
            </a:r>
            <a:r>
              <a:rPr lang="zh-CN" altLang="zh-CN" dirty="0">
                <a:effectLst/>
                <a:ea typeface="宋体" panose="02010600030101010101" pitchFamily="2" charset="-122"/>
                <a:cs typeface="Times New Roman" panose="02020603050405020304" pitchFamily="18" charset="0"/>
              </a:rPr>
              <a:t>）非公经济有协调作用。</a:t>
            </a:r>
            <a:endParaRPr lang="en-US" altLang="zh-CN" dirty="0">
              <a:effectLst/>
              <a:ea typeface="宋体" panose="02010600030101010101" pitchFamily="2" charset="-122"/>
              <a:cs typeface="Times New Roman" panose="02020603050405020304" pitchFamily="18" charset="0"/>
            </a:endParaRPr>
          </a:p>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因此，我们要通过对非公经济的正确引导和管理，充分发挥它们对公有经济的促进和协调作用。</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a:t>（三）公有经济与非公经济的相互促进</a:t>
            </a:r>
          </a:p>
        </p:txBody>
      </p:sp>
      <p:sp>
        <p:nvSpPr>
          <p:cNvPr id="4" name="内容占位符 3"/>
          <p:cNvSpPr>
            <a:spLocks noGrp="1"/>
          </p:cNvSpPr>
          <p:nvPr>
            <p:ph idx="1"/>
          </p:nvPr>
        </p:nvSpPr>
        <p:spPr/>
        <p:txBody>
          <a:bodyPr/>
          <a:lstStyle/>
          <a:p>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公有经济壮大可为非公经济提供物质基础，而非公经济壮大可促使公有经济改革深化。因此，要充分发挥各自优势</a:t>
            </a: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使它们能够取长补短，相得益彰。</a:t>
            </a:r>
            <a:endParaRPr lang="en-US" altLang="zh-CN" dirty="0"/>
          </a:p>
          <a:p>
            <a:r>
              <a:rPr lang="en-US" altLang="zh-CN" dirty="0"/>
              <a:t>1</a:t>
            </a:r>
            <a:r>
              <a:rPr lang="zh-CN" altLang="en-US" dirty="0"/>
              <a:t>、深化国有企业改革，发挥国有经济的主导作用；</a:t>
            </a:r>
          </a:p>
          <a:p>
            <a:r>
              <a:rPr lang="en-US" altLang="zh-CN" dirty="0"/>
              <a:t>2</a:t>
            </a:r>
            <a:r>
              <a:rPr lang="zh-CN" altLang="en-US" dirty="0"/>
              <a:t>、按照市场经济的要求，发展多种形式的集体经济；</a:t>
            </a:r>
          </a:p>
          <a:p>
            <a:r>
              <a:rPr lang="en-US" altLang="zh-CN" dirty="0"/>
              <a:t>3</a:t>
            </a:r>
            <a:r>
              <a:rPr lang="zh-CN" altLang="en-US" dirty="0"/>
              <a:t>、在加强引导和管理前提下促进非公经济健康发展。</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14400" y="1436370"/>
            <a:ext cx="10363200" cy="76200"/>
          </a:xfrm>
        </p:spPr>
        <p:txBody>
          <a:bodyPr/>
          <a:lstStyle/>
          <a:p>
            <a:r>
              <a:rPr lang="zh-CN" altLang="en-US" b="1" dirty="0">
                <a:latin typeface="宋体" panose="02010600030101010101" pitchFamily="2" charset="-122"/>
                <a:sym typeface="+mn-ea"/>
              </a:rPr>
              <a:t>第五章 生产资料所有制</a:t>
            </a:r>
            <a:br>
              <a:rPr lang="zh-CN" altLang="en-US" b="1" dirty="0">
                <a:latin typeface="宋体" panose="02010600030101010101" pitchFamily="2" charset="-122"/>
              </a:rPr>
            </a:br>
            <a:endParaRPr lang="zh-CN" altLang="en-US" dirty="0"/>
          </a:p>
        </p:txBody>
      </p:sp>
      <p:sp>
        <p:nvSpPr>
          <p:cNvPr id="4" name="内容占位符 3"/>
          <p:cNvSpPr>
            <a:spLocks noGrp="1"/>
          </p:cNvSpPr>
          <p:nvPr>
            <p:ph idx="1"/>
          </p:nvPr>
        </p:nvSpPr>
        <p:spPr/>
        <p:txBody>
          <a:bodyPr/>
          <a:lstStyle/>
          <a:p>
            <a:pPr indent="304800" algn="just">
              <a:lnSpc>
                <a:spcPct val="150000"/>
              </a:lnSpc>
            </a:pPr>
            <a:r>
              <a:rPr lang="en-US" altLang="zh-CN" sz="2800"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sz="2800" kern="100" dirty="0">
                <a:effectLst/>
                <a:latin typeface="等线" panose="02010600030101010101" pitchFamily="2" charset="-122"/>
                <a:ea typeface="宋体" panose="02010600030101010101" pitchFamily="2" charset="-122"/>
                <a:cs typeface="Times New Roman" panose="02020603050405020304" pitchFamily="18" charset="0"/>
              </a:rPr>
              <a:t>生产资料所有制是生产关系的基础，它决定生产关系的性质和发展方向。我国的基本经济制度包含了生产资料所有制的性质和特点的规定，对经济社会发展具有决定性作用。党的十八和十九大强调了两个“毫不动摇”的思想，要求我们在认识公有制主体地位和国有经济主导作用的基础上，深刻揭示公有经济与非公经济的必然联系，以巩固和完善基本经济制度。</a:t>
            </a:r>
            <a:endParaRPr lang="zh-CN" altLang="zh-CN" sz="2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buNone/>
            </a:pPr>
            <a:endParaRPr lang="zh-CN" altLang="zh-CN" sz="1800" kern="100" dirty="0">
              <a:effectLst/>
              <a:latin typeface="Times New Roman" panose="02020603050405020304" pitchFamily="18" charset="0"/>
              <a:ea typeface="宋体" panose="02010600030101010101" pitchFamily="2" charset="-122"/>
            </a:endParaRPr>
          </a:p>
          <a:p>
            <a:endParaRPr lang="zh-CN" altLang="en-US" dirty="0"/>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课后习题</a:t>
            </a:r>
          </a:p>
        </p:txBody>
      </p:sp>
      <p:sp>
        <p:nvSpPr>
          <p:cNvPr id="3" name="内容占位符 2"/>
          <p:cNvSpPr>
            <a:spLocks noGrp="1"/>
          </p:cNvSpPr>
          <p:nvPr>
            <p:ph idx="1"/>
          </p:nvPr>
        </p:nvSpPr>
        <p:spPr/>
        <p:txBody>
          <a:bodyPr/>
          <a:lstStyle/>
          <a:p>
            <a:r>
              <a:rPr lang="zh-CN" altLang="en-US" sz="4000" b="1" dirty="0"/>
              <a:t>一、概念题</a:t>
            </a:r>
          </a:p>
          <a:p>
            <a:r>
              <a:rPr lang="zh-CN" altLang="en-US" dirty="0"/>
              <a:t>1、基本经济制度；</a:t>
            </a:r>
          </a:p>
          <a:p>
            <a:r>
              <a:rPr lang="zh-CN" altLang="en-US" dirty="0"/>
              <a:t> 2、公有制； </a:t>
            </a:r>
          </a:p>
          <a:p>
            <a:r>
              <a:rPr lang="zh-CN" altLang="en-US" dirty="0"/>
              <a:t>3、非公有经济；</a:t>
            </a:r>
          </a:p>
          <a:p>
            <a:r>
              <a:rPr lang="zh-CN" altLang="en-US" dirty="0"/>
              <a:t>4、单一公有制；</a:t>
            </a:r>
          </a:p>
          <a:p>
            <a:r>
              <a:rPr lang="zh-CN" altLang="en-US" dirty="0"/>
              <a:t> 5、私有化；</a:t>
            </a:r>
          </a:p>
          <a:p>
            <a:r>
              <a:rPr lang="zh-CN" altLang="en-US" dirty="0"/>
              <a:t> 6、混合所有制。</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a:t>二、填充题</a:t>
            </a:r>
          </a:p>
        </p:txBody>
      </p:sp>
      <p:sp>
        <p:nvSpPr>
          <p:cNvPr id="4" name="内容占位符 3"/>
          <p:cNvSpPr>
            <a:spLocks noGrp="1"/>
          </p:cNvSpPr>
          <p:nvPr>
            <p:ph idx="1"/>
          </p:nvPr>
        </p:nvSpPr>
        <p:spPr/>
        <p:txBody>
          <a:bodyPr/>
          <a:lstStyle/>
          <a:p>
            <a:r>
              <a:rPr lang="zh-CN" altLang="en-US"/>
              <a:t>1、___________是生产关系的基础，它决定生产关系的性质和发展方向。</a:t>
            </a:r>
          </a:p>
          <a:p>
            <a:r>
              <a:rPr lang="zh-CN" altLang="en-US"/>
              <a:t>2、社会主义初级阶段的基本经济制度就是要建立_________为主体、__________经济共同发展的所有制体系。</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二、填充题</a:t>
            </a:r>
          </a:p>
        </p:txBody>
      </p:sp>
      <p:sp>
        <p:nvSpPr>
          <p:cNvPr id="4" name="内容占位符 3"/>
          <p:cNvSpPr>
            <a:spLocks noGrp="1"/>
          </p:cNvSpPr>
          <p:nvPr>
            <p:ph idx="1"/>
          </p:nvPr>
        </p:nvSpPr>
        <p:spPr/>
        <p:txBody>
          <a:bodyPr/>
          <a:lstStyle/>
          <a:p>
            <a:r>
              <a:rPr lang="zh-CN" altLang="en-US"/>
              <a:t>3、党的“十六大”提出：“毫不动摇地巩固和发展_______经济，毫不动摇地鼓励、支持和引导__________经济的发展。</a:t>
            </a:r>
          </a:p>
          <a:p>
            <a:r>
              <a:rPr lang="zh-CN" altLang="en-US"/>
              <a:t>4、党的“十七大”提出：“坚持平等保护_______，形成各种_______经济平等竞争、相互促进的新格局”。</a:t>
            </a:r>
          </a:p>
          <a:p>
            <a:r>
              <a:rPr lang="zh-CN" altLang="en-US"/>
              <a:t>5、党的十七届四中全会提出要自觉划清“基本经济制同________和__________的界限。</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三、单项选择题</a:t>
            </a:r>
            <a:endParaRPr lang="zh-CN" altLang="en-US" dirty="0"/>
          </a:p>
        </p:txBody>
      </p:sp>
      <p:sp>
        <p:nvSpPr>
          <p:cNvPr id="4" name="内容占位符 3"/>
          <p:cNvSpPr>
            <a:spLocks noGrp="1"/>
          </p:cNvSpPr>
          <p:nvPr>
            <p:ph idx="1"/>
          </p:nvPr>
        </p:nvSpPr>
        <p:spPr/>
        <p:txBody>
          <a:bodyPr/>
          <a:lstStyle/>
          <a:p>
            <a:r>
              <a:rPr lang="zh-CN" altLang="en-US" dirty="0">
                <a:latin typeface="+mn-ea"/>
                <a:cs typeface="+mn-ea"/>
              </a:rPr>
              <a:t>1、划清基本经济制度与单一公有制的界限，实质是要划清（①私有制；②公有制；③股份制；④混合制）为主与单一公有制的界限。                （      ）                                                 </a:t>
            </a:r>
          </a:p>
          <a:p>
            <a:r>
              <a:rPr lang="zh-CN" altLang="en-US" dirty="0">
                <a:latin typeface="+mn-ea"/>
                <a:cs typeface="+mn-ea"/>
              </a:rPr>
              <a:t>2、划清基本经济制度与私有化的界限，实质是要划清（①私有制；②公有制；③多种所有制；④混合所有制）共同发展与私有化的界限。            （      ）                                         </a:t>
            </a:r>
          </a:p>
          <a:p>
            <a:endParaRPr lang="zh-CN" altLang="en-US" dirty="0">
              <a:latin typeface="+mn-ea"/>
              <a:cs typeface="+mn-ea"/>
            </a:endParaRP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三、单项选择题</a:t>
            </a:r>
          </a:p>
        </p:txBody>
      </p:sp>
      <p:sp>
        <p:nvSpPr>
          <p:cNvPr id="4" name="内容占位符 3"/>
          <p:cNvSpPr>
            <a:spLocks noGrp="1"/>
          </p:cNvSpPr>
          <p:nvPr>
            <p:ph idx="1"/>
          </p:nvPr>
        </p:nvSpPr>
        <p:spPr>
          <a:xfrm>
            <a:off x="914400" y="1753235"/>
            <a:ext cx="10452735" cy="4622165"/>
          </a:xfrm>
        </p:spPr>
        <p:txBody>
          <a:bodyPr/>
          <a:lstStyle/>
          <a:p>
            <a:r>
              <a:rPr lang="zh-CN" altLang="en-US" dirty="0">
                <a:latin typeface="宋体" panose="02010600030101010101" pitchFamily="2" charset="-122"/>
                <a:ea typeface="宋体" panose="02010600030101010101" pitchFamily="2" charset="-122"/>
                <a:cs typeface="宋体" panose="02010600030101010101" pitchFamily="2" charset="-122"/>
              </a:rPr>
              <a:t>3、允许私有经济的存在和发展并不等于恢复和重建（①私有制；②公有制；③股份制；④混合制）。（  ）</a:t>
            </a:r>
          </a:p>
          <a:p>
            <a:r>
              <a:rPr lang="zh-CN" altLang="en-US" dirty="0">
                <a:latin typeface="宋体" panose="02010600030101010101" pitchFamily="2" charset="-122"/>
                <a:ea typeface="宋体" panose="02010600030101010101" pitchFamily="2" charset="-122"/>
                <a:cs typeface="宋体" panose="02010600030101010101" pitchFamily="2" charset="-122"/>
              </a:rPr>
              <a:t>4、深化国有企业的改革，是为了更好地发挥国有经济的（①支柱；②引导；③主导；④带头）作用。（  ）                             </a:t>
            </a:r>
          </a:p>
          <a:p>
            <a:r>
              <a:rPr lang="en-US" altLang="zh-CN" dirty="0">
                <a:latin typeface="宋体" panose="02010600030101010101" pitchFamily="2" charset="-122"/>
                <a:ea typeface="宋体" panose="02010600030101010101" pitchFamily="2" charset="-122"/>
                <a:cs typeface="宋体" panose="02010600030101010101" pitchFamily="2" charset="-122"/>
              </a:rPr>
              <a:t>5.</a:t>
            </a:r>
            <a:r>
              <a:rPr lang="zh-CN" altLang="en-US" dirty="0">
                <a:latin typeface="宋体" panose="02010600030101010101" pitchFamily="2" charset="-122"/>
                <a:ea typeface="宋体" panose="02010600030101010101" pitchFamily="2" charset="-122"/>
                <a:cs typeface="宋体" panose="02010600030101010101" pitchFamily="2" charset="-122"/>
              </a:rPr>
              <a:t>加强农村统分结合、双层经营的（①国家；②集体；③家庭；④个人）联产承包责任制。          （  ）</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a:t>四、多项选择题：</a:t>
            </a:r>
          </a:p>
        </p:txBody>
      </p:sp>
      <p:sp>
        <p:nvSpPr>
          <p:cNvPr id="4" name="内容占位符 3"/>
          <p:cNvSpPr>
            <a:spLocks noGrp="1"/>
          </p:cNvSpPr>
          <p:nvPr>
            <p:ph idx="1"/>
          </p:nvPr>
        </p:nvSpPr>
        <p:spPr>
          <a:xfrm>
            <a:off x="914400" y="1753235"/>
            <a:ext cx="10452735" cy="4622165"/>
          </a:xfrm>
        </p:spPr>
        <p:txBody>
          <a:bodyPr/>
          <a:lstStyle/>
          <a:p>
            <a:r>
              <a:rPr lang="zh-CN" altLang="en-US" dirty="0">
                <a:latin typeface="宋体" panose="02010600030101010101" pitchFamily="2" charset="-122"/>
                <a:ea typeface="宋体" panose="02010600030101010101" pitchFamily="2" charset="-122"/>
                <a:cs typeface="宋体" panose="02010600030101010101" pitchFamily="2" charset="-122"/>
              </a:rPr>
              <a:t>1、基本经济制度是对马克思主义经济理论的（①坚持；②改变；③发展；④创新；⑤抛弃 ）   （      ）</a:t>
            </a:r>
          </a:p>
          <a:p>
            <a:r>
              <a:rPr lang="zh-CN" altLang="en-US" dirty="0">
                <a:latin typeface="宋体" panose="02010600030101010101" pitchFamily="2" charset="-122"/>
                <a:ea typeface="宋体" panose="02010600030101010101" pitchFamily="2" charset="-122"/>
                <a:cs typeface="宋体" panose="02010600030101010101" pitchFamily="2" charset="-122"/>
              </a:rPr>
              <a:t>2、基本经济制度是关于生产资料所有制的（①名称；②性质；③地位；④状态；⑤作用）的规定。（    ）                              </a:t>
            </a:r>
          </a:p>
          <a:p>
            <a:r>
              <a:rPr lang="en-US" altLang="zh-CN" dirty="0">
                <a:latin typeface="宋体" panose="02010600030101010101" pitchFamily="2" charset="-122"/>
                <a:ea typeface="宋体" panose="02010600030101010101" pitchFamily="2" charset="-122"/>
                <a:cs typeface="宋体" panose="02010600030101010101" pitchFamily="2" charset="-122"/>
              </a:rPr>
              <a:t>3.</a:t>
            </a:r>
            <a:r>
              <a:rPr lang="zh-CN" altLang="en-US" dirty="0">
                <a:latin typeface="宋体" panose="02010600030101010101" pitchFamily="2" charset="-122"/>
                <a:ea typeface="宋体" panose="02010600030101010101" pitchFamily="2" charset="-122"/>
                <a:cs typeface="宋体" panose="02010600030101010101" pitchFamily="2" charset="-122"/>
              </a:rPr>
              <a:t>公有制的实现形式有（①全民；②集体；③个体；④私营；⑤混合）等多种所有制形式。        （</a:t>
            </a:r>
            <a:r>
              <a:rPr lang="en-US" altLang="zh-CN" dirty="0">
                <a:latin typeface="宋体" panose="02010600030101010101" pitchFamily="2" charset="-122"/>
                <a:ea typeface="宋体" panose="02010600030101010101" pitchFamily="2" charset="-122"/>
                <a:cs typeface="宋体" panose="02010600030101010101" pitchFamily="2" charset="-122"/>
              </a:rPr>
              <a:t>     )</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a:t>四、多项选择题：</a:t>
            </a:r>
          </a:p>
        </p:txBody>
      </p:sp>
      <p:sp>
        <p:nvSpPr>
          <p:cNvPr id="4" name="内容占位符 3"/>
          <p:cNvSpPr>
            <a:spLocks noGrp="1"/>
          </p:cNvSpPr>
          <p:nvPr>
            <p:ph idx="1"/>
          </p:nvPr>
        </p:nvSpPr>
        <p:spPr>
          <a:xfrm>
            <a:off x="711200" y="1981200"/>
            <a:ext cx="10859770" cy="4266565"/>
          </a:xfrm>
        </p:spPr>
        <p:txBody>
          <a:bodyPr/>
          <a:lstStyle/>
          <a:p>
            <a:r>
              <a:rPr lang="zh-CN" altLang="en-US" dirty="0"/>
              <a:t>4、非公有制经济包括：（①集体；②个体；③私营；④外资；⑤混合）等多种所有制形式。                （        ）</a:t>
            </a:r>
          </a:p>
          <a:p>
            <a:r>
              <a:rPr lang="zh-CN" altLang="en-US" dirty="0"/>
              <a:t>5、实现混合所有制的基本形式是（①公有制；②私有制；③股份制；④股份合作制；⑤全民所有制）等形式。                     </a:t>
            </a:r>
            <a:endParaRPr lang="en-US" altLang="zh-CN" dirty="0"/>
          </a:p>
          <a:p>
            <a:r>
              <a:rPr lang="en-US" altLang="zh-CN" dirty="0"/>
              <a:t>                                                                                 </a:t>
            </a:r>
            <a:r>
              <a:rPr lang="zh-CN" altLang="en-US" dirty="0"/>
              <a:t>（        ）</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五、简答题</a:t>
            </a:r>
          </a:p>
        </p:txBody>
      </p:sp>
      <p:sp>
        <p:nvSpPr>
          <p:cNvPr id="4" name="内容占位符 3"/>
          <p:cNvSpPr>
            <a:spLocks noGrp="1"/>
          </p:cNvSpPr>
          <p:nvPr>
            <p:ph idx="1"/>
          </p:nvPr>
        </p:nvSpPr>
        <p:spPr>
          <a:xfrm>
            <a:off x="634365" y="2006600"/>
            <a:ext cx="11037570" cy="4242435"/>
          </a:xfrm>
        </p:spPr>
        <p:txBody>
          <a:bodyPr/>
          <a:lstStyle/>
          <a:p>
            <a:r>
              <a:rPr lang="zh-CN" altLang="en-US">
                <a:latin typeface="宋体" panose="02010600030101010101" pitchFamily="2" charset="-122"/>
                <a:ea typeface="宋体" panose="02010600030101010101" pitchFamily="2" charset="-122"/>
                <a:cs typeface="宋体" panose="02010600030101010101" pitchFamily="2" charset="-122"/>
              </a:rPr>
              <a:t>1、为什么我们要始终坚持公有制的主体地位？</a:t>
            </a:r>
          </a:p>
          <a:p>
            <a:r>
              <a:rPr lang="zh-CN" altLang="en-US">
                <a:latin typeface="宋体" panose="02010600030101010101" pitchFamily="2" charset="-122"/>
                <a:ea typeface="宋体" panose="02010600030101010101" pitchFamily="2" charset="-122"/>
                <a:cs typeface="宋体" panose="02010600030101010101" pitchFamily="2" charset="-122"/>
              </a:rPr>
              <a:t>2、如何保持公有制的性质和提高公有经济的地位？</a:t>
            </a:r>
          </a:p>
          <a:p>
            <a:r>
              <a:rPr lang="zh-CN" altLang="en-US">
                <a:latin typeface="宋体" panose="02010600030101010101" pitchFamily="2" charset="-122"/>
                <a:ea typeface="宋体" panose="02010600030101010101" pitchFamily="2" charset="-122"/>
                <a:cs typeface="宋体" panose="02010600030101010101" pitchFamily="2" charset="-122"/>
              </a:rPr>
              <a:t>3、为什么在现阶段仍然要大力发展非公有经济？</a:t>
            </a:r>
          </a:p>
          <a:p>
            <a:r>
              <a:rPr lang="en-US" altLang="zh-CN">
                <a:latin typeface="宋体" panose="02010600030101010101" pitchFamily="2" charset="-122"/>
                <a:ea typeface="宋体" panose="02010600030101010101" pitchFamily="2" charset="-122"/>
                <a:cs typeface="宋体" panose="02010600030101010101" pitchFamily="2" charset="-122"/>
              </a:rPr>
              <a:t>4</a:t>
            </a:r>
            <a:r>
              <a:rPr lang="zh-CN" altLang="en-US">
                <a:latin typeface="宋体" panose="02010600030101010101" pitchFamily="2" charset="-122"/>
                <a:ea typeface="宋体" panose="02010600030101010101" pitchFamily="2" charset="-122"/>
                <a:cs typeface="宋体" panose="02010600030101010101" pitchFamily="2" charset="-122"/>
              </a:rPr>
              <a:t>、如何使公有经济与非公有经济相互促进？</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a:t>六、论述题</a:t>
            </a:r>
          </a:p>
        </p:txBody>
      </p:sp>
      <p:sp>
        <p:nvSpPr>
          <p:cNvPr id="4" name="内容占位符 3"/>
          <p:cNvSpPr>
            <a:spLocks noGrp="1"/>
          </p:cNvSpPr>
          <p:nvPr>
            <p:ph idx="1"/>
          </p:nvPr>
        </p:nvSpPr>
        <p:spPr>
          <a:xfrm>
            <a:off x="914400" y="1981200"/>
            <a:ext cx="10452735" cy="4394200"/>
          </a:xfrm>
        </p:spPr>
        <p:txBody>
          <a:bodyPr/>
          <a:lstStyle/>
          <a:p>
            <a:r>
              <a:rPr lang="zh-CN" altLang="en-US" sz="3600"/>
              <a:t>1、如何全面理解社会主义初级阶段所有制基本经济制度的重大意义？</a:t>
            </a:r>
          </a:p>
          <a:p>
            <a:r>
              <a:rPr lang="zh-CN" altLang="en-US" sz="3600"/>
              <a:t>2、如何划清所有制基本经济制度与单一公有制以及私有化两个根本界限？</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eaLnBrk="1" hangingPunct="1">
              <a:buClrTx/>
              <a:buSzTx/>
              <a:buFontTx/>
            </a:pPr>
            <a:r>
              <a:rPr lang="zh-CN" altLang="en-US" b="1" dirty="0">
                <a:latin typeface="宋体" panose="02010600030101010101" pitchFamily="2" charset="-122"/>
              </a:rPr>
              <a:t>第五章的主要内容</a:t>
            </a:r>
          </a:p>
        </p:txBody>
      </p:sp>
      <p:sp>
        <p:nvSpPr>
          <p:cNvPr id="3" name="内容占位符 2"/>
          <p:cNvSpPr>
            <a:spLocks noGrp="1"/>
          </p:cNvSpPr>
          <p:nvPr>
            <p:ph idx="1"/>
          </p:nvPr>
        </p:nvSpPr>
        <p:spPr>
          <a:xfrm>
            <a:off x="914400" y="1981200"/>
            <a:ext cx="8610600" cy="4114800"/>
          </a:xfrm>
        </p:spPr>
        <p:txBody>
          <a:bodyPr/>
          <a:lstStyle/>
          <a:p>
            <a:pPr>
              <a:lnSpc>
                <a:spcPct val="150000"/>
              </a:lnSpc>
            </a:pPr>
            <a:r>
              <a:rPr lang="zh-CN" altLang="zh-CN" b="1" dirty="0"/>
              <a:t>一、社会主义初级阶段的所有制理论</a:t>
            </a:r>
            <a:r>
              <a:rPr lang="zh-CN" altLang="en-US" b="1" dirty="0"/>
              <a:t>；</a:t>
            </a:r>
            <a:endParaRPr lang="zh-CN" altLang="zh-CN" b="1" dirty="0"/>
          </a:p>
          <a:p>
            <a:pPr>
              <a:lnSpc>
                <a:spcPct val="150000"/>
              </a:lnSpc>
            </a:pPr>
            <a:r>
              <a:rPr lang="zh-CN" altLang="zh-CN" b="1" dirty="0"/>
              <a:t>二、坚持公有制为主体与反对单一公有制</a:t>
            </a:r>
            <a:r>
              <a:rPr lang="zh-CN" altLang="en-US" b="1" dirty="0"/>
              <a:t>；</a:t>
            </a:r>
            <a:endParaRPr lang="zh-CN" altLang="zh-CN" b="1" dirty="0"/>
          </a:p>
          <a:p>
            <a:pPr>
              <a:lnSpc>
                <a:spcPct val="150000"/>
              </a:lnSpc>
            </a:pPr>
            <a:r>
              <a:rPr lang="zh-CN" altLang="zh-CN" b="1" dirty="0"/>
              <a:t>三、坚持多种经济共同发展与反对私有化</a:t>
            </a:r>
            <a:r>
              <a:rPr lang="zh-CN" altLang="en-US" b="1" dirty="0"/>
              <a:t>；</a:t>
            </a:r>
            <a:endParaRPr lang="zh-CN" altLang="zh-CN" b="1" dirty="0"/>
          </a:p>
          <a:p>
            <a:pPr>
              <a:lnSpc>
                <a:spcPct val="150000"/>
              </a:lnSpc>
            </a:pPr>
            <a:r>
              <a:rPr lang="zh-CN" altLang="zh-CN" b="1" dirty="0"/>
              <a:t>四、公有经济与非公经济的有机结合</a:t>
            </a:r>
            <a:r>
              <a:rPr lang="zh-CN" altLang="en-US" b="1" dirty="0"/>
              <a:t>。</a:t>
            </a:r>
            <a:endParaRPr lang="zh-CN" altLang="zh-CN" b="1" dirty="0"/>
          </a:p>
          <a:p>
            <a:endParaRPr lang="zh-CN" altLang="zh-CN" b="1"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一、 社会主义初级阶段的所有制理论</a:t>
            </a:r>
          </a:p>
        </p:txBody>
      </p:sp>
      <p:sp>
        <p:nvSpPr>
          <p:cNvPr id="4" name="内容占位符 3"/>
          <p:cNvSpPr>
            <a:spLocks noGrp="1"/>
          </p:cNvSpPr>
          <p:nvPr>
            <p:ph idx="1"/>
          </p:nvPr>
        </p:nvSpPr>
        <p:spPr/>
        <p:txBody>
          <a:bodyPr/>
          <a:lstStyle/>
          <a:p>
            <a:pPr>
              <a:lnSpc>
                <a:spcPct val="150000"/>
              </a:lnSpc>
            </a:pPr>
            <a:r>
              <a:rPr lang="zh-CN" altLang="en-US" b="1" dirty="0"/>
              <a:t>（一）对所有制的基本规定是马克思主义的理论创新；</a:t>
            </a:r>
          </a:p>
          <a:p>
            <a:pPr>
              <a:lnSpc>
                <a:spcPct val="150000"/>
              </a:lnSpc>
            </a:pPr>
            <a:r>
              <a:rPr lang="zh-CN" altLang="en-US" b="1" dirty="0"/>
              <a:t>（二）对所有制的基本规定是历史经验的科学总结；</a:t>
            </a:r>
          </a:p>
          <a:p>
            <a:pPr>
              <a:lnSpc>
                <a:spcPct val="150000"/>
              </a:lnSpc>
            </a:pPr>
            <a:r>
              <a:rPr lang="zh-CN" altLang="en-US" b="1" dirty="0"/>
              <a:t>（三）对所有制的基本规定是深化改革的现实需要。</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71500" y="579120"/>
            <a:ext cx="11907520" cy="1143000"/>
          </a:xfrm>
        </p:spPr>
        <p:txBody>
          <a:bodyPr/>
          <a:lstStyle/>
          <a:p>
            <a:pPr algn="ctr" eaLnBrk="1" hangingPunct="1">
              <a:buClrTx/>
              <a:buSzTx/>
              <a:buFontTx/>
            </a:pPr>
            <a:r>
              <a:rPr lang="zh-CN" altLang="en-US" sz="3600" b="1" dirty="0">
                <a:latin typeface="宋体" panose="02010600030101010101" pitchFamily="2" charset="-122"/>
              </a:rPr>
              <a:t>（一）对所有制的基本规定是马克思主义的理论创新</a:t>
            </a:r>
          </a:p>
        </p:txBody>
      </p:sp>
      <p:sp>
        <p:nvSpPr>
          <p:cNvPr id="4" name="内容占位符 3"/>
          <p:cNvSpPr>
            <a:spLocks noGrp="1"/>
          </p:cNvSpPr>
          <p:nvPr>
            <p:ph idx="1"/>
          </p:nvPr>
        </p:nvSpPr>
        <p:spPr/>
        <p:txBody>
          <a:bodyPr/>
          <a:lstStyle/>
          <a:p>
            <a:r>
              <a:rPr lang="en-US" altLang="zh-CN" dirty="0"/>
              <a:t>        1</a:t>
            </a:r>
            <a:r>
              <a:rPr lang="zh-CN" altLang="en-US" dirty="0"/>
              <a:t>、我国基本经济制度对所有制的规定是对马克思关于生产力决定生产关系理论的坚持。</a:t>
            </a:r>
          </a:p>
          <a:p>
            <a:r>
              <a:rPr lang="en-US" altLang="zh-CN" dirty="0"/>
              <a:t>        2</a:t>
            </a:r>
            <a:r>
              <a:rPr lang="zh-CN" altLang="en-US" dirty="0"/>
              <a:t>、我国基本经济制度对所有制的规定是对马克思关于公有制理论的发展。</a:t>
            </a:r>
          </a:p>
          <a:p>
            <a:r>
              <a:rPr lang="en-US" altLang="zh-CN" dirty="0"/>
              <a:t>        3</a:t>
            </a:r>
            <a:r>
              <a:rPr lang="zh-CN" altLang="en-US" dirty="0"/>
              <a:t>、我国基本经济制度对所有制的规定更是对马克思所有制理论的创新。</a:t>
            </a:r>
            <a:endParaRPr lang="en-US" altLang="zh-CN" dirty="0">
              <a:ea typeface="宋体" panose="02010600030101010101" pitchFamily="2" charset="-122"/>
              <a:cs typeface="Times New Roman" panose="02020603050405020304" pitchFamily="18" charset="0"/>
            </a:endParaRPr>
          </a:p>
          <a:p>
            <a:r>
              <a:rPr lang="en-US" altLang="zh-CN" dirty="0">
                <a:ea typeface="宋体" panose="02010600030101010101" pitchFamily="2" charset="-122"/>
                <a:cs typeface="Times New Roman" panose="02020603050405020304" pitchFamily="18" charset="0"/>
              </a:rPr>
              <a:t>        </a:t>
            </a:r>
            <a:endParaRPr lang="zh-CN" altLang="en-US" dirty="0"/>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14400" y="609600"/>
            <a:ext cx="11154410" cy="1143000"/>
          </a:xfrm>
        </p:spPr>
        <p:txBody>
          <a:bodyPr/>
          <a:lstStyle/>
          <a:p>
            <a:r>
              <a:rPr lang="zh-CN" altLang="en-US" sz="3600" b="1" dirty="0"/>
              <a:t>（二）对所有制的基本规定是历史经验的科学总结</a:t>
            </a:r>
          </a:p>
        </p:txBody>
      </p:sp>
      <p:sp>
        <p:nvSpPr>
          <p:cNvPr id="4" name="内容占位符 3"/>
          <p:cNvSpPr>
            <a:spLocks noGrp="1"/>
          </p:cNvSpPr>
          <p:nvPr>
            <p:ph idx="1"/>
          </p:nvPr>
        </p:nvSpPr>
        <p:spPr/>
        <p:txBody>
          <a:bodyPr/>
          <a:lstStyle/>
          <a:p>
            <a:r>
              <a:rPr lang="en-US" altLang="zh-CN" sz="2800"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sz="2800" kern="100" dirty="0">
                <a:effectLst/>
                <a:latin typeface="等线" panose="02010600030101010101" pitchFamily="2" charset="-122"/>
                <a:ea typeface="宋体" panose="02010600030101010101" pitchFamily="2" charset="-122"/>
                <a:cs typeface="Times New Roman" panose="02020603050405020304" pitchFamily="18" charset="0"/>
              </a:rPr>
              <a:t>我国基本经济制度对所有制的规定，不仅</a:t>
            </a:r>
            <a:r>
              <a:rPr lang="zh-CN" altLang="en-US" sz="2800" kern="100" dirty="0">
                <a:effectLst/>
                <a:latin typeface="等线" panose="02010600030101010101" pitchFamily="2" charset="-122"/>
                <a:ea typeface="宋体" panose="02010600030101010101" pitchFamily="2" charset="-122"/>
                <a:cs typeface="Times New Roman" panose="02020603050405020304" pitchFamily="18" charset="0"/>
              </a:rPr>
              <a:t>是</a:t>
            </a:r>
            <a:r>
              <a:rPr lang="zh-CN" altLang="zh-CN" sz="2800" kern="100" dirty="0">
                <a:effectLst/>
                <a:latin typeface="等线" panose="02010600030101010101" pitchFamily="2" charset="-122"/>
                <a:ea typeface="宋体" panose="02010600030101010101" pitchFamily="2" charset="-122"/>
                <a:cs typeface="Times New Roman" panose="02020603050405020304" pitchFamily="18" charset="0"/>
              </a:rPr>
              <a:t>发展马克思所有制理论</a:t>
            </a:r>
            <a:r>
              <a:rPr lang="zh-CN" altLang="en-US" sz="2800" kern="100" dirty="0">
                <a:effectLst/>
                <a:latin typeface="等线" panose="02010600030101010101" pitchFamily="2" charset="-122"/>
                <a:ea typeface="宋体" panose="02010600030101010101" pitchFamily="2" charset="-122"/>
                <a:cs typeface="Times New Roman" panose="02020603050405020304" pitchFamily="18" charset="0"/>
              </a:rPr>
              <a:t>的产物</a:t>
            </a:r>
            <a:r>
              <a:rPr lang="zh-CN" altLang="zh-CN" sz="2800" kern="100" dirty="0">
                <a:effectLst/>
                <a:latin typeface="等线" panose="02010600030101010101" pitchFamily="2" charset="-122"/>
                <a:ea typeface="宋体" panose="02010600030101010101" pitchFamily="2" charset="-122"/>
                <a:cs typeface="Times New Roman" panose="02020603050405020304" pitchFamily="18" charset="0"/>
              </a:rPr>
              <a:t>，更是总结历史经验</a:t>
            </a:r>
            <a:r>
              <a:rPr lang="zh-CN" altLang="en-US" sz="2800" kern="100" dirty="0">
                <a:effectLst/>
                <a:latin typeface="等线" panose="02010600030101010101" pitchFamily="2" charset="-122"/>
                <a:ea typeface="宋体" panose="02010600030101010101" pitchFamily="2" charset="-122"/>
                <a:cs typeface="Times New Roman" panose="02020603050405020304" pitchFamily="18" charset="0"/>
              </a:rPr>
              <a:t>的结晶</a:t>
            </a:r>
            <a:r>
              <a:rPr lang="zh-CN" altLang="zh-CN" sz="2800" kern="100" dirty="0">
                <a:effectLst/>
                <a:latin typeface="等线" panose="02010600030101010101" pitchFamily="2" charset="-122"/>
                <a:ea typeface="宋体" panose="02010600030101010101" pitchFamily="2" charset="-122"/>
                <a:cs typeface="Times New Roman" panose="02020603050405020304" pitchFamily="18" charset="0"/>
              </a:rPr>
              <a:t>。</a:t>
            </a:r>
            <a:endParaRPr lang="zh-CN" altLang="zh-CN" sz="2800" kern="100" dirty="0">
              <a:effectLst/>
              <a:latin typeface="等线" panose="02010600030101010101" pitchFamily="2" charset="-122"/>
              <a:ea typeface="等线" panose="02010600030101010101" pitchFamily="2" charset="-122"/>
              <a:cs typeface="Times New Roman" panose="02020603050405020304" pitchFamily="18" charset="0"/>
            </a:endParaRPr>
          </a:p>
          <a:p>
            <a:r>
              <a:rPr lang="en-US" altLang="zh-CN" sz="2800" dirty="0">
                <a:effectLst/>
                <a:ea typeface="宋体" panose="02010600030101010101" pitchFamily="2" charset="-122"/>
                <a:cs typeface="Times New Roman" panose="02020603050405020304" pitchFamily="18" charset="0"/>
              </a:rPr>
              <a:t>1</a:t>
            </a:r>
            <a:r>
              <a:rPr lang="zh-CN" altLang="en-US" sz="2800" dirty="0">
                <a:effectLst/>
                <a:ea typeface="宋体" panose="02010600030101010101" pitchFamily="2" charset="-122"/>
                <a:cs typeface="Times New Roman" panose="02020603050405020304" pitchFamily="18" charset="0"/>
              </a:rPr>
              <a:t>、</a:t>
            </a:r>
            <a:r>
              <a:rPr lang="zh-CN" altLang="zh-CN" sz="2800" dirty="0">
                <a:effectLst/>
                <a:ea typeface="宋体" panose="02010600030101010101" pitchFamily="2" charset="-122"/>
                <a:cs typeface="Times New Roman" panose="02020603050405020304" pitchFamily="18" charset="0"/>
              </a:rPr>
              <a:t>新中国成立初期（</a:t>
            </a:r>
            <a:r>
              <a:rPr lang="en-US" altLang="zh-CN" sz="2800" dirty="0">
                <a:effectLst/>
                <a:ea typeface="宋体" panose="02010600030101010101" pitchFamily="2" charset="-122"/>
                <a:cs typeface="Times New Roman" panose="02020603050405020304" pitchFamily="18" charset="0"/>
              </a:rPr>
              <a:t>1949-1952</a:t>
            </a:r>
            <a:r>
              <a:rPr lang="zh-CN" altLang="zh-CN" sz="2800" dirty="0">
                <a:effectLst/>
                <a:ea typeface="宋体" panose="02010600030101010101" pitchFamily="2" charset="-122"/>
                <a:cs typeface="Times New Roman" panose="02020603050405020304" pitchFamily="18" charset="0"/>
              </a:rPr>
              <a:t>年），我国形成了以国营经济为主导，个体、私营经济为主体，多种经济并存的所有制结构</a:t>
            </a:r>
            <a:r>
              <a:rPr lang="en-US" altLang="zh-CN" sz="2800" dirty="0">
                <a:effectLst/>
                <a:ea typeface="宋体" panose="02010600030101010101" pitchFamily="2" charset="-122"/>
                <a:cs typeface="Times New Roman" panose="02020603050405020304" pitchFamily="18" charset="0"/>
              </a:rPr>
              <a:t>,</a:t>
            </a:r>
            <a:r>
              <a:rPr lang="zh-CN" altLang="zh-CN" sz="2800" dirty="0">
                <a:effectLst/>
                <a:ea typeface="宋体" panose="02010600030101010101" pitchFamily="2" charset="-122"/>
                <a:cs typeface="Times New Roman" panose="02020603050405020304" pitchFamily="18" charset="0"/>
              </a:rPr>
              <a:t>使国民经济很快得到恢复和发展。</a:t>
            </a:r>
            <a:endParaRPr lang="en-US" altLang="zh-CN" sz="2800" dirty="0">
              <a:effectLst/>
              <a:ea typeface="宋体" panose="02010600030101010101" pitchFamily="2" charset="-122"/>
              <a:cs typeface="Times New Roman" panose="02020603050405020304" pitchFamily="18" charset="0"/>
            </a:endParaRPr>
          </a:p>
          <a:p>
            <a:r>
              <a:rPr lang="en-US" altLang="zh-CN" sz="2800" dirty="0">
                <a:ea typeface="宋体" panose="02010600030101010101" pitchFamily="2" charset="-122"/>
                <a:cs typeface="Times New Roman" panose="02020603050405020304" pitchFamily="18" charset="0"/>
              </a:rPr>
              <a:t>2</a:t>
            </a:r>
            <a:r>
              <a:rPr lang="zh-CN" altLang="en-US" sz="2800" dirty="0">
                <a:ea typeface="宋体" panose="02010600030101010101" pitchFamily="2" charset="-122"/>
                <a:cs typeface="Times New Roman" panose="02020603050405020304" pitchFamily="18" charset="0"/>
              </a:rPr>
              <a:t>、</a:t>
            </a:r>
            <a:r>
              <a:rPr lang="zh-CN" altLang="zh-CN" sz="2800" dirty="0">
                <a:effectLst/>
                <a:ea typeface="宋体" panose="02010600030101010101" pitchFamily="2" charset="-122"/>
                <a:cs typeface="Times New Roman" panose="02020603050405020304" pitchFamily="18" charset="0"/>
              </a:rPr>
              <a:t>到了大跃进和文化大革命时期（</a:t>
            </a:r>
            <a:r>
              <a:rPr lang="en-US" altLang="zh-CN" sz="2800" dirty="0">
                <a:effectLst/>
                <a:ea typeface="宋体" panose="02010600030101010101" pitchFamily="2" charset="-122"/>
                <a:cs typeface="Times New Roman" panose="02020603050405020304" pitchFamily="18" charset="0"/>
              </a:rPr>
              <a:t>1958-1976</a:t>
            </a:r>
            <a:r>
              <a:rPr lang="zh-CN" altLang="zh-CN" sz="2800" dirty="0">
                <a:effectLst/>
                <a:ea typeface="宋体" panose="02010600030101010101" pitchFamily="2" charset="-122"/>
                <a:cs typeface="Times New Roman" panose="02020603050405020304" pitchFamily="18" charset="0"/>
              </a:rPr>
              <a:t>年），由于极左路线占据主导地位，盲目提高生产资料公有化程度，导致生产效率低下，发展速度缓慢，资源浪费严重等问题</a:t>
            </a:r>
            <a:r>
              <a:rPr lang="zh-CN" altLang="en-US" sz="2800" dirty="0">
                <a:effectLst/>
                <a:ea typeface="宋体" panose="02010600030101010101" pitchFamily="2" charset="-122"/>
                <a:cs typeface="Times New Roman" panose="02020603050405020304" pitchFamily="18" charset="0"/>
              </a:rPr>
              <a:t>。</a:t>
            </a:r>
            <a:endParaRPr lang="zh-CN" altLang="en-US" sz="2800" dirty="0"/>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14400" y="609600"/>
            <a:ext cx="11091545" cy="1143000"/>
          </a:xfrm>
        </p:spPr>
        <p:txBody>
          <a:bodyPr/>
          <a:lstStyle/>
          <a:p>
            <a:r>
              <a:rPr lang="zh-CN" altLang="en-US" sz="3600" b="1"/>
              <a:t>（三）对所有制的基本规定是深化改革的现实需要</a:t>
            </a:r>
          </a:p>
        </p:txBody>
      </p:sp>
      <p:sp>
        <p:nvSpPr>
          <p:cNvPr id="4" name="内容占位符 3"/>
          <p:cNvSpPr>
            <a:spLocks noGrp="1"/>
          </p:cNvSpPr>
          <p:nvPr>
            <p:ph idx="1"/>
          </p:nvPr>
        </p:nvSpPr>
        <p:spPr/>
        <p:txBody>
          <a:bodyPr/>
          <a:lstStyle/>
          <a:p>
            <a:pPr indent="304800" algn="just">
              <a:lnSpc>
                <a:spcPct val="150000"/>
              </a:lnSpc>
            </a:pPr>
            <a:r>
              <a:rPr lang="en-US" altLang="zh-CN" sz="2800"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sz="2800" kern="100" dirty="0">
                <a:effectLst/>
                <a:latin typeface="等线" panose="02010600030101010101" pitchFamily="2" charset="-122"/>
                <a:ea typeface="宋体" panose="02010600030101010101" pitchFamily="2" charset="-122"/>
                <a:cs typeface="Times New Roman" panose="02020603050405020304" pitchFamily="18" charset="0"/>
              </a:rPr>
              <a:t>我国基本经济制度对所有制的规定，是在改革开放中逐步建立和完善起来的。</a:t>
            </a:r>
            <a:r>
              <a:rPr lang="en-US" altLang="zh-CN" sz="2800" kern="100" dirty="0">
                <a:effectLst/>
                <a:latin typeface="等线" panose="02010600030101010101" pitchFamily="2" charset="-122"/>
                <a:ea typeface="宋体" panose="02010600030101010101" pitchFamily="2" charset="-122"/>
                <a:cs typeface="Times New Roman" panose="02020603050405020304" pitchFamily="18" charset="0"/>
              </a:rPr>
              <a:t>1997</a:t>
            </a:r>
            <a:r>
              <a:rPr lang="zh-CN" altLang="zh-CN" sz="2800" kern="100" dirty="0">
                <a:effectLst/>
                <a:latin typeface="等线" panose="02010600030101010101" pitchFamily="2" charset="-122"/>
                <a:ea typeface="宋体" panose="02010600030101010101" pitchFamily="2" charset="-122"/>
                <a:cs typeface="Times New Roman" panose="02020603050405020304" pitchFamily="18" charset="0"/>
              </a:rPr>
              <a:t>年党的十五大第一次明确提出：“公有制为主体、多种所有制经济共同发展，是我国社会主义初级阶段的一项基本经济制度。”在这一基本经济制度的保障和相关理论的指引下，我国改革开放和经济发展取得显著成效。</a:t>
            </a:r>
            <a:endParaRPr lang="zh-CN" altLang="zh-CN" sz="1800" kern="100" dirty="0">
              <a:effectLst/>
              <a:latin typeface="Times New Roman" panose="02020603050405020304" pitchFamily="18" charset="0"/>
              <a:ea typeface="宋体" panose="02010600030101010101" pitchFamily="2" charset="-122"/>
            </a:endParaRPr>
          </a:p>
          <a:p>
            <a:endParaRPr lang="zh-CN" altLang="en-US" dirty="0"/>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14400" y="609600"/>
            <a:ext cx="11410315" cy="1143000"/>
          </a:xfrm>
        </p:spPr>
        <p:txBody>
          <a:bodyPr/>
          <a:lstStyle/>
          <a:p>
            <a:r>
              <a:rPr lang="zh-CN" altLang="en-US" b="1" dirty="0"/>
              <a:t>二、坚持公有制为主体与反对单一公有制</a:t>
            </a:r>
          </a:p>
        </p:txBody>
      </p:sp>
      <p:sp>
        <p:nvSpPr>
          <p:cNvPr id="4" name="内容占位符 3"/>
          <p:cNvSpPr>
            <a:spLocks noGrp="1"/>
          </p:cNvSpPr>
          <p:nvPr>
            <p:ph idx="1"/>
          </p:nvPr>
        </p:nvSpPr>
        <p:spPr/>
        <p:txBody>
          <a:bodyPr/>
          <a:lstStyle/>
          <a:p>
            <a:pPr>
              <a:lnSpc>
                <a:spcPct val="150000"/>
              </a:lnSpc>
            </a:pPr>
            <a:r>
              <a:rPr lang="zh-CN" altLang="en-US" b="1" dirty="0"/>
              <a:t>（一）公有制的实质与多种实现形式；</a:t>
            </a:r>
          </a:p>
          <a:p>
            <a:pPr>
              <a:lnSpc>
                <a:spcPct val="150000"/>
              </a:lnSpc>
            </a:pPr>
            <a:r>
              <a:rPr lang="zh-CN" altLang="en-US" b="1" dirty="0"/>
              <a:t>（二）划清公有制为主体与单一公有制的界限。</a:t>
            </a:r>
          </a:p>
          <a:p>
            <a:endParaRPr lang="zh-CN" altLang="en-US" b="1" dirty="0"/>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a:t>（一）公有制的实质与多种实现形式</a:t>
            </a:r>
          </a:p>
        </p:txBody>
      </p:sp>
      <p:sp>
        <p:nvSpPr>
          <p:cNvPr id="4" name="内容占位符 3"/>
          <p:cNvSpPr>
            <a:spLocks noGrp="1"/>
          </p:cNvSpPr>
          <p:nvPr>
            <p:ph idx="1"/>
          </p:nvPr>
        </p:nvSpPr>
        <p:spPr/>
        <p:txBody>
          <a:bodyPr/>
          <a:lstStyle/>
          <a:p>
            <a:r>
              <a:rPr lang="en-US" altLang="zh-CN" dirty="0">
                <a:effectLst/>
                <a:ea typeface="宋体" panose="02010600030101010101" pitchFamily="2" charset="-122"/>
                <a:cs typeface="Times New Roman" panose="02020603050405020304" pitchFamily="18" charset="0"/>
              </a:rPr>
              <a:t>        1</a:t>
            </a:r>
            <a:r>
              <a:rPr lang="zh-CN" altLang="en-US" dirty="0">
                <a:effectLst/>
                <a:ea typeface="宋体" panose="02010600030101010101" pitchFamily="2" charset="-122"/>
                <a:cs typeface="Times New Roman" panose="02020603050405020304" pitchFamily="18" charset="0"/>
              </a:rPr>
              <a:t>、</a:t>
            </a:r>
            <a:r>
              <a:rPr lang="zh-CN" altLang="zh-CN" dirty="0">
                <a:effectLst/>
                <a:ea typeface="宋体" panose="02010600030101010101" pitchFamily="2" charset="-122"/>
                <a:cs typeface="Times New Roman" panose="02020603050405020304" pitchFamily="18" charset="0"/>
              </a:rPr>
              <a:t>所谓公有制，就是全体或部分劳动者共同占有生产资料的所有制形式。建立生产资料公有制的实质是要消灭资本主义的剥削制度，使劳动者成为生产资料的主人，形成劳动平等的生产关系。</a:t>
            </a:r>
            <a:endParaRPr lang="en-US" altLang="zh-CN" dirty="0">
              <a:effectLst/>
              <a:ea typeface="宋体" panose="02010600030101010101" pitchFamily="2" charset="-122"/>
              <a:cs typeface="Times New Roman" panose="02020603050405020304" pitchFamily="18" charset="0"/>
            </a:endParaRPr>
          </a:p>
          <a:p>
            <a:r>
              <a:rPr lang="en-US" altLang="zh-CN" dirty="0">
                <a:effectLst/>
                <a:ea typeface="宋体" panose="02010600030101010101" pitchFamily="2" charset="-122"/>
                <a:cs typeface="Times New Roman" panose="02020603050405020304" pitchFamily="18" charset="0"/>
              </a:rPr>
              <a:t>        2</a:t>
            </a:r>
            <a:r>
              <a:rPr lang="zh-CN" altLang="en-US" dirty="0">
                <a:effectLst/>
                <a:ea typeface="宋体" panose="02010600030101010101" pitchFamily="2" charset="-122"/>
                <a:cs typeface="Times New Roman" panose="02020603050405020304" pitchFamily="18" charset="0"/>
              </a:rPr>
              <a:t>、</a:t>
            </a:r>
            <a:r>
              <a:rPr lang="zh-CN" altLang="zh-CN" dirty="0">
                <a:effectLst/>
                <a:ea typeface="宋体" panose="02010600030101010101" pitchFamily="2" charset="-122"/>
                <a:cs typeface="Times New Roman" panose="02020603050405020304" pitchFamily="18" charset="0"/>
              </a:rPr>
              <a:t>要巩固和加强公有制的主体地位，必须加快公有经济发展，不断丰富和完善公有经济的实现形式。</a:t>
            </a:r>
            <a:endParaRPr lang="zh-CN" altLang="en-US" dirty="0"/>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theme/theme1.xml><?xml version="1.0" encoding="utf-8"?>
<a:theme xmlns:a="http://schemas.openxmlformats.org/drawingml/2006/main" name="时代型模板">
  <a:themeElements>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fontScheme name="时代型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时代型模板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时代型模板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TotalTime>
  <Words>2146</Words>
  <Application>Microsoft Office PowerPoint</Application>
  <PresentationFormat>宽屏</PresentationFormat>
  <Paragraphs>141</Paragraphs>
  <Slides>28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28</vt:i4>
      </vt:variant>
    </vt:vector>
  </HeadingPairs>
  <TitlesOfParts>
    <vt:vector size="34" baseType="lpstr">
      <vt:lpstr>等线</vt:lpstr>
      <vt:lpstr>黑体</vt:lpstr>
      <vt:lpstr>宋体</vt:lpstr>
      <vt:lpstr>Arial</vt:lpstr>
      <vt:lpstr>Times New Roman</vt:lpstr>
      <vt:lpstr>时代型模板</vt:lpstr>
      <vt:lpstr>《政治经济学通论》  （第3版）</vt:lpstr>
      <vt:lpstr>第五章 生产资料所有制 </vt:lpstr>
      <vt:lpstr>第五章的主要内容</vt:lpstr>
      <vt:lpstr>一、 社会主义初级阶段的所有制理论</vt:lpstr>
      <vt:lpstr>（一）对所有制的基本规定是马克思主义的理论创新</vt:lpstr>
      <vt:lpstr>（二）对所有制的基本规定是历史经验的科学总结</vt:lpstr>
      <vt:lpstr>（三）对所有制的基本规定是深化改革的现实需要</vt:lpstr>
      <vt:lpstr>二、坚持公有制为主体与反对单一公有制</vt:lpstr>
      <vt:lpstr>（一）公有制的实质与多种实现形式</vt:lpstr>
      <vt:lpstr>（二）划清公有制为主体与单一公有制的界限</vt:lpstr>
      <vt:lpstr>三、坚持多种经济共同发展与反对私有化</vt:lpstr>
      <vt:lpstr>（一）非公经济的性质与现实作用</vt:lpstr>
      <vt:lpstr>（二）划清多种经济共同发展与私有化的界限 </vt:lpstr>
      <vt:lpstr>1、认识公有制主体地位的必要性和重要性</vt:lpstr>
      <vt:lpstr>2、坚决反对和有效制止各种私有化倾向 </vt:lpstr>
      <vt:lpstr>四、 公有经济与非公经济的有机结合</vt:lpstr>
      <vt:lpstr>（一）公有经济对非公经济的支持和引导作用</vt:lpstr>
      <vt:lpstr>（二）非公经济对公有经济的促进和协调作用</vt:lpstr>
      <vt:lpstr>（三）公有经济与非公经济的相互促进</vt:lpstr>
      <vt:lpstr>课后习题</vt:lpstr>
      <vt:lpstr>二、填充题</vt:lpstr>
      <vt:lpstr>二、填充题</vt:lpstr>
      <vt:lpstr>三、单项选择题</vt:lpstr>
      <vt:lpstr>三、单项选择题</vt:lpstr>
      <vt:lpstr>四、多项选择题：</vt:lpstr>
      <vt:lpstr>四、多项选择题：</vt:lpstr>
      <vt:lpstr>五、简答题</vt:lpstr>
      <vt:lpstr>六、论述题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《政治经济学通论》  （第3版）</dc:title>
  <dc:creator>chenchengming</dc:creator>
  <cp:lastModifiedBy>chenchengming</cp:lastModifiedBy>
  <cp:revision>199</cp:revision>
  <dcterms:created xsi:type="dcterms:W3CDTF">2019-06-19T02:08:00Z</dcterms:created>
  <dcterms:modified xsi:type="dcterms:W3CDTF">2021-06-01T08:27:09Z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0202248B50B04FB6B31CF4BB1177ECB7</vt:lpwstr>
  </property>
</Properties>
</file>