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18"/>
  </p:notesMasterIdLst>
  <p:sldIdLst>
    <p:sldId id="270" r:id="rId4"/>
    <p:sldId id="271" r:id="rId5"/>
    <p:sldId id="257" r:id="rId6"/>
    <p:sldId id="258" r:id="rId7"/>
    <p:sldId id="259" r:id="rId8"/>
    <p:sldId id="260" r:id="rId9"/>
    <p:sldId id="261" r:id="rId10"/>
    <p:sldId id="262" r:id="rId11"/>
    <p:sldId id="263" r:id="rId12"/>
    <p:sldId id="264" r:id="rId13"/>
    <p:sldId id="265" r:id="rId14"/>
    <p:sldId id="266" r:id="rId15"/>
    <p:sldId id="280" r:id="rId16"/>
    <p:sldId id="273" r:id="rId17"/>
    <p:sldId id="274" r:id="rId19"/>
    <p:sldId id="275" r:id="rId20"/>
    <p:sldId id="276" r:id="rId21"/>
    <p:sldId id="277" r:id="rId22"/>
    <p:sldId id="278" r:id="rId23"/>
    <p:sldId id="279" r:id="rId24"/>
    <p:sldId id="272"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notesMaster" Target="notesMasters/notes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2.xml"/><Relationship Id="rId3" Type="http://schemas.openxmlformats.org/officeDocument/2006/relationships/image" Target="../media/image6.png"/><Relationship Id="rId2" Type="http://schemas.openxmlformats.org/officeDocument/2006/relationships/tags" Target="../tags/tag131.xml"/><Relationship Id="rId1" Type="http://schemas.openxmlformats.org/officeDocument/2006/relationships/tags" Target="../tags/tag130.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42.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3" Type="http://schemas.openxmlformats.org/officeDocument/2006/relationships/slideLayout" Target="../slideLayouts/slideLayout4.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4.xml"/><Relationship Id="rId3" Type="http://schemas.openxmlformats.org/officeDocument/2006/relationships/image" Target="../media/image6.png"/><Relationship Id="rId2" Type="http://schemas.openxmlformats.org/officeDocument/2006/relationships/tags" Target="../tags/tag113.xml"/><Relationship Id="rId1" Type="http://schemas.openxmlformats.org/officeDocument/2006/relationships/tags" Target="../tags/tag112.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23.xml"/><Relationship Id="rId3" Type="http://schemas.openxmlformats.org/officeDocument/2006/relationships/image" Target="../media/image6.png"/><Relationship Id="rId2" Type="http://schemas.openxmlformats.org/officeDocument/2006/relationships/tags" Target="../tags/tag122.xml"/><Relationship Id="rId1" Type="http://schemas.openxmlformats.org/officeDocument/2006/relationships/tags" Target="../tags/tag12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一、财产清查结果的处理程序</a:t>
            </a:r>
            <a:endParaRPr lang="zh-CN" altLang="zh-CN" sz="2400" b="1" dirty="0">
              <a:solidFill>
                <a:schemeClr val="tx1"/>
              </a:solidFill>
            </a:endParaRPr>
          </a:p>
          <a:p>
            <a:r>
              <a:rPr lang="zh-CN" altLang="zh-CN" dirty="0">
                <a:solidFill>
                  <a:schemeClr val="tx1"/>
                </a:solidFill>
              </a:rPr>
              <a:t>财产清查如果账实相符</a:t>
            </a:r>
            <a:r>
              <a:rPr lang="en-US" altLang="zh-CN" dirty="0">
                <a:solidFill>
                  <a:schemeClr val="tx1"/>
                </a:solidFill>
              </a:rPr>
              <a:t>,</a:t>
            </a:r>
            <a:r>
              <a:rPr lang="zh-CN" altLang="zh-CN" dirty="0">
                <a:solidFill>
                  <a:schemeClr val="tx1"/>
                </a:solidFill>
              </a:rPr>
              <a:t>就不必进行账务处理</a:t>
            </a:r>
            <a:r>
              <a:rPr lang="en-US" altLang="zh-CN" dirty="0">
                <a:solidFill>
                  <a:schemeClr val="tx1"/>
                </a:solidFill>
              </a:rPr>
              <a:t>;</a:t>
            </a:r>
            <a:r>
              <a:rPr lang="zh-CN" altLang="zh-CN" dirty="0">
                <a:solidFill>
                  <a:schemeClr val="tx1"/>
                </a:solidFill>
              </a:rPr>
              <a:t>如果账实不符</a:t>
            </a:r>
            <a:r>
              <a:rPr lang="en-US" altLang="zh-CN" dirty="0">
                <a:solidFill>
                  <a:schemeClr val="tx1"/>
                </a:solidFill>
              </a:rPr>
              <a:t>,</a:t>
            </a:r>
            <a:r>
              <a:rPr lang="zh-CN" altLang="zh-CN" dirty="0">
                <a:solidFill>
                  <a:schemeClr val="tx1"/>
                </a:solidFill>
              </a:rPr>
              <a:t>无论是盘盈还是盘亏</a:t>
            </a:r>
            <a:r>
              <a:rPr lang="en-US" altLang="zh-CN" dirty="0">
                <a:solidFill>
                  <a:schemeClr val="tx1"/>
                </a:solidFill>
              </a:rPr>
              <a:t>,</a:t>
            </a:r>
            <a:r>
              <a:rPr lang="zh-CN" altLang="zh-CN" dirty="0">
                <a:solidFill>
                  <a:schemeClr val="tx1"/>
                </a:solidFill>
              </a:rPr>
              <a:t>都需要进行账务处理</a:t>
            </a:r>
            <a:r>
              <a:rPr lang="en-US" altLang="zh-CN" dirty="0">
                <a:solidFill>
                  <a:schemeClr val="tx1"/>
                </a:solidFill>
              </a:rPr>
              <a:t>,</a:t>
            </a:r>
            <a:r>
              <a:rPr lang="zh-CN" altLang="zh-CN" dirty="0">
                <a:solidFill>
                  <a:schemeClr val="tx1"/>
                </a:solidFill>
              </a:rPr>
              <a:t>调整账存数使其与实存数相符。</a:t>
            </a:r>
            <a:endParaRPr lang="zh-CN" altLang="zh-CN" dirty="0">
              <a:solidFill>
                <a:schemeClr val="tx1"/>
              </a:solidFill>
            </a:endParaRPr>
          </a:p>
          <a:p>
            <a:r>
              <a:rPr lang="zh-CN" altLang="zh-CN" dirty="0">
                <a:solidFill>
                  <a:schemeClr val="tx1"/>
                </a:solidFill>
              </a:rPr>
              <a:t>财产清查结果的具体处理程序是</a:t>
            </a:r>
            <a:r>
              <a:rPr lang="en-US" altLang="zh-CN" dirty="0">
                <a:solidFill>
                  <a:schemeClr val="tx1"/>
                </a:solidFill>
              </a:rPr>
              <a:t>:</a:t>
            </a:r>
            <a:r>
              <a:rPr lang="zh-CN" altLang="zh-CN" dirty="0">
                <a:solidFill>
                  <a:schemeClr val="tx1"/>
                </a:solidFill>
              </a:rPr>
              <a:t>首先</a:t>
            </a:r>
            <a:r>
              <a:rPr lang="en-US" altLang="zh-CN" dirty="0">
                <a:solidFill>
                  <a:schemeClr val="tx1"/>
                </a:solidFill>
              </a:rPr>
              <a:t>,</a:t>
            </a:r>
            <a:r>
              <a:rPr lang="zh-CN" altLang="zh-CN" dirty="0">
                <a:solidFill>
                  <a:schemeClr val="tx1"/>
                </a:solidFill>
              </a:rPr>
              <a:t>将已查明属实的财产物资盘盈、盘亏数字</a:t>
            </a:r>
            <a:r>
              <a:rPr lang="en-US" altLang="zh-CN" dirty="0">
                <a:solidFill>
                  <a:schemeClr val="tx1"/>
                </a:solidFill>
              </a:rPr>
              <a:t>,</a:t>
            </a:r>
            <a:r>
              <a:rPr lang="zh-CN" altLang="zh-CN" dirty="0">
                <a:solidFill>
                  <a:schemeClr val="tx1"/>
                </a:solidFill>
              </a:rPr>
              <a:t>根据有关原始凭证编制记账凭证</a:t>
            </a:r>
            <a:r>
              <a:rPr lang="en-US" altLang="zh-CN" dirty="0">
                <a:solidFill>
                  <a:schemeClr val="tx1"/>
                </a:solidFill>
              </a:rPr>
              <a:t>,</a:t>
            </a:r>
            <a:r>
              <a:rPr lang="zh-CN" altLang="zh-CN" dirty="0">
                <a:solidFill>
                  <a:schemeClr val="tx1"/>
                </a:solidFill>
              </a:rPr>
              <a:t>据以记入有关账户</a:t>
            </a:r>
            <a:r>
              <a:rPr lang="en-US" altLang="zh-CN" dirty="0">
                <a:solidFill>
                  <a:schemeClr val="tx1"/>
                </a:solidFill>
              </a:rPr>
              <a:t>,</a:t>
            </a:r>
            <a:r>
              <a:rPr lang="zh-CN" altLang="zh-CN" dirty="0">
                <a:solidFill>
                  <a:schemeClr val="tx1"/>
                </a:solidFill>
              </a:rPr>
              <a:t>调整账面记录</a:t>
            </a:r>
            <a:r>
              <a:rPr lang="en-US" altLang="zh-CN" dirty="0">
                <a:solidFill>
                  <a:schemeClr val="tx1"/>
                </a:solidFill>
              </a:rPr>
              <a:t>,</a:t>
            </a:r>
            <a:r>
              <a:rPr lang="zh-CN" altLang="zh-CN" dirty="0">
                <a:solidFill>
                  <a:schemeClr val="tx1"/>
                </a:solidFill>
              </a:rPr>
              <a:t>使各项财产物资的账存数与实存数完全一致。其次</a:t>
            </a:r>
            <a:r>
              <a:rPr lang="en-US" altLang="zh-CN" dirty="0">
                <a:solidFill>
                  <a:schemeClr val="tx1"/>
                </a:solidFill>
              </a:rPr>
              <a:t>,</a:t>
            </a:r>
            <a:r>
              <a:rPr lang="zh-CN" altLang="zh-CN" dirty="0">
                <a:solidFill>
                  <a:schemeClr val="tx1"/>
                </a:solidFill>
              </a:rPr>
              <a:t>按照差异的原因和报经批准的结果</a:t>
            </a:r>
            <a:r>
              <a:rPr lang="en-US" altLang="zh-CN" dirty="0">
                <a:solidFill>
                  <a:schemeClr val="tx1"/>
                </a:solidFill>
              </a:rPr>
              <a:t>,</a:t>
            </a:r>
            <a:r>
              <a:rPr lang="zh-CN" altLang="zh-CN" dirty="0">
                <a:solidFill>
                  <a:schemeClr val="tx1"/>
                </a:solidFill>
              </a:rPr>
              <a:t>以上级有关部门审批后的处理决定文件为原始凭证</a:t>
            </a:r>
            <a:r>
              <a:rPr lang="en-US" altLang="zh-CN" dirty="0">
                <a:solidFill>
                  <a:schemeClr val="tx1"/>
                </a:solidFill>
              </a:rPr>
              <a:t>,</a:t>
            </a:r>
            <a:r>
              <a:rPr lang="zh-CN" altLang="zh-CN" dirty="0">
                <a:solidFill>
                  <a:schemeClr val="tx1"/>
                </a:solidFill>
              </a:rPr>
              <a:t>填制记账凭证</a:t>
            </a:r>
            <a:r>
              <a:rPr lang="en-US" altLang="zh-CN" dirty="0">
                <a:solidFill>
                  <a:schemeClr val="tx1"/>
                </a:solidFill>
              </a:rPr>
              <a:t>,</a:t>
            </a:r>
            <a:r>
              <a:rPr lang="zh-CN" altLang="zh-CN" dirty="0">
                <a:solidFill>
                  <a:schemeClr val="tx1"/>
                </a:solidFill>
              </a:rPr>
              <a:t>登记有关账簿。最后</a:t>
            </a:r>
            <a:r>
              <a:rPr lang="en-US" altLang="zh-CN" dirty="0">
                <a:solidFill>
                  <a:schemeClr val="tx1"/>
                </a:solidFill>
              </a:rPr>
              <a:t>,</a:t>
            </a:r>
            <a:r>
              <a:rPr lang="zh-CN" altLang="zh-CN" dirty="0">
                <a:solidFill>
                  <a:schemeClr val="tx1"/>
                </a:solidFill>
              </a:rPr>
              <a:t>总结经验教训</a:t>
            </a:r>
            <a:r>
              <a:rPr lang="en-US" altLang="zh-CN" dirty="0">
                <a:solidFill>
                  <a:schemeClr val="tx1"/>
                </a:solidFill>
              </a:rPr>
              <a:t>,</a:t>
            </a:r>
            <a:r>
              <a:rPr lang="zh-CN" altLang="zh-CN" dirty="0">
                <a:solidFill>
                  <a:schemeClr val="tx1"/>
                </a:solidFill>
              </a:rPr>
              <a:t>弥补管理漏洞</a:t>
            </a:r>
            <a:r>
              <a:rPr lang="en-US" altLang="zh-CN" dirty="0">
                <a:solidFill>
                  <a:schemeClr val="tx1"/>
                </a:solidFill>
              </a:rPr>
              <a:t>,</a:t>
            </a:r>
            <a:r>
              <a:rPr lang="zh-CN" altLang="zh-CN" dirty="0">
                <a:solidFill>
                  <a:schemeClr val="tx1"/>
                </a:solidFill>
              </a:rPr>
              <a:t>建立健全各项管理制度</a:t>
            </a:r>
            <a:r>
              <a:rPr lang="en-US" altLang="zh-CN" dirty="0">
                <a:solidFill>
                  <a:schemeClr val="tx1"/>
                </a:solidFill>
              </a:rPr>
              <a:t>,</a:t>
            </a:r>
            <a:r>
              <a:rPr lang="zh-CN" altLang="zh-CN" dirty="0">
                <a:solidFill>
                  <a:schemeClr val="tx1"/>
                </a:solidFill>
              </a:rPr>
              <a:t>提高企业管理水平。</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财产清查结果的处理</a:t>
            </a:r>
            <a:endParaRPr lang="zh-CN" altLang="en-US" dirty="0">
              <a:sym typeface="+mn-ea"/>
            </a:endParaRPr>
          </a:p>
        </p:txBody>
      </p:sp>
      <p:pic>
        <p:nvPicPr>
          <p:cNvPr id="2" name="图片 1"/>
          <p:cNvPicPr>
            <a:picLocks noChangeAspect="1"/>
          </p:cNvPicPr>
          <p:nvPr/>
        </p:nvPicPr>
        <p:blipFill>
          <a:blip r:embed="rId3"/>
          <a:stretch>
            <a:fillRect/>
          </a:stretch>
        </p:blipFill>
        <p:spPr>
          <a:xfrm>
            <a:off x="9996805" y="440118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二、设置的主要账户</a:t>
            </a:r>
            <a:endParaRPr lang="zh-CN" altLang="zh-CN" sz="2400" b="1" dirty="0">
              <a:solidFill>
                <a:schemeClr val="tx1"/>
              </a:solidFill>
            </a:endParaRPr>
          </a:p>
          <a:p>
            <a:r>
              <a:rPr lang="zh-CN" altLang="zh-CN" dirty="0">
                <a:solidFill>
                  <a:schemeClr val="tx1"/>
                </a:solidFill>
              </a:rPr>
              <a:t>为了核算在财产清查中查明的各项财产物资的盘盈、盘亏及其处理情况</a:t>
            </a:r>
            <a:r>
              <a:rPr lang="en-US" altLang="zh-CN" dirty="0">
                <a:solidFill>
                  <a:schemeClr val="tx1"/>
                </a:solidFill>
              </a:rPr>
              <a:t>,</a:t>
            </a:r>
            <a:r>
              <a:rPr lang="zh-CN" altLang="zh-CN" dirty="0">
                <a:solidFill>
                  <a:schemeClr val="tx1"/>
                </a:solidFill>
              </a:rPr>
              <a:t>需设置“待处理财产损溢”账户</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该</a:t>
            </a:r>
            <a:r>
              <a:rPr lang="zh-CN" altLang="zh-CN" dirty="0">
                <a:solidFill>
                  <a:schemeClr val="tx1"/>
                </a:solidFill>
              </a:rPr>
              <a:t>账户属于资产类</a:t>
            </a:r>
            <a:r>
              <a:rPr lang="en-US" altLang="zh-CN" dirty="0">
                <a:solidFill>
                  <a:schemeClr val="tx1"/>
                </a:solidFill>
              </a:rPr>
              <a:t>,</a:t>
            </a:r>
            <a:r>
              <a:rPr lang="zh-CN" altLang="zh-CN" dirty="0">
                <a:solidFill>
                  <a:schemeClr val="tx1"/>
                </a:solidFill>
              </a:rPr>
              <a:t>借方登记各种财产物资的盘亏、毁损数及按照规定程序批准的盘盈转销数</a:t>
            </a:r>
            <a:r>
              <a:rPr lang="en-US" altLang="zh-CN" dirty="0">
                <a:solidFill>
                  <a:schemeClr val="tx1"/>
                </a:solidFill>
              </a:rPr>
              <a:t>,</a:t>
            </a:r>
            <a:r>
              <a:rPr lang="zh-CN" altLang="zh-CN" dirty="0">
                <a:solidFill>
                  <a:schemeClr val="tx1"/>
                </a:solidFill>
              </a:rPr>
              <a:t>贷方登记各种财产物资的盘盈数及按照规定程序批准的盘亏、毁损转销数</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借方</a:t>
            </a:r>
            <a:r>
              <a:rPr lang="zh-CN" altLang="zh-CN" dirty="0">
                <a:solidFill>
                  <a:schemeClr val="tx1"/>
                </a:solidFill>
              </a:rPr>
              <a:t>余额表示尚未处理的各种财产物资的净损失数</a:t>
            </a:r>
            <a:r>
              <a:rPr lang="en-US" altLang="zh-CN" dirty="0">
                <a:solidFill>
                  <a:schemeClr val="tx1"/>
                </a:solidFill>
              </a:rPr>
              <a:t>,</a:t>
            </a:r>
            <a:r>
              <a:rPr lang="zh-CN" altLang="zh-CN" dirty="0">
                <a:solidFill>
                  <a:schemeClr val="tx1"/>
                </a:solidFill>
              </a:rPr>
              <a:t>贷方余额表示尚未处理的各种财产物资的净溢余数。该账户下设“待处理流动资产损溢”和“待处理固定资产损溢”两个明细分类账户</a:t>
            </a:r>
            <a:r>
              <a:rPr lang="en-US" altLang="zh-CN" dirty="0">
                <a:solidFill>
                  <a:schemeClr val="tx1"/>
                </a:solidFill>
              </a:rPr>
              <a:t>,</a:t>
            </a:r>
            <a:r>
              <a:rPr lang="zh-CN" altLang="zh-CN" dirty="0">
                <a:solidFill>
                  <a:schemeClr val="tx1"/>
                </a:solidFill>
              </a:rPr>
              <a:t>分别对流动资产损溢和固定资产损溢进行核算。</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财产清查结果的处理</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三、财产清查结果的账务处理</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流动资产清查结果的账务处理</a:t>
            </a:r>
            <a:endParaRPr lang="zh-CN" altLang="zh-CN" sz="2200" b="1" dirty="0">
              <a:solidFill>
                <a:schemeClr val="tx1"/>
              </a:solidFill>
            </a:endParaRPr>
          </a:p>
          <a:p>
            <a:pPr marL="0" indent="0" eaLnBrk="0" fontAlgn="base" hangingPunct="0">
              <a:spcBef>
                <a:spcPct val="20000"/>
              </a:spcBef>
              <a:buNone/>
            </a:pPr>
            <a:r>
              <a:rPr lang="en-US" altLang="zh-CN" sz="2000" dirty="0">
                <a:solidFill>
                  <a:schemeClr val="tx1"/>
                </a:solidFill>
              </a:rPr>
              <a:t>1.</a:t>
            </a:r>
            <a:r>
              <a:rPr lang="zh-CN" altLang="en-US" sz="2000" dirty="0">
                <a:solidFill>
                  <a:schemeClr val="tx1"/>
                </a:solidFill>
              </a:rPr>
              <a:t>库存现金盘盈盘亏的账务处理</a:t>
            </a:r>
            <a:endParaRPr lang="zh-CN" altLang="zh-CN" sz="2000" dirty="0">
              <a:solidFill>
                <a:schemeClr val="tx1"/>
              </a:solidFill>
            </a:endParaRPr>
          </a:p>
          <a:p>
            <a:pPr marL="0" indent="0" eaLnBrk="0" fontAlgn="base" hangingPunct="0">
              <a:spcBef>
                <a:spcPct val="20000"/>
              </a:spcBef>
              <a:buNone/>
            </a:pPr>
            <a:r>
              <a:rPr lang="en-US" altLang="zh-CN" sz="2000" dirty="0">
                <a:solidFill>
                  <a:schemeClr val="tx1"/>
                </a:solidFill>
              </a:rPr>
              <a:t>2.</a:t>
            </a:r>
            <a:r>
              <a:rPr lang="zh-CN" altLang="en-US" sz="2000" dirty="0">
                <a:solidFill>
                  <a:schemeClr val="tx1"/>
                </a:solidFill>
              </a:rPr>
              <a:t>存货盘盈盘亏的账务处理</a:t>
            </a:r>
            <a:endParaRPr lang="zh-CN" altLang="en-US" sz="2000" dirty="0">
              <a:solidFill>
                <a:schemeClr val="tx1"/>
              </a:solidFill>
            </a:endParaRPr>
          </a:p>
          <a:p>
            <a:pPr marL="0" indent="0" eaLnBrk="0" fontAlgn="base" hangingPunct="0">
              <a:spcBef>
                <a:spcPct val="20000"/>
              </a:spcBef>
              <a:buNone/>
            </a:pPr>
            <a:r>
              <a:rPr lang="en-US" altLang="zh-CN" sz="2000" dirty="0">
                <a:solidFill>
                  <a:schemeClr val="tx1"/>
                </a:solidFill>
              </a:rPr>
              <a:t>      </a:t>
            </a:r>
            <a:r>
              <a:rPr lang="zh-CN" altLang="en-US" dirty="0">
                <a:solidFill>
                  <a:schemeClr val="tx1"/>
                </a:solidFill>
              </a:rPr>
              <a:t>对于财产清查中各种材料、在产品和产成品的盘盈和盘亏</a:t>
            </a:r>
            <a:r>
              <a:rPr lang="en-US" altLang="zh-CN" dirty="0">
                <a:solidFill>
                  <a:schemeClr val="tx1"/>
                </a:solidFill>
              </a:rPr>
              <a:t>,</a:t>
            </a:r>
            <a:r>
              <a:rPr lang="zh-CN" altLang="en-US" dirty="0">
                <a:solidFill>
                  <a:schemeClr val="tx1"/>
                </a:solidFill>
              </a:rPr>
              <a:t>属于以下正常原因的</a:t>
            </a:r>
            <a:r>
              <a:rPr lang="en-US" altLang="zh-CN" dirty="0">
                <a:solidFill>
                  <a:schemeClr val="tx1"/>
                </a:solidFill>
              </a:rPr>
              <a:t>,</a:t>
            </a:r>
            <a:r>
              <a:rPr lang="zh-CN" altLang="en-US" dirty="0">
                <a:solidFill>
                  <a:schemeClr val="tx1"/>
                </a:solidFill>
              </a:rPr>
              <a:t>一般冲减或增加管理费用</a:t>
            </a:r>
            <a:r>
              <a:rPr lang="en-US" altLang="zh-CN" dirty="0">
                <a:solidFill>
                  <a:schemeClr val="tx1"/>
                </a:solidFill>
              </a:rPr>
              <a:t>:</a:t>
            </a:r>
            <a:r>
              <a:rPr lang="zh-CN" altLang="en-US" dirty="0">
                <a:solidFill>
                  <a:schemeClr val="tx1"/>
                </a:solidFill>
              </a:rPr>
              <a:t>在收发物资中</a:t>
            </a:r>
            <a:r>
              <a:rPr lang="en-US" altLang="zh-CN" dirty="0">
                <a:solidFill>
                  <a:schemeClr val="tx1"/>
                </a:solidFill>
              </a:rPr>
              <a:t>,</a:t>
            </a:r>
            <a:r>
              <a:rPr lang="zh-CN" altLang="en-US" dirty="0">
                <a:solidFill>
                  <a:schemeClr val="tx1"/>
                </a:solidFill>
              </a:rPr>
              <a:t>由于计量、检验不准确</a:t>
            </a:r>
            <a:r>
              <a:rPr lang="en-US" altLang="zh-CN" dirty="0">
                <a:solidFill>
                  <a:schemeClr val="tx1"/>
                </a:solidFill>
              </a:rPr>
              <a:t>;</a:t>
            </a:r>
            <a:r>
              <a:rPr lang="zh-CN" altLang="en-US" dirty="0">
                <a:solidFill>
                  <a:schemeClr val="tx1"/>
                </a:solidFill>
              </a:rPr>
              <a:t>财产物资在运输、保管、收发过程中</a:t>
            </a:r>
            <a:r>
              <a:rPr lang="en-US" altLang="zh-CN" dirty="0">
                <a:solidFill>
                  <a:schemeClr val="tx1"/>
                </a:solidFill>
              </a:rPr>
              <a:t>,</a:t>
            </a:r>
            <a:r>
              <a:rPr lang="zh-CN" altLang="en-US" dirty="0">
                <a:solidFill>
                  <a:schemeClr val="tx1"/>
                </a:solidFill>
              </a:rPr>
              <a:t>在数量上发生自然增减变化</a:t>
            </a:r>
            <a:r>
              <a:rPr lang="en-US" altLang="zh-CN" dirty="0">
                <a:solidFill>
                  <a:schemeClr val="tx1"/>
                </a:solidFill>
              </a:rPr>
              <a:t>;</a:t>
            </a:r>
            <a:r>
              <a:rPr lang="zh-CN" altLang="en-US" dirty="0">
                <a:solidFill>
                  <a:schemeClr val="tx1"/>
                </a:solidFill>
              </a:rPr>
              <a:t>由于手续不齐或计算、登记上发生错误。属于管理不善或工作人员失职</a:t>
            </a:r>
            <a:r>
              <a:rPr lang="en-US" altLang="zh-CN" dirty="0">
                <a:solidFill>
                  <a:schemeClr val="tx1"/>
                </a:solidFill>
              </a:rPr>
              <a:t>,</a:t>
            </a:r>
            <a:r>
              <a:rPr lang="zh-CN" altLang="en-US" dirty="0">
                <a:solidFill>
                  <a:schemeClr val="tx1"/>
                </a:solidFill>
              </a:rPr>
              <a:t>造成财产损失、变质或短缺的</a:t>
            </a:r>
            <a:r>
              <a:rPr lang="en-US" altLang="zh-CN" dirty="0">
                <a:solidFill>
                  <a:schemeClr val="tx1"/>
                </a:solidFill>
              </a:rPr>
              <a:t>,</a:t>
            </a:r>
            <a:r>
              <a:rPr lang="zh-CN" altLang="en-US" dirty="0">
                <a:solidFill>
                  <a:schemeClr val="tx1"/>
                </a:solidFill>
              </a:rPr>
              <a:t>应由过失人负责赔偿的</a:t>
            </a:r>
            <a:r>
              <a:rPr lang="en-US" altLang="zh-CN" dirty="0">
                <a:solidFill>
                  <a:schemeClr val="tx1"/>
                </a:solidFill>
              </a:rPr>
              <a:t>,</a:t>
            </a:r>
            <a:r>
              <a:rPr lang="zh-CN" altLang="en-US" dirty="0">
                <a:solidFill>
                  <a:schemeClr val="tx1"/>
                </a:solidFill>
              </a:rPr>
              <a:t>应增加其他应收款</a:t>
            </a:r>
            <a:r>
              <a:rPr lang="en-US" altLang="zh-CN" dirty="0">
                <a:solidFill>
                  <a:schemeClr val="tx1"/>
                </a:solidFill>
              </a:rPr>
              <a:t>;</a:t>
            </a:r>
            <a:r>
              <a:rPr lang="zh-CN" altLang="en-US" dirty="0">
                <a:solidFill>
                  <a:schemeClr val="tx1"/>
                </a:solidFill>
              </a:rPr>
              <a:t>属于自然灾害造成的非常损失</a:t>
            </a:r>
            <a:r>
              <a:rPr lang="en-US" altLang="zh-CN" dirty="0">
                <a:solidFill>
                  <a:schemeClr val="tx1"/>
                </a:solidFill>
              </a:rPr>
              <a:t>,</a:t>
            </a:r>
            <a:r>
              <a:rPr lang="zh-CN" altLang="en-US" dirty="0">
                <a:solidFill>
                  <a:schemeClr val="tx1"/>
                </a:solidFill>
              </a:rPr>
              <a:t>应增加营业外支出。</a:t>
            </a:r>
            <a:endParaRPr lang="zh-CN" altLang="en-US" sz="2000" dirty="0">
              <a:solidFill>
                <a:schemeClr val="tx1"/>
              </a:solidFill>
            </a:endParaRPr>
          </a:p>
          <a:p>
            <a:endParaRPr lang="zh-CN" altLang="en-US" sz="2000"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财产清查结果的处理</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三、财产清查结果的账务处理</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固定资产清查结果的账务处理</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往来款项清查结果的账务处理</a:t>
            </a:r>
            <a:endParaRPr lang="zh-CN" altLang="zh-CN" sz="2200" b="1" dirty="0">
              <a:solidFill>
                <a:schemeClr val="tx1"/>
              </a:solidFill>
            </a:endParaRPr>
          </a:p>
          <a:p>
            <a:r>
              <a:rPr lang="zh-CN" altLang="en-US" sz="2000" dirty="0">
                <a:solidFill>
                  <a:schemeClr val="tx1"/>
                </a:solidFill>
              </a:rPr>
              <a:t>往来款项主要包括应收账款和应付账款。其清查结果的处理均不通过</a:t>
            </a:r>
            <a:r>
              <a:rPr lang="en-US" altLang="zh-CN" sz="2000" dirty="0">
                <a:solidFill>
                  <a:schemeClr val="tx1"/>
                </a:solidFill>
              </a:rPr>
              <a:t>“</a:t>
            </a:r>
            <a:r>
              <a:rPr lang="zh-CN" altLang="en-US" sz="2000" dirty="0">
                <a:solidFill>
                  <a:schemeClr val="tx1"/>
                </a:solidFill>
              </a:rPr>
              <a:t>待处理财产损溢</a:t>
            </a:r>
            <a:r>
              <a:rPr lang="en-US" altLang="zh-CN" sz="2000" dirty="0">
                <a:solidFill>
                  <a:schemeClr val="tx1"/>
                </a:solidFill>
              </a:rPr>
              <a:t>”</a:t>
            </a:r>
            <a:r>
              <a:rPr lang="zh-CN" altLang="en-US" sz="2000" dirty="0">
                <a:solidFill>
                  <a:schemeClr val="tx1"/>
                </a:solidFill>
              </a:rPr>
              <a:t>账户核算。经查明确认无法收回的应收账款</a:t>
            </a:r>
            <a:r>
              <a:rPr lang="en-US" altLang="zh-CN" sz="2000" dirty="0">
                <a:solidFill>
                  <a:schemeClr val="tx1"/>
                </a:solidFill>
              </a:rPr>
              <a:t>,</a:t>
            </a:r>
            <a:r>
              <a:rPr lang="zh-CN" altLang="en-US" sz="2000" dirty="0">
                <a:solidFill>
                  <a:schemeClr val="tx1"/>
                </a:solidFill>
              </a:rPr>
              <a:t>批准后应作为坏账损失转销</a:t>
            </a:r>
            <a:r>
              <a:rPr lang="en-US" altLang="zh-CN" sz="2000" dirty="0">
                <a:solidFill>
                  <a:schemeClr val="tx1"/>
                </a:solidFill>
              </a:rPr>
              <a:t>;</a:t>
            </a:r>
            <a:r>
              <a:rPr lang="zh-CN" altLang="en-US" sz="2000" dirty="0">
                <a:solidFill>
                  <a:schemeClr val="tx1"/>
                </a:solidFill>
              </a:rPr>
              <a:t>经查明确认无法支付的应付账款</a:t>
            </a:r>
            <a:r>
              <a:rPr lang="en-US" altLang="zh-CN" sz="2000" dirty="0">
                <a:solidFill>
                  <a:schemeClr val="tx1"/>
                </a:solidFill>
              </a:rPr>
              <a:t>,</a:t>
            </a:r>
            <a:r>
              <a:rPr lang="zh-CN" altLang="en-US" sz="2000" dirty="0">
                <a:solidFill>
                  <a:schemeClr val="tx1"/>
                </a:solidFill>
              </a:rPr>
              <a:t>批准后转作营业外收入。</a:t>
            </a:r>
            <a:endParaRPr lang="zh-CN" altLang="en-US" sz="2000"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财产清查结果的处理</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sz="2000" b="1"/>
              <a:t>（一）案例主题与思政意义</a:t>
            </a:r>
            <a:endParaRPr lang="zh-CN" altLang="en-US" sz="2000" b="1"/>
          </a:p>
          <a:p>
            <a:pPr marL="230505"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案例以“中国古代粮食仓储管理”和“唐宋时期的三脚胀”为我体，通过案例分析及课堂讨论等形式，了解中国古代会计实践中严密的监管与制衡机制，弘扬会计人员高度的责任担当与奉献精神，培养学生诚信正直与集体主义的价值理念，并思考古代会计制度的变革如何启示现代企业内部控制和审计监督的优化。</a:t>
            </a:r>
            <a:endParaRPr lang="zh-CN" altLang="en-US" sz="2000">
              <a:latin typeface="黑体" panose="02010609060101010101" charset="-122"/>
              <a:cs typeface="黑体" panose="02010609060101010101" charset="-122"/>
            </a:endParaRPr>
          </a:p>
          <a:p>
            <a:endParaRPr lang="zh-CN" altLang="en-US">
              <a:latin typeface="宋体" panose="02010600030101010101" pitchFamily="2" charset="-122"/>
              <a:ea typeface="宋体" panose="02010600030101010101" pitchFamily="2" charset="-122"/>
              <a:cs typeface="宋体" panose="02010600030101010101" pitchFamily="2"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994410"/>
            <a:ext cx="10515600" cy="5574665"/>
          </a:xfrm>
        </p:spPr>
        <p:txBody>
          <a:bodyPr>
            <a:normAutofit lnSpcReduction="20000"/>
          </a:bodyPr>
          <a:p>
            <a:r>
              <a:rPr lang="zh-CN" altLang="en-US" sz="2000" b="1"/>
              <a:t>（二）案例描述、分析与知识点</a:t>
            </a:r>
            <a:endParaRPr lang="zh-CN" altLang="en-US" sz="2000" b="1"/>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案例一的名称是“中国古代粮食仓储管理”。在中国古代粮食仓储管理制度中，财产清查是确保粮食安全和准确管理的关键环节。从春秋战国时期开始，就强调了对仓储保管者责任的落实，以及对粮食出入库的严格管理。秦朝时，建立了仓储保管的交接制度，要求新旧官员在交接时核实账目，确保责任分明。唐代进一步发展了财产清查制度，设立了独立的审计机构，实行定期的粮食库存审计和账实核查。宋代则发明了卡片账，通过序时登记来核实粮食库本，有效防止了库吏作弊。这些措施体现了古代经济管理者对财产清查重要性的认识，为维护国家粮食安全和经济秩序发挥了重要作用。</a:t>
            </a:r>
            <a:endParaRPr lang="zh-CN" altLang="en-US" sz="2000">
              <a:latin typeface="黑体" panose="02010609060101010101" charset="-122"/>
              <a:cs typeface="黑体" panose="02010609060101010101"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案例二的名称是“唐宋时期的三脚账”。中国古代的“三脚账”思想起源于唐宋时期，是一种介于单式和复式会计之间的记账方法。“三脚账”特别强调流水账的设置，通过“草流”“流水薄”和“总清簿”的账簿体系，体现了主要的记账程序。在财产清查方面，“三脚账”采用“流水结存”的方法，每隔一定时间，利用“四柱结算法”在流水账上推算本期库存现金应结存的数量，并通过实地盘点来验证。若账面余额与实际盘点相符，则加盖“结清”印记;不符则需查明原因。明确经济责任。这种核算方式在一定程度上体现了对财产的定期清查，以确保账实相符，维护企业财务的安全与准确。</a:t>
            </a:r>
            <a:endParaRPr lang="zh-CN" altLang="en-US" sz="2000">
              <a:latin typeface="黑体" panose="02010609060101010101" charset="-122"/>
              <a:cs typeface="黑体" panose="02010609060101010101" charset="-122"/>
            </a:endParaRPr>
          </a:p>
          <a:p>
            <a:pPr marL="0" indent="720090" algn="just" eaLnBrk="1" latinLnBrk="0" hangingPunct="1">
              <a:buNone/>
            </a:pP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29972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33475"/>
            <a:ext cx="10515600" cy="5435600"/>
          </a:xfrm>
        </p:spPr>
        <p:txBody>
          <a:bodyPr/>
          <a:p>
            <a:r>
              <a:rPr lang="zh-CN" altLang="en-US" sz="2000" b="1"/>
              <a:t>（二）案例描述、分析与知识点</a:t>
            </a:r>
            <a:endParaRPr lang="zh-CN" altLang="en-US" sz="2000" b="1"/>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中国古代粮食仓储管理制度通过数量与质量的双重监管，确立了一套严密的财产清查体系。这一体系不仅有效预防了粮食盗用和挪用的风险，而且确保了仓储系统高效运转，对维护国家粮食安全和稳定国计民生起到了至关重要的作用。该制度的实施凸显了会计监督在国家治理中发挥的关键作用，反映了古代中国对经济管理和内部控制的深刻理解。“三脚账”的实践体现了古代会计原理与实践的紧密结合。通过流水账的设置和流水结存法的应用，“三脚账”不仅提高了会计记录的准确性，而且通过实地盘点与账目核实，强化了对财产的监督和管理。同时，案例中体现的监管者国家情怀和勤勉尽责的品质，彰显了我国古代重视会计工作社会效益的价值理念和集体主义文化底色。传承和发扬这些优秀文化因素，是当代会计教育的应有之义。</a:t>
            </a:r>
            <a:endParaRPr lang="zh-CN" altLang="en-US" sz="2000">
              <a:latin typeface="黑体" panose="02010609060101010101" charset="-122"/>
              <a:cs typeface="黑体" panose="02010609060101010101" charset="-122"/>
            </a:endParaRPr>
          </a:p>
          <a:p>
            <a:pPr marL="0" indent="720090" algn="just" eaLnBrk="1" latinLnBrk="0" hangingPunct="1">
              <a:buNone/>
            </a:pP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5242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2000" b="1">
                <a:sym typeface="+mn-ea"/>
              </a:rPr>
              <a:t>（三）案例讨论与思考</a:t>
            </a:r>
            <a:endParaRPr lang="zh-CN" altLang="en-US" b="1"/>
          </a:p>
          <a:p>
            <a:pPr marL="230505" indent="720090" algn="just" eaLnBrk="1" latinLnBrk="0" hangingPunct="1">
              <a:lnSpc>
                <a:spcPct val="125000"/>
              </a:lnSpc>
              <a:spcAft>
                <a:spcPts val="0"/>
              </a:spcAft>
            </a:pPr>
            <a:r>
              <a:rPr lang="zh-CN" altLang="en-US" sz="2000">
                <a:latin typeface="黑体" panose="02010609060101010101" charset="-122"/>
                <a:cs typeface="黑体" panose="02010609060101010101" charset="-122"/>
              </a:rPr>
              <a:t>以课外阅读与课堂小组讨论方式，运用本章相关知识点，研究与分析该案例，特别应该思考:古代粮食仓储管理制度在不同朝我的变革中体现了哪些管理思想的演进, 这些思想如何与现代企业资源管理和内部控制体系相结合,以提高效率和透明度;现代审计如何借鉴古代审计监督的经验, 以增强其独立性和有效性,古代会计制度中体现的监管者国家情怀和勤勉尽责的品质，如何影响当代会计教育，在接养会计专业人才时，应如何融入这些文化价值，以促进学生全面发展。</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271270"/>
            <a:ext cx="10515600" cy="4678045"/>
          </a:xfrm>
        </p:spPr>
        <p:txBody>
          <a:bodyPr/>
          <a:p>
            <a:pPr marL="0" indent="0">
              <a:buNone/>
            </a:pPr>
            <a:r>
              <a:rPr lang="zh-CN" altLang="en-US" b="1"/>
              <a:t>二、本章延伸阅读与财会技能</a:t>
            </a:r>
            <a:endParaRPr lang="zh-CN" altLang="en-US" b="1"/>
          </a:p>
          <a:p>
            <a:pPr>
              <a:lnSpc>
                <a:spcPct val="100000"/>
              </a:lnSpc>
            </a:pPr>
            <a:r>
              <a:rPr lang="zh-CN" altLang="en-US" sz="2000" b="1"/>
              <a:t>（一）延伸阅读</a:t>
            </a:r>
            <a:endParaRPr lang="zh-CN" altLang="en-US" sz="2000" b="1"/>
          </a:p>
          <a:p>
            <a:pPr indent="720090" algn="just" eaLnBrk="1" latinLnBrk="0" hangingPunct="1">
              <a:lnSpc>
                <a:spcPct val="100000"/>
              </a:lnSpc>
            </a:pPr>
            <a:r>
              <a:rPr lang="zh-CN" altLang="en-US" sz="2000">
                <a:latin typeface="黑体" panose="02010609060101010101" charset="-122"/>
                <a:cs typeface="黑体" panose="02010609060101010101" charset="-122"/>
              </a:rPr>
              <a:t>《存货内部控制缺陷及改进建议——基于广州浪奇的案例研究》。</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eaLnBrk="1" latinLnBrk="0" hangingPunct="1"/>
            <a:r>
              <a:rPr lang="zh-CN" altLang="en-US" sz="2000">
                <a:latin typeface="黑体" panose="02010609060101010101" charset="-122"/>
                <a:cs typeface="黑体" panose="02010609060101010101" charset="-122"/>
              </a:rPr>
              <a:t>https://kns.cnki.net/kcms2/article/abstract?v=QdSmbJTBmqw8HDUQx0gGF4mclOopFhjeTagGxM_puTcKWLbrwJYQsrS5hA9k6KmlatesUVxfKI1HsRsTvW5qngsRKqw5KZjzIw0DjHrFD6OkDTDkdt79EB6v2JNknKs4Lu_fkWsiP60qmUj_OYrKtCqrBM0fdulzUai0mRoty-I=&amp;uniplatform=NZKPT</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341620"/>
          </a:xfrm>
        </p:spPr>
        <p:txBody>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本章财会技能在延伸阅读基础上，是以线上或线下方式参观浙江尖峰集团。</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链接地址：</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1.浙江尖峰集团股份有限公司</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http://www.jianfeng.com.cn/</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2.尖峰集团：三十而立再出发迈向百年新征途</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http://www.jianfeng.com.cn/news_d/502.html</a:t>
            </a:r>
            <a:endParaRPr lang="zh-CN" altLang="en-US" sz="2000">
              <a:latin typeface="黑体" panose="02010609060101010101" charset="-122"/>
              <a:cs typeface="黑体" panose="02010609060101010101" charset="-122"/>
              <a:sym typeface="+mn-ea"/>
            </a:endParaRPr>
          </a:p>
          <a:p>
            <a:pPr indent="0" algn="just" eaLnBrk="1" latinLnBrk="0" hangingPunct="1">
              <a:lnSpc>
                <a:spcPct val="100000"/>
              </a:lnSpc>
              <a:buNone/>
            </a:pPr>
            <a:endParaRPr lang="zh-CN" altLang="en-US" sz="2000">
              <a:latin typeface="黑体" panose="02010609060101010101" charset="-122"/>
              <a:cs typeface="黑体" panose="02010609060101010101" charset="-122"/>
              <a:sym typeface="+mn-ea"/>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财产清查</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第八章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341620"/>
          </a:xfrm>
        </p:spPr>
        <p:txBody>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lnSpc>
                <a:spcPct val="125000"/>
              </a:lnSpc>
              <a:spcAft>
                <a:spcPts val="0"/>
              </a:spcAft>
            </a:pPr>
            <a:r>
              <a:rPr lang="zh-CN" altLang="en-US" sz="2000">
                <a:latin typeface="黑体" panose="02010609060101010101" charset="-122"/>
                <a:cs typeface="黑体" panose="02010609060101010101" charset="-122"/>
                <a:sym typeface="+mn-ea"/>
              </a:rPr>
              <a:t>通过线上参观与线下走访等方式，让学生了解水泥行业产品生产特点及其财产清查流程。视频展示产品加工制造过程以及财务智能化应用场景。</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链接地址：</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3.“中国加速迈向碳中和”水泥篇：水泥行业碳减排路径</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https://www.mckinsey.com.cn/%E4%B8%AD%E5%9B%BD%E5%8A%A0%E9%80%9F%E8%BF%88%E5%90%91%E7%A2%B3%E4%B8%AD%E5%92%8C%E6%B0%B4%E6%B3%A5%E7%AF%87%EF%BC%9A%E6%B0%B4%E6%B3%A5%E8%A1%8C%E4%B8%9A%E7%A2%B3%E5%87%8F%E6%8E%92/</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4.海螺水泥生产工艺动画</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https://www.bilibili.com/video/BV1Bt4y167ze/</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5.“工业大脑”越来越健全!数字化让水泥厂越来越智能</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https://v.qq.com/x/page/d1468jd5suv.html</a:t>
            </a:r>
            <a:endParaRPr lang="zh-CN" altLang="en-US" sz="2000">
              <a:latin typeface="黑体" panose="02010609060101010101" charset="-122"/>
              <a:cs typeface="黑体" panose="02010609060101010101" charset="-122"/>
              <a:sym typeface="+mn-ea"/>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517365" y="183820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12" name="序号"/>
          <p:cNvSpPr txBox="1"/>
          <p:nvPr>
            <p:custDataLst>
              <p:tags r:id="rId4"/>
            </p:custDataLst>
          </p:nvPr>
        </p:nvSpPr>
        <p:spPr>
          <a:xfrm flipH="1">
            <a:off x="3687042" y="1948590"/>
            <a:ext cx="1272364" cy="691286"/>
          </a:xfrm>
          <a:prstGeom prst="parallelogram">
            <a:avLst>
              <a:gd name="adj" fmla="val 31974"/>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01</a:t>
            </a:r>
            <a:endParaRPr lang="en-US" sz="2800" b="1" dirty="0">
              <a:solidFill>
                <a:schemeClr val="accent1"/>
              </a:solidFill>
              <a:latin typeface="+mn-ea"/>
            </a:endParaRPr>
          </a:p>
        </p:txBody>
      </p:sp>
      <p:sp>
        <p:nvSpPr>
          <p:cNvPr id="13" name="项标题"/>
          <p:cNvSpPr txBox="1"/>
          <p:nvPr>
            <p:custDataLst>
              <p:tags r:id="rId5"/>
            </p:custDataLst>
          </p:nvPr>
        </p:nvSpPr>
        <p:spPr>
          <a:xfrm>
            <a:off x="5141783" y="1948590"/>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第一节　财产清查的种类和一般程序</a:t>
            </a:r>
            <a:endParaRPr lang="zh-CN" altLang="en-US" sz="2400" spc="300" dirty="0">
              <a:solidFill>
                <a:srgbClr val="333333"/>
              </a:solidFill>
              <a:latin typeface="+mn-ea"/>
            </a:endParaRPr>
          </a:p>
        </p:txBody>
      </p:sp>
      <p:sp>
        <p:nvSpPr>
          <p:cNvPr id="20" name="平行四边形 57"/>
          <p:cNvSpPr/>
          <p:nvPr>
            <p:custDataLst>
              <p:tags r:id="rId6"/>
            </p:custDataLst>
          </p:nvPr>
        </p:nvSpPr>
        <p:spPr>
          <a:xfrm flipH="1">
            <a:off x="3891092" y="2965646"/>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1" name="序号"/>
          <p:cNvSpPr txBox="1"/>
          <p:nvPr>
            <p:custDataLst>
              <p:tags r:id="rId7"/>
            </p:custDataLst>
          </p:nvPr>
        </p:nvSpPr>
        <p:spPr>
          <a:xfrm flipH="1">
            <a:off x="4060769" y="3076035"/>
            <a:ext cx="1272364" cy="691286"/>
          </a:xfrm>
          <a:prstGeom prst="parallelogram">
            <a:avLst>
              <a:gd name="adj" fmla="val 33677"/>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02</a:t>
            </a:r>
            <a:endParaRPr lang="en-US" sz="2800" b="1" dirty="0">
              <a:solidFill>
                <a:schemeClr val="accent1"/>
              </a:solidFill>
              <a:latin typeface="+mn-ea"/>
            </a:endParaRPr>
          </a:p>
        </p:txBody>
      </p:sp>
      <p:sp>
        <p:nvSpPr>
          <p:cNvPr id="22" name="项标题"/>
          <p:cNvSpPr txBox="1"/>
          <p:nvPr>
            <p:custDataLst>
              <p:tags r:id="rId8"/>
            </p:custDataLst>
          </p:nvPr>
        </p:nvSpPr>
        <p:spPr>
          <a:xfrm>
            <a:off x="5515510" y="3076036"/>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第二节　财产清查的方法</a:t>
            </a:r>
            <a:endParaRPr lang="zh-CN" altLang="en-US" sz="2400" spc="300" dirty="0">
              <a:solidFill>
                <a:srgbClr val="333333"/>
              </a:solidFill>
              <a:latin typeface="+mn-ea"/>
            </a:endParaRPr>
          </a:p>
        </p:txBody>
      </p:sp>
      <p:sp>
        <p:nvSpPr>
          <p:cNvPr id="24" name="平行四边形 57"/>
          <p:cNvSpPr/>
          <p:nvPr>
            <p:custDataLst>
              <p:tags r:id="rId9"/>
            </p:custDataLst>
          </p:nvPr>
        </p:nvSpPr>
        <p:spPr>
          <a:xfrm flipH="1">
            <a:off x="4276234" y="4093092"/>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5" name="序号"/>
          <p:cNvSpPr txBox="1"/>
          <p:nvPr>
            <p:custDataLst>
              <p:tags r:id="rId10"/>
            </p:custDataLst>
          </p:nvPr>
        </p:nvSpPr>
        <p:spPr>
          <a:xfrm flipH="1">
            <a:off x="4445911" y="4203482"/>
            <a:ext cx="1272364" cy="691286"/>
          </a:xfrm>
          <a:prstGeom prst="parallelogram">
            <a:avLst>
              <a:gd name="adj" fmla="val 3368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03</a:t>
            </a:r>
            <a:endParaRPr lang="en-US" sz="2800" b="1" dirty="0">
              <a:solidFill>
                <a:schemeClr val="accent1"/>
              </a:solidFill>
              <a:latin typeface="+mn-ea"/>
            </a:endParaRPr>
          </a:p>
        </p:txBody>
      </p:sp>
      <p:sp>
        <p:nvSpPr>
          <p:cNvPr id="26" name="项标题"/>
          <p:cNvSpPr txBox="1"/>
          <p:nvPr>
            <p:custDataLst>
              <p:tags r:id="rId11"/>
            </p:custDataLst>
          </p:nvPr>
        </p:nvSpPr>
        <p:spPr>
          <a:xfrm>
            <a:off x="5900652" y="4203482"/>
            <a:ext cx="5122911" cy="688818"/>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第三节　财产清查结果的处理</a:t>
            </a:r>
            <a:endParaRPr lang="zh-CN" altLang="en-US" sz="2400" spc="300" dirty="0">
              <a:solidFill>
                <a:srgbClr val="333333"/>
              </a:solidFill>
              <a:latin typeface="+mn-ea"/>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一、财产清查的概念及意义</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财产清查的概念</a:t>
            </a:r>
            <a:endParaRPr lang="zh-CN" altLang="zh-CN" sz="2200" b="1" dirty="0">
              <a:solidFill>
                <a:schemeClr val="tx1"/>
              </a:solidFill>
            </a:endParaRPr>
          </a:p>
          <a:p>
            <a:r>
              <a:rPr lang="zh-CN" altLang="zh-CN" dirty="0">
                <a:solidFill>
                  <a:schemeClr val="tx1"/>
                </a:solidFill>
              </a:rPr>
              <a:t>财产清查也叫做财产检查</a:t>
            </a:r>
            <a:r>
              <a:rPr lang="en-US" altLang="zh-CN" dirty="0">
                <a:solidFill>
                  <a:schemeClr val="tx1"/>
                </a:solidFill>
              </a:rPr>
              <a:t>,</a:t>
            </a:r>
            <a:r>
              <a:rPr lang="zh-CN" altLang="zh-CN" dirty="0">
                <a:solidFill>
                  <a:schemeClr val="tx1"/>
                </a:solidFill>
              </a:rPr>
              <a:t>是指通过对实物、库存现金的实地盘点和对银行存款、往来款项的核对</a:t>
            </a:r>
            <a:r>
              <a:rPr lang="en-US" altLang="zh-CN" dirty="0">
                <a:solidFill>
                  <a:schemeClr val="tx1"/>
                </a:solidFill>
              </a:rPr>
              <a:t>,</a:t>
            </a:r>
            <a:r>
              <a:rPr lang="zh-CN" altLang="zh-CN" dirty="0">
                <a:solidFill>
                  <a:schemeClr val="tx1"/>
                </a:solidFill>
              </a:rPr>
              <a:t>查明各项财产物资、货币资金、往来款项的实有数和账面数是否相符的一种会计核算的专门方法。</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财产清查的原因和意义</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造成账实不符的原因</a:t>
            </a:r>
            <a:endParaRPr lang="zh-CN" altLang="zh-CN" dirty="0">
              <a:solidFill>
                <a:schemeClr val="tx1"/>
              </a:solidFill>
            </a:endParaRPr>
          </a:p>
          <a:p>
            <a:r>
              <a:rPr lang="en-US" altLang="zh-CN" dirty="0">
                <a:solidFill>
                  <a:schemeClr val="tx1"/>
                </a:solidFill>
              </a:rPr>
              <a:t>2.</a:t>
            </a:r>
            <a:r>
              <a:rPr lang="zh-CN" altLang="zh-CN" dirty="0">
                <a:solidFill>
                  <a:schemeClr val="tx1"/>
                </a:solidFill>
              </a:rPr>
              <a:t>财产清查的意义</a:t>
            </a:r>
            <a:endParaRPr lang="zh-CN" altLang="zh-CN" dirty="0">
              <a:solidFill>
                <a:schemeClr val="tx1"/>
              </a:solidFill>
            </a:endParaRPr>
          </a:p>
          <a:p>
            <a:endParaRPr lang="zh-CN" altLang="zh-CN" dirty="0">
              <a:solidFill>
                <a:schemeClr val="tx1"/>
              </a:solidFill>
            </a:endParaRPr>
          </a:p>
        </p:txBody>
      </p:sp>
      <p:sp>
        <p:nvSpPr>
          <p:cNvPr id="6" name="标题 5"/>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财产清查的种类和一般程序</a:t>
            </a:r>
            <a:endParaRPr lang="zh-CN" altLang="en-US" dirty="0">
              <a:sym typeface="+mn-ea"/>
            </a:endParaRPr>
          </a:p>
        </p:txBody>
      </p:sp>
      <p:pic>
        <p:nvPicPr>
          <p:cNvPr id="2" name="图片 1"/>
          <p:cNvPicPr>
            <a:picLocks noChangeAspect="1"/>
          </p:cNvPicPr>
          <p:nvPr/>
        </p:nvPicPr>
        <p:blipFill>
          <a:blip r:embed="rId3"/>
          <a:stretch>
            <a:fillRect/>
          </a:stretch>
        </p:blipFill>
        <p:spPr>
          <a:xfrm>
            <a:off x="9996805" y="414337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二、财产清查的种类</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全面清查和局部清查</a:t>
            </a:r>
            <a:endParaRPr lang="zh-CN" altLang="zh-CN" sz="2200" b="1" dirty="0">
              <a:solidFill>
                <a:schemeClr val="tx1"/>
              </a:solidFill>
            </a:endParaRPr>
          </a:p>
          <a:p>
            <a:r>
              <a:rPr lang="zh-CN" altLang="zh-CN" dirty="0">
                <a:solidFill>
                  <a:schemeClr val="tx1"/>
                </a:solidFill>
              </a:rPr>
              <a:t>全面清查是指对所有的财产和资金进行全面盘点与核对。</a:t>
            </a:r>
            <a:endParaRPr lang="zh-CN" altLang="zh-CN" dirty="0">
              <a:solidFill>
                <a:schemeClr val="tx1"/>
              </a:solidFill>
            </a:endParaRPr>
          </a:p>
          <a:p>
            <a:r>
              <a:rPr lang="zh-CN" altLang="zh-CN" dirty="0">
                <a:solidFill>
                  <a:schemeClr val="tx1"/>
                </a:solidFill>
              </a:rPr>
              <a:t>局部清查也称重点清查</a:t>
            </a:r>
            <a:r>
              <a:rPr lang="en-US" altLang="zh-CN" dirty="0">
                <a:solidFill>
                  <a:schemeClr val="tx1"/>
                </a:solidFill>
              </a:rPr>
              <a:t>,</a:t>
            </a:r>
            <a:r>
              <a:rPr lang="zh-CN" altLang="zh-CN" dirty="0">
                <a:solidFill>
                  <a:schemeClr val="tx1"/>
                </a:solidFill>
              </a:rPr>
              <a:t>是指根据需要只对财产中某些重点部分进行的清查。</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定期清查和不定期清查</a:t>
            </a:r>
            <a:endParaRPr lang="zh-CN" altLang="zh-CN" sz="2200" b="1" dirty="0">
              <a:solidFill>
                <a:schemeClr val="tx1"/>
              </a:solidFill>
            </a:endParaRPr>
          </a:p>
          <a:p>
            <a:r>
              <a:rPr lang="zh-CN" altLang="zh-CN" dirty="0">
                <a:solidFill>
                  <a:schemeClr val="tx1"/>
                </a:solidFill>
              </a:rPr>
              <a:t>定期清查是指在规定的时间内所进行的财产清查。</a:t>
            </a:r>
            <a:endParaRPr lang="zh-CN" altLang="zh-CN" dirty="0">
              <a:solidFill>
                <a:schemeClr val="tx1"/>
              </a:solidFill>
            </a:endParaRPr>
          </a:p>
          <a:p>
            <a:r>
              <a:rPr lang="zh-CN" altLang="zh-CN" dirty="0">
                <a:solidFill>
                  <a:schemeClr val="tx1"/>
                </a:solidFill>
              </a:rPr>
              <a:t>不定期清查也称临时清查</a:t>
            </a:r>
            <a:r>
              <a:rPr lang="en-US" altLang="zh-CN" dirty="0">
                <a:solidFill>
                  <a:schemeClr val="tx1"/>
                </a:solidFill>
              </a:rPr>
              <a:t>,</a:t>
            </a:r>
            <a:r>
              <a:rPr lang="zh-CN" altLang="zh-CN" dirty="0">
                <a:solidFill>
                  <a:schemeClr val="tx1"/>
                </a:solidFill>
              </a:rPr>
              <a:t>是指根据实际需要临时进行的财产清查。</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财产清查的种类和一般程序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三、财产清查的程序</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准备阶段</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实施阶段</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分析处理阶段</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财产清查的种类和一般程序</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一、财产清查的盘存制度</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实地盘存制</a:t>
            </a:r>
            <a:endParaRPr lang="zh-CN" altLang="zh-CN" sz="2200" b="1" dirty="0">
              <a:solidFill>
                <a:schemeClr val="tx1"/>
              </a:solidFill>
            </a:endParaRPr>
          </a:p>
          <a:p>
            <a:r>
              <a:rPr lang="zh-CN" altLang="zh-CN" dirty="0">
                <a:solidFill>
                  <a:schemeClr val="tx1"/>
                </a:solidFill>
              </a:rPr>
              <a:t>实地盘存制又称定期盘存制</a:t>
            </a:r>
            <a:r>
              <a:rPr lang="en-US" altLang="zh-CN" dirty="0">
                <a:solidFill>
                  <a:schemeClr val="tx1"/>
                </a:solidFill>
              </a:rPr>
              <a:t>,</a:t>
            </a:r>
            <a:r>
              <a:rPr lang="zh-CN" altLang="zh-CN" dirty="0">
                <a:solidFill>
                  <a:schemeClr val="tx1"/>
                </a:solidFill>
              </a:rPr>
              <a:t>是指企业对各项财产物资</a:t>
            </a:r>
            <a:r>
              <a:rPr lang="en-US" altLang="zh-CN" dirty="0">
                <a:solidFill>
                  <a:schemeClr val="tx1"/>
                </a:solidFill>
              </a:rPr>
              <a:t>,</a:t>
            </a:r>
            <a:r>
              <a:rPr lang="zh-CN" altLang="zh-CN" dirty="0">
                <a:solidFill>
                  <a:schemeClr val="tx1"/>
                </a:solidFill>
              </a:rPr>
              <a:t>只在账簿中登记其收入数</a:t>
            </a:r>
            <a:r>
              <a:rPr lang="en-US" altLang="zh-CN" dirty="0">
                <a:solidFill>
                  <a:schemeClr val="tx1"/>
                </a:solidFill>
              </a:rPr>
              <a:t>,</a:t>
            </a:r>
            <a:r>
              <a:rPr lang="zh-CN" altLang="zh-CN" dirty="0">
                <a:solidFill>
                  <a:schemeClr val="tx1"/>
                </a:solidFill>
              </a:rPr>
              <a:t>不登记其发出数</a:t>
            </a:r>
            <a:r>
              <a:rPr lang="en-US" altLang="zh-CN" dirty="0">
                <a:solidFill>
                  <a:schemeClr val="tx1"/>
                </a:solidFill>
              </a:rPr>
              <a:t>,</a:t>
            </a:r>
            <a:r>
              <a:rPr lang="zh-CN" altLang="zh-CN" dirty="0">
                <a:solidFill>
                  <a:schemeClr val="tx1"/>
                </a:solidFill>
              </a:rPr>
              <a:t>期末通过对实物的盘点来确定财产物资结余数</a:t>
            </a:r>
            <a:r>
              <a:rPr lang="en-US" altLang="zh-CN" dirty="0">
                <a:solidFill>
                  <a:schemeClr val="tx1"/>
                </a:solidFill>
              </a:rPr>
              <a:t>,</a:t>
            </a:r>
            <a:r>
              <a:rPr lang="zh-CN" altLang="zh-CN" dirty="0">
                <a:solidFill>
                  <a:schemeClr val="tx1"/>
                </a:solidFill>
              </a:rPr>
              <a:t>然后倒计出本期发出数的一种盘存制度。其计算公式为</a:t>
            </a:r>
            <a:r>
              <a:rPr lang="en-US" altLang="zh-CN" dirty="0">
                <a:solidFill>
                  <a:schemeClr val="tx1"/>
                </a:solidFill>
              </a:rPr>
              <a:t>:</a:t>
            </a:r>
            <a:endParaRPr lang="zh-CN" altLang="zh-CN" dirty="0">
              <a:solidFill>
                <a:schemeClr val="tx1"/>
              </a:solidFill>
            </a:endParaRPr>
          </a:p>
          <a:p>
            <a:r>
              <a:rPr lang="zh-CN" altLang="zh-CN" dirty="0">
                <a:solidFill>
                  <a:schemeClr val="tx1"/>
                </a:solidFill>
              </a:rPr>
              <a:t>本期发出数</a:t>
            </a:r>
            <a:r>
              <a:rPr lang="en-US" altLang="zh-CN" dirty="0">
                <a:solidFill>
                  <a:schemeClr val="tx1"/>
                </a:solidFill>
              </a:rPr>
              <a:t>=</a:t>
            </a:r>
            <a:r>
              <a:rPr lang="zh-CN" altLang="zh-CN" dirty="0">
                <a:solidFill>
                  <a:schemeClr val="tx1"/>
                </a:solidFill>
              </a:rPr>
              <a:t>期初结存数</a:t>
            </a:r>
            <a:r>
              <a:rPr lang="en-US" altLang="zh-CN" dirty="0">
                <a:solidFill>
                  <a:schemeClr val="tx1"/>
                </a:solidFill>
              </a:rPr>
              <a:t>+</a:t>
            </a:r>
            <a:r>
              <a:rPr lang="zh-CN" altLang="zh-CN" dirty="0">
                <a:solidFill>
                  <a:schemeClr val="tx1"/>
                </a:solidFill>
              </a:rPr>
              <a:t>本期收入数</a:t>
            </a:r>
            <a:r>
              <a:rPr lang="en-US" altLang="zh-CN" dirty="0">
                <a:solidFill>
                  <a:schemeClr val="tx1"/>
                </a:solidFill>
              </a:rPr>
              <a:t>-</a:t>
            </a:r>
            <a:r>
              <a:rPr lang="zh-CN" altLang="zh-CN" dirty="0">
                <a:solidFill>
                  <a:schemeClr val="tx1"/>
                </a:solidFill>
              </a:rPr>
              <a:t>期末实存数</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永续盘存制</a:t>
            </a:r>
            <a:endParaRPr lang="zh-CN" altLang="zh-CN" sz="2200" b="1" dirty="0">
              <a:solidFill>
                <a:schemeClr val="tx1"/>
              </a:solidFill>
            </a:endParaRPr>
          </a:p>
          <a:p>
            <a:r>
              <a:rPr lang="zh-CN" altLang="zh-CN" dirty="0">
                <a:solidFill>
                  <a:schemeClr val="tx1"/>
                </a:solidFill>
              </a:rPr>
              <a:t>永续盘存制是指企业对各项财产物资的收入和发出的数量及金额</a:t>
            </a:r>
            <a:r>
              <a:rPr lang="en-US" altLang="zh-CN" dirty="0">
                <a:solidFill>
                  <a:schemeClr val="tx1"/>
                </a:solidFill>
              </a:rPr>
              <a:t>,</a:t>
            </a:r>
            <a:r>
              <a:rPr lang="zh-CN" altLang="zh-CN" dirty="0">
                <a:solidFill>
                  <a:schemeClr val="tx1"/>
                </a:solidFill>
              </a:rPr>
              <a:t>都必须根据原始凭证和记账凭证在有关的账簿中进行连续登记</a:t>
            </a:r>
            <a:r>
              <a:rPr lang="en-US" altLang="zh-CN" dirty="0">
                <a:solidFill>
                  <a:schemeClr val="tx1"/>
                </a:solidFill>
              </a:rPr>
              <a:t>,</a:t>
            </a:r>
            <a:r>
              <a:rPr lang="zh-CN" altLang="zh-CN" dirty="0">
                <a:solidFill>
                  <a:schemeClr val="tx1"/>
                </a:solidFill>
              </a:rPr>
              <a:t>并随时结出账面余额的一种盘存制度。其计算公式为</a:t>
            </a:r>
            <a:r>
              <a:rPr lang="en-US" altLang="zh-CN" dirty="0">
                <a:solidFill>
                  <a:schemeClr val="tx1"/>
                </a:solidFill>
              </a:rPr>
              <a:t>:</a:t>
            </a:r>
            <a:endParaRPr lang="zh-CN" altLang="zh-CN" dirty="0">
              <a:solidFill>
                <a:schemeClr val="tx1"/>
              </a:solidFill>
            </a:endParaRPr>
          </a:p>
          <a:p>
            <a:r>
              <a:rPr lang="zh-CN" altLang="zh-CN" dirty="0">
                <a:solidFill>
                  <a:schemeClr val="tx1"/>
                </a:solidFill>
              </a:rPr>
              <a:t>期末账面结存数</a:t>
            </a:r>
            <a:r>
              <a:rPr lang="en-US" altLang="zh-CN" dirty="0">
                <a:solidFill>
                  <a:schemeClr val="tx1"/>
                </a:solidFill>
              </a:rPr>
              <a:t>=</a:t>
            </a:r>
            <a:r>
              <a:rPr lang="zh-CN" altLang="zh-CN" dirty="0">
                <a:solidFill>
                  <a:schemeClr val="tx1"/>
                </a:solidFill>
              </a:rPr>
              <a:t>期初账面结存数</a:t>
            </a:r>
            <a:r>
              <a:rPr lang="en-US" altLang="zh-CN" dirty="0">
                <a:solidFill>
                  <a:schemeClr val="tx1"/>
                </a:solidFill>
              </a:rPr>
              <a:t>+</a:t>
            </a:r>
            <a:r>
              <a:rPr lang="zh-CN" altLang="zh-CN" dirty="0">
                <a:solidFill>
                  <a:schemeClr val="tx1"/>
                </a:solidFill>
              </a:rPr>
              <a:t>本期收入数</a:t>
            </a:r>
            <a:r>
              <a:rPr lang="en-US" altLang="zh-CN" dirty="0">
                <a:solidFill>
                  <a:schemeClr val="tx1"/>
                </a:solidFill>
              </a:rPr>
              <a:t>-</a:t>
            </a:r>
            <a:r>
              <a:rPr lang="zh-CN" altLang="zh-CN" dirty="0">
                <a:solidFill>
                  <a:schemeClr val="tx1"/>
                </a:solidFill>
              </a:rPr>
              <a:t>本期发出数</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财产清查的方法</a:t>
            </a:r>
            <a:endParaRPr lang="zh-CN" altLang="en-US" dirty="0">
              <a:sym typeface="+mn-ea"/>
            </a:endParaRPr>
          </a:p>
        </p:txBody>
      </p:sp>
      <p:pic>
        <p:nvPicPr>
          <p:cNvPr id="2" name="图片 1"/>
          <p:cNvPicPr>
            <a:picLocks noChangeAspect="1"/>
          </p:cNvPicPr>
          <p:nvPr/>
        </p:nvPicPr>
        <p:blipFill>
          <a:blip r:embed="rId3"/>
          <a:stretch>
            <a:fillRect/>
          </a:stretch>
        </p:blipFill>
        <p:spPr>
          <a:xfrm>
            <a:off x="10058400" y="495109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二、财产清查的方法</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实物资产的清查方法</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实地盘点法</a:t>
            </a:r>
            <a:endParaRPr lang="zh-CN" altLang="zh-CN" dirty="0">
              <a:solidFill>
                <a:schemeClr val="tx1"/>
              </a:solidFill>
            </a:endParaRPr>
          </a:p>
          <a:p>
            <a:r>
              <a:rPr lang="en-US" altLang="zh-CN" dirty="0">
                <a:solidFill>
                  <a:schemeClr val="tx1"/>
                </a:solidFill>
              </a:rPr>
              <a:t>2.</a:t>
            </a:r>
            <a:r>
              <a:rPr lang="zh-CN" altLang="zh-CN" dirty="0">
                <a:solidFill>
                  <a:schemeClr val="tx1"/>
                </a:solidFill>
              </a:rPr>
              <a:t>技术推算法</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库存现金的清查方法 </a:t>
            </a:r>
            <a:endParaRPr lang="zh-CN" altLang="zh-CN" sz="2200" b="1" dirty="0">
              <a:solidFill>
                <a:schemeClr val="tx1"/>
              </a:solidFill>
            </a:endParaRPr>
          </a:p>
          <a:p>
            <a:r>
              <a:rPr lang="zh-CN" altLang="zh-CN" dirty="0">
                <a:solidFill>
                  <a:schemeClr val="tx1"/>
                </a:solidFill>
              </a:rPr>
              <a:t>库存现金的清查</a:t>
            </a:r>
            <a:r>
              <a:rPr lang="en-US" altLang="zh-CN" dirty="0">
                <a:solidFill>
                  <a:schemeClr val="tx1"/>
                </a:solidFill>
              </a:rPr>
              <a:t>,</a:t>
            </a:r>
            <a:r>
              <a:rPr lang="zh-CN" altLang="zh-CN" dirty="0">
                <a:solidFill>
                  <a:schemeClr val="tx1"/>
                </a:solidFill>
              </a:rPr>
              <a:t>包括人民币和各种外币的清查</a:t>
            </a:r>
            <a:r>
              <a:rPr lang="en-US" altLang="zh-CN" dirty="0">
                <a:solidFill>
                  <a:schemeClr val="tx1"/>
                </a:solidFill>
              </a:rPr>
              <a:t>,</a:t>
            </a:r>
            <a:r>
              <a:rPr lang="zh-CN" altLang="zh-CN" dirty="0">
                <a:solidFill>
                  <a:schemeClr val="tx1"/>
                </a:solidFill>
              </a:rPr>
              <a:t>都是采用实地盘点法</a:t>
            </a:r>
            <a:r>
              <a:rPr lang="en-US" altLang="zh-CN" dirty="0">
                <a:solidFill>
                  <a:schemeClr val="tx1"/>
                </a:solidFill>
              </a:rPr>
              <a:t>,</a:t>
            </a:r>
            <a:r>
              <a:rPr lang="zh-CN" altLang="zh-CN" dirty="0">
                <a:solidFill>
                  <a:schemeClr val="tx1"/>
                </a:solidFill>
              </a:rPr>
              <a:t>即通过点票数来确定现金的实存数</a:t>
            </a:r>
            <a:r>
              <a:rPr lang="en-US" altLang="zh-CN" dirty="0">
                <a:solidFill>
                  <a:schemeClr val="tx1"/>
                </a:solidFill>
              </a:rPr>
              <a:t>,</a:t>
            </a:r>
            <a:r>
              <a:rPr lang="zh-CN" altLang="zh-CN" dirty="0">
                <a:solidFill>
                  <a:schemeClr val="tx1"/>
                </a:solidFill>
              </a:rPr>
              <a:t>然后以实存数与现金日记账的账面余额进行核对</a:t>
            </a:r>
            <a:r>
              <a:rPr lang="en-US" altLang="zh-CN" dirty="0">
                <a:solidFill>
                  <a:schemeClr val="tx1"/>
                </a:solidFill>
              </a:rPr>
              <a:t>,</a:t>
            </a:r>
            <a:r>
              <a:rPr lang="zh-CN" altLang="zh-CN" dirty="0">
                <a:solidFill>
                  <a:schemeClr val="tx1"/>
                </a:solidFill>
              </a:rPr>
              <a:t>以查明账实是否相符及盈亏情况</a:t>
            </a:r>
            <a:r>
              <a:rPr lang="zh-CN" altLang="zh-CN" dirty="0" smtClean="0">
                <a:solidFill>
                  <a:schemeClr val="tx1"/>
                </a:solidFill>
              </a:rPr>
              <a:t>。</a:t>
            </a:r>
            <a:endParaRPr lang="zh-CN" altLang="zh-CN" dirty="0" smtClean="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财产清查的方法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银行存款的清查方法</a:t>
            </a:r>
            <a:endParaRPr lang="zh-CN" altLang="zh-CN" sz="2200" b="1" dirty="0">
              <a:solidFill>
                <a:schemeClr val="tx1"/>
              </a:solidFill>
            </a:endParaRPr>
          </a:p>
          <a:p>
            <a:r>
              <a:rPr lang="zh-CN" altLang="zh-CN" dirty="0">
                <a:solidFill>
                  <a:schemeClr val="tx1"/>
                </a:solidFill>
              </a:rPr>
              <a:t>银行存款的清查</a:t>
            </a:r>
            <a:r>
              <a:rPr lang="en-US" altLang="zh-CN" dirty="0">
                <a:solidFill>
                  <a:schemeClr val="tx1"/>
                </a:solidFill>
              </a:rPr>
              <a:t>,</a:t>
            </a:r>
            <a:r>
              <a:rPr lang="zh-CN" altLang="zh-CN" dirty="0">
                <a:solidFill>
                  <a:schemeClr val="tx1"/>
                </a:solidFill>
              </a:rPr>
              <a:t>与实物和库存现金的清查方法不同</a:t>
            </a:r>
            <a:r>
              <a:rPr lang="en-US" altLang="zh-CN" dirty="0">
                <a:solidFill>
                  <a:schemeClr val="tx1"/>
                </a:solidFill>
              </a:rPr>
              <a:t>,</a:t>
            </a:r>
            <a:r>
              <a:rPr lang="zh-CN" altLang="zh-CN" dirty="0">
                <a:solidFill>
                  <a:schemeClr val="tx1"/>
                </a:solidFill>
              </a:rPr>
              <a:t>它是采用与银行核对账目的方法来进行的。即将企业单位的银行存款日记账与从银行取得的对账单逐一比较核对</a:t>
            </a:r>
            <a:r>
              <a:rPr lang="en-US" altLang="zh-CN" dirty="0">
                <a:solidFill>
                  <a:schemeClr val="tx1"/>
                </a:solidFill>
              </a:rPr>
              <a:t>,</a:t>
            </a:r>
            <a:r>
              <a:rPr lang="zh-CN" altLang="zh-CN" dirty="0">
                <a:solidFill>
                  <a:schemeClr val="tx1"/>
                </a:solidFill>
              </a:rPr>
              <a:t>以查明银行存款的收入、付出和结余的记录是否正确。</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四</a:t>
            </a:r>
            <a:r>
              <a:rPr lang="en-US" altLang="zh-CN" sz="2200" b="1" dirty="0">
                <a:solidFill>
                  <a:schemeClr val="tx1"/>
                </a:solidFill>
              </a:rPr>
              <a:t>)</a:t>
            </a:r>
            <a:r>
              <a:rPr lang="zh-CN" altLang="zh-CN" sz="2200" b="1" dirty="0">
                <a:solidFill>
                  <a:schemeClr val="tx1"/>
                </a:solidFill>
              </a:rPr>
              <a:t>往来款项的清查</a:t>
            </a:r>
            <a:endParaRPr lang="zh-CN" altLang="zh-CN" sz="2200" b="1" dirty="0">
              <a:solidFill>
                <a:schemeClr val="tx1"/>
              </a:solidFill>
            </a:endParaRPr>
          </a:p>
          <a:p>
            <a:r>
              <a:rPr lang="zh-CN" altLang="zh-CN" dirty="0">
                <a:solidFill>
                  <a:schemeClr val="tx1"/>
                </a:solidFill>
              </a:rPr>
              <a:t>对往来款项的清查</a:t>
            </a:r>
            <a:r>
              <a:rPr lang="en-US" altLang="zh-CN" dirty="0">
                <a:solidFill>
                  <a:schemeClr val="tx1"/>
                </a:solidFill>
              </a:rPr>
              <a:t>,</a:t>
            </a:r>
            <a:r>
              <a:rPr lang="zh-CN" altLang="zh-CN" dirty="0">
                <a:solidFill>
                  <a:schemeClr val="tx1"/>
                </a:solidFill>
              </a:rPr>
              <a:t>采用与对方单位核对账目的方法。在检查各单位结算往来款项账目正确性和完整性的基础上</a:t>
            </a:r>
            <a:r>
              <a:rPr lang="en-US" altLang="zh-CN" dirty="0">
                <a:solidFill>
                  <a:schemeClr val="tx1"/>
                </a:solidFill>
              </a:rPr>
              <a:t>,</a:t>
            </a:r>
            <a:r>
              <a:rPr lang="zh-CN" altLang="zh-CN" dirty="0">
                <a:solidFill>
                  <a:schemeClr val="tx1"/>
                </a:solidFill>
              </a:rPr>
              <a:t>根据有关明细分类账的记录</a:t>
            </a:r>
            <a:r>
              <a:rPr lang="en-US" altLang="zh-CN" dirty="0">
                <a:solidFill>
                  <a:schemeClr val="tx1"/>
                </a:solidFill>
              </a:rPr>
              <a:t>,</a:t>
            </a:r>
            <a:r>
              <a:rPr lang="zh-CN" altLang="zh-CN" dirty="0">
                <a:solidFill>
                  <a:schemeClr val="tx1"/>
                </a:solidFill>
              </a:rPr>
              <a:t>按用户编制对账单</a:t>
            </a:r>
            <a:r>
              <a:rPr lang="en-US" altLang="zh-CN" dirty="0">
                <a:solidFill>
                  <a:schemeClr val="tx1"/>
                </a:solidFill>
              </a:rPr>
              <a:t>,</a:t>
            </a:r>
            <a:r>
              <a:rPr lang="zh-CN" altLang="zh-CN" dirty="0">
                <a:solidFill>
                  <a:schemeClr val="tx1"/>
                </a:solidFill>
              </a:rPr>
              <a:t>送交对方单位进行核对。对账单一般一式两联</a:t>
            </a:r>
            <a:r>
              <a:rPr lang="en-US" altLang="zh-CN" dirty="0">
                <a:solidFill>
                  <a:schemeClr val="tx1"/>
                </a:solidFill>
              </a:rPr>
              <a:t>,</a:t>
            </a:r>
            <a:r>
              <a:rPr lang="zh-CN" altLang="zh-CN" dirty="0">
                <a:solidFill>
                  <a:schemeClr val="tx1"/>
                </a:solidFill>
              </a:rPr>
              <a:t>其中一联作为回单</a:t>
            </a:r>
            <a:r>
              <a:rPr lang="zh-CN" altLang="zh-CN" dirty="0" smtClean="0">
                <a:solidFill>
                  <a:schemeClr val="tx1"/>
                </a:solidFill>
              </a:rPr>
              <a:t>。</a:t>
            </a:r>
            <a:endParaRPr lang="zh-CN" altLang="zh-CN" dirty="0" smtClean="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财产清查的方法</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3*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3*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3*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3*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3*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3*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3*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3*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3*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3"/>
  <p:tag name="KSO_WM_DIAGRAM_GROUP_CODE" val="l1-1"/>
  <p:tag name="KSO_WM_BEAUTIFY_FLAG" val="#wm#"/>
  <p:tag name="KSO_WM_TEMPLATE_INDEX" val="20236012"/>
  <p:tag name="KSO_WM_TEMPLATE_CATEGORY" val="custom"/>
  <p:tag name="KSO_WM_SLIDE_INDEX" val="3"/>
  <p:tag name="KSO_WM_SLIDE_ID" val="custom20236012_3"/>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2.xml><?xml version="1.0" encoding="utf-8"?>
<p:tagLst xmlns:p="http://schemas.openxmlformats.org/presentationml/2006/main">
  <p:tag name="KSO_WM_UNIT_INDEX" val="7"/>
  <p:tag name="KSO_WM_UNIT_TYPE" val="f"/>
  <p:tag name="KSO_WM_UNIT_SUBTYPE" val="a"/>
  <p:tag name="KSO_WM_BEAUTIFY_FLAG" val="#wm#"/>
</p:tagLst>
</file>

<file path=ppt/tags/tag113.xml><?xml version="1.0" encoding="utf-8"?>
<p:tagLst xmlns:p="http://schemas.openxmlformats.org/presentationml/2006/main">
  <p:tag name="KSO_WM_UNIT_INDEX" val="1"/>
  <p:tag name="KSO_WM_UNIT_TYPE" val="a"/>
  <p:tag name="KSO_WM_BEAUTIFY_FLAG" val="#wm#"/>
</p:tagLst>
</file>

<file path=ppt/tags/tag11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5.xml><?xml version="1.0" encoding="utf-8"?>
<p:tagLst xmlns:p="http://schemas.openxmlformats.org/presentationml/2006/main">
  <p:tag name="KSO_WM_UNIT_INDEX" val="8"/>
  <p:tag name="KSO_WM_UNIT_TYPE" val="f"/>
  <p:tag name="KSO_WM_UNIT_SUBTYPE" val="a"/>
  <p:tag name="KSO_WM_BEAUTIFY_FLAG" val="#wm#"/>
</p:tagLst>
</file>

<file path=ppt/tags/tag116.xml><?xml version="1.0" encoding="utf-8"?>
<p:tagLst xmlns:p="http://schemas.openxmlformats.org/presentationml/2006/main">
  <p:tag name="KSO_WM_UNIT_INDEX" val="1"/>
  <p:tag name="KSO_WM_UNIT_TYPE" val="a"/>
  <p:tag name="KSO_WM_BEAUTIFY_FLAG" val="#wm#"/>
</p:tagLst>
</file>

<file path=ppt/tags/tag11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18.xml><?xml version="1.0" encoding="utf-8"?>
<p:tagLst xmlns:p="http://schemas.openxmlformats.org/presentationml/2006/main">
  <p:tag name="KSO_WM_UNIT_INDEX" val="5"/>
  <p:tag name="KSO_WM_UNIT_TYPE" val="f"/>
  <p:tag name="KSO_WM_UNIT_SUBTYPE" val="a"/>
  <p:tag name="KSO_WM_BEAUTIFY_FLAG" val="#wm#"/>
</p:tagLst>
</file>

<file path=ppt/tags/tag119.xml><?xml version="1.0" encoding="utf-8"?>
<p:tagLst xmlns:p="http://schemas.openxmlformats.org/presentationml/2006/main">
  <p:tag name="KSO_WM_UNIT_INDEX" val="1"/>
  <p:tag name="KSO_WM_UNIT_TYPE" val="a"/>
  <p:tag name="KSO_WM_BEAUTIFY_FLAG" val="#w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1.xml><?xml version="1.0" encoding="utf-8"?>
<p:tagLst xmlns:p="http://schemas.openxmlformats.org/presentationml/2006/main">
  <p:tag name="KSO_WM_UNIT_INDEX" val="8"/>
  <p:tag name="KSO_WM_UNIT_TYPE" val="f"/>
  <p:tag name="KSO_WM_UNIT_SUBTYPE" val="a"/>
  <p:tag name="KSO_WM_BEAUTIFY_FLAG" val="#wm#"/>
</p:tagLst>
</file>

<file path=ppt/tags/tag122.xml><?xml version="1.0" encoding="utf-8"?>
<p:tagLst xmlns:p="http://schemas.openxmlformats.org/presentationml/2006/main">
  <p:tag name="KSO_WM_UNIT_INDEX" val="1"/>
  <p:tag name="KSO_WM_UNIT_TYPE" val="a"/>
  <p:tag name="KSO_WM_BEAUTIFY_FLAG" val="#wm#"/>
</p:tagLst>
</file>

<file path=ppt/tags/tag12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4.xml><?xml version="1.0" encoding="utf-8"?>
<p:tagLst xmlns:p="http://schemas.openxmlformats.org/presentationml/2006/main">
  <p:tag name="KSO_WM_UNIT_INDEX" val="7"/>
  <p:tag name="KSO_WM_UNIT_TYPE" val="f"/>
  <p:tag name="KSO_WM_UNIT_SUBTYPE" val="a"/>
  <p:tag name="KSO_WM_BEAUTIFY_FLAG" val="#wm#"/>
</p:tagLst>
</file>

<file path=ppt/tags/tag125.xml><?xml version="1.0" encoding="utf-8"?>
<p:tagLst xmlns:p="http://schemas.openxmlformats.org/presentationml/2006/main">
  <p:tag name="KSO_WM_UNIT_INDEX" val="1"/>
  <p:tag name="KSO_WM_UNIT_TYPE" val="a"/>
  <p:tag name="KSO_WM_BEAUTIFY_FLAG" val="#wm#"/>
</p:tagLst>
</file>

<file path=ppt/tags/tag12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27.xml><?xml version="1.0" encoding="utf-8"?>
<p:tagLst xmlns:p="http://schemas.openxmlformats.org/presentationml/2006/main">
  <p:tag name="KSO_WM_UNIT_INDEX" val="5"/>
  <p:tag name="KSO_WM_UNIT_TYPE" val="f"/>
  <p:tag name="KSO_WM_UNIT_SUBTYPE" val="a"/>
  <p:tag name="KSO_WM_BEAUTIFY_FLAG" val="#wm#"/>
</p:tagLst>
</file>

<file path=ppt/tags/tag128.xml><?xml version="1.0" encoding="utf-8"?>
<p:tagLst xmlns:p="http://schemas.openxmlformats.org/presentationml/2006/main">
  <p:tag name="KSO_WM_UNIT_INDEX" val="1"/>
  <p:tag name="KSO_WM_UNIT_TYPE" val="a"/>
  <p:tag name="KSO_WM_BEAUTIFY_FLAG" val="#wm#"/>
</p:tagLst>
</file>

<file path=ppt/tags/tag12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INDEX" val="4"/>
  <p:tag name="KSO_WM_UNIT_TYPE" val="f"/>
  <p:tag name="KSO_WM_UNIT_SUBTYPE" val="a"/>
  <p:tag name="KSO_WM_BEAUTIFY_FLAG" val="#wm#"/>
</p:tagLst>
</file>

<file path=ppt/tags/tag131.xml><?xml version="1.0" encoding="utf-8"?>
<p:tagLst xmlns:p="http://schemas.openxmlformats.org/presentationml/2006/main">
  <p:tag name="KSO_WM_UNIT_INDEX" val="1"/>
  <p:tag name="KSO_WM_UNIT_TYPE" val="a"/>
  <p:tag name="KSO_WM_BEAUTIFY_FLAG" val="#wm#"/>
</p:tagLst>
</file>

<file path=ppt/tags/tag13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3.xml><?xml version="1.0" encoding="utf-8"?>
<p:tagLst xmlns:p="http://schemas.openxmlformats.org/presentationml/2006/main">
  <p:tag name="KSO_WM_UNIT_INDEX" val="5"/>
  <p:tag name="KSO_WM_UNIT_TYPE" val="f"/>
  <p:tag name="KSO_WM_UNIT_SUBTYPE" val="a"/>
  <p:tag name="KSO_WM_BEAUTIFY_FLAG" val="#wm#"/>
</p:tagLst>
</file>

<file path=ppt/tags/tag134.xml><?xml version="1.0" encoding="utf-8"?>
<p:tagLst xmlns:p="http://schemas.openxmlformats.org/presentationml/2006/main">
  <p:tag name="KSO_WM_UNIT_INDEX" val="1"/>
  <p:tag name="KSO_WM_UNIT_TYPE" val="a"/>
  <p:tag name="KSO_WM_BEAUTIFY_FLAG" val="#wm#"/>
</p:tagLst>
</file>

<file path=ppt/tags/tag13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6.xml><?xml version="1.0" encoding="utf-8"?>
<p:tagLst xmlns:p="http://schemas.openxmlformats.org/presentationml/2006/main">
  <p:tag name="KSO_WM_UNIT_INDEX" val="5"/>
  <p:tag name="KSO_WM_UNIT_TYPE" val="f"/>
  <p:tag name="KSO_WM_UNIT_SUBTYPE" val="a"/>
  <p:tag name="KSO_WM_BEAUTIFY_FLAG" val="#wm#"/>
</p:tagLst>
</file>

<file path=ppt/tags/tag137.xml><?xml version="1.0" encoding="utf-8"?>
<p:tagLst xmlns:p="http://schemas.openxmlformats.org/presentationml/2006/main">
  <p:tag name="KSO_WM_UNIT_INDEX" val="1"/>
  <p:tag name="KSO_WM_UNIT_TYPE" val="a"/>
  <p:tag name="KSO_WM_BEAUTIFY_FLAG" val="#wm#"/>
</p:tagLst>
</file>

<file path=ppt/tags/tag13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9.xml><?xml version="1.0" encoding="utf-8"?>
<p:tagLst xmlns:p="http://schemas.openxmlformats.org/presentationml/2006/main">
  <p:tag name="KSO_WM_UNIT_INDEX" val="5"/>
  <p:tag name="KSO_WM_UNIT_TYPE" val="f"/>
  <p:tag name="KSO_WM_UNIT_SUBTYPE" val="a"/>
  <p:tag name="KSO_WM_BEAUTIFY_FLAG" val="#w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INDEX" val="1"/>
  <p:tag name="KSO_WM_UNIT_TYPE" val="a"/>
  <p:tag name="KSO_WM_BEAUTIFY_FLAG" val="#wm#"/>
</p:tagLst>
</file>

<file path=ppt/tags/tag14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2.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43.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14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145.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4311</Words>
  <Application>WPS 演示</Application>
  <PresentationFormat>宽屏</PresentationFormat>
  <Paragraphs>169</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21</vt:i4>
      </vt:variant>
    </vt:vector>
  </HeadingPairs>
  <TitlesOfParts>
    <vt:vector size="33" baseType="lpstr">
      <vt:lpstr>Arial</vt:lpstr>
      <vt:lpstr>宋体</vt:lpstr>
      <vt:lpstr>Wingdings</vt:lpstr>
      <vt:lpstr>江城圆体 400W</vt:lpstr>
      <vt:lpstr>汉仪文黑-55简</vt:lpstr>
      <vt:lpstr>汉仪文黑-85W</vt:lpstr>
      <vt:lpstr>微软雅黑</vt:lpstr>
      <vt:lpstr>Arial Unicode MS</vt:lpstr>
      <vt:lpstr>Calibri</vt:lpstr>
      <vt:lpstr>黑体</vt:lpstr>
      <vt:lpstr>1_Office 主题</vt:lpstr>
      <vt:lpstr>Office 主题​​</vt:lpstr>
      <vt:lpstr>基础会计 （第三版）</vt:lpstr>
      <vt:lpstr>财产清查</vt:lpstr>
      <vt:lpstr>目  录</vt:lpstr>
      <vt:lpstr>第一节　财产清查的种类和一般程序</vt:lpstr>
      <vt:lpstr>第一节　财产清查的种类和一般程序</vt:lpstr>
      <vt:lpstr>第一节　财产清查的种类和一般程序</vt:lpstr>
      <vt:lpstr>第二节　财产清查的方法</vt:lpstr>
      <vt:lpstr>第二节　财产清查的方法</vt:lpstr>
      <vt:lpstr>第二节　财产清查的方法</vt:lpstr>
      <vt:lpstr>第三节　财产清查结果的处理</vt:lpstr>
      <vt:lpstr>第三节　财产清查结果的处理</vt:lpstr>
      <vt:lpstr>第三节　财产清查结果的处理</vt:lpstr>
      <vt:lpstr>第三节　财产清查结果的处理</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4</cp:revision>
  <dcterms:created xsi:type="dcterms:W3CDTF">2018-09-16T11:44:00Z</dcterms:created>
  <dcterms:modified xsi:type="dcterms:W3CDTF">2025-07-08T01:39:46Z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F0C54E04ED5440DDA516CD68951C2CF2_13</vt:lpwstr>
  </property>
  <property fmtid="{D5CDD505-2E9C-101B-9397-08002B2CF9AE}" pid="3" name="KSOProductBuildVer">
    <vt:lpwstr>2052-12.1.0.21541</vt:lpwstr>
  </property>
</Properties>
</file>