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133"/>
  </p:notesMasterIdLst>
  <p:handoutMasterIdLst>
    <p:handoutMasterId r:id="rId134"/>
  </p:handoutMasterIdLst>
  <p:sldIdLst>
    <p:sldId id="257" r:id="rId4"/>
    <p:sldId id="259" r:id="rId5"/>
    <p:sldId id="260" r:id="rId6"/>
    <p:sldId id="261" r:id="rId7"/>
    <p:sldId id="262" r:id="rId8"/>
    <p:sldId id="263" r:id="rId9"/>
    <p:sldId id="334" r:id="rId10"/>
    <p:sldId id="266" r:id="rId11"/>
    <p:sldId id="335" r:id="rId12"/>
    <p:sldId id="267" r:id="rId13"/>
    <p:sldId id="268" r:id="rId14"/>
    <p:sldId id="271" r:id="rId15"/>
    <p:sldId id="272" r:id="rId16"/>
    <p:sldId id="273" r:id="rId17"/>
    <p:sldId id="274" r:id="rId18"/>
    <p:sldId id="275" r:id="rId19"/>
    <p:sldId id="276" r:id="rId20"/>
    <p:sldId id="277" r:id="rId21"/>
    <p:sldId id="336" r:id="rId22"/>
    <p:sldId id="337" r:id="rId23"/>
    <p:sldId id="338" r:id="rId24"/>
    <p:sldId id="282" r:id="rId25"/>
    <p:sldId id="283" r:id="rId26"/>
    <p:sldId id="339" r:id="rId27"/>
    <p:sldId id="287" r:id="rId28"/>
    <p:sldId id="289" r:id="rId29"/>
    <p:sldId id="290" r:id="rId30"/>
    <p:sldId id="291" r:id="rId31"/>
    <p:sldId id="292" r:id="rId32"/>
    <p:sldId id="293" r:id="rId33"/>
    <p:sldId id="294" r:id="rId34"/>
    <p:sldId id="397" r:id="rId35"/>
    <p:sldId id="297" r:id="rId36"/>
    <p:sldId id="398" r:id="rId37"/>
    <p:sldId id="298" r:id="rId38"/>
    <p:sldId id="299" r:id="rId39"/>
    <p:sldId id="300" r:id="rId40"/>
    <p:sldId id="301" r:id="rId41"/>
    <p:sldId id="303" r:id="rId42"/>
    <p:sldId id="304" r:id="rId43"/>
    <p:sldId id="399" r:id="rId44"/>
    <p:sldId id="306" r:id="rId45"/>
    <p:sldId id="400" r:id="rId46"/>
    <p:sldId id="308" r:id="rId47"/>
    <p:sldId id="401" r:id="rId48"/>
    <p:sldId id="309" r:id="rId49"/>
    <p:sldId id="310" r:id="rId50"/>
    <p:sldId id="311" r:id="rId51"/>
    <p:sldId id="402" r:id="rId52"/>
    <p:sldId id="313" r:id="rId53"/>
    <p:sldId id="315" r:id="rId54"/>
    <p:sldId id="316" r:id="rId55"/>
    <p:sldId id="319" r:id="rId56"/>
    <p:sldId id="320" r:id="rId57"/>
    <p:sldId id="321" r:id="rId58"/>
    <p:sldId id="403" r:id="rId59"/>
    <p:sldId id="322" r:id="rId60"/>
    <p:sldId id="325" r:id="rId61"/>
    <p:sldId id="326" r:id="rId62"/>
    <p:sldId id="327" r:id="rId63"/>
    <p:sldId id="404" r:id="rId64"/>
    <p:sldId id="428" r:id="rId65"/>
    <p:sldId id="429" r:id="rId66"/>
    <p:sldId id="430" r:id="rId67"/>
    <p:sldId id="431" r:id="rId68"/>
    <p:sldId id="432" r:id="rId69"/>
    <p:sldId id="433" r:id="rId70"/>
    <p:sldId id="434" r:id="rId71"/>
    <p:sldId id="435" r:id="rId72"/>
    <p:sldId id="436" r:id="rId73"/>
    <p:sldId id="437" r:id="rId74"/>
    <p:sldId id="438" r:id="rId75"/>
    <p:sldId id="439" r:id="rId76"/>
    <p:sldId id="440" r:id="rId77"/>
    <p:sldId id="441" r:id="rId78"/>
    <p:sldId id="442" r:id="rId79"/>
    <p:sldId id="443" r:id="rId80"/>
    <p:sldId id="444" r:id="rId81"/>
    <p:sldId id="445" r:id="rId82"/>
    <p:sldId id="446" r:id="rId83"/>
    <p:sldId id="447" r:id="rId84"/>
    <p:sldId id="448" r:id="rId85"/>
    <p:sldId id="449" r:id="rId86"/>
    <p:sldId id="451" r:id="rId87"/>
    <p:sldId id="452" r:id="rId88"/>
    <p:sldId id="453" r:id="rId89"/>
    <p:sldId id="454" r:id="rId90"/>
    <p:sldId id="455" r:id="rId91"/>
    <p:sldId id="456" r:id="rId92"/>
    <p:sldId id="457" r:id="rId93"/>
    <p:sldId id="458" r:id="rId94"/>
    <p:sldId id="459" r:id="rId95"/>
    <p:sldId id="460" r:id="rId96"/>
    <p:sldId id="461" r:id="rId97"/>
    <p:sldId id="462" r:id="rId98"/>
    <p:sldId id="463" r:id="rId99"/>
    <p:sldId id="464" r:id="rId100"/>
    <p:sldId id="465" r:id="rId101"/>
    <p:sldId id="466" r:id="rId102"/>
    <p:sldId id="467" r:id="rId103"/>
    <p:sldId id="468" r:id="rId104"/>
    <p:sldId id="469" r:id="rId105"/>
    <p:sldId id="470" r:id="rId106"/>
    <p:sldId id="471" r:id="rId107"/>
    <p:sldId id="472" r:id="rId108"/>
    <p:sldId id="473" r:id="rId109"/>
    <p:sldId id="474" r:id="rId110"/>
    <p:sldId id="475" r:id="rId111"/>
    <p:sldId id="476" r:id="rId112"/>
    <p:sldId id="477" r:id="rId113"/>
    <p:sldId id="478" r:id="rId114"/>
    <p:sldId id="479" r:id="rId115"/>
    <p:sldId id="480" r:id="rId116"/>
    <p:sldId id="481" r:id="rId117"/>
    <p:sldId id="482" r:id="rId118"/>
    <p:sldId id="483" r:id="rId119"/>
    <p:sldId id="484" r:id="rId120"/>
    <p:sldId id="485" r:id="rId121"/>
    <p:sldId id="486" r:id="rId122"/>
    <p:sldId id="487" r:id="rId123"/>
    <p:sldId id="488" r:id="rId124"/>
    <p:sldId id="489" r:id="rId125"/>
    <p:sldId id="490" r:id="rId126"/>
    <p:sldId id="491" r:id="rId127"/>
    <p:sldId id="492" r:id="rId128"/>
    <p:sldId id="493" r:id="rId129"/>
    <p:sldId id="494" r:id="rId130"/>
    <p:sldId id="495" r:id="rId131"/>
    <p:sldId id="496" r:id="rId13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7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73"/>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8" Type="http://schemas.openxmlformats.org/officeDocument/2006/relationships/commentAuthors" Target="commentAuthors.xml"/><Relationship Id="rId137" Type="http://schemas.openxmlformats.org/officeDocument/2006/relationships/tableStyles" Target="tableStyles.xml"/><Relationship Id="rId136" Type="http://schemas.openxmlformats.org/officeDocument/2006/relationships/viewProps" Target="viewProps.xml"/><Relationship Id="rId135" Type="http://schemas.openxmlformats.org/officeDocument/2006/relationships/presProps" Target="presProps.xml"/><Relationship Id="rId134" Type="http://schemas.openxmlformats.org/officeDocument/2006/relationships/handoutMaster" Target="handoutMasters/handoutMaster1.xml"/><Relationship Id="rId133" Type="http://schemas.openxmlformats.org/officeDocument/2006/relationships/notesMaster" Target="notesMasters/notesMaster1.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0" Type="http://schemas.openxmlformats.org/officeDocument/2006/relationships/slideLayout" Target="../slideLayouts/slideLayout17.xml"/><Relationship Id="rId1" Type="http://schemas.openxmlformats.org/officeDocument/2006/relationships/tags" Target="../tags/tag266.xml"/></Relationships>
</file>

<file path=ppt/slides/_rels/slide100.xml.rels><?xml version="1.0" encoding="UTF-8" standalone="yes"?>
<Relationships xmlns="http://schemas.openxmlformats.org/package/2006/relationships"><Relationship Id="rId9" Type="http://schemas.openxmlformats.org/officeDocument/2006/relationships/tags" Target="../tags/tag991.xml"/><Relationship Id="rId8" Type="http://schemas.openxmlformats.org/officeDocument/2006/relationships/tags" Target="../tags/tag990.xml"/><Relationship Id="rId7" Type="http://schemas.openxmlformats.org/officeDocument/2006/relationships/tags" Target="../tags/tag989.xml"/><Relationship Id="rId6" Type="http://schemas.openxmlformats.org/officeDocument/2006/relationships/tags" Target="../tags/tag988.xml"/><Relationship Id="rId5" Type="http://schemas.openxmlformats.org/officeDocument/2006/relationships/tags" Target="../tags/tag987.xml"/><Relationship Id="rId4" Type="http://schemas.openxmlformats.org/officeDocument/2006/relationships/tags" Target="../tags/tag986.xml"/><Relationship Id="rId3" Type="http://schemas.openxmlformats.org/officeDocument/2006/relationships/tags" Target="../tags/tag985.xml"/><Relationship Id="rId2" Type="http://schemas.openxmlformats.org/officeDocument/2006/relationships/tags" Target="../tags/tag984.xml"/><Relationship Id="rId10" Type="http://schemas.openxmlformats.org/officeDocument/2006/relationships/slideLayout" Target="../slideLayouts/slideLayout17.xml"/><Relationship Id="rId1" Type="http://schemas.openxmlformats.org/officeDocument/2006/relationships/tags" Target="../tags/tag983.xml"/></Relationships>
</file>

<file path=ppt/slides/_rels/slide101.xml.rels><?xml version="1.0" encoding="UTF-8" standalone="yes"?>
<Relationships xmlns="http://schemas.openxmlformats.org/package/2006/relationships"><Relationship Id="rId9" Type="http://schemas.openxmlformats.org/officeDocument/2006/relationships/tags" Target="../tags/tag1000.xml"/><Relationship Id="rId8" Type="http://schemas.openxmlformats.org/officeDocument/2006/relationships/tags" Target="../tags/tag999.xml"/><Relationship Id="rId7" Type="http://schemas.openxmlformats.org/officeDocument/2006/relationships/tags" Target="../tags/tag998.xml"/><Relationship Id="rId6" Type="http://schemas.openxmlformats.org/officeDocument/2006/relationships/tags" Target="../tags/tag997.xml"/><Relationship Id="rId5" Type="http://schemas.openxmlformats.org/officeDocument/2006/relationships/tags" Target="../tags/tag996.xml"/><Relationship Id="rId4" Type="http://schemas.openxmlformats.org/officeDocument/2006/relationships/tags" Target="../tags/tag995.xml"/><Relationship Id="rId3" Type="http://schemas.openxmlformats.org/officeDocument/2006/relationships/tags" Target="../tags/tag994.xml"/><Relationship Id="rId2" Type="http://schemas.openxmlformats.org/officeDocument/2006/relationships/tags" Target="../tags/tag993.xml"/><Relationship Id="rId10" Type="http://schemas.openxmlformats.org/officeDocument/2006/relationships/slideLayout" Target="../slideLayouts/slideLayout17.xml"/><Relationship Id="rId1" Type="http://schemas.openxmlformats.org/officeDocument/2006/relationships/tags" Target="../tags/tag992.xml"/></Relationships>
</file>

<file path=ppt/slides/_rels/slide10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08.xml"/><Relationship Id="rId7" Type="http://schemas.openxmlformats.org/officeDocument/2006/relationships/tags" Target="../tags/tag1007.xml"/><Relationship Id="rId6" Type="http://schemas.openxmlformats.org/officeDocument/2006/relationships/tags" Target="../tags/tag1006.xml"/><Relationship Id="rId5" Type="http://schemas.openxmlformats.org/officeDocument/2006/relationships/tags" Target="../tags/tag1005.xml"/><Relationship Id="rId4" Type="http://schemas.openxmlformats.org/officeDocument/2006/relationships/tags" Target="../tags/tag1004.xml"/><Relationship Id="rId3" Type="http://schemas.openxmlformats.org/officeDocument/2006/relationships/tags" Target="../tags/tag1003.xml"/><Relationship Id="rId2" Type="http://schemas.openxmlformats.org/officeDocument/2006/relationships/tags" Target="../tags/tag1002.xml"/><Relationship Id="rId1" Type="http://schemas.openxmlformats.org/officeDocument/2006/relationships/tags" Target="../tags/tag1001.xml"/></Relationships>
</file>

<file path=ppt/slides/_rels/slide10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16.xml"/><Relationship Id="rId7" Type="http://schemas.openxmlformats.org/officeDocument/2006/relationships/tags" Target="../tags/tag1015.xml"/><Relationship Id="rId6" Type="http://schemas.openxmlformats.org/officeDocument/2006/relationships/tags" Target="../tags/tag1014.xml"/><Relationship Id="rId5" Type="http://schemas.openxmlformats.org/officeDocument/2006/relationships/tags" Target="../tags/tag1013.xml"/><Relationship Id="rId4" Type="http://schemas.openxmlformats.org/officeDocument/2006/relationships/tags" Target="../tags/tag1012.xml"/><Relationship Id="rId3" Type="http://schemas.openxmlformats.org/officeDocument/2006/relationships/tags" Target="../tags/tag1011.xml"/><Relationship Id="rId2" Type="http://schemas.openxmlformats.org/officeDocument/2006/relationships/tags" Target="../tags/tag1010.xml"/><Relationship Id="rId1" Type="http://schemas.openxmlformats.org/officeDocument/2006/relationships/tags" Target="../tags/tag1009.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018.xml"/><Relationship Id="rId1" Type="http://schemas.openxmlformats.org/officeDocument/2006/relationships/tags" Target="../tags/tag1017.xml"/></Relationships>
</file>

<file path=ppt/slides/_rels/slide10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26.xml"/><Relationship Id="rId7" Type="http://schemas.openxmlformats.org/officeDocument/2006/relationships/tags" Target="../tags/tag1025.xml"/><Relationship Id="rId6" Type="http://schemas.openxmlformats.org/officeDocument/2006/relationships/tags" Target="../tags/tag1024.xml"/><Relationship Id="rId5" Type="http://schemas.openxmlformats.org/officeDocument/2006/relationships/tags" Target="../tags/tag1023.xml"/><Relationship Id="rId4" Type="http://schemas.openxmlformats.org/officeDocument/2006/relationships/tags" Target="../tags/tag1022.xml"/><Relationship Id="rId3" Type="http://schemas.openxmlformats.org/officeDocument/2006/relationships/tags" Target="../tags/tag1021.xml"/><Relationship Id="rId2" Type="http://schemas.openxmlformats.org/officeDocument/2006/relationships/tags" Target="../tags/tag1020.xml"/><Relationship Id="rId1" Type="http://schemas.openxmlformats.org/officeDocument/2006/relationships/tags" Target="../tags/tag1019.xml"/></Relationships>
</file>

<file path=ppt/slides/_rels/slide106.xml.rels><?xml version="1.0" encoding="UTF-8" standalone="yes"?>
<Relationships xmlns="http://schemas.openxmlformats.org/package/2006/relationships"><Relationship Id="rId9" Type="http://schemas.openxmlformats.org/officeDocument/2006/relationships/tags" Target="../tags/tag1035.xml"/><Relationship Id="rId8" Type="http://schemas.openxmlformats.org/officeDocument/2006/relationships/tags" Target="../tags/tag1034.xml"/><Relationship Id="rId7" Type="http://schemas.openxmlformats.org/officeDocument/2006/relationships/tags" Target="../tags/tag1033.xml"/><Relationship Id="rId6" Type="http://schemas.openxmlformats.org/officeDocument/2006/relationships/tags" Target="../tags/tag1032.xml"/><Relationship Id="rId5" Type="http://schemas.openxmlformats.org/officeDocument/2006/relationships/tags" Target="../tags/tag1031.xml"/><Relationship Id="rId4" Type="http://schemas.openxmlformats.org/officeDocument/2006/relationships/tags" Target="../tags/tag1030.xml"/><Relationship Id="rId3" Type="http://schemas.openxmlformats.org/officeDocument/2006/relationships/tags" Target="../tags/tag1029.xml"/><Relationship Id="rId2" Type="http://schemas.openxmlformats.org/officeDocument/2006/relationships/tags" Target="../tags/tag1028.xml"/><Relationship Id="rId10" Type="http://schemas.openxmlformats.org/officeDocument/2006/relationships/slideLayout" Target="../slideLayouts/slideLayout17.xml"/><Relationship Id="rId1" Type="http://schemas.openxmlformats.org/officeDocument/2006/relationships/tags" Target="../tags/tag1027.xml"/></Relationships>
</file>

<file path=ppt/slides/_rels/slide10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43.xml"/><Relationship Id="rId7" Type="http://schemas.openxmlformats.org/officeDocument/2006/relationships/tags" Target="../tags/tag1042.xml"/><Relationship Id="rId6" Type="http://schemas.openxmlformats.org/officeDocument/2006/relationships/tags" Target="../tags/tag1041.xml"/><Relationship Id="rId5" Type="http://schemas.openxmlformats.org/officeDocument/2006/relationships/tags" Target="../tags/tag1040.xml"/><Relationship Id="rId4" Type="http://schemas.openxmlformats.org/officeDocument/2006/relationships/tags" Target="../tags/tag1039.xml"/><Relationship Id="rId3" Type="http://schemas.openxmlformats.org/officeDocument/2006/relationships/tags" Target="../tags/tag1038.xml"/><Relationship Id="rId2" Type="http://schemas.openxmlformats.org/officeDocument/2006/relationships/tags" Target="../tags/tag1037.xml"/><Relationship Id="rId1" Type="http://schemas.openxmlformats.org/officeDocument/2006/relationships/tags" Target="../tags/tag1036.xml"/></Relationships>
</file>

<file path=ppt/slides/_rels/slide10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045.xml"/><Relationship Id="rId1" Type="http://schemas.openxmlformats.org/officeDocument/2006/relationships/tags" Target="../tags/tag1044.xml"/></Relationships>
</file>

<file path=ppt/slides/_rels/slide109.xml.rels><?xml version="1.0" encoding="UTF-8" standalone="yes"?>
<Relationships xmlns="http://schemas.openxmlformats.org/package/2006/relationships"><Relationship Id="rId9" Type="http://schemas.openxmlformats.org/officeDocument/2006/relationships/tags" Target="../tags/tag1054.xml"/><Relationship Id="rId8" Type="http://schemas.openxmlformats.org/officeDocument/2006/relationships/tags" Target="../tags/tag1053.xml"/><Relationship Id="rId7" Type="http://schemas.openxmlformats.org/officeDocument/2006/relationships/tags" Target="../tags/tag1052.xml"/><Relationship Id="rId6" Type="http://schemas.openxmlformats.org/officeDocument/2006/relationships/tags" Target="../tags/tag1051.xml"/><Relationship Id="rId5" Type="http://schemas.openxmlformats.org/officeDocument/2006/relationships/tags" Target="../tags/tag1050.xml"/><Relationship Id="rId4" Type="http://schemas.openxmlformats.org/officeDocument/2006/relationships/tags" Target="../tags/tag1049.xml"/><Relationship Id="rId3" Type="http://schemas.openxmlformats.org/officeDocument/2006/relationships/tags" Target="../tags/tag1048.xml"/><Relationship Id="rId2" Type="http://schemas.openxmlformats.org/officeDocument/2006/relationships/tags" Target="../tags/tag1047.xml"/><Relationship Id="rId10" Type="http://schemas.openxmlformats.org/officeDocument/2006/relationships/slideLayout" Target="../slideLayouts/slideLayout17.xml"/><Relationship Id="rId1" Type="http://schemas.openxmlformats.org/officeDocument/2006/relationships/tags" Target="../tags/tag1046.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tags" Target="../tags/tag275.xml"/></Relationships>
</file>

<file path=ppt/slides/_rels/slide110.xml.rels><?xml version="1.0" encoding="UTF-8" standalone="yes"?>
<Relationships xmlns="http://schemas.openxmlformats.org/package/2006/relationships"><Relationship Id="rId9" Type="http://schemas.openxmlformats.org/officeDocument/2006/relationships/tags" Target="../tags/tag1063.xml"/><Relationship Id="rId8" Type="http://schemas.openxmlformats.org/officeDocument/2006/relationships/tags" Target="../tags/tag1062.xml"/><Relationship Id="rId7" Type="http://schemas.openxmlformats.org/officeDocument/2006/relationships/tags" Target="../tags/tag1061.xml"/><Relationship Id="rId6" Type="http://schemas.openxmlformats.org/officeDocument/2006/relationships/tags" Target="../tags/tag1060.xml"/><Relationship Id="rId5" Type="http://schemas.openxmlformats.org/officeDocument/2006/relationships/tags" Target="../tags/tag1059.xml"/><Relationship Id="rId4" Type="http://schemas.openxmlformats.org/officeDocument/2006/relationships/tags" Target="../tags/tag1058.xml"/><Relationship Id="rId3" Type="http://schemas.openxmlformats.org/officeDocument/2006/relationships/tags" Target="../tags/tag1057.xml"/><Relationship Id="rId2" Type="http://schemas.openxmlformats.org/officeDocument/2006/relationships/tags" Target="../tags/tag1056.xml"/><Relationship Id="rId10" Type="http://schemas.openxmlformats.org/officeDocument/2006/relationships/slideLayout" Target="../slideLayouts/slideLayout17.xml"/><Relationship Id="rId1" Type="http://schemas.openxmlformats.org/officeDocument/2006/relationships/tags" Target="../tags/tag1055.xml"/></Relationships>
</file>

<file path=ppt/slides/_rels/slide1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71.xml"/><Relationship Id="rId7" Type="http://schemas.openxmlformats.org/officeDocument/2006/relationships/tags" Target="../tags/tag1070.xml"/><Relationship Id="rId6" Type="http://schemas.openxmlformats.org/officeDocument/2006/relationships/tags" Target="../tags/tag1069.xml"/><Relationship Id="rId5" Type="http://schemas.openxmlformats.org/officeDocument/2006/relationships/tags" Target="../tags/tag1068.xml"/><Relationship Id="rId4" Type="http://schemas.openxmlformats.org/officeDocument/2006/relationships/tags" Target="../tags/tag1067.xml"/><Relationship Id="rId3" Type="http://schemas.openxmlformats.org/officeDocument/2006/relationships/tags" Target="../tags/tag1066.xml"/><Relationship Id="rId2" Type="http://schemas.openxmlformats.org/officeDocument/2006/relationships/tags" Target="../tags/tag1065.xml"/><Relationship Id="rId1" Type="http://schemas.openxmlformats.org/officeDocument/2006/relationships/tags" Target="../tags/tag1064.xml"/></Relationships>
</file>

<file path=ppt/slides/_rels/slide112.xml.rels><?xml version="1.0" encoding="UTF-8" standalone="yes"?>
<Relationships xmlns="http://schemas.openxmlformats.org/package/2006/relationships"><Relationship Id="rId9" Type="http://schemas.openxmlformats.org/officeDocument/2006/relationships/tags" Target="../tags/tag1080.xml"/><Relationship Id="rId8" Type="http://schemas.openxmlformats.org/officeDocument/2006/relationships/tags" Target="../tags/tag1079.xml"/><Relationship Id="rId7" Type="http://schemas.openxmlformats.org/officeDocument/2006/relationships/tags" Target="../tags/tag1078.xml"/><Relationship Id="rId6" Type="http://schemas.openxmlformats.org/officeDocument/2006/relationships/tags" Target="../tags/tag1077.xml"/><Relationship Id="rId5" Type="http://schemas.openxmlformats.org/officeDocument/2006/relationships/tags" Target="../tags/tag1076.xml"/><Relationship Id="rId4" Type="http://schemas.openxmlformats.org/officeDocument/2006/relationships/tags" Target="../tags/tag1075.xml"/><Relationship Id="rId3" Type="http://schemas.openxmlformats.org/officeDocument/2006/relationships/tags" Target="../tags/tag1074.xml"/><Relationship Id="rId2" Type="http://schemas.openxmlformats.org/officeDocument/2006/relationships/tags" Target="../tags/tag1073.xml"/><Relationship Id="rId10" Type="http://schemas.openxmlformats.org/officeDocument/2006/relationships/slideLayout" Target="../slideLayouts/slideLayout17.xml"/><Relationship Id="rId1" Type="http://schemas.openxmlformats.org/officeDocument/2006/relationships/tags" Target="../tags/tag1072.xml"/></Relationships>
</file>

<file path=ppt/slides/_rels/slide113.xml.rels><?xml version="1.0" encoding="UTF-8" standalone="yes"?>
<Relationships xmlns="http://schemas.openxmlformats.org/package/2006/relationships"><Relationship Id="rId9" Type="http://schemas.openxmlformats.org/officeDocument/2006/relationships/tags" Target="../tags/tag1089.xml"/><Relationship Id="rId8" Type="http://schemas.openxmlformats.org/officeDocument/2006/relationships/tags" Target="../tags/tag1088.xml"/><Relationship Id="rId7" Type="http://schemas.openxmlformats.org/officeDocument/2006/relationships/tags" Target="../tags/tag1087.xml"/><Relationship Id="rId6" Type="http://schemas.openxmlformats.org/officeDocument/2006/relationships/tags" Target="../tags/tag1086.xml"/><Relationship Id="rId5" Type="http://schemas.openxmlformats.org/officeDocument/2006/relationships/tags" Target="../tags/tag1085.xml"/><Relationship Id="rId4" Type="http://schemas.openxmlformats.org/officeDocument/2006/relationships/tags" Target="../tags/tag1084.xml"/><Relationship Id="rId3" Type="http://schemas.openxmlformats.org/officeDocument/2006/relationships/tags" Target="../tags/tag1083.xml"/><Relationship Id="rId2" Type="http://schemas.openxmlformats.org/officeDocument/2006/relationships/tags" Target="../tags/tag1082.xml"/><Relationship Id="rId10" Type="http://schemas.openxmlformats.org/officeDocument/2006/relationships/slideLayout" Target="../slideLayouts/slideLayout17.xml"/><Relationship Id="rId1" Type="http://schemas.openxmlformats.org/officeDocument/2006/relationships/tags" Target="../tags/tag1081.xml"/></Relationships>
</file>

<file path=ppt/slides/_rels/slide1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97.xml"/><Relationship Id="rId7" Type="http://schemas.openxmlformats.org/officeDocument/2006/relationships/tags" Target="../tags/tag1096.xml"/><Relationship Id="rId6" Type="http://schemas.openxmlformats.org/officeDocument/2006/relationships/tags" Target="../tags/tag1095.xml"/><Relationship Id="rId5" Type="http://schemas.openxmlformats.org/officeDocument/2006/relationships/tags" Target="../tags/tag1094.xml"/><Relationship Id="rId4" Type="http://schemas.openxmlformats.org/officeDocument/2006/relationships/tags" Target="../tags/tag1093.xml"/><Relationship Id="rId3" Type="http://schemas.openxmlformats.org/officeDocument/2006/relationships/tags" Target="../tags/tag1092.xml"/><Relationship Id="rId2" Type="http://schemas.openxmlformats.org/officeDocument/2006/relationships/tags" Target="../tags/tag1091.xml"/><Relationship Id="rId1" Type="http://schemas.openxmlformats.org/officeDocument/2006/relationships/tags" Target="../tags/tag1090.xml"/></Relationships>
</file>

<file path=ppt/slides/_rels/slide11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099.xml"/><Relationship Id="rId1" Type="http://schemas.openxmlformats.org/officeDocument/2006/relationships/tags" Target="../tags/tag1098.xml"/></Relationships>
</file>

<file path=ppt/slides/_rels/slide1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107.xml"/><Relationship Id="rId7" Type="http://schemas.openxmlformats.org/officeDocument/2006/relationships/tags" Target="../tags/tag1106.xml"/><Relationship Id="rId6" Type="http://schemas.openxmlformats.org/officeDocument/2006/relationships/tags" Target="../tags/tag1105.xml"/><Relationship Id="rId5" Type="http://schemas.openxmlformats.org/officeDocument/2006/relationships/tags" Target="../tags/tag1104.xml"/><Relationship Id="rId4" Type="http://schemas.openxmlformats.org/officeDocument/2006/relationships/tags" Target="../tags/tag1103.xml"/><Relationship Id="rId3" Type="http://schemas.openxmlformats.org/officeDocument/2006/relationships/tags" Target="../tags/tag1102.xml"/><Relationship Id="rId2" Type="http://schemas.openxmlformats.org/officeDocument/2006/relationships/tags" Target="../tags/tag1101.xml"/><Relationship Id="rId1" Type="http://schemas.openxmlformats.org/officeDocument/2006/relationships/tags" Target="../tags/tag1100.xml"/></Relationships>
</file>

<file path=ppt/slides/_rels/slide117.xml.rels><?xml version="1.0" encoding="UTF-8" standalone="yes"?>
<Relationships xmlns="http://schemas.openxmlformats.org/package/2006/relationships"><Relationship Id="rId9" Type="http://schemas.openxmlformats.org/officeDocument/2006/relationships/tags" Target="../tags/tag1116.xml"/><Relationship Id="rId8" Type="http://schemas.openxmlformats.org/officeDocument/2006/relationships/tags" Target="../tags/tag1115.xml"/><Relationship Id="rId7" Type="http://schemas.openxmlformats.org/officeDocument/2006/relationships/tags" Target="../tags/tag1114.xml"/><Relationship Id="rId6" Type="http://schemas.openxmlformats.org/officeDocument/2006/relationships/tags" Target="../tags/tag1113.xml"/><Relationship Id="rId5" Type="http://schemas.openxmlformats.org/officeDocument/2006/relationships/tags" Target="../tags/tag1112.xml"/><Relationship Id="rId4" Type="http://schemas.openxmlformats.org/officeDocument/2006/relationships/tags" Target="../tags/tag1111.xml"/><Relationship Id="rId3" Type="http://schemas.openxmlformats.org/officeDocument/2006/relationships/tags" Target="../tags/tag1110.xml"/><Relationship Id="rId2" Type="http://schemas.openxmlformats.org/officeDocument/2006/relationships/tags" Target="../tags/tag1109.xml"/><Relationship Id="rId10" Type="http://schemas.openxmlformats.org/officeDocument/2006/relationships/slideLayout" Target="../slideLayouts/slideLayout17.xml"/><Relationship Id="rId1" Type="http://schemas.openxmlformats.org/officeDocument/2006/relationships/tags" Target="../tags/tag1108.xml"/></Relationships>
</file>

<file path=ppt/slides/_rels/slide1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124.xml"/><Relationship Id="rId7" Type="http://schemas.openxmlformats.org/officeDocument/2006/relationships/tags" Target="../tags/tag1123.xml"/><Relationship Id="rId6" Type="http://schemas.openxmlformats.org/officeDocument/2006/relationships/tags" Target="../tags/tag1122.xml"/><Relationship Id="rId5" Type="http://schemas.openxmlformats.org/officeDocument/2006/relationships/tags" Target="../tags/tag1121.xml"/><Relationship Id="rId4" Type="http://schemas.openxmlformats.org/officeDocument/2006/relationships/tags" Target="../tags/tag1120.xml"/><Relationship Id="rId3" Type="http://schemas.openxmlformats.org/officeDocument/2006/relationships/tags" Target="../tags/tag1119.xml"/><Relationship Id="rId2" Type="http://schemas.openxmlformats.org/officeDocument/2006/relationships/tags" Target="../tags/tag1118.xml"/><Relationship Id="rId1" Type="http://schemas.openxmlformats.org/officeDocument/2006/relationships/tags" Target="../tags/tag1117.xml"/></Relationships>
</file>

<file path=ppt/slides/_rels/slide119.xml.rels><?xml version="1.0" encoding="UTF-8" standalone="yes"?>
<Relationships xmlns="http://schemas.openxmlformats.org/package/2006/relationships"><Relationship Id="rId9" Type="http://schemas.openxmlformats.org/officeDocument/2006/relationships/tags" Target="../tags/tag1133.xml"/><Relationship Id="rId8" Type="http://schemas.openxmlformats.org/officeDocument/2006/relationships/tags" Target="../tags/tag1132.xml"/><Relationship Id="rId7" Type="http://schemas.openxmlformats.org/officeDocument/2006/relationships/tags" Target="../tags/tag1131.xml"/><Relationship Id="rId6" Type="http://schemas.openxmlformats.org/officeDocument/2006/relationships/tags" Target="../tags/tag1130.xml"/><Relationship Id="rId5" Type="http://schemas.openxmlformats.org/officeDocument/2006/relationships/tags" Target="../tags/tag1129.xml"/><Relationship Id="rId4" Type="http://schemas.openxmlformats.org/officeDocument/2006/relationships/tags" Target="../tags/tag1128.xml"/><Relationship Id="rId3" Type="http://schemas.openxmlformats.org/officeDocument/2006/relationships/tags" Target="../tags/tag1127.xml"/><Relationship Id="rId2" Type="http://schemas.openxmlformats.org/officeDocument/2006/relationships/tags" Target="../tags/tag1126.xml"/><Relationship Id="rId10" Type="http://schemas.openxmlformats.org/officeDocument/2006/relationships/slideLayout" Target="../slideLayouts/slideLayout17.xml"/><Relationship Id="rId1" Type="http://schemas.openxmlformats.org/officeDocument/2006/relationships/tags" Target="../tags/tag1125.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s>
</file>

<file path=ppt/slides/_rels/slide120.xml.rels><?xml version="1.0" encoding="UTF-8" standalone="yes"?>
<Relationships xmlns="http://schemas.openxmlformats.org/package/2006/relationships"><Relationship Id="rId9" Type="http://schemas.openxmlformats.org/officeDocument/2006/relationships/tags" Target="../tags/tag1142.xml"/><Relationship Id="rId8" Type="http://schemas.openxmlformats.org/officeDocument/2006/relationships/tags" Target="../tags/tag1141.xml"/><Relationship Id="rId7" Type="http://schemas.openxmlformats.org/officeDocument/2006/relationships/tags" Target="../tags/tag1140.xml"/><Relationship Id="rId6" Type="http://schemas.openxmlformats.org/officeDocument/2006/relationships/tags" Target="../tags/tag1139.xml"/><Relationship Id="rId5" Type="http://schemas.openxmlformats.org/officeDocument/2006/relationships/tags" Target="../tags/tag1138.xml"/><Relationship Id="rId4" Type="http://schemas.openxmlformats.org/officeDocument/2006/relationships/tags" Target="../tags/tag1137.xml"/><Relationship Id="rId3" Type="http://schemas.openxmlformats.org/officeDocument/2006/relationships/tags" Target="../tags/tag1136.xml"/><Relationship Id="rId2" Type="http://schemas.openxmlformats.org/officeDocument/2006/relationships/tags" Target="../tags/tag1135.xml"/><Relationship Id="rId10" Type="http://schemas.openxmlformats.org/officeDocument/2006/relationships/slideLayout" Target="../slideLayouts/slideLayout17.xml"/><Relationship Id="rId1" Type="http://schemas.openxmlformats.org/officeDocument/2006/relationships/tags" Target="../tags/tag1134.xml"/></Relationships>
</file>

<file path=ppt/slides/_rels/slide121.xml.rels><?xml version="1.0" encoding="UTF-8" standalone="yes"?>
<Relationships xmlns="http://schemas.openxmlformats.org/package/2006/relationships"><Relationship Id="rId9" Type="http://schemas.openxmlformats.org/officeDocument/2006/relationships/tags" Target="../tags/tag1151.xml"/><Relationship Id="rId8" Type="http://schemas.openxmlformats.org/officeDocument/2006/relationships/tags" Target="../tags/tag1150.xml"/><Relationship Id="rId7" Type="http://schemas.openxmlformats.org/officeDocument/2006/relationships/tags" Target="../tags/tag1149.xml"/><Relationship Id="rId6" Type="http://schemas.openxmlformats.org/officeDocument/2006/relationships/tags" Target="../tags/tag1148.xml"/><Relationship Id="rId5" Type="http://schemas.openxmlformats.org/officeDocument/2006/relationships/tags" Target="../tags/tag1147.xml"/><Relationship Id="rId4" Type="http://schemas.openxmlformats.org/officeDocument/2006/relationships/tags" Target="../tags/tag1146.xml"/><Relationship Id="rId3" Type="http://schemas.openxmlformats.org/officeDocument/2006/relationships/tags" Target="../tags/tag1145.xml"/><Relationship Id="rId2" Type="http://schemas.openxmlformats.org/officeDocument/2006/relationships/tags" Target="../tags/tag1144.xml"/><Relationship Id="rId10" Type="http://schemas.openxmlformats.org/officeDocument/2006/relationships/slideLayout" Target="../slideLayouts/slideLayout17.xml"/><Relationship Id="rId1" Type="http://schemas.openxmlformats.org/officeDocument/2006/relationships/tags" Target="../tags/tag1143.xml"/></Relationships>
</file>

<file path=ppt/slides/_rels/slide122.xml.rels><?xml version="1.0" encoding="UTF-8" standalone="yes"?>
<Relationships xmlns="http://schemas.openxmlformats.org/package/2006/relationships"><Relationship Id="rId9" Type="http://schemas.openxmlformats.org/officeDocument/2006/relationships/tags" Target="../tags/tag1160.xml"/><Relationship Id="rId8" Type="http://schemas.openxmlformats.org/officeDocument/2006/relationships/tags" Target="../tags/tag1159.xml"/><Relationship Id="rId7" Type="http://schemas.openxmlformats.org/officeDocument/2006/relationships/tags" Target="../tags/tag1158.xml"/><Relationship Id="rId6" Type="http://schemas.openxmlformats.org/officeDocument/2006/relationships/tags" Target="../tags/tag1157.xml"/><Relationship Id="rId5" Type="http://schemas.openxmlformats.org/officeDocument/2006/relationships/tags" Target="../tags/tag1156.xml"/><Relationship Id="rId4" Type="http://schemas.openxmlformats.org/officeDocument/2006/relationships/tags" Target="../tags/tag1155.xml"/><Relationship Id="rId3" Type="http://schemas.openxmlformats.org/officeDocument/2006/relationships/tags" Target="../tags/tag1154.xml"/><Relationship Id="rId2" Type="http://schemas.openxmlformats.org/officeDocument/2006/relationships/tags" Target="../tags/tag1153.xml"/><Relationship Id="rId10" Type="http://schemas.openxmlformats.org/officeDocument/2006/relationships/slideLayout" Target="../slideLayouts/slideLayout17.xml"/><Relationship Id="rId1" Type="http://schemas.openxmlformats.org/officeDocument/2006/relationships/tags" Target="../tags/tag1152.xml"/></Relationships>
</file>

<file path=ppt/slides/_rels/slide123.xml.rels><?xml version="1.0" encoding="UTF-8" standalone="yes"?>
<Relationships xmlns="http://schemas.openxmlformats.org/package/2006/relationships"><Relationship Id="rId9" Type="http://schemas.openxmlformats.org/officeDocument/2006/relationships/tags" Target="../tags/tag1169.xml"/><Relationship Id="rId8" Type="http://schemas.openxmlformats.org/officeDocument/2006/relationships/tags" Target="../tags/tag1168.xml"/><Relationship Id="rId7" Type="http://schemas.openxmlformats.org/officeDocument/2006/relationships/tags" Target="../tags/tag1167.xml"/><Relationship Id="rId6" Type="http://schemas.openxmlformats.org/officeDocument/2006/relationships/tags" Target="../tags/tag1166.xml"/><Relationship Id="rId5" Type="http://schemas.openxmlformats.org/officeDocument/2006/relationships/tags" Target="../tags/tag1165.xml"/><Relationship Id="rId4" Type="http://schemas.openxmlformats.org/officeDocument/2006/relationships/tags" Target="../tags/tag1164.xml"/><Relationship Id="rId3" Type="http://schemas.openxmlformats.org/officeDocument/2006/relationships/tags" Target="../tags/tag1163.xml"/><Relationship Id="rId2" Type="http://schemas.openxmlformats.org/officeDocument/2006/relationships/tags" Target="../tags/tag1162.xml"/><Relationship Id="rId10" Type="http://schemas.openxmlformats.org/officeDocument/2006/relationships/slideLayout" Target="../slideLayouts/slideLayout17.xml"/><Relationship Id="rId1" Type="http://schemas.openxmlformats.org/officeDocument/2006/relationships/tags" Target="../tags/tag1161.xml"/></Relationships>
</file>

<file path=ppt/slides/_rels/slide12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76.xml"/><Relationship Id="rId6" Type="http://schemas.openxmlformats.org/officeDocument/2006/relationships/tags" Target="../tags/tag1175.xml"/><Relationship Id="rId5" Type="http://schemas.openxmlformats.org/officeDocument/2006/relationships/tags" Target="../tags/tag1174.xml"/><Relationship Id="rId4" Type="http://schemas.openxmlformats.org/officeDocument/2006/relationships/tags" Target="../tags/tag1173.xml"/><Relationship Id="rId3" Type="http://schemas.openxmlformats.org/officeDocument/2006/relationships/tags" Target="../tags/tag1172.xml"/><Relationship Id="rId2" Type="http://schemas.openxmlformats.org/officeDocument/2006/relationships/tags" Target="../tags/tag1171.xml"/><Relationship Id="rId1" Type="http://schemas.openxmlformats.org/officeDocument/2006/relationships/tags" Target="../tags/tag1170.xml"/></Relationships>
</file>

<file path=ppt/slides/_rels/slide1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83.xml"/><Relationship Id="rId6" Type="http://schemas.openxmlformats.org/officeDocument/2006/relationships/tags" Target="../tags/tag1182.xml"/><Relationship Id="rId5" Type="http://schemas.openxmlformats.org/officeDocument/2006/relationships/tags" Target="../tags/tag1181.xml"/><Relationship Id="rId4" Type="http://schemas.openxmlformats.org/officeDocument/2006/relationships/tags" Target="../tags/tag1180.xml"/><Relationship Id="rId3" Type="http://schemas.openxmlformats.org/officeDocument/2006/relationships/tags" Target="../tags/tag1179.xml"/><Relationship Id="rId2" Type="http://schemas.openxmlformats.org/officeDocument/2006/relationships/tags" Target="../tags/tag1178.xml"/><Relationship Id="rId1" Type="http://schemas.openxmlformats.org/officeDocument/2006/relationships/tags" Target="../tags/tag1177.xml"/></Relationships>
</file>

<file path=ppt/slides/_rels/slide12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90.xml"/><Relationship Id="rId6" Type="http://schemas.openxmlformats.org/officeDocument/2006/relationships/tags" Target="../tags/tag1189.xml"/><Relationship Id="rId5" Type="http://schemas.openxmlformats.org/officeDocument/2006/relationships/tags" Target="../tags/tag1188.xml"/><Relationship Id="rId4" Type="http://schemas.openxmlformats.org/officeDocument/2006/relationships/tags" Target="../tags/tag1187.xml"/><Relationship Id="rId3" Type="http://schemas.openxmlformats.org/officeDocument/2006/relationships/tags" Target="../tags/tag1186.xml"/><Relationship Id="rId2" Type="http://schemas.openxmlformats.org/officeDocument/2006/relationships/tags" Target="../tags/tag1185.xml"/><Relationship Id="rId1" Type="http://schemas.openxmlformats.org/officeDocument/2006/relationships/tags" Target="../tags/tag1184.xml"/></Relationships>
</file>

<file path=ppt/slides/_rels/slide12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97.xml"/><Relationship Id="rId6" Type="http://schemas.openxmlformats.org/officeDocument/2006/relationships/tags" Target="../tags/tag1196.xml"/><Relationship Id="rId5" Type="http://schemas.openxmlformats.org/officeDocument/2006/relationships/tags" Target="../tags/tag1195.xml"/><Relationship Id="rId4" Type="http://schemas.openxmlformats.org/officeDocument/2006/relationships/tags" Target="../tags/tag1194.xml"/><Relationship Id="rId3" Type="http://schemas.openxmlformats.org/officeDocument/2006/relationships/tags" Target="../tags/tag1193.xml"/><Relationship Id="rId2" Type="http://schemas.openxmlformats.org/officeDocument/2006/relationships/tags" Target="../tags/tag1192.xml"/><Relationship Id="rId1" Type="http://schemas.openxmlformats.org/officeDocument/2006/relationships/tags" Target="../tags/tag1191.xml"/></Relationships>
</file>

<file path=ppt/slides/_rels/slide12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204.xml"/><Relationship Id="rId6" Type="http://schemas.openxmlformats.org/officeDocument/2006/relationships/tags" Target="../tags/tag1203.xml"/><Relationship Id="rId5" Type="http://schemas.openxmlformats.org/officeDocument/2006/relationships/tags" Target="../tags/tag1202.xml"/><Relationship Id="rId4" Type="http://schemas.openxmlformats.org/officeDocument/2006/relationships/tags" Target="../tags/tag1201.xml"/><Relationship Id="rId3" Type="http://schemas.openxmlformats.org/officeDocument/2006/relationships/tags" Target="../tags/tag1200.xml"/><Relationship Id="rId2" Type="http://schemas.openxmlformats.org/officeDocument/2006/relationships/tags" Target="../tags/tag1199.xml"/><Relationship Id="rId1" Type="http://schemas.openxmlformats.org/officeDocument/2006/relationships/tags" Target="../tags/tag1198.xml"/></Relationships>
</file>

<file path=ppt/slides/_rels/slide12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206.xml"/><Relationship Id="rId1" Type="http://schemas.openxmlformats.org/officeDocument/2006/relationships/tags" Target="../tags/tag1205.xml"/></Relationships>
</file>

<file path=ppt/slides/_rels/slide13.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0" Type="http://schemas.openxmlformats.org/officeDocument/2006/relationships/slideLayout" Target="../slideLayouts/slideLayout17.xml"/><Relationship Id="rId1" Type="http://schemas.openxmlformats.org/officeDocument/2006/relationships/tags" Target="../tags/tag290.xml"/></Relationships>
</file>

<file path=ppt/slides/_rels/slide14.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0" Type="http://schemas.openxmlformats.org/officeDocument/2006/relationships/slideLayout" Target="../slideLayouts/slideLayout17.xml"/><Relationship Id="rId1" Type="http://schemas.openxmlformats.org/officeDocument/2006/relationships/tags" Target="../tags/tag299.xml"/></Relationships>
</file>

<file path=ppt/slides/_rels/slide15.xml.rels><?xml version="1.0" encoding="UTF-8" standalone="yes"?>
<Relationships xmlns="http://schemas.openxmlformats.org/package/2006/relationships"><Relationship Id="rId9" Type="http://schemas.openxmlformats.org/officeDocument/2006/relationships/tags" Target="../tags/tag316.xml"/><Relationship Id="rId8" Type="http://schemas.openxmlformats.org/officeDocument/2006/relationships/tags" Target="../tags/tag315.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tags" Target="../tags/tag309.xml"/><Relationship Id="rId14" Type="http://schemas.openxmlformats.org/officeDocument/2006/relationships/slideLayout" Target="../slideLayouts/slideLayout17.xml"/><Relationship Id="rId13" Type="http://schemas.openxmlformats.org/officeDocument/2006/relationships/tags" Target="../tags/tag320.xml"/><Relationship Id="rId12" Type="http://schemas.openxmlformats.org/officeDocument/2006/relationships/tags" Target="../tags/tag319.xml"/><Relationship Id="rId11" Type="http://schemas.openxmlformats.org/officeDocument/2006/relationships/tags" Target="../tags/tag318.xml"/><Relationship Id="rId10" Type="http://schemas.openxmlformats.org/officeDocument/2006/relationships/tags" Target="../tags/tag317.xml"/><Relationship Id="rId1" Type="http://schemas.openxmlformats.org/officeDocument/2006/relationships/tags" Target="../tags/tag308.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8.xml"/><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tags" Target="../tags/tag322.xml"/><Relationship Id="rId1" Type="http://schemas.openxmlformats.org/officeDocument/2006/relationships/tags" Target="../tags/tag321.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6.xml"/><Relationship Id="rId7" Type="http://schemas.openxmlformats.org/officeDocument/2006/relationships/tags" Target="../tags/tag335.xml"/><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s>
</file>

<file path=ppt/slides/_rels/slide18.xml.rels><?xml version="1.0" encoding="UTF-8" standalone="yes"?>
<Relationships xmlns="http://schemas.openxmlformats.org/package/2006/relationships"><Relationship Id="rId9" Type="http://schemas.openxmlformats.org/officeDocument/2006/relationships/tags" Target="../tags/tag345.xml"/><Relationship Id="rId8" Type="http://schemas.openxmlformats.org/officeDocument/2006/relationships/tags" Target="../tags/tag344.xml"/><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0" Type="http://schemas.openxmlformats.org/officeDocument/2006/relationships/slideLayout" Target="../slideLayouts/slideLayout17.xml"/><Relationship Id="rId1" Type="http://schemas.openxmlformats.org/officeDocument/2006/relationships/tags" Target="../tags/tag337.xml"/></Relationships>
</file>

<file path=ppt/slides/_rels/slide19.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0" Type="http://schemas.openxmlformats.org/officeDocument/2006/relationships/slideLayout" Target="../slideLayouts/slideLayout17.xml"/><Relationship Id="rId1" Type="http://schemas.openxmlformats.org/officeDocument/2006/relationships/tags" Target="../tags/tag346.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365.xml"/><Relationship Id="rId2" Type="http://schemas.openxmlformats.org/officeDocument/2006/relationships/tags" Target="../tags/tag364.xml"/><Relationship Id="rId1" Type="http://schemas.openxmlformats.org/officeDocument/2006/relationships/tags" Target="../tags/tag363.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3.xml"/><Relationship Id="rId7" Type="http://schemas.openxmlformats.org/officeDocument/2006/relationships/tags" Target="../tags/tag372.xml"/><Relationship Id="rId6" Type="http://schemas.openxmlformats.org/officeDocument/2006/relationships/tags" Target="../tags/tag371.xml"/><Relationship Id="rId5" Type="http://schemas.openxmlformats.org/officeDocument/2006/relationships/tags" Target="../tags/tag370.xml"/><Relationship Id="rId4" Type="http://schemas.openxmlformats.org/officeDocument/2006/relationships/tags" Target="../tags/tag369.xml"/><Relationship Id="rId3" Type="http://schemas.openxmlformats.org/officeDocument/2006/relationships/tags" Target="../tags/tag368.xml"/><Relationship Id="rId2" Type="http://schemas.openxmlformats.org/officeDocument/2006/relationships/tags" Target="../tags/tag367.xml"/><Relationship Id="rId1" Type="http://schemas.openxmlformats.org/officeDocument/2006/relationships/tags" Target="../tags/tag366.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 Type="http://schemas.openxmlformats.org/officeDocument/2006/relationships/tags" Target="../tags/tag374.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89.xml"/><Relationship Id="rId7" Type="http://schemas.openxmlformats.org/officeDocument/2006/relationships/tags" Target="../tags/tag388.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96.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s>
</file>

<file path=ppt/slides/_rels/slide26.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0" Type="http://schemas.openxmlformats.org/officeDocument/2006/relationships/slideLayout" Target="../slideLayouts/slideLayout17.xml"/><Relationship Id="rId1" Type="http://schemas.openxmlformats.org/officeDocument/2006/relationships/tags" Target="../tags/tag397.xml"/></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13.xml"/><Relationship Id="rId7" Type="http://schemas.openxmlformats.org/officeDocument/2006/relationships/tags" Target="../tags/tag412.xml"/><Relationship Id="rId6" Type="http://schemas.openxmlformats.org/officeDocument/2006/relationships/tags" Target="../tags/tag411.xml"/><Relationship Id="rId5" Type="http://schemas.openxmlformats.org/officeDocument/2006/relationships/tags" Target="../tags/tag410.xml"/><Relationship Id="rId4" Type="http://schemas.openxmlformats.org/officeDocument/2006/relationships/tags" Target="../tags/tag409.xml"/><Relationship Id="rId3" Type="http://schemas.openxmlformats.org/officeDocument/2006/relationships/tags" Target="../tags/tag408.xml"/><Relationship Id="rId2" Type="http://schemas.openxmlformats.org/officeDocument/2006/relationships/tags" Target="../tags/tag407.xml"/><Relationship Id="rId1" Type="http://schemas.openxmlformats.org/officeDocument/2006/relationships/tags" Target="../tags/tag406.xml"/></Relationships>
</file>

<file path=ppt/slides/_rels/slide28.xml.rels><?xml version="1.0" encoding="UTF-8" standalone="yes"?>
<Relationships xmlns="http://schemas.openxmlformats.org/package/2006/relationships"><Relationship Id="rId9" Type="http://schemas.openxmlformats.org/officeDocument/2006/relationships/tags" Target="../tags/tag422.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0" Type="http://schemas.openxmlformats.org/officeDocument/2006/relationships/slideLayout" Target="../slideLayouts/slideLayout17.xml"/><Relationship Id="rId1" Type="http://schemas.openxmlformats.org/officeDocument/2006/relationships/tags" Target="../tags/tag414.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 Type="http://schemas.openxmlformats.org/officeDocument/2006/relationships/tags" Target="../tags/tag423.xml"/></Relationships>
</file>

<file path=ppt/slides/_rels/slide3.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3" Type="http://schemas.openxmlformats.org/officeDocument/2006/relationships/slideLayout" Target="../slideLayouts/slideLayout17.xml"/><Relationship Id="rId32" Type="http://schemas.openxmlformats.org/officeDocument/2006/relationships/tags" Target="../tags/tag201.xml"/><Relationship Id="rId31" Type="http://schemas.openxmlformats.org/officeDocument/2006/relationships/tags" Target="../tags/tag200.xml"/><Relationship Id="rId30" Type="http://schemas.openxmlformats.org/officeDocument/2006/relationships/tags" Target="../tags/tag199.xml"/><Relationship Id="rId3" Type="http://schemas.openxmlformats.org/officeDocument/2006/relationships/tags" Target="../tags/tag172.xml"/><Relationship Id="rId29" Type="http://schemas.openxmlformats.org/officeDocument/2006/relationships/tags" Target="../tags/tag198.xml"/><Relationship Id="rId28" Type="http://schemas.openxmlformats.org/officeDocument/2006/relationships/tags" Target="../tags/tag197.xml"/><Relationship Id="rId27" Type="http://schemas.openxmlformats.org/officeDocument/2006/relationships/tags" Target="../tags/tag196.xml"/><Relationship Id="rId26" Type="http://schemas.openxmlformats.org/officeDocument/2006/relationships/tags" Target="../tags/tag195.xml"/><Relationship Id="rId25" Type="http://schemas.openxmlformats.org/officeDocument/2006/relationships/tags" Target="../tags/tag194.xml"/><Relationship Id="rId24" Type="http://schemas.openxmlformats.org/officeDocument/2006/relationships/tags" Target="../tags/tag193.xml"/><Relationship Id="rId23" Type="http://schemas.openxmlformats.org/officeDocument/2006/relationships/tags" Target="../tags/tag192.xml"/><Relationship Id="rId22" Type="http://schemas.openxmlformats.org/officeDocument/2006/relationships/tags" Target="../tags/tag191.xml"/><Relationship Id="rId21" Type="http://schemas.openxmlformats.org/officeDocument/2006/relationships/tags" Target="../tags/tag190.xml"/><Relationship Id="rId20" Type="http://schemas.openxmlformats.org/officeDocument/2006/relationships/tags" Target="../tags/tag189.xml"/><Relationship Id="rId2" Type="http://schemas.openxmlformats.org/officeDocument/2006/relationships/tags" Target="../tags/tag171.xml"/><Relationship Id="rId19" Type="http://schemas.openxmlformats.org/officeDocument/2006/relationships/tags" Target="../tags/tag188.xml"/><Relationship Id="rId18" Type="http://schemas.openxmlformats.org/officeDocument/2006/relationships/tags" Target="../tags/tag187.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tags" Target="../tags/tag170.xml"/></Relationships>
</file>

<file path=ppt/slides/_rels/slide30.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0" Type="http://schemas.openxmlformats.org/officeDocument/2006/relationships/slideLayout" Target="../slideLayouts/slideLayout17.xml"/><Relationship Id="rId1" Type="http://schemas.openxmlformats.org/officeDocument/2006/relationships/tags" Target="../tags/tag430.xml"/></Relationships>
</file>

<file path=ppt/slides/_rels/slide31.xml.rels><?xml version="1.0" encoding="UTF-8" standalone="yes"?>
<Relationships xmlns="http://schemas.openxmlformats.org/package/2006/relationships"><Relationship Id="rId9" Type="http://schemas.openxmlformats.org/officeDocument/2006/relationships/tags" Target="../tags/tag447.xml"/><Relationship Id="rId8" Type="http://schemas.openxmlformats.org/officeDocument/2006/relationships/tags" Target="../tags/tag446.xml"/><Relationship Id="rId7" Type="http://schemas.openxmlformats.org/officeDocument/2006/relationships/tags" Target="../tags/tag445.xml"/><Relationship Id="rId6" Type="http://schemas.openxmlformats.org/officeDocument/2006/relationships/tags" Target="../tags/tag444.xml"/><Relationship Id="rId5" Type="http://schemas.openxmlformats.org/officeDocument/2006/relationships/tags" Target="../tags/tag443.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0" Type="http://schemas.openxmlformats.org/officeDocument/2006/relationships/slideLayout" Target="../slideLayouts/slideLayout17.xml"/><Relationship Id="rId1" Type="http://schemas.openxmlformats.org/officeDocument/2006/relationships/tags" Target="../tags/tag439.xml"/></Relationships>
</file>

<file path=ppt/slides/_rels/slide32.xml.rels><?xml version="1.0" encoding="UTF-8" standalone="yes"?>
<Relationships xmlns="http://schemas.openxmlformats.org/package/2006/relationships"><Relationship Id="rId9" Type="http://schemas.openxmlformats.org/officeDocument/2006/relationships/tags" Target="../tags/tag456.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tags" Target="../tags/tag449.xml"/><Relationship Id="rId10" Type="http://schemas.openxmlformats.org/officeDocument/2006/relationships/slideLayout" Target="../slideLayouts/slideLayout17.xml"/><Relationship Id="rId1" Type="http://schemas.openxmlformats.org/officeDocument/2006/relationships/tags" Target="../tags/tag448.xml"/></Relationships>
</file>

<file path=ppt/slides/_rels/slide33.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0" Type="http://schemas.openxmlformats.org/officeDocument/2006/relationships/slideLayout" Target="../slideLayouts/slideLayout17.xml"/><Relationship Id="rId1" Type="http://schemas.openxmlformats.org/officeDocument/2006/relationships/tags" Target="../tags/tag457.xml"/></Relationships>
</file>

<file path=ppt/slides/_rels/slide34.xml.rels><?xml version="1.0" encoding="UTF-8" standalone="yes"?>
<Relationships xmlns="http://schemas.openxmlformats.org/package/2006/relationships"><Relationship Id="rId9" Type="http://schemas.openxmlformats.org/officeDocument/2006/relationships/tags" Target="../tags/tag474.xml"/><Relationship Id="rId8" Type="http://schemas.openxmlformats.org/officeDocument/2006/relationships/tags" Target="../tags/tag473.xml"/><Relationship Id="rId7" Type="http://schemas.openxmlformats.org/officeDocument/2006/relationships/tags" Target="../tags/tag472.xml"/><Relationship Id="rId6" Type="http://schemas.openxmlformats.org/officeDocument/2006/relationships/tags" Target="../tags/tag471.xml"/><Relationship Id="rId5" Type="http://schemas.openxmlformats.org/officeDocument/2006/relationships/tags" Target="../tags/tag470.xml"/><Relationship Id="rId4" Type="http://schemas.openxmlformats.org/officeDocument/2006/relationships/tags" Target="../tags/tag469.xml"/><Relationship Id="rId3" Type="http://schemas.openxmlformats.org/officeDocument/2006/relationships/tags" Target="../tags/tag468.xml"/><Relationship Id="rId2" Type="http://schemas.openxmlformats.org/officeDocument/2006/relationships/tags" Target="../tags/tag467.xml"/><Relationship Id="rId10" Type="http://schemas.openxmlformats.org/officeDocument/2006/relationships/slideLayout" Target="../slideLayouts/slideLayout17.xml"/><Relationship Id="rId1" Type="http://schemas.openxmlformats.org/officeDocument/2006/relationships/tags" Target="../tags/tag466.xml"/></Relationships>
</file>

<file path=ppt/slides/_rels/slide35.xml.rels><?xml version="1.0" encoding="UTF-8" standalone="yes"?>
<Relationships xmlns="http://schemas.openxmlformats.org/package/2006/relationships"><Relationship Id="rId9" Type="http://schemas.openxmlformats.org/officeDocument/2006/relationships/tags" Target="../tags/tag483.xml"/><Relationship Id="rId8" Type="http://schemas.openxmlformats.org/officeDocument/2006/relationships/tags" Target="../tags/tag482.xml"/><Relationship Id="rId7" Type="http://schemas.openxmlformats.org/officeDocument/2006/relationships/tags" Target="../tags/tag481.xml"/><Relationship Id="rId6" Type="http://schemas.openxmlformats.org/officeDocument/2006/relationships/tags" Target="../tags/tag480.xml"/><Relationship Id="rId5" Type="http://schemas.openxmlformats.org/officeDocument/2006/relationships/tags" Target="../tags/tag479.xml"/><Relationship Id="rId4" Type="http://schemas.openxmlformats.org/officeDocument/2006/relationships/tags" Target="../tags/tag478.xml"/><Relationship Id="rId3" Type="http://schemas.openxmlformats.org/officeDocument/2006/relationships/tags" Target="../tags/tag477.xml"/><Relationship Id="rId2" Type="http://schemas.openxmlformats.org/officeDocument/2006/relationships/tags" Target="../tags/tag476.xml"/><Relationship Id="rId10" Type="http://schemas.openxmlformats.org/officeDocument/2006/relationships/slideLayout" Target="../slideLayouts/slideLayout17.xml"/><Relationship Id="rId1" Type="http://schemas.openxmlformats.org/officeDocument/2006/relationships/tags" Target="../tags/tag475.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1.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tags" Target="../tags/tag484.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98.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 Type="http://schemas.openxmlformats.org/officeDocument/2006/relationships/tags" Target="../tags/tag492.xml"/></Relationships>
</file>

<file path=ppt/slides/_rels/slide38.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 Type="http://schemas.openxmlformats.org/officeDocument/2006/relationships/tags" Target="../tags/tag501.xml"/><Relationship Id="rId2" Type="http://schemas.openxmlformats.org/officeDocument/2006/relationships/tags" Target="../tags/tag500.xml"/><Relationship Id="rId10" Type="http://schemas.openxmlformats.org/officeDocument/2006/relationships/slideLayout" Target="../slideLayouts/slideLayout17.xml"/><Relationship Id="rId1" Type="http://schemas.openxmlformats.org/officeDocument/2006/relationships/tags" Target="../tags/tag499.xml"/></Relationships>
</file>

<file path=ppt/slides/_rels/slide39.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 Id="rId3" Type="http://schemas.openxmlformats.org/officeDocument/2006/relationships/tags" Target="../tags/tag510.xml"/><Relationship Id="rId2" Type="http://schemas.openxmlformats.org/officeDocument/2006/relationships/tags" Target="../tags/tag509.xml"/><Relationship Id="rId10" Type="http://schemas.openxmlformats.org/officeDocument/2006/relationships/slideLayout" Target="../slideLayouts/slideLayout17.xml"/><Relationship Id="rId1" Type="http://schemas.openxmlformats.org/officeDocument/2006/relationships/tags" Target="../tags/tag508.xml"/></Relationships>
</file>

<file path=ppt/slides/_rels/slide4.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0" Type="http://schemas.openxmlformats.org/officeDocument/2006/relationships/slideLayout" Target="../slideLayouts/slideLayout17.xml"/><Relationship Id="rId2" Type="http://schemas.openxmlformats.org/officeDocument/2006/relationships/tags" Target="../tags/tag203.xml"/><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2.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23.xml"/><Relationship Id="rId6" Type="http://schemas.openxmlformats.org/officeDocument/2006/relationships/tags" Target="../tags/tag522.xml"/><Relationship Id="rId5" Type="http://schemas.openxmlformats.org/officeDocument/2006/relationships/tags" Target="../tags/tag521.xml"/><Relationship Id="rId4" Type="http://schemas.openxmlformats.org/officeDocument/2006/relationships/tags" Target="../tags/tag520.xml"/><Relationship Id="rId3" Type="http://schemas.openxmlformats.org/officeDocument/2006/relationships/tags" Target="../tags/tag519.xml"/><Relationship Id="rId2" Type="http://schemas.openxmlformats.org/officeDocument/2006/relationships/tags" Target="../tags/tag518.xml"/><Relationship Id="rId1" Type="http://schemas.openxmlformats.org/officeDocument/2006/relationships/tags" Target="../tags/tag517.xml"/></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 Type="http://schemas.openxmlformats.org/officeDocument/2006/relationships/tags" Target="../tags/tag524.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9.xml"/><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tags" Target="../tags/tag533.xml"/><Relationship Id="rId1" Type="http://schemas.openxmlformats.org/officeDocument/2006/relationships/tags" Target="../tags/tag532.xml"/></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542.xml"/><Relationship Id="rId2" Type="http://schemas.openxmlformats.org/officeDocument/2006/relationships/tags" Target="../tags/tag541.xml"/><Relationship Id="rId1" Type="http://schemas.openxmlformats.org/officeDocument/2006/relationships/tags" Target="../tags/tag540.xml"/></Relationships>
</file>

<file path=ppt/slides/_rels/slide44.xml.rels><?xml version="1.0" encoding="UTF-8" standalone="yes"?>
<Relationships xmlns="http://schemas.openxmlformats.org/package/2006/relationships"><Relationship Id="rId9" Type="http://schemas.openxmlformats.org/officeDocument/2006/relationships/tags" Target="../tags/tag551.xml"/><Relationship Id="rId8" Type="http://schemas.openxmlformats.org/officeDocument/2006/relationships/tags" Target="../tags/tag550.xml"/><Relationship Id="rId7" Type="http://schemas.openxmlformats.org/officeDocument/2006/relationships/tags" Target="../tags/tag549.xml"/><Relationship Id="rId6" Type="http://schemas.openxmlformats.org/officeDocument/2006/relationships/tags" Target="../tags/tag548.xml"/><Relationship Id="rId5" Type="http://schemas.openxmlformats.org/officeDocument/2006/relationships/tags" Target="../tags/tag547.xml"/><Relationship Id="rId4" Type="http://schemas.openxmlformats.org/officeDocument/2006/relationships/tags" Target="../tags/tag546.xml"/><Relationship Id="rId3" Type="http://schemas.openxmlformats.org/officeDocument/2006/relationships/tags" Target="../tags/tag545.xml"/><Relationship Id="rId2" Type="http://schemas.openxmlformats.org/officeDocument/2006/relationships/tags" Target="../tags/tag544.xml"/><Relationship Id="rId10" Type="http://schemas.openxmlformats.org/officeDocument/2006/relationships/slideLayout" Target="../slideLayouts/slideLayout17.xml"/><Relationship Id="rId1" Type="http://schemas.openxmlformats.org/officeDocument/2006/relationships/tags" Target="../tags/tag543.xml"/></Relationships>
</file>

<file path=ppt/slides/_rels/slide45.xml.rels><?xml version="1.0" encoding="UTF-8" standalone="yes"?>
<Relationships xmlns="http://schemas.openxmlformats.org/package/2006/relationships"><Relationship Id="rId9" Type="http://schemas.openxmlformats.org/officeDocument/2006/relationships/tags" Target="../tags/tag560.xml"/><Relationship Id="rId8" Type="http://schemas.openxmlformats.org/officeDocument/2006/relationships/tags" Target="../tags/tag559.xml"/><Relationship Id="rId7" Type="http://schemas.openxmlformats.org/officeDocument/2006/relationships/tags" Target="../tags/tag558.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0" Type="http://schemas.openxmlformats.org/officeDocument/2006/relationships/slideLayout" Target="../slideLayouts/slideLayout17.xml"/><Relationship Id="rId1" Type="http://schemas.openxmlformats.org/officeDocument/2006/relationships/tags" Target="../tags/tag552.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 Type="http://schemas.openxmlformats.org/officeDocument/2006/relationships/tags" Target="../tags/tag561.xml"/></Relationships>
</file>

<file path=ppt/slides/_rels/slide47.xml.rels><?xml version="1.0" encoding="UTF-8" standalone="yes"?>
<Relationships xmlns="http://schemas.openxmlformats.org/package/2006/relationships"><Relationship Id="rId9" Type="http://schemas.openxmlformats.org/officeDocument/2006/relationships/tags" Target="../tags/tag577.xml"/><Relationship Id="rId8" Type="http://schemas.openxmlformats.org/officeDocument/2006/relationships/tags" Target="../tags/tag576.xml"/><Relationship Id="rId7" Type="http://schemas.openxmlformats.org/officeDocument/2006/relationships/tags" Target="../tags/tag575.xml"/><Relationship Id="rId6" Type="http://schemas.openxmlformats.org/officeDocument/2006/relationships/tags" Target="../tags/tag574.xml"/><Relationship Id="rId5" Type="http://schemas.openxmlformats.org/officeDocument/2006/relationships/tags" Target="../tags/tag573.xml"/><Relationship Id="rId4" Type="http://schemas.openxmlformats.org/officeDocument/2006/relationships/tags" Target="../tags/tag572.xml"/><Relationship Id="rId3" Type="http://schemas.openxmlformats.org/officeDocument/2006/relationships/tags" Target="../tags/tag571.xml"/><Relationship Id="rId2" Type="http://schemas.openxmlformats.org/officeDocument/2006/relationships/tags" Target="../tags/tag570.xml"/><Relationship Id="rId10" Type="http://schemas.openxmlformats.org/officeDocument/2006/relationships/slideLayout" Target="../slideLayouts/slideLayout17.xml"/><Relationship Id="rId1" Type="http://schemas.openxmlformats.org/officeDocument/2006/relationships/tags" Target="../tags/tag569.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85.xml"/><Relationship Id="rId7" Type="http://schemas.openxmlformats.org/officeDocument/2006/relationships/tags" Target="../tags/tag584.xml"/><Relationship Id="rId6" Type="http://schemas.openxmlformats.org/officeDocument/2006/relationships/tags" Target="../tags/tag583.xml"/><Relationship Id="rId5" Type="http://schemas.openxmlformats.org/officeDocument/2006/relationships/tags" Target="../tags/tag582.xml"/><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49.xml.rels><?xml version="1.0" encoding="UTF-8" standalone="yes"?>
<Relationships xmlns="http://schemas.openxmlformats.org/package/2006/relationships"><Relationship Id="rId9" Type="http://schemas.openxmlformats.org/officeDocument/2006/relationships/tags" Target="../tags/tag594.xml"/><Relationship Id="rId8" Type="http://schemas.openxmlformats.org/officeDocument/2006/relationships/tags" Target="../tags/tag593.xml"/><Relationship Id="rId7" Type="http://schemas.openxmlformats.org/officeDocument/2006/relationships/tags" Target="../tags/tag592.xml"/><Relationship Id="rId6" Type="http://schemas.openxmlformats.org/officeDocument/2006/relationships/tags" Target="../tags/tag591.xml"/><Relationship Id="rId5" Type="http://schemas.openxmlformats.org/officeDocument/2006/relationships/tags" Target="../tags/tag590.xml"/><Relationship Id="rId4" Type="http://schemas.openxmlformats.org/officeDocument/2006/relationships/tags" Target="../tags/tag589.xml"/><Relationship Id="rId3" Type="http://schemas.openxmlformats.org/officeDocument/2006/relationships/tags" Target="../tags/tag588.xml"/><Relationship Id="rId2" Type="http://schemas.openxmlformats.org/officeDocument/2006/relationships/tags" Target="../tags/tag587.xml"/><Relationship Id="rId10" Type="http://schemas.openxmlformats.org/officeDocument/2006/relationships/slideLayout" Target="../slideLayouts/slideLayout17.xml"/><Relationship Id="rId1" Type="http://schemas.openxmlformats.org/officeDocument/2006/relationships/tags" Target="../tags/tag586.xml"/></Relationships>
</file>

<file path=ppt/slides/_rels/slide5.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3" Type="http://schemas.openxmlformats.org/officeDocument/2006/relationships/slideLayout" Target="../slideLayouts/slideLayout17.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1.xml"/></Relationships>
</file>

<file path=ppt/slides/_rels/slide50.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0" Type="http://schemas.openxmlformats.org/officeDocument/2006/relationships/slideLayout" Target="../slideLayouts/slideLayout17.xml"/><Relationship Id="rId1" Type="http://schemas.openxmlformats.org/officeDocument/2006/relationships/tags" Target="../tags/tag595.xml"/></Relationships>
</file>

<file path=ppt/slides/_rels/slide51.xml.rels><?xml version="1.0" encoding="UTF-8" standalone="yes"?>
<Relationships xmlns="http://schemas.openxmlformats.org/package/2006/relationships"><Relationship Id="rId9" Type="http://schemas.openxmlformats.org/officeDocument/2006/relationships/tags" Target="../tags/tag612.xml"/><Relationship Id="rId8" Type="http://schemas.openxmlformats.org/officeDocument/2006/relationships/tags" Target="../tags/tag611.xml"/><Relationship Id="rId7" Type="http://schemas.openxmlformats.org/officeDocument/2006/relationships/tags" Target="../tags/tag610.xml"/><Relationship Id="rId6" Type="http://schemas.openxmlformats.org/officeDocument/2006/relationships/tags" Target="../tags/tag609.xml"/><Relationship Id="rId5" Type="http://schemas.openxmlformats.org/officeDocument/2006/relationships/tags" Target="../tags/tag608.xml"/><Relationship Id="rId4" Type="http://schemas.openxmlformats.org/officeDocument/2006/relationships/tags" Target="../tags/tag607.xml"/><Relationship Id="rId3" Type="http://schemas.openxmlformats.org/officeDocument/2006/relationships/tags" Target="../tags/tag606.xml"/><Relationship Id="rId2" Type="http://schemas.openxmlformats.org/officeDocument/2006/relationships/tags" Target="../tags/tag605.xml"/><Relationship Id="rId10" Type="http://schemas.openxmlformats.org/officeDocument/2006/relationships/slideLayout" Target="../slideLayouts/slideLayout17.xml"/><Relationship Id="rId1" Type="http://schemas.openxmlformats.org/officeDocument/2006/relationships/tags" Target="../tags/tag604.xml"/></Relationships>
</file>

<file path=ppt/slides/_rels/slide5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19.xml"/><Relationship Id="rId6" Type="http://schemas.openxmlformats.org/officeDocument/2006/relationships/tags" Target="../tags/tag618.xml"/><Relationship Id="rId5" Type="http://schemas.openxmlformats.org/officeDocument/2006/relationships/tags" Target="../tags/tag617.xml"/><Relationship Id="rId4" Type="http://schemas.openxmlformats.org/officeDocument/2006/relationships/tags" Target="../tags/tag616.xml"/><Relationship Id="rId3" Type="http://schemas.openxmlformats.org/officeDocument/2006/relationships/tags" Target="../tags/tag615.xml"/><Relationship Id="rId2" Type="http://schemas.openxmlformats.org/officeDocument/2006/relationships/tags" Target="../tags/tag614.xml"/><Relationship Id="rId1" Type="http://schemas.openxmlformats.org/officeDocument/2006/relationships/tags" Target="../tags/tag613.xml"/></Relationships>
</file>

<file path=ppt/slides/_rels/slide53.xml.rels><?xml version="1.0" encoding="UTF-8" standalone="yes"?>
<Relationships xmlns="http://schemas.openxmlformats.org/package/2006/relationships"><Relationship Id="rId9" Type="http://schemas.openxmlformats.org/officeDocument/2006/relationships/tags" Target="../tags/tag628.xml"/><Relationship Id="rId8" Type="http://schemas.openxmlformats.org/officeDocument/2006/relationships/tags" Target="../tags/tag627.xml"/><Relationship Id="rId7" Type="http://schemas.openxmlformats.org/officeDocument/2006/relationships/tags" Target="../tags/tag626.xml"/><Relationship Id="rId6" Type="http://schemas.openxmlformats.org/officeDocument/2006/relationships/tags" Target="../tags/tag625.xml"/><Relationship Id="rId5" Type="http://schemas.openxmlformats.org/officeDocument/2006/relationships/tags" Target="../tags/tag624.xml"/><Relationship Id="rId4" Type="http://schemas.openxmlformats.org/officeDocument/2006/relationships/tags" Target="../tags/tag623.xml"/><Relationship Id="rId3" Type="http://schemas.openxmlformats.org/officeDocument/2006/relationships/tags" Target="../tags/tag622.xml"/><Relationship Id="rId2" Type="http://schemas.openxmlformats.org/officeDocument/2006/relationships/tags" Target="../tags/tag621.xml"/><Relationship Id="rId14" Type="http://schemas.openxmlformats.org/officeDocument/2006/relationships/slideLayout" Target="../slideLayouts/slideLayout17.xml"/><Relationship Id="rId13" Type="http://schemas.openxmlformats.org/officeDocument/2006/relationships/tags" Target="../tags/tag632.xml"/><Relationship Id="rId12" Type="http://schemas.openxmlformats.org/officeDocument/2006/relationships/tags" Target="../tags/tag631.xml"/><Relationship Id="rId11" Type="http://schemas.openxmlformats.org/officeDocument/2006/relationships/tags" Target="../tags/tag630.xml"/><Relationship Id="rId10" Type="http://schemas.openxmlformats.org/officeDocument/2006/relationships/tags" Target="../tags/tag629.xml"/><Relationship Id="rId1" Type="http://schemas.openxmlformats.org/officeDocument/2006/relationships/tags" Target="../tags/tag620.xml"/></Relationships>
</file>

<file path=ppt/slides/_rels/slide54.xml.rels><?xml version="1.0" encoding="UTF-8" standalone="yes"?>
<Relationships xmlns="http://schemas.openxmlformats.org/package/2006/relationships"><Relationship Id="rId9" Type="http://schemas.openxmlformats.org/officeDocument/2006/relationships/tags" Target="../tags/tag641.xml"/><Relationship Id="rId8" Type="http://schemas.openxmlformats.org/officeDocument/2006/relationships/tags" Target="../tags/tag640.xml"/><Relationship Id="rId7" Type="http://schemas.openxmlformats.org/officeDocument/2006/relationships/tags" Target="../tags/tag639.xml"/><Relationship Id="rId6" Type="http://schemas.openxmlformats.org/officeDocument/2006/relationships/tags" Target="../tags/tag638.xml"/><Relationship Id="rId5" Type="http://schemas.openxmlformats.org/officeDocument/2006/relationships/tags" Target="../tags/tag637.xml"/><Relationship Id="rId4" Type="http://schemas.openxmlformats.org/officeDocument/2006/relationships/tags" Target="../tags/tag636.xml"/><Relationship Id="rId3" Type="http://schemas.openxmlformats.org/officeDocument/2006/relationships/tags" Target="../tags/tag635.xml"/><Relationship Id="rId2" Type="http://schemas.openxmlformats.org/officeDocument/2006/relationships/tags" Target="../tags/tag634.xml"/><Relationship Id="rId10" Type="http://schemas.openxmlformats.org/officeDocument/2006/relationships/slideLayout" Target="../slideLayouts/slideLayout17.xml"/><Relationship Id="rId1" Type="http://schemas.openxmlformats.org/officeDocument/2006/relationships/tags" Target="../tags/tag633.xml"/></Relationships>
</file>

<file path=ppt/slides/_rels/slide5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48.xml"/><Relationship Id="rId6" Type="http://schemas.openxmlformats.org/officeDocument/2006/relationships/tags" Target="../tags/tag647.xml"/><Relationship Id="rId5" Type="http://schemas.openxmlformats.org/officeDocument/2006/relationships/tags" Target="../tags/tag646.xml"/><Relationship Id="rId4" Type="http://schemas.openxmlformats.org/officeDocument/2006/relationships/tags" Target="../tags/tag645.xml"/><Relationship Id="rId3" Type="http://schemas.openxmlformats.org/officeDocument/2006/relationships/tags" Target="../tags/tag644.xml"/><Relationship Id="rId2" Type="http://schemas.openxmlformats.org/officeDocument/2006/relationships/tags" Target="../tags/tag643.xml"/><Relationship Id="rId1" Type="http://schemas.openxmlformats.org/officeDocument/2006/relationships/tags" Target="../tags/tag642.xml"/></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651.xml"/><Relationship Id="rId2" Type="http://schemas.openxmlformats.org/officeDocument/2006/relationships/tags" Target="../tags/tag650.xml"/><Relationship Id="rId1" Type="http://schemas.openxmlformats.org/officeDocument/2006/relationships/tags" Target="../tags/tag649.xml"/></Relationships>
</file>

<file path=ppt/slides/_rels/slide57.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 Id="rId3" Type="http://schemas.openxmlformats.org/officeDocument/2006/relationships/tags" Target="../tags/tag654.xml"/><Relationship Id="rId2" Type="http://schemas.openxmlformats.org/officeDocument/2006/relationships/tags" Target="../tags/tag653.xml"/><Relationship Id="rId1" Type="http://schemas.openxmlformats.org/officeDocument/2006/relationships/tags" Target="../tags/tag652.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65.xml"/><Relationship Id="rId7" Type="http://schemas.openxmlformats.org/officeDocument/2006/relationships/tags" Target="../tags/tag664.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tags" Target="../tags/tag661.xml"/><Relationship Id="rId3" Type="http://schemas.openxmlformats.org/officeDocument/2006/relationships/tags" Target="../tags/tag660.xml"/><Relationship Id="rId2" Type="http://schemas.openxmlformats.org/officeDocument/2006/relationships/tags" Target="../tags/tag659.xml"/><Relationship Id="rId1" Type="http://schemas.openxmlformats.org/officeDocument/2006/relationships/tags" Target="../tags/tag658.xml"/></Relationships>
</file>

<file path=ppt/slides/_rels/slide5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73.xml"/><Relationship Id="rId7" Type="http://schemas.openxmlformats.org/officeDocument/2006/relationships/tags" Target="../tags/tag672.xml"/><Relationship Id="rId6" Type="http://schemas.openxmlformats.org/officeDocument/2006/relationships/tags" Target="../tags/tag671.xml"/><Relationship Id="rId5" Type="http://schemas.openxmlformats.org/officeDocument/2006/relationships/tags" Target="../tags/tag670.xml"/><Relationship Id="rId4" Type="http://schemas.openxmlformats.org/officeDocument/2006/relationships/tags" Target="../tags/tag669.xml"/><Relationship Id="rId3" Type="http://schemas.openxmlformats.org/officeDocument/2006/relationships/tags" Target="../tags/tag668.xml"/><Relationship Id="rId2" Type="http://schemas.openxmlformats.org/officeDocument/2006/relationships/tags" Target="../tags/tag667.xml"/><Relationship Id="rId1" Type="http://schemas.openxmlformats.org/officeDocument/2006/relationships/tags" Target="../tags/tag666.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60.xml.rels><?xml version="1.0" encoding="UTF-8" standalone="yes"?>
<Relationships xmlns="http://schemas.openxmlformats.org/package/2006/relationships"><Relationship Id="rId9" Type="http://schemas.openxmlformats.org/officeDocument/2006/relationships/tags" Target="../tags/tag682.xml"/><Relationship Id="rId8" Type="http://schemas.openxmlformats.org/officeDocument/2006/relationships/tags" Target="../tags/tag681.xml"/><Relationship Id="rId7" Type="http://schemas.openxmlformats.org/officeDocument/2006/relationships/tags" Target="../tags/tag680.xml"/><Relationship Id="rId6" Type="http://schemas.openxmlformats.org/officeDocument/2006/relationships/tags" Target="../tags/tag679.xml"/><Relationship Id="rId5" Type="http://schemas.openxmlformats.org/officeDocument/2006/relationships/tags" Target="../tags/tag678.xml"/><Relationship Id="rId4" Type="http://schemas.openxmlformats.org/officeDocument/2006/relationships/tags" Target="../tags/tag677.xml"/><Relationship Id="rId3" Type="http://schemas.openxmlformats.org/officeDocument/2006/relationships/tags" Target="../tags/tag676.xml"/><Relationship Id="rId2" Type="http://schemas.openxmlformats.org/officeDocument/2006/relationships/tags" Target="../tags/tag675.xml"/><Relationship Id="rId10" Type="http://schemas.openxmlformats.org/officeDocument/2006/relationships/slideLayout" Target="../slideLayouts/slideLayout17.xml"/><Relationship Id="rId1" Type="http://schemas.openxmlformats.org/officeDocument/2006/relationships/tags" Target="../tags/tag674.xml"/></Relationships>
</file>

<file path=ppt/slides/_rels/slide61.xml.rels><?xml version="1.0" encoding="UTF-8" standalone="yes"?>
<Relationships xmlns="http://schemas.openxmlformats.org/package/2006/relationships"><Relationship Id="rId9" Type="http://schemas.openxmlformats.org/officeDocument/2006/relationships/tags" Target="../tags/tag691.xml"/><Relationship Id="rId8" Type="http://schemas.openxmlformats.org/officeDocument/2006/relationships/tags" Target="../tags/tag690.xml"/><Relationship Id="rId7" Type="http://schemas.openxmlformats.org/officeDocument/2006/relationships/tags" Target="../tags/tag689.xml"/><Relationship Id="rId6" Type="http://schemas.openxmlformats.org/officeDocument/2006/relationships/tags" Target="../tags/tag688.xml"/><Relationship Id="rId5" Type="http://schemas.openxmlformats.org/officeDocument/2006/relationships/tags" Target="../tags/tag687.xml"/><Relationship Id="rId4" Type="http://schemas.openxmlformats.org/officeDocument/2006/relationships/tags" Target="../tags/tag686.xml"/><Relationship Id="rId3" Type="http://schemas.openxmlformats.org/officeDocument/2006/relationships/tags" Target="../tags/tag685.xml"/><Relationship Id="rId2" Type="http://schemas.openxmlformats.org/officeDocument/2006/relationships/tags" Target="../tags/tag684.xml"/><Relationship Id="rId10" Type="http://schemas.openxmlformats.org/officeDocument/2006/relationships/slideLayout" Target="../slideLayouts/slideLayout17.xml"/><Relationship Id="rId1" Type="http://schemas.openxmlformats.org/officeDocument/2006/relationships/tags" Target="../tags/tag683.xml"/></Relationships>
</file>

<file path=ppt/slides/_rels/slide6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 Type="http://schemas.openxmlformats.org/officeDocument/2006/relationships/tags" Target="../tags/tag692.xml"/></Relationships>
</file>

<file path=ppt/slides/_rels/slide6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703.xml"/><Relationship Id="rId5" Type="http://schemas.openxmlformats.org/officeDocument/2006/relationships/tags" Target="../tags/tag702.xml"/><Relationship Id="rId4" Type="http://schemas.openxmlformats.org/officeDocument/2006/relationships/tags" Target="../tags/tag701.xml"/><Relationship Id="rId3" Type="http://schemas.openxmlformats.org/officeDocument/2006/relationships/tags" Target="../tags/tag700.xml"/><Relationship Id="rId2" Type="http://schemas.openxmlformats.org/officeDocument/2006/relationships/tags" Target="../tags/tag699.xml"/><Relationship Id="rId1" Type="http://schemas.openxmlformats.org/officeDocument/2006/relationships/tags" Target="../tags/tag698.xml"/></Relationships>
</file>

<file path=ppt/slides/_rels/slide6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710.xml"/><Relationship Id="rId6" Type="http://schemas.openxmlformats.org/officeDocument/2006/relationships/tags" Target="../tags/tag709.xml"/><Relationship Id="rId5" Type="http://schemas.openxmlformats.org/officeDocument/2006/relationships/tags" Target="../tags/tag708.xml"/><Relationship Id="rId4" Type="http://schemas.openxmlformats.org/officeDocument/2006/relationships/tags" Target="../tags/tag707.xml"/><Relationship Id="rId3" Type="http://schemas.openxmlformats.org/officeDocument/2006/relationships/tags" Target="../tags/tag706.xml"/><Relationship Id="rId2" Type="http://schemas.openxmlformats.org/officeDocument/2006/relationships/tags" Target="../tags/tag705.xml"/><Relationship Id="rId1" Type="http://schemas.openxmlformats.org/officeDocument/2006/relationships/tags" Target="../tags/tag704.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713.xml"/><Relationship Id="rId2" Type="http://schemas.openxmlformats.org/officeDocument/2006/relationships/tags" Target="../tags/tag712.xml"/><Relationship Id="rId1" Type="http://schemas.openxmlformats.org/officeDocument/2006/relationships/tags" Target="../tags/tag711.xml"/></Relationships>
</file>

<file path=ppt/slides/_rels/slide6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21.xml"/><Relationship Id="rId7" Type="http://schemas.openxmlformats.org/officeDocument/2006/relationships/tags" Target="../tags/tag720.xml"/><Relationship Id="rId6" Type="http://schemas.openxmlformats.org/officeDocument/2006/relationships/tags" Target="../tags/tag719.xml"/><Relationship Id="rId5" Type="http://schemas.openxmlformats.org/officeDocument/2006/relationships/tags" Target="../tags/tag718.xml"/><Relationship Id="rId4" Type="http://schemas.openxmlformats.org/officeDocument/2006/relationships/tags" Target="../tags/tag717.xml"/><Relationship Id="rId3" Type="http://schemas.openxmlformats.org/officeDocument/2006/relationships/tags" Target="../tags/tag716.xml"/><Relationship Id="rId2" Type="http://schemas.openxmlformats.org/officeDocument/2006/relationships/tags" Target="../tags/tag715.xml"/><Relationship Id="rId1" Type="http://schemas.openxmlformats.org/officeDocument/2006/relationships/tags" Target="../tags/tag714.xml"/></Relationships>
</file>

<file path=ppt/slides/_rels/slide67.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724.xml"/><Relationship Id="rId2" Type="http://schemas.openxmlformats.org/officeDocument/2006/relationships/tags" Target="../tags/tag723.xml"/><Relationship Id="rId1" Type="http://schemas.openxmlformats.org/officeDocument/2006/relationships/tags" Target="../tags/tag722.xml"/></Relationships>
</file>

<file path=ppt/slides/_rels/slide68.xml.rels><?xml version="1.0" encoding="UTF-8" standalone="yes"?>
<Relationships xmlns="http://schemas.openxmlformats.org/package/2006/relationships"><Relationship Id="rId9" Type="http://schemas.openxmlformats.org/officeDocument/2006/relationships/tags" Target="../tags/tag733.xml"/><Relationship Id="rId8" Type="http://schemas.openxmlformats.org/officeDocument/2006/relationships/tags" Target="../tags/tag732.xml"/><Relationship Id="rId7" Type="http://schemas.openxmlformats.org/officeDocument/2006/relationships/tags" Target="../tags/tag731.xml"/><Relationship Id="rId6" Type="http://schemas.openxmlformats.org/officeDocument/2006/relationships/tags" Target="../tags/tag730.xml"/><Relationship Id="rId5" Type="http://schemas.openxmlformats.org/officeDocument/2006/relationships/tags" Target="../tags/tag729.xml"/><Relationship Id="rId4" Type="http://schemas.openxmlformats.org/officeDocument/2006/relationships/tags" Target="../tags/tag728.xml"/><Relationship Id="rId3" Type="http://schemas.openxmlformats.org/officeDocument/2006/relationships/tags" Target="../tags/tag727.xml"/><Relationship Id="rId2" Type="http://schemas.openxmlformats.org/officeDocument/2006/relationships/tags" Target="../tags/tag726.xml"/><Relationship Id="rId10" Type="http://schemas.openxmlformats.org/officeDocument/2006/relationships/slideLayout" Target="../slideLayouts/slideLayout17.xml"/><Relationship Id="rId1" Type="http://schemas.openxmlformats.org/officeDocument/2006/relationships/tags" Target="../tags/tag725.xml"/></Relationships>
</file>

<file path=ppt/slides/_rels/slide69.xml.rels><?xml version="1.0" encoding="UTF-8" standalone="yes"?>
<Relationships xmlns="http://schemas.openxmlformats.org/package/2006/relationships"><Relationship Id="rId9" Type="http://schemas.openxmlformats.org/officeDocument/2006/relationships/tags" Target="../tags/tag742.xml"/><Relationship Id="rId8" Type="http://schemas.openxmlformats.org/officeDocument/2006/relationships/tags" Target="../tags/tag741.xml"/><Relationship Id="rId7" Type="http://schemas.openxmlformats.org/officeDocument/2006/relationships/tags" Target="../tags/tag740.xml"/><Relationship Id="rId6" Type="http://schemas.openxmlformats.org/officeDocument/2006/relationships/tags" Target="../tags/tag739.xml"/><Relationship Id="rId5" Type="http://schemas.openxmlformats.org/officeDocument/2006/relationships/tags" Target="../tags/tag738.xml"/><Relationship Id="rId4" Type="http://schemas.openxmlformats.org/officeDocument/2006/relationships/tags" Target="../tags/tag737.xml"/><Relationship Id="rId3" Type="http://schemas.openxmlformats.org/officeDocument/2006/relationships/tags" Target="../tags/tag736.xml"/><Relationship Id="rId2" Type="http://schemas.openxmlformats.org/officeDocument/2006/relationships/tags" Target="../tags/tag735.xml"/><Relationship Id="rId10" Type="http://schemas.openxmlformats.org/officeDocument/2006/relationships/slideLayout" Target="../slideLayouts/slideLayout17.xml"/><Relationship Id="rId1" Type="http://schemas.openxmlformats.org/officeDocument/2006/relationships/tags" Target="../tags/tag734.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7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50.xml"/><Relationship Id="rId7" Type="http://schemas.openxmlformats.org/officeDocument/2006/relationships/tags" Target="../tags/tag749.xml"/><Relationship Id="rId6" Type="http://schemas.openxmlformats.org/officeDocument/2006/relationships/tags" Target="../tags/tag748.xml"/><Relationship Id="rId5" Type="http://schemas.openxmlformats.org/officeDocument/2006/relationships/tags" Target="../tags/tag747.xml"/><Relationship Id="rId4" Type="http://schemas.openxmlformats.org/officeDocument/2006/relationships/tags" Target="../tags/tag746.xml"/><Relationship Id="rId3" Type="http://schemas.openxmlformats.org/officeDocument/2006/relationships/tags" Target="../tags/tag745.xml"/><Relationship Id="rId2" Type="http://schemas.openxmlformats.org/officeDocument/2006/relationships/tags" Target="../tags/tag744.xml"/><Relationship Id="rId1" Type="http://schemas.openxmlformats.org/officeDocument/2006/relationships/tags" Target="../tags/tag743.xml"/></Relationships>
</file>

<file path=ppt/slides/_rels/slide71.xml.rels><?xml version="1.0" encoding="UTF-8" standalone="yes"?>
<Relationships xmlns="http://schemas.openxmlformats.org/package/2006/relationships"><Relationship Id="rId9" Type="http://schemas.openxmlformats.org/officeDocument/2006/relationships/tags" Target="../tags/tag759.xml"/><Relationship Id="rId8" Type="http://schemas.openxmlformats.org/officeDocument/2006/relationships/tags" Target="../tags/tag758.xml"/><Relationship Id="rId7" Type="http://schemas.openxmlformats.org/officeDocument/2006/relationships/tags" Target="../tags/tag757.xml"/><Relationship Id="rId6" Type="http://schemas.openxmlformats.org/officeDocument/2006/relationships/tags" Target="../tags/tag756.xml"/><Relationship Id="rId5" Type="http://schemas.openxmlformats.org/officeDocument/2006/relationships/tags" Target="../tags/tag755.xml"/><Relationship Id="rId4" Type="http://schemas.openxmlformats.org/officeDocument/2006/relationships/tags" Target="../tags/tag754.xml"/><Relationship Id="rId3" Type="http://schemas.openxmlformats.org/officeDocument/2006/relationships/tags" Target="../tags/tag753.xml"/><Relationship Id="rId2" Type="http://schemas.openxmlformats.org/officeDocument/2006/relationships/tags" Target="../tags/tag752.xml"/><Relationship Id="rId10" Type="http://schemas.openxmlformats.org/officeDocument/2006/relationships/slideLayout" Target="../slideLayouts/slideLayout17.xml"/><Relationship Id="rId1" Type="http://schemas.openxmlformats.org/officeDocument/2006/relationships/tags" Target="../tags/tag751.xml"/></Relationships>
</file>

<file path=ppt/slides/_rels/slide72.xml.rels><?xml version="1.0" encoding="UTF-8" standalone="yes"?>
<Relationships xmlns="http://schemas.openxmlformats.org/package/2006/relationships"><Relationship Id="rId9" Type="http://schemas.openxmlformats.org/officeDocument/2006/relationships/tags" Target="../tags/tag768.xml"/><Relationship Id="rId8" Type="http://schemas.openxmlformats.org/officeDocument/2006/relationships/tags" Target="../tags/tag767.xml"/><Relationship Id="rId7" Type="http://schemas.openxmlformats.org/officeDocument/2006/relationships/tags" Target="../tags/tag766.xml"/><Relationship Id="rId6" Type="http://schemas.openxmlformats.org/officeDocument/2006/relationships/tags" Target="../tags/tag765.xml"/><Relationship Id="rId5" Type="http://schemas.openxmlformats.org/officeDocument/2006/relationships/tags" Target="../tags/tag764.xml"/><Relationship Id="rId4" Type="http://schemas.openxmlformats.org/officeDocument/2006/relationships/tags" Target="../tags/tag763.xml"/><Relationship Id="rId3" Type="http://schemas.openxmlformats.org/officeDocument/2006/relationships/tags" Target="../tags/tag762.xml"/><Relationship Id="rId2" Type="http://schemas.openxmlformats.org/officeDocument/2006/relationships/tags" Target="../tags/tag761.xml"/><Relationship Id="rId10" Type="http://schemas.openxmlformats.org/officeDocument/2006/relationships/slideLayout" Target="../slideLayouts/slideLayout17.xml"/><Relationship Id="rId1" Type="http://schemas.openxmlformats.org/officeDocument/2006/relationships/tags" Target="../tags/tag760.xml"/></Relationships>
</file>

<file path=ppt/slides/_rels/slide7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76.xml"/><Relationship Id="rId7" Type="http://schemas.openxmlformats.org/officeDocument/2006/relationships/tags" Target="../tags/tag775.xml"/><Relationship Id="rId6" Type="http://schemas.openxmlformats.org/officeDocument/2006/relationships/tags" Target="../tags/tag774.xml"/><Relationship Id="rId5" Type="http://schemas.openxmlformats.org/officeDocument/2006/relationships/tags" Target="../tags/tag773.xml"/><Relationship Id="rId4" Type="http://schemas.openxmlformats.org/officeDocument/2006/relationships/tags" Target="../tags/tag772.xml"/><Relationship Id="rId3" Type="http://schemas.openxmlformats.org/officeDocument/2006/relationships/tags" Target="../tags/tag771.xml"/><Relationship Id="rId2" Type="http://schemas.openxmlformats.org/officeDocument/2006/relationships/tags" Target="../tags/tag770.xml"/><Relationship Id="rId1" Type="http://schemas.openxmlformats.org/officeDocument/2006/relationships/tags" Target="../tags/tag769.xml"/></Relationships>
</file>

<file path=ppt/slides/_rels/slide74.xml.rels><?xml version="1.0" encoding="UTF-8" standalone="yes"?>
<Relationships xmlns="http://schemas.openxmlformats.org/package/2006/relationships"><Relationship Id="rId9" Type="http://schemas.openxmlformats.org/officeDocument/2006/relationships/tags" Target="../tags/tag785.xml"/><Relationship Id="rId8" Type="http://schemas.openxmlformats.org/officeDocument/2006/relationships/tags" Target="../tags/tag784.xml"/><Relationship Id="rId7" Type="http://schemas.openxmlformats.org/officeDocument/2006/relationships/tags" Target="../tags/tag783.xml"/><Relationship Id="rId6" Type="http://schemas.openxmlformats.org/officeDocument/2006/relationships/tags" Target="../tags/tag782.xml"/><Relationship Id="rId5" Type="http://schemas.openxmlformats.org/officeDocument/2006/relationships/tags" Target="../tags/tag781.xml"/><Relationship Id="rId4" Type="http://schemas.openxmlformats.org/officeDocument/2006/relationships/tags" Target="../tags/tag780.xml"/><Relationship Id="rId3" Type="http://schemas.openxmlformats.org/officeDocument/2006/relationships/tags" Target="../tags/tag779.xml"/><Relationship Id="rId2" Type="http://schemas.openxmlformats.org/officeDocument/2006/relationships/tags" Target="../tags/tag778.xml"/><Relationship Id="rId10" Type="http://schemas.openxmlformats.org/officeDocument/2006/relationships/slideLayout" Target="../slideLayouts/slideLayout17.xml"/><Relationship Id="rId1" Type="http://schemas.openxmlformats.org/officeDocument/2006/relationships/tags" Target="../tags/tag777.xml"/></Relationships>
</file>

<file path=ppt/slides/_rels/slide75.xml.rels><?xml version="1.0" encoding="UTF-8" standalone="yes"?>
<Relationships xmlns="http://schemas.openxmlformats.org/package/2006/relationships"><Relationship Id="rId9" Type="http://schemas.openxmlformats.org/officeDocument/2006/relationships/tags" Target="../tags/tag794.xml"/><Relationship Id="rId8" Type="http://schemas.openxmlformats.org/officeDocument/2006/relationships/tags" Target="../tags/tag793.xml"/><Relationship Id="rId7" Type="http://schemas.openxmlformats.org/officeDocument/2006/relationships/tags" Target="../tags/tag792.xml"/><Relationship Id="rId6" Type="http://schemas.openxmlformats.org/officeDocument/2006/relationships/tags" Target="../tags/tag791.xml"/><Relationship Id="rId5" Type="http://schemas.openxmlformats.org/officeDocument/2006/relationships/tags" Target="../tags/tag790.xml"/><Relationship Id="rId4" Type="http://schemas.openxmlformats.org/officeDocument/2006/relationships/tags" Target="../tags/tag789.xml"/><Relationship Id="rId3" Type="http://schemas.openxmlformats.org/officeDocument/2006/relationships/tags" Target="../tags/tag788.xml"/><Relationship Id="rId2" Type="http://schemas.openxmlformats.org/officeDocument/2006/relationships/tags" Target="../tags/tag787.xml"/><Relationship Id="rId10" Type="http://schemas.openxmlformats.org/officeDocument/2006/relationships/slideLayout" Target="../slideLayouts/slideLayout17.xml"/><Relationship Id="rId1" Type="http://schemas.openxmlformats.org/officeDocument/2006/relationships/tags" Target="../tags/tag786.xml"/></Relationships>
</file>

<file path=ppt/slides/_rels/slide7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01.xml"/><Relationship Id="rId6" Type="http://schemas.openxmlformats.org/officeDocument/2006/relationships/tags" Target="../tags/tag800.xml"/><Relationship Id="rId5" Type="http://schemas.openxmlformats.org/officeDocument/2006/relationships/tags" Target="../tags/tag799.xml"/><Relationship Id="rId4" Type="http://schemas.openxmlformats.org/officeDocument/2006/relationships/tags" Target="../tags/tag798.xml"/><Relationship Id="rId3" Type="http://schemas.openxmlformats.org/officeDocument/2006/relationships/tags" Target="../tags/tag797.xml"/><Relationship Id="rId2" Type="http://schemas.openxmlformats.org/officeDocument/2006/relationships/tags" Target="../tags/tag796.xml"/><Relationship Id="rId1" Type="http://schemas.openxmlformats.org/officeDocument/2006/relationships/tags" Target="../tags/tag795.xml"/></Relationships>
</file>

<file path=ppt/slides/_rels/slide77.xml.rels><?xml version="1.0" encoding="UTF-8" standalone="yes"?>
<Relationships xmlns="http://schemas.openxmlformats.org/package/2006/relationships"><Relationship Id="rId9" Type="http://schemas.openxmlformats.org/officeDocument/2006/relationships/tags" Target="../tags/tag810.xml"/><Relationship Id="rId8" Type="http://schemas.openxmlformats.org/officeDocument/2006/relationships/tags" Target="../tags/tag809.xml"/><Relationship Id="rId7" Type="http://schemas.openxmlformats.org/officeDocument/2006/relationships/tags" Target="../tags/tag808.xml"/><Relationship Id="rId6" Type="http://schemas.openxmlformats.org/officeDocument/2006/relationships/tags" Target="../tags/tag807.xml"/><Relationship Id="rId5" Type="http://schemas.openxmlformats.org/officeDocument/2006/relationships/tags" Target="../tags/tag806.xml"/><Relationship Id="rId4" Type="http://schemas.openxmlformats.org/officeDocument/2006/relationships/tags" Target="../tags/tag805.xml"/><Relationship Id="rId3" Type="http://schemas.openxmlformats.org/officeDocument/2006/relationships/tags" Target="../tags/tag804.xml"/><Relationship Id="rId2" Type="http://schemas.openxmlformats.org/officeDocument/2006/relationships/tags" Target="../tags/tag803.xml"/><Relationship Id="rId10" Type="http://schemas.openxmlformats.org/officeDocument/2006/relationships/slideLayout" Target="../slideLayouts/slideLayout17.xml"/><Relationship Id="rId1" Type="http://schemas.openxmlformats.org/officeDocument/2006/relationships/tags" Target="../tags/tag802.xml"/></Relationships>
</file>

<file path=ppt/slides/_rels/slide78.xml.rels><?xml version="1.0" encoding="UTF-8" standalone="yes"?>
<Relationships xmlns="http://schemas.openxmlformats.org/package/2006/relationships"><Relationship Id="rId9" Type="http://schemas.openxmlformats.org/officeDocument/2006/relationships/tags" Target="../tags/tag819.xml"/><Relationship Id="rId8" Type="http://schemas.openxmlformats.org/officeDocument/2006/relationships/tags" Target="../tags/tag818.xml"/><Relationship Id="rId7" Type="http://schemas.openxmlformats.org/officeDocument/2006/relationships/tags" Target="../tags/tag817.xml"/><Relationship Id="rId6" Type="http://schemas.openxmlformats.org/officeDocument/2006/relationships/tags" Target="../tags/tag816.xml"/><Relationship Id="rId5" Type="http://schemas.openxmlformats.org/officeDocument/2006/relationships/tags" Target="../tags/tag815.xml"/><Relationship Id="rId4" Type="http://schemas.openxmlformats.org/officeDocument/2006/relationships/tags" Target="../tags/tag814.xml"/><Relationship Id="rId3" Type="http://schemas.openxmlformats.org/officeDocument/2006/relationships/tags" Target="../tags/tag813.xml"/><Relationship Id="rId2" Type="http://schemas.openxmlformats.org/officeDocument/2006/relationships/tags" Target="../tags/tag812.xml"/><Relationship Id="rId10" Type="http://schemas.openxmlformats.org/officeDocument/2006/relationships/slideLayout" Target="../slideLayouts/slideLayout17.xml"/><Relationship Id="rId1" Type="http://schemas.openxmlformats.org/officeDocument/2006/relationships/tags" Target="../tags/tag811.xml"/></Relationships>
</file>

<file path=ppt/slides/_rels/slide79.xml.rels><?xml version="1.0" encoding="UTF-8" standalone="yes"?>
<Relationships xmlns="http://schemas.openxmlformats.org/package/2006/relationships"><Relationship Id="rId9" Type="http://schemas.openxmlformats.org/officeDocument/2006/relationships/tags" Target="../tags/tag828.xml"/><Relationship Id="rId8" Type="http://schemas.openxmlformats.org/officeDocument/2006/relationships/tags" Target="../tags/tag827.xml"/><Relationship Id="rId7" Type="http://schemas.openxmlformats.org/officeDocument/2006/relationships/tags" Target="../tags/tag826.xml"/><Relationship Id="rId6" Type="http://schemas.openxmlformats.org/officeDocument/2006/relationships/tags" Target="../tags/tag825.xml"/><Relationship Id="rId5" Type="http://schemas.openxmlformats.org/officeDocument/2006/relationships/tags" Target="../tags/tag824.xml"/><Relationship Id="rId4" Type="http://schemas.openxmlformats.org/officeDocument/2006/relationships/tags" Target="../tags/tag823.xml"/><Relationship Id="rId3" Type="http://schemas.openxmlformats.org/officeDocument/2006/relationships/tags" Target="../tags/tag822.xml"/><Relationship Id="rId2" Type="http://schemas.openxmlformats.org/officeDocument/2006/relationships/tags" Target="../tags/tag821.xml"/><Relationship Id="rId10" Type="http://schemas.openxmlformats.org/officeDocument/2006/relationships/slideLayout" Target="../slideLayouts/slideLayout17.xml"/><Relationship Id="rId1" Type="http://schemas.openxmlformats.org/officeDocument/2006/relationships/tags" Target="../tags/tag820.xml"/></Relationships>
</file>

<file path=ppt/slides/_rels/slide8.xml.rels><?xml version="1.0" encoding="UTF-8" standalone="yes"?>
<Relationships xmlns="http://schemas.openxmlformats.org/package/2006/relationships"><Relationship Id="rId9" Type="http://schemas.openxmlformats.org/officeDocument/2006/relationships/tags" Target="../tags/tag256.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0" Type="http://schemas.openxmlformats.org/officeDocument/2006/relationships/slideLayout" Target="../slideLayouts/slideLayout17.xml"/><Relationship Id="rId1" Type="http://schemas.openxmlformats.org/officeDocument/2006/relationships/tags" Target="../tags/tag248.xml"/></Relationships>
</file>

<file path=ppt/slides/_rels/slide80.xml.rels><?xml version="1.0" encoding="UTF-8" standalone="yes"?>
<Relationships xmlns="http://schemas.openxmlformats.org/package/2006/relationships"><Relationship Id="rId9" Type="http://schemas.openxmlformats.org/officeDocument/2006/relationships/tags" Target="../tags/tag837.xml"/><Relationship Id="rId8" Type="http://schemas.openxmlformats.org/officeDocument/2006/relationships/tags" Target="../tags/tag836.xml"/><Relationship Id="rId7" Type="http://schemas.openxmlformats.org/officeDocument/2006/relationships/tags" Target="../tags/tag835.xml"/><Relationship Id="rId6" Type="http://schemas.openxmlformats.org/officeDocument/2006/relationships/tags" Target="../tags/tag834.xml"/><Relationship Id="rId5" Type="http://schemas.openxmlformats.org/officeDocument/2006/relationships/tags" Target="../tags/tag833.xml"/><Relationship Id="rId4" Type="http://schemas.openxmlformats.org/officeDocument/2006/relationships/tags" Target="../tags/tag832.xml"/><Relationship Id="rId3" Type="http://schemas.openxmlformats.org/officeDocument/2006/relationships/tags" Target="../tags/tag831.xml"/><Relationship Id="rId2" Type="http://schemas.openxmlformats.org/officeDocument/2006/relationships/tags" Target="../tags/tag830.xml"/><Relationship Id="rId10" Type="http://schemas.openxmlformats.org/officeDocument/2006/relationships/slideLayout" Target="../slideLayouts/slideLayout17.xml"/><Relationship Id="rId1" Type="http://schemas.openxmlformats.org/officeDocument/2006/relationships/tags" Target="../tags/tag829.xml"/></Relationships>
</file>

<file path=ppt/slides/_rels/slide8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44.xml"/><Relationship Id="rId6" Type="http://schemas.openxmlformats.org/officeDocument/2006/relationships/tags" Target="../tags/tag843.xml"/><Relationship Id="rId5" Type="http://schemas.openxmlformats.org/officeDocument/2006/relationships/tags" Target="../tags/tag842.xml"/><Relationship Id="rId4" Type="http://schemas.openxmlformats.org/officeDocument/2006/relationships/tags" Target="../tags/tag841.xml"/><Relationship Id="rId3" Type="http://schemas.openxmlformats.org/officeDocument/2006/relationships/tags" Target="../tags/tag840.xml"/><Relationship Id="rId2" Type="http://schemas.openxmlformats.org/officeDocument/2006/relationships/tags" Target="../tags/tag839.xml"/><Relationship Id="rId1" Type="http://schemas.openxmlformats.org/officeDocument/2006/relationships/tags" Target="../tags/tag838.xml"/></Relationships>
</file>

<file path=ppt/slides/_rels/slide82.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847.xml"/><Relationship Id="rId2" Type="http://schemas.openxmlformats.org/officeDocument/2006/relationships/tags" Target="../tags/tag846.xml"/><Relationship Id="rId1" Type="http://schemas.openxmlformats.org/officeDocument/2006/relationships/tags" Target="../tags/tag845.xml"/></Relationships>
</file>

<file path=ppt/slides/_rels/slide83.xml.rels><?xml version="1.0" encoding="UTF-8" standalone="yes"?>
<Relationships xmlns="http://schemas.openxmlformats.org/package/2006/relationships"><Relationship Id="rId9" Type="http://schemas.openxmlformats.org/officeDocument/2006/relationships/tags" Target="../tags/tag856.xml"/><Relationship Id="rId8" Type="http://schemas.openxmlformats.org/officeDocument/2006/relationships/tags" Target="../tags/tag855.xml"/><Relationship Id="rId7" Type="http://schemas.openxmlformats.org/officeDocument/2006/relationships/tags" Target="../tags/tag854.xml"/><Relationship Id="rId6" Type="http://schemas.openxmlformats.org/officeDocument/2006/relationships/tags" Target="../tags/tag853.xml"/><Relationship Id="rId5" Type="http://schemas.openxmlformats.org/officeDocument/2006/relationships/tags" Target="../tags/tag852.xml"/><Relationship Id="rId4" Type="http://schemas.openxmlformats.org/officeDocument/2006/relationships/tags" Target="../tags/tag851.xml"/><Relationship Id="rId3" Type="http://schemas.openxmlformats.org/officeDocument/2006/relationships/tags" Target="../tags/tag850.xml"/><Relationship Id="rId2" Type="http://schemas.openxmlformats.org/officeDocument/2006/relationships/tags" Target="../tags/tag849.xml"/><Relationship Id="rId10" Type="http://schemas.openxmlformats.org/officeDocument/2006/relationships/slideLayout" Target="../slideLayouts/slideLayout17.xml"/><Relationship Id="rId1" Type="http://schemas.openxmlformats.org/officeDocument/2006/relationships/tags" Target="../tags/tag848.xml"/></Relationships>
</file>

<file path=ppt/slides/_rels/slide8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63.xml"/><Relationship Id="rId6" Type="http://schemas.openxmlformats.org/officeDocument/2006/relationships/tags" Target="../tags/tag862.xml"/><Relationship Id="rId5" Type="http://schemas.openxmlformats.org/officeDocument/2006/relationships/tags" Target="../tags/tag861.xml"/><Relationship Id="rId4" Type="http://schemas.openxmlformats.org/officeDocument/2006/relationships/tags" Target="../tags/tag860.xml"/><Relationship Id="rId3" Type="http://schemas.openxmlformats.org/officeDocument/2006/relationships/tags" Target="../tags/tag859.xml"/><Relationship Id="rId2" Type="http://schemas.openxmlformats.org/officeDocument/2006/relationships/tags" Target="../tags/tag858.xml"/><Relationship Id="rId1" Type="http://schemas.openxmlformats.org/officeDocument/2006/relationships/tags" Target="../tags/tag857.xml"/></Relationships>
</file>

<file path=ppt/slides/_rels/slide8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869.xml"/><Relationship Id="rId5" Type="http://schemas.openxmlformats.org/officeDocument/2006/relationships/tags" Target="../tags/tag868.xml"/><Relationship Id="rId4" Type="http://schemas.openxmlformats.org/officeDocument/2006/relationships/tags" Target="../tags/tag867.xml"/><Relationship Id="rId3" Type="http://schemas.openxmlformats.org/officeDocument/2006/relationships/tags" Target="../tags/tag866.xml"/><Relationship Id="rId2" Type="http://schemas.openxmlformats.org/officeDocument/2006/relationships/tags" Target="../tags/tag865.xml"/><Relationship Id="rId1" Type="http://schemas.openxmlformats.org/officeDocument/2006/relationships/tags" Target="../tags/tag864.xml"/></Relationships>
</file>

<file path=ppt/slides/_rels/slide8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76.xml"/><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tags" Target="../tags/tag870.xml"/></Relationships>
</file>

<file path=ppt/slides/_rels/slide8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83.xml"/><Relationship Id="rId6" Type="http://schemas.openxmlformats.org/officeDocument/2006/relationships/tags" Target="../tags/tag882.xml"/><Relationship Id="rId5" Type="http://schemas.openxmlformats.org/officeDocument/2006/relationships/tags" Target="../tags/tag881.xml"/><Relationship Id="rId4" Type="http://schemas.openxmlformats.org/officeDocument/2006/relationships/tags" Target="../tags/tag880.xml"/><Relationship Id="rId3" Type="http://schemas.openxmlformats.org/officeDocument/2006/relationships/tags" Target="../tags/tag879.xml"/><Relationship Id="rId2" Type="http://schemas.openxmlformats.org/officeDocument/2006/relationships/tags" Target="../tags/tag878.xml"/><Relationship Id="rId1" Type="http://schemas.openxmlformats.org/officeDocument/2006/relationships/tags" Target="../tags/tag877.xml"/></Relationships>
</file>

<file path=ppt/slides/_rels/slide88.xml.rels><?xml version="1.0" encoding="UTF-8" standalone="yes"?>
<Relationships xmlns="http://schemas.openxmlformats.org/package/2006/relationships"><Relationship Id="rId9" Type="http://schemas.openxmlformats.org/officeDocument/2006/relationships/tags" Target="../tags/tag892.xml"/><Relationship Id="rId8" Type="http://schemas.openxmlformats.org/officeDocument/2006/relationships/tags" Target="../tags/tag891.xml"/><Relationship Id="rId7" Type="http://schemas.openxmlformats.org/officeDocument/2006/relationships/tags" Target="../tags/tag890.xml"/><Relationship Id="rId6" Type="http://schemas.openxmlformats.org/officeDocument/2006/relationships/tags" Target="../tags/tag889.xml"/><Relationship Id="rId5" Type="http://schemas.openxmlformats.org/officeDocument/2006/relationships/tags" Target="../tags/tag888.xml"/><Relationship Id="rId4" Type="http://schemas.openxmlformats.org/officeDocument/2006/relationships/tags" Target="../tags/tag887.xml"/><Relationship Id="rId3" Type="http://schemas.openxmlformats.org/officeDocument/2006/relationships/tags" Target="../tags/tag886.xml"/><Relationship Id="rId2" Type="http://schemas.openxmlformats.org/officeDocument/2006/relationships/tags" Target="../tags/tag885.xml"/><Relationship Id="rId10" Type="http://schemas.openxmlformats.org/officeDocument/2006/relationships/slideLayout" Target="../slideLayouts/slideLayout17.xml"/><Relationship Id="rId1" Type="http://schemas.openxmlformats.org/officeDocument/2006/relationships/tags" Target="../tags/tag884.xml"/></Relationships>
</file>

<file path=ppt/slides/_rels/slide8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899.xml"/><Relationship Id="rId6" Type="http://schemas.openxmlformats.org/officeDocument/2006/relationships/tags" Target="../tags/tag898.xml"/><Relationship Id="rId5" Type="http://schemas.openxmlformats.org/officeDocument/2006/relationships/tags" Target="../tags/tag897.xml"/><Relationship Id="rId4" Type="http://schemas.openxmlformats.org/officeDocument/2006/relationships/tags" Target="../tags/tag896.xml"/><Relationship Id="rId3" Type="http://schemas.openxmlformats.org/officeDocument/2006/relationships/tags" Target="../tags/tag895.xml"/><Relationship Id="rId2" Type="http://schemas.openxmlformats.org/officeDocument/2006/relationships/tags" Target="../tags/tag894.xml"/><Relationship Id="rId1" Type="http://schemas.openxmlformats.org/officeDocument/2006/relationships/tags" Target="../tags/tag893.xml"/></Relationships>
</file>

<file path=ppt/slides/_rels/slide9.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0" Type="http://schemas.openxmlformats.org/officeDocument/2006/relationships/slideLayout" Target="../slideLayouts/slideLayout17.xml"/><Relationship Id="rId1" Type="http://schemas.openxmlformats.org/officeDocument/2006/relationships/tags" Target="../tags/tag257.xml"/></Relationships>
</file>

<file path=ppt/slides/_rels/slide9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07.xml"/><Relationship Id="rId7" Type="http://schemas.openxmlformats.org/officeDocument/2006/relationships/tags" Target="../tags/tag906.xml"/><Relationship Id="rId6" Type="http://schemas.openxmlformats.org/officeDocument/2006/relationships/tags" Target="../tags/tag905.xml"/><Relationship Id="rId5" Type="http://schemas.openxmlformats.org/officeDocument/2006/relationships/tags" Target="../tags/tag904.xml"/><Relationship Id="rId4" Type="http://schemas.openxmlformats.org/officeDocument/2006/relationships/tags" Target="../tags/tag903.xml"/><Relationship Id="rId3" Type="http://schemas.openxmlformats.org/officeDocument/2006/relationships/tags" Target="../tags/tag902.xml"/><Relationship Id="rId2" Type="http://schemas.openxmlformats.org/officeDocument/2006/relationships/tags" Target="../tags/tag901.xml"/><Relationship Id="rId1" Type="http://schemas.openxmlformats.org/officeDocument/2006/relationships/tags" Target="../tags/tag900.xml"/></Relationships>
</file>

<file path=ppt/slides/_rels/slide9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15.xml"/><Relationship Id="rId7" Type="http://schemas.openxmlformats.org/officeDocument/2006/relationships/tags" Target="../tags/tag914.xml"/><Relationship Id="rId6" Type="http://schemas.openxmlformats.org/officeDocument/2006/relationships/tags" Target="../tags/tag913.xml"/><Relationship Id="rId5" Type="http://schemas.openxmlformats.org/officeDocument/2006/relationships/tags" Target="../tags/tag912.xml"/><Relationship Id="rId4" Type="http://schemas.openxmlformats.org/officeDocument/2006/relationships/tags" Target="../tags/tag911.xml"/><Relationship Id="rId3" Type="http://schemas.openxmlformats.org/officeDocument/2006/relationships/tags" Target="../tags/tag910.xml"/><Relationship Id="rId2" Type="http://schemas.openxmlformats.org/officeDocument/2006/relationships/tags" Target="../tags/tag909.xml"/><Relationship Id="rId1" Type="http://schemas.openxmlformats.org/officeDocument/2006/relationships/tags" Target="../tags/tag908.xml"/></Relationships>
</file>

<file path=ppt/slides/_rels/slide92.xml.rels><?xml version="1.0" encoding="UTF-8" standalone="yes"?>
<Relationships xmlns="http://schemas.openxmlformats.org/package/2006/relationships"><Relationship Id="rId9" Type="http://schemas.openxmlformats.org/officeDocument/2006/relationships/tags" Target="../tags/tag924.xml"/><Relationship Id="rId8" Type="http://schemas.openxmlformats.org/officeDocument/2006/relationships/tags" Target="../tags/tag923.xml"/><Relationship Id="rId7" Type="http://schemas.openxmlformats.org/officeDocument/2006/relationships/tags" Target="../tags/tag922.xml"/><Relationship Id="rId6" Type="http://schemas.openxmlformats.org/officeDocument/2006/relationships/tags" Target="../tags/tag921.xml"/><Relationship Id="rId5" Type="http://schemas.openxmlformats.org/officeDocument/2006/relationships/tags" Target="../tags/tag920.xml"/><Relationship Id="rId4" Type="http://schemas.openxmlformats.org/officeDocument/2006/relationships/tags" Target="../tags/tag919.xml"/><Relationship Id="rId3" Type="http://schemas.openxmlformats.org/officeDocument/2006/relationships/tags" Target="../tags/tag918.xml"/><Relationship Id="rId2" Type="http://schemas.openxmlformats.org/officeDocument/2006/relationships/tags" Target="../tags/tag917.xml"/><Relationship Id="rId10" Type="http://schemas.openxmlformats.org/officeDocument/2006/relationships/slideLayout" Target="../slideLayouts/slideLayout17.xml"/><Relationship Id="rId1" Type="http://schemas.openxmlformats.org/officeDocument/2006/relationships/tags" Target="../tags/tag916.xml"/></Relationships>
</file>

<file path=ppt/slides/_rels/slide9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32.xml"/><Relationship Id="rId7" Type="http://schemas.openxmlformats.org/officeDocument/2006/relationships/tags" Target="../tags/tag931.xml"/><Relationship Id="rId6" Type="http://schemas.openxmlformats.org/officeDocument/2006/relationships/tags" Target="../tags/tag930.xml"/><Relationship Id="rId5" Type="http://schemas.openxmlformats.org/officeDocument/2006/relationships/tags" Target="../tags/tag929.xml"/><Relationship Id="rId4" Type="http://schemas.openxmlformats.org/officeDocument/2006/relationships/tags" Target="../tags/tag928.xml"/><Relationship Id="rId3" Type="http://schemas.openxmlformats.org/officeDocument/2006/relationships/tags" Target="../tags/tag927.xml"/><Relationship Id="rId2" Type="http://schemas.openxmlformats.org/officeDocument/2006/relationships/tags" Target="../tags/tag926.xml"/><Relationship Id="rId1" Type="http://schemas.openxmlformats.org/officeDocument/2006/relationships/tags" Target="../tags/tag925.xml"/></Relationships>
</file>

<file path=ppt/slides/_rels/slide94.xml.rels><?xml version="1.0" encoding="UTF-8" standalone="yes"?>
<Relationships xmlns="http://schemas.openxmlformats.org/package/2006/relationships"><Relationship Id="rId9" Type="http://schemas.openxmlformats.org/officeDocument/2006/relationships/tags" Target="../tags/tag941.xml"/><Relationship Id="rId8" Type="http://schemas.openxmlformats.org/officeDocument/2006/relationships/tags" Target="../tags/tag940.xml"/><Relationship Id="rId7" Type="http://schemas.openxmlformats.org/officeDocument/2006/relationships/tags" Target="../tags/tag939.xml"/><Relationship Id="rId6" Type="http://schemas.openxmlformats.org/officeDocument/2006/relationships/tags" Target="../tags/tag938.xml"/><Relationship Id="rId5" Type="http://schemas.openxmlformats.org/officeDocument/2006/relationships/tags" Target="../tags/tag937.xml"/><Relationship Id="rId4" Type="http://schemas.openxmlformats.org/officeDocument/2006/relationships/tags" Target="../tags/tag936.xml"/><Relationship Id="rId3" Type="http://schemas.openxmlformats.org/officeDocument/2006/relationships/tags" Target="../tags/tag935.xml"/><Relationship Id="rId2" Type="http://schemas.openxmlformats.org/officeDocument/2006/relationships/tags" Target="../tags/tag934.xml"/><Relationship Id="rId10" Type="http://schemas.openxmlformats.org/officeDocument/2006/relationships/slideLayout" Target="../slideLayouts/slideLayout17.xml"/><Relationship Id="rId1" Type="http://schemas.openxmlformats.org/officeDocument/2006/relationships/tags" Target="../tags/tag933.xml"/></Relationships>
</file>

<file path=ppt/slides/_rels/slide9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948.xml"/><Relationship Id="rId6" Type="http://schemas.openxmlformats.org/officeDocument/2006/relationships/tags" Target="../tags/tag947.xml"/><Relationship Id="rId5" Type="http://schemas.openxmlformats.org/officeDocument/2006/relationships/tags" Target="../tags/tag946.xml"/><Relationship Id="rId4" Type="http://schemas.openxmlformats.org/officeDocument/2006/relationships/tags" Target="../tags/tag945.xml"/><Relationship Id="rId3" Type="http://schemas.openxmlformats.org/officeDocument/2006/relationships/tags" Target="../tags/tag944.xml"/><Relationship Id="rId2" Type="http://schemas.openxmlformats.org/officeDocument/2006/relationships/tags" Target="../tags/tag943.xml"/><Relationship Id="rId1" Type="http://schemas.openxmlformats.org/officeDocument/2006/relationships/tags" Target="../tags/tag942.xml"/></Relationships>
</file>

<file path=ppt/slides/_rels/slide9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56.xml"/><Relationship Id="rId7" Type="http://schemas.openxmlformats.org/officeDocument/2006/relationships/tags" Target="../tags/tag955.xml"/><Relationship Id="rId6" Type="http://schemas.openxmlformats.org/officeDocument/2006/relationships/tags" Target="../tags/tag954.xml"/><Relationship Id="rId5" Type="http://schemas.openxmlformats.org/officeDocument/2006/relationships/tags" Target="../tags/tag953.xml"/><Relationship Id="rId4" Type="http://schemas.openxmlformats.org/officeDocument/2006/relationships/tags" Target="../tags/tag952.xml"/><Relationship Id="rId3" Type="http://schemas.openxmlformats.org/officeDocument/2006/relationships/tags" Target="../tags/tag951.xml"/><Relationship Id="rId2" Type="http://schemas.openxmlformats.org/officeDocument/2006/relationships/tags" Target="../tags/tag950.xml"/><Relationship Id="rId1" Type="http://schemas.openxmlformats.org/officeDocument/2006/relationships/tags" Target="../tags/tag949.xml"/></Relationships>
</file>

<file path=ppt/slides/_rels/slide97.xml.rels><?xml version="1.0" encoding="UTF-8" standalone="yes"?>
<Relationships xmlns="http://schemas.openxmlformats.org/package/2006/relationships"><Relationship Id="rId9" Type="http://schemas.openxmlformats.org/officeDocument/2006/relationships/tags" Target="../tags/tag965.xml"/><Relationship Id="rId8" Type="http://schemas.openxmlformats.org/officeDocument/2006/relationships/tags" Target="../tags/tag964.xml"/><Relationship Id="rId7" Type="http://schemas.openxmlformats.org/officeDocument/2006/relationships/tags" Target="../tags/tag963.xml"/><Relationship Id="rId6" Type="http://schemas.openxmlformats.org/officeDocument/2006/relationships/tags" Target="../tags/tag962.xml"/><Relationship Id="rId5" Type="http://schemas.openxmlformats.org/officeDocument/2006/relationships/tags" Target="../tags/tag961.xml"/><Relationship Id="rId4" Type="http://schemas.openxmlformats.org/officeDocument/2006/relationships/tags" Target="../tags/tag960.xml"/><Relationship Id="rId3" Type="http://schemas.openxmlformats.org/officeDocument/2006/relationships/tags" Target="../tags/tag959.xml"/><Relationship Id="rId2" Type="http://schemas.openxmlformats.org/officeDocument/2006/relationships/tags" Target="../tags/tag958.xml"/><Relationship Id="rId10" Type="http://schemas.openxmlformats.org/officeDocument/2006/relationships/slideLayout" Target="../slideLayouts/slideLayout17.xml"/><Relationship Id="rId1" Type="http://schemas.openxmlformats.org/officeDocument/2006/relationships/tags" Target="../tags/tag957.xml"/></Relationships>
</file>

<file path=ppt/slides/_rels/slide9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73.xml"/><Relationship Id="rId7" Type="http://schemas.openxmlformats.org/officeDocument/2006/relationships/tags" Target="../tags/tag972.xml"/><Relationship Id="rId6" Type="http://schemas.openxmlformats.org/officeDocument/2006/relationships/tags" Target="../tags/tag971.xml"/><Relationship Id="rId5" Type="http://schemas.openxmlformats.org/officeDocument/2006/relationships/tags" Target="../tags/tag970.xml"/><Relationship Id="rId4" Type="http://schemas.openxmlformats.org/officeDocument/2006/relationships/tags" Target="../tags/tag969.xml"/><Relationship Id="rId3" Type="http://schemas.openxmlformats.org/officeDocument/2006/relationships/tags" Target="../tags/tag968.xml"/><Relationship Id="rId2" Type="http://schemas.openxmlformats.org/officeDocument/2006/relationships/tags" Target="../tags/tag967.xml"/><Relationship Id="rId1" Type="http://schemas.openxmlformats.org/officeDocument/2006/relationships/tags" Target="../tags/tag966.xml"/></Relationships>
</file>

<file path=ppt/slides/_rels/slide99.xml.rels><?xml version="1.0" encoding="UTF-8" standalone="yes"?>
<Relationships xmlns="http://schemas.openxmlformats.org/package/2006/relationships"><Relationship Id="rId9" Type="http://schemas.openxmlformats.org/officeDocument/2006/relationships/tags" Target="../tags/tag982.xml"/><Relationship Id="rId8" Type="http://schemas.openxmlformats.org/officeDocument/2006/relationships/tags" Target="../tags/tag981.xml"/><Relationship Id="rId7" Type="http://schemas.openxmlformats.org/officeDocument/2006/relationships/tags" Target="../tags/tag980.xml"/><Relationship Id="rId6" Type="http://schemas.openxmlformats.org/officeDocument/2006/relationships/tags" Target="../tags/tag979.xml"/><Relationship Id="rId5" Type="http://schemas.openxmlformats.org/officeDocument/2006/relationships/tags" Target="../tags/tag978.xml"/><Relationship Id="rId4" Type="http://schemas.openxmlformats.org/officeDocument/2006/relationships/tags" Target="../tags/tag977.xml"/><Relationship Id="rId3" Type="http://schemas.openxmlformats.org/officeDocument/2006/relationships/tags" Target="../tags/tag976.xml"/><Relationship Id="rId2" Type="http://schemas.openxmlformats.org/officeDocument/2006/relationships/tags" Target="../tags/tag975.xml"/><Relationship Id="rId10" Type="http://schemas.openxmlformats.org/officeDocument/2006/relationships/slideLayout" Target="../slideLayouts/slideLayout17.xml"/><Relationship Id="rId1" Type="http://schemas.openxmlformats.org/officeDocument/2006/relationships/tags" Target="../tags/tag9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第十三章 行政事业单位的资产(上)</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收付现金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92150" y="1543685"/>
            <a:ext cx="10796270" cy="23393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提供服务、物品或者其他事项收到现金,按照实际收到的金额,借记“库存现金”科目,贷记“事业收入”“应收账款”等相关科目。涉及增值税业务的,相关账务处理参见“应交增值税”科目。因购买服务、物品或者其他事项支付现金,按照实际支付的金额,借记“业务活动费用”“单位管理费用”“库存物品”等相关科目,贷记“库存现金”科目。涉及增值税业务的,相关账务处理参见“应交增值税”科目。
【例13-4】 某事业单位后勤处室2024年4月3日购买零星办公用品,支付现金250元。财会部门根据有关凭证,应做账务处理如下: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97100" y="3873500"/>
          <a:ext cx="7279640" cy="2171700"/>
        </p:xfrm>
        <a:graphic>
          <a:graphicData uri="http://schemas.openxmlformats.org/drawingml/2006/table">
            <a:tbl>
              <a:tblPr/>
              <a:tblGrid>
                <a:gridCol w="3335020"/>
                <a:gridCol w="3944620"/>
              </a:tblGrid>
              <a:tr h="73914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256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借:单位管理费用	250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贷:库存现金	  250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250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250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接受捐赠取得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27735" y="1387475"/>
            <a:ext cx="10429240" cy="264731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单位接受捐赠的长期股权投资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其成本按照有关凭据注明的金额加上相关税费确定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其成本按照评估价值加上相关税费确定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其成本比照同类或类似资产的市场价格加上相关税费确定。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接受捐赠的长期股权投资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某事业单位接受捐赠取得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N</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公司的股权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每股价格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311400" y="4025900"/>
          <a:ext cx="8075930" cy="1781175"/>
        </p:xfrm>
        <a:graphic>
          <a:graphicData uri="http://schemas.openxmlformats.org/drawingml/2006/table">
            <a:tbl>
              <a:tblPr/>
              <a:tblGrid>
                <a:gridCol w="4413250"/>
                <a:gridCol w="3662680"/>
              </a:tblGrid>
              <a:tr h="34036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4081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借:长期股权投资——成本	100 800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贷:捐赠收入	       100 000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800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4</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无偿调入取得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6435" y="1371600"/>
            <a:ext cx="10575290" cy="22313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无偿调入的长期股权投资,其成本按照调出方账面价值加上相关税费确定。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无偿调入的长期股权投资,按照确定的投资成本,借记“长期股权投资”或“长期股权投资——成本”科目,按照发生的相关税费,贷记“银行存款”等科目,按照其差额,贷记“无偿调拨净资产”科目的。
【例13-56】 某事业单位无偿接受调入取得的P公司的股权5 000股,每股价格20元,相关税费800元,以银行存款支付。财会部门根据有关凭证,应做账务处理如下: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533525" y="3755390"/>
          <a:ext cx="8881110" cy="2185035"/>
        </p:xfrm>
        <a:graphic>
          <a:graphicData uri="http://schemas.openxmlformats.org/drawingml/2006/table">
            <a:tbl>
              <a:tblPr/>
              <a:tblGrid>
                <a:gridCol w="5054600"/>
                <a:gridCol w="3826510"/>
              </a:tblGrid>
              <a:tr h="61658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684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借:长期股权投资——成本	100 800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贷:无偿调拨净资产	100 000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800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800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441450" y="1536065"/>
            <a:ext cx="9571355" cy="46488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长期股权投资在持有期间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通常采用权益法进行核算。单位无权决定被投资单位的财务和经营政策或无权参与被投资单位的财务和经营政策决策的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应当采用成本法进行核算。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有期间收到的现金股利或利润有两种处理方式，一是留归单位所有，另一则需要上缴财政。前者需要确认为单位的投资收益；后者则无需确认为单位的投资收益，做应缴财政款处理。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号》规定，事业单位按规定应将长期股权投资持有期间取得的投资净收益上缴本级财政并纳入一般公共预算管理的，在应收或收到上述有关款项时不确认投资收益，应通过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42035" y="1290955"/>
            <a:ext cx="10781030" cy="52781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成本法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是指投资按照投资成本计量的方法。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在成本法下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长期股权投资的账面余额通常保持不变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但追加或收回投资时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应当相应调整其账面余额。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长期股权投资持有期间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被投资单位宣告分派的现金股利或利润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单位应当按照宣告分派的现金股利或利润中属于单位应享有的份额确认为投资收益，借记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股利或利润留归单位所有的，收到现金股利或利润时，借记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股利或利润需要上缴财政的，收到现金股利或利润时，借记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科目，同时按照此前确定的应收股利金额，借记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科目（此前确认的投资收益已经结转的），贷记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科目；将取得的现金股利或利润上缴财政时，借记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70915" y="181610"/>
            <a:ext cx="10250170" cy="575945"/>
          </a:xfrm>
          <a:prstGeom prst="rect">
            <a:avLst/>
          </a:prstGeom>
          <a:noFill/>
        </p:spPr>
        <p:txBody>
          <a:bodyPr wrap="square" rtlCol="0" anchor="t">
            <a:noAutofit/>
          </a:bodyPr>
          <a:p>
            <a:pPr indent="0" fontAlgn="auto">
              <a:lnSpc>
                <a:spcPct val="150000"/>
              </a:lnSpc>
            </a:pPr>
            <a:r>
              <a:rPr lang="zh-CN" altLang="en-US"/>
              <a:t>【例</a:t>
            </a:r>
            <a:r>
              <a:rPr lang="en-US" altLang="zh-CN"/>
              <a:t>13-57</a:t>
            </a:r>
            <a:r>
              <a:rPr lang="zh-CN" altLang="en-US"/>
              <a:t>】　某事业单位持有</a:t>
            </a:r>
            <a:r>
              <a:rPr lang="en-US" altLang="zh-CN"/>
              <a:t>L</a:t>
            </a:r>
            <a:r>
              <a:rPr lang="zh-CN" altLang="en-US"/>
              <a:t>公司的股权</a:t>
            </a:r>
            <a:r>
              <a:rPr lang="en-US" altLang="zh-CN"/>
              <a:t>1 500</a:t>
            </a:r>
            <a:r>
              <a:rPr lang="zh-CN" altLang="en-US"/>
              <a:t>股</a:t>
            </a:r>
            <a:r>
              <a:rPr lang="en-US" altLang="zh-CN"/>
              <a:t>,L</a:t>
            </a:r>
            <a:r>
              <a:rPr lang="zh-CN" altLang="en-US"/>
              <a:t>公司年末宣告分红</a:t>
            </a:r>
            <a:r>
              <a:rPr lang="en-US" altLang="zh-CN"/>
              <a:t>6 000</a:t>
            </a:r>
            <a:r>
              <a:rPr lang="zh-CN" altLang="en-US"/>
              <a:t>元</a:t>
            </a:r>
            <a:r>
              <a:rPr lang="en-US" altLang="zh-CN"/>
              <a:t>,</a:t>
            </a:r>
            <a:r>
              <a:rPr lang="zh-CN" altLang="en-US"/>
              <a:t>该事业单位于次年</a:t>
            </a:r>
            <a:r>
              <a:rPr lang="en-US" altLang="zh-CN"/>
              <a:t>1</a:t>
            </a:r>
            <a:r>
              <a:rPr lang="zh-CN" altLang="en-US"/>
              <a:t>月收到股利</a:t>
            </a:r>
            <a:r>
              <a:rPr lang="en-US" altLang="zh-CN"/>
              <a:t>,</a:t>
            </a:r>
            <a:r>
              <a:rPr lang="zh-CN" altLang="en-US"/>
              <a:t>存入银行。财会部门根据有关凭证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1459230" y="1068705"/>
          <a:ext cx="9103995" cy="5765800"/>
        </p:xfrm>
        <a:graphic>
          <a:graphicData uri="http://schemas.openxmlformats.org/drawingml/2006/table">
            <a:tbl>
              <a:tblPr/>
              <a:tblGrid>
                <a:gridCol w="3669665"/>
                <a:gridCol w="5434330"/>
              </a:tblGrid>
              <a:tr h="471805">
                <a:tc>
                  <a:txBody>
                    <a:bodyPr/>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财务会计</a:t>
                      </a:r>
                      <a:endParaRPr 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rPr>
                        <a:t>预算会计</a:t>
                      </a:r>
                      <a:endParaRPr 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07235">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（1）股利留归单位：</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宣告时: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借:应收股利	6 000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贷:投资收益	6 000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收款时: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借:银行存款	6 000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贷:应收股利	6 000</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宣告时</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91440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收款时</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zh-CN" sz="1400" spc="120">
                          <a:solidFill>
                            <a:schemeClr val="tx1"/>
                          </a:solidFill>
                          <a:latin typeface="微软雅黑" panose="020B0503020204020204" charset="-122"/>
                          <a:ea typeface="微软雅黑" panose="020B0503020204020204" charset="-122"/>
                          <a:cs typeface="微软雅黑" panose="020B0503020204020204" charset="-122"/>
                        </a:rPr>
                        <a:t>投资预算收益</a:t>
                      </a:r>
                      <a:r>
                        <a:rPr lang="zh-CN" altLang="en-US" sz="14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286760">
                <a:tc>
                  <a:txBody>
                    <a:bodyPr/>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2</a:t>
                      </a:r>
                      <a:r>
                        <a:rPr lang="zh-CN" sz="1400" spc="120">
                          <a:solidFill>
                            <a:schemeClr val="tx1"/>
                          </a:solidFill>
                          <a:latin typeface="微软雅黑" panose="020B0503020204020204" charset="-122"/>
                          <a:ea typeface="微软雅黑" panose="020B0503020204020204" charset="-122"/>
                          <a:cs typeface="微软雅黑" panose="020B0503020204020204" charset="-122"/>
                        </a:rPr>
                        <a:t>）股利需上缴财政：</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宣告时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借：应收股利</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贷：投资收益</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收款时</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借：银行存款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贷：应缴财政款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借：累计盈余</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    </a:t>
                      </a:r>
                      <a:r>
                        <a:rPr lang="zh-CN" sz="1400" spc="120">
                          <a:solidFill>
                            <a:schemeClr val="tx1"/>
                          </a:solidFill>
                          <a:latin typeface="微软雅黑" panose="020B0503020204020204" charset="-122"/>
                          <a:ea typeface="微软雅黑" panose="020B0503020204020204" charset="-122"/>
                          <a:cs typeface="微软雅黑" panose="020B0503020204020204" charset="-122"/>
                        </a:rPr>
                        <a:t>借：应收股利</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上缴财政款时：</a:t>
                      </a:r>
                      <a:endParaRPr 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借：应缴财政款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400" spc="120">
                          <a:solidFill>
                            <a:schemeClr val="tx1"/>
                          </a:solidFill>
                          <a:latin typeface="微软雅黑" panose="020B0503020204020204" charset="-122"/>
                          <a:ea typeface="微软雅黑" panose="020B0503020204020204" charset="-122"/>
                          <a:cs typeface="微软雅黑" panose="020B0503020204020204" charset="-122"/>
                        </a:rPr>
                        <a:t>贷：银行存款</a:t>
                      </a:r>
                      <a:r>
                        <a:rPr lang="en-US" altLang="zh-CN" sz="14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4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933450" algn="l">
                        <a:lnSpc>
                          <a:spcPct val="120000"/>
                        </a:lnSpc>
                        <a:spcBef>
                          <a:spcPts val="0"/>
                        </a:spcBef>
                        <a:spcAft>
                          <a:spcPts val="0"/>
                        </a:spcAft>
                      </a:pPr>
                      <a:r>
                        <a:rPr lang="en-US" altLang="zh-CN" sz="1400" spc="120">
                          <a:solidFill>
                            <a:schemeClr val="tx1"/>
                          </a:solidFill>
                          <a:latin typeface="微软雅黑" panose="020B0503020204020204" charset="-122"/>
                          <a:ea typeface="微软雅黑" panose="020B0503020204020204" charset="-122"/>
                        </a:rPr>
                        <a:t>-------</a:t>
                      </a:r>
                      <a:endParaRPr lang="en-US" altLang="zh-CN" sz="14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91540" y="1481455"/>
            <a:ext cx="9715500" cy="46824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是指投资最初以投资成本计量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以后根据单位在被投资单位所享有的所有者权益份额的变动对投资的账面余额进行调整的方法。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采用权益法的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按照如下原则进行会计处理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单位取得长期股权投资后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对于被投资单位所有者权益的变动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应当按照下列规定进行处理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①</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按照应享有或应分担的被投资单位实现的净损益的份额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确认为投资损益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同时调整长期股权投资的账面余额。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被投资单位实现净利润的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按照应享有的份额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0585" y="1481455"/>
            <a:ext cx="9736455" cy="1508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的有表决权股份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能够对其施加重大影响。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年实现净利润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98040" y="3009265"/>
          <a:ext cx="7583170" cy="2124075"/>
        </p:xfrm>
        <a:graphic>
          <a:graphicData uri="http://schemas.openxmlformats.org/drawingml/2006/table">
            <a:tbl>
              <a:tblPr/>
              <a:tblGrid>
                <a:gridCol w="5351780"/>
                <a:gridCol w="2231390"/>
              </a:tblGrid>
              <a:tr h="4832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4084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借:长期股权投资——损益调整	64 000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贷:投资收益	            64 000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75335" y="1481455"/>
            <a:ext cx="10409555" cy="43154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投资单位宣告分派现金股利或利润时，按照被投资单位宣告分派的现金股利或利润计算应享有的份额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确认为应收股利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同时减少长期股权投资的账面余额，借记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股利或利润留归单位所有的，收到现金股利或利润时，借记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股利或利润需要上缴财政，收到现金股利或利润时，借记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科目，同时按照此前确定的应收股利金额，借记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科目（此前确认的投资收益已经结转的），贷记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科目；将取得的现金股利或利润上缴财政时，借记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61035" y="381000"/>
            <a:ext cx="11007090" cy="1289685"/>
          </a:xfrm>
          <a:prstGeom prst="rect">
            <a:avLst/>
          </a:prstGeom>
          <a:noFill/>
        </p:spPr>
        <p:txBody>
          <a:bodyPr wrap="square" rtlCol="0" anchor="t">
            <a:noAutofit/>
          </a:bodyPr>
          <a:p>
            <a:pPr indent="0" fontAlgn="auto">
              <a:lnSpc>
                <a:spcPct val="150000"/>
              </a:lnSpc>
            </a:pPr>
            <a:r>
              <a:rPr lang="zh-CN" altLang="en-US"/>
              <a:t>　【例</a:t>
            </a:r>
            <a:r>
              <a:rPr lang="en-US" altLang="zh-CN"/>
              <a:t>13-59</a:t>
            </a:r>
            <a:r>
              <a:rPr lang="zh-CN" altLang="en-US"/>
              <a:t>】　续例</a:t>
            </a:r>
            <a:r>
              <a:rPr lang="en-US" altLang="zh-CN"/>
              <a:t>13-58,M</a:t>
            </a:r>
            <a:r>
              <a:rPr lang="zh-CN" altLang="en-US"/>
              <a:t>公司</a:t>
            </a:r>
            <a:r>
              <a:rPr lang="en-US" altLang="zh-CN"/>
              <a:t>2024</a:t>
            </a:r>
            <a:r>
              <a:rPr lang="zh-CN" altLang="en-US"/>
              <a:t>年末宣告分配股利</a:t>
            </a:r>
            <a:r>
              <a:rPr lang="en-US" altLang="zh-CN"/>
              <a:t>120 000</a:t>
            </a:r>
            <a:r>
              <a:rPr lang="zh-CN" altLang="en-US"/>
              <a:t>元</a:t>
            </a:r>
            <a:r>
              <a:rPr lang="en-US" altLang="zh-CN"/>
              <a:t>,</a:t>
            </a:r>
            <a:r>
              <a:rPr lang="zh-CN" altLang="en-US"/>
              <a:t>该事业单位按其持股比例享有分红</a:t>
            </a:r>
            <a:r>
              <a:rPr lang="en-US" altLang="zh-CN"/>
              <a:t>24 000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044700" y="1409700"/>
          <a:ext cx="8867775" cy="4820920"/>
        </p:xfrm>
        <a:graphic>
          <a:graphicData uri="http://schemas.openxmlformats.org/drawingml/2006/table">
            <a:tbl>
              <a:tblPr/>
              <a:tblGrid>
                <a:gridCol w="4963160"/>
                <a:gridCol w="3904615"/>
              </a:tblGrid>
              <a:tr h="41275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7172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（1）股利留归单位：</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宣告时：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借:应收股利	24 000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贷:长期股权投资——损益调整	24 000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收款时: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借:银行存款	24 000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贷:应收股利	24 000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宣告时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9144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投资预算收益</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6 000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3644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a:t>
                      </a:r>
                      <a:r>
                        <a:rPr lang="zh-CN" sz="1600" spc="120">
                          <a:solidFill>
                            <a:schemeClr val="tx1"/>
                          </a:solidFill>
                          <a:latin typeface="微软雅黑" panose="020B0503020204020204" charset="-122"/>
                          <a:ea typeface="微软雅黑" panose="020B0503020204020204" charset="-122"/>
                          <a:cs typeface="微软雅黑" panose="020B0503020204020204" charset="-122"/>
                        </a:rPr>
                        <a:t>）股利需上缴财政：</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宣告时：</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应收股利</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24 000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长期股权投资</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损益调整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24 000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收款时</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收到股利和上缴财政时的账务处理与成本法一致。</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80110" y="1481455"/>
            <a:ext cx="10304780" cy="29362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③</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按照被投资单位除净损益和利润分配以外的所有者权益变动的份额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确认为净资产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同时调整长期股权投资的账面余额。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被投资单位发生除净损益和利润分配以外的所有者权益变动的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按照应享有或应分担的份额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13-58,M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年其他所有者权益增加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25700" y="4406900"/>
          <a:ext cx="7810500" cy="1944370"/>
        </p:xfrm>
        <a:graphic>
          <a:graphicData uri="http://schemas.openxmlformats.org/drawingml/2006/table">
            <a:tbl>
              <a:tblPr/>
              <a:tblGrid>
                <a:gridCol w="5951855"/>
                <a:gridCol w="1858645"/>
              </a:tblGrid>
              <a:tr h="56896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7541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借:长期股权投资——其他权益变动	2 400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贷:权益法调整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    2 400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rPr>
                        <a:t>—</a:t>
                      </a:r>
                      <a:endParaRPr lang="en-US" altLang="zh-CN" sz="1600" spc="6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9493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72135" y="1249045"/>
            <a:ext cx="11162665" cy="523557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对外捐赠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单位以库存现金对外捐赠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按照实际捐出的金额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收到受托代理、代管的现金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支付受托代理、代管的现金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科目。预算会计不做处理。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短缺或溢余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单位每日账款核对中发现有待查明原因的现金短缺或溢余的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科目核算。属于现金溢余的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应当按照实际溢余的金额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属于现金短缺的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应当按照实际短缺的金额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科目。待查明原因后及时进行账务处理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具体内容参见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5170" y="1459230"/>
            <a:ext cx="11008995" cy="32213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单位确认被投资单位发生的净亏损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应当以长期股权投资的账面余额减记至零为限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单位负有承担额外损失义务的除外。被投资单位发生净亏损但以后年度又实现净利润的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单位应当在其收益分享额弥补未确认的亏损分担额等后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恢复确认投资收益。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被投资单位发生净亏损的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按照应分担的份额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的账面余额减记至零为限。发生亏损的被投资单位以后年度又实现净利润的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按照收益分享额弥补未确认的亏损分担额等后的金额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13-58,M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年发生净亏损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41600" y="4457700"/>
          <a:ext cx="6756400" cy="1930400"/>
        </p:xfrm>
        <a:graphic>
          <a:graphicData uri="http://schemas.openxmlformats.org/drawingml/2006/table">
            <a:tbl>
              <a:tblPr/>
              <a:tblGrid>
                <a:gridCol w="5207000"/>
                <a:gridCol w="1549400"/>
              </a:tblGrid>
              <a:tr h="78930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4109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借:投资收益	60 000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贷:长期股权投资——权益调整	60 000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rPr>
                        <a:t>—</a:t>
                      </a:r>
                      <a:endParaRPr lang="en-US" altLang="zh-CN" sz="1700" spc="130">
                        <a:solidFill>
                          <a:schemeClr val="tx1"/>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长期股权投资核算方法的转换</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30225" y="1371600"/>
            <a:ext cx="11204575" cy="4819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权益法转成本法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单位因处置部分长期股权投资等原因无权再决定被投资单位的财务和经营政策或者参与被投资单位的财务和经营政策决策的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应当对处置后的剩余股权投资改按成本法核算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并以该剩余股权投资在权益法下的账面余额作为按照成本法核算的初始投资成本。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其后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被投资单位宣告分派现金股利或利润时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属于已计入投资账面余额的部分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作为成本法下长期股权投资成本的收回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冲减长期股权投资的账面余额。按照应分得的现金股利或利润份额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长期股权投资核算方法的转换</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3890" y="1371600"/>
            <a:ext cx="11090910" cy="186436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某事业单位持有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N</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的有表决权股份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N</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公司施加重大影响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对该股权投资采用权益法核算。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该事业单位将此项投资中的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出售给其他单位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相关手续于当日完成。甲公司无法再对乙公司施加重大影响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对该股权投资采用成本法核算。出售后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剩余的长期股权投资的账面余额为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其中投资成本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将权益法转入成本法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933700" y="3365500"/>
          <a:ext cx="7454900" cy="2755900"/>
        </p:xfrm>
        <a:graphic>
          <a:graphicData uri="http://schemas.openxmlformats.org/drawingml/2006/table">
            <a:tbl>
              <a:tblPr/>
              <a:tblGrid>
                <a:gridCol w="5629910"/>
                <a:gridCol w="1824990"/>
              </a:tblGrid>
              <a:tr h="991870">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64030">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借:长期股权投资	180 000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贷:长期股权投资——成本	160 000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长期股权投资——损益调整	 20 000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rPr>
                        <a:t>—</a:t>
                      </a:r>
                      <a:endParaRPr lang="en-US" altLang="zh-CN" sz="18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成本法转权益法</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93090" y="1384300"/>
            <a:ext cx="11141710" cy="34404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因追加投资等原因对长期股权投资的核算从成本法改为权益法的,应当自有权决定被投资单位的财务和经营政策或者参与被投资单位的财务和经营政策决策时,按成本法下长期股权投资的账面余额加上追加投资的成本作为按照权益法核算的初始投资成本。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因追加投资等原因对长期股权投资的核算从成本法改为权益法的,应当按照成本法下“长期股权投资”账面余额与追加投资成本的合计金额,借记“长期股权投资——成本”科目,按照成本法下“长期股权投资”账面余额,贷记“长期股权投资”科目,按照追加投资的成本,贷记“银行存款”等科目。
【例13-63】 2024年1月1日,某事业单位以60 000元现金取得N公司10%的股权。2025年1月1日,该事业单位又以120 000元的现金取得N公司22%的股权,相关手续于当日完成。增投后,该事业单位能够对N公司施加重大影响,对该项股权投资转为采用权益法核算。不考虑相关税费。财会部门根据有关凭证,增投后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124200" y="4591685"/>
          <a:ext cx="8218170" cy="2106295"/>
        </p:xfrm>
        <a:graphic>
          <a:graphicData uri="http://schemas.openxmlformats.org/drawingml/2006/table">
            <a:tbl>
              <a:tblPr/>
              <a:tblGrid>
                <a:gridCol w="3933825"/>
                <a:gridCol w="4284345"/>
              </a:tblGrid>
              <a:tr h="58864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176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借:长期股权投资——成本	180 000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贷:长期股权投资          60 000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120 000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3120" y="1550035"/>
            <a:ext cx="10661015" cy="492442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单位按规定报经批准处置长期股权投资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应当冲减长期股权投资的账面余额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并按规定将处置价款扣除相关税费后的余额做应缴款项处理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或者按规定将处置价款扣除相关税费后的余额与长期股权投资账面余额的差额计入当期投资损益。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采用权益法核算的长期股权投资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因被投资单位除净损益和利润分配以外的所有者权益变动而将应享有的份额计入净资产的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处置该项投资时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还应当将原计入净资产的相应部分转入当期投资损益。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按照规定报经批准出售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应当区分长期股权投资取得方式分别进行处理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处置以现金取得的长期股权投资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处置净收入留归单位的，按照实际取得的价款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按照被处置长期股权投资的账面余额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按照尚未领取的现金股利或利润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按照发生的相关税费等支出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按照借贷方差额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科目。处置净收入（处置价款扣除投资本金和相关税费后的净额）上缴本级财政并纳入一般公共预算管理的，在应收或收到上述有关款项时不确认投资收益，应通过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23900" y="197485"/>
            <a:ext cx="10323830" cy="1361440"/>
          </a:xfrm>
          <a:prstGeom prst="rect">
            <a:avLst/>
          </a:prstGeom>
          <a:noFill/>
        </p:spPr>
        <p:txBody>
          <a:bodyPr wrap="square" rtlCol="0" anchor="t">
            <a:noAutofit/>
          </a:bodyPr>
          <a:p>
            <a:pPr indent="0" fontAlgn="auto">
              <a:lnSpc>
                <a:spcPct val="150000"/>
              </a:lnSpc>
            </a:pPr>
            <a:r>
              <a:rPr lang="zh-CN" altLang="en-US"/>
              <a:t>【例</a:t>
            </a:r>
            <a:r>
              <a:rPr lang="en-US" altLang="zh-CN"/>
              <a:t>13-64</a:t>
            </a:r>
            <a:r>
              <a:rPr lang="zh-CN" altLang="en-US"/>
              <a:t>】　某事业单位</a:t>
            </a:r>
            <a:r>
              <a:rPr lang="en-US" altLang="zh-CN"/>
              <a:t>2024</a:t>
            </a:r>
            <a:r>
              <a:rPr lang="zh-CN" altLang="en-US"/>
              <a:t>年以现金</a:t>
            </a:r>
            <a:r>
              <a:rPr lang="en-US" altLang="zh-CN"/>
              <a:t>120 000</a:t>
            </a:r>
            <a:r>
              <a:rPr lang="zh-CN" altLang="en-US"/>
              <a:t>元取得一项长期股权投资</a:t>
            </a:r>
            <a:r>
              <a:rPr lang="en-US" altLang="zh-CN"/>
              <a:t>,2027</a:t>
            </a:r>
            <a:r>
              <a:rPr lang="zh-CN" altLang="en-US"/>
              <a:t>年该事业单位向外单位转让此长期股权投资</a:t>
            </a:r>
            <a:r>
              <a:rPr lang="en-US" altLang="zh-CN"/>
              <a:t>,</a:t>
            </a:r>
            <a:r>
              <a:rPr lang="zh-CN" altLang="en-US"/>
              <a:t>转让日其账面余额为</a:t>
            </a:r>
            <a:r>
              <a:rPr lang="en-US" altLang="zh-CN"/>
              <a:t>120 000</a:t>
            </a:r>
            <a:r>
              <a:rPr lang="zh-CN" altLang="en-US"/>
              <a:t>元</a:t>
            </a:r>
            <a:r>
              <a:rPr lang="en-US" altLang="zh-CN"/>
              <a:t>,</a:t>
            </a:r>
            <a:r>
              <a:rPr lang="zh-CN" altLang="en-US"/>
              <a:t>未领取的现金股利为</a:t>
            </a:r>
            <a:r>
              <a:rPr lang="en-US" altLang="zh-CN"/>
              <a:t>10 000</a:t>
            </a:r>
            <a:r>
              <a:rPr lang="zh-CN" altLang="en-US"/>
              <a:t>元</a:t>
            </a:r>
            <a:r>
              <a:rPr lang="en-US" altLang="zh-CN"/>
              <a:t>,</a:t>
            </a:r>
            <a:r>
              <a:rPr lang="zh-CN" altLang="en-US"/>
              <a:t>支付相关税费</a:t>
            </a:r>
            <a:r>
              <a:rPr lang="en-US" altLang="zh-CN"/>
              <a:t>200</a:t>
            </a:r>
            <a:r>
              <a:rPr lang="zh-CN" altLang="en-US"/>
              <a:t>元</a:t>
            </a:r>
            <a:r>
              <a:rPr lang="en-US" altLang="zh-CN"/>
              <a:t>,</a:t>
            </a:r>
            <a:r>
              <a:rPr lang="zh-CN" altLang="en-US"/>
              <a:t>取得价款</a:t>
            </a:r>
            <a:r>
              <a:rPr lang="en-US" altLang="zh-CN"/>
              <a:t>140 000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362200" y="1727200"/>
          <a:ext cx="7993380" cy="4711700"/>
        </p:xfrm>
        <a:graphic>
          <a:graphicData uri="http://schemas.openxmlformats.org/drawingml/2006/table">
            <a:tbl>
              <a:tblPr/>
              <a:tblGrid>
                <a:gridCol w="3994150"/>
                <a:gridCol w="3999230"/>
              </a:tblGrid>
              <a:tr h="36576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4345940">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（1）处置净收入留归单位：</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借:银行存款	140 000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贷:长期股权投资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120 000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应收股利	10 000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银行存款	200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投资收益	9 800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（2）处置净收入需上缴财政：</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借:银行存款	140 000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贷:长期股权投资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120 000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银行存款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200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应缴财政款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19 800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借：投资收益10 000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    贷：应收股利10 000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a:t>
                      </a:r>
                      <a:r>
                        <a:rPr lang="zh-CN" sz="1600" spc="60">
                          <a:solidFill>
                            <a:schemeClr val="tx1"/>
                          </a:solidFill>
                          <a:latin typeface="微软雅黑" panose="020B0503020204020204" charset="-122"/>
                          <a:ea typeface="微软雅黑" panose="020B0503020204020204" charset="-122"/>
                          <a:cs typeface="微软雅黑" panose="020B0503020204020204" charset="-122"/>
                        </a:rPr>
                        <a:t>）处置净收入留归单位：</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139 800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其他结余</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投资预算收益</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19 800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　</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2</a:t>
                      </a:r>
                      <a:r>
                        <a:rPr lang="zh-CN" sz="1600" spc="60">
                          <a:solidFill>
                            <a:schemeClr val="tx1"/>
                          </a:solidFill>
                          <a:latin typeface="微软雅黑" panose="020B0503020204020204" charset="-122"/>
                          <a:ea typeface="微软雅黑" panose="020B0503020204020204" charset="-122"/>
                          <a:cs typeface="微软雅黑" panose="020B0503020204020204" charset="-122"/>
                        </a:rPr>
                        <a:t>）处置净收入需上缴财政：</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sz="1600" spc="60">
                          <a:solidFill>
                            <a:schemeClr val="tx1"/>
                          </a:solidFill>
                          <a:latin typeface="微软雅黑" panose="020B0503020204020204" charset="-122"/>
                          <a:ea typeface="微软雅黑" panose="020B0503020204020204" charset="-122"/>
                          <a:cs typeface="微软雅黑" panose="020B0503020204020204" charset="-122"/>
                        </a:rPr>
                        <a:t>其他结余</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120 000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48665" y="1384300"/>
            <a:ext cx="10745470" cy="509016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处置以现金以外的其他资产取得的（不含科技成果转化形成的）长期股权投资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下，事业单位处置以现金以外的其他资产取得的（不含科技成果转化形成的）长期股权投资时，按规定将取得的投资收益（此处的投资收益，是指长期股权投资处置价款扣除长期股权投资成本和相关税费后的差额）纳入本单位预算管理的，分别以下两种情况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①</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长期股权投资的账面余额大于其投资成本的，应当按照被处置长期股权投资的成本，借记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科目；同时，按照实际取得的价款，借记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等科目，按照尚未领取的现金股利或利润，贷记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科目，按照发生的相关税费等支出，贷记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等科目，按照长期股权投资的账面余额减去其投资成本的差额，贷记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科目（以上明细科目为贷方余额的，借记相关明细科目），按照实际取得的价款与被处置长期股权投资账面余额、应收股利账面余额和相关税费支出合计数的差额，贷记或借记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科目，按照贷方差额，贷记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科目。预算会计的账务处理按照《政府会计制度》进行。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06120" y="1384300"/>
            <a:ext cx="9915525" cy="52641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这种情况下的会计分录举例如下：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700530" y="2036445"/>
          <a:ext cx="9842500" cy="4085590"/>
        </p:xfrm>
        <a:graphic>
          <a:graphicData uri="http://schemas.openxmlformats.org/drawingml/2006/table">
            <a:tbl>
              <a:tblPr/>
              <a:tblGrid>
                <a:gridCol w="6104255"/>
                <a:gridCol w="3738245"/>
              </a:tblGrid>
              <a:tr h="571500">
                <a:tc>
                  <a:txBody>
                    <a:bodyPr/>
                    <a:p>
                      <a:pPr marL="0" indent="266700" algn="ctr">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rPr>
                        <a:t>财务会计</a:t>
                      </a:r>
                      <a:endParaRPr lang="zh-CN" sz="16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600" spc="130">
                          <a:solidFill>
                            <a:schemeClr val="tx1"/>
                          </a:solidFill>
                          <a:latin typeface="微软雅黑" panose="020B0503020204020204" charset="-122"/>
                          <a:ea typeface="微软雅黑" panose="020B0503020204020204" charset="-122"/>
                        </a:rPr>
                        <a:t>预算会计</a:t>
                      </a:r>
                      <a:endParaRPr lang="zh-CN" sz="16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140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借：资产处置费用</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贷：长期股权投资——成本</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借：银行存款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贷：应收股利（如有）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长期股权投资——损益调整、其他权益变动（也可能在借方）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银行存款（相关税费）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投资收益（取得价款与投资账面余额、应收股利账面余额和相关税费支出合计数的差额）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应缴财政款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贷：投资预算收益（取得价款减去投资成本和相关税费后的金额）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48665" y="1384300"/>
            <a:ext cx="10745470" cy="509016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长期股权投资的账面余额小于或等于其投资成本的，应当按照被处置长期股权投资的账面余额，借记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科目，按照长期股权投资各明细科目的余额，贷记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科目；同时，按照实际取得的价款，借记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等科目，按照尚未领取的现金股利或利润，贷记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科目，按照发生的相关税费等支出，贷记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等科目，按照实际取得的价款大于被处置长期股权投资成本、应收股利账面余额和相关税费支出合计数的差额，贷记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科目，按照贷方差额，贷记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科目。预算会计的账务处理按照《政府会计制度》进行。</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这种情况下的会计分录举例如下：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31850" y="1384300"/>
            <a:ext cx="10662285" cy="8407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这种情况下的会计分录举例如下：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612900" y="2225040"/>
          <a:ext cx="9366250" cy="3684905"/>
        </p:xfrm>
        <a:graphic>
          <a:graphicData uri="http://schemas.openxmlformats.org/drawingml/2006/table">
            <a:tbl>
              <a:tblPr/>
              <a:tblGrid>
                <a:gridCol w="5882005"/>
                <a:gridCol w="3484245"/>
              </a:tblGrid>
              <a:tr h="526415">
                <a:tc>
                  <a:txBody>
                    <a:bodyPr/>
                    <a:p>
                      <a:pPr marL="0" indent="2667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15849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借：资产处置费用（投资账面余额）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长期股权投资——损益调整、其他权益变动（部分明细科目余额也可能在贷方）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贷：长期股权投资——成本</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借：银行存款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贷：应收股利（如有）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银行存款（相关税费）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投资收益（取得价款大于投资成本、应收股利账面余额和相关税费支出合计数的差额）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应缴财政款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贷：投资预算收益（取得价款减去投资成本和相关税费后的金额）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银行存款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89635" y="1490345"/>
            <a:ext cx="9717405" cy="467360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为核算单位存入银行及其他金融机构的各种存款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科目。本科目核算单位存入银行或者其他金融机构的各种存款。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单位应当严格按照国家有关支付结算办法的规定办理银行存款收支业务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并按照本制度规定核算银行存款的各项收支业务。本科目应当设置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核算单位受托代理、代管的银行存款。本科目期末借方余额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反映单位实际存放在银行或其他金融机构的款项。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单位应当按照开户银行或其他金融机构、存款种类及币种等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银行存款日记账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由出纳人员根据收付款凭证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按照业务的发生顺序逐笔登记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每日终了应结出余额。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银行存款日记账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应定期与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银行对账单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至少每月核对一次。月度终了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单位银行存款日记账账面余额与银行对账单余额之间如有差额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应当逐笔查明原因并进行处理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按月编制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银行存款余额调节表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调节相符。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75640" y="1384300"/>
            <a:ext cx="10818495" cy="17957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年以无形资产取得一项长期股权投资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年该事业单位向外单位转让此长期股权投资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转让日其账面余额为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496 000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元（其中：成本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495 000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原，损益调整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未领取的现金股利为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银行存款支付相关税费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555 000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977390" y="3228340"/>
          <a:ext cx="8512810" cy="2994660"/>
        </p:xfrm>
        <a:graphic>
          <a:graphicData uri="http://schemas.openxmlformats.org/drawingml/2006/table">
            <a:tbl>
              <a:tblPr/>
              <a:tblGrid>
                <a:gridCol w="4321810"/>
                <a:gridCol w="4191000"/>
              </a:tblGrid>
              <a:tr h="309880">
                <a:tc>
                  <a:txBody>
                    <a:bodyPr/>
                    <a:p>
                      <a:pPr marL="0" indent="266700" algn="ctr">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rPr>
                        <a:t>财务会计</a:t>
                      </a:r>
                      <a:endParaRPr 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rPr>
                        <a:t>预算会计</a:t>
                      </a:r>
                      <a:endParaRPr lang="zh-CN" sz="1600" spc="60">
                        <a:solidFill>
                          <a:schemeClr val="tx1"/>
                        </a:solidFill>
                        <a:latin typeface="微软雅黑" panose="020B0503020204020204" charset="-122"/>
                        <a:ea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84780">
                <a:tc>
                  <a:txBody>
                    <a:bodyPr/>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借：资产处置费用495 000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贷：长期股权投资——成本495 000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借：银行存款555 000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贷：应收股利                30 000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长期股权投资——损益调整1 000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银行存款                5 000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投资收益                24 000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应缴财政款              495 000</a:t>
                      </a:r>
                      <a:endParaRPr 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l">
                        <a:lnSpc>
                          <a:spcPct val="120000"/>
                        </a:lnSpc>
                        <a:spcBef>
                          <a:spcPts val="0"/>
                        </a:spcBef>
                        <a:spcAft>
                          <a:spcPts val="0"/>
                        </a:spcAft>
                      </a:pPr>
                      <a:r>
                        <a:rPr lang="zh-CN" sz="1600" spc="6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货币资金</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55 000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p>
                      <a:pPr marL="0" indent="266700" algn="l">
                        <a:lnSpc>
                          <a:spcPct val="120000"/>
                        </a:lnSpc>
                        <a:spcBef>
                          <a:spcPts val="0"/>
                        </a:spcBef>
                        <a:spcAft>
                          <a:spcPts val="0"/>
                        </a:spcAft>
                      </a:pP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    </a:t>
                      </a:r>
                      <a:r>
                        <a:rPr lang="zh-CN" sz="1600" spc="60">
                          <a:solidFill>
                            <a:schemeClr val="tx1"/>
                          </a:solidFill>
                          <a:latin typeface="微软雅黑" panose="020B0503020204020204" charset="-122"/>
                          <a:ea typeface="微软雅黑" panose="020B0503020204020204" charset="-122"/>
                          <a:cs typeface="微软雅黑" panose="020B0503020204020204" charset="-122"/>
                        </a:rPr>
                        <a:t>贷：投资预算收益</a:t>
                      </a:r>
                      <a:r>
                        <a:rPr lang="zh-CN" altLang="en-US" sz="1600" spc="6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60">
                          <a:solidFill>
                            <a:schemeClr val="tx1"/>
                          </a:solidFill>
                          <a:latin typeface="微软雅黑" panose="020B0503020204020204" charset="-122"/>
                          <a:ea typeface="微软雅黑" panose="020B0503020204020204" charset="-122"/>
                          <a:cs typeface="微软雅黑" panose="020B0503020204020204" charset="-122"/>
                        </a:rPr>
                        <a:t>55 000</a:t>
                      </a:r>
                      <a:endParaRPr lang="en-US" altLang="zh-CN" sz="16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54685" y="1384300"/>
            <a:ext cx="10839450" cy="9131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）处置以科技成果转化形成的长期股权投资，按规定所取得的收入全部留归本单位的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974850" y="2584450"/>
          <a:ext cx="8664575" cy="3172460"/>
        </p:xfrm>
        <a:graphic>
          <a:graphicData uri="http://schemas.openxmlformats.org/drawingml/2006/table">
            <a:tbl>
              <a:tblPr/>
              <a:tblGrid>
                <a:gridCol w="4642485"/>
                <a:gridCol w="4022090"/>
              </a:tblGrid>
              <a:tr h="502285">
                <a:tc>
                  <a:txBody>
                    <a:bodyPr/>
                    <a:p>
                      <a:pPr marL="0" indent="2667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2667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7017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借：银行存款（应当按照实际取得的价款）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贷：应收股利（如有）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长期股权投资（按照被处置长期股权投资的账面余额） </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银行存款（相关税费）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投资收益（借贷方差额，有可能在借方）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a:t>
                      </a:r>
                      <a:r>
                        <a:rPr lang="zh-CN" sz="1600" spc="120">
                          <a:solidFill>
                            <a:schemeClr val="tx1"/>
                          </a:solidFill>
                          <a:latin typeface="微软雅黑" panose="020B0503020204020204" charset="-122"/>
                          <a:ea typeface="微软雅黑" panose="020B0503020204020204" charset="-122"/>
                          <a:cs typeface="微软雅黑" panose="020B0503020204020204" charset="-122"/>
                        </a:rPr>
                        <a:t>按照实际取得的价款）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贷：投资预算收益（按照处置时确认的投资收益金额）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其他预算收入（差额）</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14045" y="1371600"/>
            <a:ext cx="10880090" cy="27165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因被投资单位破产清算等原因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有确凿证据表明长期股权投资发生损失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按照规定报经批准后予以核销时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按照予以核销的长期股权投资的账面余额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的有表决权股份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能够对其施加重大影响。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公司宣告破产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该事业单位对所购的股权投资按规定报经批准后予以核销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当时该笔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科目的账面余额为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679700" y="4229100"/>
          <a:ext cx="6629400" cy="2222500"/>
        </p:xfrm>
        <a:graphic>
          <a:graphicData uri="http://schemas.openxmlformats.org/drawingml/2006/table">
            <a:tbl>
              <a:tblPr/>
              <a:tblGrid>
                <a:gridCol w="4763135"/>
                <a:gridCol w="1866265"/>
              </a:tblGrid>
              <a:tr h="939165">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83335">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借:资产处置费用	300 000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贷:长期股权投资  	300 000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rPr>
                        <a:t>—</a:t>
                      </a:r>
                      <a:endParaRPr lang="en-US" altLang="zh-CN" sz="18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571500" y="1247775"/>
            <a:ext cx="10911840" cy="218122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报经批准置换转出长期股权投资时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科目中置换换入库存物品的规定进行账务处理。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13-67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经与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S</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公司协商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某事业单位以长期股权投资换入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S</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公司的一批产成品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交换日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该事业单位换出长期股权投资的账面价值为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公允价值为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元。不考虑其他因素。财会部门根据有关凭证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2971800" y="3429000"/>
          <a:ext cx="6883400" cy="2159000"/>
        </p:xfrm>
        <a:graphic>
          <a:graphicData uri="http://schemas.openxmlformats.org/drawingml/2006/table">
            <a:tbl>
              <a:tblPr/>
              <a:tblGrid>
                <a:gridCol w="4738370"/>
                <a:gridCol w="2145030"/>
              </a:tblGrid>
              <a:tr h="73152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2748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借:库存物品	520 000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资产处置费用</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40 000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贷:长期股权投资 	560 000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870585" y="5588000"/>
            <a:ext cx="10612120" cy="1036955"/>
          </a:xfrm>
          <a:prstGeom prst="rect">
            <a:avLst/>
          </a:prstGeom>
          <a:noFill/>
        </p:spPr>
        <p:txBody>
          <a:bodyPr wrap="square" rtlCol="0" anchor="t">
            <a:noAutofit/>
          </a:bodyPr>
          <a:p>
            <a:pPr indent="0" fontAlgn="auto">
              <a:lnSpc>
                <a:spcPct val="150000"/>
              </a:lnSpc>
            </a:pPr>
            <a:r>
              <a:rPr lang="en-US" altLang="zh-CN"/>
              <a:t>4.</a:t>
            </a:r>
            <a:r>
              <a:rPr lang="zh-CN" altLang="en-US"/>
              <a:t>采用权益法核算的长期股权投资的处置</a:t>
            </a:r>
            <a:r>
              <a:rPr lang="en-US" altLang="zh-CN"/>
              <a:t>,</a:t>
            </a:r>
            <a:r>
              <a:rPr lang="zh-CN" altLang="en-US"/>
              <a:t>除进行上述账务处理外</a:t>
            </a:r>
            <a:r>
              <a:rPr lang="en-US" altLang="zh-CN"/>
              <a:t>,</a:t>
            </a:r>
            <a:r>
              <a:rPr lang="zh-CN" altLang="en-US"/>
              <a:t>还应结转原直接计入净资产的相关金额</a:t>
            </a:r>
            <a:r>
              <a:rPr lang="en-US" altLang="zh-CN"/>
              <a:t>,</a:t>
            </a:r>
            <a:r>
              <a:rPr lang="zh-CN" altLang="en-US"/>
              <a:t>借记或贷记</a:t>
            </a:r>
            <a:r>
              <a:rPr lang="en-US" altLang="zh-CN"/>
              <a:t>“</a:t>
            </a:r>
            <a:r>
              <a:rPr lang="zh-CN" altLang="en-US"/>
              <a:t>权益法调整</a:t>
            </a:r>
            <a:r>
              <a:rPr lang="en-US" altLang="zh-CN"/>
              <a:t>”</a:t>
            </a:r>
            <a:r>
              <a:rPr lang="zh-CN" altLang="en-US"/>
              <a:t>科目</a:t>
            </a:r>
            <a:r>
              <a:rPr lang="en-US" altLang="zh-CN"/>
              <a:t>,</a:t>
            </a:r>
            <a:r>
              <a:rPr lang="zh-CN" altLang="en-US"/>
              <a:t>贷记或借记</a:t>
            </a:r>
            <a:r>
              <a:rPr lang="en-US" altLang="zh-CN"/>
              <a:t>“</a:t>
            </a:r>
            <a:r>
              <a:rPr lang="zh-CN" altLang="en-US"/>
              <a:t>投资收益</a:t>
            </a:r>
            <a:r>
              <a:rPr lang="en-US" altLang="zh-CN"/>
              <a:t>”</a:t>
            </a:r>
            <a:r>
              <a:rPr lang="zh-CN" altLang="en-US"/>
              <a:t>科目。</a:t>
            </a:r>
            <a:endParaRPr lang="zh-CN" altLang="en-US"/>
          </a:p>
        </p:txBody>
      </p:sp>
    </p:spTree>
    <p:custDataLst>
      <p:tags r:id="rId9"/>
    </p:custDataLst>
  </p:cSld>
  <p:clrMapOvr>
    <a:masterClrMapping/>
  </p:clrMapOvr>
  <p:transition spd="med"/>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userDrawn="1">
            <p:custDataLst>
              <p:tags r:id="rId1"/>
            </p:custDataLst>
          </p:nvPr>
        </p:nvGrpSpPr>
        <p:grpSpPr>
          <a:xfrm>
            <a:off x="4001597" y="6045200"/>
            <a:ext cx="8190403" cy="812800"/>
            <a:chOff x="4001597" y="5613400"/>
            <a:chExt cx="8190403" cy="1244600"/>
          </a:xfrm>
        </p:grpSpPr>
        <p:sp>
          <p:nvSpPr>
            <p:cNvPr id="3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9" name="等腰三角形 3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长期股权投资</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5" name="文本框 34"/>
          <p:cNvSpPr txBox="1"/>
          <p:nvPr/>
        </p:nvSpPr>
        <p:spPr>
          <a:xfrm>
            <a:off x="628650" y="1383665"/>
            <a:ext cx="11397615" cy="5270500"/>
          </a:xfrm>
          <a:prstGeom prst="rect">
            <a:avLst/>
          </a:prstGeom>
          <a:noFill/>
        </p:spPr>
        <p:txBody>
          <a:bodyPr wrap="square" rtlCol="0" anchor="t">
            <a:noAutofit/>
          </a:bodyPr>
          <a:p>
            <a:pPr indent="0" fontAlgn="auto">
              <a:lnSpc>
                <a:spcPct val="150000"/>
              </a:lnSpc>
            </a:pPr>
            <a:r>
              <a:rPr lang="en-US" altLang="zh-CN"/>
              <a:t>       1.</a:t>
            </a:r>
            <a:r>
              <a:rPr lang="zh-CN" altLang="en-US"/>
              <a:t>行政事业单位资产的定义是什么</a:t>
            </a:r>
            <a:r>
              <a:rPr lang="en-US" altLang="zh-CN"/>
              <a:t>?</a:t>
            </a:r>
            <a:endParaRPr lang="en-US" altLang="zh-CN"/>
          </a:p>
          <a:p>
            <a:pPr indent="0" fontAlgn="auto">
              <a:lnSpc>
                <a:spcPct val="150000"/>
              </a:lnSpc>
            </a:pPr>
            <a:r>
              <a:rPr lang="zh-CN" altLang="en-US"/>
              <a:t>　　</a:t>
            </a:r>
            <a:r>
              <a:rPr lang="en-US" altLang="zh-CN"/>
              <a:t>2.</a:t>
            </a:r>
            <a:r>
              <a:rPr lang="zh-CN" altLang="en-US"/>
              <a:t>行政事业单位资产的确认条件是什么</a:t>
            </a:r>
            <a:r>
              <a:rPr lang="en-US" altLang="zh-CN"/>
              <a:t>?</a:t>
            </a:r>
            <a:endParaRPr lang="en-US" altLang="zh-CN"/>
          </a:p>
          <a:p>
            <a:pPr indent="0" fontAlgn="auto">
              <a:lnSpc>
                <a:spcPct val="150000"/>
              </a:lnSpc>
            </a:pPr>
            <a:r>
              <a:rPr lang="zh-CN" altLang="en-US"/>
              <a:t>　　</a:t>
            </a:r>
            <a:r>
              <a:rPr lang="en-US" altLang="zh-CN"/>
              <a:t>3.</a:t>
            </a:r>
            <a:r>
              <a:rPr lang="zh-CN" altLang="en-US"/>
              <a:t>行政事业单位资产的计量属性包括哪几种</a:t>
            </a:r>
            <a:r>
              <a:rPr lang="en-US" altLang="zh-CN"/>
              <a:t>?</a:t>
            </a:r>
            <a:endParaRPr lang="en-US" altLang="zh-CN"/>
          </a:p>
          <a:p>
            <a:pPr indent="0" fontAlgn="auto">
              <a:lnSpc>
                <a:spcPct val="150000"/>
              </a:lnSpc>
            </a:pPr>
            <a:r>
              <a:rPr lang="zh-CN" altLang="en-US"/>
              <a:t>　　</a:t>
            </a:r>
            <a:r>
              <a:rPr lang="en-US" altLang="zh-CN"/>
              <a:t>4.</a:t>
            </a:r>
            <a:r>
              <a:rPr lang="zh-CN" altLang="en-US"/>
              <a:t>事业单位货币资金包括哪些</a:t>
            </a:r>
            <a:r>
              <a:rPr lang="en-US" altLang="zh-CN"/>
              <a:t>?</a:t>
            </a:r>
            <a:r>
              <a:rPr lang="zh-CN" altLang="en-US"/>
              <a:t>其中其他货币资金又包括哪些</a:t>
            </a:r>
            <a:r>
              <a:rPr lang="en-US" altLang="zh-CN"/>
              <a:t>?</a:t>
            </a:r>
            <a:endParaRPr lang="en-US" altLang="zh-CN"/>
          </a:p>
          <a:p>
            <a:pPr indent="0" fontAlgn="auto">
              <a:lnSpc>
                <a:spcPct val="150000"/>
              </a:lnSpc>
            </a:pPr>
            <a:r>
              <a:rPr lang="zh-CN" altLang="en-US"/>
              <a:t>　　</a:t>
            </a:r>
            <a:r>
              <a:rPr lang="en-US" altLang="zh-CN"/>
              <a:t>5.</a:t>
            </a:r>
            <a:r>
              <a:rPr lang="zh-CN" altLang="en-US"/>
              <a:t>财政直接支付和财政授权支付各自的会计处理有何不同</a:t>
            </a:r>
            <a:r>
              <a:rPr lang="en-US" altLang="zh-CN"/>
              <a:t>?</a:t>
            </a:r>
            <a:endParaRPr lang="en-US" altLang="zh-CN"/>
          </a:p>
          <a:p>
            <a:pPr indent="0" fontAlgn="auto">
              <a:lnSpc>
                <a:spcPct val="150000"/>
              </a:lnSpc>
            </a:pPr>
            <a:r>
              <a:rPr lang="zh-CN" altLang="en-US"/>
              <a:t>　　</a:t>
            </a:r>
            <a:r>
              <a:rPr lang="en-US" altLang="zh-CN"/>
              <a:t>6.</a:t>
            </a:r>
            <a:r>
              <a:rPr lang="zh-CN" altLang="en-US"/>
              <a:t>其他应收款当期应补提或冲减的坏账准备如何计算</a:t>
            </a:r>
            <a:r>
              <a:rPr lang="en-US" altLang="zh-CN"/>
              <a:t>?</a:t>
            </a:r>
            <a:endParaRPr lang="en-US" altLang="zh-CN"/>
          </a:p>
          <a:p>
            <a:pPr indent="0" fontAlgn="auto">
              <a:lnSpc>
                <a:spcPct val="150000"/>
              </a:lnSpc>
            </a:pPr>
            <a:r>
              <a:rPr lang="zh-CN" altLang="en-US"/>
              <a:t>　　</a:t>
            </a:r>
            <a:r>
              <a:rPr lang="en-US" altLang="zh-CN"/>
              <a:t>7.</a:t>
            </a:r>
            <a:r>
              <a:rPr lang="zh-CN" altLang="en-US"/>
              <a:t>存货购入、自行加工、委托加工、置换、捐赠、无偿调入和盘盈都是怎么计量的</a:t>
            </a:r>
            <a:r>
              <a:rPr lang="en-US" altLang="zh-CN"/>
              <a:t>?</a:t>
            </a:r>
            <a:endParaRPr lang="en-US" altLang="zh-CN"/>
          </a:p>
          <a:p>
            <a:pPr indent="0" fontAlgn="auto">
              <a:lnSpc>
                <a:spcPct val="150000"/>
              </a:lnSpc>
            </a:pPr>
            <a:r>
              <a:rPr lang="zh-CN" altLang="en-US"/>
              <a:t>　　</a:t>
            </a:r>
            <a:r>
              <a:rPr lang="en-US" altLang="zh-CN"/>
              <a:t>8.</a:t>
            </a:r>
            <a:r>
              <a:rPr lang="zh-CN" altLang="en-US"/>
              <a:t>存货的发出、捐赠、无偿调出又是如何计量的</a:t>
            </a:r>
            <a:r>
              <a:rPr lang="en-US" altLang="zh-CN"/>
              <a:t>?</a:t>
            </a:r>
            <a:endParaRPr lang="en-US" altLang="zh-CN"/>
          </a:p>
          <a:p>
            <a:pPr indent="0" fontAlgn="auto">
              <a:lnSpc>
                <a:spcPct val="150000"/>
              </a:lnSpc>
            </a:pPr>
            <a:r>
              <a:rPr lang="zh-CN" altLang="en-US"/>
              <a:t>　　</a:t>
            </a:r>
            <a:r>
              <a:rPr lang="en-US" altLang="zh-CN"/>
              <a:t>9.</a:t>
            </a:r>
            <a:r>
              <a:rPr lang="zh-CN" altLang="en-US"/>
              <a:t>事业单位短期投资和长期投资的定义是什么</a:t>
            </a:r>
            <a:r>
              <a:rPr lang="en-US" altLang="zh-CN"/>
              <a:t>?</a:t>
            </a:r>
            <a:endParaRPr lang="en-US" altLang="zh-CN"/>
          </a:p>
          <a:p>
            <a:pPr indent="0" fontAlgn="auto">
              <a:lnSpc>
                <a:spcPct val="150000"/>
              </a:lnSpc>
            </a:pPr>
            <a:r>
              <a:rPr lang="zh-CN" altLang="en-US"/>
              <a:t>　　</a:t>
            </a:r>
            <a:r>
              <a:rPr lang="en-US" altLang="zh-CN"/>
              <a:t>10.</a:t>
            </a:r>
            <a:r>
              <a:rPr lang="zh-CN" altLang="en-US"/>
              <a:t>事业单位对外股权投资</a:t>
            </a:r>
            <a:r>
              <a:rPr lang="en-US" altLang="zh-CN"/>
              <a:t>,</a:t>
            </a:r>
            <a:r>
              <a:rPr lang="zh-CN" altLang="en-US"/>
              <a:t>划分为长期股权投资</a:t>
            </a:r>
            <a:r>
              <a:rPr lang="en-US" altLang="zh-CN"/>
              <a:t>,</a:t>
            </a:r>
            <a:r>
              <a:rPr lang="zh-CN" altLang="en-US"/>
              <a:t>在其持有期间</a:t>
            </a:r>
            <a:r>
              <a:rPr lang="en-US" altLang="zh-CN"/>
              <a:t>,</a:t>
            </a:r>
            <a:r>
              <a:rPr lang="zh-CN" altLang="en-US"/>
              <a:t>被投资单位宣告发放股利</a:t>
            </a:r>
            <a:r>
              <a:rPr lang="en-US" altLang="zh-CN"/>
              <a:t>,</a:t>
            </a:r>
            <a:r>
              <a:rPr lang="zh-CN" altLang="en-US"/>
              <a:t>如何进行会计处理</a:t>
            </a:r>
            <a:r>
              <a:rPr lang="en-US" altLang="zh-CN"/>
              <a:t>?</a:t>
            </a:r>
            <a:endParaRPr lang="en-US" altLang="zh-CN"/>
          </a:p>
          <a:p>
            <a:pPr indent="0" fontAlgn="auto">
              <a:lnSpc>
                <a:spcPct val="150000"/>
              </a:lnSpc>
            </a:pPr>
            <a:r>
              <a:rPr lang="zh-CN" altLang="en-US"/>
              <a:t>　　</a:t>
            </a:r>
            <a:r>
              <a:rPr lang="en-US" altLang="zh-CN"/>
              <a:t>11.</a:t>
            </a:r>
            <a:r>
              <a:rPr lang="zh-CN" altLang="en-US"/>
              <a:t>什么是成本法</a:t>
            </a:r>
            <a:r>
              <a:rPr lang="en-US" altLang="zh-CN"/>
              <a:t>?</a:t>
            </a:r>
            <a:r>
              <a:rPr lang="zh-CN" altLang="en-US"/>
              <a:t>什么是权益法</a:t>
            </a:r>
            <a:r>
              <a:rPr lang="en-US" altLang="zh-CN"/>
              <a:t>?</a:t>
            </a:r>
            <a:endParaRPr lang="en-US" altLang="zh-CN"/>
          </a:p>
          <a:p>
            <a:pPr indent="0" fontAlgn="auto">
              <a:lnSpc>
                <a:spcPct val="150000"/>
              </a:lnSpc>
            </a:pPr>
            <a:r>
              <a:rPr lang="zh-CN" altLang="en-US"/>
              <a:t>　　</a:t>
            </a:r>
            <a:r>
              <a:rPr lang="en-US" altLang="zh-CN"/>
              <a:t>12.</a:t>
            </a:r>
            <a:r>
              <a:rPr lang="zh-CN" altLang="en-US"/>
              <a:t>事业单位长期股权投资后续计量成本法、权益法的会计处理及二者相互转化的会计处理该如何进行</a:t>
            </a:r>
            <a:r>
              <a:rPr lang="en-US" altLang="zh-CN"/>
              <a:t>?</a:t>
            </a:r>
            <a:endParaRPr lang="zh-CN" altLang="en-US"/>
          </a:p>
        </p:txBody>
      </p:sp>
    </p:spTree>
    <p:custDataLst>
      <p:tags r:id="rId7"/>
    </p:custDataLst>
  </p:cSld>
  <p:clrMapOvr>
    <a:masterClrMapping/>
  </p:clrMapOvr>
  <p:transition spd="med"/>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79312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9621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30225" y="1096645"/>
            <a:ext cx="11204575" cy="51327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月发生的业务资料如下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开出现金支票从银行提取现金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购买了一批自用物资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以银行存款实际支付购买价款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46 800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当日验收后入库。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以财政授权支付的方式支付印刷费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对库存现金进行盘点时发现现金溢余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元。经查后原因不明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经批准做其他收入处理。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编制该单位上述业务的相关会计分录。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某省级事业单位经与代理银行提供的对账单核对无误后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元零余额账户用款额度予以注销。另外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本年度财政授权支付预算指标数大于零余额账户用款额度下达数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未下达的用款额度为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该单位收到代理银行提供的上年度注销额度恢复到账通知书及财政部门批复的上年末未下达零余额账户用款额度。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79312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9621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93725" y="836930"/>
            <a:ext cx="11141075" cy="53924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月发生的业务资料如下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销售商品一批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货款尚未收到。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与某厂签订采购合同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购买办公用品一批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预付货款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某职工预借差旅备用金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以现金支付。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编制该单位上述业务的相关会计分录。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79312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9621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93725" y="836930"/>
            <a:ext cx="11141075" cy="53924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20x4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月发生的业务资料如下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自行加工实验产品一批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共发生如下费用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领用甲材料价值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发生本单位职工工资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上述实验产品加工完成后验收入库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该单位用自己的甲无形资产置换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公司乙库存物品。甲无形资产原值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已经累计摊销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评估价为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该单位用自有资金以银行存款的方式支付各种置换税费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万元。该单位同时向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公司支付补价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D</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公司捐赠的材料一批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发生运输费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材料已验收入库。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无偿调出一批低值易耗品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以银行存款支付运费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某事业单位用银行存款购买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L</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公司的股权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每股购入价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共计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45 200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编制相关会计分录。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79312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9621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30225" y="1096645"/>
            <a:ext cx="11204575" cy="51327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年发生的对外投资业务的相关资料如下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个月到期国债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购买金额为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票面利率为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一次还本付息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用银行存款支付。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个月后国债到期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该单位收回本息。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以银行存款购入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年期国债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年利率为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按年分期付息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到期还本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付息日为每年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最后一年偿还本金并支付最后一次利息。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经上级主管部门批准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以一项专利权投资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取得该企业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的股份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能够对其施加重大影响。专利权的原价为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已提取摊销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评估价为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公司发生净亏损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元。当年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公司因持有的可供出售金融资产公允价值的变动计入其他综合收益的金额为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(5)20</a:t>
            </a:r>
            <a:r>
              <a:rPr lang="en-US"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年末对外转让该项长期股权投资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1 400 000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元。该项长期股权投资的账面价值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假定不考虑增值税、所得税因素。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要求</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根据上述相关资料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编制有关会计分录。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银行存款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13740" y="1426845"/>
            <a:ext cx="10838180" cy="30213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“银行存款”的主要账务处理如下:
1.将款项存入银行或者其他金融机构,按照实际存入的金额,借记“银行存款”科目,贷记“库存现金”“应收账款”“事业收入”“经营收入”“其他收入”等相关科目。涉及增值税业务的,相关账务处理参见“应交增值税”科目。
</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收到银行存款利息,按照实际收到的金额,借记“银行存款”科目,贷记“利息收入”科目。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【例13-5】 某事业单位2024年4月28日将10 000元现金存入银行。财会部门根据有关凭证,应做账务处理如下: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844800" y="3987800"/>
          <a:ext cx="6205220" cy="2057400"/>
        </p:xfrm>
        <a:graphic>
          <a:graphicData uri="http://schemas.openxmlformats.org/drawingml/2006/table">
            <a:tbl>
              <a:tblPr/>
              <a:tblGrid>
                <a:gridCol w="4282440"/>
                <a:gridCol w="1922780"/>
              </a:tblGrid>
              <a:tr h="83375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2364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借:银行存款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贷:库存现金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银行存款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67385" y="1283335"/>
            <a:ext cx="11067415" cy="26873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2.从银行等金融机构提取现金,按照实际提取的金额,借记“库存现金”科目,贷记“银行存款”科目。
3.以银行存款支付相关费用,按照实际支付的金额,借记“业务活动费用”“单位管理费用”“其他费用”等相关科目,贷记“银行存款”科目。涉及增值税业务的,相关账务处理参见“应交增值税”科目。
【例13-6】 2024年3月18日,某事业单位专业业务部门采购自用材料一批,价款6 000元,验收入库,以银行存款支付。不考虑税费,财会部门根据有关凭证,应做账务处理如下:
以银行存款对外捐赠,按照实际捐出的金额,借记“其他费用”科目,贷记“银行存款”科目。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25700" y="4025900"/>
          <a:ext cx="6807200" cy="2477135"/>
        </p:xfrm>
        <a:graphic>
          <a:graphicData uri="http://schemas.openxmlformats.org/drawingml/2006/table">
            <a:tbl>
              <a:tblPr/>
              <a:tblGrid>
                <a:gridCol w="2925445"/>
                <a:gridCol w="3881755"/>
              </a:tblGrid>
              <a:tr h="70231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7482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借:库存物品	6 000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贷:银行存款	6 000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6 000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6 000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银行存款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以银行存款对外捐赠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按照实际捐出的金额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收到受托代理、代管的银行存款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支付受托代理、代管的银行存款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单位发生外币业务的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应当按照业务发生当日的即期汇率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将外币金额折算为人民币金额记账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并登记外币金额和汇率。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银行存款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0065" y="1371600"/>
            <a:ext cx="11214735" cy="48888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各种外币账户的期末余额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应当按照期末的即期汇率折算为人民币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作为外币账户期末人民币余额。调整后的各种外币账户人民币余额与原账面余额的差额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作为汇兑损益计入当期费用。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以外币购买物资、设备等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按照购入当日的即期汇率将支付的外币或应支付的外币折算为人民币金额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等科目的外币账户。涉及增值税业务的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销售物品、提供服务以外币收取相关款项等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按照收入确认当日的即期汇率将收取的外币或应收取的外币折算为人民币金额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等科目的外币账户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等相关科目。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根据各外币银行存款账户按照期末汇率调整后的人民币余额与原账面人民币余额的差额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作为汇兑损益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等科目有关外币账户期末汇率调整业务的账务处理参照本科目。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零余额账户用款额度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10590" y="1384935"/>
            <a:ext cx="10571480" cy="50317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国库集中收付制度下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单位经财政部门审批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在国库集中支付代理银行开设单位零余额账户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用于财政授权支付的结算。财政部门根据预算安排和资金使用计划</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定期向单位下达财政授权支付额度。单位可以在下达的额度内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自行签发授权支付指令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通知代理银行办理资金支付业务。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单位会计应当设置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核算实行国库集中支付的单位根据财政部门批复的用款计划收到和支用的零余额账户用款额度。收到代理银行转来的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授权支付到账通知书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根据下达的额度金额确认零余额账户用款额度。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科目的借方余额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反映单位尚未支用的用款额度。年末注销后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应无余额。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收到额度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根据通知书所列金额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三、零余额账户用款额度</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2610" y="1371600"/>
            <a:ext cx="11373485" cy="15798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【例13-7】 2024年3月11日,某行政单位收到代理银行的“授权支付到账通知书”,通知到账用款额度800 000元。财会部门根据有关凭证,应做账务处理如下: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905510" y="2951480"/>
          <a:ext cx="10380980" cy="2901950"/>
        </p:xfrm>
        <a:graphic>
          <a:graphicData uri="http://schemas.openxmlformats.org/drawingml/2006/table">
            <a:tbl>
              <a:tblPr/>
              <a:tblGrid>
                <a:gridCol w="4712335"/>
                <a:gridCol w="5668645"/>
              </a:tblGrid>
              <a:tr h="83947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06248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借:零余额账户用款额度	800 000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贷:财政拨款收入     	800 000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零余额账户用款额度</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800 000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800 000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三、零余额账户用款额度</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4520" y="1219200"/>
            <a:ext cx="11236325" cy="345948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支用额度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支付日常活动费用时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购买库存物品或购建固定资产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按照实际支付或应付的金额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从零余额账户提取现金时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按照实际提取的金额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某行政单位支付一笔专业培训费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从零余额账户用款额度中支付。财会部门根据有关凭证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77415" y="4606925"/>
          <a:ext cx="9001760" cy="1906270"/>
        </p:xfrm>
        <a:graphic>
          <a:graphicData uri="http://schemas.openxmlformats.org/drawingml/2006/table">
            <a:tbl>
              <a:tblPr/>
              <a:tblGrid>
                <a:gridCol w="4336415"/>
                <a:gridCol w="4665345"/>
              </a:tblGrid>
              <a:tr h="54038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6588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借:业务活动费用	150 000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贷:零余额账户用款额度150 000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150 000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150 000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第十三章</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行政事业单位的资产(上)</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资产是指行政事业单位(以下简称“单位”)过去的经济业务或者事项形成的,由单位控制的,预期能够产生服务潜力或者带来经济利益流入的经济资源。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资产按照流动性,分为流动资产、非流动资产和受托代理资产。流动资产是指预计在1年内(含1年)耗用或者可以变现的资产,包括货币资金、短期投资、财政应返还额度、应收及预付款项、存货、待摊费用等。非流动资产是指流动资产以外的资产,包括固定资产、在建工程、无形资产、长期投资、公共基础设施、政府储备资产、文物资源、保障性住房等。受托代理资产指单位接受委托方委托代为管理的资产。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三、零余额账户用款额度</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4520" y="1219200"/>
            <a:ext cx="11236325" cy="470471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款项退回</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因购货退回等发生财政授权支付额度退回的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按照退回的金额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根据代理银行提供的对账单作注销额度的相关账务处理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单位本年度财政授权支付预算指标数大于零余额账户用款额度下达数的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根据未下达的用款额度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按照《国务院关于进一步深化预算管理制度改革的意见》（国发〔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号）规定，市县级财政国库集中支付结余不再按权责发生制列支，相关单位年末不再进行上述账务处理。中央级和省级单位根据同级财政部门规范国库集中支付结余权责发生制列支的规定，相应进行会计处理。</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75715" y="203835"/>
            <a:ext cx="10326370" cy="1048385"/>
          </a:xfrm>
          <a:prstGeom prst="rect">
            <a:avLst/>
          </a:prstGeom>
          <a:noFill/>
        </p:spPr>
        <p:txBody>
          <a:bodyPr wrap="square" rtlCol="0" anchor="t">
            <a:noAutofit/>
          </a:bodyPr>
          <a:p>
            <a:pPr indent="0" fontAlgn="auto">
              <a:lnSpc>
                <a:spcPct val="150000"/>
              </a:lnSpc>
            </a:pPr>
            <a:r>
              <a:rPr lang="zh-CN" altLang="en-US"/>
              <a:t>【例</a:t>
            </a:r>
            <a:r>
              <a:rPr lang="en-US" altLang="zh-CN"/>
              <a:t>13-9</a:t>
            </a:r>
            <a:r>
              <a:rPr lang="zh-CN" altLang="en-US"/>
              <a:t>】　在年度终了</a:t>
            </a:r>
            <a:r>
              <a:rPr lang="en-US" altLang="zh-CN"/>
              <a:t>,</a:t>
            </a:r>
            <a:r>
              <a:rPr lang="zh-CN" altLang="en-US"/>
              <a:t>代理银行注销某省级单位尚未使用的零余额账户用款额度</a:t>
            </a:r>
            <a:r>
              <a:rPr lang="en-US" altLang="zh-CN"/>
              <a:t>120 000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1526540" y="1166495"/>
          <a:ext cx="9526905" cy="1966595"/>
        </p:xfrm>
        <a:graphic>
          <a:graphicData uri="http://schemas.openxmlformats.org/drawingml/2006/table">
            <a:tbl>
              <a:tblPr/>
              <a:tblGrid>
                <a:gridCol w="4622165"/>
                <a:gridCol w="4904740"/>
              </a:tblGrid>
              <a:tr h="51752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4907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借:财政应返还额度——财政授权支付	120 000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贷:零余额账户用款额度	120 000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033145" y="3239135"/>
            <a:ext cx="10356850" cy="1132840"/>
          </a:xfrm>
          <a:prstGeom prst="rect">
            <a:avLst/>
          </a:prstGeom>
          <a:noFill/>
        </p:spPr>
        <p:txBody>
          <a:bodyPr wrap="square" rtlCol="0" anchor="t">
            <a:noAutofit/>
          </a:bodyPr>
          <a:p>
            <a:pPr indent="0" fontAlgn="auto">
              <a:lnSpc>
                <a:spcPct val="150000"/>
              </a:lnSpc>
            </a:pPr>
            <a:r>
              <a:rPr lang="zh-CN" altLang="en-US"/>
              <a:t>　【例</a:t>
            </a:r>
            <a:r>
              <a:rPr lang="en-US" altLang="zh-CN"/>
              <a:t>13-10</a:t>
            </a:r>
            <a:r>
              <a:rPr lang="zh-CN" altLang="en-US"/>
              <a:t>】　在年度终了</a:t>
            </a:r>
            <a:r>
              <a:rPr lang="en-US" altLang="zh-CN"/>
              <a:t>,</a:t>
            </a:r>
            <a:r>
              <a:rPr lang="zh-CN" altLang="en-US"/>
              <a:t>本年度财政授权支付预算指标数大于零余额账户额度下达数的未下达用款额度</a:t>
            </a:r>
            <a:r>
              <a:rPr lang="en-US" altLang="zh-CN"/>
              <a:t>180 000</a:t>
            </a:r>
            <a:r>
              <a:rPr lang="zh-CN" altLang="en-US"/>
              <a:t>元。某省级单位财会部门根据有关凭证</a:t>
            </a:r>
            <a:r>
              <a:rPr lang="en-US" altLang="zh-CN"/>
              <a:t>,</a:t>
            </a:r>
            <a:r>
              <a:rPr lang="zh-CN" altLang="en-US"/>
              <a:t>应做账务处理如下</a:t>
            </a:r>
            <a:r>
              <a:rPr lang="en-US" altLang="zh-CN"/>
              <a:t>:</a:t>
            </a:r>
            <a:endParaRPr lang="zh-CN" altLang="en-US"/>
          </a:p>
        </p:txBody>
      </p:sp>
      <p:graphicFrame>
        <p:nvGraphicFramePr>
          <p:cNvPr id="5" name="表格 4"/>
          <p:cNvGraphicFramePr/>
          <p:nvPr>
            <p:custDataLst>
              <p:tags r:id="rId2"/>
            </p:custDataLst>
          </p:nvPr>
        </p:nvGraphicFramePr>
        <p:xfrm>
          <a:off x="1526540" y="4216400"/>
          <a:ext cx="9526270" cy="2212340"/>
        </p:xfrm>
        <a:graphic>
          <a:graphicData uri="http://schemas.openxmlformats.org/drawingml/2006/table">
            <a:tbl>
              <a:tblPr/>
              <a:tblGrid>
                <a:gridCol w="4763135"/>
                <a:gridCol w="4763135"/>
              </a:tblGrid>
              <a:tr h="502285">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1005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借:财政应返还额度——财政授权支付180 000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贷:财政拨款收入	180 000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180 000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81344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6"/>
            </p:custDataLst>
          </p:nvPr>
        </p:nvSpPr>
        <p:spPr>
          <a:xfrm>
            <a:off x="650875" y="836295"/>
            <a:ext cx="11083290" cy="299212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下年初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下年初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单位根据代理银行提供的上年度注销额度恢复到账通知书做恢复额度的相关账务处理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科目。单位收到财政部门批复的上年未下达零余额账户用款额度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年初某省级单位收到代理银行的用款额度恢复到账通知书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通知本单位恢复上年末注销的尚未使用的零余额账户用款额度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上年尚未下达的用款额度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共计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p:nvPr>
            <p:custDataLst>
              <p:tags r:id="rId7"/>
            </p:custDataLst>
          </p:nvPr>
        </p:nvGraphicFramePr>
        <p:xfrm>
          <a:off x="1854200" y="3695700"/>
          <a:ext cx="9009380" cy="2717165"/>
        </p:xfrm>
        <a:graphic>
          <a:graphicData uri="http://schemas.openxmlformats.org/drawingml/2006/table">
            <a:tbl>
              <a:tblPr/>
              <a:tblGrid>
                <a:gridCol w="4394835"/>
                <a:gridCol w="4614545"/>
              </a:tblGrid>
              <a:tr h="77724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3992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借:零余额账户用款额度	300 000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贷:财政应返还额度——财政授权支付	300 000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其他货币资金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0265" y="1219200"/>
            <a:ext cx="10884535" cy="50882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其他货币资金包括外埠存款、银行本票存款、银行汇票存款、信用卡存款等各种其他货币资金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外埠存款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银行本票存款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银行汇票存款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信用卡存款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反映单位实际持有的其他货币资金。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单位应当加强对其他货币资金的管理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及时办理结算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对于逾期尚未办理结算的银行汇票、银行本票等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应当按照规定及时转回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并按照规定进行相应账务处理。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其他货币资金的主要账务处理如下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外埠存款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单位按照有关规定需要在异地开立银行账户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将款项委托本地银行汇往异地开立账户时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科目。收到采购员交来供应单位发票账单等报销凭证时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科目。将多余的外埠存款转回本地银行时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根据银行的收账通知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其他货币资金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675" y="1384935"/>
            <a:ext cx="10906125" cy="4922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银行本票存款、银行汇票存款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将款项交存银行取得银行本票、银行汇票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按照取得的银行本票、银行汇票金额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科目。使用银行本票、银行汇票购买库存物品等资产时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科目。如有余款或因本票、汇票超过付款期等原因而退回款项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按照退款金额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信用卡存款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将款项交存银行取得信用卡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按照交存金额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科目。用信用卡购物或支付有关费用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科目。单位信用卡在使用过程中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需向其账户续存资金的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按照续存金额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号》的规定，单位通过支付宝、微信等方式取得相关收入的，对于尚未转入银行存款的支付宝、微信收付款等第三方支付平台账户的余额，应当通过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200" y="1040130"/>
            <a:ext cx="11414125" cy="535813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财政应返还额度是指单位年终注销的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需要在次年恢复的年度未实现的用款额度。实行国库集中收付制度后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单位的财政经费由财政部门通过国库单一账户统一拨付。单位的年度预算指标包括财政直接支付额度和财政授权支付额度。财政直接支付额度由财政部门完成支付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财政授权支付额度下达到代理银行由单位完成支付。年度终了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单位需要对年度未实现的用款额度进行注销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形成财政应返还额度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以待在次年得以恢复。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单位的财政应返还额度包括财政应返还直接额度和财政应返还授权额度。财政应返还直接额度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是财政直接支付额度本年预算指标与当年财政实际支付数的差额。财政应返还授权额度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是财政授权支付额度本年预算指标与当年单位实际支付数的差额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包括以下两部分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未下达的授权额度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是指当年预算已经安排</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但财政部门当年没有下达到单位代理银行的授权额度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即授权额度的本年预算指标与当年下达数之间的差额。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未使用的授权额度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是财政部门当年已经将授权额度下达到代理银行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但单位当年尚未完成实际支付的数额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即授权额度的本年下达数据与当年实际使用数之间的差额。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两个明细科目进行明细核算。本科目期末借方余额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反映单位应收财政返还的资金额度。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财政直接支付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975" y="1289050"/>
            <a:ext cx="11172825" cy="30410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中央及省级单位根据本年度财政直接支付预算指标数大于当年财政直接支付实际发生数的差额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科目。按照《国务院关于进一步深化预算管理制度改革的意见》规定，市县级财政国库集中支付结余不再按权责发生制列支，不需要确认这笔收入，也无需做相应的会计处理。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单位使用以前年度财政直接支付额度支付款项时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某省级单位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年度财政直接支付额度预算指标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5 000 000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当年财政实际完成支付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4 500 000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98295" y="4431665"/>
          <a:ext cx="9356090" cy="2282825"/>
        </p:xfrm>
        <a:graphic>
          <a:graphicData uri="http://schemas.openxmlformats.org/drawingml/2006/table">
            <a:tbl>
              <a:tblPr/>
              <a:tblGrid>
                <a:gridCol w="4678045"/>
                <a:gridCol w="4678045"/>
              </a:tblGrid>
              <a:tr h="66040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2242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借:财政应返还额度——财政直接支付	500 000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贷:财政拨款收入	500 000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财政应返还额度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500 000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50 0000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财政授权支付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47165"/>
            <a:ext cx="11276965" cy="47821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根据代理银行提供的对账单做注销额度的相关账务处理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中央及省级单位本年度财政授权支付预算指标数大于零余额账户用款额度下达数的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根据未下达的用款额度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科目。按照《国务院关于进一步深化预算管理制度改革的意见》规定，市县级财政国库集中支付结余不再按权责发生制列支，不需要确认这笔收入，也无需做相应的会计处理。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下年初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单位根据代理银行提供的上年度注销额度恢复到账通知书做恢复额度的相关账务处理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科目。中央及省级单位收到财政部门批复的上年未下达零余额账户用款额度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财政授权支付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86435" y="1392555"/>
            <a:ext cx="10963275" cy="17754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【例13-13】 某省级单位2024年度财政授权支付额度预算指标为3 000 000元,根据代理银行提供的对账单,本年已经下达的财政授权支付额度为2 600 000元,单位实际使用了授权额度2 400 000元。年末,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395730" y="2933700"/>
          <a:ext cx="9431020" cy="2980690"/>
        </p:xfrm>
        <a:graphic>
          <a:graphicData uri="http://schemas.openxmlformats.org/drawingml/2006/table">
            <a:tbl>
              <a:tblPr/>
              <a:tblGrid>
                <a:gridCol w="4573905"/>
                <a:gridCol w="4857115"/>
              </a:tblGrid>
              <a:tr h="58864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9204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借:财政应返还额度——财政授权支付	600 000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贷:财政拨款收入	400 000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200 000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财政应返还额度</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400 000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617855" y="1079500"/>
            <a:ext cx="11116945" cy="52374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年财政部选择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5-6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个试点省份依据《预算管理一体化规范（试行）》（简称为《规范》）开展预算管理一体化系统建设，并严格按照《规范》试点实施。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年财政部对《规范》进行修改，颁布了《预算管理一体化规范（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版）》，进一步完善和推广了预算管理一体化。</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一、有关会计科目的设置和使用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在预算管理一体化下，已经不再强制要求对零余额账户下达额度，并通过额度控制支出；而是改为通过预算指标核算形成的各类指标控制支出。所以有些地方放弃了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这一科目的使用，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科目下不再设置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财政授权支付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第十三章</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行政事业单位的资产(上)</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39" name="任意多边形: 形状 38"/>
          <p:cNvSpPr/>
          <p:nvPr>
            <p:custDataLst>
              <p:tags r:id="rId6"/>
            </p:custDataLst>
          </p:nvPr>
        </p:nvSpPr>
        <p:spPr>
          <a:xfrm>
            <a:off x="5041003" y="3718514"/>
            <a:ext cx="1624861" cy="1637941"/>
          </a:xfrm>
          <a:custGeom>
            <a:avLst/>
            <a:gdLst>
              <a:gd name="connsiteX0" fmla="*/ 200773 w 1134679"/>
              <a:gd name="connsiteY0" fmla="*/ 0 h 1143814"/>
              <a:gd name="connsiteX1" fmla="*/ 200300 w 1134679"/>
              <a:gd name="connsiteY1" fmla="*/ 31654 h 1143814"/>
              <a:gd name="connsiteX2" fmla="*/ 335463 w 1134679"/>
              <a:gd name="connsiteY2" fmla="*/ 511952 h 1143814"/>
              <a:gd name="connsiteX3" fmla="*/ 1011663 w 1134679"/>
              <a:gd name="connsiteY3" fmla="*/ 1036371 h 1143814"/>
              <a:gd name="connsiteX4" fmla="*/ 1134679 w 1134679"/>
              <a:gd name="connsiteY4" fmla="*/ 1060785 h 1143814"/>
              <a:gd name="connsiteX5" fmla="*/ 1121072 w 1134679"/>
              <a:gd name="connsiteY5" fmla="*/ 1067340 h 1143814"/>
              <a:gd name="connsiteX6" fmla="*/ 742283 w 1134679"/>
              <a:gd name="connsiteY6" fmla="*/ 1143814 h 1143814"/>
              <a:gd name="connsiteX7" fmla="*/ 54171 w 1134679"/>
              <a:gd name="connsiteY7" fmla="*/ 858789 h 1143814"/>
              <a:gd name="connsiteX8" fmla="*/ 28778 w 1134679"/>
              <a:gd name="connsiteY8" fmla="*/ 828012 h 1143814"/>
              <a:gd name="connsiteX9" fmla="*/ 15936 w 1134679"/>
              <a:gd name="connsiteY9" fmla="*/ 809504 h 1143814"/>
              <a:gd name="connsiteX10" fmla="*/ 1928 w 1134679"/>
              <a:gd name="connsiteY10" fmla="*/ 691589 h 1143814"/>
              <a:gd name="connsiteX11" fmla="*/ 157923 w 1134679"/>
              <a:gd name="connsiteY11" fmla="*/ 63041 h 114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4679" h="1143814">
                <a:moveTo>
                  <a:pt x="200773" y="0"/>
                </a:moveTo>
                <a:lnTo>
                  <a:pt x="200300" y="31654"/>
                </a:lnTo>
                <a:cubicBezTo>
                  <a:pt x="207368" y="197883"/>
                  <a:pt x="252614" y="362489"/>
                  <a:pt x="335463" y="511952"/>
                </a:cubicBezTo>
                <a:cubicBezTo>
                  <a:pt x="480449" y="773513"/>
                  <a:pt x="725786" y="961988"/>
                  <a:pt x="1011663" y="1036371"/>
                </a:cubicBezTo>
                <a:lnTo>
                  <a:pt x="1134679" y="1060785"/>
                </a:lnTo>
                <a:lnTo>
                  <a:pt x="1121072" y="1067340"/>
                </a:lnTo>
                <a:cubicBezTo>
                  <a:pt x="1004648" y="1116584"/>
                  <a:pt x="876645" y="1143814"/>
                  <a:pt x="742283" y="1143814"/>
                </a:cubicBezTo>
                <a:cubicBezTo>
                  <a:pt x="473559" y="1143814"/>
                  <a:pt x="230274" y="1034892"/>
                  <a:pt x="54171" y="858789"/>
                </a:cubicBezTo>
                <a:lnTo>
                  <a:pt x="28778" y="828012"/>
                </a:lnTo>
                <a:lnTo>
                  <a:pt x="15936" y="809504"/>
                </a:lnTo>
                <a:lnTo>
                  <a:pt x="1928" y="691589"/>
                </a:lnTo>
                <a:cubicBezTo>
                  <a:pt x="-11271" y="470435"/>
                  <a:pt x="43612" y="251138"/>
                  <a:pt x="157923" y="63041"/>
                </a:cubicBezTo>
                <a:close/>
              </a:path>
            </a:pathLst>
          </a:custGeom>
          <a:gradFill>
            <a:gsLst>
              <a:gs pos="0">
                <a:schemeClr val="accent1">
                  <a:alpha val="32000"/>
                </a:schemeClr>
              </a:gs>
              <a:gs pos="100000">
                <a:schemeClr val="accent1"/>
              </a:gs>
            </a:gsLst>
            <a:lin ang="12960000" scaled="0"/>
          </a:gradFill>
          <a:ln w="3175">
            <a:noFill/>
          </a:ln>
        </p:spPr>
        <p:style>
          <a:lnRef idx="2">
            <a:schemeClr val="accent1">
              <a:shade val="15000"/>
            </a:schemeClr>
          </a:lnRef>
          <a:fillRef idx="1">
            <a:schemeClr val="accent1"/>
          </a:fillRef>
          <a:effectRef idx="0">
            <a:schemeClr val="accent1"/>
          </a:effectRef>
          <a:fontRef idx="minor">
            <a:schemeClr val="lt1"/>
          </a:fontRef>
        </p:style>
        <p:txBody>
          <a:bodyPr wrap="square" lIns="0" tIns="648000" rIns="648000" bIns="0" rtlCol="0" anchor="ctr">
            <a:noAutofit/>
          </a:bodyPr>
          <a:p>
            <a:pPr algn="ctr"/>
            <a:endParaRPr lang="zh-CN" altLang="en-US" dirty="0"/>
          </a:p>
        </p:txBody>
      </p:sp>
      <p:sp>
        <p:nvSpPr>
          <p:cNvPr id="40" name="任意多边形: 形状 39"/>
          <p:cNvSpPr/>
          <p:nvPr>
            <p:custDataLst>
              <p:tags r:id="rId7"/>
            </p:custDataLst>
          </p:nvPr>
        </p:nvSpPr>
        <p:spPr>
          <a:xfrm>
            <a:off x="6409701" y="2603687"/>
            <a:ext cx="1081385" cy="2009832"/>
          </a:xfrm>
          <a:custGeom>
            <a:avLst/>
            <a:gdLst>
              <a:gd name="connsiteX0" fmla="*/ 0 w 755157"/>
              <a:gd name="connsiteY0" fmla="*/ 0 h 1403514"/>
              <a:gd name="connsiteX1" fmla="*/ 76131 w 755157"/>
              <a:gd name="connsiteY1" fmla="*/ 19576 h 1403514"/>
              <a:gd name="connsiteX2" fmla="*/ 754864 w 755157"/>
              <a:gd name="connsiteY2" fmla="*/ 849465 h 1403514"/>
              <a:gd name="connsiteX3" fmla="*/ 755157 w 755157"/>
              <a:gd name="connsiteY3" fmla="*/ 855260 h 1403514"/>
              <a:gd name="connsiteX4" fmla="*/ 696062 w 755157"/>
              <a:gd name="connsiteY4" fmla="*/ 960886 h 1403514"/>
              <a:gd name="connsiteX5" fmla="*/ 200408 w 755157"/>
              <a:gd name="connsiteY5" fmla="*/ 1377700 h 1403514"/>
              <a:gd name="connsiteX6" fmla="*/ 128689 w 755157"/>
              <a:gd name="connsiteY6" fmla="*/ 1403514 h 1403514"/>
              <a:gd name="connsiteX7" fmla="*/ 147677 w 755157"/>
              <a:gd name="connsiteY7" fmla="*/ 1378185 h 1403514"/>
              <a:gd name="connsiteX8" fmla="*/ 320639 w 755157"/>
              <a:gd name="connsiteY8" fmla="*/ 910168 h 1403514"/>
              <a:gd name="connsiteX9" fmla="*/ 81827 w 755157"/>
              <a:gd name="connsiteY9" fmla="*/ 88444 h 1403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5157" h="1403514">
                <a:moveTo>
                  <a:pt x="0" y="0"/>
                </a:moveTo>
                <a:lnTo>
                  <a:pt x="76131" y="19576"/>
                </a:lnTo>
                <a:cubicBezTo>
                  <a:pt x="441794" y="133308"/>
                  <a:pt x="714997" y="456897"/>
                  <a:pt x="754864" y="849465"/>
                </a:cubicBezTo>
                <a:lnTo>
                  <a:pt x="755157" y="855260"/>
                </a:lnTo>
                <a:lnTo>
                  <a:pt x="696062" y="960886"/>
                </a:lnTo>
                <a:cubicBezTo>
                  <a:pt x="576750" y="1147561"/>
                  <a:pt x="403448" y="1292716"/>
                  <a:pt x="200408" y="1377700"/>
                </a:cubicBezTo>
                <a:lnTo>
                  <a:pt x="128689" y="1403514"/>
                </a:lnTo>
                <a:lnTo>
                  <a:pt x="147677" y="1378185"/>
                </a:lnTo>
                <a:cubicBezTo>
                  <a:pt x="239665" y="1239548"/>
                  <a:pt x="299813" y="1079784"/>
                  <a:pt x="320639" y="910168"/>
                </a:cubicBezTo>
                <a:cubicBezTo>
                  <a:pt x="357085" y="613341"/>
                  <a:pt x="269386" y="316656"/>
                  <a:pt x="81827" y="88444"/>
                </a:cubicBezTo>
                <a:close/>
              </a:path>
            </a:pathLst>
          </a:custGeom>
          <a:gradFill>
            <a:gsLst>
              <a:gs pos="0">
                <a:schemeClr val="accent1">
                  <a:alpha val="32000"/>
                </a:schemeClr>
              </a:gs>
              <a:gs pos="100000">
                <a:schemeClr val="accent1"/>
              </a:gs>
            </a:gsLst>
            <a:lin ang="4320000" scaled="0"/>
          </a:gradFill>
          <a:ln w="3175">
            <a:noFill/>
          </a:ln>
        </p:spPr>
        <p:style>
          <a:lnRef idx="2">
            <a:schemeClr val="accent1">
              <a:shade val="15000"/>
            </a:schemeClr>
          </a:lnRef>
          <a:fillRef idx="1">
            <a:schemeClr val="accent1"/>
          </a:fillRef>
          <a:effectRef idx="0">
            <a:schemeClr val="accent1"/>
          </a:effectRef>
          <a:fontRef idx="minor">
            <a:schemeClr val="lt1"/>
          </a:fontRef>
        </p:style>
        <p:txBody>
          <a:bodyPr wrap="square" lIns="360000" tIns="108000" rIns="0" bIns="0" rtlCol="0" anchor="ctr">
            <a:noAutofit/>
          </a:bodyPr>
          <a:p>
            <a:pPr algn="ctr"/>
            <a:endParaRPr lang="zh-CN" altLang="en-US" dirty="0"/>
          </a:p>
        </p:txBody>
      </p:sp>
      <p:sp>
        <p:nvSpPr>
          <p:cNvPr id="41" name="任意多边形: 形状 40"/>
          <p:cNvSpPr/>
          <p:nvPr>
            <p:custDataLst>
              <p:tags r:id="rId8"/>
            </p:custDataLst>
          </p:nvPr>
        </p:nvSpPr>
        <p:spPr>
          <a:xfrm>
            <a:off x="4710555" y="3073488"/>
            <a:ext cx="1385963" cy="1808823"/>
          </a:xfrm>
          <a:custGeom>
            <a:avLst/>
            <a:gdLst>
              <a:gd name="connsiteX0" fmla="*/ 677802 w 967851"/>
              <a:gd name="connsiteY0" fmla="*/ 493 h 1263145"/>
              <a:gd name="connsiteX1" fmla="*/ 894654 w 967851"/>
              <a:gd name="connsiteY1" fmla="*/ 29061 h 1263145"/>
              <a:gd name="connsiteX2" fmla="*/ 967851 w 967851"/>
              <a:gd name="connsiteY2" fmla="*/ 50334 h 1263145"/>
              <a:gd name="connsiteX3" fmla="*/ 937600 w 967851"/>
              <a:gd name="connsiteY3" fmla="*/ 59665 h 1263145"/>
              <a:gd name="connsiteX4" fmla="*/ 522577 w 967851"/>
              <a:gd name="connsiteY4" fmla="*/ 336633 h 1263145"/>
              <a:gd name="connsiteX5" fmla="*/ 232783 w 967851"/>
              <a:gd name="connsiteY5" fmla="*/ 1141792 h 1263145"/>
              <a:gd name="connsiteX6" fmla="*/ 247199 w 967851"/>
              <a:gd name="connsiteY6" fmla="*/ 1263145 h 1263145"/>
              <a:gd name="connsiteX7" fmla="*/ 166197 w 967851"/>
              <a:gd name="connsiteY7" fmla="*/ 1164970 h 1263145"/>
              <a:gd name="connsiteX8" fmla="*/ 0 w 967851"/>
              <a:gd name="connsiteY8" fmla="*/ 620879 h 1263145"/>
              <a:gd name="connsiteX9" fmla="*/ 117453 w 967851"/>
              <a:gd name="connsiteY9" fmla="*/ 157024 h 1263145"/>
              <a:gd name="connsiteX10" fmla="*/ 135632 w 967851"/>
              <a:gd name="connsiteY10" fmla="*/ 127101 h 1263145"/>
              <a:gd name="connsiteX11" fmla="*/ 248664 w 967851"/>
              <a:gd name="connsiteY11" fmla="*/ 74933 h 1263145"/>
              <a:gd name="connsiteX12" fmla="*/ 677802 w 967851"/>
              <a:gd name="connsiteY12" fmla="*/ 493 h 1263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7851" h="1263145">
                <a:moveTo>
                  <a:pt x="677802" y="493"/>
                </a:moveTo>
                <a:cubicBezTo>
                  <a:pt x="750588" y="2685"/>
                  <a:pt x="823249" y="12198"/>
                  <a:pt x="894654" y="29061"/>
                </a:cubicBezTo>
                <a:lnTo>
                  <a:pt x="967851" y="50334"/>
                </a:lnTo>
                <a:lnTo>
                  <a:pt x="937600" y="59665"/>
                </a:lnTo>
                <a:cubicBezTo>
                  <a:pt x="781691" y="117755"/>
                  <a:pt x="639124" y="211653"/>
                  <a:pt x="522577" y="336633"/>
                </a:cubicBezTo>
                <a:cubicBezTo>
                  <a:pt x="318621" y="555349"/>
                  <a:pt x="215184" y="846920"/>
                  <a:pt x="232783" y="1141792"/>
                </a:cubicBezTo>
                <a:lnTo>
                  <a:pt x="247199" y="1263145"/>
                </a:lnTo>
                <a:lnTo>
                  <a:pt x="166197" y="1164970"/>
                </a:lnTo>
                <a:cubicBezTo>
                  <a:pt x="61269" y="1009656"/>
                  <a:pt x="0" y="822422"/>
                  <a:pt x="0" y="620879"/>
                </a:cubicBezTo>
                <a:cubicBezTo>
                  <a:pt x="0" y="452926"/>
                  <a:pt x="42548" y="294911"/>
                  <a:pt x="117453" y="157024"/>
                </a:cubicBezTo>
                <a:lnTo>
                  <a:pt x="135632" y="127101"/>
                </a:lnTo>
                <a:lnTo>
                  <a:pt x="248664" y="74933"/>
                </a:lnTo>
                <a:cubicBezTo>
                  <a:pt x="386165" y="21004"/>
                  <a:pt x="532231" y="-3892"/>
                  <a:pt x="677802" y="493"/>
                </a:cubicBezTo>
                <a:close/>
              </a:path>
            </a:pathLst>
          </a:custGeom>
          <a:gradFill>
            <a:gsLst>
              <a:gs pos="0">
                <a:schemeClr val="accent1">
                  <a:alpha val="32000"/>
                </a:schemeClr>
              </a:gs>
              <a:gs pos="100000">
                <a:schemeClr val="accent1"/>
              </a:gs>
            </a:gsLst>
            <a:lin ang="17280000" scaled="0"/>
          </a:gradFill>
          <a:ln w="3175">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720000" bIns="540000" rtlCol="0" anchor="ctr">
            <a:noAutofit/>
          </a:bodyPr>
          <a:p>
            <a:pPr algn="ctr"/>
            <a:endParaRPr lang="zh-CN" altLang="en-US" dirty="0"/>
          </a:p>
        </p:txBody>
      </p:sp>
      <p:sp>
        <p:nvSpPr>
          <p:cNvPr id="42" name="任意多边形: 形状 41"/>
          <p:cNvSpPr/>
          <p:nvPr>
            <p:custDataLst>
              <p:tags r:id="rId9"/>
            </p:custDataLst>
          </p:nvPr>
        </p:nvSpPr>
        <p:spPr>
          <a:xfrm>
            <a:off x="4905099" y="2569194"/>
            <a:ext cx="1973614" cy="1129854"/>
          </a:xfrm>
          <a:custGeom>
            <a:avLst/>
            <a:gdLst>
              <a:gd name="connsiteX0" fmla="*/ 837507 w 1378221"/>
              <a:gd name="connsiteY0" fmla="*/ 0 h 789004"/>
              <a:gd name="connsiteX1" fmla="*/ 1033628 w 1378221"/>
              <a:gd name="connsiteY1" fmla="*/ 19771 h 789004"/>
              <a:gd name="connsiteX2" fmla="*/ 1050758 w 1378221"/>
              <a:gd name="connsiteY2" fmla="*/ 24176 h 789004"/>
              <a:gd name="connsiteX3" fmla="*/ 1132584 w 1378221"/>
              <a:gd name="connsiteY3" fmla="*/ 112619 h 789004"/>
              <a:gd name="connsiteX4" fmla="*/ 1375833 w 1378221"/>
              <a:gd name="connsiteY4" fmla="*/ 712817 h 789004"/>
              <a:gd name="connsiteX5" fmla="*/ 1378221 w 1378221"/>
              <a:gd name="connsiteY5" fmla="*/ 789004 h 789004"/>
              <a:gd name="connsiteX6" fmla="*/ 1359998 w 1378221"/>
              <a:gd name="connsiteY6" fmla="*/ 763117 h 789004"/>
              <a:gd name="connsiteX7" fmla="*/ 968336 w 1378221"/>
              <a:gd name="connsiteY7" fmla="*/ 453995 h 789004"/>
              <a:gd name="connsiteX8" fmla="*/ 113033 w 1378221"/>
              <a:gd name="connsiteY8" fmla="*/ 427192 h 789004"/>
              <a:gd name="connsiteX9" fmla="*/ 0 w 1378221"/>
              <a:gd name="connsiteY9" fmla="*/ 479360 h 789004"/>
              <a:gd name="connsiteX10" fmla="*/ 30566 w 1378221"/>
              <a:gd name="connsiteY10" fmla="*/ 429048 h 789004"/>
              <a:gd name="connsiteX11" fmla="*/ 837507 w 1378221"/>
              <a:gd name="connsiteY11" fmla="*/ 0 h 78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78221" h="789004">
                <a:moveTo>
                  <a:pt x="837507" y="0"/>
                </a:moveTo>
                <a:cubicBezTo>
                  <a:pt x="904688" y="0"/>
                  <a:pt x="970279" y="6808"/>
                  <a:pt x="1033628" y="19771"/>
                </a:cubicBezTo>
                <a:lnTo>
                  <a:pt x="1050758" y="24176"/>
                </a:lnTo>
                <a:lnTo>
                  <a:pt x="1132584" y="112619"/>
                </a:lnTo>
                <a:cubicBezTo>
                  <a:pt x="1273253" y="283778"/>
                  <a:pt x="1357751" y="493453"/>
                  <a:pt x="1375833" y="712817"/>
                </a:cubicBezTo>
                <a:lnTo>
                  <a:pt x="1378221" y="789004"/>
                </a:lnTo>
                <a:lnTo>
                  <a:pt x="1359998" y="763117"/>
                </a:lnTo>
                <a:cubicBezTo>
                  <a:pt x="1256572" y="632790"/>
                  <a:pt x="1123215" y="526216"/>
                  <a:pt x="968336" y="453995"/>
                </a:cubicBezTo>
                <a:cubicBezTo>
                  <a:pt x="697299" y="327608"/>
                  <a:pt x="388034" y="319334"/>
                  <a:pt x="113033" y="427192"/>
                </a:cubicBezTo>
                <a:lnTo>
                  <a:pt x="0" y="479360"/>
                </a:lnTo>
                <a:lnTo>
                  <a:pt x="30566" y="429048"/>
                </a:lnTo>
                <a:cubicBezTo>
                  <a:pt x="205446" y="170191"/>
                  <a:pt x="501602" y="0"/>
                  <a:pt x="837507" y="0"/>
                </a:cubicBezTo>
                <a:close/>
              </a:path>
            </a:pathLst>
          </a:custGeom>
          <a:gradFill>
            <a:gsLst>
              <a:gs pos="0">
                <a:schemeClr val="accent1">
                  <a:alpha val="32000"/>
                </a:schemeClr>
              </a:gs>
              <a:gs pos="100000">
                <a:schemeClr val="accent1"/>
              </a:gs>
            </a:gsLst>
            <a:lin ang="0" scaled="0"/>
          </a:gradFill>
          <a:ln w="3175">
            <a:noFill/>
          </a:ln>
        </p:spPr>
        <p:style>
          <a:lnRef idx="2">
            <a:schemeClr val="accent1">
              <a:shade val="15000"/>
            </a:schemeClr>
          </a:lnRef>
          <a:fillRef idx="1">
            <a:schemeClr val="accent1"/>
          </a:fillRef>
          <a:effectRef idx="0">
            <a:schemeClr val="accent1"/>
          </a:effectRef>
          <a:fontRef idx="minor">
            <a:schemeClr val="lt1"/>
          </a:fontRef>
        </p:style>
        <p:txBody>
          <a:bodyPr wrap="square" lIns="360000" tIns="0" rIns="0" bIns="504000" rtlCol="0" anchor="ctr">
            <a:noAutofit/>
          </a:bodyPr>
          <a:p>
            <a:pPr algn="ctr"/>
            <a:endParaRPr lang="zh-CN" altLang="en-US" dirty="0"/>
          </a:p>
        </p:txBody>
      </p:sp>
      <p:sp>
        <p:nvSpPr>
          <p:cNvPr id="43" name="任意多边形: 形状 42"/>
          <p:cNvSpPr/>
          <p:nvPr>
            <p:custDataLst>
              <p:tags r:id="rId10"/>
            </p:custDataLst>
          </p:nvPr>
        </p:nvSpPr>
        <p:spPr>
          <a:xfrm>
            <a:off x="5635669" y="3828893"/>
            <a:ext cx="1861673" cy="1409682"/>
          </a:xfrm>
          <a:custGeom>
            <a:avLst/>
            <a:gdLst>
              <a:gd name="connsiteX0" fmla="*/ 1295319 w 1300050"/>
              <a:gd name="connsiteY0" fmla="*/ 0 h 984415"/>
              <a:gd name="connsiteX1" fmla="*/ 1300050 w 1300050"/>
              <a:gd name="connsiteY1" fmla="*/ 93704 h 984415"/>
              <a:gd name="connsiteX2" fmla="*/ 790767 w 1300050"/>
              <a:gd name="connsiteY2" fmla="*/ 949390 h 984415"/>
              <a:gd name="connsiteX3" fmla="*/ 718064 w 1300050"/>
              <a:gd name="connsiteY3" fmla="*/ 984413 h 984415"/>
              <a:gd name="connsiteX4" fmla="*/ 718058 w 1300050"/>
              <a:gd name="connsiteY4" fmla="*/ 984415 h 984415"/>
              <a:gd name="connsiteX5" fmla="*/ 719308 w 1300050"/>
              <a:gd name="connsiteY5" fmla="*/ 983813 h 984415"/>
              <a:gd name="connsiteX6" fmla="*/ 596292 w 1300050"/>
              <a:gd name="connsiteY6" fmla="*/ 959399 h 984415"/>
              <a:gd name="connsiteX7" fmla="*/ 46713 w 1300050"/>
              <a:gd name="connsiteY7" fmla="*/ 616807 h 984415"/>
              <a:gd name="connsiteX8" fmla="*/ 0 w 1300050"/>
              <a:gd name="connsiteY8" fmla="*/ 556574 h 984415"/>
              <a:gd name="connsiteX9" fmla="*/ 29957 w 1300050"/>
              <a:gd name="connsiteY9" fmla="*/ 566805 h 984415"/>
              <a:gd name="connsiteX10" fmla="*/ 528515 w 1300050"/>
              <a:gd name="connsiteY10" fmla="*/ 586677 h 984415"/>
              <a:gd name="connsiteX11" fmla="*/ 1236224 w 1300050"/>
              <a:gd name="connsiteY11" fmla="*/ 105627 h 984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0050" h="984415">
                <a:moveTo>
                  <a:pt x="1295319" y="0"/>
                </a:moveTo>
                <a:lnTo>
                  <a:pt x="1300050" y="93704"/>
                </a:lnTo>
                <a:cubicBezTo>
                  <a:pt x="1300050" y="463200"/>
                  <a:pt x="1094119" y="784599"/>
                  <a:pt x="790767" y="949390"/>
                </a:cubicBezTo>
                <a:lnTo>
                  <a:pt x="718064" y="984413"/>
                </a:lnTo>
                <a:lnTo>
                  <a:pt x="718058" y="984415"/>
                </a:lnTo>
                <a:lnTo>
                  <a:pt x="719308" y="983813"/>
                </a:lnTo>
                <a:lnTo>
                  <a:pt x="596292" y="959399"/>
                </a:lnTo>
                <a:cubicBezTo>
                  <a:pt x="381884" y="903612"/>
                  <a:pt x="190280" y="783648"/>
                  <a:pt x="46713" y="616807"/>
                </a:cubicBezTo>
                <a:lnTo>
                  <a:pt x="0" y="556574"/>
                </a:lnTo>
                <a:lnTo>
                  <a:pt x="29957" y="566805"/>
                </a:lnTo>
                <a:cubicBezTo>
                  <a:pt x="190235" y="611450"/>
                  <a:pt x="360766" y="619285"/>
                  <a:pt x="528515" y="586677"/>
                </a:cubicBezTo>
                <a:cubicBezTo>
                  <a:pt x="822077" y="529614"/>
                  <a:pt x="1077141" y="354527"/>
                  <a:pt x="1236224" y="105627"/>
                </a:cubicBezTo>
                <a:close/>
              </a:path>
            </a:pathLst>
          </a:custGeom>
          <a:gradFill>
            <a:gsLst>
              <a:gs pos="0">
                <a:schemeClr val="accent1">
                  <a:alpha val="32000"/>
                </a:schemeClr>
              </a:gs>
              <a:gs pos="100000">
                <a:schemeClr val="accent1"/>
              </a:gs>
            </a:gsLst>
            <a:lin ang="8640000" scaled="0"/>
          </a:gradFill>
          <a:ln w="3175">
            <a:noFill/>
          </a:ln>
        </p:spPr>
        <p:style>
          <a:lnRef idx="2">
            <a:schemeClr val="accent1">
              <a:shade val="15000"/>
            </a:schemeClr>
          </a:lnRef>
          <a:fillRef idx="1">
            <a:schemeClr val="accent1"/>
          </a:fillRef>
          <a:effectRef idx="0">
            <a:schemeClr val="accent1"/>
          </a:effectRef>
          <a:fontRef idx="minor">
            <a:schemeClr val="lt1"/>
          </a:fontRef>
        </p:style>
        <p:txBody>
          <a:bodyPr wrap="square" lIns="144000" tIns="684000" rIns="0" bIns="0" rtlCol="0" anchor="ctr">
            <a:noAutofit/>
          </a:bodyPr>
          <a:p>
            <a:pPr algn="ctr"/>
            <a:endParaRPr lang="zh-CN" altLang="en-US" dirty="0"/>
          </a:p>
        </p:txBody>
      </p:sp>
      <p:sp>
        <p:nvSpPr>
          <p:cNvPr id="4" name="矩形 3"/>
          <p:cNvSpPr/>
          <p:nvPr>
            <p:custDataLst>
              <p:tags r:id="rId11"/>
            </p:custDataLst>
          </p:nvPr>
        </p:nvSpPr>
        <p:spPr>
          <a:xfrm>
            <a:off x="3350135" y="1239128"/>
            <a:ext cx="5548108" cy="871764"/>
          </a:xfrm>
          <a:prstGeom prst="rect">
            <a:avLst/>
          </a:prstGeom>
          <a:noFill/>
        </p:spPr>
        <p:txBody>
          <a:bodyPr wrap="square" lIns="0" tIns="0" rIns="0" bIns="0" rtlCol="0" anchor="b" anchorCtr="0">
            <a:noAutofit/>
          </a:bodyPr>
          <a:p>
            <a:pPr algn="ctr">
              <a:lnSpc>
                <a:spcPct val="130000"/>
              </a:lnSpc>
              <a:spcBef>
                <a:spcPct val="0"/>
              </a:spcBef>
              <a:spcAft>
                <a:spcPct val="0"/>
              </a:spcAft>
            </a:pPr>
            <a:r>
              <a:rPr lang="zh-CN" altLang="en-US" sz="1600" dirty="0">
                <a:solidFill>
                  <a:schemeClr val="tx1">
                    <a:lumMod val="85000"/>
                    <a:lumOff val="15000"/>
                  </a:schemeClr>
                </a:solidFill>
                <a:latin typeface="+mn-ea"/>
                <a:cs typeface="+mn-ea"/>
              </a:rPr>
              <a:t>单位应当建立健全单位资产管理制度，加强和规范资产配置、使用和处置管理，维护资产安全完整。</a:t>
            </a:r>
            <a:endParaRPr lang="zh-CN" altLang="en-US" sz="1600" dirty="0">
              <a:solidFill>
                <a:schemeClr val="tx1">
                  <a:lumMod val="85000"/>
                  <a:lumOff val="15000"/>
                </a:schemeClr>
              </a:solidFill>
              <a:latin typeface="+mn-ea"/>
              <a:cs typeface="+mn-ea"/>
            </a:endParaRPr>
          </a:p>
        </p:txBody>
      </p:sp>
      <p:sp>
        <p:nvSpPr>
          <p:cNvPr id="5" name="矩形 4"/>
          <p:cNvSpPr/>
          <p:nvPr>
            <p:custDataLst>
              <p:tags r:id="rId12"/>
            </p:custDataLst>
          </p:nvPr>
        </p:nvSpPr>
        <p:spPr>
          <a:xfrm>
            <a:off x="7976640" y="2226355"/>
            <a:ext cx="3477706" cy="1888186"/>
          </a:xfrm>
          <a:prstGeom prst="rect">
            <a:avLst/>
          </a:prstGeom>
          <a:noFill/>
        </p:spPr>
        <p:txBody>
          <a:bodyPr wrap="square" lIns="0" tIns="0" rIns="0" bIns="0" rtlCol="0" anchor="ctr" anchorCtr="0">
            <a:noAutofit/>
          </a:bodyPr>
          <a:p>
            <a:pPr algn="l">
              <a:lnSpc>
                <a:spcPct val="130000"/>
              </a:lnSpc>
              <a:spcBef>
                <a:spcPct val="0"/>
              </a:spcBef>
              <a:spcAft>
                <a:spcPct val="0"/>
              </a:spcAft>
            </a:pPr>
            <a:r>
              <a:rPr lang="zh-CN" altLang="en-US" sz="1600" dirty="0">
                <a:solidFill>
                  <a:schemeClr val="tx1">
                    <a:lumMod val="85000"/>
                    <a:lumOff val="15000"/>
                  </a:schemeClr>
                </a:solidFill>
                <a:latin typeface="+mn-ea"/>
                <a:cs typeface="+mn-ea"/>
              </a:rPr>
              <a:t>单位应当按照科学规范、从严控制、保障工作需要的原则合理配置资产。单位资产有原始凭证的，按照原始凭证记账；无原始凭证的，应当依法进行评估，按照评估价值记账</a:t>
            </a:r>
            <a:r>
              <a:rPr lang="zh-CN" altLang="en-US" sz="1400" dirty="0">
                <a:solidFill>
                  <a:schemeClr val="tx1">
                    <a:lumMod val="85000"/>
                    <a:lumOff val="15000"/>
                  </a:schemeClr>
                </a:solidFill>
                <a:latin typeface="+mn-ea"/>
                <a:cs typeface="+mn-ea"/>
              </a:rPr>
              <a:t>。</a:t>
            </a:r>
            <a:endParaRPr lang="zh-CN" altLang="en-US" sz="1400" dirty="0">
              <a:solidFill>
                <a:schemeClr val="tx1">
                  <a:lumMod val="85000"/>
                  <a:lumOff val="15000"/>
                </a:schemeClr>
              </a:solidFill>
              <a:latin typeface="+mn-ea"/>
              <a:cs typeface="+mn-ea"/>
            </a:endParaRPr>
          </a:p>
        </p:txBody>
      </p:sp>
      <p:sp>
        <p:nvSpPr>
          <p:cNvPr id="6" name="矩形 5"/>
          <p:cNvSpPr/>
          <p:nvPr>
            <p:custDataLst>
              <p:tags r:id="rId13"/>
            </p:custDataLst>
          </p:nvPr>
        </p:nvSpPr>
        <p:spPr>
          <a:xfrm>
            <a:off x="7756304" y="4228929"/>
            <a:ext cx="3727671" cy="1809103"/>
          </a:xfrm>
          <a:prstGeom prst="rect">
            <a:avLst/>
          </a:prstGeom>
          <a:noFill/>
        </p:spPr>
        <p:txBody>
          <a:bodyPr wrap="square" lIns="0" tIns="0" rIns="0" bIns="0" rtlCol="0" anchor="ctr" anchorCtr="0">
            <a:noAutofit/>
          </a:bodyPr>
          <a:p>
            <a:pPr algn="l">
              <a:lnSpc>
                <a:spcPct val="130000"/>
              </a:lnSpc>
              <a:spcBef>
                <a:spcPct val="0"/>
              </a:spcBef>
              <a:spcAft>
                <a:spcPct val="0"/>
              </a:spcAft>
            </a:pPr>
            <a:r>
              <a:rPr lang="zh-CN" altLang="en-US" sz="1600" dirty="0">
                <a:solidFill>
                  <a:schemeClr val="tx1">
                    <a:lumMod val="85000"/>
                    <a:lumOff val="15000"/>
                  </a:schemeClr>
                </a:solidFill>
                <a:latin typeface="+mn-ea"/>
                <a:cs typeface="+mn-ea"/>
              </a:rPr>
              <a:t>单位应当加强资产日常管理工作，做好资产建账、核算和登记工作，定期或者不定期进行清查盘点，保证账账相符、账实相符。年度终了，应当进行全面清查盘点，对资产盘点、盘亏应当及时处理。</a:t>
            </a:r>
            <a:endParaRPr lang="zh-CN" altLang="en-US" sz="1600" dirty="0">
              <a:solidFill>
                <a:schemeClr val="tx1">
                  <a:lumMod val="85000"/>
                  <a:lumOff val="15000"/>
                </a:schemeClr>
              </a:solidFill>
              <a:latin typeface="+mn-ea"/>
              <a:cs typeface="+mn-ea"/>
            </a:endParaRPr>
          </a:p>
        </p:txBody>
      </p:sp>
      <p:sp>
        <p:nvSpPr>
          <p:cNvPr id="7" name="矩形 6"/>
          <p:cNvSpPr/>
          <p:nvPr>
            <p:custDataLst>
              <p:tags r:id="rId14"/>
            </p:custDataLst>
          </p:nvPr>
        </p:nvSpPr>
        <p:spPr>
          <a:xfrm>
            <a:off x="1120482" y="4407693"/>
            <a:ext cx="3389134" cy="1544029"/>
          </a:xfrm>
          <a:prstGeom prst="rect">
            <a:avLst/>
          </a:prstGeom>
          <a:noFill/>
        </p:spPr>
        <p:txBody>
          <a:bodyPr wrap="square" lIns="0" tIns="0" rIns="0" bIns="0" rtlCol="0" anchor="ctr" anchorCtr="0">
            <a:noAutofit/>
          </a:bodyPr>
          <a:p>
            <a:pPr algn="r">
              <a:lnSpc>
                <a:spcPct val="130000"/>
              </a:lnSpc>
              <a:spcBef>
                <a:spcPct val="0"/>
              </a:spcBef>
              <a:spcAft>
                <a:spcPct val="0"/>
              </a:spcAft>
            </a:pPr>
            <a:r>
              <a:rPr lang="zh-CN" altLang="en-US" sz="1600" dirty="0">
                <a:solidFill>
                  <a:schemeClr val="tx1">
                    <a:lumMod val="85000"/>
                    <a:lumOff val="15000"/>
                  </a:schemeClr>
                </a:solidFill>
                <a:latin typeface="+mn-ea"/>
                <a:cs typeface="+mn-ea"/>
              </a:rPr>
              <a:t>单位开设银行存款账户，应当报同级财政部门审批，并由财务部门统一管理</a:t>
            </a:r>
            <a:r>
              <a:rPr lang="zh-CN" altLang="en-US" sz="1400" dirty="0">
                <a:solidFill>
                  <a:schemeClr val="tx1">
                    <a:lumMod val="85000"/>
                    <a:lumOff val="15000"/>
                  </a:schemeClr>
                </a:solidFill>
                <a:latin typeface="+mn-ea"/>
                <a:cs typeface="+mn-ea"/>
              </a:rPr>
              <a:t>。</a:t>
            </a:r>
            <a:endParaRPr lang="zh-CN" altLang="en-US" sz="1400" dirty="0">
              <a:solidFill>
                <a:schemeClr val="tx1">
                  <a:lumMod val="85000"/>
                  <a:lumOff val="15000"/>
                </a:schemeClr>
              </a:solidFill>
              <a:latin typeface="+mn-ea"/>
              <a:cs typeface="+mn-ea"/>
            </a:endParaRPr>
          </a:p>
        </p:txBody>
      </p:sp>
      <p:sp>
        <p:nvSpPr>
          <p:cNvPr id="12" name="矩形 11"/>
          <p:cNvSpPr/>
          <p:nvPr>
            <p:custDataLst>
              <p:tags r:id="rId15"/>
            </p:custDataLst>
          </p:nvPr>
        </p:nvSpPr>
        <p:spPr>
          <a:xfrm>
            <a:off x="754852" y="2569194"/>
            <a:ext cx="3389134" cy="1544029"/>
          </a:xfrm>
          <a:prstGeom prst="rect">
            <a:avLst/>
          </a:prstGeom>
          <a:noFill/>
        </p:spPr>
        <p:txBody>
          <a:bodyPr wrap="square" lIns="0" tIns="0" rIns="0" bIns="0" rtlCol="0" anchor="ctr" anchorCtr="0">
            <a:noAutofit/>
          </a:bodyPr>
          <a:p>
            <a:pPr algn="r">
              <a:lnSpc>
                <a:spcPct val="130000"/>
              </a:lnSpc>
              <a:spcBef>
                <a:spcPct val="0"/>
              </a:spcBef>
              <a:spcAft>
                <a:spcPct val="0"/>
              </a:spcAft>
            </a:pPr>
            <a:r>
              <a:rPr lang="zh-CN" altLang="en-US" sz="1600" dirty="0">
                <a:solidFill>
                  <a:schemeClr val="tx1">
                    <a:lumMod val="85000"/>
                    <a:lumOff val="15000"/>
                  </a:schemeClr>
                </a:solidFill>
                <a:latin typeface="+mn-ea"/>
                <a:cs typeface="+mn-ea"/>
              </a:rPr>
              <a:t>单位应当加强应收及暂付款项的管理，严格控制规模，并及时进行清理，不得长期挂账。</a:t>
            </a:r>
            <a:endParaRPr lang="zh-CN" altLang="en-US" sz="1600" dirty="0">
              <a:solidFill>
                <a:schemeClr val="tx1">
                  <a:lumMod val="85000"/>
                  <a:lumOff val="15000"/>
                </a:schemeClr>
              </a:solidFill>
              <a:latin typeface="+mn-ea"/>
              <a:cs typeface="+mn-ea"/>
            </a:endParaRPr>
          </a:p>
        </p:txBody>
      </p:sp>
      <p:sp>
        <p:nvSpPr>
          <p:cNvPr id="49" name="椭圆 48"/>
          <p:cNvSpPr/>
          <p:nvPr>
            <p:custDataLst>
              <p:tags r:id="rId16"/>
            </p:custDataLst>
          </p:nvPr>
        </p:nvSpPr>
        <p:spPr>
          <a:xfrm>
            <a:off x="5352823" y="3173518"/>
            <a:ext cx="1499023" cy="1499023"/>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spcBef>
                <a:spcPct val="0"/>
              </a:spcBef>
              <a:spcAft>
                <a:spcPct val="0"/>
              </a:spcAft>
            </a:pPr>
            <a:r>
              <a:rPr lang="zh-CN" altLang="en-US" sz="1400" b="1" dirty="0">
                <a:solidFill>
                  <a:schemeClr val="accent1"/>
                </a:solidFill>
                <a:latin typeface="+mn-ea"/>
                <a:cs typeface="+mn-ea"/>
                <a:sym typeface="+mn-ea"/>
              </a:rPr>
              <a:t>行政事业单位资产管理的要求</a:t>
            </a:r>
            <a:endParaRPr lang="zh-CN" altLang="en-US" sz="1400" b="1" dirty="0">
              <a:solidFill>
                <a:schemeClr val="accent1"/>
              </a:solidFill>
              <a:latin typeface="+mn-ea"/>
              <a:cs typeface="+mn-ea"/>
              <a:sym typeface="+mn-ea"/>
            </a:endParaRPr>
          </a:p>
        </p:txBody>
      </p:sp>
      <p:cxnSp>
        <p:nvCxnSpPr>
          <p:cNvPr id="50" name="直接连接符 49"/>
          <p:cNvCxnSpPr/>
          <p:nvPr>
            <p:custDataLst>
              <p:tags r:id="rId17"/>
            </p:custDataLst>
          </p:nvPr>
        </p:nvCxnSpPr>
        <p:spPr>
          <a:xfrm>
            <a:off x="5803997" y="2238057"/>
            <a:ext cx="57442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custDataLst>
              <p:tags r:id="rId18"/>
            </p:custDataLst>
          </p:nvPr>
        </p:nvCxnSpPr>
        <p:spPr>
          <a:xfrm>
            <a:off x="6096501" y="2226330"/>
            <a:ext cx="0" cy="3498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19"/>
            </p:custDataLst>
          </p:nvPr>
        </p:nvCxnSpPr>
        <p:spPr>
          <a:xfrm flipH="1">
            <a:off x="4244205" y="3350815"/>
            <a:ext cx="6228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custDataLst>
              <p:tags r:id="rId20"/>
            </p:custDataLst>
          </p:nvPr>
        </p:nvCxnSpPr>
        <p:spPr>
          <a:xfrm>
            <a:off x="4679512" y="4985802"/>
            <a:ext cx="0" cy="505118"/>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custDataLst>
              <p:tags r:id="rId21"/>
            </p:custDataLst>
          </p:nvPr>
        </p:nvCxnSpPr>
        <p:spPr>
          <a:xfrm>
            <a:off x="4234547" y="3107291"/>
            <a:ext cx="0" cy="505118"/>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sp>
        <p:nvSpPr>
          <p:cNvPr id="55" name="任意多边形: 形状 54"/>
          <p:cNvSpPr/>
          <p:nvPr>
            <p:custDataLst>
              <p:tags r:id="rId22"/>
            </p:custDataLst>
          </p:nvPr>
        </p:nvSpPr>
        <p:spPr>
          <a:xfrm>
            <a:off x="4676062" y="5149301"/>
            <a:ext cx="701079" cy="108655"/>
          </a:xfrm>
          <a:custGeom>
            <a:avLst/>
            <a:gdLst>
              <a:gd name="connsiteX0" fmla="*/ 0 w 695325"/>
              <a:gd name="connsiteY0" fmla="*/ 152400 h 152400"/>
              <a:gd name="connsiteX1" fmla="*/ 542925 w 695325"/>
              <a:gd name="connsiteY1" fmla="*/ 152400 h 152400"/>
              <a:gd name="connsiteX2" fmla="*/ 695325 w 695325"/>
              <a:gd name="connsiteY2" fmla="*/ 0 h 152400"/>
              <a:gd name="connsiteX0-1" fmla="*/ 0 w 645319"/>
              <a:gd name="connsiteY0-2" fmla="*/ 100013 h 100013"/>
              <a:gd name="connsiteX1-3" fmla="*/ 542925 w 645319"/>
              <a:gd name="connsiteY1-4" fmla="*/ 100013 h 100013"/>
              <a:gd name="connsiteX2-5" fmla="*/ 645319 w 645319"/>
              <a:gd name="connsiteY2-6" fmla="*/ 0 h 100013"/>
            </a:gdLst>
            <a:ahLst/>
            <a:cxnLst>
              <a:cxn ang="0">
                <a:pos x="connsiteX0-1" y="connsiteY0-2"/>
              </a:cxn>
              <a:cxn ang="0">
                <a:pos x="connsiteX1-3" y="connsiteY1-4"/>
              </a:cxn>
              <a:cxn ang="0">
                <a:pos x="connsiteX2-5" y="connsiteY2-6"/>
              </a:cxn>
            </a:cxnLst>
            <a:rect l="l" t="t" r="r" b="b"/>
            <a:pathLst>
              <a:path w="645319" h="100013">
                <a:moveTo>
                  <a:pt x="0" y="100013"/>
                </a:moveTo>
                <a:lnTo>
                  <a:pt x="542925" y="100013"/>
                </a:lnTo>
                <a:cubicBezTo>
                  <a:pt x="593725" y="49213"/>
                  <a:pt x="594519" y="50800"/>
                  <a:pt x="645319" y="0"/>
                </a:cubicBezTo>
              </a:path>
            </a:pathLst>
          </a:custGeom>
          <a:ln>
            <a:tailEnd type="non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cxnSp>
        <p:nvCxnSpPr>
          <p:cNvPr id="56" name="直接箭头连接符 55"/>
          <p:cNvCxnSpPr/>
          <p:nvPr>
            <p:custDataLst>
              <p:tags r:id="rId23"/>
            </p:custDataLst>
          </p:nvPr>
        </p:nvCxnSpPr>
        <p:spPr>
          <a:xfrm>
            <a:off x="7523838" y="4985802"/>
            <a:ext cx="0" cy="505118"/>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sp>
        <p:nvSpPr>
          <p:cNvPr id="57" name="任意多边形: 形状 56"/>
          <p:cNvSpPr/>
          <p:nvPr>
            <p:custDataLst>
              <p:tags r:id="rId24"/>
            </p:custDataLst>
          </p:nvPr>
        </p:nvSpPr>
        <p:spPr>
          <a:xfrm flipH="1">
            <a:off x="6825001" y="5147231"/>
            <a:ext cx="698492" cy="111242"/>
          </a:xfrm>
          <a:custGeom>
            <a:avLst/>
            <a:gdLst>
              <a:gd name="connsiteX0" fmla="*/ 0 w 695325"/>
              <a:gd name="connsiteY0" fmla="*/ 152400 h 152400"/>
              <a:gd name="connsiteX1" fmla="*/ 542925 w 695325"/>
              <a:gd name="connsiteY1" fmla="*/ 152400 h 152400"/>
              <a:gd name="connsiteX2" fmla="*/ 695325 w 695325"/>
              <a:gd name="connsiteY2" fmla="*/ 0 h 152400"/>
              <a:gd name="connsiteX0-1" fmla="*/ 0 w 642938"/>
              <a:gd name="connsiteY0-2" fmla="*/ 102394 h 102394"/>
              <a:gd name="connsiteX1-3" fmla="*/ 542925 w 642938"/>
              <a:gd name="connsiteY1-4" fmla="*/ 102394 h 102394"/>
              <a:gd name="connsiteX2-5" fmla="*/ 642938 w 642938"/>
              <a:gd name="connsiteY2-6" fmla="*/ 0 h 102394"/>
            </a:gdLst>
            <a:ahLst/>
            <a:cxnLst>
              <a:cxn ang="0">
                <a:pos x="connsiteX0-1" y="connsiteY0-2"/>
              </a:cxn>
              <a:cxn ang="0">
                <a:pos x="connsiteX1-3" y="connsiteY1-4"/>
              </a:cxn>
              <a:cxn ang="0">
                <a:pos x="connsiteX2-5" y="connsiteY2-6"/>
              </a:cxn>
            </a:cxnLst>
            <a:rect l="l" t="t" r="r" b="b"/>
            <a:pathLst>
              <a:path w="642938" h="102394">
                <a:moveTo>
                  <a:pt x="0" y="102394"/>
                </a:moveTo>
                <a:lnTo>
                  <a:pt x="542925" y="102394"/>
                </a:lnTo>
                <a:cubicBezTo>
                  <a:pt x="593725" y="51594"/>
                  <a:pt x="592138" y="50800"/>
                  <a:pt x="642938" y="0"/>
                </a:cubicBezTo>
              </a:path>
            </a:pathLst>
          </a:custGeom>
          <a:ln>
            <a:tailEnd type="non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cxnSp>
        <p:nvCxnSpPr>
          <p:cNvPr id="58" name="直接连接符 57"/>
          <p:cNvCxnSpPr/>
          <p:nvPr>
            <p:custDataLst>
              <p:tags r:id="rId25"/>
            </p:custDataLst>
          </p:nvPr>
        </p:nvCxnSpPr>
        <p:spPr>
          <a:xfrm flipH="1">
            <a:off x="7361719" y="3352194"/>
            <a:ext cx="6155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custDataLst>
              <p:tags r:id="rId26"/>
            </p:custDataLst>
          </p:nvPr>
        </p:nvCxnSpPr>
        <p:spPr>
          <a:xfrm>
            <a:off x="7977081" y="3108671"/>
            <a:ext cx="0" cy="505118"/>
          </a:xfrm>
          <a:prstGeom prst="straightConnector1">
            <a:avLst/>
          </a:prstGeom>
          <a:ln w="28575">
            <a:tailEnd type="none"/>
          </a:ln>
        </p:spPr>
        <p:style>
          <a:lnRef idx="1">
            <a:schemeClr val="accent1"/>
          </a:lnRef>
          <a:fillRef idx="0">
            <a:schemeClr val="accent1"/>
          </a:fillRef>
          <a:effectRef idx="0">
            <a:schemeClr val="accent1"/>
          </a:effectRef>
          <a:fontRef idx="minor">
            <a:schemeClr val="tx1"/>
          </a:fontRef>
        </p:style>
      </p:cxnSp>
      <p:sp>
        <p:nvSpPr>
          <p:cNvPr id="13" name="矩形 12"/>
          <p:cNvSpPr/>
          <p:nvPr>
            <p:custDataLst>
              <p:tags r:id="rId27"/>
            </p:custDataLst>
          </p:nvPr>
        </p:nvSpPr>
        <p:spPr>
          <a:xfrm>
            <a:off x="5890230" y="2634731"/>
            <a:ext cx="401541" cy="401245"/>
          </a:xfrm>
          <a:prstGeom prst="rect">
            <a:avLst/>
          </a:prstGeom>
          <a:noFill/>
        </p:spPr>
        <p:txBody>
          <a:bodyPr wrap="none" rtlCol="0" anchor="ctr">
            <a:normAutofit/>
          </a:bodyPr>
          <a:p>
            <a:pPr algn="ctr">
              <a:spcBef>
                <a:spcPct val="0"/>
              </a:spcBef>
              <a:spcAft>
                <a:spcPct val="0"/>
              </a:spcAft>
            </a:pPr>
            <a:r>
              <a:rPr lang="en-US" altLang="zh-CN">
                <a:solidFill>
                  <a:srgbClr val="FFFFFF"/>
                </a:solidFill>
                <a:latin typeface="+mn-ea"/>
                <a:cs typeface="+mn-ea"/>
              </a:rPr>
              <a:t>1</a:t>
            </a:r>
            <a:endParaRPr lang="en-US" altLang="zh-CN">
              <a:solidFill>
                <a:srgbClr val="FFFFFF"/>
              </a:solidFill>
              <a:latin typeface="+mn-ea"/>
              <a:cs typeface="+mn-ea"/>
            </a:endParaRPr>
          </a:p>
        </p:txBody>
      </p:sp>
      <p:sp>
        <p:nvSpPr>
          <p:cNvPr id="14" name="矩形 13"/>
          <p:cNvSpPr/>
          <p:nvPr>
            <p:custDataLst>
              <p:tags r:id="rId28"/>
            </p:custDataLst>
          </p:nvPr>
        </p:nvSpPr>
        <p:spPr>
          <a:xfrm>
            <a:off x="6972633" y="3478440"/>
            <a:ext cx="401541" cy="401245"/>
          </a:xfrm>
          <a:prstGeom prst="rect">
            <a:avLst/>
          </a:prstGeom>
          <a:noFill/>
        </p:spPr>
        <p:txBody>
          <a:bodyPr wrap="none" rtlCol="0" anchor="ctr">
            <a:normAutofit/>
          </a:bodyPr>
          <a:p>
            <a:pPr algn="ctr">
              <a:spcBef>
                <a:spcPct val="0"/>
              </a:spcBef>
              <a:spcAft>
                <a:spcPct val="0"/>
              </a:spcAft>
            </a:pPr>
            <a:r>
              <a:rPr lang="en-US" altLang="zh-CN">
                <a:solidFill>
                  <a:srgbClr val="FFFFFF"/>
                </a:solidFill>
                <a:latin typeface="+mn-ea"/>
                <a:cs typeface="+mn-ea"/>
              </a:rPr>
              <a:t>2</a:t>
            </a:r>
            <a:endParaRPr lang="en-US" altLang="zh-CN">
              <a:solidFill>
                <a:srgbClr val="FFFFFF"/>
              </a:solidFill>
              <a:latin typeface="+mn-ea"/>
              <a:cs typeface="+mn-ea"/>
            </a:endParaRPr>
          </a:p>
        </p:txBody>
      </p:sp>
      <p:sp>
        <p:nvSpPr>
          <p:cNvPr id="15" name="矩形 14"/>
          <p:cNvSpPr/>
          <p:nvPr>
            <p:custDataLst>
              <p:tags r:id="rId29"/>
            </p:custDataLst>
          </p:nvPr>
        </p:nvSpPr>
        <p:spPr>
          <a:xfrm>
            <a:off x="6491795" y="4649836"/>
            <a:ext cx="401541" cy="401245"/>
          </a:xfrm>
          <a:prstGeom prst="rect">
            <a:avLst/>
          </a:prstGeom>
          <a:noFill/>
        </p:spPr>
        <p:txBody>
          <a:bodyPr wrap="none" rtlCol="0" anchor="ctr">
            <a:normAutofit/>
          </a:bodyPr>
          <a:p>
            <a:pPr algn="ctr">
              <a:spcBef>
                <a:spcPct val="0"/>
              </a:spcBef>
              <a:spcAft>
                <a:spcPct val="0"/>
              </a:spcAft>
            </a:pPr>
            <a:r>
              <a:rPr lang="en-US" altLang="zh-CN">
                <a:solidFill>
                  <a:srgbClr val="FFFFFF"/>
                </a:solidFill>
                <a:latin typeface="+mn-ea"/>
                <a:cs typeface="+mn-ea"/>
              </a:rPr>
              <a:t>3</a:t>
            </a:r>
            <a:endParaRPr lang="en-US" altLang="zh-CN">
              <a:solidFill>
                <a:srgbClr val="FFFFFF"/>
              </a:solidFill>
              <a:latin typeface="+mn-ea"/>
              <a:cs typeface="+mn-ea"/>
            </a:endParaRPr>
          </a:p>
        </p:txBody>
      </p:sp>
      <p:sp>
        <p:nvSpPr>
          <p:cNvPr id="16" name="矩形 15"/>
          <p:cNvSpPr/>
          <p:nvPr>
            <p:custDataLst>
              <p:tags r:id="rId30"/>
            </p:custDataLst>
          </p:nvPr>
        </p:nvSpPr>
        <p:spPr>
          <a:xfrm>
            <a:off x="5245893" y="4649836"/>
            <a:ext cx="401541" cy="401245"/>
          </a:xfrm>
          <a:prstGeom prst="rect">
            <a:avLst/>
          </a:prstGeom>
          <a:noFill/>
        </p:spPr>
        <p:txBody>
          <a:bodyPr wrap="none" rtlCol="0" anchor="ctr">
            <a:normAutofit/>
          </a:bodyPr>
          <a:p>
            <a:pPr algn="ctr">
              <a:spcBef>
                <a:spcPct val="0"/>
              </a:spcBef>
              <a:spcAft>
                <a:spcPct val="0"/>
              </a:spcAft>
            </a:pPr>
            <a:r>
              <a:rPr lang="en-US" altLang="zh-CN">
                <a:solidFill>
                  <a:srgbClr val="FFFFFF"/>
                </a:solidFill>
                <a:latin typeface="+mn-ea"/>
                <a:cs typeface="+mn-ea"/>
              </a:rPr>
              <a:t>4</a:t>
            </a:r>
            <a:endParaRPr lang="en-US" altLang="zh-CN">
              <a:solidFill>
                <a:srgbClr val="FFFFFF"/>
              </a:solidFill>
              <a:latin typeface="+mn-ea"/>
              <a:cs typeface="+mn-ea"/>
            </a:endParaRPr>
          </a:p>
        </p:txBody>
      </p:sp>
      <p:sp>
        <p:nvSpPr>
          <p:cNvPr id="17" name="矩形 16"/>
          <p:cNvSpPr/>
          <p:nvPr>
            <p:custDataLst>
              <p:tags r:id="rId31"/>
            </p:custDataLst>
          </p:nvPr>
        </p:nvSpPr>
        <p:spPr>
          <a:xfrm>
            <a:off x="4833352" y="3488098"/>
            <a:ext cx="401541" cy="401245"/>
          </a:xfrm>
          <a:prstGeom prst="rect">
            <a:avLst/>
          </a:prstGeom>
          <a:noFill/>
        </p:spPr>
        <p:txBody>
          <a:bodyPr wrap="none" rtlCol="0" anchor="ctr">
            <a:normAutofit/>
          </a:bodyPr>
          <a:p>
            <a:pPr algn="ctr">
              <a:spcBef>
                <a:spcPct val="0"/>
              </a:spcBef>
              <a:spcAft>
                <a:spcPct val="0"/>
              </a:spcAft>
            </a:pPr>
            <a:r>
              <a:rPr lang="en-US" altLang="zh-CN">
                <a:solidFill>
                  <a:srgbClr val="FFFFFF"/>
                </a:solidFill>
                <a:latin typeface="+mn-ea"/>
                <a:cs typeface="+mn-ea"/>
              </a:rPr>
              <a:t>5</a:t>
            </a:r>
            <a:endParaRPr lang="en-US" altLang="zh-CN">
              <a:solidFill>
                <a:srgbClr val="FFFFFF"/>
              </a:solidFill>
              <a:latin typeface="+mn-ea"/>
              <a:cs typeface="+mn-ea"/>
            </a:endParaRPr>
          </a:p>
        </p:txBody>
      </p:sp>
    </p:spTree>
    <p:custDataLst>
      <p:tags r:id="rId32"/>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二、主要账务处理</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96620" y="1384300"/>
            <a:ext cx="9926955" cy="173418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号》预算管理一体化下货币资金和财政应返还额度的核算如下：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（一）财政资金支付的账务处理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不管是直接支付还是授权支付，预算单位</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都应当根据收到的国库集中支付凭证及相关原始凭证，按照凭证上的国库集中支付入账金额做如下会计分录：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91995" y="3283585"/>
          <a:ext cx="8373110" cy="2891155"/>
        </p:xfrm>
        <a:graphic>
          <a:graphicData uri="http://schemas.openxmlformats.org/drawingml/2006/table">
            <a:tbl>
              <a:tblPr/>
              <a:tblGrid>
                <a:gridCol w="4513580"/>
                <a:gridCol w="3859530"/>
              </a:tblGrid>
              <a:tr h="47561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4155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库存物品/固定资产/业务活动费用/单位管理费用/应付职工薪酬等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贷:财政拨款收入（使用本年度预算指标）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财政应返还额度（使用以前年度预算指标）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行政支出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事业支出</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371475" indent="-17145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财政拨款预算收入（使用本年度预算指标）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371475" indent="-17145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财政应返还额度（使用以前年度预算指标）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主要账务处理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89610" y="1219200"/>
            <a:ext cx="10558145" cy="30511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（二）按规定向本单位实有资金账户划转财政资金的账务处理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预算单位在某些特定情况下按规定从本单位零余额账户向本单位实有资金账户划转资金用于后续相关支出的，可在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货币资金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财政拨款资金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明细科目，或采用辅助核算等形式，核算反映按规定从本单位零余额账户转入实有资金账户的资金金额，并应当按照以下规定进行账务处理：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从本单位零余额账户向实有资金账户划转资金时，应当根据收到的国库集中支付凭证及实有资金账户入账凭证，按照凭证入账金额做如下会计分录：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08200" y="4127500"/>
          <a:ext cx="8063865" cy="2137410"/>
        </p:xfrm>
        <a:graphic>
          <a:graphicData uri="http://schemas.openxmlformats.org/drawingml/2006/table">
            <a:tbl>
              <a:tblPr/>
              <a:tblGrid>
                <a:gridCol w="3755390"/>
                <a:gridCol w="4308475"/>
              </a:tblGrid>
              <a:tr h="40830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2910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银行存款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贷:财政拨款收入（使用本年度预算指标）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财政应返还额度（使用以前年度预算指标）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371475" indent="-17145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财政拨款预算收入（使用本年度预算指标）资金结存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财政应返还额度（使用以前年度预算指标）</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主要账务处理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5975" y="1744980"/>
            <a:ext cx="10431780" cy="9175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将本单位实有资金账户中从零余额账户划转的资金用于相关支出时，按照实际支付的金额做如下会计分录：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710690" y="2997200"/>
          <a:ext cx="8686800" cy="1976755"/>
        </p:xfrm>
        <a:graphic>
          <a:graphicData uri="http://schemas.openxmlformats.org/drawingml/2006/table">
            <a:tbl>
              <a:tblPr/>
              <a:tblGrid>
                <a:gridCol w="3843655"/>
                <a:gridCol w="4843145"/>
              </a:tblGrid>
              <a:tr h="73215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4460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 应付职工薪酬/其他应交税费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银行存款-财政拨款资金</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行政支出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事业支出</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371475" indent="-17145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货币资金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财政拨款资金</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已支付的财政资金退回的账务处理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13460" y="1593215"/>
            <a:ext cx="10313670" cy="12839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发生当年资金退回时，预算单位应当根据收到的财政资金退回通知书及相关原始凭证，按照通知书上的退回金额做如下会计分录：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935355" y="2770505"/>
          <a:ext cx="9556750" cy="2396490"/>
        </p:xfrm>
        <a:graphic>
          <a:graphicData uri="http://schemas.openxmlformats.org/drawingml/2006/table">
            <a:tbl>
              <a:tblPr/>
              <a:tblGrid>
                <a:gridCol w="4660265"/>
                <a:gridCol w="4896485"/>
              </a:tblGrid>
              <a:tr h="563245">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财务会计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rPr>
                        <a:t>预算会计</a:t>
                      </a:r>
                      <a:endParaRPr lang="zh-CN" sz="17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33245">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 财政拨款收入（支付时使用本年度预算指标）</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财政应返还额度（支付时使用以前年度预算标）</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贷:业务活动费用/库存物品等</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6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财政拨款预算收入（支付时使用本年预算指标）</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财政应返还额度（支付时使用以前年度预算指标）</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    </a:t>
                      </a:r>
                      <a:r>
                        <a:rPr lang="zh-CN" sz="1700" spc="6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行政支出</a:t>
                      </a:r>
                      <a:r>
                        <a:rPr lang="en-US" altLang="zh-CN" sz="1700" spc="60">
                          <a:solidFill>
                            <a:schemeClr val="tx1"/>
                          </a:solidFill>
                          <a:latin typeface="微软雅黑" panose="020B0503020204020204" charset="-122"/>
                          <a:ea typeface="微软雅黑" panose="020B0503020204020204" charset="-122"/>
                          <a:cs typeface="微软雅黑" panose="020B0503020204020204" charset="-122"/>
                        </a:rPr>
                        <a:t>/</a:t>
                      </a:r>
                      <a:r>
                        <a:rPr lang="zh-CN" sz="1700" spc="60">
                          <a:solidFill>
                            <a:schemeClr val="tx1"/>
                          </a:solidFill>
                          <a:latin typeface="微软雅黑" panose="020B0503020204020204" charset="-122"/>
                          <a:ea typeface="微软雅黑" panose="020B0503020204020204" charset="-122"/>
                          <a:cs typeface="微软雅黑" panose="020B0503020204020204" charset="-122"/>
                        </a:rPr>
                        <a:t>事业支出</a:t>
                      </a:r>
                      <a:endParaRPr lang="zh-CN" sz="1700" spc="6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已支付的财政资金退回的账务处理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14705" y="1688465"/>
            <a:ext cx="10648950" cy="14357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发生项目未结束的跨年资金退回时，预算单位应当根据收到的财政资金退回通知书及相关原始凭证，按照通知书上的退回金额做如下会计分录：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772285" y="3073400"/>
          <a:ext cx="8834755" cy="2498090"/>
        </p:xfrm>
        <a:graphic>
          <a:graphicData uri="http://schemas.openxmlformats.org/drawingml/2006/table">
            <a:tbl>
              <a:tblPr/>
              <a:tblGrid>
                <a:gridCol w="4196715"/>
                <a:gridCol w="4638040"/>
              </a:tblGrid>
              <a:tr h="83121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66875">
                <a:tc>
                  <a:txBody>
                    <a:bodyPr/>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借:财政应返还额度</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贷: 以前年度盈余调整/库存物品等</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a:t>
                      </a:r>
                      <a:r>
                        <a:rPr lang="zh-CN" sz="1800" spc="120">
                          <a:solidFill>
                            <a:schemeClr val="tx1"/>
                          </a:solidFill>
                          <a:latin typeface="微软雅黑" panose="020B0503020204020204" charset="-122"/>
                          <a:ea typeface="微软雅黑" panose="020B0503020204020204" charset="-122"/>
                          <a:cs typeface="微软雅黑" panose="020B0503020204020204" charset="-122"/>
                        </a:rPr>
                        <a:t>财政应返还额度</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 </a:t>
                      </a:r>
                      <a:r>
                        <a:rPr lang="zh-CN" sz="1800" spc="120">
                          <a:solidFill>
                            <a:schemeClr val="tx1"/>
                          </a:solidFill>
                          <a:latin typeface="微软雅黑" panose="020B0503020204020204" charset="-122"/>
                          <a:ea typeface="微软雅黑" panose="020B0503020204020204" charset="-122"/>
                          <a:cs typeface="微软雅黑" panose="020B0503020204020204" charset="-122"/>
                        </a:rPr>
                        <a:t>财政拨款结转</a:t>
                      </a:r>
                      <a:r>
                        <a:rPr lang="en-US" altLang="zh-CN" sz="1800" spc="120">
                          <a:solidFill>
                            <a:schemeClr val="tx1"/>
                          </a:solidFill>
                          <a:latin typeface="微软雅黑" panose="020B0503020204020204" charset="-122"/>
                          <a:ea typeface="微软雅黑" panose="020B0503020204020204" charset="-122"/>
                          <a:cs typeface="微软雅黑" panose="020B0503020204020204" charset="-122"/>
                        </a:rPr>
                        <a:t>-</a:t>
                      </a:r>
                      <a:r>
                        <a:rPr lang="zh-CN" sz="1800" spc="120">
                          <a:solidFill>
                            <a:schemeClr val="tx1"/>
                          </a:solidFill>
                          <a:latin typeface="微软雅黑" panose="020B0503020204020204" charset="-122"/>
                          <a:ea typeface="微软雅黑" panose="020B0503020204020204" charset="-122"/>
                          <a:cs typeface="微软雅黑" panose="020B0503020204020204" charset="-122"/>
                        </a:rPr>
                        <a:t>年初余额调整</a:t>
                      </a:r>
                      <a:endParaRPr lang="zh-CN" sz="18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结余资金上缴国库的账务处理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70255" y="1435735"/>
            <a:ext cx="10754995" cy="13106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因项目结束或收回结余资金，预算单位按照规定通过实有资金账户汇总相关资金统一上缴国库的，应当根据一般缴款书或银行汇款单上的上缴财政金额做如下会计分录：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600200" y="2451100"/>
          <a:ext cx="8439150" cy="1562100"/>
        </p:xfrm>
        <a:graphic>
          <a:graphicData uri="http://schemas.openxmlformats.org/drawingml/2006/table">
            <a:tbl>
              <a:tblPr/>
              <a:tblGrid>
                <a:gridCol w="4219575"/>
                <a:gridCol w="4219575"/>
              </a:tblGrid>
              <a:tr h="636905">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财务会计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rPr>
                        <a:t>预算会计</a:t>
                      </a:r>
                      <a:endParaRPr lang="zh-CN" sz="17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25195">
                <a:tc>
                  <a:txBody>
                    <a:bodyPr/>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 累计盈余</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a:t>
                      </a:r>
                      <a:r>
                        <a:rPr lang="zh-CN" sz="1700" spc="120">
                          <a:solidFill>
                            <a:schemeClr val="tx1"/>
                          </a:solidFill>
                          <a:latin typeface="微软雅黑" panose="020B0503020204020204" charset="-122"/>
                          <a:ea typeface="微软雅黑" panose="020B0503020204020204" charset="-122"/>
                          <a:cs typeface="微软雅黑" panose="020B0503020204020204" charset="-122"/>
                        </a:rPr>
                        <a:t>贷: 银行存款-财政拨款资金</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a:t>
                      </a:r>
                      <a:r>
                        <a:rPr lang="zh-CN" sz="1700" spc="120">
                          <a:solidFill>
                            <a:schemeClr val="tx1"/>
                          </a:solidFill>
                          <a:latin typeface="微软雅黑" panose="020B0503020204020204" charset="-122"/>
                          <a:ea typeface="微软雅黑" panose="020B0503020204020204" charset="-122"/>
                          <a:cs typeface="微软雅黑" panose="020B0503020204020204" charset="-122"/>
                        </a:rPr>
                        <a:t>财政拨款结余</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归集上缴</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 </a:t>
                      </a:r>
                      <a:r>
                        <a:rPr lang="zh-CN" sz="17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chemeClr val="tx1"/>
                          </a:solidFill>
                          <a:latin typeface="微软雅黑" panose="020B0503020204020204" charset="-122"/>
                          <a:ea typeface="微软雅黑" panose="020B0503020204020204" charset="-122"/>
                          <a:cs typeface="微软雅黑" panose="020B0503020204020204" charset="-122"/>
                        </a:rPr>
                        <a:t>-</a:t>
                      </a:r>
                      <a:r>
                        <a:rPr lang="zh-CN" sz="1700" spc="120">
                          <a:solidFill>
                            <a:schemeClr val="tx1"/>
                          </a:solidFill>
                          <a:latin typeface="微软雅黑" panose="020B0503020204020204" charset="-122"/>
                          <a:ea typeface="微软雅黑" panose="020B0503020204020204" charset="-122"/>
                          <a:cs typeface="微软雅黑" panose="020B0503020204020204" charset="-122"/>
                        </a:rPr>
                        <a:t>货币资金</a:t>
                      </a:r>
                      <a:endParaRPr lang="zh-CN" sz="17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1029335" y="4271010"/>
            <a:ext cx="10344785" cy="1234440"/>
          </a:xfrm>
          <a:prstGeom prst="rect">
            <a:avLst/>
          </a:prstGeom>
          <a:noFill/>
        </p:spPr>
        <p:txBody>
          <a:bodyPr wrap="square" rtlCol="0" anchor="t">
            <a:noAutofit/>
          </a:bodyPr>
          <a:p>
            <a:pPr indent="0" fontAlgn="auto">
              <a:lnSpc>
                <a:spcPct val="150000"/>
              </a:lnSpc>
            </a:pPr>
            <a:r>
              <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预算单位按照规定注销财政拨款结转结余资金额度的，应当按照《政府会计制度》相关规定进行账务处理。 </a:t>
            </a:r>
            <a:endParaRPr lang="zh-CN" altLang="en-US"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预算管理一体化下的货币资金和财政应返还额度</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年末的账务处理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38250" y="1626870"/>
            <a:ext cx="10496550" cy="43688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省级及中央预算单位根据财政部批准的本年度预算指标数大于当年实际支付数的差额中允许结转使用的金额，在财务会计下借记“财政应返还额度”科目，贷记“财政拨款收入”科目；同时，在预算会计下借记“资金结存——财政应返还额度”科目，贷记“财政拨款预算收入”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上述会计处理中涉及增值税业务的，相关账务处理参见《政府会计制度》中“应交增值税”等科目相关规定。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540385" y="1017270"/>
            <a:ext cx="11424285" cy="52400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应收及预付款项是单位与其他单位及个人之间由于销售商品、提供劳务或其他结算关系形成的待结算债权款项。单位开展各项业务活动产生的事业收入和经营收入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除收取货币资金外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还可以通过票据、挂账等方式结算。应收及预付款项是单位的债权资产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需要及时结算并收回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减少资金占用及坏账损失。单位的应收及预付款项主要包括应收票据、应收账款、预付账款和其他应收款。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一、应收票据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科目核算事业单位因开展经营活动销售产品、提供有偿服务等而收到的商业汇票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包括银行承兑汇票和商业承兑汇票。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科目是事业单位专用的会计科目，行政单位不适用本科目。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应收票据备查簿</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逐笔登记每一应收票据的种类、号数、出票日期、到期日、票面金额、交易合同号和付款人、承兑人、背书人姓名或单位名称、背书转让日、贴现日期、贴现率和贴现净额、收款日期、收回金额和退票情况等。应收票据到期结清票款或退票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应当在备查簿内逐笔注销。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事业单位应当按照开出、承兑商业汇票的单位等进行明细核算。本科目期末借方余额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反映事业单位持有的商业汇票票面金额。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应收票据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55345" y="1559560"/>
            <a:ext cx="10554970" cy="22707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取得应收票据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事业单位因销售产品、提供服务等收到商业汇票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按照商业汇票的票面金额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按照确认的收入金额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某事业单位开展经营业务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销售商品一批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销售额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收到不带息商业汇票一张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个月。不考虑增值税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20900" y="4000500"/>
          <a:ext cx="7701915" cy="2011680"/>
        </p:xfrm>
        <a:graphic>
          <a:graphicData uri="http://schemas.openxmlformats.org/drawingml/2006/table">
            <a:tbl>
              <a:tblPr/>
              <a:tblGrid>
                <a:gridCol w="5380990"/>
                <a:gridCol w="2320925"/>
              </a:tblGrid>
              <a:tr h="63436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7731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借:应收票据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贷:经营收入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票据贴现</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49630" y="1384300"/>
            <a:ext cx="10492740" cy="21710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事业单位持未到期的商业汇票向银行贴现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即扣除贴现息后的净额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按照贴现息金额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按照商业汇票的票面金额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无追索权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有追索权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。附追索权的商业汇票到期未发生追索事项的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按照商业汇票的票面金额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短期借款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该事业单位将未到期的商业汇票向银行贴现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无追索权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实际收到贴现金额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9 800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银行扣贴现息金额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032000" y="3797300"/>
          <a:ext cx="8473440" cy="2345690"/>
        </p:xfrm>
        <a:graphic>
          <a:graphicData uri="http://schemas.openxmlformats.org/drawingml/2006/table">
            <a:tbl>
              <a:tblPr/>
              <a:tblGrid>
                <a:gridCol w="3902075"/>
                <a:gridCol w="4571365"/>
              </a:tblGrid>
              <a:tr h="533400">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1229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9 800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经营费用	200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贷:应收票据	10 000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9 800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9 800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第十三章</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行政事业单位的资产(上)</a:t>
            </a:r>
            <a:endPar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82" name="对象11"/>
          <p:cNvSpPr/>
          <p:nvPr>
            <p:custDataLst>
              <p:tags r:id="rId6"/>
            </p:custDataLst>
          </p:nvPr>
        </p:nvSpPr>
        <p:spPr>
          <a:xfrm>
            <a:off x="5103178" y="3318828"/>
            <a:ext cx="1709928" cy="1709928"/>
          </a:xfrm>
          <a:custGeom>
            <a:avLst/>
            <a:gdLst/>
            <a:ahLst/>
            <a:cxnLst/>
            <a:rect l="l" t="t" r="r" b="b"/>
            <a:pathLst>
              <a:path w="1709928" h="1709928">
                <a:moveTo>
                  <a:pt x="822960" y="0"/>
                </a:moveTo>
                <a:cubicBezTo>
                  <a:pt x="832104" y="0"/>
                  <a:pt x="841248" y="0"/>
                  <a:pt x="859536" y="0"/>
                </a:cubicBezTo>
                <a:cubicBezTo>
                  <a:pt x="868680" y="0"/>
                  <a:pt x="877824" y="0"/>
                  <a:pt x="886968" y="0"/>
                </a:cubicBezTo>
                <a:lnTo>
                  <a:pt x="886968" y="9144"/>
                </a:lnTo>
                <a:cubicBezTo>
                  <a:pt x="877824" y="9144"/>
                  <a:pt x="868680" y="9144"/>
                  <a:pt x="859536" y="9144"/>
                </a:cubicBezTo>
                <a:cubicBezTo>
                  <a:pt x="841248" y="9144"/>
                  <a:pt x="832104" y="9144"/>
                  <a:pt x="822960" y="9144"/>
                </a:cubicBezTo>
                <a:lnTo>
                  <a:pt x="822960" y="0"/>
                </a:lnTo>
                <a:moveTo>
                  <a:pt x="685800" y="18288"/>
                </a:moveTo>
                <a:cubicBezTo>
                  <a:pt x="713232" y="9144"/>
                  <a:pt x="731520" y="9144"/>
                  <a:pt x="758952" y="9144"/>
                </a:cubicBezTo>
                <a:lnTo>
                  <a:pt x="758952" y="18288"/>
                </a:lnTo>
                <a:cubicBezTo>
                  <a:pt x="731520" y="18288"/>
                  <a:pt x="713232" y="27432"/>
                  <a:pt x="694944" y="27432"/>
                </a:cubicBezTo>
                <a:lnTo>
                  <a:pt x="685800" y="18288"/>
                </a:lnTo>
                <a:moveTo>
                  <a:pt x="960120" y="9144"/>
                </a:moveTo>
                <a:cubicBezTo>
                  <a:pt x="978408" y="9144"/>
                  <a:pt x="1005840" y="9144"/>
                  <a:pt x="1024128" y="18288"/>
                </a:cubicBezTo>
                <a:lnTo>
                  <a:pt x="1024128" y="27432"/>
                </a:lnTo>
                <a:cubicBezTo>
                  <a:pt x="996696" y="27432"/>
                  <a:pt x="978408" y="18288"/>
                  <a:pt x="960120" y="18288"/>
                </a:cubicBezTo>
                <a:lnTo>
                  <a:pt x="960120" y="9144"/>
                </a:lnTo>
                <a:moveTo>
                  <a:pt x="557784" y="54864"/>
                </a:moveTo>
                <a:cubicBezTo>
                  <a:pt x="585216" y="45720"/>
                  <a:pt x="603504" y="36576"/>
                  <a:pt x="621792" y="27432"/>
                </a:cubicBezTo>
                <a:lnTo>
                  <a:pt x="630936" y="45720"/>
                </a:lnTo>
                <a:cubicBezTo>
                  <a:pt x="603504" y="45720"/>
                  <a:pt x="585216" y="54864"/>
                  <a:pt x="566928" y="64008"/>
                </a:cubicBezTo>
                <a:lnTo>
                  <a:pt x="557784" y="54864"/>
                </a:lnTo>
                <a:moveTo>
                  <a:pt x="1088136" y="27432"/>
                </a:moveTo>
                <a:cubicBezTo>
                  <a:pt x="1106424" y="36576"/>
                  <a:pt x="1133856" y="45720"/>
                  <a:pt x="1152144" y="54864"/>
                </a:cubicBezTo>
                <a:lnTo>
                  <a:pt x="1152144" y="64008"/>
                </a:lnTo>
                <a:cubicBezTo>
                  <a:pt x="1124712" y="54864"/>
                  <a:pt x="1106424" y="45720"/>
                  <a:pt x="1088136" y="45720"/>
                </a:cubicBezTo>
                <a:lnTo>
                  <a:pt x="1088136" y="27432"/>
                </a:lnTo>
                <a:moveTo>
                  <a:pt x="1216152" y="82296"/>
                </a:moveTo>
                <a:cubicBezTo>
                  <a:pt x="1234440" y="91440"/>
                  <a:pt x="1252728" y="100584"/>
                  <a:pt x="1271016" y="109728"/>
                </a:cubicBezTo>
                <a:lnTo>
                  <a:pt x="1271016" y="118872"/>
                </a:lnTo>
                <a:cubicBezTo>
                  <a:pt x="1252728" y="109728"/>
                  <a:pt x="1234440" y="100584"/>
                  <a:pt x="1207008" y="91440"/>
                </a:cubicBezTo>
                <a:lnTo>
                  <a:pt x="1216152" y="82296"/>
                </a:lnTo>
                <a:moveTo>
                  <a:pt x="438912" y="109728"/>
                </a:moveTo>
                <a:cubicBezTo>
                  <a:pt x="457200" y="100584"/>
                  <a:pt x="475488" y="91440"/>
                  <a:pt x="493776" y="82296"/>
                </a:cubicBezTo>
                <a:lnTo>
                  <a:pt x="502920" y="91440"/>
                </a:lnTo>
                <a:cubicBezTo>
                  <a:pt x="484632" y="100584"/>
                  <a:pt x="466344" y="109728"/>
                  <a:pt x="448056" y="118872"/>
                </a:cubicBezTo>
                <a:lnTo>
                  <a:pt x="438912" y="109728"/>
                </a:lnTo>
                <a:moveTo>
                  <a:pt x="1335024" y="146304"/>
                </a:moveTo>
                <a:cubicBezTo>
                  <a:pt x="1353312" y="155448"/>
                  <a:pt x="1371600" y="173736"/>
                  <a:pt x="1389888" y="182880"/>
                </a:cubicBezTo>
                <a:lnTo>
                  <a:pt x="1380744" y="192024"/>
                </a:lnTo>
                <a:cubicBezTo>
                  <a:pt x="1362456" y="182880"/>
                  <a:pt x="1344168" y="164592"/>
                  <a:pt x="1325880" y="155448"/>
                </a:cubicBezTo>
                <a:lnTo>
                  <a:pt x="1335024" y="146304"/>
                </a:lnTo>
                <a:moveTo>
                  <a:pt x="329184" y="182880"/>
                </a:moveTo>
                <a:cubicBezTo>
                  <a:pt x="347472" y="173736"/>
                  <a:pt x="365760" y="155448"/>
                  <a:pt x="384048" y="146304"/>
                </a:cubicBezTo>
                <a:lnTo>
                  <a:pt x="384048" y="155448"/>
                </a:lnTo>
                <a:cubicBezTo>
                  <a:pt x="365760" y="164592"/>
                  <a:pt x="347472" y="182880"/>
                  <a:pt x="329184" y="192024"/>
                </a:cubicBezTo>
                <a:lnTo>
                  <a:pt x="329184" y="182880"/>
                </a:lnTo>
                <a:moveTo>
                  <a:pt x="1435608" y="228600"/>
                </a:moveTo>
                <a:cubicBezTo>
                  <a:pt x="1453896" y="246888"/>
                  <a:pt x="1472184" y="256032"/>
                  <a:pt x="1481328" y="274320"/>
                </a:cubicBezTo>
                <a:lnTo>
                  <a:pt x="1481328" y="283464"/>
                </a:lnTo>
                <a:cubicBezTo>
                  <a:pt x="1463040" y="265176"/>
                  <a:pt x="1444752" y="246888"/>
                  <a:pt x="1426464" y="237744"/>
                </a:cubicBezTo>
                <a:lnTo>
                  <a:pt x="1435608" y="228600"/>
                </a:lnTo>
                <a:moveTo>
                  <a:pt x="228600" y="274320"/>
                </a:moveTo>
                <a:cubicBezTo>
                  <a:pt x="246888" y="256032"/>
                  <a:pt x="256032" y="246888"/>
                  <a:pt x="274320" y="228600"/>
                </a:cubicBezTo>
                <a:lnTo>
                  <a:pt x="283464" y="237744"/>
                </a:lnTo>
                <a:cubicBezTo>
                  <a:pt x="265176" y="246888"/>
                  <a:pt x="246888" y="265176"/>
                  <a:pt x="237744" y="283464"/>
                </a:cubicBezTo>
                <a:lnTo>
                  <a:pt x="228600" y="274320"/>
                </a:lnTo>
                <a:moveTo>
                  <a:pt x="1527048" y="329184"/>
                </a:moveTo>
                <a:cubicBezTo>
                  <a:pt x="1545336" y="347472"/>
                  <a:pt x="1554480" y="365760"/>
                  <a:pt x="1572768" y="384048"/>
                </a:cubicBezTo>
                <a:lnTo>
                  <a:pt x="1563624" y="384048"/>
                </a:lnTo>
                <a:cubicBezTo>
                  <a:pt x="1545336" y="365760"/>
                  <a:pt x="1536192" y="347472"/>
                  <a:pt x="1517904" y="329184"/>
                </a:cubicBezTo>
                <a:lnTo>
                  <a:pt x="1527048" y="329184"/>
                </a:lnTo>
                <a:moveTo>
                  <a:pt x="146304" y="384048"/>
                </a:moveTo>
                <a:cubicBezTo>
                  <a:pt x="155448" y="365760"/>
                  <a:pt x="173736" y="347472"/>
                  <a:pt x="182880" y="329184"/>
                </a:cubicBezTo>
                <a:lnTo>
                  <a:pt x="192024" y="329184"/>
                </a:lnTo>
                <a:cubicBezTo>
                  <a:pt x="182880" y="347472"/>
                  <a:pt x="164592" y="365760"/>
                  <a:pt x="155448" y="384048"/>
                </a:cubicBezTo>
                <a:lnTo>
                  <a:pt x="146304" y="384048"/>
                </a:lnTo>
                <a:moveTo>
                  <a:pt x="1600200" y="438912"/>
                </a:moveTo>
                <a:cubicBezTo>
                  <a:pt x="1618488" y="457200"/>
                  <a:pt x="1627632" y="475488"/>
                  <a:pt x="1636776" y="493776"/>
                </a:cubicBezTo>
                <a:lnTo>
                  <a:pt x="1627632" y="502920"/>
                </a:lnTo>
                <a:cubicBezTo>
                  <a:pt x="1618488" y="484632"/>
                  <a:pt x="1609344" y="466344"/>
                  <a:pt x="1591056" y="438912"/>
                </a:cubicBezTo>
                <a:lnTo>
                  <a:pt x="1600200" y="438912"/>
                </a:lnTo>
                <a:moveTo>
                  <a:pt x="82296" y="493776"/>
                </a:moveTo>
                <a:cubicBezTo>
                  <a:pt x="91440" y="475488"/>
                  <a:pt x="100584" y="457200"/>
                  <a:pt x="109728" y="438912"/>
                </a:cubicBezTo>
                <a:lnTo>
                  <a:pt x="118872" y="438912"/>
                </a:lnTo>
                <a:cubicBezTo>
                  <a:pt x="109728" y="466344"/>
                  <a:pt x="100584" y="484632"/>
                  <a:pt x="91440" y="502920"/>
                </a:cubicBezTo>
                <a:lnTo>
                  <a:pt x="82296" y="493776"/>
                </a:lnTo>
                <a:moveTo>
                  <a:pt x="1664208" y="557784"/>
                </a:moveTo>
                <a:cubicBezTo>
                  <a:pt x="1664208" y="576072"/>
                  <a:pt x="1673352" y="603504"/>
                  <a:pt x="1682496" y="621792"/>
                </a:cubicBezTo>
                <a:lnTo>
                  <a:pt x="1673352" y="621792"/>
                </a:lnTo>
                <a:cubicBezTo>
                  <a:pt x="1664208" y="603504"/>
                  <a:pt x="1655064" y="585216"/>
                  <a:pt x="1645920" y="566928"/>
                </a:cubicBezTo>
                <a:lnTo>
                  <a:pt x="1664208" y="557784"/>
                </a:lnTo>
                <a:moveTo>
                  <a:pt x="27432" y="621792"/>
                </a:moveTo>
                <a:cubicBezTo>
                  <a:pt x="36576" y="603504"/>
                  <a:pt x="45720" y="576072"/>
                  <a:pt x="54864" y="557784"/>
                </a:cubicBezTo>
                <a:lnTo>
                  <a:pt x="64008" y="566928"/>
                </a:lnTo>
                <a:cubicBezTo>
                  <a:pt x="54864" y="585216"/>
                  <a:pt x="45720" y="603504"/>
                  <a:pt x="45720" y="621792"/>
                </a:cubicBezTo>
                <a:lnTo>
                  <a:pt x="27432" y="621792"/>
                </a:lnTo>
                <a:moveTo>
                  <a:pt x="1700784" y="685800"/>
                </a:moveTo>
                <a:cubicBezTo>
                  <a:pt x="1700784" y="713232"/>
                  <a:pt x="1700784" y="731520"/>
                  <a:pt x="1709928" y="758952"/>
                </a:cubicBezTo>
                <a:lnTo>
                  <a:pt x="1691640" y="758952"/>
                </a:lnTo>
                <a:cubicBezTo>
                  <a:pt x="1691640" y="731520"/>
                  <a:pt x="1691640" y="713232"/>
                  <a:pt x="1682496" y="694944"/>
                </a:cubicBezTo>
                <a:lnTo>
                  <a:pt x="1700784" y="685800"/>
                </a:lnTo>
                <a:moveTo>
                  <a:pt x="9144" y="758952"/>
                </a:moveTo>
                <a:cubicBezTo>
                  <a:pt x="9144" y="731520"/>
                  <a:pt x="9144" y="713232"/>
                  <a:pt x="18288" y="685800"/>
                </a:cubicBezTo>
                <a:lnTo>
                  <a:pt x="27432" y="694944"/>
                </a:lnTo>
                <a:cubicBezTo>
                  <a:pt x="27432" y="713232"/>
                  <a:pt x="18288" y="731520"/>
                  <a:pt x="18288" y="758952"/>
                </a:cubicBezTo>
                <a:lnTo>
                  <a:pt x="9144" y="758952"/>
                </a:lnTo>
                <a:moveTo>
                  <a:pt x="1709928" y="822960"/>
                </a:moveTo>
                <a:cubicBezTo>
                  <a:pt x="1709928" y="832104"/>
                  <a:pt x="1709928" y="841248"/>
                  <a:pt x="1709928" y="859536"/>
                </a:cubicBezTo>
                <a:cubicBezTo>
                  <a:pt x="1709928" y="868680"/>
                  <a:pt x="1709928" y="877824"/>
                  <a:pt x="1709928" y="886968"/>
                </a:cubicBezTo>
                <a:lnTo>
                  <a:pt x="1700784" y="886968"/>
                </a:lnTo>
                <a:cubicBezTo>
                  <a:pt x="1700784" y="877824"/>
                  <a:pt x="1700784" y="868680"/>
                  <a:pt x="1700784" y="859536"/>
                </a:cubicBezTo>
                <a:cubicBezTo>
                  <a:pt x="1700784" y="841248"/>
                  <a:pt x="1700784" y="832104"/>
                  <a:pt x="1700784" y="822960"/>
                </a:cubicBezTo>
                <a:lnTo>
                  <a:pt x="1709928" y="822960"/>
                </a:lnTo>
                <a:moveTo>
                  <a:pt x="0" y="859536"/>
                </a:moveTo>
                <a:cubicBezTo>
                  <a:pt x="0" y="841248"/>
                  <a:pt x="0" y="832104"/>
                  <a:pt x="0" y="822960"/>
                </a:cubicBezTo>
                <a:lnTo>
                  <a:pt x="9144" y="822960"/>
                </a:lnTo>
                <a:cubicBezTo>
                  <a:pt x="9144" y="832104"/>
                  <a:pt x="9144" y="841248"/>
                  <a:pt x="9144" y="859536"/>
                </a:cubicBezTo>
                <a:cubicBezTo>
                  <a:pt x="9144" y="868680"/>
                  <a:pt x="9144" y="877824"/>
                  <a:pt x="9144" y="886968"/>
                </a:cubicBezTo>
                <a:lnTo>
                  <a:pt x="0" y="886968"/>
                </a:lnTo>
                <a:cubicBezTo>
                  <a:pt x="0" y="877824"/>
                  <a:pt x="0" y="868680"/>
                  <a:pt x="0" y="859536"/>
                </a:cubicBezTo>
                <a:moveTo>
                  <a:pt x="1709928" y="960120"/>
                </a:moveTo>
                <a:cubicBezTo>
                  <a:pt x="1700784" y="978408"/>
                  <a:pt x="1700784" y="996696"/>
                  <a:pt x="1700784" y="1024128"/>
                </a:cubicBezTo>
                <a:lnTo>
                  <a:pt x="1682496" y="1024128"/>
                </a:lnTo>
                <a:cubicBezTo>
                  <a:pt x="1691640" y="996696"/>
                  <a:pt x="1691640" y="978408"/>
                  <a:pt x="1691640" y="950976"/>
                </a:cubicBezTo>
                <a:lnTo>
                  <a:pt x="1709928" y="960120"/>
                </a:lnTo>
                <a:moveTo>
                  <a:pt x="18288" y="1024128"/>
                </a:moveTo>
                <a:cubicBezTo>
                  <a:pt x="9144" y="996696"/>
                  <a:pt x="9144" y="978408"/>
                  <a:pt x="9144" y="960120"/>
                </a:cubicBezTo>
                <a:lnTo>
                  <a:pt x="18288" y="950976"/>
                </a:lnTo>
                <a:cubicBezTo>
                  <a:pt x="18288" y="978408"/>
                  <a:pt x="27432" y="996696"/>
                  <a:pt x="27432" y="1024128"/>
                </a:cubicBezTo>
                <a:lnTo>
                  <a:pt x="18288" y="1024128"/>
                </a:lnTo>
                <a:moveTo>
                  <a:pt x="1682496" y="1088136"/>
                </a:moveTo>
                <a:cubicBezTo>
                  <a:pt x="1673352" y="1106424"/>
                  <a:pt x="1664208" y="1133856"/>
                  <a:pt x="1664208" y="1152144"/>
                </a:cubicBezTo>
                <a:lnTo>
                  <a:pt x="1645920" y="1152144"/>
                </a:lnTo>
                <a:cubicBezTo>
                  <a:pt x="1655064" y="1124712"/>
                  <a:pt x="1664208" y="1106424"/>
                  <a:pt x="1673352" y="1088136"/>
                </a:cubicBezTo>
                <a:lnTo>
                  <a:pt x="1682496" y="1088136"/>
                </a:lnTo>
                <a:moveTo>
                  <a:pt x="54864" y="1152144"/>
                </a:moveTo>
                <a:cubicBezTo>
                  <a:pt x="45720" y="1133856"/>
                  <a:pt x="36576" y="1106424"/>
                  <a:pt x="27432" y="1088136"/>
                </a:cubicBezTo>
                <a:lnTo>
                  <a:pt x="45720" y="1088136"/>
                </a:lnTo>
                <a:cubicBezTo>
                  <a:pt x="45720" y="1106424"/>
                  <a:pt x="54864" y="1124712"/>
                  <a:pt x="64008" y="1152144"/>
                </a:cubicBezTo>
                <a:lnTo>
                  <a:pt x="54864" y="1152144"/>
                </a:lnTo>
                <a:moveTo>
                  <a:pt x="1636776" y="1216152"/>
                </a:moveTo>
                <a:cubicBezTo>
                  <a:pt x="1627632" y="1234440"/>
                  <a:pt x="1618488" y="1252728"/>
                  <a:pt x="1600200" y="1271016"/>
                </a:cubicBezTo>
                <a:lnTo>
                  <a:pt x="1591056" y="1271016"/>
                </a:lnTo>
                <a:cubicBezTo>
                  <a:pt x="1609344" y="1252728"/>
                  <a:pt x="1618488" y="1225296"/>
                  <a:pt x="1627632" y="1207008"/>
                </a:cubicBezTo>
                <a:lnTo>
                  <a:pt x="1636776" y="1216152"/>
                </a:lnTo>
                <a:moveTo>
                  <a:pt x="109728" y="1271016"/>
                </a:moveTo>
                <a:cubicBezTo>
                  <a:pt x="100584" y="1252728"/>
                  <a:pt x="91440" y="1234440"/>
                  <a:pt x="82296" y="1216152"/>
                </a:cubicBezTo>
                <a:lnTo>
                  <a:pt x="91440" y="1207008"/>
                </a:lnTo>
                <a:cubicBezTo>
                  <a:pt x="100584" y="1225296"/>
                  <a:pt x="109728" y="1252728"/>
                  <a:pt x="118872" y="1271016"/>
                </a:cubicBezTo>
                <a:lnTo>
                  <a:pt x="109728" y="1271016"/>
                </a:lnTo>
                <a:moveTo>
                  <a:pt x="1572768" y="1335024"/>
                </a:moveTo>
                <a:cubicBezTo>
                  <a:pt x="1554480" y="1353312"/>
                  <a:pt x="1545336" y="1371600"/>
                  <a:pt x="1527048" y="1389888"/>
                </a:cubicBezTo>
                <a:lnTo>
                  <a:pt x="1517904" y="1380744"/>
                </a:lnTo>
                <a:cubicBezTo>
                  <a:pt x="1536192" y="1362456"/>
                  <a:pt x="1545336" y="1344168"/>
                  <a:pt x="1563624" y="1325880"/>
                </a:cubicBezTo>
                <a:lnTo>
                  <a:pt x="1572768" y="1335024"/>
                </a:lnTo>
                <a:moveTo>
                  <a:pt x="182880" y="1389888"/>
                </a:moveTo>
                <a:cubicBezTo>
                  <a:pt x="173736" y="1371600"/>
                  <a:pt x="155448" y="1353312"/>
                  <a:pt x="146304" y="1335024"/>
                </a:cubicBezTo>
                <a:lnTo>
                  <a:pt x="155448" y="1325880"/>
                </a:lnTo>
                <a:cubicBezTo>
                  <a:pt x="164592" y="1344168"/>
                  <a:pt x="182880" y="1362456"/>
                  <a:pt x="192024" y="1380744"/>
                </a:cubicBezTo>
                <a:lnTo>
                  <a:pt x="182880" y="1389888"/>
                </a:lnTo>
                <a:moveTo>
                  <a:pt x="1481328" y="1435608"/>
                </a:moveTo>
                <a:cubicBezTo>
                  <a:pt x="1472184" y="1453896"/>
                  <a:pt x="1453896" y="1472184"/>
                  <a:pt x="1435608" y="1481328"/>
                </a:cubicBezTo>
                <a:lnTo>
                  <a:pt x="1426464" y="1472184"/>
                </a:lnTo>
                <a:cubicBezTo>
                  <a:pt x="1444752" y="1463040"/>
                  <a:pt x="1463040" y="1444752"/>
                  <a:pt x="1481328" y="1426464"/>
                </a:cubicBezTo>
                <a:lnTo>
                  <a:pt x="1481328" y="1435608"/>
                </a:lnTo>
                <a:moveTo>
                  <a:pt x="274320" y="1481328"/>
                </a:moveTo>
                <a:cubicBezTo>
                  <a:pt x="256032" y="1472184"/>
                  <a:pt x="246888" y="1453896"/>
                  <a:pt x="228600" y="1435608"/>
                </a:cubicBezTo>
                <a:lnTo>
                  <a:pt x="237744" y="1426464"/>
                </a:lnTo>
                <a:cubicBezTo>
                  <a:pt x="246888" y="1444752"/>
                  <a:pt x="265176" y="1463040"/>
                  <a:pt x="283464" y="1472184"/>
                </a:cubicBezTo>
                <a:lnTo>
                  <a:pt x="274320" y="1481328"/>
                </a:lnTo>
                <a:moveTo>
                  <a:pt x="1389888" y="1527048"/>
                </a:moveTo>
                <a:cubicBezTo>
                  <a:pt x="1371600" y="1545336"/>
                  <a:pt x="1353312" y="1554480"/>
                  <a:pt x="1335024" y="1563624"/>
                </a:cubicBezTo>
                <a:lnTo>
                  <a:pt x="1325880" y="1554480"/>
                </a:lnTo>
                <a:cubicBezTo>
                  <a:pt x="1344168" y="1545336"/>
                  <a:pt x="1362456" y="1536192"/>
                  <a:pt x="1380744" y="1517904"/>
                </a:cubicBezTo>
                <a:lnTo>
                  <a:pt x="1389888" y="1527048"/>
                </a:lnTo>
                <a:moveTo>
                  <a:pt x="384048" y="1563624"/>
                </a:moveTo>
                <a:cubicBezTo>
                  <a:pt x="365760" y="1554480"/>
                  <a:pt x="347472" y="1545336"/>
                  <a:pt x="329184" y="1527048"/>
                </a:cubicBezTo>
                <a:lnTo>
                  <a:pt x="329184" y="1517904"/>
                </a:lnTo>
                <a:cubicBezTo>
                  <a:pt x="347472" y="1536192"/>
                  <a:pt x="365760" y="1545336"/>
                  <a:pt x="384048" y="1554480"/>
                </a:cubicBezTo>
                <a:lnTo>
                  <a:pt x="384048" y="1563624"/>
                </a:lnTo>
                <a:moveTo>
                  <a:pt x="493776" y="1636776"/>
                </a:moveTo>
                <a:cubicBezTo>
                  <a:pt x="475488" y="1627632"/>
                  <a:pt x="457200" y="1609344"/>
                  <a:pt x="438912" y="1600200"/>
                </a:cubicBezTo>
                <a:lnTo>
                  <a:pt x="448056" y="1591056"/>
                </a:lnTo>
                <a:cubicBezTo>
                  <a:pt x="466344" y="1600200"/>
                  <a:pt x="484632" y="1609344"/>
                  <a:pt x="502920" y="1618488"/>
                </a:cubicBezTo>
                <a:lnTo>
                  <a:pt x="493776" y="1636776"/>
                </a:lnTo>
                <a:moveTo>
                  <a:pt x="1271016" y="1600200"/>
                </a:moveTo>
                <a:cubicBezTo>
                  <a:pt x="1252728" y="1609344"/>
                  <a:pt x="1234440" y="1627632"/>
                  <a:pt x="1216152" y="1636776"/>
                </a:cubicBezTo>
                <a:lnTo>
                  <a:pt x="1207008" y="1618488"/>
                </a:lnTo>
                <a:cubicBezTo>
                  <a:pt x="1234440" y="1609344"/>
                  <a:pt x="1252728" y="1600200"/>
                  <a:pt x="1271016" y="1591056"/>
                </a:cubicBezTo>
                <a:lnTo>
                  <a:pt x="1271016" y="1600200"/>
                </a:lnTo>
                <a:moveTo>
                  <a:pt x="621792" y="1682496"/>
                </a:moveTo>
                <a:cubicBezTo>
                  <a:pt x="603504" y="1673352"/>
                  <a:pt x="585216" y="1664208"/>
                  <a:pt x="557784" y="1655064"/>
                </a:cubicBezTo>
                <a:lnTo>
                  <a:pt x="566928" y="1645920"/>
                </a:lnTo>
                <a:cubicBezTo>
                  <a:pt x="585216" y="1655064"/>
                  <a:pt x="603504" y="1664208"/>
                  <a:pt x="630936" y="1664208"/>
                </a:cubicBezTo>
                <a:lnTo>
                  <a:pt x="621792" y="1682496"/>
                </a:lnTo>
                <a:moveTo>
                  <a:pt x="1152144" y="1655064"/>
                </a:moveTo>
                <a:cubicBezTo>
                  <a:pt x="1133856" y="1664208"/>
                  <a:pt x="1106424" y="1673352"/>
                  <a:pt x="1088136" y="1682496"/>
                </a:cubicBezTo>
                <a:lnTo>
                  <a:pt x="1088136" y="1664208"/>
                </a:lnTo>
                <a:cubicBezTo>
                  <a:pt x="1106424" y="1664208"/>
                  <a:pt x="1124712" y="1655064"/>
                  <a:pt x="1152144" y="1645920"/>
                </a:cubicBezTo>
                <a:lnTo>
                  <a:pt x="1152144" y="1655064"/>
                </a:lnTo>
                <a:moveTo>
                  <a:pt x="758952" y="1709928"/>
                </a:moveTo>
                <a:cubicBezTo>
                  <a:pt x="731520" y="1700784"/>
                  <a:pt x="713232" y="1700784"/>
                  <a:pt x="685800" y="1691640"/>
                </a:cubicBezTo>
                <a:lnTo>
                  <a:pt x="694944" y="1682496"/>
                </a:lnTo>
                <a:cubicBezTo>
                  <a:pt x="713232" y="1691640"/>
                  <a:pt x="731520" y="1691640"/>
                  <a:pt x="758952" y="1691640"/>
                </a:cubicBezTo>
                <a:lnTo>
                  <a:pt x="758952" y="1709928"/>
                </a:lnTo>
                <a:moveTo>
                  <a:pt x="1024128" y="1691640"/>
                </a:moveTo>
                <a:cubicBezTo>
                  <a:pt x="1005840" y="1700784"/>
                  <a:pt x="978408" y="1700784"/>
                  <a:pt x="960120" y="1709928"/>
                </a:cubicBezTo>
                <a:lnTo>
                  <a:pt x="960120" y="1691640"/>
                </a:lnTo>
                <a:cubicBezTo>
                  <a:pt x="978408" y="1691640"/>
                  <a:pt x="996696" y="1691640"/>
                  <a:pt x="1024128" y="1682496"/>
                </a:cubicBezTo>
                <a:lnTo>
                  <a:pt x="1024128" y="1691640"/>
                </a:lnTo>
                <a:moveTo>
                  <a:pt x="859536" y="1709928"/>
                </a:moveTo>
                <a:cubicBezTo>
                  <a:pt x="841248" y="1709928"/>
                  <a:pt x="832104" y="1709928"/>
                  <a:pt x="822960" y="1709928"/>
                </a:cubicBezTo>
                <a:lnTo>
                  <a:pt x="822960" y="1700784"/>
                </a:lnTo>
                <a:cubicBezTo>
                  <a:pt x="832104" y="1700784"/>
                  <a:pt x="841248" y="1700784"/>
                  <a:pt x="859536" y="1700784"/>
                </a:cubicBezTo>
                <a:cubicBezTo>
                  <a:pt x="868680" y="1700784"/>
                  <a:pt x="877824" y="1700784"/>
                  <a:pt x="886968" y="1700784"/>
                </a:cubicBezTo>
                <a:lnTo>
                  <a:pt x="886968" y="1709928"/>
                </a:lnTo>
                <a:cubicBezTo>
                  <a:pt x="877824" y="1709928"/>
                  <a:pt x="868680" y="1709928"/>
                  <a:pt x="859536" y="1709928"/>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chorCtr="0">
            <a:noAutofit/>
          </a:bodyPr>
          <a:p>
            <a:pPr algn="ctr"/>
            <a:r>
              <a:rPr lang="zh-CN" altLang="zh-CN" sz="2400" b="1" dirty="0">
                <a:solidFill>
                  <a:schemeClr val="tx1">
                    <a:lumMod val="100000"/>
                  </a:schemeClr>
                </a:solidFill>
                <a:latin typeface="+mn-ea"/>
                <a:cs typeface="+mn-ea"/>
                <a:sym typeface="+mn-ea"/>
              </a:rPr>
              <a:t>行政事业单位资产管理的要求是</a:t>
            </a:r>
            <a:r>
              <a:rPr lang="en-US" altLang="zh-CN" sz="2400" b="1" dirty="0">
                <a:solidFill>
                  <a:schemeClr val="tx1">
                    <a:lumMod val="100000"/>
                  </a:schemeClr>
                </a:solidFill>
                <a:latin typeface="+mn-ea"/>
                <a:cs typeface="+mn-ea"/>
                <a:sym typeface="+mn-ea"/>
              </a:rPr>
              <a:t>:</a:t>
            </a:r>
            <a:endParaRPr lang="en-US" altLang="zh-CN" sz="2400" b="1" dirty="0">
              <a:solidFill>
                <a:schemeClr val="tx1">
                  <a:lumMod val="100000"/>
                </a:schemeClr>
              </a:solidFill>
              <a:latin typeface="+mn-ea"/>
              <a:cs typeface="+mn-ea"/>
              <a:sym typeface="+mn-ea"/>
            </a:endParaRPr>
          </a:p>
        </p:txBody>
      </p:sp>
      <p:sp>
        <p:nvSpPr>
          <p:cNvPr id="61" name="对象2"/>
          <p:cNvSpPr/>
          <p:nvPr>
            <p:custDataLst>
              <p:tags r:id="rId7"/>
            </p:custDataLst>
          </p:nvPr>
        </p:nvSpPr>
        <p:spPr>
          <a:xfrm>
            <a:off x="623888" y="5046663"/>
            <a:ext cx="5027930" cy="1508760"/>
          </a:xfrm>
          <a:custGeom>
            <a:avLst/>
            <a:gdLst/>
            <a:ahLst/>
            <a:cxnLst/>
            <a:rect l="l" t="t" r="r" b="b"/>
            <a:pathLst>
              <a:path w="4956048" h="1508760">
                <a:moveTo>
                  <a:pt x="4005072" y="0"/>
                </a:moveTo>
                <a:lnTo>
                  <a:pt x="0" y="0"/>
                </a:lnTo>
                <a:lnTo>
                  <a:pt x="0" y="1508760"/>
                </a:lnTo>
                <a:lnTo>
                  <a:pt x="4224528" y="1508760"/>
                </a:lnTo>
                <a:cubicBezTo>
                  <a:pt x="4626864" y="1508760"/>
                  <a:pt x="4956048" y="1179576"/>
                  <a:pt x="4956048" y="768096"/>
                </a:cubicBezTo>
                <a:lnTo>
                  <a:pt x="4956048" y="630936"/>
                </a:lnTo>
                <a:cubicBezTo>
                  <a:pt x="4562856" y="548640"/>
                  <a:pt x="4224528" y="320040"/>
                  <a:pt x="4005072" y="0"/>
                </a:cubicBezTo>
              </a:path>
            </a:pathLst>
          </a:custGeom>
          <a:gradFill>
            <a:gsLst>
              <a:gs pos="0">
                <a:schemeClr val="accent2">
                  <a:alpha val="10000"/>
                </a:schemeClr>
              </a:gs>
              <a:gs pos="100000">
                <a:schemeClr val="lt1">
                  <a:alpha val="0"/>
                </a:schemeClr>
              </a:gs>
            </a:gsLst>
            <a:lin ang="10800000" scaled="0"/>
          </a:gradFill>
          <a:ln w="12700">
            <a:gradFill>
              <a:gsLst>
                <a:gs pos="0">
                  <a:schemeClr val="bg1">
                    <a:alpha val="0"/>
                  </a:schemeClr>
                </a:gs>
                <a:gs pos="100000">
                  <a:schemeClr val="accent2">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0170" rIns="1332230" numCol="1" spcCol="0" rtlCol="0" fromWordArt="0" anchor="ctr" anchorCtr="1" forceAA="0" compatLnSpc="1">
            <a:noAutofit/>
          </a:bodyPr>
          <a:p>
            <a:pPr lvl="0" algn="r">
              <a:lnSpc>
                <a:spcPct val="150000"/>
              </a:lnSpc>
              <a:buClrTx/>
              <a:buSzTx/>
              <a:buFontTx/>
            </a:pPr>
            <a:r>
              <a:rPr lang="en-US" altLang="en-US" sz="1600">
                <a:solidFill>
                  <a:schemeClr val="tx1">
                    <a:lumMod val="85000"/>
                    <a:lumOff val="15000"/>
                  </a:schemeClr>
                </a:solidFill>
                <a:latin typeface="+mn-ea"/>
                <a:cs typeface="+mn-ea"/>
                <a:sym typeface="+mn-ea"/>
              </a:rPr>
              <a:t>10.</a:t>
            </a:r>
            <a:r>
              <a:rPr lang="zh-CN" altLang="en-US" sz="1600">
                <a:solidFill>
                  <a:schemeClr val="tx1">
                    <a:lumMod val="85000"/>
                    <a:lumOff val="15000"/>
                  </a:schemeClr>
                </a:solidFill>
                <a:latin typeface="+mn-ea"/>
                <a:cs typeface="+mn-ea"/>
                <a:sym typeface="+mn-ea"/>
              </a:rPr>
              <a:t>单位资产处置应当遵循公开、公平、公正的原则</a:t>
            </a:r>
            <a:r>
              <a:rPr lang="en-US" altLang="zh-CN" sz="1600">
                <a:solidFill>
                  <a:schemeClr val="tx1">
                    <a:lumMod val="85000"/>
                    <a:lumOff val="15000"/>
                  </a:schemeClr>
                </a:solidFill>
                <a:latin typeface="+mn-ea"/>
                <a:cs typeface="+mn-ea"/>
                <a:sym typeface="+mn-ea"/>
              </a:rPr>
              <a:t>,</a:t>
            </a:r>
            <a:r>
              <a:rPr lang="zh-CN" altLang="en-US" sz="1600">
                <a:solidFill>
                  <a:schemeClr val="tx1">
                    <a:lumMod val="85000"/>
                    <a:lumOff val="15000"/>
                  </a:schemeClr>
                </a:solidFill>
                <a:latin typeface="+mn-ea"/>
                <a:cs typeface="+mn-ea"/>
                <a:sym typeface="+mn-ea"/>
              </a:rPr>
              <a:t>依法进行评估</a:t>
            </a:r>
            <a:r>
              <a:rPr lang="en-US" altLang="zh-CN" sz="1600">
                <a:solidFill>
                  <a:schemeClr val="tx1">
                    <a:lumMod val="85000"/>
                    <a:lumOff val="15000"/>
                  </a:schemeClr>
                </a:solidFill>
                <a:latin typeface="+mn-ea"/>
                <a:cs typeface="+mn-ea"/>
                <a:sym typeface="+mn-ea"/>
              </a:rPr>
              <a:t>,</a:t>
            </a:r>
            <a:r>
              <a:rPr lang="zh-CN" altLang="en-US" sz="1600">
                <a:solidFill>
                  <a:schemeClr val="tx1">
                    <a:lumMod val="85000"/>
                    <a:lumOff val="15000"/>
                  </a:schemeClr>
                </a:solidFill>
                <a:latin typeface="+mn-ea"/>
                <a:cs typeface="+mn-ea"/>
                <a:sym typeface="+mn-ea"/>
              </a:rPr>
              <a:t>严格履行相关审批程序。</a:t>
            </a:r>
            <a:endParaRPr lang="zh-CN" altLang="en-US" sz="1600">
              <a:solidFill>
                <a:schemeClr val="tx1">
                  <a:lumMod val="85000"/>
                  <a:lumOff val="15000"/>
                </a:schemeClr>
              </a:solidFill>
              <a:latin typeface="+mn-ea"/>
              <a:cs typeface="+mn-ea"/>
              <a:sym typeface="+mn-ea"/>
            </a:endParaRPr>
          </a:p>
        </p:txBody>
      </p:sp>
      <p:sp>
        <p:nvSpPr>
          <p:cNvPr id="63" name="对象3"/>
          <p:cNvSpPr/>
          <p:nvPr>
            <p:custDataLst>
              <p:tags r:id="rId8"/>
            </p:custDataLst>
          </p:nvPr>
        </p:nvSpPr>
        <p:spPr>
          <a:xfrm>
            <a:off x="623253" y="3419158"/>
            <a:ext cx="4004310" cy="1508760"/>
          </a:xfrm>
          <a:custGeom>
            <a:avLst/>
            <a:gdLst/>
            <a:ahLst/>
            <a:cxnLst/>
            <a:rect l="l" t="t" r="r" b="b"/>
            <a:pathLst>
              <a:path w="3931920" h="1508760">
                <a:moveTo>
                  <a:pt x="3931920" y="0"/>
                </a:moveTo>
                <a:lnTo>
                  <a:pt x="0" y="0"/>
                </a:lnTo>
                <a:lnTo>
                  <a:pt x="0" y="1508760"/>
                </a:lnTo>
                <a:lnTo>
                  <a:pt x="3931920" y="1508760"/>
                </a:lnTo>
                <a:cubicBezTo>
                  <a:pt x="3803904" y="1280160"/>
                  <a:pt x="3730752" y="1024128"/>
                  <a:pt x="3730752" y="749808"/>
                </a:cubicBezTo>
                <a:cubicBezTo>
                  <a:pt x="3730752" y="475488"/>
                  <a:pt x="3803904" y="219456"/>
                  <a:pt x="3931920" y="0"/>
                </a:cubicBezTo>
              </a:path>
            </a:pathLst>
          </a:custGeom>
          <a:gradFill>
            <a:gsLst>
              <a:gs pos="0">
                <a:schemeClr val="accent2">
                  <a:alpha val="10000"/>
                </a:schemeClr>
              </a:gs>
              <a:gs pos="100000">
                <a:schemeClr val="lt1">
                  <a:alpha val="0"/>
                </a:schemeClr>
              </a:gs>
            </a:gsLst>
            <a:lin ang="10800000" scaled="0"/>
          </a:gradFill>
          <a:ln w="12700">
            <a:gradFill>
              <a:gsLst>
                <a:gs pos="0">
                  <a:schemeClr val="bg1">
                    <a:alpha val="0"/>
                  </a:schemeClr>
                </a:gs>
                <a:gs pos="100000">
                  <a:schemeClr val="accent2">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rIns="1080135" anchor="ctr" anchorCtr="1">
            <a:noAutofit/>
          </a:bodyPr>
          <a:p>
            <a:pPr algn="r">
              <a:lnSpc>
                <a:spcPct val="150000"/>
              </a:lnSpc>
              <a:spcBef>
                <a:spcPct val="0"/>
              </a:spcBef>
              <a:spcAft>
                <a:spcPct val="0"/>
              </a:spcAft>
            </a:pPr>
            <a:r>
              <a:rPr lang="en-US" altLang="en-US" sz="1600">
                <a:solidFill>
                  <a:schemeClr val="tx1">
                    <a:lumMod val="85000"/>
                    <a:lumOff val="15000"/>
                  </a:schemeClr>
                </a:solidFill>
                <a:latin typeface="+mn-ea"/>
                <a:cs typeface="+mn-ea"/>
                <a:sym typeface="+mn-ea"/>
              </a:rPr>
              <a:t>8.</a:t>
            </a:r>
            <a:r>
              <a:rPr lang="zh-CN" altLang="en-US" sz="1600">
                <a:solidFill>
                  <a:schemeClr val="tx1">
                    <a:lumMod val="85000"/>
                    <a:lumOff val="15000"/>
                  </a:schemeClr>
                </a:solidFill>
                <a:latin typeface="+mn-ea"/>
                <a:cs typeface="+mn-ea"/>
                <a:sym typeface="+mn-ea"/>
              </a:rPr>
              <a:t>未经同级财政部门批准</a:t>
            </a:r>
            <a:r>
              <a:rPr lang="en-US" altLang="zh-CN" sz="1600">
                <a:solidFill>
                  <a:schemeClr val="tx1">
                    <a:lumMod val="85000"/>
                    <a:lumOff val="15000"/>
                  </a:schemeClr>
                </a:solidFill>
                <a:latin typeface="+mn-ea"/>
                <a:cs typeface="+mn-ea"/>
                <a:sym typeface="+mn-ea"/>
              </a:rPr>
              <a:t>,</a:t>
            </a:r>
            <a:r>
              <a:rPr lang="zh-CN" altLang="en-US" sz="1600">
                <a:solidFill>
                  <a:schemeClr val="tx1">
                    <a:lumMod val="85000"/>
                    <a:lumOff val="15000"/>
                  </a:schemeClr>
                </a:solidFill>
                <a:latin typeface="+mn-ea"/>
                <a:cs typeface="+mn-ea"/>
                <a:sym typeface="+mn-ea"/>
              </a:rPr>
              <a:t>单位不得将占有、使用的国有资产对外出租、出借</a:t>
            </a:r>
            <a:r>
              <a:rPr lang="zh-CN" altLang="en-US" sz="1400">
                <a:solidFill>
                  <a:schemeClr val="tx1">
                    <a:lumMod val="85000"/>
                    <a:lumOff val="15000"/>
                  </a:schemeClr>
                </a:solidFill>
                <a:latin typeface="+mn-ea"/>
                <a:cs typeface="+mn-ea"/>
                <a:sym typeface="+mn-ea"/>
              </a:rPr>
              <a:t>。</a:t>
            </a:r>
            <a:endParaRPr lang="zh-CN" altLang="en-US" sz="1400">
              <a:solidFill>
                <a:schemeClr val="tx1">
                  <a:lumMod val="85000"/>
                  <a:lumOff val="15000"/>
                </a:schemeClr>
              </a:solidFill>
              <a:latin typeface="+mn-ea"/>
              <a:cs typeface="+mn-ea"/>
              <a:sym typeface="+mn-ea"/>
            </a:endParaRPr>
          </a:p>
        </p:txBody>
      </p:sp>
      <p:sp>
        <p:nvSpPr>
          <p:cNvPr id="65" name="对象4"/>
          <p:cNvSpPr/>
          <p:nvPr>
            <p:custDataLst>
              <p:tags r:id="rId9"/>
            </p:custDataLst>
          </p:nvPr>
        </p:nvSpPr>
        <p:spPr>
          <a:xfrm>
            <a:off x="623253" y="1810068"/>
            <a:ext cx="5028565" cy="1508760"/>
          </a:xfrm>
          <a:custGeom>
            <a:avLst/>
            <a:gdLst/>
            <a:ahLst/>
            <a:cxnLst/>
            <a:rect l="l" t="t" r="r" b="b"/>
            <a:pathLst>
              <a:path w="4956048" h="1508760">
                <a:moveTo>
                  <a:pt x="4224528" y="0"/>
                </a:moveTo>
                <a:cubicBezTo>
                  <a:pt x="4626864" y="0"/>
                  <a:pt x="4956048" y="329184"/>
                  <a:pt x="4956048" y="731520"/>
                </a:cubicBezTo>
                <a:lnTo>
                  <a:pt x="4956048" y="859536"/>
                </a:lnTo>
                <a:cubicBezTo>
                  <a:pt x="4553712" y="941832"/>
                  <a:pt x="4215384" y="1179576"/>
                  <a:pt x="3995928" y="1508760"/>
                </a:cubicBezTo>
                <a:lnTo>
                  <a:pt x="0" y="1508760"/>
                </a:lnTo>
                <a:lnTo>
                  <a:pt x="0" y="0"/>
                </a:lnTo>
                <a:lnTo>
                  <a:pt x="4224528" y="0"/>
                </a:lnTo>
              </a:path>
            </a:pathLst>
          </a:custGeom>
          <a:gradFill>
            <a:gsLst>
              <a:gs pos="0">
                <a:schemeClr val="accent2">
                  <a:alpha val="10000"/>
                </a:schemeClr>
              </a:gs>
              <a:gs pos="100000">
                <a:schemeClr val="lt1">
                  <a:alpha val="0"/>
                </a:schemeClr>
              </a:gs>
            </a:gsLst>
            <a:lin ang="10800000" scaled="0"/>
          </a:gradFill>
          <a:ln w="12700">
            <a:gradFill>
              <a:gsLst>
                <a:gs pos="0">
                  <a:schemeClr val="bg1">
                    <a:alpha val="0"/>
                  </a:schemeClr>
                </a:gs>
                <a:gs pos="100000">
                  <a:schemeClr val="accent2">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0170" rIns="1332230" numCol="1" spcCol="0" rtlCol="0" fromWordArt="0" anchor="ctr" anchorCtr="1" forceAA="0" compatLnSpc="1">
            <a:noAutofit/>
          </a:bodyPr>
          <a:p>
            <a:pPr lvl="0" algn="r">
              <a:lnSpc>
                <a:spcPct val="150000"/>
              </a:lnSpc>
              <a:buClrTx/>
              <a:buSzTx/>
              <a:buFontTx/>
            </a:pPr>
            <a:r>
              <a:rPr lang="en-US" altLang="en-US" sz="1600" dirty="0">
                <a:solidFill>
                  <a:schemeClr val="tx1">
                    <a:lumMod val="85000"/>
                    <a:lumOff val="15000"/>
                  </a:schemeClr>
                </a:solidFill>
                <a:latin typeface="+mn-ea"/>
                <a:cs typeface="+mn-ea"/>
                <a:sym typeface="+mn-ea"/>
              </a:rPr>
              <a:t>6.</a:t>
            </a:r>
            <a:r>
              <a:rPr lang="zh-CN" altLang="en-US" sz="1600" dirty="0">
                <a:solidFill>
                  <a:schemeClr val="tx1">
                    <a:lumMod val="85000"/>
                    <a:lumOff val="15000"/>
                  </a:schemeClr>
                </a:solidFill>
                <a:latin typeface="+mn-ea"/>
                <a:cs typeface="+mn-ea"/>
                <a:sym typeface="+mn-ea"/>
              </a:rPr>
              <a:t>单位的资产增加时</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应当及时登记入账</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减少时</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应当按照资产处置规定办理报批手续</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进行账务处理。</a:t>
            </a:r>
            <a:endParaRPr lang="zh-CN" altLang="en-US" sz="1600" dirty="0">
              <a:solidFill>
                <a:schemeClr val="tx1">
                  <a:lumMod val="85000"/>
                  <a:lumOff val="15000"/>
                </a:schemeClr>
              </a:solidFill>
              <a:latin typeface="+mn-ea"/>
              <a:cs typeface="+mn-ea"/>
              <a:sym typeface="+mn-ea"/>
            </a:endParaRPr>
          </a:p>
        </p:txBody>
      </p:sp>
      <p:sp>
        <p:nvSpPr>
          <p:cNvPr id="79" name="对象8"/>
          <p:cNvSpPr/>
          <p:nvPr>
            <p:custDataLst>
              <p:tags r:id="rId10"/>
            </p:custDataLst>
          </p:nvPr>
        </p:nvSpPr>
        <p:spPr>
          <a:xfrm>
            <a:off x="4536123" y="2760663"/>
            <a:ext cx="2843784" cy="2834640"/>
          </a:xfrm>
          <a:custGeom>
            <a:avLst/>
            <a:gdLst/>
            <a:ahLst/>
            <a:cxnLst/>
            <a:rect l="l" t="t" r="r" b="b"/>
            <a:pathLst>
              <a:path w="2843784" h="2834640">
                <a:moveTo>
                  <a:pt x="1417320" y="2834640"/>
                </a:moveTo>
                <a:cubicBezTo>
                  <a:pt x="2203704" y="2834640"/>
                  <a:pt x="2843784" y="2203704"/>
                  <a:pt x="2843784" y="1417320"/>
                </a:cubicBezTo>
                <a:cubicBezTo>
                  <a:pt x="2843784" y="630936"/>
                  <a:pt x="2203704" y="0"/>
                  <a:pt x="1417320" y="0"/>
                </a:cubicBezTo>
                <a:cubicBezTo>
                  <a:pt x="640080" y="0"/>
                  <a:pt x="0" y="630936"/>
                  <a:pt x="0" y="1417320"/>
                </a:cubicBezTo>
                <a:cubicBezTo>
                  <a:pt x="0" y="2203704"/>
                  <a:pt x="640080" y="2834640"/>
                  <a:pt x="1417320" y="2834640"/>
                </a:cubicBezTo>
                <a:moveTo>
                  <a:pt x="1417320" y="2459736"/>
                </a:moveTo>
                <a:cubicBezTo>
                  <a:pt x="1993392" y="2459736"/>
                  <a:pt x="2459736" y="1993392"/>
                  <a:pt x="2459736" y="1417320"/>
                </a:cubicBezTo>
                <a:cubicBezTo>
                  <a:pt x="2459736" y="841248"/>
                  <a:pt x="1993392" y="384048"/>
                  <a:pt x="1417320" y="384048"/>
                </a:cubicBezTo>
                <a:cubicBezTo>
                  <a:pt x="850392" y="384048"/>
                  <a:pt x="384048" y="841248"/>
                  <a:pt x="384048" y="1417320"/>
                </a:cubicBezTo>
                <a:cubicBezTo>
                  <a:pt x="384048" y="1993392"/>
                  <a:pt x="850392" y="2459736"/>
                  <a:pt x="1417320" y="2459736"/>
                </a:cubicBezTo>
              </a:path>
            </a:pathLst>
          </a:custGeom>
          <a:gradFill>
            <a:gsLst>
              <a:gs pos="0">
                <a:schemeClr val="accent2">
                  <a:alpha val="20000"/>
                </a:schemeClr>
              </a:gs>
              <a:gs pos="100000">
                <a:schemeClr val="accent1">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80" name="对象9"/>
          <p:cNvSpPr/>
          <p:nvPr>
            <p:custDataLst>
              <p:tags r:id="rId11"/>
            </p:custDataLst>
          </p:nvPr>
        </p:nvSpPr>
        <p:spPr>
          <a:xfrm>
            <a:off x="4663758" y="2888933"/>
            <a:ext cx="2587752" cy="2587752"/>
          </a:xfrm>
          <a:custGeom>
            <a:avLst/>
            <a:gdLst/>
            <a:ahLst/>
            <a:cxnLst/>
            <a:rect l="l" t="t" r="r" b="b"/>
            <a:pathLst>
              <a:path w="2587752" h="2587752">
                <a:moveTo>
                  <a:pt x="1289304" y="2587752"/>
                </a:moveTo>
                <a:cubicBezTo>
                  <a:pt x="2011680" y="2587752"/>
                  <a:pt x="2587752" y="2002536"/>
                  <a:pt x="2587752" y="1289304"/>
                </a:cubicBezTo>
                <a:cubicBezTo>
                  <a:pt x="2587752" y="576072"/>
                  <a:pt x="2011680" y="0"/>
                  <a:pt x="1289304" y="0"/>
                </a:cubicBezTo>
                <a:cubicBezTo>
                  <a:pt x="576072" y="0"/>
                  <a:pt x="0" y="576072"/>
                  <a:pt x="0" y="1289304"/>
                </a:cubicBezTo>
                <a:cubicBezTo>
                  <a:pt x="0" y="2002536"/>
                  <a:pt x="576072" y="2587752"/>
                  <a:pt x="1289304" y="2587752"/>
                </a:cubicBezTo>
                <a:moveTo>
                  <a:pt x="1298448" y="2231136"/>
                </a:moveTo>
                <a:cubicBezTo>
                  <a:pt x="1819656" y="2231136"/>
                  <a:pt x="2240280" y="1810512"/>
                  <a:pt x="2240280" y="1289304"/>
                </a:cubicBezTo>
                <a:cubicBezTo>
                  <a:pt x="2240280" y="768096"/>
                  <a:pt x="1819656" y="347472"/>
                  <a:pt x="1298448" y="347472"/>
                </a:cubicBezTo>
                <a:cubicBezTo>
                  <a:pt x="777240" y="347472"/>
                  <a:pt x="347472" y="768096"/>
                  <a:pt x="347472" y="1289304"/>
                </a:cubicBezTo>
                <a:cubicBezTo>
                  <a:pt x="347472" y="1810512"/>
                  <a:pt x="777240" y="2231136"/>
                  <a:pt x="1298448" y="2231136"/>
                </a:cubicBezTo>
              </a:path>
            </a:pathLst>
          </a:custGeom>
          <a:gradFill>
            <a:gsLst>
              <a:gs pos="0">
                <a:schemeClr val="accent2">
                  <a:alpha val="100000"/>
                </a:schemeClr>
              </a:gs>
              <a:gs pos="100000">
                <a:schemeClr val="accent1">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p>
        </p:txBody>
      </p:sp>
      <p:sp>
        <p:nvSpPr>
          <p:cNvPr id="6" name="椭圆 5"/>
          <p:cNvSpPr/>
          <p:nvPr>
            <p:custDataLst>
              <p:tags r:id="rId12"/>
            </p:custDataLst>
          </p:nvPr>
        </p:nvSpPr>
        <p:spPr>
          <a:xfrm>
            <a:off x="3762693" y="3913188"/>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08</a:t>
            </a:r>
            <a:endParaRPr lang="en-US" altLang="zh-CN" sz="2000" b="1">
              <a:solidFill>
                <a:srgbClr val="FFFFFF"/>
              </a:solidFill>
              <a:latin typeface="+mn-ea"/>
              <a:cs typeface="+mn-ea"/>
              <a:sym typeface="+mn-ea"/>
            </a:endParaRPr>
          </a:p>
        </p:txBody>
      </p:sp>
      <p:sp>
        <p:nvSpPr>
          <p:cNvPr id="7" name="椭圆 6"/>
          <p:cNvSpPr/>
          <p:nvPr>
            <p:custDataLst>
              <p:tags r:id="rId13"/>
            </p:custDataLst>
          </p:nvPr>
        </p:nvSpPr>
        <p:spPr>
          <a:xfrm>
            <a:off x="4627563" y="5545138"/>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10</a:t>
            </a:r>
            <a:endParaRPr lang="en-US" altLang="zh-CN" sz="2000" b="1">
              <a:solidFill>
                <a:srgbClr val="FFFFFF"/>
              </a:solidFill>
              <a:latin typeface="+mn-ea"/>
              <a:cs typeface="+mn-ea"/>
              <a:sym typeface="+mn-ea"/>
            </a:endParaRPr>
          </a:p>
        </p:txBody>
      </p:sp>
      <p:sp>
        <p:nvSpPr>
          <p:cNvPr id="31" name="椭圆 30"/>
          <p:cNvSpPr/>
          <p:nvPr>
            <p:custDataLst>
              <p:tags r:id="rId14"/>
            </p:custDataLst>
          </p:nvPr>
        </p:nvSpPr>
        <p:spPr>
          <a:xfrm>
            <a:off x="4627563" y="2280603"/>
            <a:ext cx="511200"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06</a:t>
            </a:r>
            <a:endParaRPr lang="en-US" altLang="zh-CN" sz="2000" b="1">
              <a:solidFill>
                <a:srgbClr val="FFFFFF"/>
              </a:solidFill>
              <a:latin typeface="+mn-ea"/>
              <a:cs typeface="+mn-ea"/>
              <a:sym typeface="+mn-ea"/>
            </a:endParaRPr>
          </a:p>
        </p:txBody>
      </p:sp>
      <p:sp>
        <p:nvSpPr>
          <p:cNvPr id="14" name="任意多边形 13"/>
          <p:cNvSpPr/>
          <p:nvPr>
            <p:custDataLst>
              <p:tags r:id="rId15"/>
            </p:custDataLst>
          </p:nvPr>
        </p:nvSpPr>
        <p:spPr>
          <a:xfrm>
            <a:off x="6263958" y="1791653"/>
            <a:ext cx="5304790" cy="2331720"/>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354" h="3672">
                <a:moveTo>
                  <a:pt x="1171" y="0"/>
                </a:moveTo>
                <a:lnTo>
                  <a:pt x="7183" y="0"/>
                </a:lnTo>
                <a:cubicBezTo>
                  <a:pt x="7830" y="0"/>
                  <a:pt x="8354" y="524"/>
                  <a:pt x="8354" y="1171"/>
                </a:cubicBezTo>
                <a:lnTo>
                  <a:pt x="8354" y="3672"/>
                </a:lnTo>
                <a:lnTo>
                  <a:pt x="1934" y="3672"/>
                </a:lnTo>
                <a:lnTo>
                  <a:pt x="1934" y="3650"/>
                </a:lnTo>
                <a:cubicBezTo>
                  <a:pt x="1884" y="2534"/>
                  <a:pt x="1073" y="1615"/>
                  <a:pt x="5" y="1397"/>
                </a:cubicBezTo>
                <a:lnTo>
                  <a:pt x="0" y="1396"/>
                </a:lnTo>
                <a:lnTo>
                  <a:pt x="0" y="1171"/>
                </a:lnTo>
                <a:cubicBezTo>
                  <a:pt x="0" y="524"/>
                  <a:pt x="524" y="0"/>
                  <a:pt x="1171" y="0"/>
                </a:cubicBezTo>
                <a:close/>
              </a:path>
            </a:pathLst>
          </a:custGeom>
          <a:gradFill>
            <a:gsLst>
              <a:gs pos="0">
                <a:schemeClr val="accent2">
                  <a:alpha val="10000"/>
                </a:schemeClr>
              </a:gs>
              <a:gs pos="100000">
                <a:schemeClr val="lt1">
                  <a:alpha val="0"/>
                </a:schemeClr>
              </a:gs>
            </a:gsLst>
            <a:lin ang="0" scaled="0"/>
          </a:gradFill>
          <a:ln w="12700">
            <a:gradFill>
              <a:gsLst>
                <a:gs pos="0">
                  <a:schemeClr val="bg1">
                    <a:alpha val="0"/>
                  </a:schemeClr>
                </a:gs>
                <a:gs pos="100000">
                  <a:schemeClr val="accent2">
                    <a:alpha val="50000"/>
                  </a:schemeClr>
                </a:gs>
              </a:gsLst>
              <a:lin ang="108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764030" rIns="90170" numCol="1" spcCol="0" rtlCol="0" fromWordArt="0" anchor="ctr" anchorCtr="1" forceAA="0" compatLnSpc="1">
            <a:noAutofit/>
          </a:bodyPr>
          <a:p>
            <a:pPr lvl="0" algn="l">
              <a:lnSpc>
                <a:spcPct val="150000"/>
              </a:lnSpc>
              <a:buClrTx/>
              <a:buSzTx/>
              <a:buFontTx/>
            </a:pPr>
            <a:r>
              <a:rPr lang="en-US" altLang="en-US" sz="1600" dirty="0">
                <a:solidFill>
                  <a:schemeClr val="tx1">
                    <a:lumMod val="85000"/>
                    <a:lumOff val="15000"/>
                  </a:schemeClr>
                </a:solidFill>
                <a:latin typeface="+mn-ea"/>
                <a:cs typeface="+mn-ea"/>
                <a:sym typeface="+mn-ea"/>
              </a:rPr>
              <a:t>7.</a:t>
            </a:r>
            <a:r>
              <a:rPr lang="zh-CN" altLang="en-US" sz="1600" dirty="0">
                <a:solidFill>
                  <a:schemeClr val="tx1">
                    <a:lumMod val="85000"/>
                    <a:lumOff val="15000"/>
                  </a:schemeClr>
                </a:solidFill>
                <a:latin typeface="+mn-ea"/>
                <a:cs typeface="+mn-ea"/>
                <a:sym typeface="+mn-ea"/>
              </a:rPr>
              <a:t>单位不得以任何形式用占有、使用的国有资产对外投资或者举办经济实体。对未与单位脱钩的经济实体</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单位应当按照有关规定进行监管。除法律、行政法规另有规定外</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单位不得举借债务</a:t>
            </a:r>
            <a:r>
              <a:rPr lang="en-US" altLang="zh-CN" sz="1600" dirty="0">
                <a:solidFill>
                  <a:schemeClr val="tx1">
                    <a:lumMod val="85000"/>
                    <a:lumOff val="15000"/>
                  </a:schemeClr>
                </a:solidFill>
                <a:latin typeface="+mn-ea"/>
                <a:cs typeface="+mn-ea"/>
                <a:sym typeface="+mn-ea"/>
              </a:rPr>
              <a:t>,</a:t>
            </a:r>
            <a:r>
              <a:rPr lang="zh-CN" altLang="en-US" sz="1600" dirty="0">
                <a:solidFill>
                  <a:schemeClr val="tx1">
                    <a:lumMod val="85000"/>
                    <a:lumOff val="15000"/>
                  </a:schemeClr>
                </a:solidFill>
                <a:latin typeface="+mn-ea"/>
                <a:cs typeface="+mn-ea"/>
                <a:sym typeface="+mn-ea"/>
              </a:rPr>
              <a:t>不得对外提供担保</a:t>
            </a:r>
            <a:r>
              <a:rPr lang="zh-CN" altLang="en-US" sz="1400" dirty="0">
                <a:solidFill>
                  <a:schemeClr val="tx1">
                    <a:lumMod val="85000"/>
                    <a:lumOff val="15000"/>
                  </a:schemeClr>
                </a:solidFill>
                <a:latin typeface="+mn-ea"/>
                <a:cs typeface="+mn-ea"/>
                <a:sym typeface="+mn-ea"/>
              </a:rPr>
              <a:t>。</a:t>
            </a:r>
            <a:endParaRPr lang="zh-CN" altLang="en-US" sz="1400" dirty="0">
              <a:solidFill>
                <a:schemeClr val="tx1">
                  <a:lumMod val="85000"/>
                  <a:lumOff val="15000"/>
                </a:schemeClr>
              </a:solidFill>
              <a:latin typeface="+mn-ea"/>
              <a:cs typeface="+mn-ea"/>
              <a:sym typeface="+mn-ea"/>
            </a:endParaRPr>
          </a:p>
        </p:txBody>
      </p:sp>
      <p:sp>
        <p:nvSpPr>
          <p:cNvPr id="15" name="任意多边形 14"/>
          <p:cNvSpPr/>
          <p:nvPr>
            <p:custDataLst>
              <p:tags r:id="rId16"/>
            </p:custDataLst>
          </p:nvPr>
        </p:nvSpPr>
        <p:spPr>
          <a:xfrm>
            <a:off x="6263958" y="4242753"/>
            <a:ext cx="5304790" cy="2312670"/>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354" h="3642">
                <a:moveTo>
                  <a:pt x="1934" y="0"/>
                </a:moveTo>
                <a:lnTo>
                  <a:pt x="8354" y="0"/>
                </a:lnTo>
                <a:lnTo>
                  <a:pt x="8354" y="2471"/>
                </a:lnTo>
                <a:cubicBezTo>
                  <a:pt x="8354" y="3118"/>
                  <a:pt x="7830" y="3642"/>
                  <a:pt x="7183" y="3642"/>
                </a:cubicBezTo>
                <a:lnTo>
                  <a:pt x="1171" y="3642"/>
                </a:lnTo>
                <a:cubicBezTo>
                  <a:pt x="524" y="3642"/>
                  <a:pt x="0" y="3118"/>
                  <a:pt x="0" y="2471"/>
                </a:cubicBezTo>
                <a:lnTo>
                  <a:pt x="0" y="2261"/>
                </a:lnTo>
                <a:lnTo>
                  <a:pt x="5" y="2260"/>
                </a:lnTo>
                <a:cubicBezTo>
                  <a:pt x="1073" y="2042"/>
                  <a:pt x="1884" y="1123"/>
                  <a:pt x="1934" y="8"/>
                </a:cubicBezTo>
                <a:lnTo>
                  <a:pt x="1934" y="0"/>
                </a:lnTo>
                <a:close/>
              </a:path>
            </a:pathLst>
          </a:custGeom>
          <a:gradFill>
            <a:gsLst>
              <a:gs pos="0">
                <a:schemeClr val="accent2">
                  <a:alpha val="10000"/>
                </a:schemeClr>
              </a:gs>
              <a:gs pos="100000">
                <a:schemeClr val="lt1">
                  <a:alpha val="0"/>
                </a:schemeClr>
              </a:gs>
            </a:gsLst>
            <a:lin ang="0" scaled="0"/>
          </a:gradFill>
          <a:ln w="12700">
            <a:gradFill>
              <a:gsLst>
                <a:gs pos="0">
                  <a:schemeClr val="bg1">
                    <a:alpha val="0"/>
                  </a:schemeClr>
                </a:gs>
                <a:gs pos="100000">
                  <a:schemeClr val="accent2">
                    <a:alpha val="50000"/>
                  </a:schemeClr>
                </a:gs>
              </a:gsLst>
              <a:lin ang="108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764030" rIns="90170" numCol="1" spcCol="0" rtlCol="0" fromWordArt="0" anchor="ctr" anchorCtr="1" forceAA="0" compatLnSpc="1">
            <a:noAutofit/>
          </a:bodyPr>
          <a:p>
            <a:pPr lvl="0" algn="l">
              <a:lnSpc>
                <a:spcPct val="150000"/>
              </a:lnSpc>
              <a:buClrTx/>
              <a:buSzTx/>
              <a:buFontTx/>
            </a:pPr>
            <a:r>
              <a:rPr lang="en-US" altLang="en-US" sz="1600">
                <a:solidFill>
                  <a:schemeClr val="tx1">
                    <a:lumMod val="85000"/>
                    <a:lumOff val="15000"/>
                  </a:schemeClr>
                </a:solidFill>
                <a:latin typeface="+mn-ea"/>
                <a:cs typeface="+mn-ea"/>
                <a:sym typeface="+mn-ea"/>
              </a:rPr>
              <a:t>9.</a:t>
            </a:r>
            <a:r>
              <a:rPr lang="zh-CN" altLang="en-US" sz="1600">
                <a:solidFill>
                  <a:schemeClr val="tx1">
                    <a:lumMod val="85000"/>
                    <a:lumOff val="15000"/>
                  </a:schemeClr>
                </a:solidFill>
                <a:latin typeface="+mn-ea"/>
                <a:cs typeface="+mn-ea"/>
                <a:sym typeface="+mn-ea"/>
              </a:rPr>
              <a:t>单位应当按照国家有关规定实行资源共享、装备共建</a:t>
            </a:r>
            <a:r>
              <a:rPr lang="en-US" altLang="zh-CN" sz="1600">
                <a:solidFill>
                  <a:schemeClr val="tx1">
                    <a:lumMod val="85000"/>
                    <a:lumOff val="15000"/>
                  </a:schemeClr>
                </a:solidFill>
                <a:latin typeface="+mn-ea"/>
                <a:cs typeface="+mn-ea"/>
                <a:sym typeface="+mn-ea"/>
              </a:rPr>
              <a:t>,</a:t>
            </a:r>
            <a:r>
              <a:rPr lang="zh-CN" altLang="en-US" sz="1600">
                <a:solidFill>
                  <a:schemeClr val="tx1">
                    <a:lumMod val="85000"/>
                    <a:lumOff val="15000"/>
                  </a:schemeClr>
                </a:solidFill>
                <a:latin typeface="+mn-ea"/>
                <a:cs typeface="+mn-ea"/>
                <a:sym typeface="+mn-ea"/>
              </a:rPr>
              <a:t>提高资产使用效率。</a:t>
            </a:r>
            <a:endParaRPr lang="zh-CN" altLang="en-US" sz="1600">
              <a:solidFill>
                <a:schemeClr val="tx1">
                  <a:lumMod val="85000"/>
                  <a:lumOff val="15000"/>
                </a:schemeClr>
              </a:solidFill>
              <a:latin typeface="+mn-ea"/>
              <a:cs typeface="+mn-ea"/>
              <a:sym typeface="+mn-ea"/>
            </a:endParaRPr>
          </a:p>
        </p:txBody>
      </p:sp>
      <p:sp>
        <p:nvSpPr>
          <p:cNvPr id="16" name="椭圆 15"/>
          <p:cNvSpPr/>
          <p:nvPr>
            <p:custDataLst>
              <p:tags r:id="rId17"/>
            </p:custDataLst>
          </p:nvPr>
        </p:nvSpPr>
        <p:spPr>
          <a:xfrm>
            <a:off x="7252018" y="2701608"/>
            <a:ext cx="511199"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07</a:t>
            </a:r>
            <a:endParaRPr lang="en-US" altLang="zh-CN" sz="2000" b="1">
              <a:solidFill>
                <a:srgbClr val="FFFFFF"/>
              </a:solidFill>
              <a:latin typeface="+mn-ea"/>
              <a:cs typeface="+mn-ea"/>
              <a:sym typeface="+mn-ea"/>
            </a:endParaRPr>
          </a:p>
        </p:txBody>
      </p:sp>
      <p:sp>
        <p:nvSpPr>
          <p:cNvPr id="17" name="椭圆 16"/>
          <p:cNvSpPr/>
          <p:nvPr>
            <p:custDataLst>
              <p:tags r:id="rId18"/>
            </p:custDataLst>
          </p:nvPr>
        </p:nvSpPr>
        <p:spPr>
          <a:xfrm>
            <a:off x="7252018" y="5143183"/>
            <a:ext cx="511199" cy="511200"/>
          </a:xfrm>
          <a:prstGeom prst="ellipse">
            <a:avLst/>
          </a:prstGeom>
          <a:gradFill>
            <a:gsLst>
              <a:gs pos="0">
                <a:schemeClr val="accent2"/>
              </a:gs>
              <a:gs pos="100000">
                <a:schemeClr val="accent1"/>
              </a:gs>
            </a:gsLst>
            <a:lin ang="3594000" scaled="0"/>
          </a:gradFill>
          <a:effectLst>
            <a:outerShdw blurRad="254000" dist="50800" dir="5400000" sx="102000" sy="102000" algn="ctr" rotWithShape="0">
              <a:schemeClr val="accent1">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09</a:t>
            </a:r>
            <a:endParaRPr lang="en-US" altLang="zh-CN" sz="2000" b="1">
              <a:solidFill>
                <a:srgbClr val="FFFFFF"/>
              </a:solidFill>
              <a:latin typeface="+mn-ea"/>
              <a:cs typeface="+mn-ea"/>
              <a:sym typeface="+mn-ea"/>
            </a:endParaRPr>
          </a:p>
        </p:txBody>
      </p:sp>
    </p:spTree>
    <p:custDataLst>
      <p:tags r:id="rId19"/>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383544" y="92965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7835" y="1383665"/>
            <a:ext cx="10632440" cy="46621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票据背书转让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事业单位将持有的商业汇票背书转让以取得所需物资时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按照取得物资的成本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按照商业汇票的票面金额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如有差额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票据到期</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商业汇票到期时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应当分别以下情况处理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收回票款时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按照实际收到的商业汇票票面金额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因付款人无力支付票款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收到银行退回的商业承兑汇票、委托收款凭证、未付票款通知书或拒付款证明等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按照商业汇票的票面金额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应收票据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383544" y="92965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457200" y="942340"/>
            <a:ext cx="10633075" cy="11918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该事业单位的商业汇票到期时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收回票款。财会部门根据有关凭证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7"/>
            </p:custDataLst>
          </p:nvPr>
        </p:nvGraphicFramePr>
        <p:xfrm>
          <a:off x="2070100" y="2197100"/>
          <a:ext cx="8284845" cy="3335020"/>
        </p:xfrm>
        <a:graphic>
          <a:graphicData uri="http://schemas.openxmlformats.org/drawingml/2006/table">
            <a:tbl>
              <a:tblPr/>
              <a:tblGrid>
                <a:gridCol w="3383280"/>
                <a:gridCol w="4901565"/>
              </a:tblGrid>
              <a:tr h="56134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73680">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借:银行存款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贷:应收票据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若到期,付款人无力支付票款。</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借:应收账款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贷:应收票据	    10 000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若到期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付款人无力支付票款。</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应收账款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69975" y="1600200"/>
            <a:ext cx="9725660" cy="4046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科目核算事业单位提供服务、销售产品等应收取的款项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以及单位因出租资产、出售物资等应收取的款项。事业单位应当按照债务单位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反映单位尚未收回的应收账款。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应收账款收回后不需上缴财政</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单位发生应收账款时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按照应收未收金额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租金收入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科目。收回应收账款时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59865" y="591185"/>
            <a:ext cx="9651365" cy="1059180"/>
          </a:xfrm>
          <a:prstGeom prst="rect">
            <a:avLst/>
          </a:prstGeom>
          <a:noFill/>
        </p:spPr>
        <p:txBody>
          <a:bodyPr wrap="square" rtlCol="0" anchor="t">
            <a:noAutofit/>
          </a:bodyPr>
          <a:p>
            <a:pPr indent="0" fontAlgn="auto">
              <a:lnSpc>
                <a:spcPct val="150000"/>
              </a:lnSpc>
            </a:pPr>
            <a:r>
              <a:rPr lang="zh-CN" altLang="en-US"/>
              <a:t>　【例</a:t>
            </a:r>
            <a:r>
              <a:rPr lang="en-US" altLang="zh-CN"/>
              <a:t>13-17</a:t>
            </a:r>
            <a:r>
              <a:rPr lang="zh-CN" altLang="en-US"/>
              <a:t>】　某事业单位开展经营业务</a:t>
            </a:r>
            <a:r>
              <a:rPr lang="en-US" altLang="zh-CN"/>
              <a:t>,</a:t>
            </a:r>
            <a:r>
              <a:rPr lang="zh-CN" altLang="en-US"/>
              <a:t>销售商品一批</a:t>
            </a:r>
            <a:r>
              <a:rPr lang="en-US" altLang="zh-CN"/>
              <a:t>,</a:t>
            </a:r>
            <a:r>
              <a:rPr lang="zh-CN" altLang="en-US"/>
              <a:t>销售额</a:t>
            </a:r>
            <a:r>
              <a:rPr lang="en-US" altLang="zh-CN"/>
              <a:t>9 000</a:t>
            </a:r>
            <a:r>
              <a:rPr lang="zh-CN" altLang="en-US"/>
              <a:t>元</a:t>
            </a:r>
            <a:r>
              <a:rPr lang="en-US" altLang="zh-CN"/>
              <a:t>,</a:t>
            </a:r>
            <a:r>
              <a:rPr lang="zh-CN" altLang="en-US"/>
              <a:t>货款未收到。不考虑增值税</a:t>
            </a:r>
            <a:r>
              <a:rPr lang="en-US" altLang="zh-CN"/>
              <a:t>,</a:t>
            </a:r>
            <a:r>
              <a:rPr lang="zh-CN" altLang="en-US"/>
              <a:t>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311400" y="1778000"/>
          <a:ext cx="7454900" cy="1638300"/>
        </p:xfrm>
        <a:graphic>
          <a:graphicData uri="http://schemas.openxmlformats.org/drawingml/2006/table">
            <a:tbl>
              <a:tblPr/>
              <a:tblGrid>
                <a:gridCol w="5070475"/>
                <a:gridCol w="2384425"/>
              </a:tblGrid>
              <a:tr h="66357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7472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借:应收账款	9 000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贷:经营收入	9 000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852295" y="3543300"/>
            <a:ext cx="8708390" cy="906780"/>
          </a:xfrm>
          <a:prstGeom prst="rect">
            <a:avLst/>
          </a:prstGeom>
        </p:spPr>
        <p:txBody>
          <a:bodyPr>
            <a:noAutofit/>
          </a:bodyPr>
          <a:p>
            <a:pPr indent="0" defTabSz="266700" fontAlgn="auto">
              <a:lnSpc>
                <a:spcPct val="150000"/>
              </a:lnSpc>
              <a:spcBef>
                <a:spcPct val="0"/>
              </a:spcBef>
              <a:spcAft>
                <a:spcPct val="0"/>
              </a:spcAft>
            </a:pPr>
            <a:r>
              <a:rPr lang="zh-CN" altLang="en-US" sz="1600">
                <a:solidFill>
                  <a:srgbClr val="000000"/>
                </a:solidFill>
                <a:latin typeface="NEU-BZ-S92"/>
                <a:ea typeface="方正黑体_GBK"/>
              </a:rPr>
              <a:t>【</a:t>
            </a:r>
            <a:r>
              <a:rPr lang="zh-CN" altLang="en-US" sz="1800"/>
              <a:t>例13-18】　续例13-17,该单位收到货款,款项存入银行。财会部门根据有关凭证,应做账务处理如下:</a:t>
            </a:r>
            <a:endParaRPr lang="zh-CN" altLang="en-US" sz="1800"/>
          </a:p>
        </p:txBody>
      </p:sp>
      <p:graphicFrame>
        <p:nvGraphicFramePr>
          <p:cNvPr id="5" name="表格 4"/>
          <p:cNvGraphicFramePr/>
          <p:nvPr>
            <p:custDataLst>
              <p:tags r:id="rId2"/>
            </p:custDataLst>
          </p:nvPr>
        </p:nvGraphicFramePr>
        <p:xfrm>
          <a:off x="2933700" y="4572000"/>
          <a:ext cx="7413625" cy="1762760"/>
        </p:xfrm>
        <a:graphic>
          <a:graphicData uri="http://schemas.openxmlformats.org/drawingml/2006/table">
            <a:tbl>
              <a:tblPr/>
              <a:tblGrid>
                <a:gridCol w="3418840"/>
                <a:gridCol w="3994785"/>
              </a:tblGrid>
              <a:tr h="4000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6271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9 000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贷:应收账款	9 000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9 000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经营预算收入</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9 000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应收账款收回后需上缴财政</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6740" y="1384300"/>
            <a:ext cx="11007090" cy="2602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出租资产发生应收未收租金款项时或出售物资发生应收未收款项时,按照应收未收金额,借记“应收账款”科目,贷记“应缴财政款”科目。收回应收账款时,按照实际收到的金额,借记“银行存款”等科目,贷记“应收账款”科目。涉及增值税业务的,相关账务处理参见“应交增值税”科目。
【例13-19】 某事业单位出租房屋,取得应收未收租金收入7000元(该租金收入需上缴财政)。财会部门根据有关凭证,应做账务处理如下: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06600" y="3644900"/>
          <a:ext cx="7546340" cy="1762125"/>
        </p:xfrm>
        <a:graphic>
          <a:graphicData uri="http://schemas.openxmlformats.org/drawingml/2006/table">
            <a:tbl>
              <a:tblPr/>
              <a:tblGrid>
                <a:gridCol w="5203190"/>
                <a:gridCol w="2343150"/>
              </a:tblGrid>
              <a:tr h="7245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375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借:应收账款	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贷:应缴财政款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应收账款收回后需上缴财政</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86740" y="1384300"/>
            <a:ext cx="11007090" cy="2602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13-19,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该单位收到货款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款项存入银行。财会部门根据有关凭证,应做账务处理如下: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400300" y="3009900"/>
          <a:ext cx="7391400" cy="1905000"/>
        </p:xfrm>
        <a:graphic>
          <a:graphicData uri="http://schemas.openxmlformats.org/drawingml/2006/table">
            <a:tbl>
              <a:tblPr/>
              <a:tblGrid>
                <a:gridCol w="4938395"/>
                <a:gridCol w="2453005"/>
              </a:tblGrid>
              <a:tr h="77914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25855">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借:银行存款	7 000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贷:应收账款	7 000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计提坏账准备</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536700"/>
            <a:ext cx="1127823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对收回后不需上缴财政的应收账款进行全面检查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分析其可收回性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对预计可能产生的坏账损失计提坏账准备、确认坏账损失。</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科目也是事业单位专用的会计科目，行政单位不计提坏账准备。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事业单位可以采用应收款项余额百分比法、账龄分析法、个别认定法等方法计提坏账准备。坏账准备计提方法一经确定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不得随意变更。如需变更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应当按照规定报经批准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并在财务报表附注中予以说明。</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当期应补提或冲减的坏账准备金额的计算公式如下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当期应补提或冲减的坏账准备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按照期末应收账款计算应计提的坏账准备金额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坏账准备期末贷方余额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计提坏账准备</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76300" y="1542415"/>
            <a:ext cx="10618470" cy="14852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【例13-21】 某事业单位年末应收账款(收回后不需上缴财政)50 000元,坏账准备期末贷方余额800元,按照期末应收账款计算应计提的坏账准备金额为1 000元,应补计提坏账准备200元。财会部门根据有关凭证,应做账务处理如下: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628900" y="2832100"/>
          <a:ext cx="7473315" cy="3072130"/>
        </p:xfrm>
        <a:graphic>
          <a:graphicData uri="http://schemas.openxmlformats.org/drawingml/2006/table">
            <a:tbl>
              <a:tblPr/>
              <a:tblGrid>
                <a:gridCol w="5679440"/>
                <a:gridCol w="1793875"/>
              </a:tblGrid>
              <a:tr h="687070">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8506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借:其他费用	200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贷:坏账准备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200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若坏账准备期末余额1 300元,则应冲减坏账准备300元。</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借:坏账准备	300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贷:其他费用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 300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rPr>
                        <a:t>—</a:t>
                      </a:r>
                      <a:endParaRPr lang="en-US" altLang="zh-CN" sz="17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核销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536065"/>
            <a:ext cx="11277600" cy="4693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对收回后不需上缴财政的应收账款进行全面检查。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对于账龄超过规定年限、确认无法收回的应收账款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按照规定报经批准后予以核销。按照核销金额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科目。核销的应收账款应在备查簿中保留登记。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已核销的应收账款在以后期间又收回的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对收回后应当上缴财政的应收账款进行全面检查。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对于账龄超过规定年限、确认无法收回的应收账款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按照规定报经批准后予以核销。按照核销金额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科目。核销的应收账款应当在备查簿中保留登记。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已核销的应收账款在以后期间又收回的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核销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975" y="1294130"/>
            <a:ext cx="11172825" cy="15411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某事业单位对收回后不需上缴财政的应收账款的账龄进行分析</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发现逾期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年没有收回的应收账款余额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确认无法收回</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按照规定报经批准后予以核销。财会部门根据有关凭证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357630" y="2657475"/>
          <a:ext cx="10064115" cy="3679825"/>
        </p:xfrm>
        <a:graphic>
          <a:graphicData uri="http://schemas.openxmlformats.org/drawingml/2006/table">
            <a:tbl>
              <a:tblPr/>
              <a:tblGrid>
                <a:gridCol w="5876290"/>
                <a:gridCol w="4187825"/>
              </a:tblGrid>
              <a:tr h="50927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7835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借:坏账准备	2 500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贷:应收账款	2 500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8696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若已核销的应收账款在以后期间又收回的</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按照实际收回金额。</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应收账款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坏账准备</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同时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应收账款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若已核销的应收账款在以后期间又收回的</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按照实际收回金额。</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非财政拨款结余</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货币资金包括库存现金、银行存款、零余额账户用款额度、其他货币资金。库存现金是指单位留存在单位的现金。银行存款是指单位存入银行和其他金融机构的各种存款。零余额账户用款额度是指在国库集中收付制度下,财政部门授权单位使用的资金额度。其他货币资金是指单位外埠存款、银行本票存款、银行汇票存款、信用卡存款等各种其他货币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预付账款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08025" y="1219200"/>
            <a:ext cx="10890885" cy="40170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科目核算单位按照购货、服务合同或协议规定预付给供应单位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以及按照合同规定向承包工程的施工企业预付的备料款和工程款。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单位应当按照供应单位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及具体项目进行明细核算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对于基本建设项目发生的预付账款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所属基建项目明细科目下设置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预付备料款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预付工程款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其他预付款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反映单位实际预付但尚未结算的款项。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发生预付账款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单位根据购货、服务合同或协议规定预付款项时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按照预付金额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某事业单位开展经营业务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签订合同预购办公用品一批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合同金额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预付货款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184400" y="5236845"/>
          <a:ext cx="6487795" cy="1463040"/>
        </p:xfrm>
        <a:graphic>
          <a:graphicData uri="http://schemas.openxmlformats.org/drawingml/2006/table">
            <a:tbl>
              <a:tblPr/>
              <a:tblGrid>
                <a:gridCol w="3202940"/>
                <a:gridCol w="3284855"/>
              </a:tblGrid>
              <a:tr h="522605">
                <a:tc>
                  <a:txBody>
                    <a:bodyPr/>
                    <a:p>
                      <a:pPr marL="0" indent="0" algn="ctr">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rPr>
                        <a:t>财务会计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rPr>
                        <a:t>预算会计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40435">
                <a:tc>
                  <a:txBody>
                    <a:bodyPr/>
                    <a:p>
                      <a:pPr marL="0" indent="0">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预付账款</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3</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p>
                      <a:pPr marL="0" indent="228600">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3</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3</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p>
                      <a:pPr marL="0" indent="228600">
                        <a:lnSpc>
                          <a:spcPts val="15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 3</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 000</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收到所购资产或服务</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675" y="1325245"/>
            <a:ext cx="10555605" cy="2599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收到所购资产或服务时,按照购入资产或服务的成本,借记“库存物品”“固定资产”“无形资产”“业务活动费用”等相关科目,按照相关预付账款的账面余额,贷记“预付账款”科目,按照实际补付的金额,贷记“财政拨款收入”“零余额账户用款额度”“银行存款”等科目。涉及增值税业务的,相关账务处理参见“应交增值税”科目。
【例13-24】 续例13-23,单位收到该批办公用品,已验收,以银行存款支付余额7 000元。不考虑增值税,财会部门根据有关凭证,应做账务处理如下: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960245" y="3924935"/>
          <a:ext cx="8250555" cy="2107565"/>
        </p:xfrm>
        <a:graphic>
          <a:graphicData uri="http://schemas.openxmlformats.org/drawingml/2006/table">
            <a:tbl>
              <a:tblPr/>
              <a:tblGrid>
                <a:gridCol w="3483610"/>
                <a:gridCol w="4766945"/>
              </a:tblGrid>
              <a:tr h="714375">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财务会计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rgbClr val="000000"/>
                          </a:solidFill>
                          <a:latin typeface="微软雅黑" panose="020B0503020204020204" charset="-122"/>
                          <a:ea typeface="微软雅黑" panose="020B0503020204020204" charset="-122"/>
                        </a:rPr>
                        <a:t>预算会计</a:t>
                      </a:r>
                      <a:endParaRPr lang="zh-CN" sz="1900" spc="130">
                        <a:solidFill>
                          <a:srgbClr val="000000"/>
                        </a:solidFill>
                        <a:latin typeface="微软雅黑" panose="020B0503020204020204" charset="-122"/>
                        <a:ea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93190">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借:经营费用	10 000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贷:预付账款	3 000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       </a:t>
                      </a:r>
                      <a:r>
                        <a:rPr lang="zh-CN" sz="1700" spc="130">
                          <a:solidFill>
                            <a:srgbClr val="000000"/>
                          </a:solidFill>
                          <a:latin typeface="微软雅黑" panose="020B0503020204020204" charset="-122"/>
                          <a:ea typeface="微软雅黑" panose="020B0503020204020204" charset="-122"/>
                          <a:cs typeface="微软雅黑" panose="020B0503020204020204" charset="-122"/>
                        </a:rPr>
                        <a:t>银行存款	7 000</a:t>
                      </a:r>
                      <a:endParaRPr 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经营支出</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7 000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sz="17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3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30">
                          <a:solidFill>
                            <a:srgbClr val="000000"/>
                          </a:solidFill>
                          <a:latin typeface="微软雅黑" panose="020B0503020204020204" charset="-122"/>
                          <a:ea typeface="微软雅黑" panose="020B0503020204020204" charset="-122"/>
                          <a:cs typeface="微软雅黑" panose="020B0503020204020204" charset="-122"/>
                        </a:rPr>
                        <a:t>7 000</a:t>
                      </a:r>
                      <a:endParaRPr lang="en-US" altLang="zh-CN" sz="1700" spc="130">
                        <a:solidFill>
                          <a:srgbClr val="000000"/>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0604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75360" y="1395730"/>
            <a:ext cx="10283190" cy="456057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根据工程进度结算工程价款及备料款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单位根据工程进度结算工程价款及备料款时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按照结算金额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在建工程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按照相关预付账款的账面余额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按照实际补付的金额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预付款退回</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单位发生预付账款退回的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按照实际退回金额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财政应返还额度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（以前年度直接支付）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五</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年末账务处理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对预付账款进行全面检查。如果有确凿证据表明预付账款不再符合预付款项性质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或者因供应单位破产、撤销等原因可能无法收到所购货物、服务的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应当先将其转入其他应收款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再按照规定进行处理。将预付账款账面余额转入其他应收款时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预付账款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其他应收款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科目核算单位除财政应返还额度、应收票据、应收账款、预付账款、应收股利、应收利息以外的其他各项应收及暂付款项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如职工预借的差旅费、已经偿还银行尚未报销的本单位公务卡欠款、拨付给内部有关部门的备用金、应向职工收取的各种垫付款项、支付的可以收回的订金或押金、应收的上级补助和附属单位上缴款项等。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单位应当按照其他应收款的类别以及债务单位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或个人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反映单位尚未收回的其他应收款。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发生其他应收款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48690" y="1414145"/>
            <a:ext cx="10672445" cy="30092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单位发生其他各种应收及暂付款项时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按照实际发生金额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上级补助收入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附属单位上缴收入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科目。纳入部门预算管理的暂付款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暂付时不用进行预算会计核算。实际报销或者结算时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再记入预算支出科目。对于不纳入部门预算管理的暂收暂付款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仅做财务会计处理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不做预算会计处理。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某单位支付饮用水水桶押金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以现金支付。财会部门根据有关凭证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362200" y="4089400"/>
          <a:ext cx="7493635" cy="2037715"/>
        </p:xfrm>
        <a:graphic>
          <a:graphicData uri="http://schemas.openxmlformats.org/drawingml/2006/table">
            <a:tbl>
              <a:tblPr/>
              <a:tblGrid>
                <a:gridCol w="5114290"/>
                <a:gridCol w="2379345"/>
              </a:tblGrid>
              <a:tr h="57531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6240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借:其他应收款——押金	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贷:库存现金	            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7620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871220" y="1157605"/>
            <a:ext cx="10638155" cy="4578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收回其他应收款</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单位收回其他各种应收及暂付款项时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按照收回的金额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备用金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单位内部实行备用金制度的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有关部门使用备用金以后应当及时到财务部门报销并补足备用金。财务部门核定并发放备用金时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按照实际发放金额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根据报销金额用现金补足备用金定额时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库存现金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报销数和拨补数都不再通过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17930" y="390525"/>
            <a:ext cx="9998075" cy="1205230"/>
          </a:xfrm>
          <a:prstGeom prst="rect">
            <a:avLst/>
          </a:prstGeom>
          <a:noFill/>
        </p:spPr>
        <p:txBody>
          <a:bodyPr wrap="square" rtlCol="0" anchor="t">
            <a:noAutofit/>
          </a:bodyPr>
          <a:p>
            <a:pPr indent="0" fontAlgn="auto">
              <a:lnSpc>
                <a:spcPct val="150000"/>
              </a:lnSpc>
            </a:pPr>
            <a:r>
              <a:rPr lang="zh-CN" altLang="en-US"/>
              <a:t>【例</a:t>
            </a:r>
            <a:r>
              <a:rPr lang="en-US" altLang="zh-CN"/>
              <a:t>13-26</a:t>
            </a:r>
            <a:r>
              <a:rPr lang="zh-CN" altLang="en-US"/>
              <a:t>】　</a:t>
            </a:r>
            <a:r>
              <a:rPr lang="en-US" altLang="zh-CN"/>
              <a:t>2024</a:t>
            </a:r>
            <a:r>
              <a:rPr lang="zh-CN" altLang="en-US"/>
              <a:t>年</a:t>
            </a:r>
            <a:r>
              <a:rPr lang="en-US" altLang="zh-CN"/>
              <a:t>12</a:t>
            </a:r>
            <a:r>
              <a:rPr lang="zh-CN" altLang="en-US"/>
              <a:t>月</a:t>
            </a:r>
            <a:r>
              <a:rPr lang="en-US" altLang="zh-CN"/>
              <a:t>10</a:t>
            </a:r>
            <a:r>
              <a:rPr lang="zh-CN" altLang="en-US"/>
              <a:t>日某行政单位某职工借用备用金</a:t>
            </a:r>
            <a:r>
              <a:rPr lang="en-US" altLang="zh-CN"/>
              <a:t>2 000</a:t>
            </a:r>
            <a:r>
              <a:rPr lang="zh-CN" altLang="en-US"/>
              <a:t>元</a:t>
            </a:r>
            <a:r>
              <a:rPr lang="en-US" altLang="zh-CN"/>
              <a:t>,</a:t>
            </a:r>
            <a:r>
              <a:rPr lang="zh-CN" altLang="en-US"/>
              <a:t>以现金（单位自有资金）支付。财会部门根据有关凭证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082800" y="1651000"/>
          <a:ext cx="7696200" cy="1257300"/>
        </p:xfrm>
        <a:graphic>
          <a:graphicData uri="http://schemas.openxmlformats.org/drawingml/2006/table">
            <a:tbl>
              <a:tblPr/>
              <a:tblGrid>
                <a:gridCol w="5636260"/>
                <a:gridCol w="2059940"/>
              </a:tblGrid>
              <a:tr h="28892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96837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借:其他应收款——备用金 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贷:库存现金	       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463040" y="3151505"/>
            <a:ext cx="9752965" cy="860425"/>
          </a:xfrm>
          <a:prstGeom prst="rect">
            <a:avLst/>
          </a:prstGeom>
        </p:spPr>
        <p:txBody>
          <a:bodyPr>
            <a:noAutofit/>
          </a:bodyPr>
          <a:p>
            <a:pPr indent="0" defTabSz="266700" fontAlgn="auto">
              <a:lnSpc>
                <a:spcPct val="150000"/>
              </a:lnSpc>
              <a:spcBef>
                <a:spcPct val="0"/>
              </a:spcBef>
              <a:spcAft>
                <a:spcPct val="0"/>
              </a:spcAft>
            </a:pPr>
            <a:r>
              <a:rPr lang="en-US" altLang="zh-CN" sz="1800"/>
              <a:t>【例13-27】　续例13-26,该职工报销差旅费1 900元,差额以现金退回。财会部门根据有关凭证,应做账务处理如下:</a:t>
            </a:r>
            <a:endParaRPr lang="en-US" altLang="zh-CN" sz="1800"/>
          </a:p>
        </p:txBody>
      </p:sp>
      <p:graphicFrame>
        <p:nvGraphicFramePr>
          <p:cNvPr id="6" name="表格 5"/>
          <p:cNvGraphicFramePr/>
          <p:nvPr>
            <p:custDataLst>
              <p:tags r:id="rId2"/>
            </p:custDataLst>
          </p:nvPr>
        </p:nvGraphicFramePr>
        <p:xfrm>
          <a:off x="2495550" y="4011930"/>
          <a:ext cx="8484870" cy="2461260"/>
        </p:xfrm>
        <a:graphic>
          <a:graphicData uri="http://schemas.openxmlformats.org/drawingml/2006/table">
            <a:tbl>
              <a:tblPr/>
              <a:tblGrid>
                <a:gridCol w="4634230"/>
                <a:gridCol w="3850640"/>
              </a:tblGrid>
              <a:tr h="7150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462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借:业务活动费用1 900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库存现金	 100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贷:其他应收款——备用金	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8985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文本框 4"/>
          <p:cNvSpPr txBox="1"/>
          <p:nvPr/>
        </p:nvSpPr>
        <p:spPr>
          <a:xfrm>
            <a:off x="965835" y="898525"/>
            <a:ext cx="10565130" cy="5744845"/>
          </a:xfrm>
          <a:prstGeom prst="rect">
            <a:avLst/>
          </a:prstGeom>
          <a:noFill/>
        </p:spPr>
        <p:txBody>
          <a:bodyPr wrap="square" rtlCol="0" anchor="t">
            <a:noAutofit/>
          </a:bodyPr>
          <a:p>
            <a:pPr indent="0" fontAlgn="auto">
              <a:lnSpc>
                <a:spcPct val="150000"/>
              </a:lnSpc>
            </a:pPr>
            <a:r>
              <a:rPr lang="en-US" altLang="zh-CN"/>
              <a:t>(</a:t>
            </a:r>
            <a:r>
              <a:rPr lang="zh-CN" altLang="en-US"/>
              <a:t>四</a:t>
            </a:r>
            <a:r>
              <a:rPr lang="en-US" altLang="zh-CN"/>
              <a:t>)</a:t>
            </a:r>
            <a:r>
              <a:rPr lang="zh-CN" altLang="en-US"/>
              <a:t>公务卡</a:t>
            </a:r>
            <a:endParaRPr lang="zh-CN" altLang="en-US"/>
          </a:p>
          <a:p>
            <a:pPr indent="0" fontAlgn="auto">
              <a:lnSpc>
                <a:spcPct val="150000"/>
              </a:lnSpc>
            </a:pPr>
            <a:r>
              <a:rPr lang="zh-CN" altLang="en-US"/>
              <a:t>　　单位偿还尚未报销的本单位公务卡欠款时</a:t>
            </a:r>
            <a:r>
              <a:rPr lang="en-US" altLang="zh-CN"/>
              <a:t>,</a:t>
            </a:r>
            <a:r>
              <a:rPr lang="zh-CN" altLang="en-US"/>
              <a:t>按照偿还的款项</a:t>
            </a:r>
            <a:r>
              <a:rPr lang="en-US" altLang="zh-CN"/>
              <a:t>,</a:t>
            </a:r>
            <a:r>
              <a:rPr lang="zh-CN" altLang="en-US"/>
              <a:t>借记</a:t>
            </a:r>
            <a:r>
              <a:rPr lang="en-US" altLang="zh-CN"/>
              <a:t>“</a:t>
            </a:r>
            <a:r>
              <a:rPr lang="zh-CN" altLang="en-US"/>
              <a:t>其他应收款</a:t>
            </a:r>
            <a:r>
              <a:rPr lang="en-US" altLang="zh-CN"/>
              <a:t>”</a:t>
            </a:r>
            <a:r>
              <a:rPr lang="zh-CN" altLang="en-US"/>
              <a:t>科目</a:t>
            </a:r>
            <a:r>
              <a:rPr lang="en-US" altLang="zh-CN"/>
              <a:t>,</a:t>
            </a:r>
            <a:r>
              <a:rPr lang="zh-CN" altLang="en-US"/>
              <a:t>贷记</a:t>
            </a:r>
            <a:r>
              <a:rPr lang="en-US" altLang="zh-CN"/>
              <a:t>“</a:t>
            </a:r>
            <a:r>
              <a:rPr lang="zh-CN" altLang="en-US"/>
              <a:t>零余额账户用款额度</a:t>
            </a:r>
            <a:r>
              <a:rPr lang="en-US" altLang="zh-CN"/>
              <a:t>”“</a:t>
            </a:r>
            <a:r>
              <a:rPr lang="zh-CN" altLang="en-US"/>
              <a:t>银行存款</a:t>
            </a:r>
            <a:r>
              <a:rPr lang="en-US" altLang="zh-CN"/>
              <a:t>”</a:t>
            </a:r>
            <a:r>
              <a:rPr lang="zh-CN" altLang="en-US"/>
              <a:t>等科目</a:t>
            </a:r>
            <a:r>
              <a:rPr lang="en-US" altLang="zh-CN"/>
              <a:t>;</a:t>
            </a:r>
            <a:r>
              <a:rPr lang="zh-CN" altLang="en-US"/>
              <a:t>持卡人报销时</a:t>
            </a:r>
            <a:r>
              <a:rPr lang="en-US" altLang="zh-CN"/>
              <a:t>,</a:t>
            </a:r>
            <a:r>
              <a:rPr lang="zh-CN" altLang="en-US"/>
              <a:t>按照报销金额</a:t>
            </a:r>
            <a:r>
              <a:rPr lang="en-US" altLang="zh-CN"/>
              <a:t>,</a:t>
            </a:r>
            <a:r>
              <a:rPr lang="zh-CN" altLang="en-US"/>
              <a:t>借记</a:t>
            </a:r>
            <a:r>
              <a:rPr lang="en-US" altLang="zh-CN"/>
              <a:t>“</a:t>
            </a:r>
            <a:r>
              <a:rPr lang="zh-CN" altLang="en-US"/>
              <a:t>业务活动费用</a:t>
            </a:r>
            <a:r>
              <a:rPr lang="en-US" altLang="zh-CN"/>
              <a:t>”“</a:t>
            </a:r>
            <a:r>
              <a:rPr lang="zh-CN" altLang="en-US"/>
              <a:t>单位管理费用</a:t>
            </a:r>
            <a:r>
              <a:rPr lang="en-US" altLang="zh-CN"/>
              <a:t>”</a:t>
            </a:r>
            <a:r>
              <a:rPr lang="zh-CN" altLang="en-US"/>
              <a:t>等科目</a:t>
            </a:r>
            <a:r>
              <a:rPr lang="en-US" altLang="zh-CN"/>
              <a:t>,</a:t>
            </a:r>
            <a:r>
              <a:rPr lang="zh-CN" altLang="en-US"/>
              <a:t>贷记</a:t>
            </a:r>
            <a:r>
              <a:rPr lang="en-US" altLang="zh-CN"/>
              <a:t>”</a:t>
            </a:r>
            <a:r>
              <a:rPr lang="zh-CN" altLang="en-US"/>
              <a:t>其他应收款</a:t>
            </a:r>
            <a:r>
              <a:rPr lang="en-US" altLang="zh-CN"/>
              <a:t>”</a:t>
            </a:r>
            <a:r>
              <a:rPr lang="zh-CN" altLang="en-US"/>
              <a:t>科目。</a:t>
            </a:r>
            <a:endParaRPr lang="zh-CN" altLang="en-US"/>
          </a:p>
          <a:p>
            <a:pPr indent="0" fontAlgn="auto">
              <a:lnSpc>
                <a:spcPct val="150000"/>
              </a:lnSpc>
            </a:pPr>
            <a:endParaRPr lang="zh-CN" altLang="en-US"/>
          </a:p>
          <a:p>
            <a:pPr indent="0" fontAlgn="auto">
              <a:lnSpc>
                <a:spcPct val="150000"/>
              </a:lnSpc>
            </a:pPr>
            <a:r>
              <a:rPr lang="en-US" altLang="zh-CN"/>
              <a:t>(</a:t>
            </a:r>
            <a:r>
              <a:rPr lang="zh-CN" altLang="en-US"/>
              <a:t>五</a:t>
            </a:r>
            <a:r>
              <a:rPr lang="en-US" altLang="zh-CN"/>
              <a:t>)</a:t>
            </a:r>
            <a:r>
              <a:rPr lang="zh-CN" altLang="en-US"/>
              <a:t>计提坏账准备</a:t>
            </a:r>
            <a:endParaRPr lang="zh-CN" altLang="en-US"/>
          </a:p>
          <a:p>
            <a:pPr indent="0" fontAlgn="auto">
              <a:lnSpc>
                <a:spcPct val="150000"/>
              </a:lnSpc>
            </a:pPr>
            <a:r>
              <a:rPr lang="zh-CN" altLang="en-US"/>
              <a:t>　　事业单位应当于每年年末</a:t>
            </a:r>
            <a:r>
              <a:rPr lang="en-US" altLang="zh-CN"/>
              <a:t>,</a:t>
            </a:r>
            <a:r>
              <a:rPr lang="zh-CN" altLang="en-US"/>
              <a:t>对其他应收款进行全面检查</a:t>
            </a:r>
            <a:r>
              <a:rPr lang="en-US" altLang="zh-CN"/>
              <a:t>,</a:t>
            </a:r>
            <a:r>
              <a:rPr lang="zh-CN" altLang="en-US"/>
              <a:t>分析其可收回性</a:t>
            </a:r>
            <a:r>
              <a:rPr lang="en-US" altLang="zh-CN"/>
              <a:t>,</a:t>
            </a:r>
            <a:r>
              <a:rPr lang="zh-CN" altLang="en-US"/>
              <a:t>对预计可能产生的坏账损失计提坏账准备、确认坏账损失。</a:t>
            </a:r>
            <a:endParaRPr lang="zh-CN" altLang="en-US"/>
          </a:p>
          <a:p>
            <a:pPr indent="0" fontAlgn="auto">
              <a:lnSpc>
                <a:spcPct val="150000"/>
              </a:lnSpc>
            </a:pPr>
            <a:r>
              <a:rPr lang="zh-CN" altLang="en-US"/>
              <a:t>　　事业单位可以采用应收款项余额百分比法、账龄分析法、个别认定法等方法计提坏账准备。坏账准备计提方法一经确定</a:t>
            </a:r>
            <a:r>
              <a:rPr lang="en-US" altLang="zh-CN"/>
              <a:t>,</a:t>
            </a:r>
            <a:r>
              <a:rPr lang="zh-CN" altLang="en-US"/>
              <a:t>不得随意变更。如需变更</a:t>
            </a:r>
            <a:r>
              <a:rPr lang="en-US" altLang="zh-CN"/>
              <a:t>,</a:t>
            </a:r>
            <a:r>
              <a:rPr lang="zh-CN" altLang="en-US"/>
              <a:t>应当按照规定报经批准</a:t>
            </a:r>
            <a:r>
              <a:rPr lang="en-US" altLang="zh-CN"/>
              <a:t>,</a:t>
            </a:r>
            <a:r>
              <a:rPr lang="zh-CN" altLang="en-US"/>
              <a:t>并在财务报表附注中予以说明。</a:t>
            </a:r>
            <a:endParaRPr lang="zh-CN" altLang="en-US"/>
          </a:p>
          <a:p>
            <a:pPr indent="0" fontAlgn="auto">
              <a:lnSpc>
                <a:spcPct val="150000"/>
              </a:lnSpc>
            </a:pPr>
            <a:r>
              <a:rPr lang="zh-CN" altLang="en-US"/>
              <a:t>　　当期应补提或冲减的坏账准备金额的计算公式如下</a:t>
            </a:r>
            <a:r>
              <a:rPr lang="en-US" altLang="zh-CN"/>
              <a:t>:</a:t>
            </a:r>
            <a:endParaRPr lang="en-US" altLang="zh-CN"/>
          </a:p>
          <a:p>
            <a:pPr indent="0" fontAlgn="auto">
              <a:lnSpc>
                <a:spcPct val="150000"/>
              </a:lnSpc>
            </a:pPr>
            <a:r>
              <a:rPr lang="zh-CN" altLang="en-US"/>
              <a:t>当期应补提或冲减的坏账准备</a:t>
            </a:r>
            <a:r>
              <a:rPr lang="en-US" altLang="zh-CN"/>
              <a:t>=</a:t>
            </a:r>
            <a:r>
              <a:rPr lang="zh-CN" altLang="en-US"/>
              <a:t>按照期末其他应收款计算应计提的坏账准备金额</a:t>
            </a:r>
            <a:r>
              <a:rPr lang="en-US" altLang="zh-CN"/>
              <a:t>-</a:t>
            </a:r>
            <a:r>
              <a:rPr lang="zh-CN" altLang="en-US"/>
              <a:t>坏账准备期末贷方余额</a:t>
            </a:r>
            <a:r>
              <a:rPr lang="en-US" altLang="zh-CN"/>
              <a:t>(</a:t>
            </a:r>
            <a:r>
              <a:rPr lang="zh-CN" altLang="en-US"/>
              <a:t>或</a:t>
            </a:r>
            <a:r>
              <a:rPr lang="en-US" altLang="zh-CN"/>
              <a:t>+</a:t>
            </a:r>
            <a:r>
              <a:rPr lang="zh-CN" altLang="en-US"/>
              <a:t>坏账准备期末借方余额</a:t>
            </a:r>
            <a:r>
              <a:rPr lang="en-US" altLang="zh-CN"/>
              <a:t>)</a:t>
            </a:r>
            <a:endParaRPr lang="zh-CN" altLang="en-US"/>
          </a:p>
        </p:txBody>
      </p:sp>
    </p:spTree>
    <p:custDataLst>
      <p:tags r:id="rId6"/>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其他应收款核销</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75360" y="1536065"/>
            <a:ext cx="10493375" cy="451294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对其他应收款进行全面检查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如发生不能收回的迹象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应当计提坏账准备。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对于账龄超过规定年限、确认无法收回的其他应收款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按照规定报经批准后予以核销。按照核销金额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科目。核销的其他应收款应当在备查簿中保留登记。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已核销的其他应收款在以后期间又收回的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坏账准备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行政单位应当于每年年末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对其他应收款进行全面检查。对于超过规定年限、确认无法收回的其他应收款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应当按照有关规定报经批准后予以核销。核销的其他应收款应在备查簿中保留登记。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经批准核销其他应收款时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按照核销金额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已核销的其他应收款在以后期间又收回的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按照收回金额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（七）其他应收款跨年度处理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56030" y="1699260"/>
            <a:ext cx="9952990" cy="40443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对于纳入本年度部门预算管理的暂付款项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单位在支付款项时只做财务会计，不做预算会计处理（例如【例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】）。在年末结账前，对于尚未结算或报销的暂付款项，单位应当按照暂付的金额，借记相关预算支出科目，贷记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科目，暂不做财务会计处理。以后年度，实际结算或报销金额与已计入预算支出的金额不一致的，单位应当通过相关预算结转结余科目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年初余额调整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明细科目进行处理。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a:off x="4001597" y="6045200"/>
            <a:ext cx="8190403" cy="812800"/>
            <a:chOff x="4001597" y="5613400"/>
            <a:chExt cx="8190403" cy="1244600"/>
          </a:xfrm>
        </p:grpSpPr>
        <p:sp>
          <p:nvSpPr>
            <p:cNvPr id="1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库存现金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8" name="文本框 7"/>
          <p:cNvSpPr txBox="1"/>
          <p:nvPr/>
        </p:nvSpPr>
        <p:spPr>
          <a:xfrm>
            <a:off x="832485" y="1572895"/>
            <a:ext cx="10902950" cy="4683760"/>
          </a:xfrm>
          <a:prstGeom prst="rect">
            <a:avLst/>
          </a:prstGeom>
          <a:noFill/>
        </p:spPr>
        <p:txBody>
          <a:bodyPr wrap="square" rtlCol="0" anchor="t">
            <a:noAutofit/>
          </a:bodyPr>
          <a:p>
            <a:pPr indent="0" fontAlgn="auto">
              <a:lnSpc>
                <a:spcPct val="150000"/>
              </a:lnSpc>
            </a:pPr>
            <a:r>
              <a:rPr lang="en-US" altLang="zh-CN"/>
              <a:t>       </a:t>
            </a:r>
            <a:r>
              <a:rPr lang="zh-CN" altLang="en-US"/>
              <a:t>单位应当建立健全现金管理制度</a:t>
            </a:r>
            <a:r>
              <a:rPr lang="en-US" altLang="zh-CN"/>
              <a:t>,</a:t>
            </a:r>
            <a:r>
              <a:rPr lang="zh-CN" altLang="en-US"/>
              <a:t>严格按照国家有关现金管理的规定收支现金</a:t>
            </a:r>
            <a:r>
              <a:rPr lang="en-US" altLang="zh-CN"/>
              <a:t>,</a:t>
            </a:r>
            <a:r>
              <a:rPr lang="zh-CN" altLang="en-US"/>
              <a:t>根据业务需要正确核定库存现金限额</a:t>
            </a:r>
            <a:r>
              <a:rPr lang="en-US" altLang="zh-CN"/>
              <a:t>,</a:t>
            </a:r>
            <a:r>
              <a:rPr lang="zh-CN" altLang="en-US"/>
              <a:t>除零星开支外一切付款均应由支票付款</a:t>
            </a:r>
            <a:r>
              <a:rPr lang="en-US" altLang="zh-CN"/>
              <a:t>,</a:t>
            </a:r>
            <a:r>
              <a:rPr lang="zh-CN" altLang="en-US"/>
              <a:t>不得</a:t>
            </a:r>
            <a:r>
              <a:rPr lang="en-US" altLang="zh-CN"/>
              <a:t>“</a:t>
            </a:r>
            <a:r>
              <a:rPr lang="zh-CN" altLang="en-US"/>
              <a:t>坐支</a:t>
            </a:r>
            <a:r>
              <a:rPr lang="en-US" altLang="zh-CN"/>
              <a:t>”</a:t>
            </a:r>
            <a:r>
              <a:rPr lang="zh-CN" altLang="en-US"/>
              <a:t>现金。</a:t>
            </a:r>
            <a:endParaRPr lang="zh-CN" altLang="en-US"/>
          </a:p>
          <a:p>
            <a:pPr indent="0" fontAlgn="auto">
              <a:lnSpc>
                <a:spcPct val="150000"/>
              </a:lnSpc>
            </a:pPr>
            <a:r>
              <a:rPr lang="zh-CN" altLang="en-US"/>
              <a:t>　　单位应当设置</a:t>
            </a:r>
            <a:r>
              <a:rPr lang="en-US" altLang="zh-CN"/>
              <a:t>“</a:t>
            </a:r>
            <a:r>
              <a:rPr lang="zh-CN" altLang="en-US"/>
              <a:t>库存现金日记账</a:t>
            </a:r>
            <a:r>
              <a:rPr lang="en-US" altLang="zh-CN"/>
              <a:t>”,</a:t>
            </a:r>
            <a:r>
              <a:rPr lang="zh-CN" altLang="en-US"/>
              <a:t>由出纳人员根据收付款凭证</a:t>
            </a:r>
            <a:r>
              <a:rPr lang="en-US" altLang="zh-CN"/>
              <a:t>,</a:t>
            </a:r>
            <a:r>
              <a:rPr lang="zh-CN" altLang="en-US"/>
              <a:t>按照业务发生顺序逐笔登记。每日终了</a:t>
            </a:r>
            <a:r>
              <a:rPr lang="en-US" altLang="zh-CN"/>
              <a:t>,</a:t>
            </a:r>
            <a:r>
              <a:rPr lang="zh-CN" altLang="en-US"/>
              <a:t>应当计算当日的现金收入合计数、现金支出合计数和结余数</a:t>
            </a:r>
            <a:r>
              <a:rPr lang="en-US" altLang="zh-CN"/>
              <a:t>,</a:t>
            </a:r>
            <a:r>
              <a:rPr lang="zh-CN" altLang="en-US"/>
              <a:t>并将结余数与实际库存数相核对</a:t>
            </a:r>
            <a:r>
              <a:rPr lang="en-US" altLang="zh-CN"/>
              <a:t>,</a:t>
            </a:r>
            <a:r>
              <a:rPr lang="zh-CN" altLang="en-US"/>
              <a:t>做到账款相符。</a:t>
            </a:r>
            <a:endParaRPr lang="zh-CN" altLang="en-US"/>
          </a:p>
          <a:p>
            <a:pPr indent="0" fontAlgn="auto">
              <a:lnSpc>
                <a:spcPct val="150000"/>
              </a:lnSpc>
            </a:pPr>
            <a:r>
              <a:rPr lang="zh-CN" altLang="en-US"/>
              <a:t>　　现金收入业务繁多、单独设有收款部门的单位</a:t>
            </a:r>
            <a:r>
              <a:rPr lang="en-US" altLang="zh-CN"/>
              <a:t>,</a:t>
            </a:r>
            <a:r>
              <a:rPr lang="zh-CN" altLang="en-US"/>
              <a:t>收款部门的收款员应当将每天所收现金连同收款凭据一并交财务部门核收记账</a:t>
            </a:r>
            <a:r>
              <a:rPr lang="en-US" altLang="zh-CN"/>
              <a:t>,</a:t>
            </a:r>
            <a:r>
              <a:rPr lang="zh-CN" altLang="en-US"/>
              <a:t>或者将每天所收现金直接送存开户银行后</a:t>
            </a:r>
            <a:r>
              <a:rPr lang="en-US" altLang="zh-CN"/>
              <a:t>,</a:t>
            </a:r>
            <a:r>
              <a:rPr lang="zh-CN" altLang="en-US"/>
              <a:t>将收款凭据及向银行送存现金的凭证等一并交财务部门核收记账。</a:t>
            </a:r>
            <a:endParaRPr lang="zh-CN" altLang="en-US"/>
          </a:p>
          <a:p>
            <a:pPr indent="0" fontAlgn="auto">
              <a:lnSpc>
                <a:spcPct val="150000"/>
              </a:lnSpc>
            </a:pPr>
            <a:r>
              <a:rPr lang="zh-CN" altLang="en-US"/>
              <a:t>　　单位有外币现金的</a:t>
            </a:r>
            <a:r>
              <a:rPr lang="en-US" altLang="zh-CN"/>
              <a:t>,</a:t>
            </a:r>
            <a:r>
              <a:rPr lang="zh-CN" altLang="en-US"/>
              <a:t>应当分别按照人民币、外币种类设置</a:t>
            </a:r>
            <a:r>
              <a:rPr lang="en-US" altLang="zh-CN"/>
              <a:t>“</a:t>
            </a:r>
            <a:r>
              <a:rPr lang="zh-CN" altLang="en-US"/>
              <a:t>库存现金日记账</a:t>
            </a:r>
            <a:r>
              <a:rPr lang="en-US" altLang="zh-CN"/>
              <a:t>”</a:t>
            </a:r>
            <a:r>
              <a:rPr lang="zh-CN" altLang="en-US"/>
              <a:t>进行明细核算。有关外币现金业务的账务处理参见</a:t>
            </a:r>
            <a:r>
              <a:rPr lang="en-US" altLang="zh-CN"/>
              <a:t>“</a:t>
            </a:r>
            <a:r>
              <a:rPr lang="zh-CN" altLang="en-US"/>
              <a:t>银行存款</a:t>
            </a:r>
            <a:r>
              <a:rPr lang="en-US" altLang="zh-CN"/>
              <a:t>”</a:t>
            </a:r>
            <a:r>
              <a:rPr lang="zh-CN" altLang="en-US"/>
              <a:t>科目的相关规定。本科目期末借方余额</a:t>
            </a:r>
            <a:r>
              <a:rPr lang="en-US" altLang="zh-CN"/>
              <a:t>,</a:t>
            </a:r>
            <a:r>
              <a:rPr lang="zh-CN" altLang="en-US"/>
              <a:t>反映单位实际持有的库存现金。</a:t>
            </a:r>
            <a:endParaRPr lang="zh-CN" altLang="en-US"/>
          </a:p>
          <a:p>
            <a:pPr indent="0" fontAlgn="auto">
              <a:lnSpc>
                <a:spcPct val="150000"/>
              </a:lnSpc>
            </a:pPr>
            <a:r>
              <a:rPr lang="zh-CN" altLang="en-US"/>
              <a:t>　</a:t>
            </a:r>
            <a:r>
              <a:rPr lang="en-US" altLang="zh-CN"/>
              <a:t>  “</a:t>
            </a:r>
            <a:r>
              <a:rPr lang="zh-CN" altLang="en-US"/>
              <a:t>库存现金</a:t>
            </a:r>
            <a:r>
              <a:rPr lang="en-US" altLang="zh-CN"/>
              <a:t>”</a:t>
            </a:r>
            <a:r>
              <a:rPr lang="zh-CN" altLang="en-US"/>
              <a:t>的主要账务处理如下</a:t>
            </a:r>
            <a:r>
              <a:rPr lang="en-US" altLang="zh-CN"/>
              <a:t>:</a:t>
            </a:r>
            <a:endParaRPr lang="zh-CN" altLang="en-US"/>
          </a:p>
        </p:txBody>
      </p:sp>
    </p:spTree>
    <p:custDataLst>
      <p:tags r:id="rId7"/>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其他应收款跨年度处理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86155" y="1384300"/>
            <a:ext cx="10219690" cy="17119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13-26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年底该职工未来报销这笔暂付款，但这笔暂付款纳入了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年度部门预算管理。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日，该职工报销这笔暂付款（差旅费）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1 900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差额以现金退回。财会部门根据有关凭证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511300" y="2895600"/>
          <a:ext cx="8799830" cy="3252470"/>
        </p:xfrm>
        <a:graphic>
          <a:graphicData uri="http://schemas.openxmlformats.org/drawingml/2006/table">
            <a:tbl>
              <a:tblPr/>
              <a:tblGrid>
                <a:gridCol w="4016375"/>
                <a:gridCol w="4783455"/>
              </a:tblGrid>
              <a:tr h="553085">
                <a:tc>
                  <a:txBody>
                    <a:bodyPr/>
                    <a:p>
                      <a:pPr marL="133350" indent="1143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133350" indent="1143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1245">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2024年底：</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年底：</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货币资金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28140">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业务活动费用</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库存现金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其他应收款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备用金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货币资金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贷：非财政拨款结余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年初余额调整等</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第四节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应收及预付款项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sym typeface="微软雅黑" panose="020B0503020204020204" charset="-122"/>
              </a:rPr>
              <a:t>其他应收款跨年度处理</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40080" y="1384300"/>
            <a:ext cx="10565765" cy="27940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对于应当纳入下一年度部门预算管理的暂付款项，单位在支付款项时同样只做财务会计，不做预算会计处理（例如【例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】）。待下一年实际结算或报销时，单位应当按照实际结算或报销的金额，借记有关费用科目，按照之前暂付的款项金额，贷记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其他应收款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科目，按照退回或补付的金额，借记或贷记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同时，在预算会计中，按照实际结算或报销的金额，借记有关支出科目，贷记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科目。下一年度内尚未结算或报销的，按照上述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中的规定处理。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13-26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年底该职工未来报销这笔暂付款，但这笔暂付款纳入了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年度部门预算管理。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日，该职工报销这笔暂付款（差旅费）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1 900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差额以现金退回。财会部门根据有关凭证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298700" y="4178300"/>
          <a:ext cx="7793990" cy="2359660"/>
        </p:xfrm>
        <a:graphic>
          <a:graphicData uri="http://schemas.openxmlformats.org/drawingml/2006/table">
            <a:tbl>
              <a:tblPr/>
              <a:tblGrid>
                <a:gridCol w="4090670"/>
                <a:gridCol w="3703320"/>
              </a:tblGrid>
              <a:tr h="342900">
                <a:tc>
                  <a:txBody>
                    <a:bodyPr/>
                    <a:p>
                      <a:pPr marL="0" indent="2286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22860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582930">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2024年底：</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不做财务会计处理</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2024</a:t>
                      </a:r>
                      <a:r>
                        <a:rPr lang="zh-CN" sz="1600" spc="120">
                          <a:solidFill>
                            <a:schemeClr val="tx1"/>
                          </a:solidFill>
                          <a:latin typeface="微软雅黑" panose="020B0503020204020204" charset="-122"/>
                          <a:ea typeface="微软雅黑" panose="020B0503020204020204" charset="-122"/>
                          <a:cs typeface="微软雅黑" panose="020B0503020204020204" charset="-122"/>
                        </a:rPr>
                        <a:t>年底：</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不做预算会计处理</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33830">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业务活动费用</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库存现金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其他应收款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备用金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2025</a:t>
                      </a:r>
                      <a:r>
                        <a:rPr lang="zh-CN" sz="1600" spc="120">
                          <a:solidFill>
                            <a:schemeClr val="tx1"/>
                          </a:solidFill>
                          <a:latin typeface="微软雅黑" panose="020B0503020204020204" charset="-122"/>
                          <a:ea typeface="微软雅黑" panose="020B0503020204020204" charset="-122"/>
                          <a:cs typeface="微软雅黑" panose="020B0503020204020204" charset="-122"/>
                        </a:rPr>
                        <a:t>年</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a:t>
                      </a:r>
                      <a:r>
                        <a:rPr lang="zh-CN" sz="1600" spc="120">
                          <a:solidFill>
                            <a:schemeClr val="tx1"/>
                          </a:solidFill>
                          <a:latin typeface="微软雅黑" panose="020B0503020204020204" charset="-122"/>
                          <a:ea typeface="微软雅黑" panose="020B0503020204020204" charset="-122"/>
                          <a:cs typeface="微软雅黑" panose="020B0503020204020204" charset="-122"/>
                        </a:rPr>
                        <a:t>月</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a:t>
                      </a:r>
                      <a:r>
                        <a:rPr lang="zh-CN" sz="1600" spc="120">
                          <a:solidFill>
                            <a:schemeClr val="tx1"/>
                          </a:solidFill>
                          <a:latin typeface="微软雅黑" panose="020B0503020204020204" charset="-122"/>
                          <a:ea typeface="微软雅黑" panose="020B0503020204020204" charset="-122"/>
                          <a:cs typeface="微软雅黑" panose="020B0503020204020204" charset="-122"/>
                        </a:rPr>
                        <a:t>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行政支出</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货币资金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1 900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562614" y="8255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5"/>
            </p:custDataLst>
          </p:nvPr>
        </p:nvSpPr>
        <p:spPr>
          <a:xfrm>
            <a:off x="782320" y="723900"/>
            <a:ext cx="11242040" cy="59302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存货是指单位在开展业务活动及其他活动中为耗用或出售而储存的资产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如材料、产品、包装物和低值易耗品等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以及未达到固定资产标准的用具、装具、动植物等。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单位的存货具体通过以下三个会计科目核算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核算采购材料等物资时货款已付或已开出商业汇票但尚未验收入库的在途物品的成本。本科目可按照供应单位和物品种类进行明细核算。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核算单位在开展业务活动及其他活动中为耗用或出售而储存的各种材料、产品、包装物、低值易耗品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以及达不到固定资产标准的用具、装具、动植物等成本。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已完成的测绘、地质勘查、设计成果等的成本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单位随买随用的零星办公用品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可以在购进时直接列作费用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单位控制的政府储备物资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政府储备物资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单位受托存储保管的物资和受托转赠的物资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受托代理资产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单位为在建工程购买和使用的材料物资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工程物资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本科目应当按照库存物品的种类、规格、保管地点等进行明细核算。单位储存的低值易耗品、包装物较多的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可以在库存物品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低值易耗品、包装物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943610" y="264795"/>
            <a:ext cx="5507990" cy="459740"/>
          </a:xfrm>
          <a:prstGeom prst="rect">
            <a:avLst/>
          </a:prstGeom>
          <a:noFill/>
        </p:spPr>
        <p:txBody>
          <a:bodyPr wrap="square" rtlCol="0" anchor="t">
            <a:noAutofit/>
          </a:bodyPr>
          <a:p>
            <a:r>
              <a:rPr lang="zh-CN" altLang="en-US" sz="2400" b="1" dirty="0">
                <a:solidFill>
                  <a:schemeClr val="dk1">
                    <a:lumMod val="85000"/>
                    <a:lumOff val="15000"/>
                  </a:schemeClr>
                </a:solidFill>
                <a:sym typeface="+mn-lt"/>
              </a:rPr>
              <a:t>第五节 </a:t>
            </a:r>
            <a:r>
              <a:rPr lang="en-US" altLang="zh-CN" sz="2400" b="1" dirty="0">
                <a:solidFill>
                  <a:schemeClr val="dk1">
                    <a:lumMod val="85000"/>
                    <a:lumOff val="15000"/>
                  </a:schemeClr>
                </a:solidFill>
                <a:sym typeface="+mn-lt"/>
              </a:rPr>
              <a:t>   </a:t>
            </a:r>
            <a:r>
              <a:rPr lang="zh-CN" altLang="en-US" sz="2400" b="1" dirty="0">
                <a:solidFill>
                  <a:schemeClr val="dk1">
                    <a:lumMod val="85000"/>
                    <a:lumOff val="15000"/>
                  </a:schemeClr>
                </a:solidFill>
                <a:sym typeface="+mn-lt"/>
              </a:rPr>
              <a:t>存 货</a:t>
            </a:r>
            <a:endParaRPr lang="zh-CN" altLang="en-US" sz="2400" b="1" dirty="0">
              <a:solidFill>
                <a:schemeClr val="dk1">
                  <a:lumMod val="85000"/>
                  <a:lumOff val="15000"/>
                </a:schemeClr>
              </a:solidFill>
              <a:sym typeface="+mn-lt"/>
            </a:endParaRPr>
          </a:p>
        </p:txBody>
      </p:sp>
    </p:spTree>
    <p:custDataLst>
      <p:tags r:id="rId6"/>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562614" y="8255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5"/>
            </p:custDataLst>
          </p:nvPr>
        </p:nvSpPr>
        <p:spPr>
          <a:xfrm>
            <a:off x="1044575" y="1248410"/>
            <a:ext cx="10643235" cy="44964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核算单位自制或委托外单位加工的各种物品的成本。未完成的测绘、地质勘察、设计成果的实际成本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本科目应当设置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自制物品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委托加工物品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两个一级明细科目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并按照物品类别、品种、项目等设置明细账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存货必须在符合定义的前提下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同时满足下列两个条件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才能予以确认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与该存货相关的服务潜力很可能实现或者经济利益很可能流入单位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该存货的成本或者价值能够可靠地计量。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943610" y="264795"/>
            <a:ext cx="5507990" cy="459740"/>
          </a:xfrm>
          <a:prstGeom prst="rect">
            <a:avLst/>
          </a:prstGeom>
          <a:noFill/>
        </p:spPr>
        <p:txBody>
          <a:bodyPr wrap="square" rtlCol="0" anchor="t">
            <a:noAutofit/>
          </a:bodyPr>
          <a:p>
            <a:r>
              <a:rPr lang="zh-CN" altLang="en-US" sz="2400" b="1" dirty="0">
                <a:solidFill>
                  <a:schemeClr val="dk1">
                    <a:lumMod val="85000"/>
                    <a:lumOff val="15000"/>
                  </a:schemeClr>
                </a:solidFill>
                <a:sym typeface="+mn-lt"/>
              </a:rPr>
              <a:t>第五节 </a:t>
            </a:r>
            <a:r>
              <a:rPr lang="en-US" altLang="zh-CN" sz="2400" b="1" dirty="0">
                <a:solidFill>
                  <a:schemeClr val="dk1">
                    <a:lumMod val="85000"/>
                    <a:lumOff val="15000"/>
                  </a:schemeClr>
                </a:solidFill>
                <a:sym typeface="+mn-lt"/>
              </a:rPr>
              <a:t>   </a:t>
            </a:r>
            <a:r>
              <a:rPr lang="zh-CN" altLang="en-US" sz="2400" b="1" dirty="0">
                <a:solidFill>
                  <a:schemeClr val="dk1">
                    <a:lumMod val="85000"/>
                    <a:lumOff val="15000"/>
                  </a:schemeClr>
                </a:solidFill>
                <a:sym typeface="+mn-lt"/>
              </a:rPr>
              <a:t>存 货</a:t>
            </a:r>
            <a:endParaRPr lang="zh-CN" altLang="en-US" sz="2400" b="1" dirty="0">
              <a:solidFill>
                <a:schemeClr val="dk1">
                  <a:lumMod val="85000"/>
                  <a:lumOff val="15000"/>
                </a:schemeClr>
              </a:solidFill>
              <a:sym typeface="+mn-lt"/>
            </a:endParaRPr>
          </a:p>
        </p:txBody>
      </p:sp>
    </p:spTree>
    <p:custDataLst>
      <p:tags r:id="rId6"/>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49479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561979" y="35687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30555" y="1550670"/>
            <a:ext cx="11024235" cy="487108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单位取得存货应当按照成本进行初始计量。</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外购的存货</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单位购入的存货</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其成本包括购买价款、相关税费、运输费、装卸费、保险费以及使得存货达到目前场所和状态所发生的归属于存货成本的其他支出。</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单位采购材料等物资时货款已付或已开出商业汇票但尚未验收入库的在途物品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按照确定的物品采购成本的金额</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所购材料等物品到达验收入库</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按照确定的库存物品成本金额</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按照物品采购成本金额</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按照使得入库物品达到目前场所和状态所发生的其他支出</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单位外购的物品验收入库</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零余额账户用款额度</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应付账款</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在途物品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等科目。涉及增值税业务的</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57200" y="1046480"/>
            <a:ext cx="6096000" cy="368300"/>
          </a:xfrm>
          <a:prstGeom prst="rect">
            <a:avLst/>
          </a:prstGeom>
          <a:noFill/>
        </p:spPr>
        <p:txBody>
          <a:bodyPr wrap="square" rtlCol="0" anchor="t">
            <a:spAutoFit/>
          </a:bodyPr>
          <a:p>
            <a:r>
              <a:rPr lang="zh-CN" altLang="en-US"/>
              <a:t>一、存货的取得</a:t>
            </a:r>
            <a:endParaRPr lang="zh-CN" altLang="en-US"/>
          </a:p>
        </p:txBody>
      </p:sp>
    </p:spTree>
    <p:custDataLst>
      <p:tags r:id="rId7"/>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96975" y="307340"/>
            <a:ext cx="10219690" cy="1059180"/>
          </a:xfrm>
          <a:prstGeom prst="rect">
            <a:avLst/>
          </a:prstGeom>
          <a:noFill/>
        </p:spPr>
        <p:txBody>
          <a:bodyPr wrap="square" rtlCol="0" anchor="t">
            <a:noAutofit/>
          </a:bodyPr>
          <a:p>
            <a:pPr indent="0" fontAlgn="auto">
              <a:lnSpc>
                <a:spcPct val="150000"/>
              </a:lnSpc>
            </a:pPr>
            <a:r>
              <a:rPr lang="zh-CN" altLang="en-US"/>
              <a:t>【例</a:t>
            </a:r>
            <a:r>
              <a:rPr lang="en-US" altLang="zh-CN"/>
              <a:t>13-30</a:t>
            </a:r>
            <a:r>
              <a:rPr lang="zh-CN" altLang="en-US"/>
              <a:t>】　某事业单位通过政府采购购入自用材料</a:t>
            </a:r>
            <a:r>
              <a:rPr lang="en-US" altLang="zh-CN"/>
              <a:t>50</a:t>
            </a:r>
            <a:r>
              <a:rPr lang="zh-CN" altLang="en-US"/>
              <a:t>箱</a:t>
            </a:r>
            <a:r>
              <a:rPr lang="en-US" altLang="zh-CN"/>
              <a:t>,</a:t>
            </a:r>
            <a:r>
              <a:rPr lang="zh-CN" altLang="en-US"/>
              <a:t>每箱</a:t>
            </a:r>
            <a:r>
              <a:rPr lang="en-US" altLang="zh-CN"/>
              <a:t>200</a:t>
            </a:r>
            <a:r>
              <a:rPr lang="zh-CN" altLang="en-US"/>
              <a:t>元</a:t>
            </a:r>
            <a:r>
              <a:rPr lang="en-US" altLang="zh-CN"/>
              <a:t>,</a:t>
            </a:r>
            <a:r>
              <a:rPr lang="zh-CN" altLang="en-US"/>
              <a:t>价款</a:t>
            </a:r>
            <a:r>
              <a:rPr lang="en-US" altLang="zh-CN"/>
              <a:t>10 000</a:t>
            </a:r>
            <a:r>
              <a:rPr lang="zh-CN" altLang="en-US"/>
              <a:t>元</a:t>
            </a:r>
            <a:r>
              <a:rPr lang="en-US" altLang="zh-CN"/>
              <a:t>,</a:t>
            </a:r>
            <a:r>
              <a:rPr lang="zh-CN" altLang="en-US"/>
              <a:t>暂未验收入库</a:t>
            </a:r>
            <a:r>
              <a:rPr lang="en-US" altLang="zh-CN"/>
              <a:t>,</a:t>
            </a:r>
            <a:r>
              <a:rPr lang="zh-CN" altLang="en-US"/>
              <a:t>财政直接支付货款。财会部门根据有关凭证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006600" y="1435100"/>
          <a:ext cx="7517765" cy="2032000"/>
        </p:xfrm>
        <a:graphic>
          <a:graphicData uri="http://schemas.openxmlformats.org/drawingml/2006/table">
            <a:tbl>
              <a:tblPr/>
              <a:tblGrid>
                <a:gridCol w="3697605"/>
                <a:gridCol w="3820160"/>
              </a:tblGrid>
              <a:tr h="555625">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财务会计</a:t>
                      </a:r>
                      <a:endParaRPr lang="zh-CN" sz="16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预算会计</a:t>
                      </a:r>
                      <a:endParaRPr lang="zh-CN" sz="16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08075">
                <a:tc>
                  <a:txBody>
                    <a:bodyPr/>
                    <a:p>
                      <a:pPr marL="0" indent="0" algn="l">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cs typeface="微软雅黑" panose="020B0503020204020204" charset="-122"/>
                        </a:rPr>
                        <a:t>借:在途物品	10 000</a:t>
                      </a:r>
                      <a:endParaRPr lang="zh-CN" sz="16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30">
                          <a:solidFill>
                            <a:srgbClr val="000000"/>
                          </a:solidFill>
                          <a:latin typeface="微软雅黑" panose="020B0503020204020204" charset="-122"/>
                          <a:ea typeface="微软雅黑" panose="020B0503020204020204" charset="-122"/>
                          <a:cs typeface="微软雅黑" panose="020B0503020204020204" charset="-122"/>
                        </a:rPr>
                        <a:t>     </a:t>
                      </a:r>
                      <a:r>
                        <a:rPr lang="zh-CN" sz="1600" spc="130">
                          <a:solidFill>
                            <a:srgbClr val="000000"/>
                          </a:solidFill>
                          <a:latin typeface="微软雅黑" panose="020B0503020204020204" charset="-122"/>
                          <a:ea typeface="微软雅黑" panose="020B0503020204020204" charset="-122"/>
                          <a:cs typeface="微软雅黑" panose="020B0503020204020204" charset="-122"/>
                        </a:rPr>
                        <a:t>贷:财政拨款收入10 000</a:t>
                      </a:r>
                      <a:endParaRPr lang="zh-CN" sz="16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30">
                          <a:solidFill>
                            <a:srgbClr val="000000"/>
                          </a:solidFill>
                          <a:latin typeface="微软雅黑" panose="020B0503020204020204" charset="-122"/>
                          <a:ea typeface="微软雅黑" panose="020B0503020204020204" charset="-122"/>
                          <a:cs typeface="微软雅黑" panose="020B0503020204020204" charset="-122"/>
                        </a:rPr>
                        <a:t>:</a:t>
                      </a:r>
                      <a:r>
                        <a:rPr lang="zh-CN" sz="1600" spc="13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3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30">
                          <a:solidFill>
                            <a:srgbClr val="000000"/>
                          </a:solidFill>
                          <a:latin typeface="微软雅黑" panose="020B0503020204020204" charset="-122"/>
                          <a:ea typeface="微软雅黑" panose="020B0503020204020204" charset="-122"/>
                          <a:cs typeface="微软雅黑" panose="020B0503020204020204" charset="-122"/>
                        </a:rPr>
                        <a:t>:</a:t>
                      </a:r>
                      <a:r>
                        <a:rPr lang="zh-CN" sz="1600" spc="130">
                          <a:solidFill>
                            <a:srgbClr val="000000"/>
                          </a:solidFill>
                          <a:latin typeface="微软雅黑" panose="020B0503020204020204" charset="-122"/>
                          <a:ea typeface="微软雅黑" panose="020B0503020204020204" charset="-122"/>
                          <a:cs typeface="微软雅黑" panose="020B0503020204020204" charset="-122"/>
                        </a:rPr>
                        <a:t>财政拨款预算收入</a:t>
                      </a:r>
                      <a:r>
                        <a:rPr lang="zh-CN" altLang="en-US" sz="16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3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565275" y="3611245"/>
            <a:ext cx="9460865" cy="506730"/>
          </a:xfrm>
          <a:prstGeom prst="rect">
            <a:avLst/>
          </a:prstGeom>
          <a:noFill/>
        </p:spPr>
        <p:txBody>
          <a:bodyPr wrap="square" rtlCol="0" anchor="t">
            <a:spAutoFit/>
          </a:bodyPr>
          <a:p>
            <a:pPr indent="0" fontAlgn="auto">
              <a:lnSpc>
                <a:spcPct val="150000"/>
              </a:lnSpc>
            </a:pPr>
            <a:r>
              <a:rPr lang="zh-CN" altLang="en-US"/>
              <a:t>【例</a:t>
            </a:r>
            <a:r>
              <a:rPr lang="en-US" altLang="zh-CN"/>
              <a:t>13-31</a:t>
            </a:r>
            <a:r>
              <a:rPr lang="zh-CN" altLang="en-US"/>
              <a:t>】　续例</a:t>
            </a:r>
            <a:r>
              <a:rPr lang="en-US" altLang="zh-CN"/>
              <a:t>13-30,</a:t>
            </a:r>
            <a:r>
              <a:rPr lang="zh-CN" altLang="en-US"/>
              <a:t>上述自用材料到达本单位并验收入库。</a:t>
            </a:r>
            <a:endParaRPr lang="zh-CN" altLang="en-US"/>
          </a:p>
        </p:txBody>
      </p:sp>
      <p:graphicFrame>
        <p:nvGraphicFramePr>
          <p:cNvPr id="5" name="表格 4"/>
          <p:cNvGraphicFramePr/>
          <p:nvPr>
            <p:custDataLst>
              <p:tags r:id="rId2"/>
            </p:custDataLst>
          </p:nvPr>
        </p:nvGraphicFramePr>
        <p:xfrm>
          <a:off x="2215515" y="4391660"/>
          <a:ext cx="7385685" cy="1498600"/>
        </p:xfrm>
        <a:graphic>
          <a:graphicData uri="http://schemas.openxmlformats.org/drawingml/2006/table">
            <a:tbl>
              <a:tblPr/>
              <a:tblGrid>
                <a:gridCol w="5160010"/>
                <a:gridCol w="2225675"/>
              </a:tblGrid>
              <a:tr h="61595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826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贷:在途物品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自行加工的存货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67340" y="1517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单位自行加工的存货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其成本包括耗用的直接材料费用、发生的直接人工费用和按照一定方法分配的与存货加工有关的间接费用。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自行加工的存货通过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自制物品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一级明细科目下应当设置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直接材料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直接人工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其他直接费用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等二级明细科目归集自制物品发生的直接材料、直接人工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专门从事物品制造人员的人工费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等直接费用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对于自制物品发生的间接费用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自制物品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一级明细科目下单独设置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间接费用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二级明细科目予以归集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期末再按照一定的分配标准和方法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分配计入有关物品的成本。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49655" y="412115"/>
            <a:ext cx="10114280" cy="1174115"/>
          </a:xfrm>
          <a:prstGeom prst="rect">
            <a:avLst/>
          </a:prstGeom>
          <a:noFill/>
        </p:spPr>
        <p:txBody>
          <a:bodyPr wrap="square" rtlCol="0" anchor="t">
            <a:noAutofit/>
          </a:bodyPr>
          <a:p>
            <a:pPr indent="0" fontAlgn="auto">
              <a:lnSpc>
                <a:spcPct val="150000"/>
              </a:lnSpc>
            </a:pPr>
            <a:r>
              <a:rPr lang="zh-CN" altLang="en-US"/>
              <a:t>【例</a:t>
            </a:r>
            <a:r>
              <a:rPr lang="en-US" altLang="zh-CN"/>
              <a:t>13-32</a:t>
            </a:r>
            <a:r>
              <a:rPr lang="zh-CN" altLang="en-US"/>
              <a:t>】　某事业单位自行加工实验产品一批</a:t>
            </a:r>
            <a:r>
              <a:rPr lang="en-US" altLang="zh-CN"/>
              <a:t>,</a:t>
            </a:r>
            <a:r>
              <a:rPr lang="zh-CN" altLang="en-US"/>
              <a:t>共发生如下费用</a:t>
            </a:r>
            <a:r>
              <a:rPr lang="en-US" altLang="zh-CN"/>
              <a:t>:</a:t>
            </a:r>
            <a:r>
              <a:rPr lang="zh-CN" altLang="en-US"/>
              <a:t>领用</a:t>
            </a:r>
            <a:r>
              <a:rPr lang="en-US" altLang="zh-CN"/>
              <a:t>A</a:t>
            </a:r>
            <a:r>
              <a:rPr lang="zh-CN" altLang="en-US"/>
              <a:t>材料价值</a:t>
            </a:r>
            <a:r>
              <a:rPr lang="en-US" altLang="zh-CN"/>
              <a:t>5 000</a:t>
            </a:r>
            <a:r>
              <a:rPr lang="zh-CN" altLang="en-US"/>
              <a:t>元</a:t>
            </a:r>
            <a:r>
              <a:rPr lang="en-US" altLang="zh-CN"/>
              <a:t>,</a:t>
            </a:r>
            <a:r>
              <a:rPr lang="zh-CN" altLang="en-US"/>
              <a:t>发生本单位职工工资</a:t>
            </a:r>
            <a:r>
              <a:rPr lang="en-US" altLang="zh-CN"/>
              <a:t>12 000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298700" y="1701800"/>
          <a:ext cx="7175500" cy="2082800"/>
        </p:xfrm>
        <a:graphic>
          <a:graphicData uri="http://schemas.openxmlformats.org/drawingml/2006/table">
            <a:tbl>
              <a:tblPr/>
              <a:tblGrid>
                <a:gridCol w="5789930"/>
                <a:gridCol w="1385570"/>
              </a:tblGrid>
              <a:tr h="58801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947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借:加工物品——自制物品——直接材料	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加工物品——自制物品——直接人工	12 000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应付职工薪酬	12 000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165225" y="3784600"/>
            <a:ext cx="9935210" cy="834390"/>
          </a:xfrm>
          <a:prstGeom prst="rect">
            <a:avLst/>
          </a:prstGeom>
          <a:noFill/>
        </p:spPr>
        <p:txBody>
          <a:bodyPr wrap="square" rtlCol="0" anchor="t">
            <a:noAutofit/>
          </a:bodyPr>
          <a:p>
            <a:pPr indent="0" fontAlgn="auto">
              <a:lnSpc>
                <a:spcPct val="150000"/>
              </a:lnSpc>
            </a:pPr>
            <a:r>
              <a:rPr lang="zh-CN" altLang="en-US"/>
              <a:t>【例</a:t>
            </a:r>
            <a:r>
              <a:rPr lang="en-US" altLang="zh-CN"/>
              <a:t>13-33</a:t>
            </a:r>
            <a:r>
              <a:rPr lang="zh-CN" altLang="en-US"/>
              <a:t>】　续例</a:t>
            </a:r>
            <a:r>
              <a:rPr lang="en-US" altLang="zh-CN"/>
              <a:t>13-32,</a:t>
            </a:r>
            <a:r>
              <a:rPr lang="zh-CN" altLang="en-US"/>
              <a:t>上述实验产品加工完成后验收入库。</a:t>
            </a:r>
            <a:endParaRPr lang="zh-CN" altLang="en-US"/>
          </a:p>
        </p:txBody>
      </p:sp>
      <p:graphicFrame>
        <p:nvGraphicFramePr>
          <p:cNvPr id="5" name="表格 4"/>
          <p:cNvGraphicFramePr/>
          <p:nvPr>
            <p:custDataLst>
              <p:tags r:id="rId2"/>
            </p:custDataLst>
          </p:nvPr>
        </p:nvGraphicFramePr>
        <p:xfrm>
          <a:off x="1741170" y="4396105"/>
          <a:ext cx="7879080" cy="1868805"/>
        </p:xfrm>
        <a:graphic>
          <a:graphicData uri="http://schemas.openxmlformats.org/drawingml/2006/table">
            <a:tbl>
              <a:tblPr/>
              <a:tblGrid>
                <a:gridCol w="6141720"/>
                <a:gridCol w="1737360"/>
              </a:tblGrid>
              <a:tr h="35623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1257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17 000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贷:加工物品——自制物品——直接材料	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加工物品——自制物品——直接人工	12 000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委托加工的存货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2770" y="1371600"/>
            <a:ext cx="11046460" cy="22771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单位委托加工的存货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其成本包括委托加工前存货成本、委托加工的成本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如委托加工费以及按规定应计入委托加工存货成本的相关税费等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以及使存货达到目前场所和状态所发生的归属于存货成本的其他支出。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委托加工的存货通过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委托加工物品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某事业单位委托外单位加工装具一批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发出材料价值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另以零余额账户用款额度支付运输费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45285" y="3898900"/>
          <a:ext cx="9348470" cy="2463800"/>
        </p:xfrm>
        <a:graphic>
          <a:graphicData uri="http://schemas.openxmlformats.org/drawingml/2006/table">
            <a:tbl>
              <a:tblPr/>
              <a:tblGrid>
                <a:gridCol w="4154805"/>
                <a:gridCol w="5193665"/>
              </a:tblGrid>
              <a:tr h="48641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773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借:加工物品——委托加工物品	11 000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10 000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零余额账户用款额度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委托加工的存货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466850"/>
            <a:ext cx="10930890" cy="11938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上述装具加工完成后验收入库。</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536700" y="2654300"/>
          <a:ext cx="8418195" cy="1983740"/>
        </p:xfrm>
        <a:graphic>
          <a:graphicData uri="http://schemas.openxmlformats.org/drawingml/2006/table">
            <a:tbl>
              <a:tblPr/>
              <a:tblGrid>
                <a:gridCol w="6345555"/>
                <a:gridCol w="2072640"/>
              </a:tblGrid>
              <a:tr h="78041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0332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11 000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贷:加工物品—委托加工物品	11 000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a:off x="4001597" y="6045200"/>
            <a:ext cx="8190403" cy="812800"/>
            <a:chOff x="4001597" y="5613400"/>
            <a:chExt cx="8190403" cy="1244600"/>
          </a:xfrm>
        </p:grpSpPr>
        <p:sp>
          <p:nvSpPr>
            <p:cNvPr id="1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库存现金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8" name="文本框 7"/>
          <p:cNvSpPr txBox="1"/>
          <p:nvPr/>
        </p:nvSpPr>
        <p:spPr>
          <a:xfrm>
            <a:off x="336550" y="1361440"/>
            <a:ext cx="10892155" cy="2806065"/>
          </a:xfrm>
          <a:prstGeom prst="rect">
            <a:avLst/>
          </a:prstGeom>
          <a:noFill/>
        </p:spPr>
        <p:txBody>
          <a:bodyPr wrap="square" rtlCol="0" anchor="t">
            <a:noAutofit/>
          </a:bodyPr>
          <a:p>
            <a:pPr indent="0" fontAlgn="auto">
              <a:lnSpc>
                <a:spcPct val="150000"/>
              </a:lnSpc>
            </a:pPr>
            <a:r>
              <a:rPr lang="en-US" altLang="zh-CN"/>
              <a:t>      </a:t>
            </a:r>
            <a:endParaRPr lang="zh-CN" altLang="en-US"/>
          </a:p>
        </p:txBody>
      </p:sp>
      <p:sp>
        <p:nvSpPr>
          <p:cNvPr id="4" name="文本框 3"/>
          <p:cNvSpPr txBox="1"/>
          <p:nvPr/>
        </p:nvSpPr>
        <p:spPr>
          <a:xfrm>
            <a:off x="560070" y="1219200"/>
            <a:ext cx="11071225" cy="2795905"/>
          </a:xfrm>
          <a:prstGeom prst="rect">
            <a:avLst/>
          </a:prstGeom>
          <a:noFill/>
        </p:spPr>
        <p:txBody>
          <a:bodyPr wrap="square" rtlCol="0" anchor="t">
            <a:noAutofit/>
          </a:bodyPr>
          <a:p>
            <a:pPr indent="0" fontAlgn="auto">
              <a:lnSpc>
                <a:spcPct val="150000"/>
              </a:lnSpc>
            </a:pPr>
            <a:r>
              <a:rPr lang="en-US" altLang="zh-CN"/>
              <a:t>(</a:t>
            </a:r>
            <a:r>
              <a:rPr lang="zh-CN" altLang="en-US"/>
              <a:t>一</a:t>
            </a:r>
            <a:r>
              <a:rPr lang="en-US" altLang="zh-CN"/>
              <a:t>)</a:t>
            </a:r>
            <a:r>
              <a:rPr lang="zh-CN" altLang="en-US"/>
              <a:t>存取现金</a:t>
            </a:r>
            <a:endParaRPr lang="zh-CN" altLang="en-US"/>
          </a:p>
          <a:p>
            <a:pPr indent="0" fontAlgn="auto">
              <a:lnSpc>
                <a:spcPct val="150000"/>
              </a:lnSpc>
            </a:pPr>
            <a:r>
              <a:rPr lang="zh-CN" altLang="en-US"/>
              <a:t>　　从银行等金融机构提取现金</a:t>
            </a:r>
            <a:r>
              <a:rPr lang="en-US" altLang="zh-CN"/>
              <a:t>,</a:t>
            </a:r>
            <a:r>
              <a:rPr lang="zh-CN" altLang="en-US"/>
              <a:t>按照实际提取的金额</a:t>
            </a:r>
            <a:r>
              <a:rPr lang="en-US" altLang="zh-CN"/>
              <a:t>,</a:t>
            </a:r>
            <a:r>
              <a:rPr lang="zh-CN" altLang="en-US"/>
              <a:t>借记</a:t>
            </a:r>
            <a:r>
              <a:rPr lang="en-US" altLang="zh-CN"/>
              <a:t>“</a:t>
            </a:r>
            <a:r>
              <a:rPr lang="zh-CN" altLang="en-US"/>
              <a:t>库存现金</a:t>
            </a:r>
            <a:r>
              <a:rPr lang="en-US" altLang="zh-CN"/>
              <a:t>”,</a:t>
            </a:r>
            <a:r>
              <a:rPr lang="zh-CN" altLang="en-US"/>
              <a:t>贷记</a:t>
            </a:r>
            <a:r>
              <a:rPr lang="en-US" altLang="zh-CN"/>
              <a:t>“</a:t>
            </a:r>
            <a:r>
              <a:rPr lang="zh-CN" altLang="en-US"/>
              <a:t>银行存款</a:t>
            </a:r>
            <a:r>
              <a:rPr lang="en-US" altLang="zh-CN"/>
              <a:t>”</a:t>
            </a:r>
            <a:r>
              <a:rPr lang="zh-CN" altLang="en-US"/>
              <a:t>科目</a:t>
            </a:r>
            <a:r>
              <a:rPr lang="en-US" altLang="zh-CN"/>
              <a:t>;</a:t>
            </a:r>
            <a:r>
              <a:rPr lang="zh-CN" altLang="en-US"/>
              <a:t>将现金存入银行等金融机构</a:t>
            </a:r>
            <a:r>
              <a:rPr lang="en-US" altLang="zh-CN"/>
              <a:t>,</a:t>
            </a:r>
            <a:r>
              <a:rPr lang="zh-CN" altLang="en-US"/>
              <a:t>按照实际存入金额</a:t>
            </a:r>
            <a:r>
              <a:rPr lang="en-US" altLang="zh-CN"/>
              <a:t>,</a:t>
            </a:r>
            <a:r>
              <a:rPr lang="zh-CN" altLang="en-US"/>
              <a:t>借记</a:t>
            </a:r>
            <a:r>
              <a:rPr lang="en-US" altLang="zh-CN"/>
              <a:t>“</a:t>
            </a:r>
            <a:r>
              <a:rPr lang="zh-CN" altLang="en-US"/>
              <a:t>银行存款</a:t>
            </a:r>
            <a:r>
              <a:rPr lang="en-US" altLang="zh-CN"/>
              <a:t>”</a:t>
            </a:r>
            <a:r>
              <a:rPr lang="zh-CN" altLang="en-US"/>
              <a:t>科目</a:t>
            </a:r>
            <a:r>
              <a:rPr lang="en-US" altLang="zh-CN"/>
              <a:t>,</a:t>
            </a:r>
            <a:r>
              <a:rPr lang="zh-CN" altLang="en-US"/>
              <a:t>贷记</a:t>
            </a:r>
            <a:r>
              <a:rPr lang="en-US" altLang="zh-CN"/>
              <a:t>“</a:t>
            </a:r>
            <a:r>
              <a:rPr lang="zh-CN" altLang="en-US"/>
              <a:t>库存现金</a:t>
            </a:r>
            <a:r>
              <a:rPr lang="en-US" altLang="zh-CN"/>
              <a:t>”</a:t>
            </a:r>
            <a:r>
              <a:rPr lang="zh-CN" altLang="en-US"/>
              <a:t>。</a:t>
            </a:r>
            <a:endParaRPr lang="zh-CN" altLang="en-US"/>
          </a:p>
          <a:p>
            <a:pPr indent="0" fontAlgn="auto">
              <a:lnSpc>
                <a:spcPct val="150000"/>
              </a:lnSpc>
            </a:pPr>
            <a:r>
              <a:rPr lang="zh-CN" altLang="en-US"/>
              <a:t>　　根据规定从单位零余额账户提取现金</a:t>
            </a:r>
            <a:r>
              <a:rPr lang="en-US" altLang="zh-CN"/>
              <a:t>,</a:t>
            </a:r>
            <a:r>
              <a:rPr lang="zh-CN" altLang="en-US"/>
              <a:t>按照实际提取的金额</a:t>
            </a:r>
            <a:r>
              <a:rPr lang="en-US" altLang="zh-CN"/>
              <a:t>,</a:t>
            </a:r>
            <a:r>
              <a:rPr lang="zh-CN" altLang="en-US"/>
              <a:t>借记</a:t>
            </a:r>
            <a:r>
              <a:rPr lang="en-US" altLang="zh-CN"/>
              <a:t>“</a:t>
            </a:r>
            <a:r>
              <a:rPr lang="zh-CN" altLang="en-US"/>
              <a:t>库存现金</a:t>
            </a:r>
            <a:r>
              <a:rPr lang="en-US" altLang="zh-CN"/>
              <a:t>”</a:t>
            </a:r>
            <a:r>
              <a:rPr lang="zh-CN" altLang="en-US"/>
              <a:t>科目</a:t>
            </a:r>
            <a:r>
              <a:rPr lang="en-US" altLang="zh-CN"/>
              <a:t>,</a:t>
            </a:r>
            <a:r>
              <a:rPr lang="zh-CN" altLang="en-US"/>
              <a:t>贷记</a:t>
            </a:r>
            <a:r>
              <a:rPr lang="en-US" altLang="zh-CN"/>
              <a:t>“</a:t>
            </a:r>
            <a:r>
              <a:rPr lang="zh-CN" altLang="en-US"/>
              <a:t>零余额账户用款额度</a:t>
            </a:r>
            <a:r>
              <a:rPr lang="en-US" altLang="zh-CN"/>
              <a:t>”</a:t>
            </a:r>
            <a:r>
              <a:rPr lang="zh-CN" altLang="en-US"/>
              <a:t>科目。将现金退回单位零余额账户</a:t>
            </a:r>
            <a:r>
              <a:rPr lang="en-US" altLang="zh-CN"/>
              <a:t>,</a:t>
            </a:r>
            <a:r>
              <a:rPr lang="zh-CN" altLang="en-US"/>
              <a:t>按照实际退回的金额</a:t>
            </a:r>
            <a:r>
              <a:rPr lang="en-US" altLang="zh-CN"/>
              <a:t>,</a:t>
            </a:r>
            <a:r>
              <a:rPr lang="zh-CN" altLang="en-US"/>
              <a:t>借记</a:t>
            </a:r>
            <a:r>
              <a:rPr lang="en-US" altLang="zh-CN"/>
              <a:t>“</a:t>
            </a:r>
            <a:r>
              <a:rPr lang="zh-CN" altLang="en-US"/>
              <a:t>零余额账户用款额度</a:t>
            </a:r>
            <a:r>
              <a:rPr lang="en-US" altLang="zh-CN"/>
              <a:t>”</a:t>
            </a:r>
            <a:r>
              <a:rPr lang="zh-CN" altLang="en-US"/>
              <a:t>科目</a:t>
            </a:r>
            <a:r>
              <a:rPr lang="en-US" altLang="zh-CN"/>
              <a:t>,</a:t>
            </a:r>
            <a:r>
              <a:rPr lang="zh-CN" altLang="en-US"/>
              <a:t>贷记</a:t>
            </a:r>
            <a:r>
              <a:rPr lang="en-US" altLang="zh-CN"/>
              <a:t>“</a:t>
            </a:r>
            <a:r>
              <a:rPr lang="zh-CN" altLang="en-US"/>
              <a:t>库存现金</a:t>
            </a:r>
            <a:r>
              <a:rPr lang="en-US" altLang="zh-CN"/>
              <a:t>”</a:t>
            </a:r>
            <a:r>
              <a:rPr lang="zh-CN" altLang="en-US"/>
              <a:t>科目。</a:t>
            </a:r>
            <a:endParaRPr lang="zh-CN" altLang="en-US"/>
          </a:p>
          <a:p>
            <a:pPr indent="0" fontAlgn="auto">
              <a:lnSpc>
                <a:spcPct val="150000"/>
              </a:lnSpc>
            </a:pPr>
            <a:r>
              <a:rPr lang="zh-CN" altLang="en-US"/>
              <a:t>　　【例</a:t>
            </a:r>
            <a:r>
              <a:rPr lang="en-US" altLang="zh-CN"/>
              <a:t>13-1</a:t>
            </a:r>
            <a:r>
              <a:rPr lang="zh-CN" altLang="en-US"/>
              <a:t>】　某事业单位</a:t>
            </a:r>
            <a:r>
              <a:rPr lang="en-US" altLang="zh-CN"/>
              <a:t>2024</a:t>
            </a:r>
            <a:r>
              <a:rPr lang="zh-CN" altLang="en-US"/>
              <a:t>年</a:t>
            </a:r>
            <a:r>
              <a:rPr lang="en-US" altLang="zh-CN"/>
              <a:t>1</a:t>
            </a:r>
            <a:r>
              <a:rPr lang="zh-CN" altLang="en-US"/>
              <a:t>月</a:t>
            </a:r>
            <a:r>
              <a:rPr lang="en-US" altLang="zh-CN"/>
              <a:t>18</a:t>
            </a:r>
            <a:r>
              <a:rPr lang="zh-CN" altLang="en-US"/>
              <a:t>日开出现金支票</a:t>
            </a:r>
            <a:r>
              <a:rPr lang="en-US" altLang="zh-CN"/>
              <a:t>,</a:t>
            </a:r>
            <a:r>
              <a:rPr lang="zh-CN" altLang="en-US"/>
              <a:t>从银行存款中提取现金</a:t>
            </a:r>
            <a:r>
              <a:rPr lang="en-US" altLang="zh-CN"/>
              <a:t>6 000</a:t>
            </a:r>
            <a:r>
              <a:rPr lang="zh-CN" altLang="en-US"/>
              <a:t>元备用。财会部门根据有关凭证</a:t>
            </a:r>
            <a:r>
              <a:rPr lang="en-US" altLang="zh-CN"/>
              <a:t>,</a:t>
            </a:r>
            <a:r>
              <a:rPr lang="zh-CN" altLang="en-US"/>
              <a:t>应做账务处理如下</a:t>
            </a:r>
            <a:r>
              <a:rPr lang="en-US" altLang="zh-CN"/>
              <a:t>:</a:t>
            </a:r>
            <a:endParaRPr lang="zh-CN" altLang="en-US"/>
          </a:p>
        </p:txBody>
      </p:sp>
      <p:graphicFrame>
        <p:nvGraphicFramePr>
          <p:cNvPr id="5" name="表格 4"/>
          <p:cNvGraphicFramePr/>
          <p:nvPr>
            <p:custDataLst>
              <p:tags r:id="rId7"/>
            </p:custDataLst>
          </p:nvPr>
        </p:nvGraphicFramePr>
        <p:xfrm>
          <a:off x="2819400" y="4610100"/>
          <a:ext cx="6769100" cy="1943100"/>
        </p:xfrm>
        <a:graphic>
          <a:graphicData uri="http://schemas.openxmlformats.org/drawingml/2006/table">
            <a:tbl>
              <a:tblPr/>
              <a:tblGrid>
                <a:gridCol w="4667250"/>
                <a:gridCol w="2101850"/>
              </a:tblGrid>
              <a:tr h="739140">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03960">
                <a:tc>
                  <a:txBody>
                    <a:bodyPr/>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借:库存现金	6 000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	   6 000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(存现,做相反的分录)</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en-US" altLang="zh-CN" sz="1400" spc="120">
                          <a:solidFill>
                            <a:srgbClr val="000000"/>
                          </a:solidFill>
                          <a:latin typeface="微软雅黑" panose="020B0503020204020204" charset="-122"/>
                          <a:ea typeface="微软雅黑" panose="020B0503020204020204" charset="-122"/>
                        </a:rPr>
                        <a:t>—</a:t>
                      </a:r>
                      <a:endParaRPr lang="en-US" altLang="zh-CN" sz="14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置换取得的存货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200" y="1236980"/>
            <a:ext cx="11277600" cy="500888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单位通过置换取得的存货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其成本按照换出资产的评估价值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加上支付的补价或减去收到的补价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加上为换入存货发生的其他相关支出确定。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置换换入的库存物品验收入库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按照换出资产的账面余额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贷记相关资产科目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换出资产为固定资产、无形资产的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按照置换过程中发生的其他相关支出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按照借贷方差额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科目。涉及补价的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分别以下情况处理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支付补价的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按照换出资产的账面余额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贷记相关资产科目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换出资产为固定资产、无形资产的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按照支付的补价和置换过程中发生的其他相关支出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按照借贷方差额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收到补价的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按照收到的补价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按照换出资产的账面余额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贷记相关资产科目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换出资产为固定资产、无形资产的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固定资产累计折旧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无形资产累计摊销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按照置换过程中发生的其他相关支出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按照补价扣减其他相关支出后的净收入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应缴财政款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按照借贷方差额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资产处置费用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置换取得的存货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7545" y="1384300"/>
            <a:ext cx="10930890" cy="17805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事业单位用自己的甲无形资产置换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公司的乙产成品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甲无形资产原值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已经累计摊销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评估价为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单位用自有资金以银行存款的方式支付各种置换税费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单位同时收到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公司支付的补价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498600" y="3035300"/>
          <a:ext cx="9091930" cy="3010535"/>
        </p:xfrm>
        <a:graphic>
          <a:graphicData uri="http://schemas.openxmlformats.org/drawingml/2006/table">
            <a:tbl>
              <a:tblPr/>
              <a:tblGrid>
                <a:gridCol w="4239260"/>
                <a:gridCol w="4852670"/>
              </a:tblGrid>
              <a:tr h="40322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07310">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借:库存物品——乙	      5 010 000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银行存款	           20 000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无形资产累计摊销       4 000 000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资产处置费用——无形资产1 000 000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贷:无形资产——甲无形资产10 000 000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银行存款	                   30 000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其他支出</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其他资金支出</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10 000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置换取得的存货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5475" y="1219200"/>
            <a:ext cx="11109325" cy="175196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事业单位用自己的甲无形资产置换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公司的乙产成品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甲无形资产原值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已经累计摊销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评估价为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单位用自有资金以银行存款的方式支付各种置换税费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单位同时向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C</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公司支付补价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866900" y="2882900"/>
          <a:ext cx="8708390" cy="3486150"/>
        </p:xfrm>
        <a:graphic>
          <a:graphicData uri="http://schemas.openxmlformats.org/drawingml/2006/table">
            <a:tbl>
              <a:tblPr/>
              <a:tblGrid>
                <a:gridCol w="4385310"/>
                <a:gridCol w="4323080"/>
              </a:tblGrid>
              <a:tr h="68897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9717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借:库存物品——乙	5 050 000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无形资产累计摊销	7 000 000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贷:无形资产——甲无形资产</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10 000 000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银行存款	              50 000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其他收入                2 000 000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其他资金支出</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50 000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接受捐赠的存货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17270" y="1454785"/>
            <a:ext cx="9589770" cy="470916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单位接受捐赠的存货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但按规定经过资产评估的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没有相关凭据可供取得、也未经资产评估的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其成本比照同类或类似资产的市场价格加上相关税费、运输费等确定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没有相关凭据且未经资产评估、同类或类似资产的市场价格也无法可靠取得的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相关税费、运输费等计入当期费用。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凭据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，包括发票、报关单、有关协议等。有确凿证据表明凭据上注明的金额高于受赠资产同类或类似资产的市场价格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或达不到其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的，则应当以同类或类似资产的市场价格确定成本。这里所称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同类或类似资产的市场价格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，一般指取得资产当日捐赠方自产物资的出厂价、所销售物资的销售价、非自产或销售物资在知名大型电商平台同类或类似商品价格等。如果存在政府指导价或政府定价的，应符合其规定。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接受捐赠的存货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70560" y="1454785"/>
            <a:ext cx="9936480" cy="313182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接受捐赠的库存物品验收入库</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接受捐赠的库存物品按照名义金额入账的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捐赠收入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按照发生的相关税费、运输费等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13-38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某事业单位接受港商捐赠的实验用材料一批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凭据上注明的价格为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，与市场价一致。发生运输费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材料已验收入库。财会部门根据有关凭证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3594100" y="4368800"/>
          <a:ext cx="6633845" cy="2036445"/>
        </p:xfrm>
        <a:graphic>
          <a:graphicData uri="http://schemas.openxmlformats.org/drawingml/2006/table">
            <a:tbl>
              <a:tblPr/>
              <a:tblGrid>
                <a:gridCol w="2472690"/>
                <a:gridCol w="4161155"/>
              </a:tblGrid>
              <a:tr h="35179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84655">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借:库存物品62 500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贷:捐赠收入60 000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         </a:t>
                      </a:r>
                      <a:r>
                        <a:rPr lang="zh-CN" sz="1600" spc="60">
                          <a:solidFill>
                            <a:srgbClr val="000000"/>
                          </a:solidFill>
                          <a:latin typeface="微软雅黑" panose="020B0503020204020204" charset="-122"/>
                          <a:ea typeface="微软雅黑" panose="020B0503020204020204" charset="-122"/>
                          <a:cs typeface="微软雅黑" panose="020B0503020204020204" charset="-122"/>
                        </a:rPr>
                        <a:t>银行存款  2 500</a:t>
                      </a:r>
                      <a:endParaRPr 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6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sz="1600" spc="6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6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6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600" spc="6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无偿调入的存货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52880"/>
            <a:ext cx="11276965" cy="184404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单位无偿调入的存货,其成本按照调出方账面价值加上相关税费、运输费等确定。
无偿调入的库存物品验收入库,按照确定的成本,借记“库存物品”科目,按照发生的相关税费、运输费等,贷记“银行存款”等科目,按照其差额,贷记“无偿调拨净资产”科目。
【例13-39】 某行政单位接受外单位无偿调入一批包装物,以银行存款支付运输费500元。该包装物在调出单位的账面价值是6 500元。包装物已验收入库。财会部门根据有关凭证,应做账务处理如下: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533400" y="5019675"/>
            <a:ext cx="11201400" cy="1390650"/>
          </a:xfrm>
          <a:prstGeom prst="rect">
            <a:avLst/>
          </a:prstGeom>
          <a:noFill/>
        </p:spPr>
        <p:txBody>
          <a:bodyPr wrap="square" rtlCol="0" anchor="t">
            <a:noAutofit/>
          </a:bodyPr>
          <a:p>
            <a:pPr indent="0" fontAlgn="auto">
              <a:lnSpc>
                <a:spcPct val="150000"/>
              </a:lnSpc>
            </a:pPr>
            <a:r>
              <a:rPr lang="zh-CN" altLang="en-US"/>
              <a:t>在确定存货成本的过程中</a:t>
            </a:r>
            <a:r>
              <a:rPr lang="en-US" altLang="zh-CN"/>
              <a:t>,</a:t>
            </a:r>
            <a:r>
              <a:rPr lang="zh-CN" altLang="en-US"/>
              <a:t>下列各项应当在发生时确认为当期费用</a:t>
            </a:r>
            <a:r>
              <a:rPr lang="en-US" altLang="zh-CN"/>
              <a:t>,</a:t>
            </a:r>
            <a:r>
              <a:rPr lang="zh-CN" altLang="en-US"/>
              <a:t>不计入存货成本</a:t>
            </a:r>
            <a:r>
              <a:rPr lang="en-US" altLang="zh-CN"/>
              <a:t>:</a:t>
            </a:r>
            <a:endParaRPr lang="en-US" altLang="zh-CN"/>
          </a:p>
          <a:p>
            <a:pPr indent="0" fontAlgn="auto">
              <a:lnSpc>
                <a:spcPct val="150000"/>
              </a:lnSpc>
            </a:pPr>
            <a:r>
              <a:rPr lang="en-US" altLang="zh-CN"/>
              <a:t>(1)</a:t>
            </a:r>
            <a:r>
              <a:rPr lang="zh-CN" altLang="en-US"/>
              <a:t>非正常消耗的直接材料、直接人工和间接费用。</a:t>
            </a:r>
            <a:endParaRPr lang="zh-CN" altLang="en-US"/>
          </a:p>
          <a:p>
            <a:pPr indent="0" fontAlgn="auto">
              <a:lnSpc>
                <a:spcPct val="150000"/>
              </a:lnSpc>
            </a:pPr>
            <a:r>
              <a:rPr lang="en-US" altLang="zh-CN"/>
              <a:t>(2)</a:t>
            </a:r>
            <a:r>
              <a:rPr lang="zh-CN" altLang="en-US"/>
              <a:t>仓储费用</a:t>
            </a:r>
            <a:r>
              <a:rPr lang="en-US" altLang="zh-CN"/>
              <a:t>(</a:t>
            </a:r>
            <a:r>
              <a:rPr lang="zh-CN" altLang="en-US"/>
              <a:t>不包括在加工过程中为达到下一个加工阶段所必需的费用</a:t>
            </a:r>
            <a:r>
              <a:rPr lang="en-US" altLang="zh-CN"/>
              <a:t>)</a:t>
            </a:r>
            <a:r>
              <a:rPr lang="zh-CN" altLang="en-US"/>
              <a:t>。</a:t>
            </a:r>
            <a:endParaRPr lang="zh-CN" altLang="en-US"/>
          </a:p>
          <a:p>
            <a:pPr indent="0" fontAlgn="auto">
              <a:lnSpc>
                <a:spcPct val="150000"/>
              </a:lnSpc>
            </a:pPr>
            <a:r>
              <a:rPr lang="en-US" altLang="zh-CN"/>
              <a:t>(3)</a:t>
            </a:r>
            <a:r>
              <a:rPr lang="zh-CN" altLang="en-US"/>
              <a:t>不能归属于使存货达到目前场所和状态所发生的其他支出。</a:t>
            </a:r>
            <a:endParaRPr lang="zh-CN" altLang="en-US"/>
          </a:p>
        </p:txBody>
      </p:sp>
      <p:graphicFrame>
        <p:nvGraphicFramePr>
          <p:cNvPr id="6" name="表格 5"/>
          <p:cNvGraphicFramePr/>
          <p:nvPr>
            <p:custDataLst>
              <p:tags r:id="rId8"/>
            </p:custDataLst>
          </p:nvPr>
        </p:nvGraphicFramePr>
        <p:xfrm>
          <a:off x="1432560" y="3048635"/>
          <a:ext cx="8006715" cy="2031365"/>
        </p:xfrm>
        <a:graphic>
          <a:graphicData uri="http://schemas.openxmlformats.org/drawingml/2006/table">
            <a:tbl>
              <a:tblPr/>
              <a:tblGrid>
                <a:gridCol w="3561715"/>
                <a:gridCol w="4445000"/>
              </a:tblGrid>
              <a:tr h="64706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3843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7 000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贷:无偿调拨净资产6 500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1143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52429" y="132271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1061720" y="1337310"/>
            <a:ext cx="10287000" cy="46710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单位应当根据各类存货的实物流转方式、单位管理的要求、存货的性质等实际情况</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合理地选择发出存货成本的计算方法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以合理确定当期发出存货的实际成本。对于性质和用途相似的存货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应当采用相同的成本计算方法确定发出存货的成本。单位在确定发出存货的成本时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可以采用先进先出法、加权平均法或者个别计价法。对于不能替代使用的存货、为特定项目专门购入或加工的存货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通常采用个别计价法确定发出存货的成本。计价方法一经确定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不得随意变更。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单位对于已发出的存货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应当将其成本结转为当期费用或者计入相关资产成本。按规定报经批准对外捐赠、无偿调出的存货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应当将其账面余额予以转销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对外捐赠、无偿调出中发生的归属于捐出方、调出方的相关费用应当计入当期费用。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457200" y="923925"/>
            <a:ext cx="6979920" cy="398780"/>
          </a:xfrm>
          <a:prstGeom prst="rect">
            <a:avLst/>
          </a:prstGeom>
          <a:noFill/>
        </p:spPr>
        <p:txBody>
          <a:bodyPr wrap="square" rtlCol="0" anchor="t">
            <a:noAutofit/>
          </a:bodyPr>
          <a:p>
            <a:r>
              <a:rPr lang="zh-CN" altLang="en-US"/>
              <a:t>二、存货的发出</a:t>
            </a:r>
            <a:endParaRPr lang="zh-CN" altLang="en-US"/>
          </a:p>
        </p:txBody>
      </p:sp>
    </p:spTree>
    <p:custDataLst>
      <p:tags r:id="rId7"/>
    </p:custData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领用的存货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7550" y="1370965"/>
            <a:ext cx="10788650" cy="355854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单位开展业务活动等领用、按照规定自主出售发出或加工发出库存物品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按照领用、出售等发出物品的实际成本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单位管理费用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加工物品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采用一次转销法摊销低值易耗品、包装物的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在首次领用时将其账面余额一次性摊销计入有关成本费用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采用五五摊销法摊销低值易耗品、包装物的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首次领用时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将其账面余额的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50%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摊销计入有关成本费用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使用完时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将剩余的账面余额转销计入有关成本费用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借记有关科目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13-40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部门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属于后勤管理部门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领取材料一批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按先进先出法核算该批材料价值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426335" y="4933950"/>
          <a:ext cx="7687310" cy="1784264"/>
        </p:xfrm>
        <a:graphic>
          <a:graphicData uri="http://schemas.openxmlformats.org/drawingml/2006/table">
            <a:tbl>
              <a:tblPr/>
              <a:tblGrid>
                <a:gridCol w="3556635"/>
                <a:gridCol w="3646805"/>
              </a:tblGrid>
              <a:tr h="557530">
                <a:tc>
                  <a:txBody>
                    <a:bodyPr/>
                    <a:p>
                      <a:pPr marL="0" indent="0" algn="ctr">
                        <a:lnSpc>
                          <a:spcPts val="155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财务会计</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预算会计</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14425">
                <a:tc>
                  <a:txBody>
                    <a:bodyPr/>
                    <a:p>
                      <a:pPr indent="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借:单位管理费用	1 500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p>
                      <a:pPr indent="228600" fontAlgn="auto">
                        <a:lnSpc>
                          <a:spcPct val="100000"/>
                        </a:lnSpc>
                        <a:spcBef>
                          <a:spcPct val="0"/>
                        </a:spcBef>
                        <a:spcAft>
                          <a:spcPct val="0"/>
                        </a:spcAft>
                      </a:pPr>
                      <a:r>
                        <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贷:库存物品	   1 500</a:t>
                      </a:r>
                      <a:endParaRPr lang="zh-CN" altLang="en-US" sz="16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66675" marR="66675"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550"/>
                        </a:lnSpc>
                        <a:spcBef>
                          <a:spcPct val="0"/>
                        </a:spcBef>
                        <a:spcAft>
                          <a:spcPct val="0"/>
                        </a:spcAft>
                      </a:pPr>
                      <a:r>
                        <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a:t>
                      </a:r>
                      <a:endParaRPr lang="zh-CN" altLang="en-US" sz="1800" spc="100" dirty="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出售的存货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56920" y="1371600"/>
            <a:ext cx="10101580" cy="27635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对外出售的库存物品(不含可自主出售的库存物品)发出时,按照库存物品的账面余额,借记“资产处置费用”科目,贷记“库存物品”科目;同时,按照收到的价款,借记“银行存款”等科目,按照处置过程中发生的相关费用,贷记“银行存款”等科目,按照其差额,贷记“应缴财政款”科目。
【例13-41】 某行政单位经批准将一批不可自主出售的材料对外销售,其账面价值为5 500元,销售价款为6 000元,销售过程中发生包装运输费300元,以银行存款收支。不考虑增值税,财会部门根据有关凭证,应做账务处理如下: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146300" y="3975100"/>
          <a:ext cx="7977505" cy="2689860"/>
        </p:xfrm>
        <a:graphic>
          <a:graphicData uri="http://schemas.openxmlformats.org/drawingml/2006/table">
            <a:tbl>
              <a:tblPr/>
              <a:tblGrid>
                <a:gridCol w="5455285"/>
                <a:gridCol w="2522220"/>
              </a:tblGrid>
              <a:tr h="543560">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财务会计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30">
                          <a:solidFill>
                            <a:srgbClr val="000000"/>
                          </a:solidFill>
                          <a:latin typeface="微软雅黑" panose="020B0503020204020204" charset="-122"/>
                          <a:ea typeface="微软雅黑" panose="020B0503020204020204" charset="-122"/>
                        </a:rPr>
                        <a:t>预算会计</a:t>
                      </a:r>
                      <a:endParaRPr lang="zh-CN" sz="16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31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借:资产处置费用	5 500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5 500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315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6 000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300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应缴财政款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5 700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对外捐赠的存货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601345" y="1398270"/>
            <a:ext cx="11133455" cy="21520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对外捐赠的库存物品发出时,按照库存物品的账面余额和对外捐赠过程中发生的归属于捐出方的相关费用合计数,借记“资产处置费用”科目,按照库存物品账面余额,贷记“库存物品”科目,按照对外捐赠过程中发生的归属于捐出方的相关费用,贷记“银行存款”等科目。
【例13-42】 某事业单位对外捐赠一批非自用材料,按加权平均法计算出该材料的账面价值为30 000元,另支付2 000元运输费,不考虑增值税。财会部门根据有关凭证,应做账务处理如下: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955800" y="3550285"/>
          <a:ext cx="7884795" cy="2358390"/>
        </p:xfrm>
        <a:graphic>
          <a:graphicData uri="http://schemas.openxmlformats.org/drawingml/2006/table">
            <a:tbl>
              <a:tblPr/>
              <a:tblGrid>
                <a:gridCol w="3796030"/>
                <a:gridCol w="4088765"/>
              </a:tblGrid>
              <a:tr h="68580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67259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借:资产处置费用	32 000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30 000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	  2 000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因公借款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92175" y="1510665"/>
            <a:ext cx="10069195" cy="248412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单位内部职工因出差等原因借出的现金,按照实际借出的现金金额,借记“其他应收款”科目,贷记“库存现金”科目。出差人员报销差旅费时,按照实际报销的金额,借记“业务活动费用”“单位管理费用”等科目,按照实际借出的现金金额,贷记“其他应收款”科目,按照其差额,借记或贷记“库存现金”科目。
【例13-2】 某事业单位专业业务部门职工张三于2024年5月10日出差借现金5 000元。财会部门根据有关凭证,应做账务处理如下: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263775" y="3568700"/>
          <a:ext cx="7562850" cy="2694940"/>
        </p:xfrm>
        <a:graphic>
          <a:graphicData uri="http://schemas.openxmlformats.org/drawingml/2006/table">
            <a:tbl>
              <a:tblPr/>
              <a:tblGrid>
                <a:gridCol w="5214620"/>
                <a:gridCol w="2348230"/>
              </a:tblGrid>
              <a:tr h="91757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77736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借:其他应收款	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贷:库存现金	   5 000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400" spc="120">
                          <a:solidFill>
                            <a:srgbClr val="000000"/>
                          </a:solidFill>
                          <a:latin typeface="微软雅黑" panose="020B0503020204020204" charset="-122"/>
                          <a:ea typeface="微软雅黑" panose="020B0503020204020204" charset="-122"/>
                        </a:rPr>
                        <a:t>—</a:t>
                      </a:r>
                      <a:endParaRPr lang="en-US" altLang="zh-CN" sz="14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无偿调出的存货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75030" y="1076960"/>
            <a:ext cx="10051415" cy="24155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批准无偿调出的库存物品发出时,按照库存物品的账面余额,借记“无偿调拨净资产”科目,贷记“库存物品”科目;同时,按照无偿调出过程中发生的归属于调出方的相关费用,借记“资产处置费用”科目,贷记“银行存款”等科目。
【例13-43】 某行政单位无偿调出一批低值易耗品,账面价值20 000元,以银行存款支付运费1 500元。财会部门根据有关凭证,应做账务处理如下: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1830705" y="3155950"/>
          <a:ext cx="8101965" cy="2552700"/>
        </p:xfrm>
        <a:graphic>
          <a:graphicData uri="http://schemas.openxmlformats.org/drawingml/2006/table">
            <a:tbl>
              <a:tblPr/>
              <a:tblGrid>
                <a:gridCol w="3495675"/>
                <a:gridCol w="4606290"/>
              </a:tblGrid>
              <a:tr h="373380">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17932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借:无偿调拨净资产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20 000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借:资产处置费用	1 500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	   1 500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7" name="文本框 6"/>
          <p:cNvSpPr txBox="1"/>
          <p:nvPr/>
        </p:nvSpPr>
        <p:spPr>
          <a:xfrm>
            <a:off x="807720" y="5708650"/>
            <a:ext cx="9787255" cy="995045"/>
          </a:xfrm>
          <a:prstGeom prst="rect">
            <a:avLst/>
          </a:prstGeom>
          <a:noFill/>
        </p:spPr>
        <p:txBody>
          <a:bodyPr wrap="square" rtlCol="0" anchor="t">
            <a:noAutofit/>
          </a:bodyPr>
          <a:p>
            <a:pPr indent="0" fontAlgn="auto">
              <a:lnSpc>
                <a:spcPct val="150000"/>
              </a:lnSpc>
            </a:pPr>
            <a:r>
              <a:rPr lang="en-US" altLang="zh-CN"/>
              <a:t>(</a:t>
            </a:r>
            <a:r>
              <a:rPr lang="zh-CN" altLang="en-US"/>
              <a:t>五</a:t>
            </a:r>
            <a:r>
              <a:rPr lang="en-US" altLang="zh-CN"/>
              <a:t>)</a:t>
            </a:r>
            <a:r>
              <a:rPr lang="zh-CN" altLang="en-US"/>
              <a:t>置换换出的存货</a:t>
            </a:r>
            <a:endParaRPr lang="zh-CN" altLang="en-US"/>
          </a:p>
          <a:p>
            <a:pPr indent="0" fontAlgn="auto">
              <a:lnSpc>
                <a:spcPct val="150000"/>
              </a:lnSpc>
            </a:pPr>
            <a:r>
              <a:rPr lang="zh-CN" altLang="en-US"/>
              <a:t>　　经批准置换换出的库存物品</a:t>
            </a:r>
            <a:r>
              <a:rPr lang="en-US" altLang="zh-CN"/>
              <a:t>,</a:t>
            </a:r>
            <a:r>
              <a:rPr lang="zh-CN" altLang="en-US"/>
              <a:t>参照有关置换换入库存物品的规定进行账务处理。</a:t>
            </a:r>
            <a:endParaRPr lang="zh-CN" altLang="en-US"/>
          </a:p>
        </p:txBody>
      </p:sp>
    </p:spTree>
    <p:custDataLst>
      <p:tags r:id="rId9"/>
    </p:custData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1352557"/>
            <a:ext cx="11245215" cy="33655"/>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56945" y="1704340"/>
            <a:ext cx="10664825" cy="424942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单位应当定期对库存物品进行清查盘点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每年至少盘点一次。对于发生的库存物品盘盈、盘亏或者报废、毁损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应当先记入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按照规定报经批准后及时进行后续账务处理。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盘盈的存货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单位盘盈的存货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其成本按照有关凭据注明的金额确定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没有相关凭据、但按照规定经过资产评估的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其成本按照评估价值确定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没有相关凭据、也未经过评估的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其成本按照重置成本确定。如无法采用上述方法确定盘盈的库存物品成本的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按照名义金额入账。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盘盈的存货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库存物品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待处理财产损溢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科目。按照规定报经批准后处理。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586740" y="859790"/>
            <a:ext cx="6516370" cy="492760"/>
          </a:xfrm>
          <a:prstGeom prst="rect">
            <a:avLst/>
          </a:prstGeom>
          <a:noFill/>
        </p:spPr>
        <p:txBody>
          <a:bodyPr wrap="square" rtlCol="0" anchor="t">
            <a:noAutofit/>
          </a:bodyPr>
          <a:p>
            <a:r>
              <a:rPr lang="zh-CN" altLang="en-US"/>
              <a:t>三、存货的期末处理</a:t>
            </a:r>
            <a:endParaRPr lang="zh-CN" altLang="en-US"/>
          </a:p>
        </p:txBody>
      </p:sp>
    </p:spTree>
    <p:custDataLst>
      <p:tags r:id="rId7"/>
    </p:custData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65250" y="359410"/>
            <a:ext cx="9483090" cy="942975"/>
          </a:xfrm>
          <a:prstGeom prst="rect">
            <a:avLst/>
          </a:prstGeom>
          <a:noFill/>
        </p:spPr>
        <p:txBody>
          <a:bodyPr wrap="square" rtlCol="0" anchor="t">
            <a:noAutofit/>
          </a:bodyPr>
          <a:p>
            <a:pPr indent="0" fontAlgn="auto">
              <a:lnSpc>
                <a:spcPct val="150000"/>
              </a:lnSpc>
            </a:pPr>
            <a:r>
              <a:rPr lang="zh-CN" altLang="en-US"/>
              <a:t>【例</a:t>
            </a:r>
            <a:r>
              <a:rPr lang="en-US" altLang="zh-CN"/>
              <a:t>13-44</a:t>
            </a:r>
            <a:r>
              <a:rPr lang="zh-CN" altLang="en-US"/>
              <a:t>】　某事业单位对库存物资进行期末盘点</a:t>
            </a:r>
            <a:r>
              <a:rPr lang="en-US" altLang="zh-CN"/>
              <a:t>,</a:t>
            </a:r>
            <a:r>
              <a:rPr lang="zh-CN" altLang="en-US"/>
              <a:t>盘盈甲材料</a:t>
            </a:r>
            <a:r>
              <a:rPr lang="en-US" altLang="zh-CN"/>
              <a:t>2</a:t>
            </a:r>
            <a:r>
              <a:rPr lang="zh-CN" altLang="en-US"/>
              <a:t>箱</a:t>
            </a:r>
            <a:r>
              <a:rPr lang="en-US" altLang="zh-CN"/>
              <a:t>,</a:t>
            </a:r>
            <a:r>
              <a:rPr lang="zh-CN" altLang="en-US"/>
              <a:t>每箱价值</a:t>
            </a:r>
            <a:r>
              <a:rPr lang="en-US" altLang="zh-CN"/>
              <a:t>200</a:t>
            </a:r>
            <a:r>
              <a:rPr lang="zh-CN" altLang="en-US"/>
              <a:t>元</a:t>
            </a:r>
            <a:r>
              <a:rPr lang="en-US" altLang="zh-CN"/>
              <a:t>,</a:t>
            </a:r>
            <a:r>
              <a:rPr lang="zh-CN" altLang="en-US"/>
              <a:t>共计</a:t>
            </a:r>
            <a:r>
              <a:rPr lang="en-US" altLang="zh-CN"/>
              <a:t>400</a:t>
            </a:r>
            <a:r>
              <a:rPr lang="zh-CN" altLang="en-US"/>
              <a:t>元。财会部门根据有关凭证</a:t>
            </a:r>
            <a:r>
              <a:rPr lang="en-US" altLang="zh-CN"/>
              <a:t>,</a:t>
            </a:r>
            <a:r>
              <a:rPr lang="zh-CN" altLang="en-US"/>
              <a:t>应做账务处理如下</a:t>
            </a:r>
            <a:r>
              <a:rPr lang="en-US" altLang="zh-CN"/>
              <a:t>:</a:t>
            </a:r>
            <a:endParaRPr lang="zh-CN" altLang="en-US"/>
          </a:p>
        </p:txBody>
      </p:sp>
      <p:graphicFrame>
        <p:nvGraphicFramePr>
          <p:cNvPr id="3" name="表格 2"/>
          <p:cNvGraphicFramePr/>
          <p:nvPr>
            <p:custDataLst>
              <p:tags r:id="rId1"/>
            </p:custDataLst>
          </p:nvPr>
        </p:nvGraphicFramePr>
        <p:xfrm>
          <a:off x="2451100" y="1409700"/>
          <a:ext cx="7035800" cy="1473200"/>
        </p:xfrm>
        <a:graphic>
          <a:graphicData uri="http://schemas.openxmlformats.org/drawingml/2006/table">
            <a:tbl>
              <a:tblPr/>
              <a:tblGrid>
                <a:gridCol w="4665980"/>
                <a:gridCol w="2369820"/>
              </a:tblGrid>
              <a:tr h="596900">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87630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借:库存物品	400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贷:待处理财产损溢	400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365250" y="3129915"/>
            <a:ext cx="9549765" cy="744855"/>
          </a:xfrm>
          <a:prstGeom prst="rect">
            <a:avLst/>
          </a:prstGeom>
        </p:spPr>
        <p:txBody>
          <a:bodyPr>
            <a:noAutofit/>
          </a:bodyPr>
          <a:p>
            <a:pPr indent="0" defTabSz="266700" fontAlgn="auto">
              <a:lnSpc>
                <a:spcPct val="150000"/>
              </a:lnSpc>
              <a:spcBef>
                <a:spcPct val="0"/>
              </a:spcBef>
              <a:spcAft>
                <a:spcPct val="0"/>
              </a:spcAft>
            </a:pPr>
            <a:r>
              <a:rPr lang="en-US" altLang="zh-CN" sz="1800"/>
              <a:t>【例13-45】　接例13-44,经批准,盘盈的甲材料冲减单位管理费用。</a:t>
            </a:r>
            <a:endParaRPr lang="en-US" altLang="zh-CN" sz="1800"/>
          </a:p>
          <a:p>
            <a:pPr marL="0" indent="0" defTabSz="266700">
              <a:lnSpc>
                <a:spcPts val="1700"/>
              </a:lnSpc>
              <a:spcBef>
                <a:spcPct val="0"/>
              </a:spcBef>
              <a:spcAft>
                <a:spcPct val="0"/>
              </a:spcAft>
            </a:pPr>
            <a:r>
              <a:rPr lang="en-US" altLang="zh-CN" sz="1800"/>
              <a:t> </a:t>
            </a:r>
            <a:endParaRPr lang="en-US" altLang="zh-CN" sz="1800"/>
          </a:p>
        </p:txBody>
      </p:sp>
      <p:graphicFrame>
        <p:nvGraphicFramePr>
          <p:cNvPr id="5" name="表格 4"/>
          <p:cNvGraphicFramePr/>
          <p:nvPr>
            <p:custDataLst>
              <p:tags r:id="rId2"/>
            </p:custDataLst>
          </p:nvPr>
        </p:nvGraphicFramePr>
        <p:xfrm>
          <a:off x="2667000" y="3873500"/>
          <a:ext cx="6807200" cy="1968500"/>
        </p:xfrm>
        <a:graphic>
          <a:graphicData uri="http://schemas.openxmlformats.org/drawingml/2006/table">
            <a:tbl>
              <a:tblPr/>
              <a:tblGrid>
                <a:gridCol w="4706620"/>
                <a:gridCol w="2100580"/>
              </a:tblGrid>
              <a:tr h="831850">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36650">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借:待处理财产损溢	400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贷:单位管理费用   400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rPr>
                        <a:t>—</a:t>
                      </a:r>
                      <a:endParaRPr lang="en-US" altLang="zh-CN" sz="18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第五节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存货</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盘亏或者毁损、报废的存货</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68020" y="1420495"/>
            <a:ext cx="11066780" cy="29368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单位盘亏或者毁损、报废的库存物品等存货,按照待处理库存物品的账面余额,借记“待处理财产损溢”科目,贷记“库存物品”科目。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属于增值税一般纳税人的单位,若因非正常原因导致的库存物品盘亏或毁损,还应当将与该库存物品相关的增值税进项税额转出,按照其增值税进项税额,借记“待处理财产损溢”科目,贷记“应交增值税——应交税金(进项税额转出)”科目。
【例13-46】 某事业单位对库存物资进行期末盘点,盘亏对外加工产品所用的物品20千克,每千克80元,共计1 600元,该物品的进项税272元,已抵扣。该事业单位为增值税一般纳税人,物品是非正常原因导致的盘亏。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374900" y="4356100"/>
          <a:ext cx="7712075" cy="2221230"/>
        </p:xfrm>
        <a:graphic>
          <a:graphicData uri="http://schemas.openxmlformats.org/drawingml/2006/table">
            <a:tbl>
              <a:tblPr/>
              <a:tblGrid>
                <a:gridCol w="6341745"/>
                <a:gridCol w="1370330"/>
              </a:tblGrid>
              <a:tr h="62928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91945">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借:待处理财产损溢	1 872</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贷:库存物品	1 600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应交增值税——应交税金——进项税额转出	272</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对外投资</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561975" y="1341120"/>
            <a:ext cx="11172825" cy="46596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是指事业单位按规定以货币资金、实物资产、无形资产等方式形成的债权或股权投资。行政单位按规定不能对外投资，所以不设置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对外投资分为短期投资和长期投资。短期投资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是指事业单位取得的持有时间不超过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的投资。长期投资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是指事业单位取得的除短期投资以外的债权和股权性质的投资。债权投资主要是国债投资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股权投资主要是长期股权投资。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事业单位应当严格控制对外投资。在保证单位正常运转和事业发展的前提下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按照国家有关规定可以对外投资的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应当履行相关审批程序。事业单位不得使用财政拨款及其结余进行对外投资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不得从事股票、期货、基金、企业债券等投资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国家另有规定的除外。事业单位以非货币性资产对外投资的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应当按照国家有关规定进行资产评估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合理确定资产价值。事业单位应当严格遵守国家法律、行政法规以及财政部门、主管部门关于对外投资的有关规定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保障对外投资资金的安全。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30839" y="154559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786765" y="930910"/>
            <a:ext cx="6421755" cy="527685"/>
          </a:xfrm>
          <a:prstGeom prst="rect">
            <a:avLst/>
          </a:prstGeom>
          <a:noFill/>
        </p:spPr>
        <p:txBody>
          <a:bodyPr wrap="square" rtlCol="0" anchor="t">
            <a:noAutofit/>
          </a:bodyPr>
          <a:p>
            <a:r>
              <a:rPr lang="zh-CN" altLang="en-US" sz="2400"/>
              <a:t>一、短期投资</a:t>
            </a:r>
            <a:endParaRPr lang="zh-CN" altLang="en-US" sz="2400"/>
          </a:p>
        </p:txBody>
      </p:sp>
      <p:sp>
        <p:nvSpPr>
          <p:cNvPr id="20" name="文本框 19"/>
          <p:cNvSpPr txBox="1"/>
          <p:nvPr/>
        </p:nvSpPr>
        <p:spPr>
          <a:xfrm>
            <a:off x="1145540" y="1626870"/>
            <a:ext cx="10311765" cy="4673600"/>
          </a:xfrm>
          <a:prstGeom prst="rect">
            <a:avLst/>
          </a:prstGeom>
          <a:noFill/>
        </p:spPr>
        <p:txBody>
          <a:bodyPr wrap="square" rtlCol="0" anchor="t">
            <a:noAutofit/>
          </a:bodyPr>
          <a:p>
            <a:pPr indent="0" fontAlgn="auto">
              <a:lnSpc>
                <a:spcPct val="150000"/>
              </a:lnSpc>
            </a:pPr>
            <a:r>
              <a:rPr lang="en-US" altLang="zh-CN"/>
              <a:t>       </a:t>
            </a:r>
            <a:r>
              <a:rPr lang="zh-CN" altLang="en-US"/>
              <a:t>短期投资是指事业单位依法取得的</a:t>
            </a:r>
            <a:r>
              <a:rPr lang="en-US" altLang="zh-CN"/>
              <a:t>,</a:t>
            </a:r>
            <a:r>
              <a:rPr lang="zh-CN" altLang="en-US"/>
              <a:t>持有时间不超过</a:t>
            </a:r>
            <a:r>
              <a:rPr lang="en-US" altLang="zh-CN"/>
              <a:t>1</a:t>
            </a:r>
            <a:r>
              <a:rPr lang="zh-CN" altLang="en-US"/>
              <a:t>年</a:t>
            </a:r>
            <a:r>
              <a:rPr lang="en-US" altLang="zh-CN"/>
              <a:t>(</a:t>
            </a:r>
            <a:r>
              <a:rPr lang="zh-CN" altLang="en-US"/>
              <a:t>含</a:t>
            </a:r>
            <a:r>
              <a:rPr lang="en-US" altLang="zh-CN"/>
              <a:t>1</a:t>
            </a:r>
            <a:r>
              <a:rPr lang="zh-CN" altLang="en-US"/>
              <a:t>年</a:t>
            </a:r>
            <a:r>
              <a:rPr lang="en-US" altLang="zh-CN"/>
              <a:t>)</a:t>
            </a:r>
            <a:r>
              <a:rPr lang="zh-CN" altLang="en-US"/>
              <a:t>的投资。</a:t>
            </a:r>
            <a:endParaRPr lang="zh-CN" altLang="en-US"/>
          </a:p>
          <a:p>
            <a:pPr indent="0" fontAlgn="auto">
              <a:lnSpc>
                <a:spcPct val="150000"/>
              </a:lnSpc>
            </a:pPr>
            <a:r>
              <a:rPr lang="zh-CN" altLang="en-US"/>
              <a:t>　　事业单位应当设置</a:t>
            </a:r>
            <a:r>
              <a:rPr lang="en-US" altLang="zh-CN"/>
              <a:t>“</a:t>
            </a:r>
            <a:r>
              <a:rPr lang="zh-CN" altLang="en-US"/>
              <a:t>短期投资</a:t>
            </a:r>
            <a:r>
              <a:rPr lang="en-US" altLang="zh-CN"/>
              <a:t>”</a:t>
            </a:r>
            <a:r>
              <a:rPr lang="zh-CN" altLang="en-US"/>
              <a:t>科目</a:t>
            </a:r>
            <a:r>
              <a:rPr lang="en-US" altLang="zh-CN"/>
              <a:t>,</a:t>
            </a:r>
            <a:r>
              <a:rPr lang="zh-CN" altLang="en-US"/>
              <a:t>核算事业单位按照规定取得的</a:t>
            </a:r>
            <a:r>
              <a:rPr lang="en-US" altLang="zh-CN"/>
              <a:t>,</a:t>
            </a:r>
            <a:r>
              <a:rPr lang="zh-CN" altLang="en-US"/>
              <a:t>持有时间不超过</a:t>
            </a:r>
            <a:r>
              <a:rPr lang="en-US" altLang="zh-CN"/>
              <a:t> 1 </a:t>
            </a:r>
            <a:r>
              <a:rPr lang="zh-CN" altLang="en-US"/>
              <a:t>年</a:t>
            </a:r>
            <a:r>
              <a:rPr lang="en-US" altLang="zh-CN"/>
              <a:t> (</a:t>
            </a:r>
            <a:r>
              <a:rPr lang="zh-CN" altLang="en-US"/>
              <a:t>含</a:t>
            </a:r>
            <a:r>
              <a:rPr lang="en-US" altLang="zh-CN"/>
              <a:t> 1 </a:t>
            </a:r>
            <a:r>
              <a:rPr lang="zh-CN" altLang="en-US"/>
              <a:t>年</a:t>
            </a:r>
            <a:r>
              <a:rPr lang="en-US" altLang="zh-CN"/>
              <a:t>)</a:t>
            </a:r>
            <a:r>
              <a:rPr lang="zh-CN" altLang="en-US"/>
              <a:t>的投资</a:t>
            </a:r>
            <a:endParaRPr lang="zh-CN" altLang="en-US"/>
          </a:p>
          <a:p>
            <a:pPr indent="0" fontAlgn="auto">
              <a:lnSpc>
                <a:spcPct val="150000"/>
              </a:lnSpc>
            </a:pPr>
            <a:r>
              <a:rPr lang="zh-CN" altLang="en-US"/>
              <a:t>　　</a:t>
            </a:r>
            <a:r>
              <a:rPr lang="en-US" altLang="zh-CN"/>
              <a:t>“</a:t>
            </a:r>
            <a:r>
              <a:rPr lang="zh-CN" altLang="en-US"/>
              <a:t>短期投资</a:t>
            </a:r>
            <a:r>
              <a:rPr lang="en-US" altLang="zh-CN"/>
              <a:t>”</a:t>
            </a:r>
            <a:r>
              <a:rPr lang="zh-CN" altLang="en-US"/>
              <a:t>科目应当按照投资的种类等进行明细核算。本科目期末借方余额</a:t>
            </a:r>
            <a:r>
              <a:rPr lang="en-US" altLang="zh-CN"/>
              <a:t>,</a:t>
            </a:r>
            <a:r>
              <a:rPr lang="zh-CN" altLang="en-US"/>
              <a:t>反映事业单位持有短期投资的成本。</a:t>
            </a:r>
            <a:endParaRPr lang="zh-CN" altLang="en-US"/>
          </a:p>
          <a:p>
            <a:pPr indent="0" fontAlgn="auto">
              <a:lnSpc>
                <a:spcPct val="150000"/>
              </a:lnSpc>
            </a:pPr>
            <a:r>
              <a:rPr lang="en-US" altLang="zh-CN"/>
              <a:t>(</a:t>
            </a:r>
            <a:r>
              <a:rPr lang="zh-CN" altLang="en-US"/>
              <a:t>一</a:t>
            </a:r>
            <a:r>
              <a:rPr lang="en-US" altLang="zh-CN"/>
              <a:t>)</a:t>
            </a:r>
            <a:r>
              <a:rPr lang="zh-CN" altLang="en-US"/>
              <a:t>短期投资的取得</a:t>
            </a:r>
            <a:endParaRPr lang="zh-CN" altLang="en-US"/>
          </a:p>
          <a:p>
            <a:pPr indent="0" fontAlgn="auto">
              <a:lnSpc>
                <a:spcPct val="150000"/>
              </a:lnSpc>
            </a:pPr>
            <a:r>
              <a:rPr lang="zh-CN" altLang="en-US"/>
              <a:t>　　短期投资在取得时</a:t>
            </a:r>
            <a:r>
              <a:rPr lang="en-US" altLang="zh-CN"/>
              <a:t>,</a:t>
            </a:r>
            <a:r>
              <a:rPr lang="zh-CN" altLang="en-US"/>
              <a:t>应当按照实际成本</a:t>
            </a:r>
            <a:r>
              <a:rPr lang="en-US" altLang="zh-CN"/>
              <a:t>(</a:t>
            </a:r>
            <a:r>
              <a:rPr lang="zh-CN" altLang="en-US"/>
              <a:t>包括购买价款和相关税费</a:t>
            </a:r>
            <a:r>
              <a:rPr lang="en-US" altLang="zh-CN"/>
              <a:t>,</a:t>
            </a:r>
            <a:r>
              <a:rPr lang="zh-CN" altLang="en-US"/>
              <a:t>下同</a:t>
            </a:r>
            <a:r>
              <a:rPr lang="en-US" altLang="zh-CN"/>
              <a:t>)</a:t>
            </a:r>
            <a:r>
              <a:rPr lang="zh-CN" altLang="en-US"/>
              <a:t>作为初始投资成本。实际支付价款中包含的已到付息期但尚未领取的利息</a:t>
            </a:r>
            <a:r>
              <a:rPr lang="en-US" altLang="zh-CN"/>
              <a:t>,</a:t>
            </a:r>
            <a:r>
              <a:rPr lang="zh-CN" altLang="en-US"/>
              <a:t>应当于收到时冲减短期投资成本。</a:t>
            </a:r>
            <a:endParaRPr lang="zh-CN" altLang="en-US"/>
          </a:p>
          <a:p>
            <a:pPr indent="0" fontAlgn="auto">
              <a:lnSpc>
                <a:spcPct val="150000"/>
              </a:lnSpc>
            </a:pPr>
            <a:r>
              <a:rPr lang="zh-CN" altLang="en-US"/>
              <a:t>　　取得短期投资时</a:t>
            </a:r>
            <a:r>
              <a:rPr lang="en-US" altLang="zh-CN"/>
              <a:t>,</a:t>
            </a:r>
            <a:r>
              <a:rPr lang="zh-CN" altLang="en-US"/>
              <a:t>按照确定的投资成本</a:t>
            </a:r>
            <a:r>
              <a:rPr lang="en-US" altLang="zh-CN"/>
              <a:t>,</a:t>
            </a:r>
            <a:r>
              <a:rPr lang="zh-CN" altLang="en-US"/>
              <a:t>借记</a:t>
            </a:r>
            <a:r>
              <a:rPr lang="en-US" altLang="zh-CN"/>
              <a:t>“</a:t>
            </a:r>
            <a:r>
              <a:rPr lang="zh-CN" altLang="en-US"/>
              <a:t>短期投资</a:t>
            </a:r>
            <a:r>
              <a:rPr lang="en-US" altLang="zh-CN"/>
              <a:t>”</a:t>
            </a:r>
            <a:r>
              <a:rPr lang="zh-CN" altLang="en-US"/>
              <a:t>科目</a:t>
            </a:r>
            <a:r>
              <a:rPr lang="en-US" altLang="zh-CN"/>
              <a:t>,</a:t>
            </a:r>
            <a:r>
              <a:rPr lang="zh-CN" altLang="en-US"/>
              <a:t>贷记</a:t>
            </a:r>
            <a:r>
              <a:rPr lang="en-US" altLang="zh-CN"/>
              <a:t>“</a:t>
            </a:r>
            <a:r>
              <a:rPr lang="zh-CN" altLang="en-US"/>
              <a:t>银行存款</a:t>
            </a:r>
            <a:r>
              <a:rPr lang="en-US" altLang="zh-CN"/>
              <a:t>”</a:t>
            </a:r>
            <a:r>
              <a:rPr lang="zh-CN" altLang="en-US"/>
              <a:t>等科目。收到取得投资时实际支付价款中包含的已到付息期但尚未领取的利息</a:t>
            </a:r>
            <a:r>
              <a:rPr lang="en-US" altLang="zh-CN"/>
              <a:t>,</a:t>
            </a:r>
            <a:r>
              <a:rPr lang="zh-CN" altLang="en-US"/>
              <a:t>按照实际收到的金额</a:t>
            </a:r>
            <a:r>
              <a:rPr lang="en-US" altLang="zh-CN"/>
              <a:t>,</a:t>
            </a:r>
            <a:r>
              <a:rPr lang="zh-CN" altLang="en-US"/>
              <a:t>借记</a:t>
            </a:r>
            <a:r>
              <a:rPr lang="en-US" altLang="zh-CN"/>
              <a:t>“</a:t>
            </a:r>
            <a:r>
              <a:rPr lang="zh-CN" altLang="en-US"/>
              <a:t>银行存款</a:t>
            </a:r>
            <a:r>
              <a:rPr lang="en-US" altLang="zh-CN"/>
              <a:t>”</a:t>
            </a:r>
            <a:r>
              <a:rPr lang="zh-CN" altLang="en-US"/>
              <a:t>科目</a:t>
            </a:r>
            <a:r>
              <a:rPr lang="en-US" altLang="zh-CN"/>
              <a:t>,</a:t>
            </a:r>
            <a:r>
              <a:rPr lang="zh-CN" altLang="en-US"/>
              <a:t>贷记</a:t>
            </a:r>
            <a:r>
              <a:rPr lang="en-US" altLang="zh-CN"/>
              <a:t>“</a:t>
            </a:r>
            <a:r>
              <a:rPr lang="zh-CN" altLang="en-US"/>
              <a:t>短期投资</a:t>
            </a:r>
            <a:r>
              <a:rPr lang="en-US" altLang="zh-CN"/>
              <a:t>”</a:t>
            </a:r>
            <a:r>
              <a:rPr lang="zh-CN" altLang="en-US"/>
              <a:t>科目。</a:t>
            </a:r>
            <a:endParaRPr lang="zh-CN" altLang="en-US"/>
          </a:p>
        </p:txBody>
      </p:sp>
    </p:spTree>
    <p:custDataLst>
      <p:tags r:id="rId6"/>
    </p:custData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30839" y="154559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786765" y="930910"/>
            <a:ext cx="6421755" cy="527685"/>
          </a:xfrm>
          <a:prstGeom prst="rect">
            <a:avLst/>
          </a:prstGeom>
          <a:noFill/>
        </p:spPr>
        <p:txBody>
          <a:bodyPr wrap="square" rtlCol="0" anchor="t">
            <a:noAutofit/>
          </a:bodyPr>
          <a:p>
            <a:r>
              <a:rPr lang="zh-CN" altLang="en-US" sz="2400"/>
              <a:t>一、短期投资</a:t>
            </a:r>
            <a:endParaRPr lang="zh-CN" altLang="en-US" sz="2400"/>
          </a:p>
        </p:txBody>
      </p:sp>
      <p:sp>
        <p:nvSpPr>
          <p:cNvPr id="20" name="文本框 19"/>
          <p:cNvSpPr txBox="1"/>
          <p:nvPr/>
        </p:nvSpPr>
        <p:spPr>
          <a:xfrm>
            <a:off x="967105" y="1626870"/>
            <a:ext cx="10237470" cy="1592580"/>
          </a:xfrm>
          <a:prstGeom prst="rect">
            <a:avLst/>
          </a:prstGeom>
          <a:noFill/>
        </p:spPr>
        <p:txBody>
          <a:bodyPr wrap="square" rtlCol="0" anchor="t">
            <a:noAutofit/>
          </a:bodyPr>
          <a:p>
            <a:pPr indent="0" fontAlgn="auto">
              <a:lnSpc>
                <a:spcPct val="150000"/>
              </a:lnSpc>
            </a:pPr>
            <a:r>
              <a:rPr lang="zh-CN" altLang="en-US"/>
              <a:t>【例</a:t>
            </a:r>
            <a:r>
              <a:rPr lang="en-US" altLang="zh-CN"/>
              <a:t>13-47</a:t>
            </a:r>
            <a:r>
              <a:rPr lang="zh-CN" altLang="en-US"/>
              <a:t>】　某事业单位</a:t>
            </a:r>
            <a:r>
              <a:rPr lang="en-US" altLang="zh-CN"/>
              <a:t>2024</a:t>
            </a:r>
            <a:r>
              <a:rPr lang="zh-CN" altLang="en-US"/>
              <a:t>年</a:t>
            </a:r>
            <a:r>
              <a:rPr lang="en-US" altLang="zh-CN"/>
              <a:t>1</a:t>
            </a:r>
            <a:r>
              <a:rPr lang="zh-CN" altLang="en-US"/>
              <a:t>月</a:t>
            </a:r>
            <a:r>
              <a:rPr lang="en-US" altLang="zh-CN"/>
              <a:t>1</a:t>
            </a:r>
            <a:r>
              <a:rPr lang="zh-CN" altLang="en-US"/>
              <a:t>日购入一年期国债</a:t>
            </a:r>
            <a:r>
              <a:rPr lang="en-US" altLang="zh-CN"/>
              <a:t>100 000</a:t>
            </a:r>
            <a:r>
              <a:rPr lang="zh-CN" altLang="en-US"/>
              <a:t>元</a:t>
            </a:r>
            <a:r>
              <a:rPr lang="en-US" altLang="zh-CN"/>
              <a:t>,</a:t>
            </a:r>
            <a:r>
              <a:rPr lang="zh-CN" altLang="en-US"/>
              <a:t>每半年支付一次利息</a:t>
            </a:r>
            <a:r>
              <a:rPr lang="en-US" altLang="zh-CN"/>
              <a:t>,</a:t>
            </a:r>
            <a:r>
              <a:rPr lang="zh-CN" altLang="en-US"/>
              <a:t>购买时发生手续费</a:t>
            </a:r>
            <a:r>
              <a:rPr lang="en-US" altLang="zh-CN"/>
              <a:t>500</a:t>
            </a:r>
            <a:r>
              <a:rPr lang="zh-CN" altLang="en-US"/>
              <a:t>元</a:t>
            </a:r>
            <a:r>
              <a:rPr lang="en-US" altLang="zh-CN"/>
              <a:t>,</a:t>
            </a:r>
            <a:r>
              <a:rPr lang="zh-CN" altLang="en-US"/>
              <a:t>用银行存款支付。财会部门根据有关凭证</a:t>
            </a:r>
            <a:r>
              <a:rPr lang="en-US" altLang="zh-CN"/>
              <a:t>,</a:t>
            </a:r>
            <a:r>
              <a:rPr lang="zh-CN" altLang="en-US"/>
              <a:t>应做账务处理如下</a:t>
            </a:r>
            <a:r>
              <a:rPr lang="en-US" altLang="zh-CN"/>
              <a:t>:</a:t>
            </a:r>
            <a:endParaRPr lang="zh-CN" altLang="en-US"/>
          </a:p>
        </p:txBody>
      </p:sp>
      <p:graphicFrame>
        <p:nvGraphicFramePr>
          <p:cNvPr id="2" name="表格 1"/>
          <p:cNvGraphicFramePr/>
          <p:nvPr>
            <p:custDataLst>
              <p:tags r:id="rId6"/>
            </p:custDataLst>
          </p:nvPr>
        </p:nvGraphicFramePr>
        <p:xfrm>
          <a:off x="2006600" y="2717800"/>
          <a:ext cx="8148320" cy="2055495"/>
        </p:xfrm>
        <a:graphic>
          <a:graphicData uri="http://schemas.openxmlformats.org/drawingml/2006/table">
            <a:tbl>
              <a:tblPr/>
              <a:tblGrid>
                <a:gridCol w="3467735"/>
                <a:gridCol w="4680585"/>
              </a:tblGrid>
              <a:tr h="76136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29413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借:短期投资	100 500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贷:银行存款	100 500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100 500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100 500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7"/>
    </p:custData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4001597" y="6045200"/>
            <a:ext cx="8190403" cy="812800"/>
            <a:chOff x="4001597" y="5613400"/>
            <a:chExt cx="8190403" cy="1244600"/>
          </a:xfrm>
        </p:grpSpPr>
        <p:sp>
          <p:nvSpPr>
            <p:cNvPr id="2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等腰三角形 2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30839" y="154559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9" name="文本框 18"/>
          <p:cNvSpPr txBox="1"/>
          <p:nvPr/>
        </p:nvSpPr>
        <p:spPr>
          <a:xfrm>
            <a:off x="786765" y="930910"/>
            <a:ext cx="6421755" cy="527685"/>
          </a:xfrm>
          <a:prstGeom prst="rect">
            <a:avLst/>
          </a:prstGeom>
          <a:noFill/>
        </p:spPr>
        <p:txBody>
          <a:bodyPr wrap="square" rtlCol="0" anchor="t">
            <a:noAutofit/>
          </a:bodyPr>
          <a:p>
            <a:r>
              <a:rPr lang="zh-CN" altLang="en-US" sz="2400"/>
              <a:t>一、短期投资</a:t>
            </a:r>
            <a:endParaRPr lang="zh-CN" altLang="en-US" sz="2400"/>
          </a:p>
        </p:txBody>
      </p:sp>
      <p:sp>
        <p:nvSpPr>
          <p:cNvPr id="20" name="文本框 19"/>
          <p:cNvSpPr txBox="1"/>
          <p:nvPr/>
        </p:nvSpPr>
        <p:spPr>
          <a:xfrm>
            <a:off x="715010" y="1626870"/>
            <a:ext cx="10489565" cy="2486660"/>
          </a:xfrm>
          <a:prstGeom prst="rect">
            <a:avLst/>
          </a:prstGeom>
          <a:noFill/>
        </p:spPr>
        <p:txBody>
          <a:bodyPr wrap="square" rtlCol="0" anchor="t">
            <a:noAutofit/>
          </a:bodyPr>
          <a:p>
            <a:pPr indent="0" fontAlgn="auto">
              <a:lnSpc>
                <a:spcPct val="150000"/>
              </a:lnSpc>
            </a:pPr>
            <a:r>
              <a:rPr lang="en-US" altLang="zh-CN"/>
              <a:t>(</a:t>
            </a:r>
            <a:r>
              <a:rPr lang="zh-CN" altLang="en-US"/>
              <a:t>二</a:t>
            </a:r>
            <a:r>
              <a:rPr lang="en-US" altLang="zh-CN"/>
              <a:t>)</a:t>
            </a:r>
            <a:r>
              <a:rPr lang="zh-CN" altLang="en-US"/>
              <a:t>短期投资的持有期间</a:t>
            </a:r>
            <a:endParaRPr lang="zh-CN" altLang="en-US"/>
          </a:p>
          <a:p>
            <a:pPr indent="0" fontAlgn="auto">
              <a:lnSpc>
                <a:spcPct val="150000"/>
              </a:lnSpc>
            </a:pPr>
            <a:r>
              <a:rPr lang="zh-CN" altLang="en-US"/>
              <a:t>　　短期投资持有期间的利息</a:t>
            </a:r>
            <a:r>
              <a:rPr lang="en-US" altLang="zh-CN"/>
              <a:t>,</a:t>
            </a:r>
            <a:r>
              <a:rPr lang="zh-CN" altLang="en-US"/>
              <a:t>应当于实际收到时确认为投资收益。</a:t>
            </a:r>
            <a:endParaRPr lang="zh-CN" altLang="en-US"/>
          </a:p>
          <a:p>
            <a:pPr indent="0" fontAlgn="auto">
              <a:lnSpc>
                <a:spcPct val="150000"/>
              </a:lnSpc>
            </a:pPr>
            <a:r>
              <a:rPr lang="zh-CN" altLang="en-US"/>
              <a:t>　　收到短期投资持有期间的利息</a:t>
            </a:r>
            <a:r>
              <a:rPr lang="en-US" altLang="zh-CN"/>
              <a:t>,</a:t>
            </a:r>
            <a:r>
              <a:rPr lang="zh-CN" altLang="en-US"/>
              <a:t>按照实际收到的金额</a:t>
            </a:r>
            <a:r>
              <a:rPr lang="en-US" altLang="zh-CN"/>
              <a:t>,</a:t>
            </a:r>
            <a:r>
              <a:rPr lang="zh-CN" altLang="en-US"/>
              <a:t>借记</a:t>
            </a:r>
            <a:r>
              <a:rPr lang="en-US" altLang="zh-CN"/>
              <a:t>“</a:t>
            </a:r>
            <a:r>
              <a:rPr lang="zh-CN" altLang="en-US"/>
              <a:t>银行存款</a:t>
            </a:r>
            <a:r>
              <a:rPr lang="en-US" altLang="zh-CN"/>
              <a:t>”</a:t>
            </a:r>
            <a:r>
              <a:rPr lang="zh-CN" altLang="en-US"/>
              <a:t>科目</a:t>
            </a:r>
            <a:r>
              <a:rPr lang="en-US" altLang="zh-CN"/>
              <a:t>,</a:t>
            </a:r>
            <a:r>
              <a:rPr lang="zh-CN" altLang="en-US"/>
              <a:t>贷记</a:t>
            </a:r>
            <a:r>
              <a:rPr lang="en-US" altLang="zh-CN"/>
              <a:t>“</a:t>
            </a:r>
            <a:r>
              <a:rPr lang="zh-CN" altLang="en-US"/>
              <a:t>投资收益</a:t>
            </a:r>
            <a:r>
              <a:rPr lang="en-US" altLang="zh-CN"/>
              <a:t>”</a:t>
            </a:r>
            <a:r>
              <a:rPr lang="zh-CN" altLang="en-US"/>
              <a:t>科目。</a:t>
            </a:r>
            <a:endParaRPr lang="zh-CN" altLang="en-US"/>
          </a:p>
          <a:p>
            <a:pPr indent="0" fontAlgn="auto">
              <a:lnSpc>
                <a:spcPct val="150000"/>
              </a:lnSpc>
            </a:pPr>
            <a:r>
              <a:rPr lang="zh-CN" altLang="en-US"/>
              <a:t>　　【例</a:t>
            </a:r>
            <a:r>
              <a:rPr lang="en-US" altLang="zh-CN"/>
              <a:t>13-48</a:t>
            </a:r>
            <a:r>
              <a:rPr lang="zh-CN" altLang="en-US"/>
              <a:t>】　续例</a:t>
            </a:r>
            <a:r>
              <a:rPr lang="en-US" altLang="zh-CN"/>
              <a:t>13-47,2024</a:t>
            </a:r>
            <a:r>
              <a:rPr lang="zh-CN" altLang="en-US"/>
              <a:t>年</a:t>
            </a:r>
            <a:r>
              <a:rPr lang="en-US" altLang="zh-CN"/>
              <a:t>7</a:t>
            </a:r>
            <a:r>
              <a:rPr lang="zh-CN" altLang="en-US"/>
              <a:t>月</a:t>
            </a:r>
            <a:r>
              <a:rPr lang="en-US" altLang="zh-CN"/>
              <a:t>1</a:t>
            </a:r>
            <a:r>
              <a:rPr lang="zh-CN" altLang="en-US"/>
              <a:t>日</a:t>
            </a:r>
            <a:r>
              <a:rPr lang="en-US" altLang="zh-CN"/>
              <a:t>,</a:t>
            </a:r>
            <a:r>
              <a:rPr lang="zh-CN" altLang="en-US"/>
              <a:t>该单位收到利息</a:t>
            </a:r>
            <a:r>
              <a:rPr lang="en-US" altLang="zh-CN"/>
              <a:t>3 000</a:t>
            </a:r>
            <a:r>
              <a:rPr lang="zh-CN" altLang="en-US"/>
              <a:t>元</a:t>
            </a:r>
            <a:r>
              <a:rPr lang="en-US" altLang="zh-CN"/>
              <a:t>,</a:t>
            </a:r>
            <a:r>
              <a:rPr lang="zh-CN" altLang="en-US"/>
              <a:t>并存入银行。财会部门根据有关凭证</a:t>
            </a:r>
            <a:r>
              <a:rPr lang="en-US" altLang="zh-CN"/>
              <a:t>,</a:t>
            </a:r>
            <a:r>
              <a:rPr lang="zh-CN" altLang="en-US"/>
              <a:t>应做账务处理如下</a:t>
            </a:r>
            <a:r>
              <a:rPr lang="en-US" altLang="zh-CN"/>
              <a:t>:</a:t>
            </a:r>
            <a:endParaRPr lang="zh-CN" altLang="en-US"/>
          </a:p>
        </p:txBody>
      </p:sp>
      <p:graphicFrame>
        <p:nvGraphicFramePr>
          <p:cNvPr id="5" name="表格 4"/>
          <p:cNvGraphicFramePr/>
          <p:nvPr>
            <p:custDataLst>
              <p:tags r:id="rId6"/>
            </p:custDataLst>
          </p:nvPr>
        </p:nvGraphicFramePr>
        <p:xfrm>
          <a:off x="2719705" y="3876675"/>
          <a:ext cx="7991475" cy="2643505"/>
        </p:xfrm>
        <a:graphic>
          <a:graphicData uri="http://schemas.openxmlformats.org/drawingml/2006/table">
            <a:tbl>
              <a:tblPr/>
              <a:tblGrid>
                <a:gridCol w="3748405"/>
                <a:gridCol w="4243070"/>
              </a:tblGrid>
              <a:tr h="756285">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财务会计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30">
                          <a:solidFill>
                            <a:srgbClr val="000000"/>
                          </a:solidFill>
                          <a:latin typeface="微软雅黑" panose="020B0503020204020204" charset="-122"/>
                          <a:ea typeface="微软雅黑" panose="020B0503020204020204" charset="-122"/>
                        </a:rPr>
                        <a:t>预算会计</a:t>
                      </a:r>
                      <a:endParaRPr lang="zh-CN" sz="17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87220">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贷:投资收益	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7"/>
    </p:custData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短期投资的处置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23265" y="1219200"/>
            <a:ext cx="10776585" cy="28257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单位按规定出售或到期收回短期投资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应当将收到的价款扣除短期投资账面余额和相关税费后的差额计入投资损益。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出售短期投资或到期收回短期投资本息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按照出售或收回短期投资的账面余额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短期投资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借记或贷记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13-49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接例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13-47,2025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日该单位所购国债到期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收到本金和利息共计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103 000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并存入银行。不考虑增值税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35200" y="4044950"/>
          <a:ext cx="7531100" cy="2482850"/>
        </p:xfrm>
        <a:graphic>
          <a:graphicData uri="http://schemas.openxmlformats.org/drawingml/2006/table">
            <a:tbl>
              <a:tblPr/>
              <a:tblGrid>
                <a:gridCol w="3544570"/>
                <a:gridCol w="3986530"/>
              </a:tblGrid>
              <a:tr h="490855">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财务会计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rPr>
                        <a:t>预算会计</a:t>
                      </a:r>
                      <a:endParaRPr lang="zh-CN" sz="17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991995">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借:银行存款	103 000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贷:短期投资	100 500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投资收益	2 500</a:t>
                      </a:r>
                      <a:endParaRPr 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103 000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a:t>
                      </a:r>
                      <a:r>
                        <a:rPr lang="zh-CN" sz="1700" spc="12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100 500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p>
                      <a:pPr marL="0" indent="342900" algn="l">
                        <a:lnSpc>
                          <a:spcPct val="120000"/>
                        </a:lnSpc>
                        <a:spcBef>
                          <a:spcPts val="0"/>
                        </a:spcBef>
                        <a:spcAft>
                          <a:spcPts val="0"/>
                        </a:spcAft>
                      </a:pP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  </a:t>
                      </a:r>
                      <a:r>
                        <a:rPr lang="zh-CN" sz="17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7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700" spc="120">
                          <a:solidFill>
                            <a:srgbClr val="000000"/>
                          </a:solidFill>
                          <a:latin typeface="微软雅黑" panose="020B0503020204020204" charset="-122"/>
                          <a:ea typeface="微软雅黑" panose="020B0503020204020204" charset="-122"/>
                          <a:cs typeface="微软雅黑" panose="020B0503020204020204" charset="-122"/>
                        </a:rPr>
                        <a:t>2 500</a:t>
                      </a:r>
                      <a:endParaRPr lang="en-US" altLang="zh-CN" sz="17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83544" y="140843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62330" y="1408430"/>
            <a:ext cx="10798810" cy="48279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核算事业单位按照规定取得的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持有时间超过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并按照债券投资的种类进行明细核算。本科目期末借方余额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反映事业单位持有的长期债券投资的价值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长期债券投资的取得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长期债券投资在取得时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应当按照实际成本作为初始投资成本。实际支付价款中包含的已到付息期但尚未领取的债券利息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应当单独确认为应收利息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不计入长期债券投资初始投资成本。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取得的长期债券投资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按照支付的价款中包含的已到付息期但尚未领取的利息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实际收到取得债券时所支付价款中包含的已到付息期但尚未领取的利息时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702310" y="868045"/>
            <a:ext cx="6390640" cy="553085"/>
          </a:xfrm>
          <a:prstGeom prst="rect">
            <a:avLst/>
          </a:prstGeom>
          <a:noFill/>
        </p:spPr>
        <p:txBody>
          <a:bodyPr wrap="square" rtlCol="0" anchor="t">
            <a:noAutofit/>
          </a:bodyPr>
          <a:p>
            <a:r>
              <a:rPr lang="zh-CN" altLang="en-US" sz="2400"/>
              <a:t>二、长期债券投资</a:t>
            </a:r>
            <a:endParaRPr lang="zh-CN" altLang="en-US" sz="2400"/>
          </a:p>
        </p:txBody>
      </p:sp>
    </p:spTree>
    <p:custDataLst>
      <p:tags r:id="rId7"/>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货币资金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因公借款</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01725" y="1510665"/>
            <a:ext cx="9859645" cy="15887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【例13-3】 续例13-2,张三5月20日出差回来报销,实际报销金额为4 800元,多退少补,退回现金200元。财会部门根据有关凭证,应做账务处理如下: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1555750" y="3225800"/>
          <a:ext cx="8767445" cy="2722880"/>
        </p:xfrm>
        <a:graphic>
          <a:graphicData uri="http://schemas.openxmlformats.org/drawingml/2006/table">
            <a:tbl>
              <a:tblPr/>
              <a:tblGrid>
                <a:gridCol w="4164330"/>
                <a:gridCol w="4603115"/>
              </a:tblGrid>
              <a:tr h="853440">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69440">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借:业务活动费用 4 800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库存现金	  200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贷:其他应收款	  5 000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事业支出</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4</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800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4</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800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83544" y="140843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94080" y="1408430"/>
            <a:ext cx="10767060" cy="15043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日购入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年期国家债券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支付手续费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该债券票面利率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分期付息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到期一次还本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以银行存款支付。财会部门根据有关凭证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702310" y="868045"/>
            <a:ext cx="6390640" cy="553085"/>
          </a:xfrm>
          <a:prstGeom prst="rect">
            <a:avLst/>
          </a:prstGeom>
          <a:noFill/>
        </p:spPr>
        <p:txBody>
          <a:bodyPr wrap="square" rtlCol="0" anchor="t">
            <a:noAutofit/>
          </a:bodyPr>
          <a:p>
            <a:r>
              <a:rPr lang="zh-CN" altLang="en-US" sz="2400"/>
              <a:t>二、长期债券投资</a:t>
            </a:r>
            <a:endParaRPr lang="zh-CN" altLang="en-US" sz="2400"/>
          </a:p>
        </p:txBody>
      </p:sp>
      <p:graphicFrame>
        <p:nvGraphicFramePr>
          <p:cNvPr id="5" name="表格 4"/>
          <p:cNvGraphicFramePr/>
          <p:nvPr>
            <p:custDataLst>
              <p:tags r:id="rId7"/>
            </p:custDataLst>
          </p:nvPr>
        </p:nvGraphicFramePr>
        <p:xfrm>
          <a:off x="1642110" y="2912745"/>
          <a:ext cx="10018395" cy="2875280"/>
        </p:xfrm>
        <a:graphic>
          <a:graphicData uri="http://schemas.openxmlformats.org/drawingml/2006/table">
            <a:tbl>
              <a:tblPr/>
              <a:tblGrid>
                <a:gridCol w="4921250"/>
                <a:gridCol w="5097145"/>
              </a:tblGrid>
              <a:tr h="1034415">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财务会计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2000" spc="130">
                          <a:solidFill>
                            <a:srgbClr val="000000"/>
                          </a:solidFill>
                          <a:latin typeface="微软雅黑" panose="020B0503020204020204" charset="-122"/>
                          <a:ea typeface="微软雅黑" panose="020B0503020204020204" charset="-122"/>
                        </a:rPr>
                        <a:t>预算会计</a:t>
                      </a:r>
                      <a:endParaRPr lang="zh-CN" sz="2000" spc="130">
                        <a:solidFill>
                          <a:srgbClr val="000000"/>
                        </a:solidFill>
                        <a:latin typeface="微软雅黑" panose="020B0503020204020204" charset="-122"/>
                        <a:ea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840865">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借:长期债券投资——成本180 500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a:t>
                      </a:r>
                      <a:r>
                        <a:rPr lang="zh-CN" sz="1800" spc="130">
                          <a:solidFill>
                            <a:srgbClr val="000000"/>
                          </a:solidFill>
                          <a:latin typeface="微软雅黑" panose="020B0503020204020204" charset="-122"/>
                          <a:ea typeface="微软雅黑" panose="020B0503020204020204" charset="-122"/>
                          <a:cs typeface="微软雅黑" panose="020B0503020204020204" charset="-122"/>
                        </a:rPr>
                        <a:t>贷:银行存款	        180 500</a:t>
                      </a:r>
                      <a:endParaRPr 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投资支出</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180</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500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sz="1800" spc="13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3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180</a:t>
                      </a:r>
                      <a:r>
                        <a:rPr lang="en-US" altLang="zh-CN" sz="1800" spc="130">
                          <a:solidFill>
                            <a:srgbClr val="000000"/>
                          </a:solidFill>
                          <a:latin typeface="微软雅黑" panose="020B0503020204020204" charset="-122"/>
                          <a:ea typeface="微软雅黑" panose="020B0503020204020204" charset="-122"/>
                          <a:cs typeface="微软雅黑" panose="020B0503020204020204" charset="-122"/>
                        </a:rPr>
                        <a:t> 500</a:t>
                      </a:r>
                      <a:endParaRPr lang="en-US" altLang="zh-CN" sz="1800" spc="130">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长期债券投资的持有期间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47165"/>
            <a:ext cx="11276965" cy="47821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长期债券投资持有期间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应当按期以票面金额与票面利率计算确认利息收入。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对于分期付息、一次还本的长期债券投资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应当将计算确定的应收未收利息确认为应收利息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计入投资收益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对于一次还本付息的长期债券投资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应当将计算确定的应收未收利息计入投资收益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并增加长期债券投资的账面余额。</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长期债券投资持有期间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按期以债券票面金额与票面利率计算确认利息收入时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如为到期一次还本付息的债券投资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应计利息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如为分期付息、到期一次还本的债券投资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收到分期支付的利息时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按照实收的金额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长期债券投资的持有期间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447165"/>
            <a:ext cx="11276965" cy="1332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13-50,2024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年年末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单位计提本年应收利息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次年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收入利息存入银行。财会部门根据有关凭证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209800" y="2641600"/>
          <a:ext cx="8387080" cy="3306445"/>
        </p:xfrm>
        <a:graphic>
          <a:graphicData uri="http://schemas.openxmlformats.org/drawingml/2006/table">
            <a:tbl>
              <a:tblPr/>
              <a:tblGrid>
                <a:gridCol w="4019550"/>
                <a:gridCol w="4367530"/>
              </a:tblGrid>
              <a:tr h="596265">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财务会计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rgbClr val="000000"/>
                          </a:solidFill>
                          <a:latin typeface="微软雅黑" panose="020B0503020204020204" charset="-122"/>
                          <a:ea typeface="微软雅黑" panose="020B0503020204020204" charset="-122"/>
                        </a:rPr>
                        <a:t>预算会计</a:t>
                      </a:r>
                      <a:endParaRPr lang="zh-CN" sz="1800" spc="13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9507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计提时:</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借:应收利息	12 600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贷:投资收益	12 600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15110">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收到时</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银行存款</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应收利息</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长期债券投资的处置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28040" y="1502410"/>
            <a:ext cx="9779000" cy="46615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单位按规定出售或到期收回长期债券投资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应当将实际收到的价款扣除长期债券投资账面余额和相关税费后的差额计入投资损益。</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到期收回长期债券投资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按照长期债券投资的账面余额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按照相关应收利息金额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对外出售长期债券投资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按照实际收到的金额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按照长期债券投资的账面余额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长期债券投资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按照已记入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科目但尚未收取的金额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贷记或借记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科目。涉及增值税业务的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相关账务处理参见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应交增值税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长期债券投资的处置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74090" y="1502410"/>
            <a:ext cx="9632950" cy="18300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续例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13-50,2029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该债券到期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收到本金和最后一期利息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假设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2028</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日确认应收利息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元和投资收益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12 600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不考虑增值税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87880" y="3159125"/>
          <a:ext cx="8763000" cy="3220085"/>
        </p:xfrm>
        <a:graphic>
          <a:graphicData uri="http://schemas.openxmlformats.org/drawingml/2006/table">
            <a:tbl>
              <a:tblPr/>
              <a:tblGrid>
                <a:gridCol w="4756150"/>
                <a:gridCol w="4006850"/>
              </a:tblGrid>
              <a:tr h="462915">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57170">
                <a:tc>
                  <a:txBody>
                    <a:bodyPr/>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12 600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贷:应收利息	12 600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借:银行存款	180 000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投资收益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贷:长期债券投资——成本</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180 500</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12 600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180 000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11430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投资预算收益</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85725" indent="3429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其他结余</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180 500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57150" marB="571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373384" y="149479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978535" y="1488440"/>
            <a:ext cx="10443210" cy="43630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事业单位应当设置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核算按照规定取得的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持有时间超过</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的股权性质的投资。按照《政府会计准则制度解释第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政府会计的股权投资是指政府会计主体持有的各类股权投资资产，包括国际金融组织股权投资、投资基金股权投资、企业股权投资等；不包括出资成立非营利法人单位，如事业单位、社会团体、基金会等。出资成立非营利法人单位时，财务会计记入其他费用，预算会计记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应当按照被投资单位和长期股权投资取得方式等进行明细核算。长期股权投资采用权益法核算的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还应当按照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损益调整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其他权益变动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设置明细科目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进行明细核算。本科目期末借方余额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反映事业单位持有的长期股权投资的价值。</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819150" y="868680"/>
            <a:ext cx="6957695" cy="619760"/>
          </a:xfrm>
          <a:prstGeom prst="rect">
            <a:avLst/>
          </a:prstGeom>
          <a:noFill/>
        </p:spPr>
        <p:txBody>
          <a:bodyPr wrap="square" rtlCol="0" anchor="t">
            <a:noAutofit/>
          </a:bodyPr>
          <a:p>
            <a:r>
              <a:rPr lang="zh-CN" altLang="en-US" sz="2400"/>
              <a:t>三、长期股权投资</a:t>
            </a:r>
            <a:endParaRPr lang="zh-CN" altLang="en-US" sz="2400"/>
          </a:p>
        </p:txBody>
      </p:sp>
    </p:spTree>
    <p:custDataLst>
      <p:tags r:id="rId7"/>
    </p:custData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3405" y="1219200"/>
            <a:ext cx="11128375" cy="53340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长期股权投资在取得时,应当按照实际成本作为初始投资成本。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支付现金取得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单位以支付现金取得的长期股权投资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按照实际支付的全部价款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包括购买价款和相关税费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作为实际成本。实际支付价款中包含的已宣告但尚未发放的现金股利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应当单独确认为应收股利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不计入长期股权投资初始投资成本。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以现金取得的长期股权投资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按照确定的投资成本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或</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按照支付的价款中包含的已宣告但尚未发放的现金股利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按照实际支付的全部价款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实际收到取得投资时所支付价款中包含的已宣告但尚未发放的现金股利时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长期股权投资的取得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2135" y="1537335"/>
            <a:ext cx="11129645" cy="15233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某科研事业单位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日用银行存款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公司进行投资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占</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公司股份的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日已宣告在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日发放股利</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2024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该科研事业单位收到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即</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万元的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1679575" y="2921000"/>
          <a:ext cx="9512935" cy="3505200"/>
        </p:xfrm>
        <a:graphic>
          <a:graphicData uri="http://schemas.openxmlformats.org/drawingml/2006/table">
            <a:tbl>
              <a:tblPr/>
              <a:tblGrid>
                <a:gridCol w="4318635"/>
                <a:gridCol w="5194300"/>
              </a:tblGrid>
              <a:tr h="340995">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财务会计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rPr>
                        <a:t>预算会计</a:t>
                      </a:r>
                      <a:endParaRPr lang="zh-CN" sz="1600" spc="120">
                        <a:solidFill>
                          <a:srgbClr val="000000"/>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164205">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1月1日:</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借:长期股权投资——成本9 840 000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应收股利——A公司	160 000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贷:银行存款	       10 000 000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1月13日:</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借:银行存款	160 000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    贷:应收股利——A公司	160 000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a:t>
                      </a:r>
                      <a:r>
                        <a:rPr lang="zh-CN" sz="1600" spc="120">
                          <a:solidFill>
                            <a:srgbClr val="000000"/>
                          </a:solidFill>
                          <a:latin typeface="微软雅黑" panose="020B0503020204020204" charset="-122"/>
                          <a:ea typeface="微软雅黑" panose="020B0503020204020204" charset="-122"/>
                          <a:cs typeface="微软雅黑" panose="020B0503020204020204" charset="-122"/>
                        </a:rPr>
                        <a:t>月</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a:t>
                      </a:r>
                      <a:r>
                        <a:rPr lang="zh-CN" sz="1600" spc="120">
                          <a:solidFill>
                            <a:srgbClr val="000000"/>
                          </a:solidFill>
                          <a:latin typeface="微软雅黑" panose="020B0503020204020204" charset="-122"/>
                          <a:ea typeface="微软雅黑" panose="020B0503020204020204" charset="-122"/>
                          <a:cs typeface="微软雅黑" panose="020B0503020204020204" charset="-122"/>
                        </a:rPr>
                        <a:t>日</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长期股权投资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10 000 000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10 000 000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　　</a:t>
                      </a:r>
                      <a:endParaRPr 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a:t>
                      </a:r>
                      <a:r>
                        <a:rPr lang="zh-CN" sz="1600" spc="120">
                          <a:solidFill>
                            <a:srgbClr val="000000"/>
                          </a:solidFill>
                          <a:latin typeface="微软雅黑" panose="020B0503020204020204" charset="-122"/>
                          <a:ea typeface="微软雅黑" panose="020B0503020204020204" charset="-122"/>
                          <a:cs typeface="微软雅黑" panose="020B0503020204020204" charset="-122"/>
                        </a:rPr>
                        <a:t>月</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13</a:t>
                      </a:r>
                      <a:r>
                        <a:rPr lang="zh-CN" sz="1600" spc="120">
                          <a:solidFill>
                            <a:srgbClr val="000000"/>
                          </a:solidFill>
                          <a:latin typeface="微软雅黑" panose="020B0503020204020204" charset="-122"/>
                          <a:ea typeface="微软雅黑" panose="020B0503020204020204" charset="-122"/>
                          <a:cs typeface="微软雅黑" panose="020B0503020204020204" charset="-122"/>
                        </a:rPr>
                        <a:t>日</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sz="1600" spc="120">
                          <a:solidFill>
                            <a:srgbClr val="000000"/>
                          </a:solidFill>
                          <a:latin typeface="微软雅黑" panose="020B0503020204020204" charset="-122"/>
                          <a:ea typeface="微软雅黑" panose="020B0503020204020204" charset="-122"/>
                          <a:cs typeface="微软雅黑" panose="020B0503020204020204" charset="-122"/>
                        </a:rPr>
                        <a:t>投资支出</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600" spc="120">
                          <a:solidFill>
                            <a:srgbClr val="000000"/>
                          </a:solidFill>
                          <a:latin typeface="微软雅黑" panose="020B0503020204020204" charset="-122"/>
                          <a:ea typeface="微软雅黑" panose="020B0503020204020204" charset="-122"/>
                          <a:cs typeface="微软雅黑" panose="020B0503020204020204" charset="-122"/>
                        </a:rPr>
                        <a:t>长期股权投资	</a:t>
                      </a:r>
                      <a:r>
                        <a:rPr lang="en-US" altLang="zh-CN" sz="1600" spc="120">
                          <a:solidFill>
                            <a:srgbClr val="000000"/>
                          </a:solidFill>
                          <a:latin typeface="微软雅黑" panose="020B0503020204020204" charset="-122"/>
                          <a:ea typeface="微软雅黑" panose="020B0503020204020204" charset="-122"/>
                          <a:cs typeface="微软雅黑" panose="020B0503020204020204" charset="-122"/>
                        </a:rPr>
                        <a:t>160 000</a:t>
                      </a:r>
                      <a:endParaRPr lang="en-US" altLang="zh-CN" sz="1600" spc="120">
                        <a:solidFill>
                          <a:srgbClr val="000000"/>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以现金以外的其他资产置换取得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4045" y="1442085"/>
            <a:ext cx="11120755" cy="47809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单位以现金以外的其他资产置换取得的长期股权投资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其成本按照换出资产的评估价值加上支付的补价或减去收到的补价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加上换入长期股权投资发生的其他相关支出确定。</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以现金以外的其他资产置换取得的长期股权投资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参照存货中置换取得库存物品的相关规定进行账务处理。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以未入账的无形资产取得的长期股权投资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按照评估价值加相关税费作为投资成本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按照发生的相关税费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银行存款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其他应交税费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按其差额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《按照政府会计准则制度解释第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号》规定，事业单位以其持有的科技成果取得的长期股权投资，应当按照评估价值加相关税费作为投资成本。事业单位按规定通过协议定价、在技术交易市场挂牌交易、拍卖等方式确定价格的，应当按照以上方式确定的价格加相关税费作为投资成本。</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第六节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对外</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投资</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以现金以外的其他资产置换取得</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49300" y="1537335"/>
            <a:ext cx="10985500" cy="18561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13-54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某事业单位以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台设备对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M</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公司进行长期股权投资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每台设备估值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发生评估费用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评估费用以银行存款支付。该批设备账面余额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已计提折旧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15 000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账面价值</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80 000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元。财会部门根据有关凭证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应做账务处理如下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8"/>
            </p:custDataLst>
          </p:nvPr>
        </p:nvGraphicFramePr>
        <p:xfrm>
          <a:off x="2032000" y="3238500"/>
          <a:ext cx="9213850" cy="3217545"/>
        </p:xfrm>
        <a:graphic>
          <a:graphicData uri="http://schemas.openxmlformats.org/drawingml/2006/table">
            <a:tbl>
              <a:tblPr/>
              <a:tblGrid>
                <a:gridCol w="4557395"/>
                <a:gridCol w="4656455"/>
              </a:tblGrid>
              <a:tr h="541020">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财务会计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rPr>
                        <a:t>预算会计</a:t>
                      </a:r>
                      <a:endParaRPr lang="zh-CN" sz="1800" spc="120">
                        <a:solidFill>
                          <a:srgbClr val="000000"/>
                        </a:solidFill>
                        <a:latin typeface="微软雅黑" panose="020B0503020204020204" charset="-122"/>
                        <a:ea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676525">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借:长期股权投资——成本102 000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固定资产累计折旧	15 000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贷:固定资产	         95 000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其他收入	       20 000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银行存款	       2 000</a:t>
                      </a:r>
                      <a:endParaRPr 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800" spc="120">
                          <a:solidFill>
                            <a:srgbClr val="000000"/>
                          </a:solidFill>
                          <a:latin typeface="微软雅黑" panose="020B0503020204020204" charset="-122"/>
                          <a:ea typeface="微软雅黑" panose="020B0503020204020204" charset="-122"/>
                          <a:cs typeface="微软雅黑" panose="020B0503020204020204" charset="-122"/>
                        </a:rPr>
                        <a:t>借</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其他支出</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  </a:t>
                      </a:r>
                      <a:r>
                        <a:rPr lang="zh-CN" sz="1800" spc="120">
                          <a:solidFill>
                            <a:srgbClr val="000000"/>
                          </a:solidFill>
                          <a:latin typeface="微软雅黑" panose="020B0503020204020204" charset="-122"/>
                          <a:ea typeface="微软雅黑" panose="020B0503020204020204" charset="-122"/>
                          <a:cs typeface="微软雅黑" panose="020B0503020204020204" charset="-122"/>
                        </a:rPr>
                        <a:t>贷</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sz="1800" spc="120">
                          <a:solidFill>
                            <a:srgbClr val="000000"/>
                          </a:solidFill>
                          <a:latin typeface="微软雅黑" panose="020B0503020204020204" charset="-122"/>
                          <a:ea typeface="微软雅黑" panose="020B0503020204020204" charset="-122"/>
                          <a:cs typeface="微软雅黑" panose="020B0503020204020204" charset="-122"/>
                        </a:rPr>
                        <a:t>资金结存</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a:t>
                      </a:r>
                      <a:r>
                        <a:rPr lang="zh-CN" altLang="en-US" sz="1800" spc="120">
                          <a:solidFill>
                            <a:srgbClr val="000000"/>
                          </a:solidFill>
                          <a:latin typeface="微软雅黑" panose="020B0503020204020204" charset="-122"/>
                          <a:ea typeface="微软雅黑" panose="020B0503020204020204" charset="-122"/>
                          <a:cs typeface="微软雅黑" panose="020B0503020204020204" charset="-122"/>
                        </a:rPr>
                        <a:t>货币资金	</a:t>
                      </a:r>
                      <a:r>
                        <a:rPr lang="en-US" altLang="zh-CN" sz="1800" spc="120">
                          <a:solidFill>
                            <a:srgbClr val="000000"/>
                          </a:solidFill>
                          <a:latin typeface="微软雅黑" panose="020B0503020204020204" charset="-122"/>
                          <a:ea typeface="微软雅黑" panose="020B0503020204020204" charset="-122"/>
                          <a:cs typeface="微软雅黑" panose="020B0503020204020204" charset="-122"/>
                        </a:rPr>
                        <a:t>2 000</a:t>
                      </a:r>
                      <a:endParaRPr lang="en-US" altLang="zh-CN" sz="1800" spc="120">
                        <a:solidFill>
                          <a:srgbClr val="000000"/>
                        </a:solidFill>
                        <a:latin typeface="微软雅黑" panose="020B0503020204020204" charset="-122"/>
                        <a:ea typeface="微软雅黑" panose="020B0503020204020204" charset="-122"/>
                        <a:cs typeface="微软雅黑" panose="020B0503020204020204" charset="-122"/>
                      </a:endParaRPr>
                    </a:p>
                  </a:txBody>
                  <a:tcPr marL="25400" marR="254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17.xml><?xml version="1.0" encoding="utf-8"?>
<p:tagLst xmlns:p="http://schemas.openxmlformats.org/presentationml/2006/main">
  <p:tag name="TABLE_ENDDRAG_ORIGIN_RECT" val="716*452"/>
  <p:tag name="TABLE_ENDDRAG_RECT" val="114*23*716*452"/>
  <p:tag name="TABLE_AUTOADJUST_FLAG" val="1"/>
</p:tagLst>
</file>

<file path=ppt/tags/tag1018.xml><?xml version="1.0" encoding="utf-8"?>
<p:tagLst xmlns:p="http://schemas.openxmlformats.org/presentationml/2006/main">
  <p:tag name="KSO_WM_BEAUTIFY_FLAG" val="#wm#"/>
  <p:tag name="KSO_WM_TEMPLATE_CATEGORY" val="diagram"/>
  <p:tag name="KSO_WM_TEMPLATE_INDEX" val="20220058"/>
</p:tagLst>
</file>

<file path=ppt/tags/tag10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34.xml><?xml version="1.0" encoding="utf-8"?>
<p:tagLst xmlns:p="http://schemas.openxmlformats.org/presentationml/2006/main">
  <p:tag name="TABLE_ENDDRAG_ORIGIN_RECT" val="521*120"/>
  <p:tag name="TABLE_ENDDRAG_RECT" val="165*236*521*120"/>
  <p:tag name="TABLE_AUTOADJUST_FLAG" val="1"/>
</p:tagLst>
</file>

<file path=ppt/tags/tag10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44.xml><?xml version="1.0" encoding="utf-8"?>
<p:tagLst xmlns:p="http://schemas.openxmlformats.org/presentationml/2006/main">
  <p:tag name="TABLE_ENDDRAG_ORIGIN_RECT" val="698*379"/>
  <p:tag name="TABLE_ENDDRAG_RECT" val="161*111*698*379"/>
  <p:tag name="TABLE_AUTOADJUST_FLAG" val="1"/>
</p:tagLst>
</file>

<file path=ppt/tags/tag1045.xml><?xml version="1.0" encoding="utf-8"?>
<p:tagLst xmlns:p="http://schemas.openxmlformats.org/presentationml/2006/main">
  <p:tag name="KSO_WM_BEAUTIFY_FLAG" val="#wm#"/>
  <p:tag name="KSO_WM_TEMPLATE_CATEGORY" val="diagram"/>
  <p:tag name="KSO_WM_TEMPLATE_INDEX" val="20220058"/>
</p:tagLst>
</file>

<file path=ppt/tags/tag10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53.xml><?xml version="1.0" encoding="utf-8"?>
<p:tagLst xmlns:p="http://schemas.openxmlformats.org/presentationml/2006/main">
  <p:tag name="TABLE_ENDDRAG_ORIGIN_RECT" val="437*67"/>
  <p:tag name="TABLE_ENDDRAG_RECT" val="191*347*437*67"/>
  <p:tag name="TABLE_AUTOADJUST_FLAG" val="1"/>
</p:tagLst>
</file>

<file path=ppt/tags/tag10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62.xml><?xml version="1.0" encoding="utf-8"?>
<p:tagLst xmlns:p="http://schemas.openxmlformats.org/presentationml/2006/main">
  <p:tag name="TABLE_ENDDRAG_ORIGIN_RECT" val="532*152"/>
  <p:tag name="TABLE_ENDDRAG_RECT" val="208*351*532*152"/>
  <p:tag name="TABLE_AUTOADJUST_FLAG" val="1"/>
</p:tagLst>
</file>

<file path=ppt/tags/tag10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0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079.xml><?xml version="1.0" encoding="utf-8"?>
<p:tagLst xmlns:p="http://schemas.openxmlformats.org/presentationml/2006/main">
  <p:tag name="TABLE_ENDDRAG_ORIGIN_RECT" val="587*217"/>
  <p:tag name="TABLE_ENDDRAG_RECT" val="231*265*587*217"/>
  <p:tag name="TABLE_AUTOADJUST_FLAG" val="1"/>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088.xml><?xml version="1.0" encoding="utf-8"?>
<p:tagLst xmlns:p="http://schemas.openxmlformats.org/presentationml/2006/main">
  <p:tag name="TABLE_ENDDRAG_ORIGIN_RECT" val="647*165"/>
  <p:tag name="TABLE_ENDDRAG_RECT" val="246*361*647*165"/>
  <p:tag name="TABLE_AUTOADJUST_FLAG" val="1"/>
</p:tagLst>
</file>

<file path=ppt/tags/tag10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0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0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0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098.xml><?xml version="1.0" encoding="utf-8"?>
<p:tagLst xmlns:p="http://schemas.openxmlformats.org/presentationml/2006/main">
  <p:tag name="TABLE_ENDDRAG_ORIGIN_RECT" val="501*241"/>
  <p:tag name="TABLE_ENDDRAG_RECT" val="186*136*501*241"/>
  <p:tag name="TABLE_AUTOADJUST_FLAG" val="1"/>
</p:tagLst>
</file>

<file path=ppt/tags/tag1099.xml><?xml version="1.0" encoding="utf-8"?>
<p:tagLst xmlns:p="http://schemas.openxmlformats.org/presentationml/2006/main">
  <p:tag name="KSO_WM_BEAUTIFY_FLAG" val="#wm#"/>
  <p:tag name="KSO_WM_TEMPLATE_CATEGORY" val="diagram"/>
  <p:tag name="KSO_WM_TEMPLATE_INDEX" val="20220058"/>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15.xml><?xml version="1.0" encoding="utf-8"?>
<p:tagLst xmlns:p="http://schemas.openxmlformats.org/presentationml/2006/main">
  <p:tag name="TABLE_ENDDRAG_ORIGIN_RECT" val="775*321"/>
  <p:tag name="TABLE_ENDDRAG_RECT" val="133*160*775*321"/>
  <p:tag name="TABLE_AUTOADJUST_FLAG" val="1"/>
</p:tagLst>
</file>

<file path=ppt/tags/tag11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32.xml><?xml version="1.0" encoding="utf-8"?>
<p:tagLst xmlns:p="http://schemas.openxmlformats.org/presentationml/2006/main">
  <p:tag name="TABLE_ENDDRAG_ORIGIN_RECT" val="737*289"/>
  <p:tag name="TABLE_ENDDRAG_RECT" val="167*176*737*289"/>
  <p:tag name="TABLE_AUTOADJUST_FLAG" val="1"/>
</p:tagLst>
</file>

<file path=ppt/tags/tag11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41.xml><?xml version="1.0" encoding="utf-8"?>
<p:tagLst xmlns:p="http://schemas.openxmlformats.org/presentationml/2006/main">
  <p:tag name="TABLE_ENDDRAG_ORIGIN_RECT" val="670*235"/>
  <p:tag name="TABLE_ENDDRAG_RECT" val="155*254*670*235"/>
  <p:tag name="TABLE_AUTOADJUST_FLAG" val="1"/>
</p:tagLst>
</file>

<file path=ppt/tags/tag11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0.xml><?xml version="1.0" encoding="utf-8"?>
<p:tagLst xmlns:p="http://schemas.openxmlformats.org/presentationml/2006/main">
  <p:tag name="TABLE_ENDDRAG_ORIGIN_RECT" val="682*249"/>
  <p:tag name="TABLE_ENDDRAG_RECT" val="155*203*682*249"/>
  <p:tag name="TABLE_AUTOADJUST_FLAG" val="1"/>
</p:tagLst>
</file>

<file path=ppt/tags/tag11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59.xml><?xml version="1.0" encoding="utf-8"?>
<p:tagLst xmlns:p="http://schemas.openxmlformats.org/presentationml/2006/main">
  <p:tag name="TABLE_ENDDRAG_ORIGIN_RECT" val="522*175"/>
  <p:tag name="TABLE_ENDDRAG_RECT" val="211*333*522*175"/>
  <p:tag name="TABLE_AUTOADJUST_FLAG" val="1"/>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168.xml><?xml version="1.0" encoding="utf-8"?>
<p:tagLst xmlns:p="http://schemas.openxmlformats.org/presentationml/2006/main">
  <p:tag name="TABLE_ENDDRAG_ORIGIN_RECT" val="542*170"/>
  <p:tag name="TABLE_ENDDRAG_RECT" val="234*270*542*170"/>
  <p:tag name="TABLE_AUTOADJUST_FLAG" val="1"/>
</p:tagLst>
</file>

<file path=ppt/tags/tag11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11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7&quot;,&quot;maxSize&quot;:{&quot;size1&quot;:31.1},&quot;minSize&quot;:{&quot;size1&quot;:17.8},&quot;normalSize&quot;:{&quot;size1&quot;:17.8},&quot;subLayout&quot;:[{&quot;id&quot;:&quot;2025-07-20T23:40:37&quot;,&quot;maxSize&quot;:{&quot;size1&quot;:100},&quot;minSize&quot;:{&quot;size1&quot;:61.7},&quot;normalSize&quot;:{&quot;size1&quot;:61.7},&quot;subLayout&quot;:[{&quot;id&quot;:&quot;2025-07-20T23:40:37&quot;,&quot;margin&quot;:{&quot;bottom&quot;:0,&quot;left&quot;:1.2699999809265137,&quot;right&quot;:1.2699999809265137,&quot;top&quot;:0.4230000376701355},&quot;type&quot;:0},{&quot;id&quot;:&quot;2025-07-20T23:40:37&quot;,&quot;margin&quot;:{&quot;bottom&quot;:0.025999998673796654,&quot;left&quot;:1.2699999809265137,&quot;right&quot;:1.2699999809265137,&quot;top&quot;:0.025999998673796654},&quot;type&quot;:0}],&quot;type&quot;:0},{&quot;id&quot;:&quot;2025-07-20T23:40:3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7&quot;,&quot;maxSize&quot;:{&quot;size1&quot;:31.1},&quot;minSize&quot;:{&quot;size1&quot;:17.8},&quot;normalSize&quot;:{&quot;size1&quot;:17.8},&quot;subLayout&quot;:[{&quot;id&quot;:&quot;2025-07-20T23:40:37&quot;,&quot;maxSize&quot;:{&quot;size1&quot;:100},&quot;minSize&quot;:{&quot;size1&quot;:61.7},&quot;normalSize&quot;:{&quot;size1&quot;:61.7},&quot;subLayout&quot;:[{&quot;id&quot;:&quot;2025-07-20T23:40:37&quot;,&quot;margin&quot;:{&quot;bottom&quot;:0,&quot;left&quot;:1.2699999809265137,&quot;right&quot;:1.2699999809265137,&quot;top&quot;:0.4230000376701355},&quot;type&quot;:0},{&quot;id&quot;:&quot;2025-07-20T23:40:37&quot;,&quot;margin&quot;:{&quot;bottom&quot;:0.025999998673796654,&quot;left&quot;:1.2699999809265137,&quot;right&quot;:1.2699999809265137,&quot;top&quot;:0.025999998673796654},&quot;type&quot;:0}],&quot;type&quot;:0},{&quot;id&quot;:&quot;2025-07-20T23:40:3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7&quot;,&quot;maxSize&quot;:{&quot;size1&quot;:31.1},&quot;minSize&quot;:{&quot;size1&quot;:17.8},&quot;normalSize&quot;:{&quot;size1&quot;:17.8},&quot;subLayout&quot;:[{&quot;id&quot;:&quot;2025-07-20T23:40:37&quot;,&quot;maxSize&quot;:{&quot;size1&quot;:100},&quot;minSize&quot;:{&quot;size1&quot;:61.7},&quot;normalSize&quot;:{&quot;size1&quot;:61.7},&quot;subLayout&quot;:[{&quot;id&quot;:&quot;2025-07-20T23:40:37&quot;,&quot;margin&quot;:{&quot;bottom&quot;:0,&quot;left&quot;:1.2699999809265137,&quot;right&quot;:1.2699999809265137,&quot;top&quot;:0.4230000376701355},&quot;type&quot;:0},{&quot;id&quot;:&quot;2025-07-20T23:40:37&quot;,&quot;margin&quot;:{&quot;bottom&quot;:0.025999998673796654,&quot;left&quot;:1.2699999809265137,&quot;right&quot;:1.2699999809265137,&quot;top&quot;:0.025999998673796654},&quot;type&quot;:0}],&quot;type&quot;:0},{&quot;id&quot;:&quot;2025-07-20T23:40:3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7&quot;,&quot;maxSize&quot;:{&quot;size1&quot;:31.1},&quot;minSize&quot;:{&quot;size1&quot;:17.8},&quot;normalSize&quot;:{&quot;size1&quot;:17.8},&quot;subLayout&quot;:[{&quot;id&quot;:&quot;2025-07-20T23:40:37&quot;,&quot;maxSize&quot;:{&quot;size1&quot;:100},&quot;minSize&quot;:{&quot;size1&quot;:61.7},&quot;normalSize&quot;:{&quot;size1&quot;:61.7},&quot;subLayout&quot;:[{&quot;id&quot;:&quot;2025-07-20T23:40:37&quot;,&quot;margin&quot;:{&quot;bottom&quot;:0,&quot;left&quot;:1.2699999809265137,&quot;right&quot;:1.2699999809265137,&quot;top&quot;:0.4230000376701355},&quot;type&quot;:0},{&quot;id&quot;:&quot;2025-07-20T23:40:37&quot;,&quot;margin&quot;:{&quot;bottom&quot;:0.025999998673796654,&quot;left&quot;:1.2699999809265137,&quot;right&quot;:1.2699999809265137,&quot;top&quot;:0.025999998673796654},&quot;type&quot;:0}],&quot;type&quot;:0},{&quot;id&quot;:&quot;2025-07-20T23:40:3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2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2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7&quot;,&quot;maxSize&quot;:{&quot;size1&quot;:31.1},&quot;minSize&quot;:{&quot;size1&quot;:17.8},&quot;normalSize&quot;:{&quot;size1&quot;:17.8},&quot;subLayout&quot;:[{&quot;id&quot;:&quot;2025-07-20T23:40:37&quot;,&quot;maxSize&quot;:{&quot;size1&quot;:100},&quot;minSize&quot;:{&quot;size1&quot;:61.7},&quot;normalSize&quot;:{&quot;size1&quot;:61.7},&quot;subLayout&quot;:[{&quot;id&quot;:&quot;2025-07-20T23:40:37&quot;,&quot;margin&quot;:{&quot;bottom&quot;:0,&quot;left&quot;:1.2699999809265137,&quot;right&quot;:1.2699999809265137,&quot;top&quot;:0.4230000376701355},&quot;type&quot;:0},{&quot;id&quot;:&quot;2025-07-20T23:40:37&quot;,&quot;margin&quot;:{&quot;bottom&quot;:0.025999998673796654,&quot;left&quot;:1.2699999809265137,&quot;right&quot;:1.2699999809265137,&quot;top&quot;:0.025999998673796654},&quot;type&quot;:0}],&quot;type&quot;:0},{&quot;id&quot;:&quot;2025-07-20T23:40:37&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205.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1206.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20},&quot;minSize&quot;:{&quot;size1&quot;:11.2},&quot;normalSize&quot;:{&quot;size1&quot;:11.2},&quot;subLayout&quot;:[{&quot;id&quot;:&quot;2025-07-20T23:39:38&quot;,&quot;margin&quot;:{&quot;bottom&quot;:0.025999998673796654,&quot;left&quot;:1.2699999809265137,&quot;right&quot;:1.2699999809265137,&quot;top&quot;:0.4230000376701355},&quot;type&quot;:0},{&quot;id&quot;:&quot;2025-07-20T23:39: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4"/>
  <p:tag name="KSO_WM_UNIT_ID" val="diagram20233174_1*n_h_h_i*1_2_4_4"/>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gradient&quot;:[{&quot;brightness&quot;:0,&quot;colorType&quot;:1,&quot;foreColorIndex&quot;:5,&quot;pos&quot;:0,&quot;transparency&quot;:0.6800000071525574},{&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4"/>
  <p:tag name="KSO_WM_UNIT_ID" val="diagram20233174_1*n_h_h_i*1_2_2_4"/>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gradient&quot;:[{&quot;brightness&quot;:0,&quot;colorType&quot;:1,&quot;foreColorIndex&quot;:5,&quot;pos&quot;:0,&quot;transparency&quot;:0.6800000071525574},{&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4"/>
  <p:tag name="KSO_WM_UNIT_ID" val="diagram20233174_1*n_h_h_i*1_2_5_4"/>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gradient&quot;:[{&quot;brightness&quot;:0,&quot;colorType&quot;:1,&quot;foreColorIndex&quot;:5,&quot;pos&quot;:0,&quot;transparency&quot;:0.6800000071525574},{&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233174_1*n_h_h_i*1_2_1_4"/>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gradient&quot;:[{&quot;brightness&quot;:0,&quot;colorType&quot;:1,&quot;foreColorIndex&quot;:5,&quot;pos&quot;:0,&quot;transparency&quot;:0.6800000071525574},{&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4"/>
  <p:tag name="KSO_WM_UNIT_ID" val="diagram20233174_1*n_h_h_i*1_2_3_4"/>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gradient&quot;:[{&quot;brightness&quot;:0,&quot;colorType&quot;:1,&quot;foreColorIndex&quot;:5,&quot;pos&quot;:0,&quot;transparency&quot;:0.6800000071525574},{&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174_1*n_h_h_f*1_2_1_1"/>
  <p:tag name="KSO_WM_TEMPLATE_CATEGORY" val="diagram"/>
  <p:tag name="KSO_WM_TEMPLATE_INDEX" val="20233174"/>
  <p:tag name="KSO_WM_UNIT_LAYERLEVEL" val="1_1_1_1"/>
  <p:tag name="KSO_WM_TAG_VERSION" val="3.0"/>
  <p:tag name="KSO_WM_UNIT_TEXT_FILL_FORE_SCHEMECOLOR_INDEX_BRIGHTNESS" val="0.15"/>
  <p:tag name="KSO_WM_DIAGRAM_GROUP_CODE" val="n1-1"/>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此处输入你的智能图形项正文，文字是您思想的提炼，请尽量言简意赅的阐述观点。单击此处输入你的智能图形项正文，文字是您思想的提炼。单击此处输入智能图形项正文"/>
  <p:tag name="KSO_WM_UNIT_TEXT_FILL_FORE_SCHEMECOLOR_INDEX" val="1"/>
  <p:tag name="KSO_WM_UNIT_TEXT_FILL_TYPE" val="1"/>
</p:tagLst>
</file>

<file path=ppt/tags/tag18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174_1*n_h_h_f*1_2_2_1"/>
  <p:tag name="KSO_WM_TEMPLATE_CATEGORY" val="diagram"/>
  <p:tag name="KSO_WM_TEMPLATE_INDEX" val="20233174"/>
  <p:tag name="KSO_WM_UNIT_LAYERLEVEL" val="1_1_1_1"/>
  <p:tag name="KSO_WM_TAG_VERSION" val="3.0"/>
  <p:tag name="KSO_WM_UNIT_TEXT_FILL_FORE_SCHEMECOLOR_INDEX_BRIGHTNESS" val="0.15"/>
  <p:tag name="KSO_WM_DIAGRAM_GROUP_CODE" val="n1-1"/>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此处输入智能图形项正文具体内容，文字是您思想的提炼，请尽量言简意赅的阐述观点。单击此处输入你的智能图形项正文，文字是您思想的提炼。单击此处输入你的智能图形项正文"/>
  <p:tag name="KSO_WM_UNIT_TEXT_FILL_FORE_SCHEMECOLOR_INDEX" val="1"/>
  <p:tag name="KSO_WM_UNIT_TEXT_FILL_TYPE" val="1"/>
</p:tagLst>
</file>

<file path=ppt/tags/tag1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174_1*n_h_h_f*1_2_3_1"/>
  <p:tag name="KSO_WM_TEMPLATE_CATEGORY" val="diagram"/>
  <p:tag name="KSO_WM_TEMPLATE_INDEX" val="20233174"/>
  <p:tag name="KSO_WM_UNIT_LAYERLEVEL" val="1_1_1_1"/>
  <p:tag name="KSO_WM_TAG_VERSION" val="3.0"/>
  <p:tag name="KSO_WM_UNIT_TEXT_FILL_FORE_SCHEMECOLOR_INDEX_BRIGHTNESS" val="0.15"/>
  <p:tag name="KSO_WM_DIAGRAM_GROUP_CODE" val="n1-1"/>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此处输入你的智能图形项正文，文字是您思想的提炼，请尽量言简意赅的阐述观点。单击此处输入智能图形项正文，文字是您思想的提炼。单击此处输入你的智能图形项正文具体内容"/>
  <p:tag name="KSO_WM_UNIT_TEXT_FILL_FORE_SCHEMECOLOR_INDEX" val="1"/>
  <p:tag name="KSO_WM_UNIT_TEXT_FILL_TYPE" val="1"/>
</p:tagLst>
</file>

<file path=ppt/tags/tag18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3174_1*n_h_h_f*1_2_4_1"/>
  <p:tag name="KSO_WM_TEMPLATE_CATEGORY" val="diagram"/>
  <p:tag name="KSO_WM_TEMPLATE_INDEX" val="20233174"/>
  <p:tag name="KSO_WM_UNIT_LAYERLEVEL" val="1_1_1_1"/>
  <p:tag name="KSO_WM_TAG_VERSION" val="3.0"/>
  <p:tag name="KSO_WM_UNIT_TEXT_FILL_FORE_SCHEMECOLOR_INDEX_BRIGHTNESS" val="0.15"/>
  <p:tag name="KSO_WM_DIAGRAM_GROUP_CODE" val="n1-1"/>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输入你的智能图形项正文，文字是您思想的提炼，请尽量言简意赅的阐述观点。单击此处输入智能图形项正文，文字是您思想的提炼。单击此处输入你的智能图形项正文内容"/>
  <p:tag name="KSO_WM_UNIT_TEXT_FILL_FORE_SCHEMECOLOR_INDEX" val="1"/>
  <p:tag name="KSO_WM_UNIT_TEXT_FILL_TYPE" val="1"/>
</p:tagLst>
</file>

<file path=ppt/tags/tag18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3174_1*n_h_h_f*1_2_5_1"/>
  <p:tag name="KSO_WM_TEMPLATE_CATEGORY" val="diagram"/>
  <p:tag name="KSO_WM_TEMPLATE_INDEX" val="20233174"/>
  <p:tag name="KSO_WM_UNIT_LAYERLEVEL" val="1_1_1_1"/>
  <p:tag name="KSO_WM_TAG_VERSION" val="3.0"/>
  <p:tag name="KSO_WM_UNIT_TEXT_FILL_FORE_SCHEMECOLOR_INDEX_BRIGHTNESS" val="0.15"/>
  <p:tag name="KSO_WM_DIAGRAM_GROUP_CODE" val="n1-1"/>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TEXT_LAYER_COUNT" val="1"/>
  <p:tag name="KSO_WM_BEAUTIFY_FLAG" val="#wm#"/>
  <p:tag name="KSO_WM_UNIT_PRESET_TEXT" val="单击此处输入你的智能图形项正文内容文字是您思想的提炼，请尽量言简意赅的阐述观点。单击此处输入你的智能图形项正文，文字是您思想的提炼。单击此处输入你的智能图形项正文"/>
  <p:tag name="KSO_WM_UNIT_TEXT_FILL_FORE_SCHEMECOLOR_INDEX" val="1"/>
  <p:tag name="KSO_WM_UNIT_TEXT_FILL_TYPE" val="1"/>
</p:tagLst>
</file>

<file path=ppt/tags/tag185.xml><?xml version="1.0" encoding="utf-8"?>
<p:tagLst xmlns:p="http://schemas.openxmlformats.org/presentationml/2006/main">
  <p:tag name="KSO_WM_UNIT_ISCONTENTSTITLE" val="0"/>
  <p:tag name="KSO_WM_UNIT_ISNUMDGM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3174_1*n_h_a*1_1_1"/>
  <p:tag name="KSO_WM_TEMPLATE_CATEGORY" val="diagram"/>
  <p:tag name="KSO_WM_TEMPLATE_INDEX" val="2023317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此处添加标题"/>
  <p:tag name="KSO_WM_UNIT_TEXT_FILL_FORE_SCHEMECOLOR_INDEX" val="1"/>
  <p:tag name="KSO_WM_UNIT_TEXT_FILL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3174_1*n_h_h_i*1_2_1_2"/>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33174_1*n_h_h_i*1_2_1_3"/>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3"/>
  <p:tag name="KSO_WM_UNIT_ID" val="diagram20233174_1*n_h_h_i*1_2_5_3"/>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2"/>
  <p:tag name="KSO_WM_UNIT_ID" val="diagram20233174_1*n_h_h_i*1_2_4_2"/>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2"/>
  <p:tag name="KSO_WM_UNIT_ID" val="diagram20233174_1*n_h_h_i*1_2_5_2"/>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3"/>
  <p:tag name="KSO_WM_UNIT_ID" val="diagram20233174_1*n_h_h_i*1_2_4_3"/>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233174_1*n_h_h_i*1_2_3_2"/>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3"/>
  <p:tag name="KSO_WM_UNIT_ID" val="diagram20233174_1*n_h_h_i*1_2_3_3"/>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33174_1*n_h_h_i*1_2_2_3"/>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3174_1*n_h_h_i*1_2_2_2"/>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3174_1*n_h_h_i*1_2_1_1"/>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3174_1*n_h_h_i*1_2_2_1"/>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1"/>
  <p:tag name="KSO_WM_UNIT_ID" val="diagram20233174_1*n_h_h_i*1_2_3_1"/>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4_1"/>
  <p:tag name="KSO_WM_UNIT_ID" val="diagram20233174_1*n_h_h_i*1_2_4_1"/>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5_1"/>
  <p:tag name="KSO_WM_UNIT_ID" val="diagram20233174_1*n_h_h_i*1_2_5_1"/>
  <p:tag name="KSO_WM_TEMPLATE_CATEGORY" val="diagram"/>
  <p:tag name="KSO_WM_TEMPLATE_INDEX" val="2023317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5"/>
  <p:tag name="KSO_WM_DIAGRAM_VIRTUALLY_FRAME" val="{&quot;height&quot;:443.5725891113281,&quot;left&quot;:59.43717041015625,&quot;top&quot;:47.88870544433594,&quot;width&quot;:844.812829589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Lst>
</file>

<file path=ppt/tags/tag20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20},&quot;minSize&quot;:{&quot;size1&quot;:11.2},&quot;normalSize&quot;:{&quot;size1&quot;:11.2},&quot;subLayout&quot;:[{&quot;id&quot;:&quot;2025-07-20T23:39:38&quot;,&quot;margin&quot;:{&quot;bottom&quot;:0.025999998673796654,&quot;left&quot;:1.2699999809265137,&quot;right&quot;:1.2699999809265137,&quot;top&quot;:0.4230000376701355},&quot;type&quot;:0},{&quot;id&quot;:&quot;2025-07-20T23:39: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7.xml><?xml version="1.0" encoding="utf-8"?>
<p:tagLst xmlns:p="http://schemas.openxmlformats.org/presentationml/2006/main">
  <p:tag name="KSO_WM_UNIT_COMPATIBLE" val="0"/>
  <p:tag name="KSO_WM_UNIT_DIAGRAM_ISREFERUNIT" val="0"/>
  <p:tag name="KSO_WM_TEMPLATE_CATEGORY" val="diagram"/>
  <p:tag name="KSO_WM_UNIT_LAYERLEVEL" val="1_1_1"/>
  <p:tag name="KSO_WM_DIAGRAM_COLOR_TRICK" val="1"/>
  <p:tag name="KSO_WM_DIAGRAM_GROUP_CODE" val="n1-1"/>
  <p:tag name="KSO_WM_UNIT_INDEX" val="1_1_1"/>
  <p:tag name="KSO_WM_DIAGRAM_MAX_ITEMCNT" val="6"/>
  <p:tag name="KSO_WM_DIAGRAM_VIRTUALLY_FRAME" val="{&quot;height&quot;:384.04998779296875,&quot;left&quot;:38.04998779296875,&quot;top&quot;:136.62500610351563,&quot;width&quot;:883.9000244140625}"/>
  <p:tag name="KSO_WM_UNIT_HIGHLIGHT" val="0"/>
  <p:tag name="KSO_WM_UNIT_DIAGRAM_ISNUMVISUAL" val="0"/>
  <p:tag name="KSO_WM_UNIT_ID" val="diagram20231642_4*n_h_a*1_1_1"/>
  <p:tag name="KSO_WM_TEMPLATE_INDEX" val="20231642"/>
  <p:tag name="KSO_WM_TAG_VERSION" val="3.0"/>
  <p:tag name="KSO_WM_DIAGRAM_VERSION" val="3"/>
  <p:tag name="KSO_WM_DIAGRAM_COLOR_TEXT_CAN_REMOVE" val="n"/>
  <p:tag name="KSO_WM_UNIT_ISCONTENTSTITLE" val="0"/>
  <p:tag name="KSO_WM_UNIT_ISNUMDGMTITLE" val="0"/>
  <p:tag name="KSO_WM_UNIT_NOCLEAR" val="0"/>
  <p:tag name="KSO_WM_UNIT_TYPE" val="n_h_a"/>
  <p:tag name="KSO_WM_DIAGRAM_MIN_ITEMCNT" val="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VALUE" val="42"/>
  <p:tag name="KSO_WM_UNIT_TEXT_TYPE" val="1"/>
  <p:tag name="KSO_WM_BEAUTIFY_FLAG" val="#wm#"/>
  <p:tag name="KSO_WM_UNIT_PRESET_TEXT" val="添加标题"/>
  <p:tag name="KSO_WM_UNIT_FILL_TYPE" val="3"/>
  <p:tag name="KSO_WM_UNIT_TEXT_FILL_FORE_SCHEMECOLOR_INDEX" val="1"/>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5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114"/>
  <p:tag name="KSO_WM_DIAGRAM_GROUP_CODE" val="n1-1"/>
  <p:tag name="KSO_WM_UNIT_TYPE" val="n_h_h_f"/>
  <p:tag name="KSO_WM_UNIT_INDEX" val="1_2_5_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观点"/>
  <p:tag name="KSO_WM_UNIT_FILL_TYPE" val="3"/>
  <p:tag name="KSO_WM_UNIT_TEXT_FILL_FORE_SCHEMECOLOR_INDEX" val="1"/>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3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96"/>
  <p:tag name="KSO_WM_DIAGRAM_GROUP_CODE" val="n1-1"/>
  <p:tag name="KSO_WM_UNIT_TYPE" val="n_h_h_f"/>
  <p:tag name="KSO_WM_UNIT_INDEX" val="1_2_3_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
  <p:tag name="KSO_WM_UNIT_FILL_TYPE" val="3"/>
  <p:tag name="KSO_WM_UNIT_TEXT_FILL_FORE_SCHEMECOLOR_INDEX" val="1"/>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1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114"/>
  <p:tag name="KSO_WM_DIAGRAM_GROUP_CODE" val="n1-1"/>
  <p:tag name="KSO_WM_UNIT_TYPE" val="n_h_h_f"/>
  <p:tag name="KSO_WM_UNIT_INDEX" val="1_2_1_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观点"/>
  <p:tag name="KSO_WM_UNIT_FILL_TYPE" val="3"/>
  <p:tag name="KSO_WM_UNIT_TEXT_FILL_FORE_SCHEMECOLOR_INDEX" val="1"/>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i*1_1_2"/>
  <p:tag name="KSO_WM_TEMPLATE_CATEGORY" val="diagram"/>
  <p:tag name="KSO_WM_TEMPLATE_INDEX" val="2023164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i*1_1_1"/>
  <p:tag name="KSO_WM_TEMPLATE_CATEGORY" val="diagram"/>
  <p:tag name="KSO_WM_TEMPLATE_INDEX" val="2023164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42_4*n_h_h_i*1_2_3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5_1"/>
  <p:tag name="KSO_WM_UNIT_ID" val="diagram20231642_4*n_h_h_i*1_2_5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42_4*n_h_h_i*1_2_1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4*n_h_h_f*1_2_2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133"/>
  <p:tag name="KSO_WM_UNIT_TYPE" val="n_h_h_f"/>
  <p:tag name="KSO_WM_UNIT_INDEX" val="1_2_2_1"/>
  <p:tag name="KSO_WM_UNIT_PRESET_TEXT" val="单击此处输入你的正文，文字是您思想的提炼，为了最终演示发布的良好效果，请言简意赅的阐述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4*n_h_h_f*1_2_4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133"/>
  <p:tag name="KSO_WM_UNIT_TYPE" val="n_h_h_f"/>
  <p:tag name="KSO_WM_UNIT_INDEX" val="1_2_4_1"/>
  <p:tag name="KSO_WM_UNIT_PRESET_TEXT" val="单击此处添加正文，文字是您思想的提炼，请言简意赅的阐述您的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42_4*n_h_h_i*1_2_2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1"/>
  <p:tag name="KSO_WM_UNIT_ID" val="diagram20231642_4*n_h_h_i*1_2_4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4998779296875,&quot;left&quot;:38.04998779296875,&quot;top&quot;:136.62500610351563,&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20},&quot;minSize&quot;:{&quot;size1&quot;:11.2},&quot;normalSize&quot;:{&quot;size1&quot;:11.2},&quot;subLayout&quot;:[{&quot;id&quot;:&quot;2025-07-20T23:39:38&quot;,&quot;margin&quot;:{&quot;bottom&quot;:0.025999998673796654,&quot;left&quot;:1.2699999809265137,&quot;right&quot;:1.2699999809265137,&quot;top&quot;:0.4230000376701355},&quot;type&quot;:0},{&quot;id&quot;:&quot;2025-07-20T23:39: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2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2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2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3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20},&quot;minSize&quot;:{&quot;size1&quot;:11.2},&quot;normalSize&quot;:{&quot;size1&quot;:11.2},&quot;subLayout&quot;:[{&quot;id&quot;:&quot;2025-07-20T23:39:38&quot;,&quot;margin&quot;:{&quot;bottom&quot;:0.025999998673796654,&quot;left&quot;:1.2699999809265137,&quot;right&quot;:1.2699999809265137,&quot;top&quot;:0.4230000376701355},&quot;type&quot;:0},{&quot;id&quot;:&quot;2025-07-20T23:39:3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31.1},&quot;minSize&quot;:{&quot;size1&quot;:17.8},&quot;normalSize&quot;:{&quot;size1&quot;:17.8},&quot;subLayout&quot;:[{&quot;id&quot;:&quot;2025-07-20T23:39:38&quot;,&quot;maxSize&quot;:{&quot;size1&quot;:100},&quot;minSize&quot;:{&quot;size1&quot;:61.7},&quot;normalSize&quot;:{&quot;size1&quot;:61.7},&quot;subLayout&quot;:[{&quot;id&quot;:&quot;2025-07-20T23:39:38&quot;,&quot;margin&quot;:{&quot;bottom&quot;:0,&quot;left&quot;:1.2699999809265137,&quot;right&quot;:1.2699999809265137,&quot;top&quot;:0.4230000376701355},&quot;type&quot;:0},{&quot;id&quot;:&quot;2025-07-20T23:39:38&quot;,&quot;margin&quot;:{&quot;bottom&quot;:0.025999998673796654,&quot;left&quot;:1.2699999809265137,&quot;right&quot;:1.2699999809265137,&quot;top&quot;:0.025999998673796654},&quot;type&quot;:0}],&quot;type&quot;:0},{&quot;id&quot;:&quot;2025-07-20T23:39:3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TABLE_ENDDRAG_ORIGIN_RECT" val="533*153"/>
  <p:tag name="TABLE_ENDDRAG_RECT" val="222*363*533*153"/>
  <p:tag name="TABLE_AUTOADJUST_FLAG" val="1"/>
</p:tagLst>
</file>

<file path=ppt/tags/tag2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31.1},&quot;minSize&quot;:{&quot;size1&quot;:17.8},&quot;normalSize&quot;:{&quot;size1&quot;:17.8},&quot;subLayout&quot;:[{&quot;id&quot;:&quot;2025-07-20T23:39:38&quot;,&quot;maxSize&quot;:{&quot;size1&quot;:100},&quot;minSize&quot;:{&quot;size1&quot;:61.7},&quot;normalSize&quot;:{&quot;size1&quot;:61.7},&quot;subLayout&quot;:[{&quot;id&quot;:&quot;2025-07-20T23:39:38&quot;,&quot;margin&quot;:{&quot;bottom&quot;:0,&quot;left&quot;:1.2699999809265137,&quot;right&quot;:1.2699999809265137,&quot;top&quot;:0.4230000376701355},&quot;type&quot;:0},{&quot;id&quot;:&quot;2025-07-20T23:39:38&quot;,&quot;margin&quot;:{&quot;bottom&quot;:0.025999998673796654,&quot;left&quot;:1.2699999809265137,&quot;right&quot;:1.2699999809265137,&quot;top&quot;:0.025999998673796654},&quot;type&quot;:0}],&quot;type&quot;:0},{&quot;id&quot;:&quot;2025-07-20T23:39:3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5.xml><?xml version="1.0" encoding="utf-8"?>
<p:tagLst xmlns:p="http://schemas.openxmlformats.org/presentationml/2006/main">
  <p:tag name="TABLE_ENDDRAG_ORIGIN_RECT" val="564*165"/>
  <p:tag name="TABLE_ENDDRAG_RECT" val="209*281*564*165"/>
  <p:tag name="TABLE_AUTOADJUST_FLAG" val="1"/>
</p:tagLst>
</file>

<file path=ppt/tags/tag2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31.1},&quot;minSize&quot;:{&quot;size1&quot;:17.8},&quot;normalSize&quot;:{&quot;size1&quot;:17.8},&quot;subLayout&quot;:[{&quot;id&quot;:&quot;2025-07-20T23:39:38&quot;,&quot;maxSize&quot;:{&quot;size1&quot;:100},&quot;minSize&quot;:{&quot;size1&quot;:61.7},&quot;normalSize&quot;:{&quot;size1&quot;:61.7},&quot;subLayout&quot;:[{&quot;id&quot;:&quot;2025-07-20T23:39:38&quot;,&quot;margin&quot;:{&quot;bottom&quot;:0,&quot;left&quot;:1.2699999809265137,&quot;right&quot;:1.2699999809265137,&quot;top&quot;:0.4230000376701355},&quot;type&quot;:0},{&quot;id&quot;:&quot;2025-07-20T23:39:38&quot;,&quot;margin&quot;:{&quot;bottom&quot;:0.025999998673796654,&quot;left&quot;:1.2699999809265137,&quot;right&quot;:1.2699999809265137,&quot;top&quot;:0.025999998673796654},&quot;type&quot;:0}],&quot;type&quot;:0},{&quot;id&quot;:&quot;2025-07-20T23:39:3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64.xml><?xml version="1.0" encoding="utf-8"?>
<p:tagLst xmlns:p="http://schemas.openxmlformats.org/presentationml/2006/main">
  <p:tag name="TABLE_ENDDRAG_ORIGIN_RECT" val="690*214"/>
  <p:tag name="TABLE_ENDDRAG_RECT" val="122*254*690*214"/>
  <p:tag name="TABLE_AUTOADJUST_FLAG" val="1"/>
</p:tagLst>
</file>

<file path=ppt/tags/tag2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8&quot;,&quot;maxSize&quot;:{&quot;size1&quot;:31.1},&quot;minSize&quot;:{&quot;size1&quot;:17.8},&quot;normalSize&quot;:{&quot;size1&quot;:17.8},&quot;subLayout&quot;:[{&quot;id&quot;:&quot;2025-07-20T23:39:38&quot;,&quot;maxSize&quot;:{&quot;size1&quot;:100},&quot;minSize&quot;:{&quot;size1&quot;:61.7},&quot;normalSize&quot;:{&quot;size1&quot;:61.7},&quot;subLayout&quot;:[{&quot;id&quot;:&quot;2025-07-20T23:39:38&quot;,&quot;margin&quot;:{&quot;bottom&quot;:0,&quot;left&quot;:1.2699999809265137,&quot;right&quot;:1.2699999809265137,&quot;top&quot;:0.4230000376701355},&quot;type&quot;:0},{&quot;id&quot;:&quot;2025-07-20T23:39:38&quot;,&quot;margin&quot;:{&quot;bottom&quot;:0.025999998673796654,&quot;left&quot;:1.2699999809265137,&quot;right&quot;:1.2699999809265137,&quot;top&quot;:0.025999998673796654},&quot;type&quot;:0}],&quot;type&quot;:0},{&quot;id&quot;:&quot;2025-07-20T23:39:38&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73.xml><?xml version="1.0" encoding="utf-8"?>
<p:tagLst xmlns:p="http://schemas.openxmlformats.org/presentationml/2006/main">
  <p:tag name="TABLE_ENDDRAG_ORIGIN_RECT" val="573*171"/>
  <p:tag name="TABLE_ENDDRAG_RECT" val="173*305*573*171"/>
  <p:tag name="TABLE_AUTOADJUST_FLAG" val="1"/>
</p:tagLst>
</file>

<file path=ppt/tags/tag2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7.xml><?xml version="1.0" encoding="utf-8"?>
<p:tagLst xmlns:p="http://schemas.openxmlformats.org/presentationml/2006/main">
  <p:tag name="TABLE_ENDDRAG_ORIGIN_RECT" val="488*162"/>
  <p:tag name="TABLE_ENDDRAG_RECT" val="224*314*488*162"/>
  <p:tag name="TABLE_AUTOADJUST_FLAG" val="1"/>
</p:tagLst>
</file>

<file path=ppt/tags/tag2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6.xml><?xml version="1.0" encoding="utf-8"?>
<p:tagLst xmlns:p="http://schemas.openxmlformats.org/presentationml/2006/main">
  <p:tag name="TABLE_ENDDRAG_ORIGIN_RECT" val="536*195"/>
  <p:tag name="TABLE_ENDDRAG_RECT" val="191*317*536*195"/>
  <p:tag name="TABLE_AUTOADJUST_FLAG" val="1"/>
</p:tagLst>
</file>

<file path=ppt/tags/tag3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1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1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1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1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4.xml><?xml version="1.0" encoding="utf-8"?>
<p:tagLst xmlns:p="http://schemas.openxmlformats.org/presentationml/2006/main">
  <p:tag name="TABLE_ENDDRAG_ORIGIN_RECT" val="817*228"/>
  <p:tag name="TABLE_ENDDRAG_RECT" val="112*232*817*228"/>
  <p:tag name="TABLE_AUTOADJUST_FLAG" val="1"/>
</p:tagLst>
</file>

<file path=ppt/tags/tag3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3.xml><?xml version="1.0" encoding="utf-8"?>
<p:tagLst xmlns:p="http://schemas.openxmlformats.org/presentationml/2006/main">
  <p:tag name="TABLE_ENDDRAG_ORIGIN_RECT" val="708*150"/>
  <p:tag name="TABLE_ENDDRAG_RECT" val="171*362*708*150"/>
  <p:tag name="TABLE_AUTOADJUST_FLAG" val="1"/>
</p:tagLst>
</file>

<file path=ppt/tags/tag3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3.xml><?xml version="1.0" encoding="utf-8"?>
<p:tagLst xmlns:p="http://schemas.openxmlformats.org/presentationml/2006/main">
  <p:tag name="TABLE_ENDDRAG_ORIGIN_RECT" val="750*154"/>
  <p:tag name="TABLE_ENDDRAG_RECT" val="120*91*750*154"/>
  <p:tag name="TABLE_AUTOADJUST_FLAG" val="1"/>
</p:tagLst>
</file>

<file path=ppt/tags/tag364.xml><?xml version="1.0" encoding="utf-8"?>
<p:tagLst xmlns:p="http://schemas.openxmlformats.org/presentationml/2006/main">
  <p:tag name="TABLE_ENDDRAG_ORIGIN_RECT" val="750*174"/>
  <p:tag name="TABLE_ENDDRAG_RECT" val="120*332*750*174"/>
  <p:tag name="TABLE_AUTOADJUST_FLAG" val="1"/>
</p:tagLst>
</file>

<file path=ppt/tags/tag365.xml><?xml version="1.0" encoding="utf-8"?>
<p:tagLst xmlns:p="http://schemas.openxmlformats.org/presentationml/2006/main">
  <p:tag name="KSO_WM_BEAUTIFY_FLAG" val="#wm#"/>
  <p:tag name="KSO_WM_TEMPLATE_CATEGORY" val="diagram"/>
  <p:tag name="KSO_WM_TEMPLATE_INDEX" val="20220058"/>
</p:tagLst>
</file>

<file path=ppt/tags/tag3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2.xml><?xml version="1.0" encoding="utf-8"?>
<p:tagLst xmlns:p="http://schemas.openxmlformats.org/presentationml/2006/main">
  <p:tag name="TABLE_ENDDRAG_ORIGIN_RECT" val="709*213"/>
  <p:tag name="TABLE_ENDDRAG_RECT" val="146*291*709*213"/>
  <p:tag name="TABLE_AUTOADJUST_FLAG" val="1"/>
</p:tagLst>
</file>

<file path=ppt/tags/tag3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9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20},&quot;minSize&quot;:{&quot;size1&quot;:11.2},&quot;normalSize&quot;:{&quot;size1&quot;:11.2},&quot;subLayout&quot;:[{&quot;id&quot;:&quot;2025-07-20T23:39:39&quot;,&quot;margin&quot;:{&quot;bottom&quot;:0.025999998673796654,&quot;left&quot;:1.2699999809265137,&quot;right&quot;:1.2699999809265137,&quot;top&quot;:0.4230000376701355},&quot;type&quot;:0},{&quot;id&quot;:&quot;2025-07-20T23:39:3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4.xml><?xml version="1.0" encoding="utf-8"?>
<p:tagLst xmlns:p="http://schemas.openxmlformats.org/presentationml/2006/main">
  <p:tag name="TABLE_ENDDRAG_ORIGIN_RECT" val="736*179"/>
  <p:tag name="TABLE_ENDDRAG_RECT" val="162*346*736*179"/>
  <p:tag name="TABLE_AUTOADJUST_FLAG" val="1"/>
</p:tagLst>
</file>

<file path=ppt/tags/tag4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39&quot;,&quot;maxSize&quot;:{&quot;size1&quot;:31.1},&quot;minSize&quot;:{&quot;size1&quot;:17.8},&quot;normalSize&quot;:{&quot;size1&quot;:17.8},&quot;subLayout&quot;:[{&quot;id&quot;:&quot;2025-07-20T23:39:39&quot;,&quot;maxSize&quot;:{&quot;size1&quot;:100},&quot;minSize&quot;:{&quot;size1&quot;:61.7},&quot;normalSize&quot;:{&quot;size1&quot;:61.7},&quot;subLayout&quot;:[{&quot;id&quot;:&quot;2025-07-20T23:39:39&quot;,&quot;margin&quot;:{&quot;bottom&quot;:0,&quot;left&quot;:1.2699999809265137,&quot;right&quot;:1.2699999809265137,&quot;top&quot;:0.4230000376701355},&quot;type&quot;:0},{&quot;id&quot;:&quot;2025-07-20T23:39:39&quot;,&quot;margin&quot;:{&quot;bottom&quot;:0.025999998673796654,&quot;left&quot;:1.2699999809265137,&quot;right&quot;:1.2699999809265137,&quot;top&quot;:0.025999998673796654},&quot;type&quot;:0}],&quot;type&quot;:0},{&quot;id&quot;:&quot;2025-07-20T23:39:39&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21.xml><?xml version="1.0" encoding="utf-8"?>
<p:tagLst xmlns:p="http://schemas.openxmlformats.org/presentationml/2006/main">
  <p:tag name="TABLE_ENDDRAG_ORIGIN_RECT" val="742*234"/>
  <p:tag name="TABLE_ENDDRAG_RECT" val="109*231*742*234"/>
  <p:tag name="TABLE_AUTOADJUST_FLAG" val="1"/>
</p:tagLst>
</file>

<file path=ppt/tags/tag4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2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20},&quot;minSize&quot;:{&quot;size1&quot;:11.2},&quot;normalSize&quot;:{&quot;size1&quot;:11.2},&quot;subLayout&quot;:[{&quot;id&quot;:&quot;2025-07-20T23:39:40&quot;,&quot;margin&quot;:{&quot;bottom&quot;:0.025999998673796654,&quot;left&quot;:1.2699999809265137,&quot;right&quot;:1.2699999809265137,&quot;top&quot;:0.4230000376701355},&quot;type&quot;:0},{&quot;id&quot;:&quot;2025-07-20T23:39:4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7.xml><?xml version="1.0" encoding="utf-8"?>
<p:tagLst xmlns:p="http://schemas.openxmlformats.org/presentationml/2006/main">
  <p:tag name="TABLE_ENDDRAG_ORIGIN_RECT" val="659*227"/>
  <p:tag name="TABLE_ENDDRAG_RECT" val="214*239*659*227"/>
  <p:tag name="TABLE_AUTOADJUST_FLAG" val="1"/>
</p:tagLst>
</file>

<file path=ppt/tags/tag4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6.xml><?xml version="1.0" encoding="utf-8"?>
<p:tagLst xmlns:p="http://schemas.openxmlformats.org/presentationml/2006/main">
  <p:tag name="TABLE_ENDDRAG_ORIGIN_RECT" val="634*168"/>
  <p:tag name="TABLE_ENDDRAG_RECT" val="166*325*634*168"/>
  <p:tag name="TABLE_AUTOADJUST_FLAG" val="1"/>
</p:tagLst>
</file>

<file path=ppt/tags/tag4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5.xml><?xml version="1.0" encoding="utf-8"?>
<p:tagLst xmlns:p="http://schemas.openxmlformats.org/presentationml/2006/main">
  <p:tag name="TABLE_ENDDRAG_ORIGIN_RECT" val="683*155"/>
  <p:tag name="TABLE_ENDDRAG_RECT" val="134*236*684*155"/>
  <p:tag name="TABLE_AUTOADJUST_FLAG" val="1"/>
</p:tagLst>
</file>

<file path=ppt/tags/tag4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4.xml><?xml version="1.0" encoding="utf-8"?>
<p:tagLst xmlns:p="http://schemas.openxmlformats.org/presentationml/2006/main">
  <p:tag name="TABLE_ENDDRAG_ORIGIN_RECT" val="752*188"/>
  <p:tag name="TABLE_ENDDRAG_RECT" val="73*218*752*188"/>
  <p:tag name="TABLE_AUTOADJUST_FLAG" val="1"/>
</p:tagLst>
</file>

<file path=ppt/tags/tag4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3.xml><?xml version="1.0" encoding="utf-8"?>
<p:tagLst xmlns:p="http://schemas.openxmlformats.org/presentationml/2006/main">
  <p:tag name="TABLE_ENDDRAG_ORIGIN_RECT" val="695*196"/>
  <p:tag name="TABLE_ENDDRAG_RECT" val="139*242*695*196"/>
  <p:tag name="TABLE_AUTOADJUST_FLAG" val="1"/>
</p:tagLst>
</file>

<file path=ppt/tags/tag4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82.xml><?xml version="1.0" encoding="utf-8"?>
<p:tagLst xmlns:p="http://schemas.openxmlformats.org/presentationml/2006/main">
  <p:tag name="TABLE_ENDDRAG_ORIGIN_RECT" val="664*123"/>
  <p:tag name="TABLE_ENDDRAG_RECT" val="126*193*664*123"/>
  <p:tag name="TABLE_AUTOADJUST_FLAG" val="1"/>
</p:tagLst>
</file>

<file path=ppt/tags/tag4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4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4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9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20},&quot;minSize&quot;:{&quot;size1&quot;:11.2},&quot;normalSize&quot;:{&quot;size1&quot;:11.2},&quot;subLayout&quot;:[{&quot;id&quot;:&quot;2025-07-20T23:39:40&quot;,&quot;margin&quot;:{&quot;bottom&quot;:0.025999998673796654,&quot;left&quot;:1.2699999809265137,&quot;right&quot;:1.2699999809265137,&quot;top&quot;:0.4230000376701355},&quot;type&quot;:0},{&quot;id&quot;:&quot;2025-07-20T23:39:4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6.xml><?xml version="1.0" encoding="utf-8"?>
<p:tagLst xmlns:p="http://schemas.openxmlformats.org/presentationml/2006/main">
  <p:tag name="TABLE_ENDDRAG_ORIGIN_RECT" val="606*158"/>
  <p:tag name="TABLE_ENDDRAG_RECT" val="167*315*606*158"/>
  <p:tag name="TABLE_AUTOADJUST_FLAG" val="1"/>
</p:tagLst>
</file>

<file path=ppt/tags/tag5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15.xml><?xml version="1.0" encoding="utf-8"?>
<p:tagLst xmlns:p="http://schemas.openxmlformats.org/presentationml/2006/main">
  <p:tag name="TABLE_ENDDRAG_ORIGIN_RECT" val="667*184"/>
  <p:tag name="TABLE_ENDDRAG_RECT" val="160*299*667*184"/>
  <p:tag name="TABLE_AUTOADJUST_FLAG" val="1"/>
</p:tagLst>
</file>

<file path=ppt/tags/tag5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0.xml><?xml version="1.0" encoding="utf-8"?>
<p:tagLst xmlns:p="http://schemas.openxmlformats.org/presentationml/2006/main">
  <p:tag name="TABLE_ENDDRAG_ORIGIN_RECT" val="524*150"/>
  <p:tag name="TABLE_ENDDRAG_RECT" val="163*173*524*150"/>
  <p:tag name="TABLE_AUTOADJUST_FLAG" val="1"/>
</p:tagLst>
</file>

<file path=ppt/tags/tag5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0.xml><?xml version="1.0" encoding="utf-8"?>
<p:tagLst xmlns:p="http://schemas.openxmlformats.org/presentationml/2006/main">
  <p:tag name="TABLE_ENDDRAG_ORIGIN_RECT" val="587*129"/>
  <p:tag name="TABLE_ENDDRAG_RECT" val="182*140*587*129"/>
  <p:tag name="TABLE_AUTOADJUST_FLAG" val="1"/>
</p:tagLst>
</file>

<file path=ppt/tags/tag541.xml><?xml version="1.0" encoding="utf-8"?>
<p:tagLst xmlns:p="http://schemas.openxmlformats.org/presentationml/2006/main">
  <p:tag name="TABLE_ENDDRAG_ORIGIN_RECT" val="583*138"/>
  <p:tag name="TABLE_ENDDRAG_RECT" val="231*360*583*138"/>
  <p:tag name="TABLE_AUTOADJUST_FLAG" val="1"/>
</p:tagLst>
</file>

<file path=ppt/tags/tag542.xml><?xml version="1.0" encoding="utf-8"?>
<p:tagLst xmlns:p="http://schemas.openxmlformats.org/presentationml/2006/main">
  <p:tag name="KSO_WM_BEAUTIFY_FLAG" val="#wm#"/>
  <p:tag name="KSO_WM_TEMPLATE_CATEGORY" val="diagram"/>
  <p:tag name="KSO_WM_TEMPLATE_INDEX" val="20220058"/>
</p:tagLst>
</file>

<file path=ppt/tags/tag5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0.xml><?xml version="1.0" encoding="utf-8"?>
<p:tagLst xmlns:p="http://schemas.openxmlformats.org/presentationml/2006/main">
  <p:tag name="TABLE_ENDDRAG_ORIGIN_RECT" val="594*138"/>
  <p:tag name="TABLE_ENDDRAG_RECT" val="158*287*594*138"/>
  <p:tag name="TABLE_AUTOADJUST_FLAG" val="1"/>
</p:tagLst>
</file>

<file path=ppt/tags/tag5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9.xml><?xml version="1.0" encoding="utf-8"?>
<p:tagLst xmlns:p="http://schemas.openxmlformats.org/presentationml/2006/main">
  <p:tag name="TABLE_ENDDRAG_ORIGIN_RECT" val="582*149"/>
  <p:tag name="TABLE_ENDDRAG_RECT" val="189*237*582*150"/>
  <p:tag name="TABLE_AUTOADJUST_FLAG"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6.xml><?xml version="1.0" encoding="utf-8"?>
<p:tagLst xmlns:p="http://schemas.openxmlformats.org/presentationml/2006/main">
  <p:tag name="TABLE_ENDDRAG_ORIGIN_RECT" val="588*241"/>
  <p:tag name="TABLE_ENDDRAG_RECT" val="207*223*588*241"/>
  <p:tag name="TABLE_AUTOADJUST_FLAG" val="1"/>
</p:tagLst>
</file>

<file path=ppt/tags/tag5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593.xml><?xml version="1.0" encoding="utf-8"?>
<p:tagLst xmlns:p="http://schemas.openxmlformats.org/presentationml/2006/main">
  <p:tag name="TABLE_ENDDRAG_ORIGIN_RECT" val="728*284"/>
  <p:tag name="TABLE_ENDDRAG_RECT" val="106*209*728*284"/>
  <p:tag name="TABLE_AUTOADJUST_FLAG" val="1"/>
</p:tagLst>
</file>

<file path=ppt/tags/tag5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5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5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02.xml><?xml version="1.0" encoding="utf-8"?>
<p:tagLst xmlns:p="http://schemas.openxmlformats.org/presentationml/2006/main">
  <p:tag name="TABLE_ENDDRAG_ORIGIN_RECT" val="477*85"/>
  <p:tag name="TABLE_ENDDRAG_RECT" val="172*412*477*85"/>
</p:tagLst>
</file>

<file path=ppt/tags/tag6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1.xml><?xml version="1.0" encoding="utf-8"?>
<p:tagLst xmlns:p="http://schemas.openxmlformats.org/presentationml/2006/main">
  <p:tag name="TABLE_ENDDRAG_ORIGIN_RECT" val="649*165"/>
  <p:tag name="TABLE_ENDDRAG_RECT" val="154*309*649*165"/>
  <p:tag name="TABLE_AUTOADJUST_FLAG" val="1"/>
</p:tagLst>
</file>

<file path=ppt/tags/tag6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0&quot;,&quot;maxSize&quot;:{&quot;size1&quot;:31.1},&quot;minSize&quot;:{&quot;size1&quot;:17.8},&quot;normalSize&quot;:{&quot;size1&quot;:17.8},&quot;subLayout&quot;:[{&quot;id&quot;:&quot;2025-07-20T23:39:40&quot;,&quot;maxSize&quot;:{&quot;size1&quot;:100},&quot;minSize&quot;:{&quot;size1&quot;:61.7},&quot;normalSize&quot;:{&quot;size1&quot;:61.7},&quot;subLayout&quot;:[{&quot;id&quot;:&quot;2025-07-20T23:39:40&quot;,&quot;margin&quot;:{&quot;bottom&quot;:0,&quot;left&quot;:1.2699999809265137,&quot;right&quot;:1.2699999809265137,&quot;top&quot;:0.4230000376701355},&quot;type&quot;:0},{&quot;id&quot;:&quot;2025-07-20T23:39:40&quot;,&quot;margin&quot;:{&quot;bottom&quot;:0.025999998673796654,&quot;left&quot;:1.2699999809265137,&quot;right&quot;:1.2699999809265137,&quot;top&quot;:0.025999998673796654},&quot;type&quot;:0}],&quot;type&quot;:0},{&quot;id&quot;:&quot;2025-07-20T23:39:40&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62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62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62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6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TABLE_ENDDRAG_ORIGIN_RECT" val="590*160"/>
  <p:tag name="TABLE_ENDDRAG_RECT" val="186*322*590*160"/>
  <p:tag name="TABLE_AUTOADJUST_FLAG" val="1"/>
</p:tagLst>
</file>

<file path=ppt/tags/tag6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49.xml><?xml version="1.0" encoding="utf-8"?>
<p:tagLst xmlns:p="http://schemas.openxmlformats.org/presentationml/2006/main">
  <p:tag name="TABLE_ENDDRAG_ORIGIN_RECT" val="606*99"/>
  <p:tag name="TABLE_ENDDRAG_RECT" val="164*130*606*99"/>
  <p:tag name="TABLE_AUTOADJUST_FL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0.xml><?xml version="1.0" encoding="utf-8"?>
<p:tagLst xmlns:p="http://schemas.openxmlformats.org/presentationml/2006/main">
  <p:tag name="TABLE_ENDDRAG_ORIGIN_RECT" val="555*183"/>
  <p:tag name="TABLE_ENDDRAG_RECT" val="196*315*555*183"/>
  <p:tag name="TABLE_AUTOADJUST_FLAG" val="1"/>
</p:tagLst>
</file>

<file path=ppt/tags/tag651.xml><?xml version="1.0" encoding="utf-8"?>
<p:tagLst xmlns:p="http://schemas.openxmlformats.org/presentationml/2006/main">
  <p:tag name="KSO_WM_BEAUTIFY_FLAG" val="#wm#"/>
  <p:tag name="KSO_WM_TEMPLATE_CATEGORY" val="diagram"/>
  <p:tag name="KSO_WM_TEMPLATE_INDEX" val="20220058"/>
</p:tagLst>
</file>

<file path=ppt/tags/tag6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1.xml><?xml version="1.0" encoding="utf-8"?>
<p:tagLst xmlns:p="http://schemas.openxmlformats.org/presentationml/2006/main">
  <p:tag name="TABLE_ENDDRAG_ORIGIN_RECT" val="692*256"/>
  <p:tag name="TABLE_ENDDRAG_RECT" val="119*228*692*256"/>
  <p:tag name="TABLE_AUTOADJUST_FLAG" val="1"/>
</p:tagLst>
</file>

<file path=ppt/tags/tag6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TABLE_ENDDRAG_ORIGIN_RECT" val="613*185"/>
  <p:tag name="TABLE_ENDDRAG_RECT" val="181*329*613*185"/>
  <p:tag name="TABLE_AUTOADJUST_FLAG" val="1"/>
</p:tagLst>
</file>

<file path=ppt/tags/tag6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9:41&quot;,&quot;maxSize&quot;:{&quot;size1&quot;:31.1},&quot;minSize&quot;:{&quot;size1&quot;:17.8},&quot;normalSize&quot;:{&quot;size1&quot;:17.8},&quot;subLayout&quot;:[{&quot;id&quot;:&quot;2025-07-20T23:39:41&quot;,&quot;maxSize&quot;:{&quot;size1&quot;:100},&quot;minSize&quot;:{&quot;size1&quot;:61.7},&quot;normalSize&quot;:{&quot;size1&quot;:61.7},&quot;subLayout&quot;:[{&quot;id&quot;:&quot;2025-07-20T23:39:41&quot;,&quot;margin&quot;:{&quot;bottom&quot;:0,&quot;left&quot;:1.2699999809265137,&quot;right&quot;:1.2699999809265137,&quot;top&quot;:0.4230000376701355},&quot;type&quot;:0},{&quot;id&quot;:&quot;2025-07-20T23:39:41&quot;,&quot;margin&quot;:{&quot;bottom&quot;:0.025999998673796654,&quot;left&quot;:1.2699999809265137,&quot;right&quot;:1.2699999809265137,&quot;top&quot;:0.025999998673796654},&quot;type&quot;:0}],&quot;type&quot;:0},{&quot;id&quot;:&quot;2025-07-20T23:39:4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6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697.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40:34&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6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6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70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40:34&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7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20},&quot;minSize&quot;:{&quot;size1&quot;:11.2},&quot;normalSize&quot;:{&quot;size1&quot;:11.2},&quot;subLayout&quot;:[{&quot;id&quot;:&quot;2025-07-20T23:40:34&quot;,&quot;margin&quot;:{&quot;bottom&quot;:0.025999998673796654,&quot;left&quot;:1.2699999809265137,&quot;right&quot;:1.2699999809265137,&quot;top&quot;:0.4230000376701355},&quot;type&quot;:0},{&quot;id&quot;:&quot;2025-07-20T23:40:3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711.xml><?xml version="1.0" encoding="utf-8"?>
<p:tagLst xmlns:p="http://schemas.openxmlformats.org/presentationml/2006/main">
  <p:tag name="TABLE_ENDDRAG_ORIGIN_RECT" val="591*145"/>
  <p:tag name="TABLE_ENDDRAG_RECT" val="158*113*591*145"/>
  <p:tag name="TABLE_AUTOADJUST_FLAG" val="1"/>
</p:tagLst>
</file>

<file path=ppt/tags/tag712.xml><?xml version="1.0" encoding="utf-8"?>
<p:tagLst xmlns:p="http://schemas.openxmlformats.org/presentationml/2006/main">
  <p:tag name="TABLE_ENDDRAG_ORIGIN_RECT" val="581*118"/>
  <p:tag name="TABLE_ENDDRAG_RECT" val="215*335*581*118"/>
  <p:tag name="TABLE_AUTOADJUST_FLAG" val="1"/>
</p:tagLst>
</file>

<file path=ppt/tags/tag713.xml><?xml version="1.0" encoding="utf-8"?>
<p:tagLst xmlns:p="http://schemas.openxmlformats.org/presentationml/2006/main">
  <p:tag name="KSO_WM_BEAUTIFY_FLAG" val="#wm#"/>
  <p:tag name="KSO_WM_TEMPLATE_CATEGORY" val="diagram"/>
  <p:tag name="KSO_WM_TEMPLATE_INDEX" val="20220058"/>
</p:tagLst>
</file>

<file path=ppt/tags/tag7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22.xml><?xml version="1.0" encoding="utf-8"?>
<p:tagLst xmlns:p="http://schemas.openxmlformats.org/presentationml/2006/main">
  <p:tag name="TABLE_ENDDRAG_ORIGIN_RECT" val="565*164"/>
  <p:tag name="TABLE_ENDDRAG_RECT" val="181*134*565*164"/>
  <p:tag name="TABLE_AUTOADJUST_FLAG" val="1"/>
</p:tagLst>
</file>

<file path=ppt/tags/tag723.xml><?xml version="1.0" encoding="utf-8"?>
<p:tagLst xmlns:p="http://schemas.openxmlformats.org/presentationml/2006/main">
  <p:tag name="TABLE_ENDDRAG_ORIGIN_RECT" val="620*147"/>
  <p:tag name="TABLE_ENDDRAG_RECT" val="181*347*620*147"/>
  <p:tag name="TABLE_AUTOADJUST_FLAG" val="1"/>
</p:tagLst>
</file>

<file path=ppt/tags/tag724.xml><?xml version="1.0" encoding="utf-8"?>
<p:tagLst xmlns:p="http://schemas.openxmlformats.org/presentationml/2006/main">
  <p:tag name="KSO_WM_BEAUTIFY_FLAG" val="#wm#"/>
  <p:tag name="KSO_WM_TEMPLATE_CATEGORY" val="diagram"/>
  <p:tag name="KSO_WM_TEMPLATE_INDEX" val="20220058"/>
</p:tagLst>
</file>

<file path=ppt/tags/tag7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32.xml><?xml version="1.0" encoding="utf-8"?>
<p:tagLst xmlns:p="http://schemas.openxmlformats.org/presentationml/2006/main">
  <p:tag name="TABLE_ENDDRAG_ORIGIN_RECT" val="736*193"/>
  <p:tag name="TABLE_ENDDRAG_RECT" val="129*307*736*194"/>
  <p:tag name="TABLE_AUTOADJUST_FLAG" val="1"/>
</p:tagLst>
</file>

<file path=ppt/tags/tag7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41.xml><?xml version="1.0" encoding="utf-8"?>
<p:tagLst xmlns:p="http://schemas.openxmlformats.org/presentationml/2006/main">
  <p:tag name="TABLE_ENDDRAG_ORIGIN_RECT" val="662*156"/>
  <p:tag name="TABLE_ENDDRAG_RECT" val="121*209*662*156"/>
  <p:tag name="TABLE_AUTOADJUST_FLAG" val="1"/>
</p:tagLst>
</file>

<file path=ppt/tags/tag7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58.xml><?xml version="1.0" encoding="utf-8"?>
<p:tagLst xmlns:p="http://schemas.openxmlformats.org/presentationml/2006/main">
  <p:tag name="TABLE_ENDDRAG_ORIGIN_RECT" val="494*175"/>
  <p:tag name="TABLE_ENDDRAG_RECT" val="118*239*494*175"/>
  <p:tag name="TABLE_AUTOADJUST_FLAG" val="1"/>
</p:tagLst>
</file>

<file path=ppt/tags/tag7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67.xml><?xml version="1.0" encoding="utf-8"?>
<p:tagLst xmlns:p="http://schemas.openxmlformats.org/presentationml/2006/main">
  <p:tag name="TABLE_ENDDRAG_ORIGIN_RECT" val="685*274"/>
  <p:tag name="TABLE_ENDDRAG_RECT" val="147*227*685*274"/>
  <p:tag name="TABLE_AUTOADJUST_FLAG" val="1"/>
</p:tagLst>
</file>

<file path=ppt/tags/tag7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4&quot;,&quot;maxSize&quot;:{&quot;size1&quot;:31.1},&quot;minSize&quot;:{&quot;size1&quot;:17.8},&quot;normalSize&quot;:{&quot;size1&quot;:17.8},&quot;subLayout&quot;:[{&quot;id&quot;:&quot;2025-07-20T23:40:34&quot;,&quot;maxSize&quot;:{&quot;size1&quot;:100},&quot;minSize&quot;:{&quot;size1&quot;:61.7},&quot;normalSize&quot;:{&quot;size1&quot;:61.7},&quot;subLayout&quot;:[{&quot;id&quot;:&quot;2025-07-20T23:40:34&quot;,&quot;margin&quot;:{&quot;bottom&quot;:0,&quot;left&quot;:1.2699999809265137,&quot;right&quot;:1.2699999809265137,&quot;top&quot;:0.4230000376701355},&quot;type&quot;:0},{&quot;id&quot;:&quot;2025-07-20T23:40:34&quot;,&quot;margin&quot;:{&quot;bottom&quot;:0.025999998673796654,&quot;left&quot;:1.2699999809265137,&quot;right&quot;:1.2699999809265137,&quot;top&quot;:0.025999998673796654},&quot;type&quot;:0}],&quot;type&quot;:0},{&quot;id&quot;:&quot;2025-07-20T23:40:3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84.xml><?xml version="1.0" encoding="utf-8"?>
<p:tagLst xmlns:p="http://schemas.openxmlformats.org/presentationml/2006/main">
  <p:tag name="TABLE_ENDDRAG_ORIGIN_RECT" val="447*114"/>
  <p:tag name="TABLE_ENDDRAG_RECT" val="283*344*447*114"/>
  <p:tag name="TABLE_AUTOADJUST_FLAG" val="1"/>
</p:tagLst>
</file>

<file path=ppt/tags/tag7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93.xml><?xml version="1.0" encoding="utf-8"?>
<p:tagLst xmlns:p="http://schemas.openxmlformats.org/presentationml/2006/main">
  <p:tag name="TABLE_ENDDRAG_ORIGIN_RECT" val="630*157"/>
  <p:tag name="TABLE_ENDDRAG_RECT" val="112*242*630*157"/>
  <p:tag name="TABLE_AUTOADJUST_FLAG" val="1"/>
</p:tagLst>
</file>

<file path=ppt/tags/tag7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7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7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9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80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09.xml><?xml version="1.0" encoding="utf-8"?>
<p:tagLst xmlns:p="http://schemas.openxmlformats.org/presentationml/2006/main">
  <p:tag name="TABLE_ENDDRAG_ORIGIN_RECT" val="567*131"/>
  <p:tag name="TABLE_ENDDRAG_RECT" val="191*388*567*13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18.xml><?xml version="1.0" encoding="utf-8"?>
<p:tagLst xmlns:p="http://schemas.openxmlformats.org/presentationml/2006/main">
  <p:tag name="TABLE_ENDDRAG_ORIGIN_RECT" val="470*206"/>
  <p:tag name="TABLE_ENDDRAG_RECT" val="169*313*470*206"/>
  <p:tag name="TABLE_AUTOADJUST_FLAG" val="1"/>
</p:tagLst>
</file>

<file path=ppt/tags/tag81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827.xml><?xml version="1.0" encoding="utf-8"?>
<p:tagLst xmlns:p="http://schemas.openxmlformats.org/presentationml/2006/main">
  <p:tag name="TABLE_ENDDRAG_ORIGIN_RECT" val="620*185"/>
  <p:tag name="TABLE_ENDDRAG_RECT" val="154*263*620*185"/>
  <p:tag name="TABLE_AUTOADJUST_FLAG" val="1"/>
</p:tagLst>
</file>

<file path=ppt/tags/tag8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836.xml><?xml version="1.0" encoding="utf-8"?>
<p:tagLst xmlns:p="http://schemas.openxmlformats.org/presentationml/2006/main">
  <p:tag name="TABLE_ENDDRAG_ORIGIN_RECT" val="637*201"/>
  <p:tag name="TABLE_ENDDRAG_RECT" val="164*275*637*201"/>
  <p:tag name="TABLE_AUTOADJUST_FLAG" val="1"/>
</p:tagLst>
</file>

<file path=ppt/tags/tag8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4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84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45.xml><?xml version="1.0" encoding="utf-8"?>
<p:tagLst xmlns:p="http://schemas.openxmlformats.org/presentationml/2006/main">
  <p:tag name="TABLE_ENDDRAG_ORIGIN_RECT" val="554*116"/>
  <p:tag name="TABLE_ENDDRAG_RECT" val="193*111*554*116"/>
  <p:tag name="TABLE_AUTOADJUST_FLAG" val="1"/>
</p:tagLst>
</file>

<file path=ppt/tags/tag846.xml><?xml version="1.0" encoding="utf-8"?>
<p:tagLst xmlns:p="http://schemas.openxmlformats.org/presentationml/2006/main">
  <p:tag name="TABLE_ENDDRAG_ORIGIN_RECT" val="536*155"/>
  <p:tag name="TABLE_ENDDRAG_RECT" val="210*305*536*155"/>
  <p:tag name="TABLE_AUTOADJUST_FLAG" val="1"/>
</p:tagLst>
</file>

<file path=ppt/tags/tag847.xml><?xml version="1.0" encoding="utf-8"?>
<p:tagLst xmlns:p="http://schemas.openxmlformats.org/presentationml/2006/main">
  <p:tag name="KSO_WM_BEAUTIFY_FLAG" val="#wm#"/>
  <p:tag name="KSO_WM_TEMPLATE_CATEGORY" val="diagram"/>
  <p:tag name="KSO_WM_TEMPLATE_INDEX" val="20220058"/>
</p:tagLst>
</file>

<file path=ppt/tags/tag8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855.xml><?xml version="1.0" encoding="utf-8"?>
<p:tagLst xmlns:p="http://schemas.openxmlformats.org/presentationml/2006/main">
  <p:tag name="TABLE_ENDDRAG_ORIGIN_RECT" val="435*102"/>
  <p:tag name="TABLE_ENDDRAG_RECT" val="187*343*435*102"/>
  <p:tag name="TABLE_AUTOADJUST_FLAG" val="1"/>
</p:tagLst>
</file>

<file path=ppt/tags/tag8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86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6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75.xml><?xml version="1.0" encoding="utf-8"?>
<p:tagLst xmlns:p="http://schemas.openxmlformats.org/presentationml/2006/main">
  <p:tag name="TABLE_ENDDRAG_ORIGIN_RECT" val="641*161"/>
  <p:tag name="TABLE_ENDDRAG_RECT" val="158*214*641*161"/>
  <p:tag name="TABLE_AUTOADJUST_FLAG" val="1"/>
</p:tagLst>
</file>

<file path=ppt/tags/tag87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88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882.xml><?xml version="1.0" encoding="utf-8"?>
<p:tagLst xmlns:p="http://schemas.openxmlformats.org/presentationml/2006/main">
  <p:tag name="TABLE_ENDDRAG_ORIGIN_RECT" val="629*208"/>
  <p:tag name="TABLE_ENDDRAG_RECT" val="214*305*629*208"/>
  <p:tag name="TABLE_AUTOADJUST_FLAG" val="1"/>
</p:tagLst>
</file>

<file path=ppt/tags/tag88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8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8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91.xml><?xml version="1.0" encoding="utf-8"?>
<p:tagLst xmlns:p="http://schemas.openxmlformats.org/presentationml/2006/main">
  <p:tag name="TABLE_ENDDRAG_ORIGIN_RECT" val="593*195"/>
  <p:tag name="TABLE_ENDDRAG_RECT" val="176*318*593*195"/>
  <p:tag name="TABLE_AUTOADJUST_FLAG" val="1"/>
</p:tagLst>
</file>

<file path=ppt/tags/tag8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31.1},&quot;minSize&quot;:{&quot;size1&quot;:17.8},&quot;normalSize&quot;:{&quot;size1&quot;:17.8},&quot;subLayout&quot;:[{&quot;id&quot;:&quot;2025-07-20T23:40:35&quot;,&quot;maxSize&quot;:{&quot;size1&quot;:100},&quot;minSize&quot;:{&quot;size1&quot;:61.7},&quot;normalSize&quot;:{&quot;size1&quot;:61.7},&quot;subLayout&quot;:[{&quot;id&quot;:&quot;2025-07-20T23:40:35&quot;,&quot;margin&quot;:{&quot;bottom&quot;:0,&quot;left&quot;:1.2699999809265137,&quot;right&quot;:1.2699999809265137,&quot;top&quot;:0.4230000376701355},&quot;type&quot;:0},{&quot;id&quot;:&quot;2025-07-20T23:40:35&quot;,&quot;margin&quot;:{&quot;bottom&quot;:0.025999998673796654,&quot;left&quot;:1.2699999809265137,&quot;right&quot;:1.2699999809265137,&quot;top&quot;:0.025999998673796654},&quot;type&quot;:0}],&quot;type&quot;:0},{&quot;id&quot;:&quot;2025-07-20T23:40:3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8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8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9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89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0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906.xml><?xml version="1.0" encoding="utf-8"?>
<p:tagLst xmlns:p="http://schemas.openxmlformats.org/presentationml/2006/main">
  <p:tag name="TABLE_ENDDRAG_ORIGIN_RECT" val="788*226"/>
  <p:tag name="TABLE_ENDDRAG_RECT" val="129*229*788*226"/>
  <p:tag name="TABLE_AUTOADJUST_FLAG" val="1"/>
</p:tagLst>
</file>

<file path=ppt/tags/tag90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5&quot;,&quot;maxSize&quot;:{&quot;size1&quot;:20},&quot;minSize&quot;:{&quot;size1&quot;:11.2},&quot;normalSize&quot;:{&quot;size1&quot;:11.2},&quot;subLayout&quot;:[{&quot;id&quot;:&quot;2025-07-20T23:40:35&quot;,&quot;margin&quot;:{&quot;bottom&quot;:0.025999998673796654,&quot;left&quot;:1.2699999809265137,&quot;right&quot;:1.2699999809265137,&quot;top&quot;:0.4230000376701355},&quot;type&quot;:0},{&quot;id&quot;:&quot;2025-07-20T23:40:3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23.xml><?xml version="1.0" encoding="utf-8"?>
<p:tagLst xmlns:p="http://schemas.openxmlformats.org/presentationml/2006/main">
  <p:tag name="TABLE_ENDDRAG_ORIGIN_RECT" val="660*260"/>
  <p:tag name="TABLE_ENDDRAG_RECT" val="174*208*660*260"/>
  <p:tag name="TABLE_AUTOADJUST_FLAG" val="1"/>
</p:tagLst>
</file>

<file path=ppt/tags/tag9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0.xml><?xml version="1.0" encoding="utf-8"?>
<p:tagLst xmlns:p="http://schemas.openxmlformats.org/presentationml/2006/main">
  <p:tag name="TABLE_ENDDRAG_ORIGIN_RECT" val="690*253"/>
  <p:tag name="TABLE_ENDDRAG_RECT" val="185*240*690*253"/>
  <p:tag name="TABLE_AUTOADJUST_FLAG" val="1"/>
</p:tagLst>
</file>

<file path=ppt/tags/tag9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4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94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20},&quot;minSize&quot;:{&quot;size1&quot;:11.2},&quot;normalSize&quot;:{&quot;size1&quot;:11.2},&quot;subLayout&quot;:[{&quot;id&quot;:&quot;2025-07-20T23:40:36&quot;,&quot;margin&quot;:{&quot;bottom&quot;:0.025999998673796654,&quot;left&quot;:1.2699999809265137,&quot;right&quot;:1.2699999809265137,&quot;top&quot;:0.4230000376701355},&quot;type&quot;:0},{&quot;id&quot;:&quot;2025-07-20T23:40:36&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9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64.xml><?xml version="1.0" encoding="utf-8"?>
<p:tagLst xmlns:p="http://schemas.openxmlformats.org/presentationml/2006/main">
  <p:tag name="TABLE_ENDDRAG_ORIGIN_RECT" val="749*276"/>
  <p:tag name="TABLE_ENDDRAG_RECT" val="132*230*749*276"/>
  <p:tag name="TABLE_AUTOADJUST_FLAG" val="1"/>
</p:tagLst>
</file>

<file path=ppt/tags/tag9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981.xml><?xml version="1.0" encoding="utf-8"?>
<p:tagLst xmlns:p="http://schemas.openxmlformats.org/presentationml/2006/main">
  <p:tag name="TABLE_ENDDRAG_ORIGIN_RECT" val="468*154"/>
  <p:tag name="TABLE_ENDDRAG_RECT" val="160*255*468*154"/>
  <p:tag name="TABLE_AUTOADJUST_FLAG" val="1"/>
</p:tagLst>
</file>

<file path=ppt/tags/tag9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0.xml><?xml version="1.0" encoding="utf-8"?>
<p:tagLst xmlns:p="http://schemas.openxmlformats.org/presentationml/2006/main">
  <p:tag name="TABLE_ENDDRAG_ORIGIN_RECT" val="635*140"/>
  <p:tag name="TABLE_ENDDRAG_RECT" val="182*317*635*140"/>
  <p:tag name="TABLE_AUTOADJUST_FLAG" val="1"/>
</p:tagLst>
</file>

<file path=ppt/tags/tag9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40:36&quot;,&quot;maxSize&quot;:{&quot;size1&quot;:31.1},&quot;minSize&quot;:{&quot;size1&quot;:17.8},&quot;normalSize&quot;:{&quot;size1&quot;:17.8},&quot;subLayout&quot;:[{&quot;id&quot;:&quot;2025-07-20T23:40:36&quot;,&quot;maxSize&quot;:{&quot;size1&quot;:100},&quot;minSize&quot;:{&quot;size1&quot;:61.7},&quot;normalSize&quot;:{&quot;size1&quot;:61.7},&quot;subLayout&quot;:[{&quot;id&quot;:&quot;2025-07-20T23:40:36&quot;,&quot;margin&quot;:{&quot;bottom&quot;:0,&quot;left&quot;:1.2699999809265137,&quot;right&quot;:1.2699999809265137,&quot;top&quot;:0.4230000376701355},&quot;type&quot;:0},{&quot;id&quot;:&quot;2025-07-20T23:40:36&quot;,&quot;margin&quot;:{&quot;bottom&quot;:0.025999998673796654,&quot;left&quot;:1.2699999809265137,&quot;right&quot;:1.2699999809265137,&quot;top&quot;:0.025999998673796654},&quot;type&quot;:0}],&quot;type&quot;:0},{&quot;id&quot;:&quot;2025-07-20T23:40:36&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9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999.xml><?xml version="1.0" encoding="utf-8"?>
<p:tagLst xmlns:p="http://schemas.openxmlformats.org/presentationml/2006/main">
  <p:tag name="TABLE_ENDDRAG_ORIGIN_RECT" val="699*172"/>
  <p:tag name="TABLE_ENDDRAG_RECT" val="204*283*699*172"/>
  <p:tag name="TABLE_AUTOADJUST_FLAG"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42463</Words>
  <Application>WPS 演示</Application>
  <PresentationFormat>宽屏</PresentationFormat>
  <Paragraphs>1923</Paragraphs>
  <Slides>129</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129</vt:i4>
      </vt:variant>
    </vt:vector>
  </HeadingPairs>
  <TitlesOfParts>
    <vt:vector size="144" baseType="lpstr">
      <vt:lpstr>Arial</vt:lpstr>
      <vt:lpstr>宋体</vt:lpstr>
      <vt:lpstr>Wingdings</vt:lpstr>
      <vt:lpstr>微软雅黑</vt:lpstr>
      <vt:lpstr>汉仪旗黑-85S</vt:lpstr>
      <vt:lpstr>黑体</vt:lpstr>
      <vt:lpstr>Viner Hand ITC</vt:lpstr>
      <vt:lpstr>汉仪旗黑-85S</vt:lpstr>
      <vt:lpstr>Segoe UI</vt:lpstr>
      <vt:lpstr>Arial Unicode MS</vt:lpstr>
      <vt:lpstr>NEU-BZ-S92</vt:lpstr>
      <vt:lpstr>Segoe Print</vt:lpstr>
      <vt:lpstr>方正黑体_GBK</vt:lpstr>
      <vt:lpstr>Office 主题​​</vt:lpstr>
      <vt:lpstr>1_Office 主题​​</vt:lpstr>
      <vt:lpstr>第十三章 行政事业单位的资产(上)</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43</cp:revision>
  <dcterms:created xsi:type="dcterms:W3CDTF">2025-07-20T15:39:00Z</dcterms:created>
  <dcterms:modified xsi:type="dcterms:W3CDTF">2025-07-25T16:33:46Z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