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Rectangle 7"/>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p:txBody>
          <a:bodyPr/>
          <a:lstStyle>
            <a:lvl1pPr>
              <a:defRPr/>
            </a:lvl1pPr>
          </a:lstStyle>
          <a:p>
            <a:pPr>
              <a:defRPr/>
            </a:pPr>
            <a:fld id="{0880990C-F54C-4882-88CB-44EA1A53275C}" type="slidenum">
              <a:rPr lang="zh-CN" altLang="zh-CN">
                <a:solidFill>
                  <a:srgbClr val="000000"/>
                </a:solidFill>
              </a:rPr>
            </a:fld>
            <a:endParaRPr lang="zh-CN" altLang="zh-CN">
              <a:solidFill>
                <a:srgbClr val="000000"/>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115060" y="546100"/>
            <a:ext cx="9572625" cy="646430"/>
          </a:xfrm>
        </p:spPr>
        <p:txBody>
          <a:bodyPr/>
          <a:lstStyle>
            <a:lvl1pPr>
              <a:defRPr>
                <a:solidFill>
                  <a:schemeClr val="tx1"/>
                </a:solidFill>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424217"/>
            <a:ext cx="10885714" cy="4821007"/>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Rectangle 7"/>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p:txBody>
          <a:bodyPr/>
          <a:lstStyle>
            <a:lvl1pPr>
              <a:defRPr/>
            </a:lvl1pPr>
          </a:lstStyle>
          <a:p>
            <a:pPr>
              <a:defRPr/>
            </a:pPr>
            <a:fld id="{6647B9BB-8C2D-404E-A344-BC0BAB711D30}" type="slidenum">
              <a:rPr lang="zh-CN" altLang="zh-CN">
                <a:solidFill>
                  <a:srgbClr val="000000"/>
                </a:solidFill>
              </a:rPr>
            </a:fld>
            <a:endParaRPr lang="zh-CN" altLang="zh-CN">
              <a:solidFill>
                <a:srgbClr val="000000"/>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
        <p:nvSpPr>
          <p:cNvPr id="6" name="内容占位符 2"/>
          <p:cNvSpPr>
            <a:spLocks noGrp="1"/>
          </p:cNvSpPr>
          <p:nvPr>
            <p:ph idx="1"/>
          </p:nvPr>
        </p:nvSpPr>
        <p:spPr>
          <a:xfrm>
            <a:off x="622300" y="1508125"/>
            <a:ext cx="10947400" cy="4867275"/>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1027" name="Rectangle 5"/>
          <p:cNvSpPr>
            <a:spLocks noGrp="1" noChangeArrowheads="1"/>
          </p:cNvSpPr>
          <p:nvPr>
            <p:ph type="title"/>
          </p:nvPr>
        </p:nvSpPr>
        <p:spPr bwMode="auto">
          <a:xfrm>
            <a:off x="1094740" y="584200"/>
            <a:ext cx="9271635" cy="59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
            <a:pPr lvl="0"/>
            <a:r>
              <a:rPr lang="zh-CN" altLang="zh-CN" dirty="0" smtClean="0"/>
              <a:t>单击此处编辑母版标题样式</a:t>
            </a:r>
            <a:endParaRPr lang="zh-CN" altLang="zh-CN" dirty="0" smtClean="0"/>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6" name="图片 5" descr="图片5"/>
          <p:cNvPicPr>
            <a:picLocks noChangeAspect="1"/>
          </p:cNvPicPr>
          <p:nvPr userDrawn="1"/>
        </p:nvPicPr>
        <p:blipFill>
          <a:blip r:embed="rId5"/>
          <a:stretch>
            <a:fillRect/>
          </a:stretch>
        </p:blipFill>
        <p:spPr>
          <a:xfrm>
            <a:off x="0" y="0"/>
            <a:ext cx="12266930" cy="6858000"/>
          </a:xfrm>
          <a:prstGeom prst="rect">
            <a:avLst/>
          </a:prstGeom>
        </p:spPr>
      </p:pic>
      <p:sp>
        <p:nvSpPr>
          <p:cNvPr id="1027" name="Rectangle 5"/>
          <p:cNvSpPr>
            <a:spLocks noGrp="1" noChangeArrowheads="1"/>
          </p:cNvSpPr>
          <p:nvPr>
            <p:ph type="title"/>
          </p:nvPr>
        </p:nvSpPr>
        <p:spPr bwMode="auto">
          <a:xfrm>
            <a:off x="1094740" y="584200"/>
            <a:ext cx="9271635" cy="59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zh-CN" dirty="0" smtClean="0"/>
              <a:t>单击此处编辑母版标题样式</a:t>
            </a:r>
            <a:endParaRPr lang="zh-CN" altLang="zh-CN" dirty="0" smtClean="0"/>
          </a:p>
        </p:txBody>
      </p:sp>
      <p:sp>
        <p:nvSpPr>
          <p:cNvPr id="1028" name="Rectangle 6"/>
          <p:cNvSpPr>
            <a:spLocks noGrp="1" noChangeArrowheads="1"/>
          </p:cNvSpPr>
          <p:nvPr>
            <p:ph type="body" idx="1"/>
          </p:nvPr>
        </p:nvSpPr>
        <p:spPr bwMode="auto">
          <a:xfrm>
            <a:off x="760095" y="1523365"/>
            <a:ext cx="10712450" cy="4861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zh-CN" smtClean="0"/>
              <a:t>单击此处编辑母版文本样式</a:t>
            </a:r>
            <a:endParaRPr lang="zh-CN" altLang="zh-CN" smtClean="0"/>
          </a:p>
          <a:p>
            <a:pPr lvl="1"/>
            <a:r>
              <a:rPr lang="zh-CN" altLang="zh-CN" smtClean="0"/>
              <a:t>第二级</a:t>
            </a:r>
            <a:endParaRPr lang="zh-CN" altLang="zh-CN" smtClean="0"/>
          </a:p>
          <a:p>
            <a:pPr lvl="2"/>
            <a:r>
              <a:rPr lang="zh-CN" altLang="zh-CN" smtClean="0"/>
              <a:t>第三级</a:t>
            </a:r>
            <a:endParaRPr lang="zh-CN" altLang="zh-CN" smtClean="0"/>
          </a:p>
          <a:p>
            <a:pPr lvl="3"/>
            <a:r>
              <a:rPr lang="zh-CN" altLang="zh-CN" smtClean="0"/>
              <a:t>第四级</a:t>
            </a:r>
            <a:endParaRPr lang="zh-CN" altLang="zh-CN" smtClean="0"/>
          </a:p>
          <a:p>
            <a:pPr lvl="4"/>
            <a:r>
              <a:rPr lang="zh-CN" altLang="zh-CN" smtClean="0"/>
              <a:t>第五级</a:t>
            </a:r>
            <a:endParaRPr lang="zh-CN" altLang="zh-CN" smtClean="0"/>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fld>
            <a:endParaRPr lang="zh-CN"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rtl="0" eaLnBrk="0" fontAlgn="base" hangingPunct="0">
        <a:spcBef>
          <a:spcPct val="0"/>
        </a:spcBef>
        <a:spcAft>
          <a:spcPct val="0"/>
        </a:spcAft>
        <a:defRPr sz="2400" b="1" kern="1200">
          <a:solidFill>
            <a:schemeClr val="tx2"/>
          </a:solidFill>
          <a:latin typeface="华文中宋" panose="02010600040101010101" charset="-122"/>
          <a:ea typeface="华文中宋" panose="02010600040101010101"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01634" y="476430"/>
            <a:ext cx="8699591" cy="647700"/>
          </a:xfrm>
        </p:spPr>
        <p:txBody>
          <a:bodyPr/>
          <a:p>
            <a:endParaRPr lang="zh-CN" altLang="en-US"/>
          </a:p>
        </p:txBody>
      </p:sp>
      <p:sp>
        <p:nvSpPr>
          <p:cNvPr id="3" name="内容占位符 2"/>
          <p:cNvSpPr>
            <a:spLocks noGrp="1"/>
          </p:cNvSpPr>
          <p:nvPr>
            <p:ph idx="1"/>
          </p:nvPr>
        </p:nvSpPr>
        <p:spPr/>
        <p:txBody>
          <a:bodyPr/>
          <a:p>
            <a:endParaRPr lang="zh-CN" altLang="en-US"/>
          </a:p>
        </p:txBody>
      </p:sp>
      <p:pic>
        <p:nvPicPr>
          <p:cNvPr id="4" name="图片 3" descr="图片3"/>
          <p:cNvPicPr>
            <a:picLocks noChangeAspect="1"/>
          </p:cNvPicPr>
          <p:nvPr/>
        </p:nvPicPr>
        <p:blipFill>
          <a:blip r:embed="rId1"/>
          <a:stretch>
            <a:fillRect/>
          </a:stretch>
        </p:blipFill>
        <p:spPr>
          <a:xfrm>
            <a:off x="-635" y="19050"/>
            <a:ext cx="12207240" cy="6863715"/>
          </a:xfrm>
          <a:prstGeom prst="rect">
            <a:avLst/>
          </a:prstGeom>
        </p:spPr>
      </p:pic>
      <p:sp>
        <p:nvSpPr>
          <p:cNvPr id="5" name="文本框 4"/>
          <p:cNvSpPr txBox="1"/>
          <p:nvPr/>
        </p:nvSpPr>
        <p:spPr>
          <a:xfrm>
            <a:off x="741680" y="2874645"/>
            <a:ext cx="10804525" cy="768350"/>
          </a:xfrm>
          <a:prstGeom prst="rect">
            <a:avLst/>
          </a:prstGeom>
          <a:noFill/>
        </p:spPr>
        <p:txBody>
          <a:bodyPr wrap="square" rtlCol="0">
            <a:spAutoFit/>
          </a:bodyPr>
          <a:p>
            <a:pPr algn="ctr"/>
            <a:r>
              <a:rPr lang="zh-CN" altLang="en-US" sz="4400" b="1" dirty="0">
                <a:latin typeface="华文中宋" panose="02010600040101010101" charset="-122"/>
                <a:ea typeface="华文中宋" panose="02010600040101010101" charset="-122"/>
              </a:rPr>
              <a:t>第十五章　公开发行证券公司的信息披露</a:t>
            </a:r>
            <a:endParaRPr lang="zh-CN" altLang="en-US" sz="4400" b="1" dirty="0">
              <a:latin typeface="华文中宋" panose="02010600040101010101" charset="-122"/>
              <a:ea typeface="华文中宋" panose="02010600040101010101" charset="-122"/>
            </a:endParaRPr>
          </a:p>
        </p:txBody>
      </p:sp>
      <p:sp>
        <p:nvSpPr>
          <p:cNvPr id="100" name="文本框 99"/>
          <p:cNvSpPr txBox="1"/>
          <p:nvPr/>
        </p:nvSpPr>
        <p:spPr>
          <a:xfrm>
            <a:off x="793115" y="2270125"/>
            <a:ext cx="3915410" cy="521970"/>
          </a:xfrm>
          <a:prstGeom prst="rect">
            <a:avLst/>
          </a:prstGeom>
          <a:noFill/>
          <a:ln w="9525">
            <a:noFill/>
          </a:ln>
        </p:spPr>
        <p:txBody>
          <a:bodyPr wrap="square">
            <a:spAutoFit/>
          </a:bodyPr>
          <a:p>
            <a:pPr indent="0" algn="ctr"/>
            <a:r>
              <a:rPr lang="zh-CN" sz="2800" b="1">
                <a:solidFill>
                  <a:srgbClr val="00FFFF"/>
                </a:solidFill>
                <a:cs typeface="方正书宋_GBK" charset="0"/>
              </a:rPr>
              <a:t>第四篇　财务报告篇</a:t>
            </a:r>
            <a:endParaRPr lang="zh-CN" sz="2800" b="1">
              <a:solidFill>
                <a:srgbClr val="00FFFF"/>
              </a:solidFill>
              <a:cs typeface="方正书宋_GBK" charset="0"/>
            </a:endParaRPr>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第二节　财务报表附注</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三、重要项目的详细说明</a:t>
            </a:r>
            <a:endParaRPr lang="zh-CN" altLang="zh-CN" sz="2600" b="1" dirty="0">
              <a:latin typeface="黑体" panose="02010609060101010101" pitchFamily="49" charset="-122"/>
              <a:ea typeface="黑体" panose="02010609060101010101" pitchFamily="49" charset="-122"/>
            </a:endParaRPr>
          </a:p>
          <a:p>
            <a:r>
              <a:rPr lang="zh-CN" altLang="en-US"/>
              <a:t>对于财务报表中的一些重要项目,如应收账款发生重大变动、本期利润比以前会计期间大大降低等,均应在财务报表附注中说明,并披露其原因。</a:t>
            </a:r>
            <a:endParaRPr lang="zh-CN" altLang="en-US"/>
          </a:p>
          <a:p>
            <a:r>
              <a:rPr lang="zh-CN" altLang="en-US"/>
              <a:t>此外,一些重要的财务报表项目因财务报表篇幅所限,仅用一个总括数据表示,也可在附注中给予详细说明。表15-2、表15-3、表15-4分别是某商业类上市公司对货币资金、应收账款和存货的说明。</a:t>
            </a:r>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第二节　财务报表附注</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四、资产负债表期后事项</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(一)直接影响本期财务报表的事项</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(二)可能严重影响企业未来财务状况和经营成果的事项</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(三)可能影响未来经营活动或计价的事项</a:t>
            </a:r>
            <a:endParaRPr lang="en-US" altLang="zh-CN" sz="2200" b="1" dirty="0">
              <a:latin typeface="楷体" panose="02010609060101010101" pitchFamily="49" charset="-122"/>
              <a:ea typeface="楷体" panose="02010609060101010101" pitchFamily="49"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第二节　财务报表附注</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五、关联方关系及其交易</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(一)关联方关系及其披露</a:t>
            </a:r>
            <a:endParaRPr lang="en-US" altLang="zh-CN" sz="2200" b="1" dirty="0">
              <a:latin typeface="楷体" panose="02010609060101010101" pitchFamily="49" charset="-122"/>
              <a:ea typeface="楷体" panose="02010609060101010101" pitchFamily="49" charset="-122"/>
            </a:endParaRPr>
          </a:p>
          <a:p>
            <a:r>
              <a:rPr lang="zh-CN" altLang="en-US"/>
              <a:t>1.关联方关系存在的形式</a:t>
            </a:r>
            <a:endParaRPr lang="zh-CN" altLang="en-US"/>
          </a:p>
          <a:p>
            <a:r>
              <a:rPr lang="zh-CN" altLang="en-US"/>
              <a:t>2.在我国不能视为关联方和关联方关系的几种形式</a:t>
            </a:r>
            <a:endParaRPr lang="zh-CN" altLang="en-US"/>
          </a:p>
          <a:p>
            <a:r>
              <a:rPr lang="zh-CN" altLang="en-US"/>
              <a:t>3.关联方关系的揭示</a:t>
            </a:r>
            <a:endParaRPr lang="zh-CN" altLang="en-US"/>
          </a:p>
          <a:p>
            <a:pPr marL="0" algn="just" eaLnBrk="1" fontAlgn="auto" latinLnBrk="0" hangingPunct="1">
              <a:spcBef>
                <a:spcPts val="15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(二)关联方交易及其披露</a:t>
            </a:r>
            <a:endParaRPr lang="en-US" altLang="zh-CN" sz="2200" b="1" dirty="0">
              <a:latin typeface="楷体" panose="02010609060101010101" pitchFamily="49" charset="-122"/>
              <a:ea typeface="楷体" panose="02010609060101010101" pitchFamily="49" charset="-122"/>
            </a:endParaRPr>
          </a:p>
          <a:p>
            <a:r>
              <a:rPr lang="zh-CN" altLang="en-US"/>
              <a:t>1.关联方交易的基本特点</a:t>
            </a:r>
            <a:endParaRPr lang="zh-CN" altLang="en-US"/>
          </a:p>
          <a:p>
            <a:r>
              <a:rPr lang="zh-CN" altLang="en-US"/>
              <a:t>2.关联方交易的披露</a:t>
            </a: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第二节　财务报表附注</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六、财务报表附注的优缺点</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(一)财务报表附注的主要优点</a:t>
            </a:r>
            <a:endParaRPr lang="en-US" altLang="zh-CN" sz="2200" b="1" dirty="0">
              <a:latin typeface="楷体" panose="02010609060101010101" pitchFamily="49" charset="-122"/>
              <a:ea typeface="楷体" panose="02010609060101010101" pitchFamily="49" charset="-122"/>
            </a:endParaRPr>
          </a:p>
          <a:p>
            <a:r>
              <a:rPr lang="zh-CN" altLang="en-US"/>
              <a:t>第一,可以反映财务报表中不能披露的非数量性信息。</a:t>
            </a:r>
            <a:endParaRPr lang="zh-CN" altLang="en-US"/>
          </a:p>
          <a:p>
            <a:r>
              <a:rPr lang="zh-CN" altLang="en-US"/>
              <a:t>第二,可以揭示财务报表中项目的质量和条件限制,如抵押资产。</a:t>
            </a:r>
            <a:endParaRPr lang="zh-CN" altLang="en-US"/>
          </a:p>
          <a:p>
            <a:r>
              <a:rPr lang="zh-CN" altLang="en-US"/>
              <a:t>第三,可用以揭示比财务报表本身更详细的信息。</a:t>
            </a:r>
            <a:endParaRPr lang="zh-CN" altLang="en-US"/>
          </a:p>
          <a:p>
            <a:pPr marL="0" algn="just" eaLnBrk="1" fontAlgn="auto" latinLnBrk="0" hangingPunct="1">
              <a:spcBef>
                <a:spcPts val="15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(二)财务报表附注的缺点</a:t>
            </a:r>
            <a:endParaRPr lang="en-US" altLang="zh-CN" sz="2200" b="1" dirty="0">
              <a:latin typeface="楷体" panose="02010609060101010101" pitchFamily="49" charset="-122"/>
              <a:ea typeface="楷体" panose="02010609060101010101" pitchFamily="49" charset="-122"/>
            </a:endParaRPr>
          </a:p>
          <a:p>
            <a:r>
              <a:rPr lang="zh-CN" altLang="en-US"/>
              <a:t>第一,不经仔细研究和比较难以理解,因而往往容易被忽略。</a:t>
            </a:r>
            <a:endParaRPr lang="zh-CN" altLang="en-US"/>
          </a:p>
          <a:p>
            <a:r>
              <a:rPr lang="zh-CN" altLang="en-US"/>
              <a:t>第二,非数量性信息依靠文字描述,用于决策较为困难。</a:t>
            </a:r>
            <a:endParaRPr lang="zh-CN" altLang="en-US"/>
          </a:p>
          <a:p>
            <a:r>
              <a:rPr lang="zh-CN" altLang="en-US"/>
              <a:t>第三,企业的经济业务日趋复杂,究竟对哪些业务需要附注并无一致的意见,充分披露和重要性仅是原则性要求,并不能对披露哪些信息提供具体指导,而要靠判断。</a:t>
            </a:r>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第三节　年度报告信息披露的其他内容</a:t>
            </a:r>
            <a:endParaRPr lang="zh-CN" altLang="en-US"/>
          </a:p>
        </p:txBody>
      </p:sp>
      <p:sp>
        <p:nvSpPr>
          <p:cNvPr id="3" name="内容占位符 2"/>
          <p:cNvSpPr>
            <a:spLocks noGrp="1"/>
          </p:cNvSpPr>
          <p:nvPr>
            <p:ph idx="1"/>
          </p:nvPr>
        </p:nvSpPr>
        <p:spPr>
          <a:xfrm>
            <a:off x="779145" y="1424305"/>
            <a:ext cx="10716260" cy="4820920"/>
          </a:xfrm>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一、会计数据和财务指标摘要</a:t>
            </a:r>
            <a:endParaRPr lang="zh-CN" altLang="zh-CN" sz="2600" b="1" dirty="0">
              <a:latin typeface="黑体" panose="02010609060101010101" pitchFamily="49" charset="-122"/>
              <a:ea typeface="黑体" panose="02010609060101010101" pitchFamily="49" charset="-122"/>
            </a:endParaRPr>
          </a:p>
          <a:p>
            <a:r>
              <a:rPr lang="zh-CN" altLang="en-US"/>
              <a:t>会计数据和财务指标摘要可采用列表或绘制直方图等形式提供至报告年度末公司前3年或更多年份,或公司自成立以来的主要会计数据和财务指标,包括(但不限于)以下各项指标:(1)营业收入;(2)营业利润;(3)利润总额;(4)归属于上市公司股东的净利润;(5)归属于上市公司股东的扣除非经常性损益后的净利润;(6)资产总额;(7)负债总额;(8)归属于上市公司股东的权益;(9)总股本;(10)经营活动产生的现金流量净额;(11)每股经营活动产生的现金流量净额;(12)归属于上市公司股东的每股净资产;(13)净资产收益率;(14)每股收益;(15)资产负债率。</a:t>
            </a:r>
            <a:endParaRPr lang="zh-CN" altLang="en-US"/>
          </a:p>
          <a:p>
            <a:r>
              <a:rPr lang="zh-CN" altLang="en-US"/>
              <a:t>上述指标中,第(1)至(10)项数据可直接从(合并)财务报表中摘录,其他数据应根据财务报表中的相关数据或股份数计算获得。这些指标的计算详见第十八章。</a:t>
            </a: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第三节　年度报告信息披露的其他内容</a:t>
            </a:r>
            <a:endParaRPr lang="zh-CN" altLang="en-US"/>
          </a:p>
        </p:txBody>
      </p:sp>
      <p:sp>
        <p:nvSpPr>
          <p:cNvPr id="3" name="内容占位符 2"/>
          <p:cNvSpPr>
            <a:spLocks noGrp="1"/>
          </p:cNvSpPr>
          <p:nvPr>
            <p:ph idx="1"/>
          </p:nvPr>
        </p:nvSpPr>
        <p:spPr>
          <a:xfrm>
            <a:off x="777875" y="1424305"/>
            <a:ext cx="10717530" cy="4820920"/>
          </a:xfrm>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二、盈利预测</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(一)盈利预测的含义</a:t>
            </a:r>
            <a:endParaRPr lang="en-US" altLang="zh-CN" sz="2200" b="1" dirty="0">
              <a:latin typeface="楷体" panose="02010609060101010101" pitchFamily="49" charset="-122"/>
              <a:ea typeface="楷体" panose="02010609060101010101" pitchFamily="49" charset="-122"/>
            </a:endParaRPr>
          </a:p>
          <a:p>
            <a:r>
              <a:rPr lang="zh-CN" altLang="en-US"/>
              <a:t>1.企业应提供盈利预测信息的理由</a:t>
            </a:r>
            <a:endParaRPr lang="zh-CN" altLang="en-US"/>
          </a:p>
          <a:p>
            <a:r>
              <a:rPr lang="zh-CN" altLang="en-US"/>
              <a:t>2.反对企业必须提供预测信息的理由</a:t>
            </a:r>
            <a:endParaRPr lang="zh-CN" altLang="en-US"/>
          </a:p>
          <a:p>
            <a:pPr marL="0" algn="just" eaLnBrk="1" fontAlgn="auto" latinLnBrk="0" hangingPunct="1">
              <a:spcBef>
                <a:spcPts val="15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(二)盈利预测的编制</a:t>
            </a:r>
            <a:endParaRPr lang="en-US" altLang="zh-CN" sz="2200" b="1" dirty="0">
              <a:latin typeface="楷体" panose="02010609060101010101" pitchFamily="49" charset="-122"/>
              <a:ea typeface="楷体" panose="02010609060101010101" pitchFamily="49" charset="-122"/>
            </a:endParaRPr>
          </a:p>
          <a:p>
            <a:r>
              <a:rPr lang="zh-CN" altLang="en-US"/>
              <a:t>盈利预测通常按下列假设编制:(1)国家现行法律、法规和政策将无重大变动;(2)公司的生产不会因原材料、动力的严重短缺或原材料价格的重大变化而受影响;(3)公司经营所适用的增值税税率和所得税税率无重大变动;(4)现行的利润、汇率无重大变动;(5)未考虑不可抗力因素对盈利产生的不利影响。</a:t>
            </a:r>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第三节　年度报告信息披露的其他内容</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三、董事会报告</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(一)报告期内的经营情况</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(二)报告期内的投资情况</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(三)财务状况和经营成果分析</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(四)管理层讨论与分析</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(五)环境和社会责任</a:t>
            </a:r>
            <a:endParaRPr lang="en-US" altLang="zh-CN" sz="2200" b="1" dirty="0">
              <a:latin typeface="楷体" panose="02010609060101010101" pitchFamily="49" charset="-122"/>
              <a:ea typeface="楷体" panose="02010609060101010101" pitchFamily="49"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第三节　年度报告信息披露的其他内容</a:t>
            </a:r>
            <a:endParaRPr lang="zh-CN" altLang="en-US"/>
          </a:p>
        </p:txBody>
      </p:sp>
      <p:sp>
        <p:nvSpPr>
          <p:cNvPr id="3" name="内容占位符 2"/>
          <p:cNvSpPr>
            <a:spLocks noGrp="1"/>
          </p:cNvSpPr>
          <p:nvPr>
            <p:ph idx="1"/>
          </p:nvPr>
        </p:nvSpPr>
        <p:spPr>
          <a:xfrm>
            <a:off x="749300" y="1424305"/>
            <a:ext cx="10746105" cy="4820920"/>
          </a:xfrm>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四、审计报告</a:t>
            </a:r>
            <a:endParaRPr lang="zh-CN" altLang="zh-CN" sz="2600" b="1" dirty="0">
              <a:latin typeface="黑体" panose="02010609060101010101" pitchFamily="49" charset="-122"/>
              <a:ea typeface="黑体" panose="02010609060101010101" pitchFamily="49" charset="-122"/>
            </a:endParaRPr>
          </a:p>
          <a:p>
            <a:r>
              <a:rPr lang="zh-CN" altLang="en-US"/>
              <a:t>审计报告是重要的信息来源,但易被忽略。审计报告必须由具有注册会计师资格的人员出具,若被审单位是公开发行证券的公司,则必须由具有从事证券相关业务资格的会计师事务所出具。在我国,注册会计师应遵照中国注册会计师协会颁布的《注册会计师执业准则》的有关规定,在对公司的财务会计记录及其他有关资料进行审计后,方可出具审计报告。</a:t>
            </a:r>
            <a:endParaRPr lang="zh-CN" altLang="en-US"/>
          </a:p>
          <a:p>
            <a:r>
              <a:rPr lang="zh-CN" altLang="en-US"/>
              <a:t>在编制审计报告时,应遵循以下报告准则:(1)报告应表明财务报表是否按照会计准则或财政部规定的会计制度提供。(2)报告应表明企业本期财务报表使用了与上期不一致的原则、程序和方法的原因。(3)报告应指出财务报表中的信息披露是适当的,除非另有所述。(4)报告要包括对企业财务报表从总体上所表述的意见或不能表述的意见的叙述。当不能表述整体意见时,应陈述理由。注册会计师应在审计报告上签名,明确表示所执行审计的特点,以确定其所承担的责任。</a:t>
            </a: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900400" y="2365493"/>
            <a:ext cx="6390109" cy="2279494"/>
            <a:chOff x="2488640" y="2139114"/>
            <a:chExt cx="6390109" cy="2279494"/>
          </a:xfrm>
        </p:grpSpPr>
        <p:grpSp>
          <p:nvGrpSpPr>
            <p:cNvPr id="5" name="Group 4"/>
            <p:cNvGrpSpPr/>
            <p:nvPr/>
          </p:nvGrpSpPr>
          <p:grpSpPr bwMode="auto">
            <a:xfrm>
              <a:off x="2488640" y="2139114"/>
              <a:ext cx="6390109" cy="639332"/>
              <a:chOff x="0" y="0"/>
              <a:chExt cx="2982" cy="288"/>
            </a:xfrm>
          </p:grpSpPr>
          <p:sp>
            <p:nvSpPr>
              <p:cNvPr id="14"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15"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华文中宋" panose="02010600040101010101" charset="-122"/>
                    <a:ea typeface="华文中宋" panose="02010600040101010101" charset="-122"/>
                    <a:cs typeface="方正粗黑宋简体" panose="02000000000000000000" charset="-122"/>
                    <a:sym typeface="+mn-ea"/>
                  </a:rPr>
                  <a:t>第一节　信息披露的原则与内容</a:t>
                </a:r>
                <a:endParaRPr lang="zh-CN" altLang="en-US" sz="2000" b="1" dirty="0">
                  <a:solidFill>
                    <a:srgbClr val="000000"/>
                  </a:solidFill>
                  <a:latin typeface="华文中宋" panose="02010600040101010101" charset="-122"/>
                  <a:ea typeface="华文中宋" panose="02010600040101010101" charset="-122"/>
                  <a:cs typeface="方正粗黑宋简体" panose="02000000000000000000" charset="-122"/>
                  <a:sym typeface="+mn-ea"/>
                </a:endParaRPr>
              </a:p>
            </p:txBody>
          </p:sp>
          <p:sp>
            <p:nvSpPr>
              <p:cNvPr id="16"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nvGrpSpPr>
            <p:cNvPr id="6" name="Group 8"/>
            <p:cNvGrpSpPr/>
            <p:nvPr/>
          </p:nvGrpSpPr>
          <p:grpSpPr bwMode="auto">
            <a:xfrm>
              <a:off x="2488640" y="2975707"/>
              <a:ext cx="6390109" cy="639332"/>
              <a:chOff x="0" y="0"/>
              <a:chExt cx="2982" cy="288"/>
            </a:xfrm>
          </p:grpSpPr>
          <p:sp>
            <p:nvSpPr>
              <p:cNvPr id="11"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12"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华文中宋" panose="02010600040101010101" charset="-122"/>
                    <a:ea typeface="华文中宋" panose="02010600040101010101" charset="-122"/>
                    <a:cs typeface="锐字工房云字库准圆GBK" panose="02010604000000000000" charset="-122"/>
                    <a:sym typeface="+mn-ea"/>
                  </a:rPr>
                  <a:t>第二节　财务报表附注</a:t>
                </a:r>
                <a:endParaRPr lang="zh-CN" altLang="en-US" sz="2000" b="1" dirty="0">
                  <a:solidFill>
                    <a:srgbClr val="000000"/>
                  </a:solidFill>
                  <a:latin typeface="华文中宋" panose="02010600040101010101" charset="-122"/>
                  <a:ea typeface="华文中宋" panose="02010600040101010101" charset="-122"/>
                  <a:cs typeface="锐字工房云字库准圆GBK" panose="02010604000000000000" charset="-122"/>
                  <a:sym typeface="+mn-ea"/>
                </a:endParaRPr>
              </a:p>
            </p:txBody>
          </p:sp>
          <p:sp>
            <p:nvSpPr>
              <p:cNvPr id="13"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nvGrpSpPr>
            <p:cNvPr id="7" name="Group 12"/>
            <p:cNvGrpSpPr/>
            <p:nvPr/>
          </p:nvGrpSpPr>
          <p:grpSpPr bwMode="auto">
            <a:xfrm>
              <a:off x="2488640" y="3779276"/>
              <a:ext cx="6390109" cy="639332"/>
              <a:chOff x="0" y="0"/>
              <a:chExt cx="2982" cy="288"/>
            </a:xfrm>
          </p:grpSpPr>
          <p:sp>
            <p:nvSpPr>
              <p:cNvPr id="8"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9"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华文中宋" panose="02010600040101010101" charset="-122"/>
                    <a:ea typeface="华文中宋" panose="02010600040101010101" charset="-122"/>
                    <a:cs typeface="方正粗黑宋简体" panose="02000000000000000000" charset="-122"/>
                    <a:sym typeface="+mn-ea"/>
                  </a:rPr>
                  <a:t>第三节　年度报告信息披露的其他内容</a:t>
                </a:r>
                <a:endParaRPr lang="zh-CN" altLang="en-US" sz="2000" b="1" dirty="0">
                  <a:solidFill>
                    <a:srgbClr val="000000"/>
                  </a:solidFill>
                  <a:latin typeface="华文中宋" panose="02010600040101010101" charset="-122"/>
                  <a:ea typeface="华文中宋" panose="02010600040101010101" charset="-122"/>
                  <a:cs typeface="方正粗黑宋简体" panose="02000000000000000000" charset="-122"/>
                  <a:sym typeface="+mn-ea"/>
                </a:endParaRPr>
              </a:p>
            </p:txBody>
          </p:sp>
          <p:sp>
            <p:nvSpPr>
              <p:cNvPr id="10"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sp>
        <p:nvSpPr>
          <p:cNvPr id="18" name="标题 1"/>
          <p:cNvSpPr txBox="1"/>
          <p:nvPr/>
        </p:nvSpPr>
        <p:spPr bwMode="auto">
          <a:xfrm>
            <a:off x="1217930" y="603093"/>
            <a:ext cx="7778839"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a:lstStyle>
          <a:p>
            <a:pPr algn="l"/>
            <a:r>
              <a:rPr lang="en-US" altLang="zh-CN" sz="2800" smtClean="0">
                <a:latin typeface="华文中宋" panose="02010600040101010101" charset="-122"/>
                <a:ea typeface="华文中宋" panose="02010600040101010101" charset="-122"/>
                <a:cs typeface="华文中宋" panose="02010600040101010101" charset="-122"/>
              </a:rPr>
              <a:t> </a:t>
            </a:r>
            <a:r>
              <a:rPr lang="zh-CN" altLang="en-US" sz="2800" smtClean="0">
                <a:latin typeface="华文中宋" panose="02010600040101010101" charset="-122"/>
                <a:ea typeface="华文中宋" panose="02010600040101010101" charset="-122"/>
                <a:cs typeface="华文中宋" panose="02010600040101010101" charset="-122"/>
              </a:rPr>
              <a:t>目 录</a:t>
            </a:r>
            <a:endParaRPr lang="zh-CN" altLang="en-US" sz="2800" dirty="0" smtClean="0">
              <a:latin typeface="华文中宋" panose="02010600040101010101" charset="-122"/>
              <a:ea typeface="华文中宋" panose="02010600040101010101" charset="-122"/>
              <a:cs typeface="华文中宋" panose="02010600040101010101"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第一节　信息披露的原则与内容</a:t>
            </a:r>
            <a:endParaRPr lang="zh-CN" altLang="en-US"/>
          </a:p>
        </p:txBody>
      </p:sp>
      <p:sp>
        <p:nvSpPr>
          <p:cNvPr id="3" name="内容占位符 2"/>
          <p:cNvSpPr>
            <a:spLocks noGrp="1"/>
          </p:cNvSpPr>
          <p:nvPr>
            <p:ph idx="1"/>
          </p:nvPr>
        </p:nvSpPr>
        <p:spPr>
          <a:xfrm>
            <a:off x="728980" y="1424305"/>
            <a:ext cx="10766425" cy="4820920"/>
          </a:xfrm>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一、信息披露的原则</a:t>
            </a:r>
            <a:endParaRPr lang="zh-CN" altLang="zh-CN" sz="2600" b="1" dirty="0">
              <a:latin typeface="黑体" panose="02010609060101010101" pitchFamily="49" charset="-122"/>
              <a:ea typeface="黑体" panose="02010609060101010101" pitchFamily="49" charset="-122"/>
            </a:endParaRPr>
          </a:p>
          <a:p>
            <a:r>
              <a:rPr lang="zh-CN" altLang="en-US"/>
              <a:t>对于财务报告应当披露的信息量存在两种截然不同的观点:一种认为财务报告应“适当”披露企业的信息,即适当披露原则;另一种观点认为财务报告应“充分”披露企业的信息,即充分披露原则。</a:t>
            </a:r>
            <a:endParaRPr lang="zh-CN" altLang="en-US"/>
          </a:p>
          <a:p>
            <a:r>
              <a:rPr lang="zh-CN" altLang="en-US"/>
              <a:t>适当披露的含义是消极的,意味着为了不使人误解而只提供最少的信息。</a:t>
            </a:r>
            <a:endParaRPr lang="zh-CN" altLang="en-US"/>
          </a:p>
          <a:p>
            <a:r>
              <a:rPr lang="zh-CN" altLang="en-US"/>
              <a:t>充分披露的含义是积极的,要求在财务报告中反映所有对使用者决策有用的信息。</a:t>
            </a:r>
            <a:endParaRPr lang="zh-CN" altLang="en-US"/>
          </a:p>
          <a:p>
            <a:r>
              <a:rPr lang="zh-CN" altLang="en-US"/>
              <a:t>在信息披露中,还有真实、公允这一原则。所谓真实、公允,就是要求正确地、不带偏见地反映企业的财务状况、经营成果和现金流量。披露的信息要有凭有据,不凭空捏造,不弄虚作假。真实、公允是一项道德标准,即所提供的信息不得偏袒或损害任何一个财务报告使用者的利益。</a:t>
            </a: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第一节　信息披露的原则与内容</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二、信息披露制度的框架和披露监管体系</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(一)证券监管模式</a:t>
            </a:r>
            <a:endParaRPr lang="en-US" altLang="zh-CN" sz="2200" b="1" dirty="0">
              <a:latin typeface="楷体" panose="02010609060101010101" pitchFamily="49" charset="-122"/>
              <a:ea typeface="楷体" panose="02010609060101010101" pitchFamily="49" charset="-122"/>
            </a:endParaRPr>
          </a:p>
          <a:p>
            <a:r>
              <a:rPr lang="zh-CN" altLang="en-US"/>
              <a:t>1.集中立法型</a:t>
            </a:r>
            <a:endParaRPr lang="zh-CN" altLang="en-US"/>
          </a:p>
          <a:p>
            <a:r>
              <a:rPr lang="zh-CN" altLang="en-US"/>
              <a:t>2.自律型</a:t>
            </a:r>
            <a:endParaRPr lang="zh-CN" altLang="en-US"/>
          </a:p>
          <a:p>
            <a:r>
              <a:rPr lang="zh-CN" altLang="en-US"/>
              <a:t>3.中间型</a:t>
            </a:r>
            <a:endParaRPr lang="zh-CN" altLang="en-US"/>
          </a:p>
          <a:p>
            <a:pPr marL="0" algn="just" eaLnBrk="1" fontAlgn="auto" latinLnBrk="0" hangingPunct="1">
              <a:spcBef>
                <a:spcPts val="15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(二)我国上市公司信息披露监管体系</a:t>
            </a:r>
            <a:endParaRPr lang="en-US" altLang="zh-CN" sz="2200" b="1" dirty="0">
              <a:latin typeface="楷体" panose="02010609060101010101" pitchFamily="49" charset="-122"/>
              <a:ea typeface="楷体" panose="02010609060101010101" pitchFamily="49" charset="-122"/>
            </a:endParaRPr>
          </a:p>
          <a:p>
            <a:r>
              <a:rPr lang="zh-CN" altLang="en-US"/>
              <a:t>目前,我国对上市公司信息披露监管的主要部门是中国证监会、深沪交易所及中国注册会计师协会,各自的职责和权限不同。中国证监会享有最为广泛的权利,也是最权威的监管者,上市公司信息披露监管主要由其负责;交易所处于一线监管的地位,主要负责对上市公司持续性信息披露的监管,但其享有的权限较为有限;相对而言,中国注册会计师协会对上市公司信息披露的监管较为间接,主要通过对会计师事务所的监管来实现。</a:t>
            </a: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第一节　信息披露的原则与内容</a:t>
            </a:r>
            <a:endParaRPr lang="zh-CN" altLang="en-US"/>
          </a:p>
        </p:txBody>
      </p:sp>
      <p:sp>
        <p:nvSpPr>
          <p:cNvPr id="3" name="内容占位符 2"/>
          <p:cNvSpPr>
            <a:spLocks noGrp="1"/>
          </p:cNvSpPr>
          <p:nvPr>
            <p:ph idx="1"/>
          </p:nvPr>
        </p:nvSpPr>
        <p:spPr/>
        <p:txBody>
          <a:bodyPr/>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(三)我国上市公司信息披露的规范体系</a:t>
            </a:r>
            <a:endParaRPr lang="en-US" altLang="zh-CN" sz="2200" b="1" dirty="0">
              <a:latin typeface="楷体" panose="02010609060101010101" pitchFamily="49" charset="-122"/>
              <a:ea typeface="楷体" panose="02010609060101010101" pitchFamily="49" charset="-122"/>
            </a:endParaRPr>
          </a:p>
          <a:p>
            <a:r>
              <a:rPr lang="zh-CN" altLang="en-US"/>
              <a:t>1.第一层次——基本证券立法</a:t>
            </a:r>
            <a:endParaRPr lang="zh-CN" altLang="en-US"/>
          </a:p>
          <a:p>
            <a:r>
              <a:rPr lang="zh-CN" altLang="en-US"/>
              <a:t>2.第二层次——会计信息披露规则体系</a:t>
            </a:r>
            <a:endParaRPr lang="zh-CN" altLang="en-US"/>
          </a:p>
          <a:p>
            <a:r>
              <a:rPr lang="zh-CN" altLang="en-US"/>
              <a:t>3.第三层次——会计准则</a:t>
            </a:r>
            <a:endParaRPr lang="zh-CN" altLang="en-US"/>
          </a:p>
          <a:p>
            <a:r>
              <a:rPr lang="zh-CN" altLang="en-US"/>
              <a:t>4.第四层次——审计准则体系</a:t>
            </a: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第一节　信息披露的原则与内容</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三、信息披露的内容</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(一)重要提示及目录</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(二)公司基本情况简介</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(三)会计数据和财务指标摘要</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(四)股份变动及股东情况</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(五)董事、监事、高级管理人员和员工情况</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(六)公司治理</a:t>
            </a:r>
            <a:endParaRPr lang="en-US" altLang="zh-CN" sz="2200" b="1" dirty="0">
              <a:latin typeface="楷体" panose="02010609060101010101" pitchFamily="49" charset="-122"/>
              <a:ea typeface="楷体" panose="02010609060101010101" pitchFamily="49" charset="-122"/>
            </a:endParaRPr>
          </a:p>
          <a:p>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第一节　信息披露的原则与内容</a:t>
            </a:r>
            <a:endParaRPr lang="zh-CN" altLang="en-US"/>
          </a:p>
        </p:txBody>
      </p:sp>
      <p:sp>
        <p:nvSpPr>
          <p:cNvPr id="3" name="内容占位符 2"/>
          <p:cNvSpPr>
            <a:spLocks noGrp="1"/>
          </p:cNvSpPr>
          <p:nvPr>
            <p:ph idx="1"/>
          </p:nvPr>
        </p:nvSpPr>
        <p:spPr/>
        <p:txBody>
          <a:bodyPr/>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sym typeface="+mn-ea"/>
              </a:rPr>
              <a:t>(七)内部控制</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sym typeface="+mn-ea"/>
              </a:rPr>
              <a:t>(八)股东大会情况简介</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sym typeface="+mn-ea"/>
              </a:rPr>
              <a:t>(九)董事会报告</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sym typeface="+mn-ea"/>
              </a:rPr>
              <a:t>(十)监事会报告</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sym typeface="+mn-ea"/>
              </a:rPr>
              <a:t>(十一)重要事项</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sym typeface="+mn-ea"/>
              </a:rPr>
              <a:t>(十二)财务报告</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sym typeface="+mn-ea"/>
              </a:rPr>
              <a:t>(十三)备查文件目录</a:t>
            </a:r>
            <a:endParaRPr lang="en-US" altLang="zh-CN" sz="2200" b="1" dirty="0">
              <a:latin typeface="楷体" panose="02010609060101010101" pitchFamily="49" charset="-122"/>
              <a:ea typeface="楷体" panose="02010609060101010101" pitchFamily="49" charset="-122"/>
            </a:endParaRPr>
          </a:p>
          <a:p>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第二节　财务报表附注</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一、财务报表附注的形成原因和方式</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(一)增强财务报表信息的可比性</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(二)增进报表内信息的可理解性</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(三)突出财务报表信息的重要性</a:t>
            </a:r>
            <a:endParaRPr lang="en-US" altLang="zh-CN" sz="2200" b="1" dirty="0">
              <a:latin typeface="楷体" panose="02010609060101010101" pitchFamily="49" charset="-122"/>
              <a:ea typeface="楷体" panose="02010609060101010101" pitchFamily="49"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第二节　财务报表附注</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二、会计政策、会计估计及其变更</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(一)会计政策变更</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(二)会计估计变更</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(三)实例——公司主要会计政策、会计估计和合并报表的编制方法</a:t>
            </a:r>
            <a:endParaRPr lang="en-US" altLang="zh-CN" sz="2200" b="1" dirty="0">
              <a:latin typeface="楷体" panose="02010609060101010101" pitchFamily="49" charset="-122"/>
              <a:ea typeface="楷体" panose="02010609060101010101" pitchFamily="49" charset="-122"/>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2739</Words>
  <Application>WPS 演示</Application>
  <PresentationFormat>宽屏</PresentationFormat>
  <Paragraphs>140</Paragraphs>
  <Slides>17</Slides>
  <Notes>4</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17</vt:i4>
      </vt:variant>
    </vt:vector>
  </HeadingPairs>
  <TitlesOfParts>
    <vt:vector size="34" baseType="lpstr">
      <vt:lpstr>Arial</vt:lpstr>
      <vt:lpstr>宋体</vt:lpstr>
      <vt:lpstr>Wingdings</vt:lpstr>
      <vt:lpstr>微软雅黑</vt:lpstr>
      <vt:lpstr>Wingdings</vt:lpstr>
      <vt:lpstr>Calibri</vt:lpstr>
      <vt:lpstr>Arial Unicode MS</vt:lpstr>
      <vt:lpstr>华文中宋</vt:lpstr>
      <vt:lpstr>GungsuhChe</vt:lpstr>
      <vt:lpstr>Malgun Gothic</vt:lpstr>
      <vt:lpstr>方正书宋_GBK</vt:lpstr>
      <vt:lpstr>方正粗黑宋简体</vt:lpstr>
      <vt:lpstr>锐字工房云字库准圆GBK</vt:lpstr>
      <vt:lpstr>黑体</vt:lpstr>
      <vt:lpstr>楷体</vt:lpstr>
      <vt:lpstr>Office 主题​​</vt:lpstr>
      <vt:lpstr>默认设计模板</vt:lpstr>
      <vt:lpstr>PowerPoint 演示文稿</vt:lpstr>
      <vt:lpstr>PowerPoint 演示文稿</vt:lpstr>
      <vt:lpstr>第一节　信息披露的原则与内容</vt:lpstr>
      <vt:lpstr>第一节　信息披露的原则与内容</vt:lpstr>
      <vt:lpstr>第一节　信息披露的原则与内容</vt:lpstr>
      <vt:lpstr>第一节　信息披露的原则与内容</vt:lpstr>
      <vt:lpstr>第一节　信息披露的原则与内容</vt:lpstr>
      <vt:lpstr>第二节　财务报表附注</vt:lpstr>
      <vt:lpstr>第二节　财务报表附注</vt:lpstr>
      <vt:lpstr>第二节　财务报表附注</vt:lpstr>
      <vt:lpstr>第二节　财务报表附注</vt:lpstr>
      <vt:lpstr>第二节　财务报表附注</vt:lpstr>
      <vt:lpstr>第二节　财务报表附注</vt:lpstr>
      <vt:lpstr>第三节　年度报告信息披露的其他内容</vt:lpstr>
      <vt:lpstr>第三节　年度报告信息披露的其他内容</vt:lpstr>
      <vt:lpstr>第三节　年度报告信息披露的其他内容</vt:lpstr>
      <vt:lpstr>第三节　年度报告信息披露的其他内容</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sunny</cp:lastModifiedBy>
  <cp:revision>172</cp:revision>
  <dcterms:created xsi:type="dcterms:W3CDTF">2019-06-19T02:08:00Z</dcterms:created>
  <dcterms:modified xsi:type="dcterms:W3CDTF">2021-10-14T03:15:02Z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2052-11.1.0.10700</vt:lpwstr>
  </property>
  <property fmtid="{D5CDD505-2E9C-101B-9397-08002B2CF9AE}" pid="3" name="ICV">
    <vt:lpwstr>20BAE459A7B847A1B7D440F29FC0BFDF</vt:lpwstr>
  </property>
</Properties>
</file>