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1298" r:id="rId2"/>
    <p:sldId id="1138" r:id="rId3"/>
    <p:sldId id="1158" r:id="rId4"/>
    <p:sldId id="1257" r:id="rId5"/>
    <p:sldId id="1258" r:id="rId6"/>
    <p:sldId id="1259" r:id="rId7"/>
    <p:sldId id="1260" r:id="rId8"/>
    <p:sldId id="1254" r:id="rId9"/>
    <p:sldId id="1261" r:id="rId10"/>
    <p:sldId id="1262" r:id="rId11"/>
    <p:sldId id="1263" r:id="rId12"/>
    <p:sldId id="1264" r:id="rId13"/>
    <p:sldId id="1255" r:id="rId14"/>
    <p:sldId id="1265" r:id="rId15"/>
    <p:sldId id="1256" r:id="rId16"/>
    <p:sldId id="1266" r:id="rId17"/>
    <p:sldId id="1267" r:id="rId1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54">
          <p15:clr>
            <a:srgbClr val="A4A3A4"/>
          </p15:clr>
        </p15:guide>
        <p15:guide id="2" pos="2860">
          <p15:clr>
            <a:srgbClr val="A4A3A4"/>
          </p15:clr>
        </p15:guide>
      </p15:sldGuideLst>
    </p:ext>
    <p:ext uri="{2D200454-40CA-4A62-9FC3-DE9A4176ACB9}">
      <p15:notesGuideLst xmlns:p15="http://schemas.microsoft.com/office/powerpoint/2012/main" xmlns="">
        <p15:guide id="1" orient="horz" pos="287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84"/>
      </p:cViewPr>
      <p:guideLst>
        <p:guide orient="horz" pos="2154"/>
        <p:guide pos="2860"/>
      </p:guideLst>
    </p:cSldViewPr>
  </p:slideViewPr>
  <p:notesTextViewPr>
    <p:cViewPr>
      <p:scale>
        <a:sx n="1" d="1"/>
        <a:sy n="1" d="1"/>
      </p:scale>
      <p:origin x="0" y="0"/>
    </p:cViewPr>
  </p:notesTextViewPr>
  <p:notesViewPr>
    <p:cSldViewPr>
      <p:cViewPr varScale="1">
        <p:scale>
          <a:sx n="58" d="100"/>
          <a:sy n="58" d="100"/>
        </p:scale>
        <p:origin x="-2580" y="-78"/>
      </p:cViewPr>
      <p:guideLst>
        <p:guide orient="horz" pos="287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wmf"/><Relationship Id="rId1" Type="http://schemas.openxmlformats.org/officeDocument/2006/relationships/image" Target="../media/image4.wmf"/><Relationship Id="rId4"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E3135A-BE9F-44C2-BD3E-EAA7F8E0C4E5}" type="datetimeFigureOut">
              <a:rPr lang="zh-CN" altLang="en-US" smtClean="0"/>
              <a:t>2022/8/29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3915CC-F604-4EEC-AA36-7BDDB3418D42}" type="slidenum">
              <a:rPr lang="zh-CN" altLang="en-US" smtClean="0"/>
              <a:t>‹#›</a:t>
            </a:fld>
            <a:endParaRPr lang="zh-CN" altLang="en-US"/>
          </a:p>
        </p:txBody>
      </p:sp>
    </p:spTree>
    <p:extLst>
      <p:ext uri="{BB962C8B-B14F-4D97-AF65-F5344CB8AC3E}">
        <p14:creationId xmlns:p14="http://schemas.microsoft.com/office/powerpoint/2010/main" val="1000423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403648" y="260648"/>
            <a:ext cx="7497762" cy="706437"/>
          </a:xfrm>
        </p:spPr>
        <p:txBody>
          <a:bodyPr/>
          <a:lstStyle>
            <a:lvl1pPr>
              <a:defRPr>
                <a:solidFill>
                  <a:schemeClr val="tx2"/>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467544" y="1268760"/>
            <a:ext cx="8280400" cy="5112568"/>
          </a:xfrm>
        </p:spPr>
        <p:txBody>
          <a:bodyPr/>
          <a:lstStyle>
            <a:lvl1pPr algn="just">
              <a:lnSpc>
                <a:spcPct val="125000"/>
              </a:lnSpc>
              <a:defRPr/>
            </a:lvl1pPr>
            <a:lvl2pPr algn="just">
              <a:lnSpc>
                <a:spcPct val="125000"/>
              </a:lnSpc>
              <a:defRPr/>
            </a:lvl2pPr>
            <a:lvl3pPr algn="just">
              <a:lnSpc>
                <a:spcPct val="125000"/>
              </a:lnSpc>
              <a:defRPr/>
            </a:lvl3pPr>
            <a:lvl4pPr algn="just">
              <a:lnSpc>
                <a:spcPct val="125000"/>
              </a:lnSpc>
              <a:defRPr/>
            </a:lvl4pPr>
            <a:lvl5pPr algn="just">
              <a:lnSpc>
                <a:spcPct val="125000"/>
              </a:lnSpc>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7"/>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6" name="Rectangle 8"/>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403648" y="274291"/>
            <a:ext cx="7497762" cy="706437"/>
          </a:xfrm>
        </p:spPr>
        <p:txBody>
          <a:bodyPr/>
          <a:lstStyle>
            <a:lvl1pPr>
              <a:defRPr b="0">
                <a:latin typeface="华文中宋" pitchFamily="2" charset="-122"/>
                <a:ea typeface="华文中宋" pitchFamily="2" charset="-122"/>
              </a:defRPr>
            </a:lvl1pPr>
          </a:lstStyle>
          <a:p>
            <a:r>
              <a:rPr lang="zh-CN" altLang="en-US" dirty="0" smtClean="0"/>
              <a:t>单击此处编辑母版标题样式</a:t>
            </a:r>
            <a:endParaRPr lang="zh-CN" altLang="en-US" dirty="0"/>
          </a:p>
        </p:txBody>
      </p:sp>
      <p:sp>
        <p:nvSpPr>
          <p:cNvPr id="4" name="内容占位符 3"/>
          <p:cNvSpPr>
            <a:spLocks noGrp="1"/>
          </p:cNvSpPr>
          <p:nvPr>
            <p:ph sz="half" idx="2"/>
          </p:nvPr>
        </p:nvSpPr>
        <p:spPr>
          <a:xfrm>
            <a:off x="395536" y="1268760"/>
            <a:ext cx="8291264" cy="5112568"/>
          </a:xfrm>
        </p:spPr>
        <p:txBody>
          <a:bodyPr/>
          <a:lstStyle>
            <a:lvl1pPr algn="just">
              <a:lnSpc>
                <a:spcPct val="135000"/>
              </a:lnSpc>
              <a:spcBef>
                <a:spcPts val="625"/>
              </a:spcBef>
              <a:buFont typeface="Arial" pitchFamily="34" charset="0"/>
              <a:buChar char="•"/>
              <a:defRPr sz="1800" b="0">
                <a:latin typeface="+mn-ea"/>
                <a:ea typeface="+mn-ea"/>
              </a:defRPr>
            </a:lvl1pPr>
            <a:lvl2pPr algn="just">
              <a:lnSpc>
                <a:spcPct val="135000"/>
              </a:lnSpc>
              <a:spcBef>
                <a:spcPts val="625"/>
              </a:spcBef>
              <a:buFont typeface="Arial" pitchFamily="34" charset="0"/>
              <a:buChar char="•"/>
              <a:defRPr sz="1800" b="0">
                <a:latin typeface="+mn-ea"/>
                <a:ea typeface="+mn-ea"/>
              </a:defRPr>
            </a:lvl2pPr>
            <a:lvl3pPr algn="just">
              <a:lnSpc>
                <a:spcPct val="135000"/>
              </a:lnSpc>
              <a:spcBef>
                <a:spcPts val="625"/>
              </a:spcBef>
              <a:buFont typeface="Arial" pitchFamily="34" charset="0"/>
              <a:buChar char="•"/>
              <a:defRPr sz="1800" b="0">
                <a:latin typeface="+mn-ea"/>
                <a:ea typeface="+mn-ea"/>
              </a:defRPr>
            </a:lvl3pPr>
            <a:lvl4pPr algn="just">
              <a:lnSpc>
                <a:spcPct val="135000"/>
              </a:lnSpc>
              <a:spcBef>
                <a:spcPts val="625"/>
              </a:spcBef>
              <a:buFont typeface="Arial" pitchFamily="34" charset="0"/>
              <a:buChar char="•"/>
              <a:defRPr sz="1800" b="0">
                <a:latin typeface="+mn-ea"/>
                <a:ea typeface="+mn-ea"/>
              </a:defRPr>
            </a:lvl4pPr>
            <a:lvl5pPr algn="just">
              <a:lnSpc>
                <a:spcPct val="135000"/>
              </a:lnSpc>
              <a:spcBef>
                <a:spcPts val="625"/>
              </a:spcBef>
              <a:buFont typeface="Arial" pitchFamily="34" charset="0"/>
              <a:buChar char="•"/>
              <a:defRPr sz="1800" b="0">
                <a:latin typeface="+mn-ea"/>
                <a:ea typeface="+mn-ea"/>
              </a:defRPr>
            </a:lvl5pPr>
            <a:lvl6pPr>
              <a:defRPr sz="1800"/>
            </a:lvl6pPr>
            <a:lvl7pPr>
              <a:defRPr sz="1800"/>
            </a:lvl7pPr>
            <a:lvl8pPr>
              <a:defRPr sz="1800"/>
            </a:lvl8pPr>
            <a:lvl9pPr>
              <a:defRPr sz="18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7"/>
          <p:cNvSpPr>
            <a:spLocks noGrp="1" noChangeArrowheads="1"/>
          </p:cNvSpPr>
          <p:nvPr userDrawn="1">
            <p:ph type="dt" sz="half" idx="10"/>
          </p:nvPr>
        </p:nvSpPr>
        <p:spPr/>
        <p:txBody>
          <a:bodyPr/>
          <a:lstStyle>
            <a:lvl1pPr>
              <a:defRPr/>
            </a:lvl1pPr>
          </a:lstStyle>
          <a:p>
            <a:pPr>
              <a:defRPr/>
            </a:pPr>
            <a:endParaRPr lang="zh-CN" altLang="zh-CN"/>
          </a:p>
        </p:txBody>
      </p:sp>
      <p:sp>
        <p:nvSpPr>
          <p:cNvPr id="6" name="Rectangle 8"/>
          <p:cNvSpPr>
            <a:spLocks noGrp="1" noChangeArrowheads="1"/>
          </p:cNvSpPr>
          <p:nvPr userDrawn="1">
            <p:ph type="ftr" sz="quarter" idx="11"/>
          </p:nvPr>
        </p:nvSpPr>
        <p:spPr/>
        <p:txBody>
          <a:bodyPr/>
          <a:lstStyle>
            <a:lvl1pPr>
              <a:defRPr/>
            </a:lvl1pPr>
          </a:lstStyle>
          <a:p>
            <a:pPr>
              <a:defRPr/>
            </a:pPr>
            <a:endParaRPr lang="zh-CN" altLang="zh-CN"/>
          </a:p>
        </p:txBody>
      </p:sp>
      <p:sp>
        <p:nvSpPr>
          <p:cNvPr id="7" name="Rectangle 9"/>
          <p:cNvSpPr>
            <a:spLocks noGrp="1" noChangeArrowheads="1"/>
          </p:cNvSpPr>
          <p:nvPr userDrawn="1">
            <p:ph type="sldNum" sz="quarter" idx="12"/>
          </p:nvPr>
        </p:nvSpPr>
        <p:spPr/>
        <p:txBody>
          <a:bodyPr/>
          <a:lstStyle>
            <a:lvl1pPr>
              <a:defRPr/>
            </a:lvl1pPr>
          </a:lstStyle>
          <a:p>
            <a:pPr>
              <a:defRPr/>
            </a:pPr>
            <a:fld id="{BE613377-92FF-4B1C-9A4D-EF878028BFE8}" type="slidenum">
              <a:rPr lang="zh-CN" altLang="zh-CN"/>
              <a:t>‹#›</a:t>
            </a:fld>
            <a:endParaRPr lang="zh-CN"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theme" Target="../theme/theme1.xml"/><Relationship Id="rId7"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wmf"/><Relationship Id="rId5" Type="http://schemas.openxmlformats.org/officeDocument/2006/relationships/oleObject" Target="../embeddings/oleObject1.bin"/><Relationship Id="rId4" Type="http://schemas.openxmlformats.org/officeDocument/2006/relationships/vmlDrawing" Target="../drawings/vmlDrawing1.vml"/><Relationship Id="rId9"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aphicFrame>
        <p:nvGraphicFramePr>
          <p:cNvPr id="7" name="对象 6"/>
          <p:cNvGraphicFramePr/>
          <p:nvPr userDrawn="1"/>
        </p:nvGraphicFramePr>
        <p:xfrm>
          <a:off x="1403350" y="0"/>
          <a:ext cx="7759065" cy="962660"/>
        </p:xfrm>
        <a:graphic>
          <a:graphicData uri="http://schemas.openxmlformats.org/presentationml/2006/ole">
            <mc:AlternateContent xmlns:mc="http://schemas.openxmlformats.org/markup-compatibility/2006">
              <mc:Choice xmlns:v="urn:schemas-microsoft-com:vml" Requires="v">
                <p:oleObj spid="_x0000_s1051" r:id="rId5" imgW="6791325" imgH="962025" progId="Paint.Picture">
                  <p:embed/>
                </p:oleObj>
              </mc:Choice>
              <mc:Fallback>
                <p:oleObj r:id="rId5" imgW="6791325" imgH="962025" progId="Paint.Picture">
                  <p:embed/>
                  <p:pic>
                    <p:nvPicPr>
                      <p:cNvPr id="0" name="图片 7"/>
                      <p:cNvPicPr/>
                      <p:nvPr/>
                    </p:nvPicPr>
                    <p:blipFill>
                      <a:blip r:embed="rId6"/>
                    </p:blipFill>
                    <p:spPr>
                      <a:xfrm>
                        <a:off x="1403350" y="0"/>
                        <a:ext cx="7759065" cy="962660"/>
                      </a:xfrm>
                      <a:prstGeom prst="rect">
                        <a:avLst/>
                      </a:prstGeom>
                    </p:spPr>
                  </p:pic>
                </p:oleObj>
              </mc:Fallback>
            </mc:AlternateContent>
          </a:graphicData>
        </a:graphic>
      </p:graphicFrame>
      <p:sp>
        <p:nvSpPr>
          <p:cNvPr id="1026" name="Rectangle 5"/>
          <p:cNvSpPr>
            <a:spLocks noGrp="1" noChangeArrowheads="1"/>
          </p:cNvSpPr>
          <p:nvPr>
            <p:ph type="title"/>
          </p:nvPr>
        </p:nvSpPr>
        <p:spPr bwMode="auto">
          <a:xfrm>
            <a:off x="1475656" y="274291"/>
            <a:ext cx="7497762"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dirty="0" smtClean="0"/>
              <a:t>单击此处编辑母版标题样式</a:t>
            </a:r>
          </a:p>
        </p:txBody>
      </p:sp>
      <p:sp>
        <p:nvSpPr>
          <p:cNvPr id="1027" name="Rectangle 6"/>
          <p:cNvSpPr>
            <a:spLocks noGrp="1" noChangeArrowheads="1"/>
          </p:cNvSpPr>
          <p:nvPr>
            <p:ph type="body" idx="1"/>
          </p:nvPr>
        </p:nvSpPr>
        <p:spPr bwMode="auto">
          <a:xfrm>
            <a:off x="395536" y="1340768"/>
            <a:ext cx="8280400"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31" name="Rectangle 7"/>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atin typeface="Arial" pitchFamily="34" charset="0"/>
              </a:defRPr>
            </a:lvl1pPr>
          </a:lstStyle>
          <a:p>
            <a:pPr fontAlgn="base">
              <a:spcBef>
                <a:spcPct val="0"/>
              </a:spcBef>
              <a:spcAft>
                <a:spcPct val="0"/>
              </a:spcAft>
              <a:defRPr/>
            </a:pPr>
            <a:endParaRPr lang="en-US" altLang="zh-CN">
              <a:solidFill>
                <a:srgbClr val="000000"/>
              </a:solidFill>
            </a:endParaRPr>
          </a:p>
        </p:txBody>
      </p:sp>
      <p:sp>
        <p:nvSpPr>
          <p:cNvPr id="1032" name="Rectangle 8"/>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atin typeface="Arial" pitchFamily="34" charset="0"/>
              </a:defRPr>
            </a:lvl1pPr>
          </a:lstStyle>
          <a:p>
            <a:pPr fontAlgn="base">
              <a:spcBef>
                <a:spcPct val="0"/>
              </a:spcBef>
              <a:spcAft>
                <a:spcPct val="0"/>
              </a:spcAft>
              <a:defRPr/>
            </a:pPr>
            <a:endParaRPr lang="en-US" altLang="zh-CN">
              <a:solidFill>
                <a:srgbClr val="000000"/>
              </a:solidFill>
            </a:endParaRPr>
          </a:p>
        </p:txBody>
      </p:sp>
      <p:sp>
        <p:nvSpPr>
          <p:cNvPr id="1033" name="Rectangle 9"/>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atin typeface="Arial" pitchFamily="34" charset="0"/>
              </a:defRPr>
            </a:lvl1pPr>
          </a:lstStyle>
          <a:p>
            <a:pPr fontAlgn="base">
              <a:spcBef>
                <a:spcPct val="0"/>
              </a:spcBef>
              <a:spcAft>
                <a:spcPct val="0"/>
              </a:spcAft>
              <a:defRPr/>
            </a:pPr>
            <a:fld id="{A7F89BE6-BB91-4137-ACFE-16E9194B9FFD}" type="slidenum">
              <a:rPr lang="zh-CN" altLang="en-US">
                <a:solidFill>
                  <a:srgbClr val="000000"/>
                </a:solidFill>
              </a:rPr>
              <a:t>‹#›</a:t>
            </a:fld>
            <a:endParaRPr lang="en-US" altLang="zh-CN">
              <a:solidFill>
                <a:srgbClr val="000000"/>
              </a:solidFill>
            </a:endParaRPr>
          </a:p>
        </p:txBody>
      </p:sp>
      <p:pic>
        <p:nvPicPr>
          <p:cNvPr id="2" name="Picture 10" descr="LOGO"/>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948264" y="6453336"/>
            <a:ext cx="2160811" cy="3600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4" name="对象 3"/>
          <p:cNvGraphicFramePr/>
          <p:nvPr userDrawn="1"/>
        </p:nvGraphicFramePr>
        <p:xfrm>
          <a:off x="635" y="0"/>
          <a:ext cx="1408430" cy="991870"/>
        </p:xfrm>
        <a:graphic>
          <a:graphicData uri="http://schemas.openxmlformats.org/presentationml/2006/ole">
            <mc:AlternateContent xmlns:mc="http://schemas.openxmlformats.org/markup-compatibility/2006">
              <mc:Choice xmlns:v="urn:schemas-microsoft-com:vml" Requires="v">
                <p:oleObj spid="_x0000_s1052" r:id="rId8" imgW="2809875" imgH="2181225" progId="Paint.Picture">
                  <p:embed/>
                </p:oleObj>
              </mc:Choice>
              <mc:Fallback>
                <p:oleObj r:id="rId8" imgW="2809875" imgH="2181225" progId="Paint.Picture">
                  <p:embed/>
                  <p:pic>
                    <p:nvPicPr>
                      <p:cNvPr id="0" name="图片 4"/>
                      <p:cNvPicPr/>
                      <p:nvPr/>
                    </p:nvPicPr>
                    <p:blipFill>
                      <a:blip r:embed="rId9"/>
                    </p:blipFill>
                    <p:spPr>
                      <a:xfrm>
                        <a:off x="635" y="0"/>
                        <a:ext cx="1408430" cy="991870"/>
                      </a:xfrm>
                      <a:prstGeom prst="rect">
                        <a:avLst/>
                      </a:prstGeom>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rtl="0" eaLnBrk="0" fontAlgn="base" hangingPunct="0">
        <a:spcBef>
          <a:spcPct val="0"/>
        </a:spcBef>
        <a:spcAft>
          <a:spcPct val="0"/>
        </a:spcAft>
        <a:defRPr sz="2300" b="0">
          <a:solidFill>
            <a:schemeClr val="tx2"/>
          </a:solidFill>
          <a:latin typeface="华文中宋" pitchFamily="2" charset="-122"/>
          <a:ea typeface="华文中宋" pitchFamily="2" charset="-122"/>
          <a:cs typeface="+mj-cs"/>
        </a:defRPr>
      </a:lvl1pPr>
      <a:lvl2pPr algn="l" rtl="0" eaLnBrk="0" fontAlgn="base" hangingPunct="0">
        <a:spcBef>
          <a:spcPct val="0"/>
        </a:spcBef>
        <a:spcAft>
          <a:spcPct val="0"/>
        </a:spcAft>
        <a:defRPr sz="2400" b="1">
          <a:solidFill>
            <a:srgbClr val="FFFF00"/>
          </a:solidFill>
          <a:latin typeface="Arial" pitchFamily="34" charset="0"/>
          <a:ea typeface="GungsuhChe" pitchFamily="49" charset="-127"/>
        </a:defRPr>
      </a:lvl2pPr>
      <a:lvl3pPr algn="l" rtl="0" eaLnBrk="0" fontAlgn="base" hangingPunct="0">
        <a:spcBef>
          <a:spcPct val="0"/>
        </a:spcBef>
        <a:spcAft>
          <a:spcPct val="0"/>
        </a:spcAft>
        <a:defRPr sz="2400" b="1">
          <a:solidFill>
            <a:srgbClr val="FFFF00"/>
          </a:solidFill>
          <a:latin typeface="Arial" pitchFamily="34" charset="0"/>
          <a:ea typeface="GungsuhChe" pitchFamily="49" charset="-127"/>
        </a:defRPr>
      </a:lvl3pPr>
      <a:lvl4pPr algn="l" rtl="0" eaLnBrk="0" fontAlgn="base" hangingPunct="0">
        <a:spcBef>
          <a:spcPct val="0"/>
        </a:spcBef>
        <a:spcAft>
          <a:spcPct val="0"/>
        </a:spcAft>
        <a:defRPr sz="2400" b="1">
          <a:solidFill>
            <a:srgbClr val="FFFF00"/>
          </a:solidFill>
          <a:latin typeface="Arial" pitchFamily="34" charset="0"/>
          <a:ea typeface="GungsuhChe" pitchFamily="49" charset="-127"/>
        </a:defRPr>
      </a:lvl4pPr>
      <a:lvl5pPr algn="l" rtl="0" eaLnBrk="0" fontAlgn="base" hangingPunct="0">
        <a:spcBef>
          <a:spcPct val="0"/>
        </a:spcBef>
        <a:spcAft>
          <a:spcPct val="0"/>
        </a:spcAft>
        <a:defRPr sz="2400" b="1">
          <a:solidFill>
            <a:srgbClr val="FFFF00"/>
          </a:solidFill>
          <a:latin typeface="Arial" pitchFamily="34" charset="0"/>
          <a:ea typeface="GungsuhChe" pitchFamily="49" charset="-127"/>
        </a:defRPr>
      </a:lvl5pPr>
      <a:lvl6pPr marL="457200" algn="l" rtl="0" fontAlgn="base">
        <a:spcBef>
          <a:spcPct val="0"/>
        </a:spcBef>
        <a:spcAft>
          <a:spcPct val="0"/>
        </a:spcAft>
        <a:defRPr sz="2400" b="1">
          <a:solidFill>
            <a:srgbClr val="FFFF00"/>
          </a:solidFill>
          <a:latin typeface="Arial" pitchFamily="34" charset="0"/>
          <a:ea typeface="GungsuhChe" pitchFamily="49" charset="-127"/>
        </a:defRPr>
      </a:lvl6pPr>
      <a:lvl7pPr marL="914400" algn="l" rtl="0" fontAlgn="base">
        <a:spcBef>
          <a:spcPct val="0"/>
        </a:spcBef>
        <a:spcAft>
          <a:spcPct val="0"/>
        </a:spcAft>
        <a:defRPr sz="2400" b="1">
          <a:solidFill>
            <a:srgbClr val="FFFF00"/>
          </a:solidFill>
          <a:latin typeface="Arial" pitchFamily="34" charset="0"/>
          <a:ea typeface="GungsuhChe" pitchFamily="49" charset="-127"/>
        </a:defRPr>
      </a:lvl7pPr>
      <a:lvl8pPr marL="1371600" algn="l" rtl="0" fontAlgn="base">
        <a:spcBef>
          <a:spcPct val="0"/>
        </a:spcBef>
        <a:spcAft>
          <a:spcPct val="0"/>
        </a:spcAft>
        <a:defRPr sz="2400" b="1">
          <a:solidFill>
            <a:srgbClr val="FFFF00"/>
          </a:solidFill>
          <a:latin typeface="Arial" pitchFamily="34" charset="0"/>
          <a:ea typeface="GungsuhChe" pitchFamily="49" charset="-127"/>
        </a:defRPr>
      </a:lvl8pPr>
      <a:lvl9pPr marL="1828800" algn="l" rtl="0" fontAlgn="base">
        <a:spcBef>
          <a:spcPct val="0"/>
        </a:spcBef>
        <a:spcAft>
          <a:spcPct val="0"/>
        </a:spcAft>
        <a:defRPr sz="2400" b="1">
          <a:solidFill>
            <a:srgbClr val="FFFF00"/>
          </a:solidFill>
          <a:latin typeface="Arial" pitchFamily="34" charset="0"/>
          <a:ea typeface="GungsuhChe" pitchFamily="49" charset="-127"/>
        </a:defRPr>
      </a:lvl9pPr>
    </p:titleStyle>
    <p:bodyStyle>
      <a:lvl1pPr marL="342900" indent="-342900" algn="l" rtl="0" eaLnBrk="0" fontAlgn="base" hangingPunct="0">
        <a:lnSpc>
          <a:spcPct val="125000"/>
        </a:lnSpc>
        <a:spcBef>
          <a:spcPct val="20000"/>
        </a:spcBef>
        <a:spcAft>
          <a:spcPct val="0"/>
        </a:spcAft>
        <a:buChar char="•"/>
        <a:defRPr>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a:solidFill>
            <a:schemeClr val="tx1"/>
          </a:solidFill>
          <a:latin typeface="+mn-lt"/>
          <a:ea typeface="+mn-ea"/>
        </a:defRPr>
      </a:lvl2pPr>
      <a:lvl3pPr marL="1143000" indent="-228600" algn="l" rtl="0" eaLnBrk="0" fontAlgn="base" hangingPunct="0">
        <a:lnSpc>
          <a:spcPct val="125000"/>
        </a:lnSpc>
        <a:spcBef>
          <a:spcPct val="20000"/>
        </a:spcBef>
        <a:spcAft>
          <a:spcPct val="0"/>
        </a:spcAft>
        <a:buChar char="•"/>
        <a:defRPr>
          <a:solidFill>
            <a:schemeClr val="tx1"/>
          </a:solidFill>
          <a:latin typeface="+mn-lt"/>
          <a:ea typeface="+mn-ea"/>
        </a:defRPr>
      </a:lvl3pPr>
      <a:lvl4pPr marL="1600200" indent="-228600" algn="l" rtl="0" eaLnBrk="0" fontAlgn="base" hangingPunct="0">
        <a:lnSpc>
          <a:spcPct val="125000"/>
        </a:lnSpc>
        <a:spcBef>
          <a:spcPct val="20000"/>
        </a:spcBef>
        <a:spcAft>
          <a:spcPct val="0"/>
        </a:spcAft>
        <a:buChar char="–"/>
        <a:defRPr>
          <a:solidFill>
            <a:schemeClr val="tx1"/>
          </a:solidFill>
          <a:latin typeface="+mn-lt"/>
          <a:ea typeface="+mn-ea"/>
        </a:defRPr>
      </a:lvl4pPr>
      <a:lvl5pPr marL="2057400" indent="-228600" algn="l" rtl="0" eaLnBrk="0" fontAlgn="base" hangingPunct="0">
        <a:lnSpc>
          <a:spcPct val="125000"/>
        </a:lnSpc>
        <a:spcBef>
          <a:spcPct val="20000"/>
        </a:spcBef>
        <a:spcAft>
          <a:spcPct val="0"/>
        </a:spcAft>
        <a:buChar char="»"/>
        <a:defRPr>
          <a:solidFill>
            <a:schemeClr val="tx1"/>
          </a:solidFill>
          <a:latin typeface="+mn-lt"/>
          <a:ea typeface="+mn-ea"/>
        </a:defRPr>
      </a:lvl5pPr>
      <a:lvl6pPr marL="2514600" indent="-228600" algn="l" rtl="0" fontAlgn="base">
        <a:lnSpc>
          <a:spcPct val="125000"/>
        </a:lnSpc>
        <a:spcBef>
          <a:spcPct val="20000"/>
        </a:spcBef>
        <a:spcAft>
          <a:spcPct val="0"/>
        </a:spcAft>
        <a:buChar char="»"/>
        <a:defRPr>
          <a:solidFill>
            <a:schemeClr val="tx1"/>
          </a:solidFill>
          <a:latin typeface="+mn-lt"/>
          <a:ea typeface="+mn-ea"/>
        </a:defRPr>
      </a:lvl6pPr>
      <a:lvl7pPr marL="2971800" indent="-228600" algn="l" rtl="0" fontAlgn="base">
        <a:lnSpc>
          <a:spcPct val="125000"/>
        </a:lnSpc>
        <a:spcBef>
          <a:spcPct val="20000"/>
        </a:spcBef>
        <a:spcAft>
          <a:spcPct val="0"/>
        </a:spcAft>
        <a:buChar char="»"/>
        <a:defRPr>
          <a:solidFill>
            <a:schemeClr val="tx1"/>
          </a:solidFill>
          <a:latin typeface="+mn-lt"/>
          <a:ea typeface="+mn-ea"/>
        </a:defRPr>
      </a:lvl7pPr>
      <a:lvl8pPr marL="3429000" indent="-228600" algn="l" rtl="0" fontAlgn="base">
        <a:lnSpc>
          <a:spcPct val="125000"/>
        </a:lnSpc>
        <a:spcBef>
          <a:spcPct val="20000"/>
        </a:spcBef>
        <a:spcAft>
          <a:spcPct val="0"/>
        </a:spcAft>
        <a:buChar char="»"/>
        <a:defRPr>
          <a:solidFill>
            <a:schemeClr val="tx1"/>
          </a:solidFill>
          <a:latin typeface="+mn-lt"/>
          <a:ea typeface="+mn-ea"/>
        </a:defRPr>
      </a:lvl8pPr>
      <a:lvl9pPr marL="3886200" indent="-228600" algn="l" rtl="0" fontAlgn="base">
        <a:lnSpc>
          <a:spcPct val="125000"/>
        </a:lnSpc>
        <a:spcBef>
          <a:spcPct val="20000"/>
        </a:spcBef>
        <a:spcAft>
          <a:spcPct val="0"/>
        </a:spcAft>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wmf"/><Relationship Id="rId11" Type="http://schemas.openxmlformats.org/officeDocument/2006/relationships/image" Target="../media/image7.png"/><Relationship Id="rId5" Type="http://schemas.openxmlformats.org/officeDocument/2006/relationships/oleObject" Target="../embeddings/oleObject4.bin"/><Relationship Id="rId10" Type="http://schemas.openxmlformats.org/officeDocument/2006/relationships/image" Target="../media/image6.wmf"/><Relationship Id="rId4" Type="http://schemas.openxmlformats.org/officeDocument/2006/relationships/image" Target="../media/image4.wmf"/><Relationship Id="rId9" Type="http://schemas.openxmlformats.org/officeDocument/2006/relationships/oleObject" Target="../embeddings/oleObject6.bin"/></Relationships>
</file>

<file path=ppt/slides/_rels/slide1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10.jpeg"/><Relationship Id="rId7"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8.wmf"/><Relationship Id="rId5" Type="http://schemas.openxmlformats.org/officeDocument/2006/relationships/oleObject" Target="../embeddings/oleObject7.bin"/><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6"/>
          <p:cNvSpPr txBox="1">
            <a:spLocks noChangeArrowheads="1"/>
          </p:cNvSpPr>
          <p:nvPr/>
        </p:nvSpPr>
        <p:spPr bwMode="auto">
          <a:xfrm>
            <a:off x="2123728" y="2492896"/>
            <a:ext cx="67818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r>
              <a:rPr lang="zh-CN" altLang="en-US" sz="3200" dirty="0" smtClean="0">
                <a:latin typeface="Arial Black" pitchFamily="34" charset="0"/>
                <a:ea typeface="华文细黑" pitchFamily="2" charset="-122"/>
              </a:rPr>
              <a:t>第九章    </a:t>
            </a:r>
            <a:r>
              <a:rPr lang="zh-CN" altLang="en-US" sz="3200" dirty="0">
                <a:latin typeface="Arial Black" pitchFamily="34" charset="0"/>
                <a:ea typeface="华文细黑" pitchFamily="2" charset="-122"/>
              </a:rPr>
              <a:t>　舞弊审计</a:t>
            </a:r>
          </a:p>
        </p:txBody>
      </p:sp>
      <p:grpSp>
        <p:nvGrpSpPr>
          <p:cNvPr id="9" name="Group 8"/>
          <p:cNvGrpSpPr/>
          <p:nvPr/>
        </p:nvGrpSpPr>
        <p:grpSpPr>
          <a:xfrm>
            <a:off x="-77153" y="119"/>
            <a:ext cx="9221470" cy="6868795"/>
            <a:chOff x="-77153" y="119"/>
            <a:chExt cx="9221470" cy="6868795"/>
          </a:xfrm>
        </p:grpSpPr>
        <p:grpSp>
          <p:nvGrpSpPr>
            <p:cNvPr id="13" name="组合 12"/>
            <p:cNvGrpSpPr/>
            <p:nvPr/>
          </p:nvGrpSpPr>
          <p:grpSpPr>
            <a:xfrm>
              <a:off x="-77153" y="119"/>
              <a:ext cx="9221470" cy="6868795"/>
              <a:chOff x="-57" y="-43"/>
              <a:chExt cx="14522" cy="10817"/>
            </a:xfrm>
          </p:grpSpPr>
          <p:graphicFrame>
            <p:nvGraphicFramePr>
              <p:cNvPr id="2" name="对象 1"/>
              <p:cNvGraphicFramePr/>
              <p:nvPr/>
            </p:nvGraphicFramePr>
            <p:xfrm>
              <a:off x="-57" y="-43"/>
              <a:ext cx="14522" cy="2960"/>
            </p:xfrm>
            <a:graphic>
              <a:graphicData uri="http://schemas.openxmlformats.org/presentationml/2006/ole">
                <mc:AlternateContent xmlns:mc="http://schemas.openxmlformats.org/markup-compatibility/2006">
                  <mc:Choice xmlns:v="urn:schemas-microsoft-com:vml" Requires="v">
                    <p:oleObj spid="_x0000_s29710" name="Bitmap Image" r:id="rId3" imgW="6858000" imgH="2638425" progId="Paint.Picture">
                      <p:embed/>
                    </p:oleObj>
                  </mc:Choice>
                  <mc:Fallback>
                    <p:oleObj name="Bitmap Image" r:id="rId3" imgW="6858000" imgH="2638425" progId="Paint.Picture">
                      <p:embed/>
                      <p:pic>
                        <p:nvPicPr>
                          <p:cNvPr id="0" name=""/>
                          <p:cNvPicPr/>
                          <p:nvPr/>
                        </p:nvPicPr>
                        <p:blipFill>
                          <a:blip r:embed="rId4"/>
                          <a:stretch>
                            <a:fillRect/>
                          </a:stretch>
                        </p:blipFill>
                        <p:spPr>
                          <a:xfrm>
                            <a:off x="-57" y="-43"/>
                            <a:ext cx="14522" cy="2960"/>
                          </a:xfrm>
                          <a:prstGeom prst="rect">
                            <a:avLst/>
                          </a:prstGeom>
                        </p:spPr>
                      </p:pic>
                    </p:oleObj>
                  </mc:Fallback>
                </mc:AlternateContent>
              </a:graphicData>
            </a:graphic>
          </p:graphicFrame>
          <p:graphicFrame>
            <p:nvGraphicFramePr>
              <p:cNvPr id="4" name="对象 3"/>
              <p:cNvGraphicFramePr/>
              <p:nvPr/>
            </p:nvGraphicFramePr>
            <p:xfrm>
              <a:off x="5" y="2912"/>
              <a:ext cx="3256" cy="2795"/>
            </p:xfrm>
            <a:graphic>
              <a:graphicData uri="http://schemas.openxmlformats.org/presentationml/2006/ole">
                <mc:AlternateContent xmlns:mc="http://schemas.openxmlformats.org/markup-compatibility/2006">
                  <mc:Choice xmlns:v="urn:schemas-microsoft-com:vml" Requires="v">
                    <p:oleObj spid="_x0000_s29711" r:id="rId5" imgW="2809875" imgH="2181225" progId="Paint.Picture">
                      <p:embed/>
                    </p:oleObj>
                  </mc:Choice>
                  <mc:Fallback>
                    <p:oleObj r:id="rId5" imgW="2809875" imgH="2181225" progId="Paint.Picture">
                      <p:embed/>
                      <p:pic>
                        <p:nvPicPr>
                          <p:cNvPr id="0" name=""/>
                          <p:cNvPicPr/>
                          <p:nvPr/>
                        </p:nvPicPr>
                        <p:blipFill>
                          <a:blip r:embed="rId6"/>
                        </p:blipFill>
                        <p:spPr>
                          <a:xfrm>
                            <a:off x="5" y="2912"/>
                            <a:ext cx="3256" cy="2795"/>
                          </a:xfrm>
                          <a:prstGeom prst="rect">
                            <a:avLst/>
                          </a:prstGeom>
                        </p:spPr>
                      </p:pic>
                    </p:oleObj>
                  </mc:Fallback>
                </mc:AlternateContent>
              </a:graphicData>
            </a:graphic>
          </p:graphicFrame>
          <p:graphicFrame>
            <p:nvGraphicFramePr>
              <p:cNvPr id="6" name="对象 5"/>
              <p:cNvGraphicFramePr/>
              <p:nvPr/>
            </p:nvGraphicFramePr>
            <p:xfrm>
              <a:off x="-57" y="5707"/>
              <a:ext cx="14482" cy="5067"/>
            </p:xfrm>
            <a:graphic>
              <a:graphicData uri="http://schemas.openxmlformats.org/presentationml/2006/ole">
                <mc:AlternateContent xmlns:mc="http://schemas.openxmlformats.org/markup-compatibility/2006">
                  <mc:Choice xmlns:v="urn:schemas-microsoft-com:vml" Requires="v">
                    <p:oleObj spid="_x0000_s29712" r:id="rId7" imgW="6238875" imgH="2009775" progId="Paint.Picture">
                      <p:embed/>
                    </p:oleObj>
                  </mc:Choice>
                  <mc:Fallback>
                    <p:oleObj r:id="rId7" imgW="6238875" imgH="2009775" progId="Paint.Picture">
                      <p:embed/>
                      <p:pic>
                        <p:nvPicPr>
                          <p:cNvPr id="0" name=""/>
                          <p:cNvPicPr/>
                          <p:nvPr/>
                        </p:nvPicPr>
                        <p:blipFill>
                          <a:blip r:embed="rId8"/>
                        </p:blipFill>
                        <p:spPr>
                          <a:xfrm>
                            <a:off x="-57" y="5707"/>
                            <a:ext cx="14482" cy="5067"/>
                          </a:xfrm>
                          <a:prstGeom prst="rect">
                            <a:avLst/>
                          </a:prstGeom>
                        </p:spPr>
                      </p:pic>
                    </p:oleObj>
                  </mc:Fallback>
                </mc:AlternateContent>
              </a:graphicData>
            </a:graphic>
          </p:graphicFrame>
          <p:graphicFrame>
            <p:nvGraphicFramePr>
              <p:cNvPr id="8" name="对象 7"/>
              <p:cNvGraphicFramePr>
                <a:graphicFrameLocks noChangeAspect="1"/>
              </p:cNvGraphicFramePr>
              <p:nvPr/>
            </p:nvGraphicFramePr>
            <p:xfrm>
              <a:off x="801" y="717"/>
              <a:ext cx="8445" cy="827"/>
            </p:xfrm>
            <a:graphic>
              <a:graphicData uri="http://schemas.openxmlformats.org/presentationml/2006/ole">
                <mc:AlternateContent xmlns:mc="http://schemas.openxmlformats.org/markup-compatibility/2006">
                  <mc:Choice xmlns:v="urn:schemas-microsoft-com:vml" Requires="v">
                    <p:oleObj spid="_x0000_s29713" name="Bitmap Image" r:id="rId9" imgW="4019400" imgH="399960" progId="Paint.Picture">
                      <p:embed/>
                    </p:oleObj>
                  </mc:Choice>
                  <mc:Fallback>
                    <p:oleObj name="Bitmap Image" r:id="rId9" imgW="4019400" imgH="399960" progId="Paint.Picture">
                      <p:embed/>
                      <p:pic>
                        <p:nvPicPr>
                          <p:cNvPr id="0" name=""/>
                          <p:cNvPicPr/>
                          <p:nvPr/>
                        </p:nvPicPr>
                        <p:blipFill>
                          <a:blip r:embed="rId10"/>
                          <a:stretch>
                            <a:fillRect/>
                          </a:stretch>
                        </p:blipFill>
                        <p:spPr>
                          <a:xfrm>
                            <a:off x="801" y="717"/>
                            <a:ext cx="8445" cy="827"/>
                          </a:xfrm>
                          <a:prstGeom prst="rect">
                            <a:avLst/>
                          </a:prstGeom>
                        </p:spPr>
                      </p:pic>
                    </p:oleObj>
                  </mc:Fallback>
                </mc:AlternateContent>
              </a:graphicData>
            </a:graphic>
          </p:graphicFrame>
        </p:grpSp>
        <p:pic>
          <p:nvPicPr>
            <p:cNvPr id="5" name="Picture 4"/>
            <p:cNvPicPr>
              <a:picLocks noChangeAspect="1"/>
            </p:cNvPicPr>
            <p:nvPr/>
          </p:nvPicPr>
          <p:blipFill>
            <a:blip r:embed="rId11"/>
            <a:stretch>
              <a:fillRect/>
            </a:stretch>
          </p:blipFill>
          <p:spPr>
            <a:xfrm>
              <a:off x="3379416" y="6141479"/>
              <a:ext cx="2375762" cy="314860"/>
            </a:xfrm>
            <a:prstGeom prst="rect">
              <a:avLst/>
            </a:prstGeom>
          </p:spPr>
        </p:pic>
      </p:grpSp>
    </p:spTree>
    <p:extLst>
      <p:ext uri="{BB962C8B-B14F-4D97-AF65-F5344CB8AC3E}">
        <p14:creationId xmlns:p14="http://schemas.microsoft.com/office/powerpoint/2010/main" val="40538066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管理层舞弊与审计</a:t>
            </a:r>
          </a:p>
        </p:txBody>
      </p:sp>
      <p:sp>
        <p:nvSpPr>
          <p:cNvPr id="3" name="内容占位符 2"/>
          <p:cNvSpPr>
            <a:spLocks noGrp="1"/>
          </p:cNvSpPr>
          <p:nvPr>
            <p:ph sz="half" idx="2"/>
          </p:nvPr>
        </p:nvSpPr>
        <p:spPr/>
        <p:txBody>
          <a:bodyPr/>
          <a:lstStyle/>
          <a:p>
            <a:pPr marL="0" indent="0">
              <a:buNone/>
            </a:pPr>
            <a:r>
              <a:rPr lang="zh-CN" altLang="en-US" sz="2200" b="1" kern="1200" dirty="0">
                <a:solidFill>
                  <a:srgbClr val="000000"/>
                </a:solidFill>
                <a:latin typeface="楷体_GB2312" pitchFamily="49" charset="-122"/>
                <a:ea typeface="楷体_GB2312" pitchFamily="49" charset="-122"/>
                <a:cs typeface="+mn-ea"/>
              </a:rPr>
              <a:t>(二)管理层舞弊的信号</a:t>
            </a:r>
          </a:p>
        </p:txBody>
      </p:sp>
      <p:pic>
        <p:nvPicPr>
          <p:cNvPr id="4" name="图片 3"/>
          <p:cNvPicPr>
            <a:picLocks noChangeAspect="1"/>
          </p:cNvPicPr>
          <p:nvPr/>
        </p:nvPicPr>
        <p:blipFill>
          <a:blip r:embed="rId2"/>
          <a:stretch>
            <a:fillRect/>
          </a:stretch>
        </p:blipFill>
        <p:spPr>
          <a:xfrm>
            <a:off x="395605" y="2204720"/>
            <a:ext cx="8695690" cy="315658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管理层舞弊与审计</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三、管理层舞弊审计措施</a:t>
            </a:r>
          </a:p>
          <a:p>
            <a:pPr marL="0" indent="0">
              <a:buNone/>
            </a:pPr>
            <a:r>
              <a:rPr lang="zh-CN" altLang="en-US" sz="2200" b="1" kern="1200" dirty="0">
                <a:solidFill>
                  <a:srgbClr val="000000"/>
                </a:solidFill>
                <a:latin typeface="楷体_GB2312" pitchFamily="49" charset="-122"/>
                <a:ea typeface="楷体_GB2312" pitchFamily="49" charset="-122"/>
                <a:cs typeface="+mn-ea"/>
              </a:rPr>
              <a:t>(一)始终保持职业怀疑精神</a:t>
            </a:r>
          </a:p>
          <a:p>
            <a:r>
              <a:rPr lang="zh-CN" altLang="en-US" dirty="0"/>
              <a:t>第一,判断管理层近期压力或动机是否存在,如果存在,那么按大小列举出这些压力或动机;</a:t>
            </a:r>
          </a:p>
          <a:p>
            <a:r>
              <a:rPr lang="zh-CN" altLang="en-US" dirty="0"/>
              <a:t>第二,逐个判断能否通过管理层正常经营管理即可化解压力或动机,如果不能,看舞弊机会何在,可以通过什么途径实施该舞弊;当管理层既有压力又有可行的舞弊途径时,要对其借口进行分析。</a:t>
            </a:r>
          </a:p>
          <a:p>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管理层舞弊与审计</a:t>
            </a:r>
          </a:p>
        </p:txBody>
      </p:sp>
      <p:sp>
        <p:nvSpPr>
          <p:cNvPr id="3" name="内容占位符 2"/>
          <p:cNvSpPr>
            <a:spLocks noGrp="1"/>
          </p:cNvSpPr>
          <p:nvPr>
            <p:ph sz="half" idx="2"/>
          </p:nvPr>
        </p:nvSpPr>
        <p:spPr/>
        <p:txBody>
          <a:bodyPr/>
          <a:lstStyle/>
          <a:p>
            <a:pPr marL="0" indent="0">
              <a:buNone/>
            </a:pPr>
            <a:r>
              <a:rPr lang="zh-CN" altLang="en-US" sz="2200" b="1" kern="1200" dirty="0">
                <a:solidFill>
                  <a:srgbClr val="000000"/>
                </a:solidFill>
                <a:latin typeface="楷体_GB2312" pitchFamily="49" charset="-122"/>
                <a:ea typeface="楷体_GB2312" pitchFamily="49" charset="-122"/>
                <a:cs typeface="+mn-ea"/>
              </a:rPr>
              <a:t>(二)充分运用分析性复核程序</a:t>
            </a:r>
          </a:p>
          <a:p>
            <a:r>
              <a:rPr lang="zh-CN" altLang="en-US" dirty="0"/>
              <a:t>(1)选定适当的数据关系;</a:t>
            </a:r>
          </a:p>
          <a:p>
            <a:r>
              <a:rPr lang="zh-CN" altLang="en-US" dirty="0"/>
              <a:t>(2)分析数据关系;</a:t>
            </a:r>
          </a:p>
          <a:p>
            <a:r>
              <a:rPr lang="zh-CN" altLang="en-US" dirty="0"/>
              <a:t>(3)识别异常的数据关系和波动;</a:t>
            </a:r>
          </a:p>
          <a:p>
            <a:r>
              <a:rPr lang="zh-CN" altLang="en-US" dirty="0"/>
              <a:t>(4)调查异常数据关系和波动;</a:t>
            </a:r>
          </a:p>
          <a:p>
            <a:r>
              <a:rPr lang="zh-CN" altLang="en-US" dirty="0"/>
              <a:t>(5)得出结论。</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雇员舞弊与审计</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一、雇员舞弊概述</a:t>
            </a:r>
          </a:p>
          <a:p>
            <a:r>
              <a:rPr lang="zh-CN" altLang="en-US" dirty="0"/>
              <a:t>雇员舞弊通常是指企业管理当局下属雇员涉入其中</a:t>
            </a:r>
            <a:r>
              <a:rPr lang="zh-CN" altLang="en-US" dirty="0" smtClean="0"/>
              <a:t>。</a:t>
            </a:r>
            <a:endParaRPr lang="en-US" altLang="zh-CN" dirty="0" smtClean="0"/>
          </a:p>
          <a:p>
            <a:pPr marL="0" indent="0">
              <a:lnSpc>
                <a:spcPct val="100000"/>
              </a:lnSpc>
              <a:buNone/>
            </a:pPr>
            <a:endParaRPr lang="zh-CN" altLang="en-US" dirty="0"/>
          </a:p>
          <a:p>
            <a:pPr marL="0" indent="0">
              <a:buNone/>
            </a:pPr>
            <a:r>
              <a:rPr lang="zh-CN" altLang="en-US" sz="2400" b="1" kern="1200" dirty="0">
                <a:solidFill>
                  <a:srgbClr val="000000"/>
                </a:solidFill>
                <a:latin typeface="黑体" pitchFamily="2" charset="-122"/>
                <a:ea typeface="黑体" pitchFamily="2" charset="-122"/>
                <a:cs typeface="+mn-ea"/>
              </a:rPr>
              <a:t>二、雇员舞弊三因素理论</a:t>
            </a:r>
          </a:p>
          <a:p>
            <a:pPr marL="0" indent="0">
              <a:buNone/>
            </a:pPr>
            <a:r>
              <a:rPr lang="zh-CN" altLang="en-US" sz="2200" b="1" kern="1200" dirty="0">
                <a:solidFill>
                  <a:srgbClr val="000000"/>
                </a:solidFill>
                <a:latin typeface="楷体_GB2312" pitchFamily="49" charset="-122"/>
                <a:ea typeface="楷体_GB2312" pitchFamily="49" charset="-122"/>
                <a:cs typeface="+mn-ea"/>
              </a:rPr>
              <a:t>(一)雇员舞弊压力</a:t>
            </a:r>
          </a:p>
          <a:p>
            <a:pPr marL="0" indent="0">
              <a:buNone/>
            </a:pPr>
            <a:r>
              <a:rPr lang="zh-CN" altLang="en-US" sz="2200" b="1" kern="1200" dirty="0">
                <a:solidFill>
                  <a:srgbClr val="000000"/>
                </a:solidFill>
                <a:latin typeface="楷体_GB2312" pitchFamily="49" charset="-122"/>
                <a:ea typeface="楷体_GB2312" pitchFamily="49" charset="-122"/>
                <a:cs typeface="+mn-ea"/>
              </a:rPr>
              <a:t>(二)雇员舞弊机会</a:t>
            </a:r>
          </a:p>
          <a:p>
            <a:pPr marL="0" indent="0">
              <a:buNone/>
            </a:pPr>
            <a:r>
              <a:rPr lang="zh-CN" altLang="en-US" sz="2200" b="1" kern="1200" dirty="0">
                <a:solidFill>
                  <a:srgbClr val="000000"/>
                </a:solidFill>
                <a:latin typeface="楷体_GB2312" pitchFamily="49" charset="-122"/>
                <a:ea typeface="楷体_GB2312" pitchFamily="49" charset="-122"/>
                <a:cs typeface="+mn-ea"/>
              </a:rPr>
              <a:t>(三)雇员舞弊借口</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雇员舞弊与审计</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三、雇员舞弊手段和信号</a:t>
            </a:r>
          </a:p>
          <a:p>
            <a:pPr marL="0" indent="0">
              <a:buNone/>
            </a:pPr>
            <a:r>
              <a:rPr lang="zh-CN" altLang="en-US" sz="2200" b="1" kern="1200" dirty="0">
                <a:solidFill>
                  <a:srgbClr val="000000"/>
                </a:solidFill>
                <a:latin typeface="楷体_GB2312" pitchFamily="49" charset="-122"/>
                <a:ea typeface="楷体_GB2312" pitchFamily="49" charset="-122"/>
                <a:cs typeface="+mn-ea"/>
              </a:rPr>
              <a:t>(一)雇员舞弊手段</a:t>
            </a:r>
          </a:p>
          <a:p>
            <a:pPr marL="0" indent="0">
              <a:buNone/>
            </a:pPr>
            <a:r>
              <a:rPr lang="zh-CN" altLang="en-US" sz="2200" b="1" kern="1200" dirty="0">
                <a:solidFill>
                  <a:srgbClr val="000000"/>
                </a:solidFill>
                <a:latin typeface="楷体_GB2312" pitchFamily="49" charset="-122"/>
                <a:ea typeface="楷体_GB2312" pitchFamily="49" charset="-122"/>
                <a:cs typeface="+mn-ea"/>
              </a:rPr>
              <a:t>(二)雇员舞弊信</a:t>
            </a:r>
            <a:r>
              <a:rPr lang="zh-CN" altLang="en-US" sz="2200" b="1" kern="1200" dirty="0" smtClean="0">
                <a:solidFill>
                  <a:srgbClr val="000000"/>
                </a:solidFill>
                <a:latin typeface="楷体_GB2312" pitchFamily="49" charset="-122"/>
                <a:ea typeface="楷体_GB2312" pitchFamily="49" charset="-122"/>
                <a:cs typeface="+mn-ea"/>
              </a:rPr>
              <a:t>号</a:t>
            </a:r>
            <a:endParaRPr lang="en-US" altLang="zh-CN" sz="2200" b="1" kern="1200" dirty="0" smtClean="0">
              <a:solidFill>
                <a:srgbClr val="000000"/>
              </a:solidFill>
              <a:latin typeface="楷体_GB2312" pitchFamily="49" charset="-122"/>
              <a:ea typeface="楷体_GB2312" pitchFamily="49" charset="-122"/>
              <a:cs typeface="+mn-ea"/>
            </a:endParaRPr>
          </a:p>
          <a:p>
            <a:pPr marL="0" indent="0">
              <a:lnSpc>
                <a:spcPct val="100000"/>
              </a:lnSpc>
              <a:buNone/>
            </a:pPr>
            <a:endParaRPr lang="zh-CN" altLang="en-US" sz="2200" b="1" kern="1200" dirty="0">
              <a:solidFill>
                <a:srgbClr val="000000"/>
              </a:solidFill>
              <a:latin typeface="楷体_GB2312" pitchFamily="49" charset="-122"/>
              <a:ea typeface="楷体_GB2312" pitchFamily="49" charset="-122"/>
              <a:cs typeface="+mn-ea"/>
            </a:endParaRPr>
          </a:p>
          <a:p>
            <a:pPr marL="0" indent="0">
              <a:buNone/>
            </a:pPr>
            <a:r>
              <a:rPr lang="zh-CN" altLang="en-US" sz="2400" b="1" kern="1200" dirty="0">
                <a:solidFill>
                  <a:srgbClr val="000000"/>
                </a:solidFill>
                <a:latin typeface="黑体" pitchFamily="2" charset="-122"/>
                <a:ea typeface="黑体" pitchFamily="2" charset="-122"/>
                <a:cs typeface="+mn-ea"/>
              </a:rPr>
              <a:t>四、雇员舞弊审计措施</a:t>
            </a:r>
          </a:p>
          <a:p>
            <a:r>
              <a:rPr lang="zh-CN" altLang="en-US" dirty="0"/>
              <a:t>审计人员应遵循审计准则要求,通过恰当的审计程序,灵活运用相关方法与技巧,发现并揭露舞弊。通常用到的方法有交易实质分析法、分析性复核法、资产负债表日后事项分析法、资产质量分析法、税项分析法。值得一提的是,舞弊审计必须对舞弊暴露进行分析,即执行“风险分析”程序,“必须比罪犯更聪明”,这有助于制订审计计划,特别是在评估舞弊可能性时,重点突出审计那些易受袭击的资产。</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第四节　舞弊的防范</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一、管理层舞弊防范</a:t>
            </a:r>
          </a:p>
          <a:p>
            <a:pPr marL="0" indent="0">
              <a:buNone/>
            </a:pPr>
            <a:r>
              <a:rPr lang="zh-CN" altLang="en-US" sz="2200" b="1" kern="1200" dirty="0">
                <a:solidFill>
                  <a:srgbClr val="000000"/>
                </a:solidFill>
                <a:latin typeface="楷体_GB2312" pitchFamily="49" charset="-122"/>
                <a:ea typeface="楷体_GB2312" pitchFamily="49" charset="-122"/>
                <a:cs typeface="+mn-ea"/>
              </a:rPr>
              <a:t>(一)内控的建立、执行、评估、完善</a:t>
            </a:r>
          </a:p>
          <a:p>
            <a:r>
              <a:rPr lang="zh-CN" altLang="en-US" dirty="0"/>
              <a:t>内部控制是防范舞弊的防护系统的一部分,旨在预防错误并且确保尽早发现错误。控制程序包括:职责划分或交互牵制;避免某个人员完全操纵某项工作,同一项工作要求由两个人一起完成;授权批准制度;独立稽核;实物防护;凭证和记录。</a:t>
            </a:r>
          </a:p>
          <a:p>
            <a:pPr marL="0" indent="0">
              <a:buNone/>
            </a:pPr>
            <a:r>
              <a:rPr lang="zh-CN" altLang="en-US" sz="2200" b="1" kern="1200" dirty="0">
                <a:solidFill>
                  <a:srgbClr val="000000"/>
                </a:solidFill>
                <a:latin typeface="楷体_GB2312" pitchFamily="49" charset="-122"/>
                <a:ea typeface="楷体_GB2312" pitchFamily="49" charset="-122"/>
                <a:cs typeface="+mn-ea"/>
              </a:rPr>
              <a:t>(二)保证信息的及时、准确的沟通,减少信息不对称</a:t>
            </a:r>
          </a:p>
          <a:p>
            <a:r>
              <a:rPr lang="zh-CN" altLang="en-US" dirty="0"/>
              <a:t>信息准确、及时地在企业内部传递可以提高组织内部运作的效率和透明度,这在一定程度上可以减少信息不对称。</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第四节　舞弊的防范</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二、雇员舞弊防范</a:t>
            </a:r>
          </a:p>
          <a:p>
            <a:pPr marL="0" indent="0">
              <a:buNone/>
            </a:pPr>
            <a:r>
              <a:rPr lang="zh-CN" altLang="en-US" sz="2200" b="1" kern="1200" dirty="0">
                <a:solidFill>
                  <a:srgbClr val="000000"/>
                </a:solidFill>
                <a:latin typeface="楷体_GB2312" pitchFamily="49" charset="-122"/>
                <a:ea typeface="楷体_GB2312" pitchFamily="49" charset="-122"/>
                <a:cs typeface="+mn-ea"/>
              </a:rPr>
              <a:t>(一)强调“德”的防范</a:t>
            </a:r>
          </a:p>
          <a:p>
            <a:r>
              <a:rPr lang="zh-CN" altLang="en-US" dirty="0"/>
              <a:t>从根本上说,一切违法、不恰当的问题,归根到底都是人的问题。制度能改变人以及社会的一些行为,但永远没有办法左右所有的行为。当个人身处于一个诚信度低、控制差、会计责任松懈、压力大的环境中,人就会变得越来越不诚实。要想从根本上杜绝舞弊行为,在企业形成一种忠实诚信的氛围是必不可少的。</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第四节　舞弊的防范</a:t>
            </a:r>
          </a:p>
        </p:txBody>
      </p:sp>
      <p:sp>
        <p:nvSpPr>
          <p:cNvPr id="3" name="内容占位符 2"/>
          <p:cNvSpPr>
            <a:spLocks noGrp="1"/>
          </p:cNvSpPr>
          <p:nvPr>
            <p:ph sz="half" idx="2"/>
          </p:nvPr>
        </p:nvSpPr>
        <p:spPr>
          <a:xfrm>
            <a:off x="396240" y="1270000"/>
            <a:ext cx="7839075" cy="5112385"/>
          </a:xfrm>
        </p:spPr>
        <p:txBody>
          <a:bodyPr/>
          <a:lstStyle/>
          <a:p>
            <a:pPr marL="0" indent="0">
              <a:buNone/>
            </a:pPr>
            <a:r>
              <a:rPr lang="zh-CN" altLang="en-US" sz="2200" b="1" kern="1200" dirty="0">
                <a:solidFill>
                  <a:srgbClr val="000000"/>
                </a:solidFill>
                <a:latin typeface="楷体_GB2312" pitchFamily="49" charset="-122"/>
                <a:ea typeface="楷体_GB2312" pitchFamily="49" charset="-122"/>
                <a:cs typeface="+mn-ea"/>
              </a:rPr>
              <a:t>(二)评估舞弊风险并明确具体的对策以降低风险、消除机会</a:t>
            </a:r>
          </a:p>
          <a:p>
            <a:r>
              <a:rPr lang="zh-CN" altLang="en-US" dirty="0"/>
              <a:t>企业可以通过准确识别舞弊源头并评估风险,确定风险最大的区域,然后评价、测试降低风险。企业还可以实施适当的防范以加强舞弊的控制,比如良好的控制、有效的会计信息系统及适当的控制程序,都有利于降低舞弊风险。那些实施防范性舞弊审计的企业使得雇员了解他们的行为随时都会受到检查,增加了雇员对舞弊的畏惧感。另外,防范性的舞弊审计也可以减少舞弊行为的发生。</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762000" y="3810000"/>
            <a:ext cx="406400" cy="1041400"/>
          </a:xfrm>
          <a:prstGeom prst="rect">
            <a:avLst/>
          </a:prstGeom>
          <a:noFill/>
          <a:ln w="9525">
            <a:noFill/>
            <a:miter lim="800000"/>
          </a:ln>
          <a:effectLst/>
        </p:spPr>
        <p:txBody>
          <a:bodyPr>
            <a:spAutoFit/>
          </a:bodyPr>
          <a:lstStyle/>
          <a:p>
            <a:pPr>
              <a:lnSpc>
                <a:spcPct val="115000"/>
              </a:lnSpc>
              <a:spcBef>
                <a:spcPct val="30000"/>
              </a:spcBef>
            </a:pPr>
            <a:r>
              <a:rPr lang="zh-CN" altLang="en-US" sz="2400" b="0" dirty="0"/>
              <a:t>目</a:t>
            </a:r>
          </a:p>
          <a:p>
            <a:pPr>
              <a:lnSpc>
                <a:spcPct val="115000"/>
              </a:lnSpc>
              <a:spcBef>
                <a:spcPct val="30000"/>
              </a:spcBef>
            </a:pPr>
            <a:r>
              <a:rPr lang="zh-CN" altLang="en-US" sz="2400" b="0" dirty="0"/>
              <a:t>录</a:t>
            </a:r>
          </a:p>
        </p:txBody>
      </p:sp>
      <p:pic>
        <p:nvPicPr>
          <p:cNvPr id="3076" name="Picture 30" descr="C:\Documents and Settings\Owner.LENOVO-8F230386\Application Data\Tencent\Users\744749695\QQ\WinTemp\RichOle\(2V]~YC`8X(O`O85XZJ[)}V.jpg"/>
          <p:cNvPicPr>
            <a:picLocks noChangeAspect="1" noChangeArrowheads="1"/>
          </p:cNvPicPr>
          <p:nvPr/>
        </p:nvPicPr>
        <p:blipFill>
          <a:blip r:embed="rId3" cstate="print"/>
          <a:srcRect/>
          <a:stretch>
            <a:fillRect/>
          </a:stretch>
        </p:blipFill>
        <p:spPr bwMode="auto">
          <a:xfrm>
            <a:off x="0" y="-47625"/>
            <a:ext cx="9144000" cy="1114425"/>
          </a:xfrm>
          <a:prstGeom prst="rect">
            <a:avLst/>
          </a:prstGeom>
          <a:noFill/>
          <a:ln w="9525">
            <a:noFill/>
            <a:miter lim="800000"/>
            <a:headEnd/>
            <a:tailEnd/>
          </a:ln>
        </p:spPr>
      </p:pic>
      <p:grpSp>
        <p:nvGrpSpPr>
          <p:cNvPr id="2" name="组合 1"/>
          <p:cNvGrpSpPr/>
          <p:nvPr/>
        </p:nvGrpSpPr>
        <p:grpSpPr bwMode="auto">
          <a:xfrm>
            <a:off x="1981200" y="2326640"/>
            <a:ext cx="5257800" cy="2911906"/>
            <a:chOff x="1981200" y="1838371"/>
            <a:chExt cx="5257800" cy="2911887"/>
          </a:xfrm>
        </p:grpSpPr>
        <p:grpSp>
          <p:nvGrpSpPr>
            <p:cNvPr id="3" name="Group 5"/>
            <p:cNvGrpSpPr/>
            <p:nvPr/>
          </p:nvGrpSpPr>
          <p:grpSpPr bwMode="auto">
            <a:xfrm>
              <a:off x="1981200" y="1838371"/>
              <a:ext cx="5181600" cy="717606"/>
              <a:chOff x="0" y="0"/>
              <a:chExt cx="2976" cy="432"/>
            </a:xfrm>
          </p:grpSpPr>
          <p:sp>
            <p:nvSpPr>
              <p:cNvPr id="3099" name="AutoShape 4"/>
              <p:cNvSpPr>
                <a:spLocks noChangeArrowheads="1"/>
              </p:cNvSpPr>
              <p:nvPr/>
            </p:nvSpPr>
            <p:spPr bwMode="auto">
              <a:xfrm>
                <a:off x="240" y="75"/>
                <a:ext cx="2736" cy="288"/>
              </a:xfrm>
              <a:prstGeom prst="roundRect">
                <a:avLst>
                  <a:gd name="adj" fmla="val 16667"/>
                </a:avLst>
              </a:prstGeom>
              <a:gradFill rotWithShape="1">
                <a:gsLst>
                  <a:gs pos="0">
                    <a:srgbClr val="FF9900"/>
                  </a:gs>
                  <a:gs pos="50000">
                    <a:srgbClr val="F9E9CD"/>
                  </a:gs>
                  <a:gs pos="100000">
                    <a:srgbClr val="FF9900"/>
                  </a:gs>
                </a:gsLst>
                <a:lin ang="5400000" scaled="1"/>
              </a:gradFill>
              <a:ln w="12700">
                <a:solidFill>
                  <a:schemeClr val="bg1"/>
                </a:solidFill>
                <a:round/>
              </a:ln>
              <a:effectLst/>
            </p:spPr>
            <p:txBody>
              <a:bodyPr wrap="none" anchor="ctr"/>
              <a:lstStyle/>
              <a:p>
                <a:endParaRPr lang="zh-CN" altLang="en-US" b="1"/>
              </a:p>
            </p:txBody>
          </p:sp>
          <p:sp>
            <p:nvSpPr>
              <p:cNvPr id="3100" name="AutoShape 5"/>
              <p:cNvSpPr>
                <a:spLocks noChangeArrowheads="1"/>
              </p:cNvSpPr>
              <p:nvPr/>
            </p:nvSpPr>
            <p:spPr bwMode="auto">
              <a:xfrm>
                <a:off x="0" y="0"/>
                <a:ext cx="432" cy="432"/>
              </a:xfrm>
              <a:prstGeom prst="diamond">
                <a:avLst/>
              </a:prstGeom>
              <a:solidFill>
                <a:srgbClr val="FF9900"/>
              </a:solidFill>
              <a:ln w="25400">
                <a:solidFill>
                  <a:schemeClr val="bg1"/>
                </a:solidFill>
                <a:miter lim="800000"/>
              </a:ln>
              <a:effectLst/>
            </p:spPr>
            <p:txBody>
              <a:bodyPr wrap="none" anchor="ctr"/>
              <a:lstStyle/>
              <a:p>
                <a:endParaRPr lang="zh-CN" altLang="en-US" b="1"/>
              </a:p>
            </p:txBody>
          </p:sp>
          <p:sp>
            <p:nvSpPr>
              <p:cNvPr id="3101" name="Text Box 6"/>
              <p:cNvSpPr txBox="1">
                <a:spLocks noChangeArrowheads="1"/>
              </p:cNvSpPr>
              <p:nvPr/>
            </p:nvSpPr>
            <p:spPr bwMode="auto">
              <a:xfrm>
                <a:off x="384" y="110"/>
                <a:ext cx="2160" cy="220"/>
              </a:xfrm>
              <a:prstGeom prst="rect">
                <a:avLst/>
              </a:prstGeom>
              <a:noFill/>
              <a:ln w="9525">
                <a:noFill/>
                <a:miter lim="800000"/>
              </a:ln>
              <a:effectLst/>
            </p:spPr>
            <p:txBody>
              <a:bodyPr>
                <a:spAutoFit/>
              </a:bodyPr>
              <a:lstStyle/>
              <a:p>
                <a:r>
                  <a:rPr lang="zh-CN" altLang="en-US" b="1" dirty="0" smtClean="0"/>
                  <a:t>  舞弊概述</a:t>
                </a:r>
              </a:p>
            </p:txBody>
          </p:sp>
          <p:sp>
            <p:nvSpPr>
              <p:cNvPr id="3102" name="Text Box 7"/>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1</a:t>
                </a:r>
              </a:p>
            </p:txBody>
          </p:sp>
        </p:grpSp>
        <p:grpSp>
          <p:nvGrpSpPr>
            <p:cNvPr id="4" name="Group 10"/>
            <p:cNvGrpSpPr/>
            <p:nvPr/>
          </p:nvGrpSpPr>
          <p:grpSpPr bwMode="auto">
            <a:xfrm>
              <a:off x="1981200" y="2590822"/>
              <a:ext cx="5181600" cy="717606"/>
              <a:chOff x="0" y="0"/>
              <a:chExt cx="2976" cy="432"/>
            </a:xfrm>
          </p:grpSpPr>
          <p:sp>
            <p:nvSpPr>
              <p:cNvPr id="53" name="AutoShape 9"/>
              <p:cNvSpPr>
                <a:spLocks noChangeArrowheads="1"/>
              </p:cNvSpPr>
              <p:nvPr/>
            </p:nvSpPr>
            <p:spPr bwMode="auto">
              <a:xfrm>
                <a:off x="240" y="75"/>
                <a:ext cx="2736" cy="291"/>
              </a:xfrm>
              <a:prstGeom prst="roundRect">
                <a:avLst>
                  <a:gd name="adj" fmla="val 16667"/>
                </a:avLst>
              </a:prstGeom>
              <a:gradFill rotWithShape="1">
                <a:gsLst>
                  <a:gs pos="0">
                    <a:schemeClr val="accent1"/>
                  </a:gs>
                  <a:gs pos="50000">
                    <a:srgbClr val="DDEFEF"/>
                  </a:gs>
                  <a:gs pos="100000">
                    <a:schemeClr val="accent1"/>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96" name="AutoShape 10"/>
              <p:cNvSpPr>
                <a:spLocks noChangeArrowheads="1"/>
              </p:cNvSpPr>
              <p:nvPr/>
            </p:nvSpPr>
            <p:spPr bwMode="auto">
              <a:xfrm>
                <a:off x="0" y="0"/>
                <a:ext cx="432" cy="432"/>
              </a:xfrm>
              <a:prstGeom prst="diamond">
                <a:avLst/>
              </a:prstGeom>
              <a:solidFill>
                <a:schemeClr val="accent1"/>
              </a:solidFill>
              <a:ln w="25400">
                <a:solidFill>
                  <a:schemeClr val="bg1"/>
                </a:solidFill>
                <a:miter lim="800000"/>
              </a:ln>
              <a:effectLst/>
            </p:spPr>
            <p:txBody>
              <a:bodyPr wrap="none" anchor="ctr"/>
              <a:lstStyle/>
              <a:p>
                <a:endParaRPr lang="zh-CN" altLang="en-US" b="1"/>
              </a:p>
            </p:txBody>
          </p:sp>
          <p:sp>
            <p:nvSpPr>
              <p:cNvPr id="3097" name="Text Box 11"/>
              <p:cNvSpPr txBox="1">
                <a:spLocks noChangeArrowheads="1"/>
              </p:cNvSpPr>
              <p:nvPr/>
            </p:nvSpPr>
            <p:spPr bwMode="auto">
              <a:xfrm>
                <a:off x="384" y="110"/>
                <a:ext cx="2160" cy="220"/>
              </a:xfrm>
              <a:prstGeom prst="rect">
                <a:avLst/>
              </a:prstGeom>
              <a:noFill/>
              <a:ln w="9525">
                <a:noFill/>
                <a:miter lim="800000"/>
              </a:ln>
              <a:effectLst/>
            </p:spPr>
            <p:txBody>
              <a:bodyPr>
                <a:spAutoFit/>
              </a:bodyPr>
              <a:lstStyle/>
              <a:p>
                <a:r>
                  <a:rPr lang="zh-CN" altLang="en-US" b="1" dirty="0" smtClean="0"/>
                  <a:t>  管理层舞弊与审计</a:t>
                </a:r>
              </a:p>
            </p:txBody>
          </p:sp>
          <p:sp>
            <p:nvSpPr>
              <p:cNvPr id="3098" name="Text Box 12"/>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2</a:t>
                </a:r>
              </a:p>
            </p:txBody>
          </p:sp>
        </p:grpSp>
        <p:grpSp>
          <p:nvGrpSpPr>
            <p:cNvPr id="5" name="Group 15"/>
            <p:cNvGrpSpPr/>
            <p:nvPr/>
          </p:nvGrpSpPr>
          <p:grpSpPr bwMode="auto">
            <a:xfrm>
              <a:off x="1981200" y="3276604"/>
              <a:ext cx="5181600" cy="717606"/>
              <a:chOff x="0" y="0"/>
              <a:chExt cx="2976" cy="432"/>
            </a:xfrm>
          </p:grpSpPr>
          <p:sp>
            <p:nvSpPr>
              <p:cNvPr id="48" name="AutoShape 14"/>
              <p:cNvSpPr>
                <a:spLocks noChangeArrowheads="1"/>
              </p:cNvSpPr>
              <p:nvPr/>
            </p:nvSpPr>
            <p:spPr bwMode="auto">
              <a:xfrm>
                <a:off x="240" y="75"/>
                <a:ext cx="2736" cy="291"/>
              </a:xfrm>
              <a:prstGeom prst="roundRect">
                <a:avLst>
                  <a:gd name="adj" fmla="val 16667"/>
                </a:avLst>
              </a:prstGeom>
              <a:gradFill rotWithShape="1">
                <a:gsLst>
                  <a:gs pos="0">
                    <a:schemeClr val="hlink"/>
                  </a:gs>
                  <a:gs pos="50000">
                    <a:srgbClr val="E0E8D8"/>
                  </a:gs>
                  <a:gs pos="100000">
                    <a:schemeClr val="hlink"/>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92" name="AutoShape 15"/>
              <p:cNvSpPr>
                <a:spLocks noChangeArrowheads="1"/>
              </p:cNvSpPr>
              <p:nvPr/>
            </p:nvSpPr>
            <p:spPr bwMode="auto">
              <a:xfrm>
                <a:off x="0" y="0"/>
                <a:ext cx="432" cy="432"/>
              </a:xfrm>
              <a:prstGeom prst="diamond">
                <a:avLst/>
              </a:prstGeom>
              <a:solidFill>
                <a:schemeClr val="hlink"/>
              </a:solidFill>
              <a:ln w="25400">
                <a:solidFill>
                  <a:schemeClr val="bg1"/>
                </a:solidFill>
                <a:miter lim="800000"/>
              </a:ln>
              <a:effectLst/>
            </p:spPr>
            <p:txBody>
              <a:bodyPr wrap="none" anchor="ctr"/>
              <a:lstStyle/>
              <a:p>
                <a:endParaRPr lang="zh-CN" altLang="en-US" b="1"/>
              </a:p>
            </p:txBody>
          </p:sp>
          <p:sp>
            <p:nvSpPr>
              <p:cNvPr id="3093" name="Text Box 16"/>
              <p:cNvSpPr txBox="1">
                <a:spLocks noChangeArrowheads="1"/>
              </p:cNvSpPr>
              <p:nvPr/>
            </p:nvSpPr>
            <p:spPr bwMode="auto">
              <a:xfrm>
                <a:off x="394" y="110"/>
                <a:ext cx="2160" cy="220"/>
              </a:xfrm>
              <a:prstGeom prst="rect">
                <a:avLst/>
              </a:prstGeom>
              <a:noFill/>
              <a:ln w="9525">
                <a:noFill/>
                <a:miter lim="800000"/>
              </a:ln>
              <a:effectLst/>
            </p:spPr>
            <p:txBody>
              <a:bodyPr>
                <a:spAutoFit/>
              </a:bodyPr>
              <a:lstStyle/>
              <a:p>
                <a:r>
                  <a:rPr lang="zh-CN" altLang="en-US" b="1" dirty="0" smtClean="0"/>
                  <a:t>  雇员舞弊与审计</a:t>
                </a:r>
              </a:p>
            </p:txBody>
          </p:sp>
          <p:sp>
            <p:nvSpPr>
              <p:cNvPr id="3094" name="Text Box 17"/>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3</a:t>
                </a:r>
              </a:p>
            </p:txBody>
          </p:sp>
        </p:grpSp>
        <p:sp>
          <p:nvSpPr>
            <p:cNvPr id="31" name="AutoShape 19"/>
            <p:cNvSpPr>
              <a:spLocks noChangeArrowheads="1"/>
            </p:cNvSpPr>
            <p:nvPr/>
          </p:nvSpPr>
          <p:spPr bwMode="auto">
            <a:xfrm>
              <a:off x="2405063" y="4098956"/>
              <a:ext cx="4833937" cy="525460"/>
            </a:xfrm>
            <a:prstGeom prst="roundRect">
              <a:avLst>
                <a:gd name="adj" fmla="val 16667"/>
              </a:avLst>
            </a:prstGeom>
            <a:gradFill rotWithShape="1">
              <a:gsLst>
                <a:gs pos="0">
                  <a:schemeClr val="folHlink"/>
                </a:gs>
                <a:gs pos="50000">
                  <a:srgbClr val="E7EDEE"/>
                </a:gs>
                <a:gs pos="100000">
                  <a:schemeClr val="folHlink"/>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83" name="AutoShape 20"/>
            <p:cNvSpPr>
              <a:spLocks noChangeArrowheads="1"/>
            </p:cNvSpPr>
            <p:nvPr/>
          </p:nvSpPr>
          <p:spPr bwMode="auto">
            <a:xfrm>
              <a:off x="1981200" y="3962386"/>
              <a:ext cx="762000" cy="787872"/>
            </a:xfrm>
            <a:prstGeom prst="diamond">
              <a:avLst/>
            </a:prstGeom>
            <a:solidFill>
              <a:schemeClr val="folHlink"/>
            </a:solidFill>
            <a:ln w="25400">
              <a:solidFill>
                <a:schemeClr val="bg1"/>
              </a:solidFill>
              <a:miter lim="800000"/>
            </a:ln>
            <a:effectLst/>
          </p:spPr>
          <p:txBody>
            <a:bodyPr wrap="none" anchor="ctr"/>
            <a:lstStyle/>
            <a:p>
              <a:endParaRPr lang="zh-CN" altLang="en-US" b="1"/>
            </a:p>
          </p:txBody>
        </p:sp>
        <p:sp>
          <p:nvSpPr>
            <p:cNvPr id="3084" name="Text Box 21"/>
            <p:cNvSpPr txBox="1">
              <a:spLocks noChangeArrowheads="1"/>
            </p:cNvSpPr>
            <p:nvPr/>
          </p:nvSpPr>
          <p:spPr bwMode="auto">
            <a:xfrm>
              <a:off x="2659063" y="4162717"/>
              <a:ext cx="4503737" cy="365758"/>
            </a:xfrm>
            <a:prstGeom prst="rect">
              <a:avLst/>
            </a:prstGeom>
            <a:noFill/>
            <a:ln w="9525">
              <a:noFill/>
              <a:miter lim="800000"/>
            </a:ln>
            <a:effectLst/>
          </p:spPr>
          <p:txBody>
            <a:bodyPr>
              <a:spAutoFit/>
            </a:bodyPr>
            <a:lstStyle/>
            <a:p>
              <a:r>
                <a:rPr lang="zh-CN" altLang="en-US" b="1" dirty="0" smtClean="0"/>
                <a:t>  舞弊的防范</a:t>
              </a:r>
            </a:p>
          </p:txBody>
        </p:sp>
        <p:sp>
          <p:nvSpPr>
            <p:cNvPr id="3085" name="Text Box 22"/>
            <p:cNvSpPr txBox="1">
              <a:spLocks noChangeArrowheads="1"/>
            </p:cNvSpPr>
            <p:nvPr/>
          </p:nvSpPr>
          <p:spPr bwMode="auto">
            <a:xfrm>
              <a:off x="2171406" y="4074512"/>
              <a:ext cx="356188" cy="461662"/>
            </a:xfrm>
            <a:prstGeom prst="rect">
              <a:avLst/>
            </a:prstGeom>
            <a:noFill/>
            <a:ln w="9525">
              <a:noFill/>
              <a:miter lim="800000"/>
            </a:ln>
            <a:effectLst/>
          </p:spPr>
          <p:txBody>
            <a:bodyPr wrap="none">
              <a:spAutoFit/>
            </a:bodyPr>
            <a:lstStyle/>
            <a:p>
              <a:pPr algn="ctr"/>
              <a:r>
                <a:rPr lang="en-US" altLang="zh-CN" sz="2400" b="1"/>
                <a:t>4</a:t>
              </a:r>
            </a:p>
          </p:txBody>
        </p:sp>
      </p:grpSp>
      <p:pic>
        <p:nvPicPr>
          <p:cNvPr id="32" name="Picture 3"/>
          <p:cNvPicPr>
            <a:picLocks noChangeAspect="1" noChangeArrowheads="1"/>
          </p:cNvPicPr>
          <p:nvPr/>
        </p:nvPicPr>
        <p:blipFill>
          <a:blip r:embed="rId4" cstate="print"/>
          <a:srcRect/>
          <a:stretch>
            <a:fillRect/>
          </a:stretch>
        </p:blipFill>
        <p:spPr bwMode="auto">
          <a:xfrm>
            <a:off x="0" y="6165305"/>
            <a:ext cx="9144000" cy="692696"/>
          </a:xfrm>
          <a:prstGeom prst="rect">
            <a:avLst/>
          </a:prstGeom>
          <a:noFill/>
          <a:ln w="9525">
            <a:noFill/>
            <a:miter lim="800000"/>
            <a:headEnd/>
            <a:tailEnd/>
          </a:ln>
        </p:spPr>
      </p:pic>
      <p:graphicFrame>
        <p:nvGraphicFramePr>
          <p:cNvPr id="7" name="对象 6"/>
          <p:cNvGraphicFramePr/>
          <p:nvPr/>
        </p:nvGraphicFramePr>
        <p:xfrm>
          <a:off x="1619885" y="2060575"/>
          <a:ext cx="104775" cy="3623310"/>
        </p:xfrm>
        <a:graphic>
          <a:graphicData uri="http://schemas.openxmlformats.org/presentationml/2006/ole">
            <mc:AlternateContent xmlns:mc="http://schemas.openxmlformats.org/markup-compatibility/2006">
              <mc:Choice xmlns:v="urn:schemas-microsoft-com:vml" Requires="v">
                <p:oleObj spid="_x0000_s18459" r:id="rId5" imgW="104775" imgH="2619375" progId="Paint.Picture">
                  <p:embed/>
                </p:oleObj>
              </mc:Choice>
              <mc:Fallback>
                <p:oleObj r:id="rId5" imgW="104775" imgH="2619375" progId="Paint.Picture">
                  <p:embed/>
                  <p:pic>
                    <p:nvPicPr>
                      <p:cNvPr id="0" name="图片 7"/>
                      <p:cNvPicPr/>
                      <p:nvPr/>
                    </p:nvPicPr>
                    <p:blipFill>
                      <a:blip r:embed="rId6"/>
                    </p:blipFill>
                    <p:spPr>
                      <a:xfrm>
                        <a:off x="1619885" y="2060575"/>
                        <a:ext cx="104775" cy="3623310"/>
                      </a:xfrm>
                      <a:prstGeom prst="rect">
                        <a:avLst/>
                      </a:prstGeom>
                    </p:spPr>
                  </p:pic>
                </p:oleObj>
              </mc:Fallback>
            </mc:AlternateContent>
          </a:graphicData>
        </a:graphic>
      </p:graphicFrame>
      <p:graphicFrame>
        <p:nvGraphicFramePr>
          <p:cNvPr id="9" name="对象 8"/>
          <p:cNvGraphicFramePr/>
          <p:nvPr/>
        </p:nvGraphicFramePr>
        <p:xfrm>
          <a:off x="5715" y="6165215"/>
          <a:ext cx="9130665" cy="707390"/>
        </p:xfrm>
        <a:graphic>
          <a:graphicData uri="http://schemas.openxmlformats.org/presentationml/2006/ole">
            <mc:AlternateContent xmlns:mc="http://schemas.openxmlformats.org/markup-compatibility/2006">
              <mc:Choice xmlns:v="urn:schemas-microsoft-com:vml" Requires="v">
                <p:oleObj spid="_x0000_s18460" r:id="rId7" imgW="6886575" imgH="657225" progId="Paint.Picture">
                  <p:embed/>
                </p:oleObj>
              </mc:Choice>
              <mc:Fallback>
                <p:oleObj r:id="rId7" imgW="6886575" imgH="657225" progId="Paint.Picture">
                  <p:embed/>
                  <p:pic>
                    <p:nvPicPr>
                      <p:cNvPr id="0" name="图片 9"/>
                      <p:cNvPicPr/>
                      <p:nvPr/>
                    </p:nvPicPr>
                    <p:blipFill>
                      <a:blip r:embed="rId8"/>
                    </p:blipFill>
                    <p:spPr>
                      <a:xfrm>
                        <a:off x="5715" y="6165215"/>
                        <a:ext cx="9130665" cy="707390"/>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舞弊概述</a:t>
            </a:r>
          </a:p>
        </p:txBody>
      </p:sp>
      <p:sp>
        <p:nvSpPr>
          <p:cNvPr id="3" name="内容占位符 2"/>
          <p:cNvSpPr>
            <a:spLocks noGrp="1"/>
          </p:cNvSpPr>
          <p:nvPr>
            <p:ph sz="half" idx="2"/>
          </p:nvPr>
        </p:nvSpPr>
        <p:spPr>
          <a:xfrm>
            <a:off x="396240" y="1269365"/>
            <a:ext cx="8443595" cy="5112385"/>
          </a:xfrm>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一、舞弊的含义、特征及分类 </a:t>
            </a:r>
          </a:p>
          <a:p>
            <a:pPr marL="0" indent="0">
              <a:buNone/>
            </a:pPr>
            <a:r>
              <a:rPr lang="zh-CN" altLang="en-US" sz="2200" b="1" kern="1200" dirty="0">
                <a:solidFill>
                  <a:srgbClr val="000000"/>
                </a:solidFill>
                <a:latin typeface="楷体_GB2312" pitchFamily="49" charset="-122"/>
                <a:ea typeface="楷体_GB2312" pitchFamily="49" charset="-122"/>
                <a:cs typeface="+mn-ea"/>
              </a:rPr>
              <a:t>(一)舞弊的含义</a:t>
            </a:r>
          </a:p>
          <a:p>
            <a:r>
              <a:rPr lang="zh-CN" altLang="en-US" dirty="0"/>
              <a:t>舞弊是一种有目的的行为,通常涉及欺骗、信任和计谋以及故意掩盖事实真相、谋取不正当利益、损害个人或组织的非诚信行为。</a:t>
            </a:r>
          </a:p>
          <a:p>
            <a:r>
              <a:rPr lang="zh-CN" altLang="en-US" dirty="0"/>
              <a:t>对于舞弊的认识,应有以下方面考虑:</a:t>
            </a:r>
          </a:p>
          <a:p>
            <a:r>
              <a:rPr lang="zh-CN" altLang="en-US" dirty="0"/>
              <a:t>(1)舞弊的基本目的是获取一定利益(包括政治利益和经济利益);</a:t>
            </a:r>
          </a:p>
          <a:p>
            <a:r>
              <a:rPr lang="zh-CN" altLang="en-US" dirty="0"/>
              <a:t>(2)舞弊的动机是有意识的;</a:t>
            </a:r>
          </a:p>
          <a:p>
            <a:r>
              <a:rPr lang="zh-CN" altLang="en-US" dirty="0"/>
              <a:t>(3)舞弊的手段是欺骗、信任和计谋;</a:t>
            </a:r>
          </a:p>
          <a:p>
            <a:r>
              <a:rPr lang="zh-CN" altLang="en-US" dirty="0"/>
              <a:t>(4)舞弊给受害者造成损失。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舞弊概述</a:t>
            </a:r>
          </a:p>
        </p:txBody>
      </p:sp>
      <p:sp>
        <p:nvSpPr>
          <p:cNvPr id="3" name="内容占位符 2"/>
          <p:cNvSpPr>
            <a:spLocks noGrp="1"/>
          </p:cNvSpPr>
          <p:nvPr>
            <p:ph sz="half" idx="2"/>
          </p:nvPr>
        </p:nvSpPr>
        <p:spPr/>
        <p:txBody>
          <a:bodyPr/>
          <a:lstStyle/>
          <a:p>
            <a:pPr marL="0" indent="0">
              <a:buNone/>
            </a:pPr>
            <a:r>
              <a:rPr lang="zh-CN" altLang="en-US" sz="2200" b="1" kern="1200" dirty="0">
                <a:solidFill>
                  <a:srgbClr val="000000"/>
                </a:solidFill>
                <a:latin typeface="楷体_GB2312" pitchFamily="49" charset="-122"/>
                <a:ea typeface="楷体_GB2312" pitchFamily="49" charset="-122"/>
                <a:cs typeface="+mn-ea"/>
              </a:rPr>
              <a:t>(二)舞弊的特征</a:t>
            </a:r>
          </a:p>
          <a:p>
            <a:r>
              <a:rPr lang="zh-CN" altLang="en-US" dirty="0"/>
              <a:t>舞弊的基本特征主要有三个方面:(1)舞弊的行为人有不良动机和目的;(2)事先要经过预谋策划,事后要设法掩盖罪行;(3)舞弊形态多样化、复杂化、隐蔽化,而且其危害性很大。</a:t>
            </a:r>
          </a:p>
          <a:p>
            <a:pPr marL="0" indent="0">
              <a:buNone/>
            </a:pPr>
            <a:r>
              <a:rPr lang="zh-CN" altLang="en-US" sz="2200" b="1" kern="1200" dirty="0">
                <a:solidFill>
                  <a:srgbClr val="000000"/>
                </a:solidFill>
                <a:latin typeface="楷体_GB2312" pitchFamily="49" charset="-122"/>
                <a:ea typeface="楷体_GB2312" pitchFamily="49" charset="-122"/>
                <a:cs typeface="+mn-ea"/>
              </a:rPr>
              <a:t>(三)舞弊的分类</a:t>
            </a:r>
          </a:p>
          <a:p>
            <a:r>
              <a:rPr lang="zh-CN" altLang="en-US" dirty="0"/>
              <a:t>(1)按照舞弊行为主体的不同,可分为雇员舞弊和管理层舞弊</a:t>
            </a:r>
          </a:p>
          <a:p>
            <a:r>
              <a:rPr lang="zh-CN" altLang="en-US" dirty="0"/>
              <a:t>(2)按照舞弊行为对象可分为侵占资产舞弊和财务报告舞弊</a:t>
            </a:r>
          </a:p>
          <a:p>
            <a:r>
              <a:rPr lang="zh-CN" altLang="en-US" dirty="0"/>
              <a:t>(3)按照舞弊的性质可将舞弊分为组织舞弊和职务舞弊</a:t>
            </a:r>
          </a:p>
          <a:p>
            <a:r>
              <a:rPr lang="zh-CN" altLang="en-US" dirty="0"/>
              <a:t>(4)按照舞弊者与公司的关系,可分为内部舞弊与外部舞弊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舞弊概述</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二、舞弊</a:t>
            </a:r>
            <a:r>
              <a:rPr lang="zh-CN" altLang="en-US" sz="2400" b="1" kern="1200" dirty="0" smtClean="0">
                <a:solidFill>
                  <a:srgbClr val="000000"/>
                </a:solidFill>
                <a:latin typeface="黑体" pitchFamily="2" charset="-122"/>
                <a:ea typeface="黑体" pitchFamily="2" charset="-122"/>
                <a:cs typeface="+mn-ea"/>
              </a:rPr>
              <a:t>产生的动因</a:t>
            </a:r>
            <a:endParaRPr lang="zh-CN" altLang="en-US" sz="2400" b="1" kern="1200" dirty="0">
              <a:solidFill>
                <a:srgbClr val="000000"/>
              </a:solidFill>
              <a:latin typeface="黑体" pitchFamily="2" charset="-122"/>
              <a:ea typeface="黑体" pitchFamily="2" charset="-122"/>
              <a:cs typeface="+mn-ea"/>
            </a:endParaRPr>
          </a:p>
          <a:p>
            <a:pPr marL="0" indent="0">
              <a:buNone/>
            </a:pPr>
            <a:r>
              <a:rPr lang="zh-CN" altLang="en-US" sz="2200" b="1" kern="1200" dirty="0">
                <a:solidFill>
                  <a:srgbClr val="000000"/>
                </a:solidFill>
                <a:latin typeface="楷体_GB2312" pitchFamily="49" charset="-122"/>
                <a:ea typeface="楷体_GB2312" pitchFamily="49" charset="-122"/>
                <a:cs typeface="+mn-ea"/>
              </a:rPr>
              <a:t>(一)动机</a:t>
            </a:r>
          </a:p>
          <a:p>
            <a:r>
              <a:rPr lang="zh-CN" altLang="en-US" dirty="0"/>
              <a:t>(1)经济动机,是为了使自身的经济利益最大化。</a:t>
            </a:r>
          </a:p>
          <a:p>
            <a:r>
              <a:rPr lang="zh-CN" altLang="en-US" dirty="0"/>
              <a:t>(2)利己动机,是为了追求个人地位和威信。</a:t>
            </a:r>
          </a:p>
          <a:p>
            <a:r>
              <a:rPr lang="zh-CN" altLang="en-US" dirty="0"/>
              <a:t>(3)思想动机,是为了所谓的“报仇”,或为了使某个人得到“应有的惩罚”,或为了证明自己“高人一等”。</a:t>
            </a:r>
          </a:p>
          <a:p>
            <a:r>
              <a:rPr lang="zh-CN" altLang="en-US" dirty="0"/>
              <a:t>(4)精神病动机,为舞弊而舞弊,为盗窃而盗窃,通常会导致“惯性犯罪”。</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舞弊概述</a:t>
            </a:r>
          </a:p>
        </p:txBody>
      </p:sp>
      <p:sp>
        <p:nvSpPr>
          <p:cNvPr id="3" name="内容占位符 2"/>
          <p:cNvSpPr>
            <a:spLocks noGrp="1"/>
          </p:cNvSpPr>
          <p:nvPr>
            <p:ph sz="half" idx="2"/>
          </p:nvPr>
        </p:nvSpPr>
        <p:spPr/>
        <p:txBody>
          <a:bodyPr/>
          <a:lstStyle/>
          <a:p>
            <a:pPr marL="0" indent="0">
              <a:buNone/>
            </a:pPr>
            <a:r>
              <a:rPr lang="zh-CN" altLang="en-US" sz="2200" b="1" kern="1200" dirty="0">
                <a:solidFill>
                  <a:srgbClr val="000000"/>
                </a:solidFill>
                <a:latin typeface="楷体_GB2312" pitchFamily="49" charset="-122"/>
                <a:ea typeface="楷体_GB2312" pitchFamily="49" charset="-122"/>
                <a:cs typeface="+mn-ea"/>
              </a:rPr>
              <a:t>(二)压力</a:t>
            </a:r>
          </a:p>
          <a:p>
            <a:r>
              <a:rPr lang="zh-CN" altLang="en-US" dirty="0"/>
              <a:t>1.员工的压力</a:t>
            </a:r>
          </a:p>
          <a:p>
            <a:r>
              <a:rPr lang="zh-CN" altLang="en-US" dirty="0"/>
              <a:t>2.组织压力</a:t>
            </a:r>
          </a:p>
          <a:p>
            <a:r>
              <a:rPr lang="zh-CN" altLang="en-US" dirty="0"/>
              <a:t>3.机会</a:t>
            </a:r>
          </a:p>
          <a:p>
            <a:r>
              <a:rPr lang="zh-CN" altLang="en-US" dirty="0"/>
              <a:t>4.忠诚性的缺失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舞弊概述</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三、舞弊审计</a:t>
            </a:r>
          </a:p>
          <a:p>
            <a:pPr marL="0" indent="0">
              <a:buNone/>
            </a:pPr>
            <a:r>
              <a:rPr lang="zh-CN" altLang="en-US" sz="2200" b="1" kern="1200" dirty="0">
                <a:solidFill>
                  <a:srgbClr val="000000"/>
                </a:solidFill>
                <a:latin typeface="楷体_GB2312" pitchFamily="49" charset="-122"/>
                <a:ea typeface="楷体_GB2312" pitchFamily="49" charset="-122"/>
                <a:cs typeface="+mn-ea"/>
              </a:rPr>
              <a:t>(一)舞弊审计的概念 </a:t>
            </a:r>
          </a:p>
          <a:p>
            <a:pPr marL="0" indent="0">
              <a:buNone/>
            </a:pPr>
            <a:r>
              <a:rPr lang="zh-CN" altLang="en-US" sz="2200" b="1" kern="1200" dirty="0">
                <a:solidFill>
                  <a:srgbClr val="000000"/>
                </a:solidFill>
                <a:latin typeface="楷体_GB2312" pitchFamily="49" charset="-122"/>
                <a:ea typeface="楷体_GB2312" pitchFamily="49" charset="-122"/>
                <a:cs typeface="+mn-ea"/>
              </a:rPr>
              <a:t>(二)舞弊审计特征</a:t>
            </a:r>
          </a:p>
          <a:p>
            <a:pPr marL="0" indent="0">
              <a:buNone/>
            </a:pPr>
            <a:r>
              <a:rPr lang="zh-CN" altLang="en-US" sz="2200" b="1" kern="1200" dirty="0">
                <a:solidFill>
                  <a:srgbClr val="000000"/>
                </a:solidFill>
                <a:latin typeface="楷体_GB2312" pitchFamily="49" charset="-122"/>
                <a:ea typeface="楷体_GB2312" pitchFamily="49" charset="-122"/>
                <a:cs typeface="+mn-ea"/>
              </a:rPr>
              <a:t>(三)舞弊审计的责任</a:t>
            </a:r>
          </a:p>
          <a:p>
            <a:pPr marL="0" indent="0">
              <a:buNone/>
            </a:pPr>
            <a:r>
              <a:rPr lang="zh-CN" altLang="en-US" sz="2200" b="1" kern="1200" dirty="0">
                <a:solidFill>
                  <a:srgbClr val="000000"/>
                </a:solidFill>
                <a:latin typeface="楷体_GB2312" pitchFamily="49" charset="-122"/>
                <a:ea typeface="楷体_GB2312" pitchFamily="49" charset="-122"/>
                <a:cs typeface="+mn-ea"/>
              </a:rPr>
              <a:t>(四)舞弊审计与财务审计</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管理层舞弊与审计</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一、管理层舞弊概述</a:t>
            </a:r>
          </a:p>
          <a:p>
            <a:r>
              <a:rPr lang="zh-CN" altLang="en-US" dirty="0"/>
              <a:t>管理层舞弊是管理人员为获利而实施的欺骗行为。根据目的不同,管理层舞弊又分为获取组织利益的舞弊和为获取个人利益的舞弊。管理层舞弊从实施者的性质到舞弊的手段,都不同于其他类别的舞弊。管理层舞弊最为常见的形式就是管理当局对于财务报表的舞弊操纵。</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管理层舞弊与审计</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二、管理层舞弊的主要手段和信号</a:t>
            </a:r>
          </a:p>
          <a:p>
            <a:pPr marL="0" indent="0">
              <a:buNone/>
            </a:pPr>
            <a:r>
              <a:rPr lang="zh-CN" altLang="en-US" sz="2200" b="1" kern="1200" dirty="0">
                <a:solidFill>
                  <a:srgbClr val="000000"/>
                </a:solidFill>
                <a:latin typeface="楷体_GB2312" pitchFamily="49" charset="-122"/>
                <a:ea typeface="楷体_GB2312" pitchFamily="49" charset="-122"/>
                <a:cs typeface="+mn-ea"/>
              </a:rPr>
              <a:t>(一)管理层舞弊的主要手段</a:t>
            </a:r>
          </a:p>
        </p:txBody>
      </p:sp>
      <p:pic>
        <p:nvPicPr>
          <p:cNvPr id="4" name="图片 3"/>
          <p:cNvPicPr>
            <a:picLocks noChangeAspect="1"/>
          </p:cNvPicPr>
          <p:nvPr/>
        </p:nvPicPr>
        <p:blipFill>
          <a:blip r:embed="rId2"/>
          <a:stretch>
            <a:fillRect/>
          </a:stretch>
        </p:blipFill>
        <p:spPr>
          <a:xfrm>
            <a:off x="539750" y="2708910"/>
            <a:ext cx="10406380" cy="2513330"/>
          </a:xfrm>
          <a:prstGeom prst="rect">
            <a:avLst/>
          </a:prstGeom>
        </p:spPr>
      </p:pic>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TotalTime>
  <Words>1211</Words>
  <Application>Microsoft Office PowerPoint</Application>
  <PresentationFormat>全屏显示(4:3)</PresentationFormat>
  <Paragraphs>95</Paragraphs>
  <Slides>17</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17</vt:i4>
      </vt:variant>
    </vt:vector>
  </HeadingPairs>
  <TitlesOfParts>
    <vt:vector size="19" baseType="lpstr">
      <vt:lpstr>默认设计模板</vt:lpstr>
      <vt:lpstr>Bitmap Image</vt:lpstr>
      <vt:lpstr>PowerPoint 演示文稿</vt:lpstr>
      <vt:lpstr>PowerPoint 演示文稿</vt:lpstr>
      <vt:lpstr>第一节　舞弊概述</vt:lpstr>
      <vt:lpstr>第一节　舞弊概述</vt:lpstr>
      <vt:lpstr>第一节　舞弊概述</vt:lpstr>
      <vt:lpstr>第一节　舞弊概述</vt:lpstr>
      <vt:lpstr>第一节　舞弊概述</vt:lpstr>
      <vt:lpstr>第二节　管理层舞弊与审计</vt:lpstr>
      <vt:lpstr>第二节　管理层舞弊与审计</vt:lpstr>
      <vt:lpstr>第二节　管理层舞弊与审计</vt:lpstr>
      <vt:lpstr>第二节　管理层舞弊与审计</vt:lpstr>
      <vt:lpstr>第二节　管理层舞弊与审计</vt:lpstr>
      <vt:lpstr>第三节　雇员舞弊与审计</vt:lpstr>
      <vt:lpstr>第三节　雇员舞弊与审计</vt:lpstr>
      <vt:lpstr>第四节　舞弊的防范</vt:lpstr>
      <vt:lpstr>第四节　舞弊的防范</vt:lpstr>
      <vt:lpstr>第四节　舞弊的防范</vt:lpstr>
    </vt:vector>
  </TitlesOfParts>
  <Company>Lenovo (Beijing)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匿名用户</dc:creator>
  <cp:lastModifiedBy>linjiayi</cp:lastModifiedBy>
  <cp:revision>126</cp:revision>
  <dcterms:created xsi:type="dcterms:W3CDTF">2013-07-06T13:20:00Z</dcterms:created>
  <dcterms:modified xsi:type="dcterms:W3CDTF">2022-08-29T05:27:51Z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2052-10.1.0.5554</vt:lpwstr>
  </property>
</Properties>
</file>