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9"/>
  </p:notesMasterIdLst>
  <p:sldIdLst>
    <p:sldId id="256" r:id="rId2"/>
    <p:sldId id="273" r:id="rId3"/>
    <p:sldId id="257" r:id="rId4"/>
    <p:sldId id="283" r:id="rId5"/>
    <p:sldId id="259" r:id="rId6"/>
    <p:sldId id="284" r:id="rId7"/>
    <p:sldId id="272" r:id="rId8"/>
    <p:sldId id="285" r:id="rId9"/>
    <p:sldId id="260" r:id="rId10"/>
    <p:sldId id="286" r:id="rId11"/>
    <p:sldId id="261" r:id="rId12"/>
    <p:sldId id="321" r:id="rId13"/>
    <p:sldId id="266" r:id="rId14"/>
    <p:sldId id="262" r:id="rId15"/>
    <p:sldId id="263" r:id="rId16"/>
    <p:sldId id="268" r:id="rId17"/>
    <p:sldId id="269" r:id="rId18"/>
    <p:sldId id="270" r:id="rId19"/>
    <p:sldId id="271" r:id="rId20"/>
    <p:sldId id="264" r:id="rId21"/>
    <p:sldId id="274" r:id="rId22"/>
    <p:sldId id="325" r:id="rId23"/>
    <p:sldId id="323" r:id="rId24"/>
    <p:sldId id="275" r:id="rId25"/>
    <p:sldId id="298" r:id="rId26"/>
    <p:sldId id="276" r:id="rId27"/>
    <p:sldId id="299" r:id="rId28"/>
    <p:sldId id="326" r:id="rId29"/>
    <p:sldId id="301" r:id="rId30"/>
    <p:sldId id="265" r:id="rId31"/>
    <p:sldId id="305" r:id="rId32"/>
    <p:sldId id="306" r:id="rId33"/>
    <p:sldId id="322" r:id="rId34"/>
    <p:sldId id="307" r:id="rId35"/>
    <p:sldId id="277" r:id="rId36"/>
    <p:sldId id="309" r:id="rId37"/>
    <p:sldId id="310" r:id="rId38"/>
    <p:sldId id="319" r:id="rId39"/>
    <p:sldId id="324" r:id="rId40"/>
    <p:sldId id="311" r:id="rId41"/>
    <p:sldId id="327" r:id="rId42"/>
    <p:sldId id="279" r:id="rId43"/>
    <p:sldId id="315" r:id="rId44"/>
    <p:sldId id="320" r:id="rId45"/>
    <p:sldId id="312" r:id="rId46"/>
    <p:sldId id="318" r:id="rId47"/>
    <p:sldId id="314"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Lucida Sans Unicode" pitchFamily="34" charset="0"/>
        <a:ea typeface="宋体" charset="-122"/>
        <a:cs typeface="+mn-cs"/>
      </a:defRPr>
    </a:lvl1pPr>
    <a:lvl2pPr marL="457200" algn="l" rtl="0" fontAlgn="base">
      <a:spcBef>
        <a:spcPct val="0"/>
      </a:spcBef>
      <a:spcAft>
        <a:spcPct val="0"/>
      </a:spcAft>
      <a:defRPr kern="1200">
        <a:solidFill>
          <a:schemeClr val="tx1"/>
        </a:solidFill>
        <a:latin typeface="Lucida Sans Unicode" pitchFamily="34" charset="0"/>
        <a:ea typeface="宋体" charset="-122"/>
        <a:cs typeface="+mn-cs"/>
      </a:defRPr>
    </a:lvl2pPr>
    <a:lvl3pPr marL="914400" algn="l" rtl="0" fontAlgn="base">
      <a:spcBef>
        <a:spcPct val="0"/>
      </a:spcBef>
      <a:spcAft>
        <a:spcPct val="0"/>
      </a:spcAft>
      <a:defRPr kern="1200">
        <a:solidFill>
          <a:schemeClr val="tx1"/>
        </a:solidFill>
        <a:latin typeface="Lucida Sans Unicode" pitchFamily="34" charset="0"/>
        <a:ea typeface="宋体" charset="-122"/>
        <a:cs typeface="+mn-cs"/>
      </a:defRPr>
    </a:lvl3pPr>
    <a:lvl4pPr marL="1371600" algn="l" rtl="0" fontAlgn="base">
      <a:spcBef>
        <a:spcPct val="0"/>
      </a:spcBef>
      <a:spcAft>
        <a:spcPct val="0"/>
      </a:spcAft>
      <a:defRPr kern="1200">
        <a:solidFill>
          <a:schemeClr val="tx1"/>
        </a:solidFill>
        <a:latin typeface="Lucida Sans Unicode" pitchFamily="34" charset="0"/>
        <a:ea typeface="宋体" charset="-122"/>
        <a:cs typeface="+mn-cs"/>
      </a:defRPr>
    </a:lvl4pPr>
    <a:lvl5pPr marL="1828800" algn="l" rtl="0" fontAlgn="base">
      <a:spcBef>
        <a:spcPct val="0"/>
      </a:spcBef>
      <a:spcAft>
        <a:spcPct val="0"/>
      </a:spcAft>
      <a:defRPr kern="1200">
        <a:solidFill>
          <a:schemeClr val="tx1"/>
        </a:solidFill>
        <a:latin typeface="Lucida Sans Unicode" pitchFamily="34" charset="0"/>
        <a:ea typeface="宋体" charset="-122"/>
        <a:cs typeface="+mn-cs"/>
      </a:defRPr>
    </a:lvl5pPr>
    <a:lvl6pPr marL="2286000" algn="l" defTabSz="914400" rtl="0" eaLnBrk="1" latinLnBrk="0" hangingPunct="1">
      <a:defRPr kern="1200">
        <a:solidFill>
          <a:schemeClr val="tx1"/>
        </a:solidFill>
        <a:latin typeface="Lucida Sans Unicode" pitchFamily="34" charset="0"/>
        <a:ea typeface="宋体" charset="-122"/>
        <a:cs typeface="+mn-cs"/>
      </a:defRPr>
    </a:lvl6pPr>
    <a:lvl7pPr marL="2743200" algn="l" defTabSz="914400" rtl="0" eaLnBrk="1" latinLnBrk="0" hangingPunct="1">
      <a:defRPr kern="1200">
        <a:solidFill>
          <a:schemeClr val="tx1"/>
        </a:solidFill>
        <a:latin typeface="Lucida Sans Unicode" pitchFamily="34" charset="0"/>
        <a:ea typeface="宋体" charset="-122"/>
        <a:cs typeface="+mn-cs"/>
      </a:defRPr>
    </a:lvl7pPr>
    <a:lvl8pPr marL="3200400" algn="l" defTabSz="914400" rtl="0" eaLnBrk="1" latinLnBrk="0" hangingPunct="1">
      <a:defRPr kern="1200">
        <a:solidFill>
          <a:schemeClr val="tx1"/>
        </a:solidFill>
        <a:latin typeface="Lucida Sans Unicode" pitchFamily="34" charset="0"/>
        <a:ea typeface="宋体" charset="-122"/>
        <a:cs typeface="+mn-cs"/>
      </a:defRPr>
    </a:lvl8pPr>
    <a:lvl9pPr marL="3657600" algn="l" defTabSz="914400" rtl="0" eaLnBrk="1" latinLnBrk="0" hangingPunct="1">
      <a:defRPr kern="1200">
        <a:solidFill>
          <a:schemeClr val="tx1"/>
        </a:solidFill>
        <a:latin typeface="Lucida Sans Unicode"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4B56183F-F2E2-4401-80C2-5E100ECB94DF}" type="datetimeFigureOut">
              <a:rPr lang="zh-CN" altLang="en-US"/>
              <a:pPr>
                <a:defRPr/>
              </a:pPr>
              <a:t>2013/12/24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5C1E0F2-5CE3-401E-B75B-66A1C3B1FC38}" type="slidenum">
              <a:rPr lang="zh-CN" altLang="en-US"/>
              <a:pPr>
                <a:defRPr/>
              </a:pPr>
              <a:t>‹#›</a:t>
            </a:fld>
            <a:endParaRPr lang="zh-CN" altLang="en-US"/>
          </a:p>
        </p:txBody>
      </p:sp>
    </p:spTree>
    <p:extLst>
      <p:ext uri="{BB962C8B-B14F-4D97-AF65-F5344CB8AC3E}">
        <p14:creationId xmlns:p14="http://schemas.microsoft.com/office/powerpoint/2010/main" xmlns="" val="11328529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charset="-122"/>
              </a:defRPr>
            </a:lvl1pPr>
            <a:lvl2pPr marL="742950" indent="-285750" eaLnBrk="0" hangingPunct="0">
              <a:spcBef>
                <a:spcPct val="30000"/>
              </a:spcBef>
              <a:defRPr sz="1200">
                <a:solidFill>
                  <a:schemeClr val="tx1"/>
                </a:solidFill>
                <a:latin typeface="Calibri" pitchFamily="34" charset="0"/>
                <a:ea typeface="宋体" charset="-122"/>
              </a:defRPr>
            </a:lvl2pPr>
            <a:lvl3pPr marL="1143000" indent="-228600" eaLnBrk="0" hangingPunct="0">
              <a:spcBef>
                <a:spcPct val="30000"/>
              </a:spcBef>
              <a:defRPr sz="1200">
                <a:solidFill>
                  <a:schemeClr val="tx1"/>
                </a:solidFill>
                <a:latin typeface="Calibri" pitchFamily="34" charset="0"/>
                <a:ea typeface="宋体" charset="-122"/>
              </a:defRPr>
            </a:lvl3pPr>
            <a:lvl4pPr marL="1600200" indent="-228600" eaLnBrk="0" hangingPunct="0">
              <a:spcBef>
                <a:spcPct val="30000"/>
              </a:spcBef>
              <a:defRPr sz="1200">
                <a:solidFill>
                  <a:schemeClr val="tx1"/>
                </a:solidFill>
                <a:latin typeface="Calibri" pitchFamily="34" charset="0"/>
                <a:ea typeface="宋体" charset="-122"/>
              </a:defRPr>
            </a:lvl4pPr>
            <a:lvl5pPr marL="2057400" indent="-228600" eaLnBrk="0" hangingPunct="0">
              <a:spcBef>
                <a:spcPct val="30000"/>
              </a:spcBef>
              <a:defRPr sz="1200">
                <a:solidFill>
                  <a:schemeClr val="tx1"/>
                </a:solidFill>
                <a:latin typeface="Calibri" pitchFamily="34" charset="0"/>
                <a:ea typeface="宋体"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charset="-122"/>
              </a:defRPr>
            </a:lvl9pPr>
          </a:lstStyle>
          <a:p>
            <a:pPr eaLnBrk="1" fontAlgn="base" hangingPunct="1">
              <a:spcBef>
                <a:spcPct val="0"/>
              </a:spcBef>
              <a:spcAft>
                <a:spcPct val="0"/>
              </a:spcAft>
            </a:pPr>
            <a:fld id="{24B87AE7-1BA5-4138-9434-ECB9CF5A3058}" type="slidenum">
              <a:rPr lang="zh-CN" altLang="en-US" smtClean="0"/>
              <a:pPr eaLnBrk="1" fontAlgn="base" hangingPunct="1">
                <a:spcBef>
                  <a:spcPct val="0"/>
                </a:spcBef>
                <a:spcAft>
                  <a:spcPct val="0"/>
                </a:spcAft>
              </a:pPr>
              <a:t>20</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charset="-122"/>
              </a:defRPr>
            </a:lvl1pPr>
            <a:lvl2pPr marL="742950" indent="-285750" eaLnBrk="0" hangingPunct="0">
              <a:spcBef>
                <a:spcPct val="30000"/>
              </a:spcBef>
              <a:defRPr sz="1200">
                <a:solidFill>
                  <a:schemeClr val="tx1"/>
                </a:solidFill>
                <a:latin typeface="Calibri" pitchFamily="34" charset="0"/>
                <a:ea typeface="宋体" charset="-122"/>
              </a:defRPr>
            </a:lvl2pPr>
            <a:lvl3pPr marL="1143000" indent="-228600" eaLnBrk="0" hangingPunct="0">
              <a:spcBef>
                <a:spcPct val="30000"/>
              </a:spcBef>
              <a:defRPr sz="1200">
                <a:solidFill>
                  <a:schemeClr val="tx1"/>
                </a:solidFill>
                <a:latin typeface="Calibri" pitchFamily="34" charset="0"/>
                <a:ea typeface="宋体" charset="-122"/>
              </a:defRPr>
            </a:lvl3pPr>
            <a:lvl4pPr marL="1600200" indent="-228600" eaLnBrk="0" hangingPunct="0">
              <a:spcBef>
                <a:spcPct val="30000"/>
              </a:spcBef>
              <a:defRPr sz="1200">
                <a:solidFill>
                  <a:schemeClr val="tx1"/>
                </a:solidFill>
                <a:latin typeface="Calibri" pitchFamily="34" charset="0"/>
                <a:ea typeface="宋体" charset="-122"/>
              </a:defRPr>
            </a:lvl4pPr>
            <a:lvl5pPr marL="2057400" indent="-228600" eaLnBrk="0" hangingPunct="0">
              <a:spcBef>
                <a:spcPct val="30000"/>
              </a:spcBef>
              <a:defRPr sz="1200">
                <a:solidFill>
                  <a:schemeClr val="tx1"/>
                </a:solidFill>
                <a:latin typeface="Calibri" pitchFamily="34" charset="0"/>
                <a:ea typeface="宋体"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charset="-122"/>
              </a:defRPr>
            </a:lvl9pPr>
          </a:lstStyle>
          <a:p>
            <a:pPr eaLnBrk="1" fontAlgn="base" hangingPunct="1">
              <a:spcBef>
                <a:spcPct val="0"/>
              </a:spcBef>
              <a:spcAft>
                <a:spcPct val="0"/>
              </a:spcAft>
            </a:pPr>
            <a:fld id="{1E5B5F2A-9216-49F3-BF46-FE7C1108A97A}" type="slidenum">
              <a:rPr lang="zh-CN" altLang="en-US" smtClean="0"/>
              <a:pPr eaLnBrk="1" fontAlgn="base" hangingPunct="1">
                <a:spcBef>
                  <a:spcPct val="0"/>
                </a:spcBef>
                <a:spcAft>
                  <a:spcPct val="0"/>
                </a:spcAft>
              </a:pPr>
              <a:t>34</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1330642500 h 528"/>
                <a:gd name="T6" fmla="*/ 120032121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xmlns=""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8F06209F-1CC5-4C78-A9A1-FEA3AC31A06F}" type="datetimeFigureOut">
              <a:rPr lang="zh-CN" altLang="en-US"/>
              <a:pPr>
                <a:defRPr/>
              </a:pPr>
              <a:t>2013/12/24</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7E621A60-A041-4BA3-8767-F355F4D802C0}" type="slidenum">
              <a:rPr lang="zh-CN" altLang="en-US"/>
              <a:pPr>
                <a:defRPr/>
              </a:pPr>
              <a:t>‹#›</a:t>
            </a:fld>
            <a:endParaRPr lang="zh-CN" altLang="en-US"/>
          </a:p>
        </p:txBody>
      </p:sp>
    </p:spTree>
    <p:extLst>
      <p:ext uri="{BB962C8B-B14F-4D97-AF65-F5344CB8AC3E}">
        <p14:creationId xmlns:p14="http://schemas.microsoft.com/office/powerpoint/2010/main" xmlns="" val="3833895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04FC5FAD-CE61-4264-804D-1F9F8BFFE29F}"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2E420C2-3AAD-4CB9-8A8A-08114B074CC5}" type="slidenum">
              <a:rPr lang="zh-CN" altLang="en-US"/>
              <a:pPr>
                <a:defRPr/>
              </a:pPr>
              <a:t>‹#›</a:t>
            </a:fld>
            <a:endParaRPr lang="zh-CN" altLang="en-US"/>
          </a:p>
        </p:txBody>
      </p:sp>
    </p:spTree>
    <p:extLst>
      <p:ext uri="{BB962C8B-B14F-4D97-AF65-F5344CB8AC3E}">
        <p14:creationId xmlns:p14="http://schemas.microsoft.com/office/powerpoint/2010/main" xmlns="" val="2322020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2585364F-CDF4-4D5A-AC60-C72E794B5A37}"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F120FAB-32C9-4AC9-AB7B-6849413E8A49}" type="slidenum">
              <a:rPr lang="zh-CN" altLang="en-US"/>
              <a:pPr>
                <a:defRPr/>
              </a:pPr>
              <a:t>‹#›</a:t>
            </a:fld>
            <a:endParaRPr lang="zh-CN" altLang="en-US"/>
          </a:p>
        </p:txBody>
      </p:sp>
    </p:spTree>
    <p:extLst>
      <p:ext uri="{BB962C8B-B14F-4D97-AF65-F5344CB8AC3E}">
        <p14:creationId xmlns:p14="http://schemas.microsoft.com/office/powerpoint/2010/main" xmlns="" val="493543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2E0DE9D2-6C9D-49FB-86BA-6E06974DF732}"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4916DF5-9A5B-4C5B-B620-2FE5ADC8B950}" type="slidenum">
              <a:rPr lang="zh-CN" altLang="en-US"/>
              <a:pPr>
                <a:defRPr/>
              </a:pPr>
              <a:t>‹#›</a:t>
            </a:fld>
            <a:endParaRPr lang="zh-CN" altLang="en-US"/>
          </a:p>
        </p:txBody>
      </p:sp>
    </p:spTree>
    <p:extLst>
      <p:ext uri="{BB962C8B-B14F-4D97-AF65-F5344CB8AC3E}">
        <p14:creationId xmlns:p14="http://schemas.microsoft.com/office/powerpoint/2010/main" xmlns="" val="810563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3E95BB2C-BED8-41B5-896F-03A92B85B9A7}" type="datetimeFigureOut">
              <a:rPr lang="zh-CN" altLang="en-US"/>
              <a:pPr>
                <a:defRPr/>
              </a:pPr>
              <a:t>2013/12/24</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CC39D7C2-2168-4EE8-A6D7-5F56420EA194}" type="slidenum">
              <a:rPr lang="zh-CN" altLang="en-US"/>
              <a:pPr>
                <a:defRPr/>
              </a:pPr>
              <a:t>‹#›</a:t>
            </a:fld>
            <a:endParaRPr lang="zh-CN" altLang="en-US"/>
          </a:p>
        </p:txBody>
      </p:sp>
    </p:spTree>
    <p:extLst>
      <p:ext uri="{BB962C8B-B14F-4D97-AF65-F5344CB8AC3E}">
        <p14:creationId xmlns:p14="http://schemas.microsoft.com/office/powerpoint/2010/main" xmlns="" val="192674478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C0D156AA-8880-460D-BDE1-00312028555C}"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C4CF5327-CAF0-4F7F-825A-2B5FA9522C73}" type="slidenum">
              <a:rPr lang="zh-CN" altLang="en-US"/>
              <a:pPr>
                <a:defRPr/>
              </a:pPr>
              <a:t>‹#›</a:t>
            </a:fld>
            <a:endParaRPr lang="zh-CN" altLang="en-US"/>
          </a:p>
        </p:txBody>
      </p:sp>
    </p:spTree>
    <p:extLst>
      <p:ext uri="{BB962C8B-B14F-4D97-AF65-F5344CB8AC3E}">
        <p14:creationId xmlns:p14="http://schemas.microsoft.com/office/powerpoint/2010/main" xmlns="" val="306595336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1A0D881A-AC39-476A-84DF-58C6FD72575F}" type="datetimeFigureOut">
              <a:rPr lang="zh-CN" altLang="en-US"/>
              <a:pPr>
                <a:defRPr/>
              </a:pPr>
              <a:t>2013/12/24</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80B747A9-C429-4853-8844-B06667ED58BC}" type="slidenum">
              <a:rPr lang="zh-CN" altLang="en-US"/>
              <a:pPr>
                <a:defRPr/>
              </a:pPr>
              <a:t>‹#›</a:t>
            </a:fld>
            <a:endParaRPr lang="zh-CN" altLang="en-US"/>
          </a:p>
        </p:txBody>
      </p:sp>
    </p:spTree>
    <p:extLst>
      <p:ext uri="{BB962C8B-B14F-4D97-AF65-F5344CB8AC3E}">
        <p14:creationId xmlns:p14="http://schemas.microsoft.com/office/powerpoint/2010/main" xmlns="" val="174465583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1C428EFB-E817-4CA7-B3D2-07585B1E0AC1}" type="datetimeFigureOut">
              <a:rPr lang="zh-CN" altLang="en-US"/>
              <a:pPr>
                <a:defRPr/>
              </a:pPr>
              <a:t>2013/12/24</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1E93BBF3-ED36-45E8-87E6-680D69012B5B}" type="slidenum">
              <a:rPr lang="zh-CN" altLang="en-US"/>
              <a:pPr>
                <a:defRPr/>
              </a:pPr>
              <a:t>‹#›</a:t>
            </a:fld>
            <a:endParaRPr lang="zh-CN" altLang="en-US"/>
          </a:p>
        </p:txBody>
      </p:sp>
    </p:spTree>
    <p:extLst>
      <p:ext uri="{BB962C8B-B14F-4D97-AF65-F5344CB8AC3E}">
        <p14:creationId xmlns:p14="http://schemas.microsoft.com/office/powerpoint/2010/main" xmlns="" val="2718934552"/>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1632BFE3-D153-4C4E-9C28-067177C27D61}" type="datetimeFigureOut">
              <a:rPr lang="zh-CN" altLang="en-US"/>
              <a:pPr>
                <a:defRPr/>
              </a:pPr>
              <a:t>2013/12/24</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3702EB7F-A2EF-4763-A9CC-C40275BF24E4}" type="slidenum">
              <a:rPr lang="zh-CN" altLang="en-US"/>
              <a:pPr>
                <a:defRPr/>
              </a:pPr>
              <a:t>‹#›</a:t>
            </a:fld>
            <a:endParaRPr lang="zh-CN" altLang="en-US"/>
          </a:p>
        </p:txBody>
      </p:sp>
    </p:spTree>
    <p:extLst>
      <p:ext uri="{BB962C8B-B14F-4D97-AF65-F5344CB8AC3E}">
        <p14:creationId xmlns:p14="http://schemas.microsoft.com/office/powerpoint/2010/main" xmlns="" val="5056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0B107CC0-18AA-471A-B618-4BBA5986E90F}"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C83839A5-3569-4ED0-BC7F-DD887C0EAFEB}" type="slidenum">
              <a:rPr lang="zh-CN" altLang="en-US"/>
              <a:pPr>
                <a:defRPr/>
              </a:pPr>
              <a:t>‹#›</a:t>
            </a:fld>
            <a:endParaRPr lang="zh-CN" altLang="en-US"/>
          </a:p>
        </p:txBody>
      </p:sp>
    </p:spTree>
    <p:extLst>
      <p:ext uri="{BB962C8B-B14F-4D97-AF65-F5344CB8AC3E}">
        <p14:creationId xmlns:p14="http://schemas.microsoft.com/office/powerpoint/2010/main" xmlns="" val="157796300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1330642500 h 588"/>
              <a:gd name="T6" fmla="*/ 20919056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xmlns=""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7" name="直角三角形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36CC4958-590B-4219-95A7-16389744343E}" type="datetimeFigureOut">
              <a:rPr lang="zh-CN" altLang="en-US"/>
              <a:pPr>
                <a:defRPr/>
              </a:pPr>
              <a:t>2013/12/24</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760E3980-7E24-40C8-BD14-9CC63243CF31}" type="slidenum">
              <a:rPr lang="zh-CN" altLang="en-US"/>
              <a:pPr>
                <a:defRPr/>
              </a:pPr>
              <a:t>‹#›</a:t>
            </a:fld>
            <a:endParaRPr lang="zh-CN" altLang="en-US"/>
          </a:p>
        </p:txBody>
      </p:sp>
    </p:spTree>
    <p:extLst>
      <p:ext uri="{BB962C8B-B14F-4D97-AF65-F5344CB8AC3E}">
        <p14:creationId xmlns:p14="http://schemas.microsoft.com/office/powerpoint/2010/main" xmlns="" val="402664529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027" name="任意多边形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1330642500 h 588"/>
              <a:gd name="T6" fmla="*/ 20919056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xmlns=""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E488E11D-CF03-4FBB-A509-EC1D46FD8C5B}" type="datetimeFigureOut">
              <a:rPr lang="zh-CN" altLang="en-US"/>
              <a:pPr>
                <a:defRPr/>
              </a:pPr>
              <a:t>2013/12/24</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D5A0CA93-0F06-4FEF-AA7B-E2CE0A670EA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9" r:id="rId1"/>
    <p:sldLayoutId id="2147483775" r:id="rId2"/>
    <p:sldLayoutId id="2147483780" r:id="rId3"/>
    <p:sldLayoutId id="2147483781" r:id="rId4"/>
    <p:sldLayoutId id="2147483782" r:id="rId5"/>
    <p:sldLayoutId id="2147483783" r:id="rId6"/>
    <p:sldLayoutId id="2147483776" r:id="rId7"/>
    <p:sldLayoutId id="2147483784" r:id="rId8"/>
    <p:sldLayoutId id="2147483785" r:id="rId9"/>
    <p:sldLayoutId id="2147483777" r:id="rId10"/>
    <p:sldLayoutId id="2147483778"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49" charset="-122"/>
        </a:defRPr>
      </a:lvl5pPr>
      <a:lvl6pPr marL="457200" algn="l" rtl="0" fontAlgn="base">
        <a:spcBef>
          <a:spcPct val="0"/>
        </a:spcBef>
        <a:spcAft>
          <a:spcPct val="0"/>
        </a:spcAft>
        <a:defRPr sz="4100" b="1">
          <a:solidFill>
            <a:schemeClr val="tx2"/>
          </a:solidFill>
          <a:latin typeface="Lucida Sans Unicode" pitchFamily="34" charset="0"/>
          <a:ea typeface="黑体" pitchFamily="49" charset="-122"/>
        </a:defRPr>
      </a:lvl6pPr>
      <a:lvl7pPr marL="914400" algn="l" rtl="0" fontAlgn="base">
        <a:spcBef>
          <a:spcPct val="0"/>
        </a:spcBef>
        <a:spcAft>
          <a:spcPct val="0"/>
        </a:spcAft>
        <a:defRPr sz="4100" b="1">
          <a:solidFill>
            <a:schemeClr val="tx2"/>
          </a:solidFill>
          <a:latin typeface="Lucida Sans Unicode" pitchFamily="34" charset="0"/>
          <a:ea typeface="黑体" pitchFamily="49" charset="-122"/>
        </a:defRPr>
      </a:lvl7pPr>
      <a:lvl8pPr marL="1371600" algn="l" rtl="0" fontAlgn="base">
        <a:spcBef>
          <a:spcPct val="0"/>
        </a:spcBef>
        <a:spcAft>
          <a:spcPct val="0"/>
        </a:spcAft>
        <a:defRPr sz="4100" b="1">
          <a:solidFill>
            <a:schemeClr val="tx2"/>
          </a:solidFill>
          <a:latin typeface="Lucida Sans Unicode" pitchFamily="34" charset="0"/>
          <a:ea typeface="黑体" pitchFamily="49" charset="-122"/>
        </a:defRPr>
      </a:lvl8pPr>
      <a:lvl9pPr marL="1828800" algn="l" rtl="0" fontAlgn="base">
        <a:spcBef>
          <a:spcPct val="0"/>
        </a:spcBef>
        <a:spcAft>
          <a:spcPct val="0"/>
        </a:spcAft>
        <a:defRPr sz="4100" b="1">
          <a:solidFill>
            <a:schemeClr val="tx2"/>
          </a:solidFill>
          <a:latin typeface="Lucida Sans Unicode" pitchFamily="34" charset="0"/>
          <a:ea typeface="黑体" pitchFamily="49"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cpc.people.com.cn/GB/64192/106129/7018183.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image.baidu.com/i?ct=503316480&amp;z=&amp;tn=baiduimagedetail&amp;word=%B5%B5%B0%B8%CD%E2%B0%FC&amp;in=2292&amp;cl=2&amp;lm=-1&amp;pn=14&amp;rn=1&amp;di=309317685&amp;ln=2000&amp;fr=&amp;fmq=&amp;ic=0&amp;s=0&amp;se=1&amp;sme=0&amp;tab=&amp;width=&amp;height=&amp;face=0&amp;is=&amp;istype=2"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image.baidu.com/i?ct=503316480&amp;z=&amp;tn=baiduimagedetail&amp;word=%B5%DA%C8%FD%B4%CE%C0%CB%B3%B1&amp;in=14253&amp;cl=2&amp;lm=-1&amp;pn=1&amp;rn=1&amp;di=12323689920&amp;ln=910&amp;fr=&amp;fmq=&amp;ic=0&amp;s=0&amp;se=1&amp;sme=0&amp;tab=&amp;width=&amp;height=&amp;face=0&amp;is=&amp;istype=2" TargetMode="Externa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hyperlink" Target="http://image.baidu.com/i?ct=503316480&amp;z=&amp;tn=baiduimagedetail&amp;word=%B5%DA%C8%FD%B4%CE%C0%CB%B3%B1&amp;in=1105&amp;cl=2&amp;lm=-1&amp;pn=4&amp;rn=1&amp;di=28919674095&amp;ln=910&amp;fr=&amp;fmq=&amp;ic=0&amp;s=0&amp;se=1&amp;sme=0&amp;tab=&amp;width=&amp;height=&amp;face=0&amp;is=&amp;istype=2"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pPr algn="ctr" eaLnBrk="1" fontAlgn="auto" hangingPunct="1">
              <a:spcAft>
                <a:spcPts val="0"/>
              </a:spcAft>
              <a:defRPr/>
            </a:pPr>
            <a:r>
              <a:rPr lang="zh-CN" altLang="en-US" dirty="0" smtClean="0"/>
              <a:t>第一章</a:t>
            </a:r>
            <a:endParaRPr lang="zh-CN" altLang="en-US" dirty="0"/>
          </a:p>
        </p:txBody>
      </p:sp>
      <p:sp>
        <p:nvSpPr>
          <p:cNvPr id="9219" name="副标题 6"/>
          <p:cNvSpPr>
            <a:spLocks noGrp="1"/>
          </p:cNvSpPr>
          <p:nvPr>
            <p:ph type="subTitle" idx="1"/>
          </p:nvPr>
        </p:nvSpPr>
        <p:spPr>
          <a:xfrm>
            <a:off x="685800" y="3611563"/>
            <a:ext cx="7772400" cy="1200150"/>
          </a:xfrm>
        </p:spPr>
        <p:txBody>
          <a:bodyPr/>
          <a:lstStyle/>
          <a:p>
            <a:pPr marR="0" algn="ctr" eaLnBrk="1" hangingPunct="1"/>
            <a:endParaRPr lang="en-US" altLang="zh-CN" sz="4000" b="1" smtClean="0"/>
          </a:p>
          <a:p>
            <a:pPr marR="0" algn="ctr" eaLnBrk="1" hangingPunct="1"/>
            <a:r>
              <a:rPr lang="zh-CN" altLang="en-US" sz="4000" b="1" smtClean="0"/>
              <a:t>秘书</a:t>
            </a:r>
            <a:r>
              <a:rPr lang="zh-CN" altLang="en-US" sz="4000" b="1" dirty="0" smtClean="0"/>
              <a:t>概述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916113"/>
            <a:ext cx="8229600" cy="4090987"/>
          </a:xfrm>
        </p:spPr>
        <p:txBody>
          <a:bodyPr>
            <a:normAutofit/>
          </a:bodyPr>
          <a:lstStyle/>
          <a:p>
            <a:pPr marL="365760" indent="-256032" eaLnBrk="1" fontAlgn="auto" hangingPunct="1">
              <a:spcAft>
                <a:spcPts val="0"/>
              </a:spcAft>
              <a:buFont typeface="Wingdings 3"/>
              <a:buChar char=""/>
              <a:defRPr/>
            </a:pPr>
            <a:r>
              <a:rPr lang="zh-CN" altLang="en-US" dirty="0" smtClean="0"/>
              <a:t>建党初期，</a:t>
            </a:r>
            <a:r>
              <a:rPr lang="zh-CN" altLang="zh-CN" dirty="0" smtClean="0"/>
              <a:t>在中共“一大”上，毛泽东同志既是代表又是秘书</a:t>
            </a:r>
            <a:r>
              <a:rPr lang="zh-CN" altLang="en-US" dirty="0" smtClean="0"/>
              <a:t>。此后，</a:t>
            </a:r>
            <a:r>
              <a:rPr lang="zh-CN" altLang="zh-CN" dirty="0" smtClean="0"/>
              <a:t>毛泽东同志担任中央局的秘书，负责文件的起草、处理、保管和会议记录等工作。</a:t>
            </a:r>
            <a:endParaRPr lang="en-US" altLang="zh-CN" dirty="0" smtClean="0"/>
          </a:p>
          <a:p>
            <a:pPr marL="365760" indent="-256032" eaLnBrk="1" fontAlgn="auto" hangingPunct="1">
              <a:spcAft>
                <a:spcPts val="0"/>
              </a:spcAft>
              <a:buFont typeface="Wingdings 3"/>
              <a:buChar char=""/>
              <a:defRPr/>
            </a:pPr>
            <a:r>
              <a:rPr lang="zh-CN" altLang="en-US" dirty="0" smtClean="0"/>
              <a:t>党中央于</a:t>
            </a:r>
            <a:r>
              <a:rPr lang="en-US" altLang="zh-CN" dirty="0" smtClean="0"/>
              <a:t>1937</a:t>
            </a:r>
            <a:r>
              <a:rPr lang="zh-CN" altLang="en-US" dirty="0" smtClean="0"/>
              <a:t>年重新恢复中央秘书处和文书科，</a:t>
            </a:r>
            <a:r>
              <a:rPr lang="en-US" altLang="zh-CN" dirty="0" smtClean="0"/>
              <a:t>1938</a:t>
            </a:r>
            <a:r>
              <a:rPr lang="zh-CN" altLang="en-US" dirty="0" smtClean="0"/>
              <a:t>年，在区委以上党委均设秘书部门。</a:t>
            </a:r>
            <a:endParaRPr lang="en-US" altLang="zh-CN" dirty="0" smtClean="0"/>
          </a:p>
          <a:p>
            <a:pPr marL="365760" indent="-256032" eaLnBrk="1" fontAlgn="auto" hangingPunct="1">
              <a:spcAft>
                <a:spcPts val="0"/>
              </a:spcAft>
              <a:buFont typeface="Wingdings 3"/>
              <a:buChar char=""/>
              <a:defRPr/>
            </a:pPr>
            <a:r>
              <a:rPr lang="zh-CN" altLang="en-US" dirty="0" smtClean="0"/>
              <a:t>建国后，党中央相继颁发了一系列的文件，保证秘书工作的顺利进行。</a:t>
            </a:r>
            <a:endParaRPr lang="en-US" altLang="zh-CN" dirty="0" smtClean="0"/>
          </a:p>
          <a:p>
            <a:pPr marL="365760" indent="-256032" eaLnBrk="1" fontAlgn="auto" hangingPunct="1">
              <a:spcAft>
                <a:spcPts val="0"/>
              </a:spcAft>
              <a:buFont typeface="Wingdings 3"/>
              <a:buChar char=""/>
              <a:defRPr/>
            </a:pPr>
            <a:r>
              <a:rPr lang="zh-CN" altLang="en-US" dirty="0" smtClean="0"/>
              <a:t>改革开放以后，不仅政府机关有秘书机构，各企事业单位也纷纷设立了秘书机构。</a:t>
            </a:r>
          </a:p>
          <a:p>
            <a:pPr marL="365760" indent="-256032" eaLnBrk="1" fontAlgn="auto" hangingPunct="1">
              <a:spcAft>
                <a:spcPts val="0"/>
              </a:spcAft>
              <a:buFont typeface="Wingdings 3"/>
              <a:buChar char=""/>
              <a:defRPr/>
            </a:pPr>
            <a:endParaRPr lang="zh-CN" altLang="en-US" dirty="0"/>
          </a:p>
        </p:txBody>
      </p:sp>
      <p:sp>
        <p:nvSpPr>
          <p:cNvPr id="4" name="椭圆 3"/>
          <p:cNvSpPr/>
          <p:nvPr/>
        </p:nvSpPr>
        <p:spPr>
          <a:xfrm flipH="1">
            <a:off x="755576" y="260648"/>
            <a:ext cx="1296144" cy="1440160"/>
          </a:xfrm>
          <a:prstGeom prst="ellipse">
            <a:avLst/>
          </a:prstGeom>
          <a:solidFill>
            <a:schemeClr val="accent2"/>
          </a:solidFill>
          <a:ln>
            <a:solidFill>
              <a:schemeClr val="accent2"/>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中共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916113"/>
            <a:ext cx="8229600" cy="4090987"/>
          </a:xfrm>
        </p:spPr>
        <p:txBody>
          <a:bodyPr>
            <a:normAutofit fontScale="92500" lnSpcReduction="10000"/>
          </a:bodyPr>
          <a:lstStyle/>
          <a:p>
            <a:pPr marL="365760" indent="-256032" eaLnBrk="1" fontAlgn="auto" hangingPunct="1">
              <a:spcAft>
                <a:spcPts val="0"/>
              </a:spcAft>
              <a:buFont typeface="Wingdings 3"/>
              <a:buChar char=""/>
              <a:defRPr/>
            </a:pPr>
            <a:r>
              <a:rPr lang="zh-CN" altLang="zh-CN" sz="3000" dirty="0" smtClean="0"/>
              <a:t>“秘书”一词源于拉丁文“</a:t>
            </a:r>
            <a:r>
              <a:rPr lang="en-US" altLang="zh-CN" sz="3000" dirty="0" err="1" smtClean="0"/>
              <a:t>secretarias</a:t>
            </a:r>
            <a:r>
              <a:rPr lang="zh-CN" altLang="zh-CN" sz="3000" dirty="0" smtClean="0"/>
              <a:t>”，意思为“可信赖的职员”。</a:t>
            </a:r>
            <a:endParaRPr lang="en-US" altLang="zh-CN" sz="3000" dirty="0" smtClean="0"/>
          </a:p>
          <a:p>
            <a:pPr marL="365760" indent="-256032" eaLnBrk="1" fontAlgn="auto" hangingPunct="1">
              <a:spcAft>
                <a:spcPts val="0"/>
              </a:spcAft>
              <a:buFont typeface="Wingdings 3"/>
              <a:buChar char=""/>
              <a:defRPr/>
            </a:pPr>
            <a:r>
              <a:rPr lang="zh-CN" altLang="zh-CN" sz="3000" dirty="0" smtClean="0"/>
              <a:t>英语中的“秘书”（</a:t>
            </a:r>
            <a:r>
              <a:rPr lang="en-US" altLang="zh-CN" sz="3000" dirty="0" smtClean="0"/>
              <a:t>secretary</a:t>
            </a:r>
            <a:r>
              <a:rPr lang="zh-CN" altLang="zh-CN" sz="3000" dirty="0" smtClean="0"/>
              <a:t>）与秘密（</a:t>
            </a:r>
            <a:r>
              <a:rPr lang="en-US" altLang="zh-CN" sz="3000" dirty="0" smtClean="0"/>
              <a:t>secret</a:t>
            </a:r>
            <a:r>
              <a:rPr lang="zh-CN" altLang="zh-CN" sz="3000" dirty="0" smtClean="0"/>
              <a:t>）有着紧密的联系。</a:t>
            </a:r>
            <a:endParaRPr lang="en-US" altLang="zh-CN" sz="3000" dirty="0" smtClean="0"/>
          </a:p>
          <a:p>
            <a:pPr marL="365760" indent="-256032" eaLnBrk="1" fontAlgn="auto" hangingPunct="1">
              <a:spcAft>
                <a:spcPts val="0"/>
              </a:spcAft>
              <a:buFont typeface="Wingdings 3"/>
              <a:buChar char=""/>
              <a:defRPr/>
            </a:pPr>
            <a:r>
              <a:rPr lang="zh-CN" altLang="zh-CN" sz="3000" dirty="0" smtClean="0"/>
              <a:t>今天</a:t>
            </a:r>
            <a:r>
              <a:rPr lang="zh-CN" altLang="en-US" sz="3000" dirty="0" smtClean="0"/>
              <a:t>，</a:t>
            </a:r>
            <a:r>
              <a:rPr lang="en-US" altLang="zh-CN" sz="3000" dirty="0" smtClean="0"/>
              <a:t>Secretary</a:t>
            </a:r>
            <a:r>
              <a:rPr lang="zh-CN" altLang="zh-CN" sz="3000" dirty="0" smtClean="0"/>
              <a:t>第一个字母</a:t>
            </a:r>
            <a:r>
              <a:rPr lang="en-US" altLang="zh-CN" sz="3000" dirty="0" smtClean="0"/>
              <a:t>S</a:t>
            </a:r>
            <a:r>
              <a:rPr lang="zh-CN" altLang="zh-CN" sz="3000" dirty="0" smtClean="0"/>
              <a:t>大写的时候，意为部长或大臣，这是政府部门的高级官员。</a:t>
            </a:r>
            <a:r>
              <a:rPr lang="en-US" altLang="zh-CN" sz="3000" dirty="0" smtClean="0"/>
              <a:t>Secretary of State </a:t>
            </a:r>
            <a:r>
              <a:rPr lang="zh-CN" altLang="zh-CN" sz="3000" dirty="0" smtClean="0"/>
              <a:t>在英国是指国务大臣，在美国则指国务卿。</a:t>
            </a:r>
            <a:r>
              <a:rPr lang="en-US" altLang="zh-CN" sz="3000" dirty="0" smtClean="0"/>
              <a:t>Secretary-general</a:t>
            </a:r>
            <a:r>
              <a:rPr lang="zh-CN" altLang="en-US" sz="3000" dirty="0" smtClean="0"/>
              <a:t>在一些国际组织、政党或政府机构中是指最高行政领导人，如联合国秘书长潘基文、党的总书记。</a:t>
            </a:r>
            <a:endParaRPr lang="en-US" altLang="zh-CN" sz="3000" dirty="0" smtClean="0"/>
          </a:p>
          <a:p>
            <a:pPr marL="365760" indent="-256032" eaLnBrk="1" fontAlgn="auto" hangingPunct="1">
              <a:spcAft>
                <a:spcPts val="0"/>
              </a:spcAft>
              <a:buFont typeface="Wingdings 3"/>
              <a:buChar char=""/>
              <a:defRPr/>
            </a:pPr>
            <a:endParaRPr lang="zh-CN" altLang="en-US" sz="2800"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二、秘书的内涵</a:t>
            </a:r>
            <a:endParaRPr lang="zh-CN" altLang="zh-CN" dirty="0"/>
          </a:p>
        </p:txBody>
      </p:sp>
      <p:pic>
        <p:nvPicPr>
          <p:cNvPr id="21508" name="Picture 5" descr="neverfil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24638" y="0"/>
            <a:ext cx="2519362"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1"/>
          <p:cNvSpPr>
            <a:spLocks noGrp="1"/>
          </p:cNvSpPr>
          <p:nvPr>
            <p:ph idx="1"/>
          </p:nvPr>
        </p:nvSpPr>
        <p:spPr>
          <a:xfrm>
            <a:off x="457200" y="1125538"/>
            <a:ext cx="8229600" cy="4881562"/>
          </a:xfrm>
        </p:spPr>
        <p:txBody>
          <a:bodyPr/>
          <a:lstStyle/>
          <a:p>
            <a:pPr eaLnBrk="1" hangingPunct="1"/>
            <a:endParaRPr lang="en-US" altLang="zh-CN" dirty="0" smtClean="0"/>
          </a:p>
          <a:p>
            <a:pPr eaLnBrk="1" hangingPunct="1"/>
            <a:r>
              <a:rPr lang="zh-CN" altLang="zh-CN" sz="2800" dirty="0" smtClean="0"/>
              <a:t>第一个字母</a:t>
            </a:r>
            <a:r>
              <a:rPr lang="en-US" altLang="zh-CN" sz="2800" dirty="0" smtClean="0"/>
              <a:t>S</a:t>
            </a:r>
            <a:r>
              <a:rPr lang="zh-CN" altLang="zh-CN" sz="2800" dirty="0" smtClean="0"/>
              <a:t>小写的时候，就泛指受</a:t>
            </a:r>
            <a:r>
              <a:rPr lang="zh-CN" altLang="en-US" sz="2800" dirty="0" smtClean="0"/>
              <a:t>雇于机关、</a:t>
            </a:r>
            <a:r>
              <a:rPr lang="zh-CN" altLang="zh-CN" sz="2800" dirty="0" smtClean="0"/>
              <a:t>办公室</a:t>
            </a:r>
            <a:r>
              <a:rPr lang="zh-CN" altLang="en-US" sz="2800" dirty="0" smtClean="0"/>
              <a:t>、写字楼</a:t>
            </a:r>
            <a:r>
              <a:rPr lang="zh-CN" altLang="zh-CN" sz="2800" dirty="0" smtClean="0"/>
              <a:t>中普通的</a:t>
            </a:r>
            <a:r>
              <a:rPr lang="zh-CN" altLang="en-US" sz="2800" dirty="0" smtClean="0"/>
              <a:t>文职</a:t>
            </a:r>
            <a:r>
              <a:rPr lang="zh-CN" altLang="zh-CN" sz="2800" dirty="0" smtClean="0"/>
              <a:t>人员。</a:t>
            </a:r>
            <a:endParaRPr lang="zh-CN" altLang="en-US" sz="2800" dirty="0" smtClean="0"/>
          </a:p>
        </p:txBody>
      </p:sp>
      <p:pic>
        <p:nvPicPr>
          <p:cNvPr id="22532" name="Picture 13" descr="t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6950" y="3419475"/>
            <a:ext cx="7129463" cy="238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eaLnBrk="1" fontAlgn="auto" hangingPunct="1">
              <a:lnSpc>
                <a:spcPct val="120000"/>
              </a:lnSpc>
              <a:spcAft>
                <a:spcPts val="0"/>
              </a:spcAft>
              <a:defRPr/>
            </a:pPr>
            <a:r>
              <a:rPr lang="zh-CN" altLang="en-US" dirty="0" smtClean="0"/>
              <a:t>国内对“秘书”定义的几种解释</a:t>
            </a:r>
            <a:endParaRPr lang="zh-CN" altLang="en-US" dirty="0"/>
          </a:p>
        </p:txBody>
      </p:sp>
      <p:pic>
        <p:nvPicPr>
          <p:cNvPr id="23555" name="Picture 12" descr="t1-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684213" y="1844675"/>
            <a:ext cx="7775575" cy="4037013"/>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pPr marL="365760" indent="-256032" eaLnBrk="1" fontAlgn="auto" hangingPunct="1">
              <a:spcAft>
                <a:spcPts val="0"/>
              </a:spcAft>
              <a:buFont typeface="Wingdings 3"/>
              <a:buChar char=""/>
              <a:defRPr/>
            </a:pPr>
            <a:r>
              <a:rPr lang="zh-CN" altLang="zh-CN" sz="3200" dirty="0" smtClean="0"/>
              <a:t>秘书是在领导授权范围内，为领导提供辅助性、事务性、参谋性和信息性服务工作的专业人员，主要从事的是办公室事务、办理文书、联系各方，保证领导工作的正常运转，直接为领导工作服务并为各方面服务，是领导事务与信息的助手。</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秘书的定义</a:t>
            </a:r>
            <a:endParaRPr lang="zh-CN" altLang="en-US" dirty="0"/>
          </a:p>
        </p:txBody>
      </p:sp>
      <p:pic>
        <p:nvPicPr>
          <p:cNvPr id="24580" name="Picture 4"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5" y="4581128"/>
            <a:ext cx="2058566" cy="1716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1"/>
          <p:cNvSpPr>
            <a:spLocks noGrp="1"/>
          </p:cNvSpPr>
          <p:nvPr>
            <p:ph idx="1"/>
          </p:nvPr>
        </p:nvSpPr>
        <p:spPr/>
        <p:txBody>
          <a:bodyPr/>
          <a:lstStyle/>
          <a:p>
            <a:pPr eaLnBrk="1" hangingPunct="1"/>
            <a:endParaRPr lang="en-US" altLang="zh-CN" sz="3200" dirty="0" smtClean="0"/>
          </a:p>
          <a:p>
            <a:pPr eaLnBrk="1" hangingPunct="1"/>
            <a:r>
              <a:rPr lang="en-US" altLang="zh-CN" sz="3200" dirty="0" smtClean="0"/>
              <a:t>1.</a:t>
            </a:r>
            <a:r>
              <a:rPr lang="zh-CN" altLang="zh-CN" sz="3200" dirty="0" smtClean="0"/>
              <a:t>秘书是社会职业中的专业人员</a:t>
            </a:r>
          </a:p>
          <a:p>
            <a:pPr eaLnBrk="1" hangingPunct="1"/>
            <a:r>
              <a:rPr lang="en-US" altLang="zh-CN" sz="3200" dirty="0" smtClean="0"/>
              <a:t>2.</a:t>
            </a:r>
            <a:r>
              <a:rPr lang="zh-CN" altLang="zh-CN" sz="3200" dirty="0" smtClean="0"/>
              <a:t>秘书服务的根本对象是领导者</a:t>
            </a:r>
          </a:p>
          <a:p>
            <a:pPr eaLnBrk="1" hangingPunct="1"/>
            <a:r>
              <a:rPr lang="en-US" altLang="zh-CN" sz="3200" dirty="0" smtClean="0"/>
              <a:t>3.</a:t>
            </a:r>
            <a:r>
              <a:rPr lang="zh-CN" altLang="zh-CN" sz="3200" dirty="0" smtClean="0"/>
              <a:t>秘书工作的基本方式是处理信息和事务</a:t>
            </a:r>
          </a:p>
          <a:p>
            <a:pPr eaLnBrk="1" hangingPunct="1"/>
            <a:r>
              <a:rPr lang="en-US" altLang="zh-CN" sz="3200" dirty="0" smtClean="0"/>
              <a:t>4.</a:t>
            </a:r>
            <a:r>
              <a:rPr lang="zh-CN" altLang="zh-CN" sz="3200" dirty="0" smtClean="0"/>
              <a:t>秘书活动的根本性质是辅助性 </a:t>
            </a:r>
          </a:p>
          <a:p>
            <a:pPr eaLnBrk="1" hangingPunct="1"/>
            <a:endParaRPr lang="zh-CN" altLang="en-US" sz="32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对秘书定义的解读</a:t>
            </a:r>
            <a:endParaRPr lang="zh-CN" altLang="en-US" dirty="0"/>
          </a:p>
        </p:txBody>
      </p:sp>
      <p:pic>
        <p:nvPicPr>
          <p:cNvPr id="25604"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8125" y="4508500"/>
            <a:ext cx="1914525" cy="142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fontScale="62500" lnSpcReduction="20000"/>
          </a:bodyPr>
          <a:lstStyle/>
          <a:p>
            <a:pPr marL="365760" indent="-256032" eaLnBrk="1" fontAlgn="auto" hangingPunct="1">
              <a:spcAft>
                <a:spcPts val="0"/>
              </a:spcAft>
              <a:buFont typeface="Wingdings 3"/>
              <a:buChar char=""/>
              <a:defRPr/>
            </a:pPr>
            <a:r>
              <a:rPr lang="zh-CN" altLang="zh-CN" sz="4000" dirty="0" smtClean="0">
                <a:latin typeface="华文楷体" pitchFamily="2" charset="-122"/>
                <a:ea typeface="华文楷体" pitchFamily="2" charset="-122"/>
              </a:rPr>
              <a:t>小诗是北京旭日化工设备公司总经办的秘书，她的上司是公司负责研发的副总张扬。张总不仅是个工作狂，而且非常霸道。他向小诗交代工作时，总是用一种似乎不耐烦的口吻说话：“打一下这个！”或者“复印三份！” 从来不会说“请帮我打一下这个。”或“劳驾帮我把这个复印三份”。小诗非常不习惯张总这种封建家长式的工作作风，每次接受工作之后，她总要在心里骂一句：“我是秘书，又不是你的丫鬟！”她多次提出要求更换上司，但每次都挨办公室主任的严厉批评。昨天下午，张总路过她的办公桌时，将一份文件往她桌上一扔：“复印一份！”她怀着一肚子怨气复印完之后，也把复印件往张总的办公桌上一扔。没料到文件撞翻了桌上的水杯，闹得满桌子到处淌水……后来，她就被炒鱿鱼了。</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工作以上司为中心</a:t>
            </a:r>
            <a:endParaRPr lang="zh-CN" altLang="zh-CN" dirty="0"/>
          </a:p>
        </p:txBody>
      </p:sp>
      <p:sp>
        <p:nvSpPr>
          <p:cNvPr id="5" name="椭圆 4"/>
          <p:cNvSpPr/>
          <p:nvPr/>
        </p:nvSpPr>
        <p:spPr>
          <a:xfrm>
            <a:off x="7236297" y="260350"/>
            <a:ext cx="1440160"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1"/>
          <p:cNvSpPr>
            <a:spLocks noGrp="1"/>
          </p:cNvSpPr>
          <p:nvPr>
            <p:ph idx="1"/>
          </p:nvPr>
        </p:nvSpPr>
        <p:spPr/>
        <p:txBody>
          <a:bodyPr/>
          <a:lstStyle/>
          <a:p>
            <a:pPr eaLnBrk="1" hangingPunct="1"/>
            <a:endParaRPr lang="en-US" altLang="zh-CN" dirty="0" smtClean="0"/>
          </a:p>
          <a:p>
            <a:pPr eaLnBrk="1" hangingPunct="1"/>
            <a:r>
              <a:rPr lang="en-US" altLang="zh-CN" sz="3200" dirty="0" smtClean="0"/>
              <a:t>1. </a:t>
            </a:r>
            <a:r>
              <a:rPr lang="zh-CN" altLang="zh-CN" sz="3200" dirty="0" smtClean="0"/>
              <a:t>小诗</a:t>
            </a:r>
            <a:r>
              <a:rPr lang="zh-CN" altLang="en-US" sz="3200" dirty="0" smtClean="0"/>
              <a:t>被炒鱿鱼，她的主要问题是什么？</a:t>
            </a:r>
            <a:endParaRPr lang="en-US" altLang="zh-CN" sz="3200" dirty="0" smtClean="0"/>
          </a:p>
          <a:p>
            <a:pPr eaLnBrk="1" hangingPunct="1"/>
            <a:r>
              <a:rPr lang="en-US" altLang="zh-CN" sz="3200" dirty="0" smtClean="0"/>
              <a:t>2. </a:t>
            </a:r>
            <a:r>
              <a:rPr lang="zh-CN" altLang="en-US" sz="3200" dirty="0" smtClean="0"/>
              <a:t>碰上这样的上司，小诗应该怎么做？</a:t>
            </a:r>
            <a:endParaRPr lang="en-US" altLang="zh-CN" sz="3200" dirty="0" smtClean="0"/>
          </a:p>
          <a:p>
            <a:pPr eaLnBrk="1" hangingPunct="1"/>
            <a:endParaRPr lang="zh-CN" altLang="zh-CN" sz="32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5" name="Picture 4"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5" y="4581128"/>
            <a:ext cx="2058566" cy="1716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marL="365760" indent="-256032" eaLnBrk="1" fontAlgn="auto" hangingPunct="1">
              <a:spcAft>
                <a:spcPts val="0"/>
              </a:spcAft>
              <a:buFont typeface="Wingdings 3"/>
              <a:buChar char=""/>
              <a:defRPr/>
            </a:pPr>
            <a:r>
              <a:rPr lang="zh-CN" altLang="zh-CN" dirty="0" smtClean="0">
                <a:latin typeface="华文楷体" pitchFamily="2" charset="-122"/>
                <a:ea typeface="华文楷体" pitchFamily="2" charset="-122"/>
              </a:rPr>
              <a:t>小琳是北京万通机械股份有限公司总裁办的秘书。由于机械加工行业的利润率越来越低，所以，公司决定开发系列纳米产品，以形成新的利润增长点。这天，公司召开临时董事会，讨论投资纳米产品项目的问题。由于大多数董事过去都是从事机械加工的，对“纳米”没什么了解，所以，尽管技术总监用原子、电子负荷等理论解释了好久，大家仍然感到云里雾里。眼看着会议陷入僵局，总裁有些坐不住了，这时，坐在他身后负责会议记录的小琳悄声问他是否可以让自己解释一下什么是纳米。总裁马上点头，于是，小琳用非常通俗的语言解释了什么叫做纳米、纳米产品的功效……会议收到了预期的目的。会议结束时，总裁宣布让小琳负责公司整个纳米项目的协调工作。</a:t>
            </a:r>
          </a:p>
          <a:p>
            <a:pPr marL="365760" indent="-256032" eaLnBrk="1" fontAlgn="auto" hangingPunct="1">
              <a:spcAft>
                <a:spcPts val="0"/>
              </a:spcAft>
              <a:buFont typeface="Wingdings 3"/>
              <a:buChar char=""/>
              <a:defRPr/>
            </a:pPr>
            <a:endParaRPr lang="zh-CN" altLang="en-US" dirty="0">
              <a:latin typeface="华文楷体" pitchFamily="2" charset="-122"/>
              <a:ea typeface="华文楷体" pitchFamily="2" charset="-122"/>
            </a:endParaRP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zh-CN" altLang="zh-CN" dirty="0" smtClean="0"/>
              <a:t/>
            </a:r>
            <a:br>
              <a:rPr lang="zh-CN" altLang="zh-CN" dirty="0" smtClean="0"/>
            </a:br>
            <a:r>
              <a:rPr lang="zh-CN" altLang="zh-CN" dirty="0" smtClean="0"/>
              <a:t>打杂：脚踏实地，胸怀全局</a:t>
            </a:r>
            <a:endParaRPr lang="zh-CN" altLang="zh-CN" dirty="0"/>
          </a:p>
        </p:txBody>
      </p:sp>
      <p:sp>
        <p:nvSpPr>
          <p:cNvPr id="4" name="椭圆 3"/>
          <p:cNvSpPr/>
          <p:nvPr/>
        </p:nvSpPr>
        <p:spPr>
          <a:xfrm>
            <a:off x="7667625" y="260350"/>
            <a:ext cx="1296988" cy="8651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2400" dirty="0"/>
              <a:t>微型案例</a:t>
            </a:r>
            <a:endParaRPr lang="zh-CN" alt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1"/>
          <p:cNvSpPr>
            <a:spLocks noGrp="1"/>
          </p:cNvSpPr>
          <p:nvPr>
            <p:ph idx="1"/>
          </p:nvPr>
        </p:nvSpPr>
        <p:spPr/>
        <p:txBody>
          <a:bodyPr/>
          <a:lstStyle/>
          <a:p>
            <a:pPr eaLnBrk="1" hangingPunct="1"/>
            <a:endParaRPr lang="en-US" altLang="zh-CN" dirty="0" smtClean="0"/>
          </a:p>
          <a:p>
            <a:pPr eaLnBrk="1" hangingPunct="1"/>
            <a:endParaRPr lang="en-US" altLang="zh-CN" dirty="0" smtClean="0"/>
          </a:p>
          <a:p>
            <a:pPr eaLnBrk="1" hangingPunct="1"/>
            <a:r>
              <a:rPr lang="en-US" altLang="zh-CN" sz="3200" dirty="0" smtClean="0"/>
              <a:t>1. </a:t>
            </a:r>
            <a:r>
              <a:rPr lang="zh-CN" altLang="en-US" sz="3200" dirty="0" smtClean="0"/>
              <a:t>秘书</a:t>
            </a:r>
            <a:r>
              <a:rPr lang="zh-CN" altLang="zh-CN" sz="3200" dirty="0" smtClean="0"/>
              <a:t>小琳</a:t>
            </a:r>
            <a:r>
              <a:rPr lang="zh-CN" altLang="en-US" sz="3200" dirty="0" smtClean="0"/>
              <a:t>为什么能在董事会会议冷场的情况下“救场”？</a:t>
            </a:r>
            <a:endParaRPr lang="en-US" altLang="zh-CN" sz="3200" dirty="0" smtClean="0"/>
          </a:p>
          <a:p>
            <a:pPr eaLnBrk="1" hangingPunct="1"/>
            <a:r>
              <a:rPr lang="en-US" altLang="zh-CN" sz="3200" dirty="0" smtClean="0"/>
              <a:t>2. </a:t>
            </a:r>
            <a:r>
              <a:rPr lang="zh-CN" altLang="en-US" sz="3200" dirty="0" smtClean="0"/>
              <a:t>本案例中的秘书小琳是怎样做好</a:t>
            </a:r>
            <a:r>
              <a:rPr lang="zh-CN" altLang="zh-CN" sz="3200" dirty="0" smtClean="0"/>
              <a:t>辅助工作</a:t>
            </a:r>
            <a:r>
              <a:rPr lang="zh-CN" altLang="en-US" sz="3200" dirty="0" smtClean="0"/>
              <a:t>的</a:t>
            </a:r>
            <a:r>
              <a:rPr lang="zh-CN" altLang="zh-CN" sz="3200" dirty="0" smtClean="0"/>
              <a:t>？</a:t>
            </a:r>
          </a:p>
          <a:p>
            <a:pPr eaLnBrk="1" hangingPunct="1"/>
            <a:endParaRPr lang="zh-CN" altLang="en-US" sz="32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互动问题</a:t>
            </a:r>
            <a:endParaRPr lang="zh-CN" altLang="en-US" dirty="0"/>
          </a:p>
        </p:txBody>
      </p:sp>
      <p:pic>
        <p:nvPicPr>
          <p:cNvPr id="5" name="Picture 4"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192" y="4437112"/>
            <a:ext cx="2058566" cy="1716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1"/>
          <p:cNvSpPr>
            <a:spLocks noGrp="1"/>
          </p:cNvSpPr>
          <p:nvPr>
            <p:ph idx="1"/>
          </p:nvPr>
        </p:nvSpPr>
        <p:spPr/>
        <p:txBody>
          <a:bodyPr/>
          <a:lstStyle/>
          <a:p>
            <a:pPr eaLnBrk="1" hangingPunct="1"/>
            <a:endParaRPr lang="en-US" altLang="zh-CN" sz="3600" dirty="0" smtClean="0"/>
          </a:p>
          <a:p>
            <a:pPr eaLnBrk="1" hangingPunct="1"/>
            <a:r>
              <a:rPr lang="zh-CN" altLang="en-US" sz="3400" dirty="0" smtClean="0"/>
              <a:t>第一节 秘书的内涵</a:t>
            </a:r>
            <a:endParaRPr lang="en-US" altLang="zh-CN" sz="3400" dirty="0" smtClean="0"/>
          </a:p>
          <a:p>
            <a:pPr eaLnBrk="1" hangingPunct="1"/>
            <a:r>
              <a:rPr lang="zh-CN" altLang="en-US" sz="3400" dirty="0" smtClean="0"/>
              <a:t>第二节 秘书的类别与层次</a:t>
            </a:r>
            <a:endParaRPr lang="en-US" altLang="zh-CN" sz="3400" dirty="0" smtClean="0"/>
          </a:p>
          <a:p>
            <a:pPr eaLnBrk="1" hangingPunct="1"/>
            <a:r>
              <a:rPr lang="zh-CN" altLang="en-US" sz="3400" dirty="0" smtClean="0"/>
              <a:t>第三节 秘书的职业特征与职业发展趋势</a:t>
            </a:r>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内 容</a:t>
            </a:r>
            <a:endParaRPr lang="zh-CN" altLang="en-US" dirty="0"/>
          </a:p>
        </p:txBody>
      </p:sp>
      <p:pic>
        <p:nvPicPr>
          <p:cNvPr id="5" name="Picture 4"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5" y="4581128"/>
            <a:ext cx="2058566" cy="1716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1"/>
          <p:cNvSpPr>
            <a:spLocks noGrp="1"/>
          </p:cNvSpPr>
          <p:nvPr>
            <p:ph idx="1"/>
          </p:nvPr>
        </p:nvSpPr>
        <p:spPr/>
        <p:txBody>
          <a:bodyPr/>
          <a:lstStyle/>
          <a:p>
            <a:pPr eaLnBrk="1" hangingPunct="1"/>
            <a:r>
              <a:rPr lang="zh-CN" altLang="en-US" sz="2800" dirty="0" smtClean="0"/>
              <a:t>一、秘书的类别</a:t>
            </a:r>
            <a:endParaRPr lang="en-US" altLang="zh-CN" sz="2800" dirty="0" smtClean="0"/>
          </a:p>
          <a:p>
            <a:pPr eaLnBrk="1" hangingPunct="1"/>
            <a:r>
              <a:rPr lang="zh-CN" altLang="en-US" sz="2800" dirty="0" smtClean="0"/>
              <a:t>（一）按</a:t>
            </a:r>
            <a:r>
              <a:rPr lang="zh-CN" altLang="zh-CN" sz="2800" dirty="0" smtClean="0"/>
              <a:t>秘书服务的对象划分</a:t>
            </a:r>
          </a:p>
          <a:p>
            <a:pPr eaLnBrk="1" hangingPunct="1"/>
            <a:r>
              <a:rPr lang="zh-CN" altLang="zh-CN" sz="2800" dirty="0" smtClean="0"/>
              <a:t>可以分为公务秘书和私人秘书两大类。</a:t>
            </a:r>
            <a:endParaRPr lang="en-US" altLang="zh-CN" sz="2800" dirty="0" smtClean="0"/>
          </a:p>
          <a:p>
            <a:pPr eaLnBrk="1" hangingPunct="1"/>
            <a:r>
              <a:rPr lang="zh-CN" altLang="en-US" sz="2800" dirty="0" smtClean="0"/>
              <a:t>（二）按</a:t>
            </a:r>
            <a:r>
              <a:rPr lang="zh-CN" altLang="zh-CN" sz="2800" dirty="0" smtClean="0"/>
              <a:t>秘书工作的性质划分</a:t>
            </a:r>
          </a:p>
          <a:p>
            <a:pPr eaLnBrk="1" hangingPunct="1"/>
            <a:r>
              <a:rPr lang="zh-CN" altLang="zh-CN" sz="2800" dirty="0" smtClean="0"/>
              <a:t>可以分为党政秘书、企业秘书、商务秘书等。</a:t>
            </a:r>
          </a:p>
          <a:p>
            <a:pPr eaLnBrk="1" hangingPunct="1"/>
            <a:r>
              <a:rPr lang="zh-CN" altLang="en-US" sz="2800" dirty="0" smtClean="0"/>
              <a:t>（三）按</a:t>
            </a:r>
            <a:r>
              <a:rPr lang="zh-CN" altLang="zh-CN" sz="2800" dirty="0" smtClean="0"/>
              <a:t>秘书业务的内容来划分</a:t>
            </a:r>
          </a:p>
          <a:p>
            <a:pPr eaLnBrk="1" hangingPunct="1"/>
            <a:r>
              <a:rPr lang="zh-CN" altLang="zh-CN" sz="2800" dirty="0" smtClean="0"/>
              <a:t>可以分为行政秘书、机要秘书、信访秘书、会议秘书、公关秘书等。</a:t>
            </a:r>
          </a:p>
          <a:p>
            <a:pPr eaLnBrk="1" hangingPunct="1">
              <a:buFont typeface="Wingdings 3" pitchFamily="18" charset="2"/>
              <a:buNone/>
            </a:pPr>
            <a:endParaRPr lang="zh-CN" altLang="zh-CN"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第二节　秘书的类别与层次</a:t>
            </a:r>
            <a:br>
              <a:rPr lang="zh-CN" altLang="zh-CN" dirty="0" smtClean="0"/>
            </a:br>
            <a:endParaRPr lang="zh-CN" altLang="en-US" dirty="0"/>
          </a:p>
        </p:txBody>
      </p:sp>
      <p:pic>
        <p:nvPicPr>
          <p:cNvPr id="6" name="Picture 4" descr="Q:\DownLoad\u=1062346140,2796613684&amp;fm=21&amp;gp=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44208" y="5157192"/>
            <a:ext cx="1842542" cy="1284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1"/>
          <p:cNvSpPr>
            <a:spLocks noGrp="1"/>
          </p:cNvSpPr>
          <p:nvPr>
            <p:ph idx="1"/>
          </p:nvPr>
        </p:nvSpPr>
        <p:spPr/>
        <p:txBody>
          <a:bodyPr/>
          <a:lstStyle/>
          <a:p>
            <a:pPr eaLnBrk="1" hangingPunct="1"/>
            <a:r>
              <a:rPr lang="zh-CN" altLang="en-US" smtClean="0"/>
              <a:t>一、秘书的类别</a:t>
            </a:r>
            <a:endParaRPr lang="en-US" altLang="zh-CN" smtClean="0"/>
          </a:p>
          <a:p>
            <a:pPr eaLnBrk="1" hangingPunct="1"/>
            <a:r>
              <a:rPr lang="zh-CN" altLang="en-US" smtClean="0"/>
              <a:t>（一）按秘书服务的对象划分</a:t>
            </a: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第二节　秘书的类别与层次</a:t>
            </a:r>
            <a:br>
              <a:rPr lang="zh-CN" altLang="zh-CN" dirty="0" smtClean="0"/>
            </a:br>
            <a:endParaRPr lang="zh-CN" altLang="en-US" dirty="0"/>
          </a:p>
        </p:txBody>
      </p:sp>
      <p:sp>
        <p:nvSpPr>
          <p:cNvPr id="4" name="圆角矩形 3"/>
          <p:cNvSpPr/>
          <p:nvPr/>
        </p:nvSpPr>
        <p:spPr>
          <a:xfrm>
            <a:off x="1042988" y="3141663"/>
            <a:ext cx="2808287"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dirty="0"/>
              <a:t>公务秘书</a:t>
            </a:r>
          </a:p>
        </p:txBody>
      </p:sp>
      <p:sp>
        <p:nvSpPr>
          <p:cNvPr id="5" name="圆角矩形 4"/>
          <p:cNvSpPr/>
          <p:nvPr/>
        </p:nvSpPr>
        <p:spPr>
          <a:xfrm>
            <a:off x="5292725" y="3141663"/>
            <a:ext cx="2663825" cy="12239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dirty="0"/>
              <a:t>私人秘书</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756150"/>
        </p:xfrm>
        <a:graphic>
          <a:graphicData uri="http://schemas.openxmlformats.org/drawingml/2006/table">
            <a:tbl>
              <a:tblPr firstRow="1" bandRow="1">
                <a:tableStyleId>{5C22544A-7EE6-4342-B048-85BDC9FD1C3A}</a:tableStyleId>
              </a:tblPr>
              <a:tblGrid>
                <a:gridCol w="1810544"/>
                <a:gridCol w="3312368"/>
                <a:gridCol w="3106688"/>
              </a:tblGrid>
              <a:tr h="951230">
                <a:tc>
                  <a:txBody>
                    <a:bodyPr/>
                    <a:lstStyle/>
                    <a:p>
                      <a:pPr algn="ctr"/>
                      <a:r>
                        <a:rPr lang="zh-CN" altLang="en-US" sz="2400" dirty="0" smtClean="0"/>
                        <a:t>相比较方面</a:t>
                      </a:r>
                      <a:endParaRPr lang="zh-CN" altLang="en-US" sz="2400" dirty="0"/>
                    </a:p>
                  </a:txBody>
                  <a:tcPr/>
                </a:tc>
                <a:tc>
                  <a:txBody>
                    <a:bodyPr/>
                    <a:lstStyle/>
                    <a:p>
                      <a:pPr algn="ctr"/>
                      <a:r>
                        <a:rPr lang="zh-CN" altLang="en-US" sz="2400" dirty="0" smtClean="0"/>
                        <a:t>公务秘书</a:t>
                      </a:r>
                      <a:endParaRPr lang="zh-CN" altLang="en-US" sz="2400" dirty="0"/>
                    </a:p>
                  </a:txBody>
                  <a:tcPr/>
                </a:tc>
                <a:tc>
                  <a:txBody>
                    <a:bodyPr/>
                    <a:lstStyle/>
                    <a:p>
                      <a:pPr algn="ctr"/>
                      <a:r>
                        <a:rPr lang="zh-CN" altLang="en-US" sz="2400" dirty="0" smtClean="0"/>
                        <a:t>私人秘书</a:t>
                      </a:r>
                      <a:endParaRPr lang="zh-CN" altLang="en-US" sz="2400" dirty="0"/>
                    </a:p>
                  </a:txBody>
                  <a:tcPr/>
                </a:tc>
              </a:tr>
              <a:tr h="951230">
                <a:tc>
                  <a:txBody>
                    <a:bodyPr/>
                    <a:lstStyle/>
                    <a:p>
                      <a:r>
                        <a:rPr lang="zh-CN" altLang="en-US" sz="2400" dirty="0" smtClean="0"/>
                        <a:t>服务对象</a:t>
                      </a:r>
                      <a:endParaRPr lang="zh-CN" altLang="en-US" sz="2400" dirty="0"/>
                    </a:p>
                  </a:txBody>
                  <a:tcPr/>
                </a:tc>
                <a:tc>
                  <a:txBody>
                    <a:bodyPr/>
                    <a:lstStyle/>
                    <a:p>
                      <a:r>
                        <a:rPr lang="zh-CN" altLang="en-US" sz="2400" dirty="0" smtClean="0"/>
                        <a:t>党政机关、</a:t>
                      </a:r>
                      <a:r>
                        <a:rPr lang="zh-CN" altLang="en-US" sz="2400" baseline="0" dirty="0" smtClean="0"/>
                        <a:t> 部队、国有企事业</a:t>
                      </a:r>
                      <a:endParaRPr lang="zh-CN" altLang="en-US" sz="2400" dirty="0"/>
                    </a:p>
                  </a:txBody>
                  <a:tcPr/>
                </a:tc>
                <a:tc>
                  <a:txBody>
                    <a:bodyPr/>
                    <a:lstStyle/>
                    <a:p>
                      <a:r>
                        <a:rPr lang="zh-CN" altLang="en-US" sz="2400" dirty="0" smtClean="0"/>
                        <a:t>非公企业、私人</a:t>
                      </a:r>
                      <a:endParaRPr lang="zh-CN" altLang="en-US" sz="2400" dirty="0"/>
                    </a:p>
                  </a:txBody>
                  <a:tcPr/>
                </a:tc>
              </a:tr>
              <a:tr h="951230">
                <a:tc>
                  <a:txBody>
                    <a:bodyPr/>
                    <a:lstStyle/>
                    <a:p>
                      <a:r>
                        <a:rPr lang="zh-CN" altLang="en-US" sz="2400" dirty="0" smtClean="0"/>
                        <a:t>工作性质</a:t>
                      </a:r>
                      <a:endParaRPr lang="zh-CN" altLang="en-US" sz="2400" dirty="0"/>
                    </a:p>
                  </a:txBody>
                  <a:tcPr/>
                </a:tc>
                <a:tc>
                  <a:txBody>
                    <a:bodyPr/>
                    <a:lstStyle/>
                    <a:p>
                      <a:r>
                        <a:rPr lang="zh-CN" altLang="en-US" sz="2400" dirty="0" smtClean="0"/>
                        <a:t>国家公务员、国家干部编制</a:t>
                      </a:r>
                      <a:endParaRPr lang="zh-CN" altLang="en-US" sz="2400" dirty="0"/>
                    </a:p>
                  </a:txBody>
                  <a:tcPr/>
                </a:tc>
                <a:tc>
                  <a:txBody>
                    <a:bodyPr/>
                    <a:lstStyle/>
                    <a:p>
                      <a:r>
                        <a:rPr lang="zh-CN" altLang="en-US" sz="2400" dirty="0" smtClean="0"/>
                        <a:t>普通职业</a:t>
                      </a:r>
                      <a:endParaRPr lang="zh-CN" altLang="en-US" sz="2400" dirty="0"/>
                    </a:p>
                  </a:txBody>
                  <a:tcPr/>
                </a:tc>
              </a:tr>
              <a:tr h="951230">
                <a:tc>
                  <a:txBody>
                    <a:bodyPr/>
                    <a:lstStyle/>
                    <a:p>
                      <a:r>
                        <a:rPr lang="zh-CN" altLang="en-US" sz="2400" dirty="0" smtClean="0"/>
                        <a:t>由谁支薪</a:t>
                      </a:r>
                      <a:endParaRPr lang="zh-CN" altLang="en-US" sz="2400" dirty="0"/>
                    </a:p>
                  </a:txBody>
                  <a:tcPr/>
                </a:tc>
                <a:tc>
                  <a:txBody>
                    <a:bodyPr/>
                    <a:lstStyle/>
                    <a:p>
                      <a:r>
                        <a:rPr lang="zh-CN" altLang="en-US" sz="2400" dirty="0" smtClean="0"/>
                        <a:t>国家或集体</a:t>
                      </a:r>
                      <a:endParaRPr lang="zh-CN" altLang="en-US" sz="2400" dirty="0"/>
                    </a:p>
                  </a:txBody>
                  <a:tcPr/>
                </a:tc>
                <a:tc>
                  <a:txBody>
                    <a:bodyPr/>
                    <a:lstStyle/>
                    <a:p>
                      <a:r>
                        <a:rPr lang="zh-CN" altLang="en-US" sz="2400" dirty="0" smtClean="0"/>
                        <a:t>聘用者</a:t>
                      </a:r>
                      <a:endParaRPr lang="zh-CN" altLang="en-US" sz="2400" dirty="0"/>
                    </a:p>
                  </a:txBody>
                  <a:tcPr/>
                </a:tc>
              </a:tr>
              <a:tr h="951230">
                <a:tc>
                  <a:txBody>
                    <a:bodyPr/>
                    <a:lstStyle/>
                    <a:p>
                      <a:r>
                        <a:rPr lang="zh-CN" altLang="en-US" sz="2400" dirty="0" smtClean="0"/>
                        <a:t>任职资格</a:t>
                      </a:r>
                      <a:endParaRPr lang="zh-CN" altLang="en-US" sz="2400" dirty="0"/>
                    </a:p>
                  </a:txBody>
                  <a:tcPr/>
                </a:tc>
                <a:tc>
                  <a:txBody>
                    <a:bodyPr/>
                    <a:lstStyle/>
                    <a:p>
                      <a:r>
                        <a:rPr lang="zh-CN" altLang="en-US" sz="2400" dirty="0" smtClean="0"/>
                        <a:t>通过公务员考试</a:t>
                      </a:r>
                      <a:endParaRPr lang="zh-CN" altLang="en-US" sz="2400" dirty="0"/>
                    </a:p>
                  </a:txBody>
                  <a:tcPr/>
                </a:tc>
                <a:tc>
                  <a:txBody>
                    <a:bodyPr/>
                    <a:lstStyle/>
                    <a:p>
                      <a:r>
                        <a:rPr lang="zh-CN" altLang="en-US" sz="2400" dirty="0" smtClean="0"/>
                        <a:t>社会招聘</a:t>
                      </a:r>
                      <a:endParaRPr lang="zh-CN" altLang="en-US" sz="2400" dirty="0"/>
                    </a:p>
                  </a:txBody>
                  <a:tcPr/>
                </a:tc>
              </a:tr>
            </a:tbl>
          </a:graphicData>
        </a:graphic>
      </p:graphicFrame>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公务秘书与私人秘书的区别</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ChangeArrowheads="1"/>
          </p:cNvSpPr>
          <p:nvPr>
            <p:ph type="title"/>
          </p:nvPr>
        </p:nvSpPr>
        <p:spPr/>
        <p:txBody>
          <a:bodyPr/>
          <a:lstStyle/>
          <a:p>
            <a:pPr algn="ctr" eaLnBrk="1" fontAlgn="auto" hangingPunct="1">
              <a:spcAft>
                <a:spcPts val="0"/>
              </a:spcAft>
              <a:defRPr/>
            </a:pPr>
            <a:r>
              <a:rPr lang="zh-CN" altLang="en-US" dirty="0" smtClean="0"/>
              <a:t>毛泽东身边“五大秘书</a:t>
            </a:r>
          </a:p>
        </p:txBody>
      </p:sp>
      <p:sp>
        <p:nvSpPr>
          <p:cNvPr id="34819" name="Rectangle 3"/>
          <p:cNvSpPr>
            <a:spLocks noGrp="1" noChangeArrowheads="1"/>
          </p:cNvSpPr>
          <p:nvPr>
            <p:ph type="body" idx="1"/>
          </p:nvPr>
        </p:nvSpPr>
        <p:spPr>
          <a:xfrm>
            <a:off x="323850" y="1268413"/>
            <a:ext cx="8134350" cy="5040312"/>
          </a:xfrm>
        </p:spPr>
        <p:txBody>
          <a:bodyPr/>
          <a:lstStyle/>
          <a:p>
            <a:pPr eaLnBrk="1" hangingPunct="1"/>
            <a:r>
              <a:rPr lang="zh-CN" altLang="en-US" sz="2400" dirty="0" smtClean="0"/>
              <a:t>毛泽东一生共有</a:t>
            </a:r>
            <a:r>
              <a:rPr lang="en-US" altLang="zh-CN" sz="2400" dirty="0" smtClean="0"/>
              <a:t>26</a:t>
            </a:r>
            <a:r>
              <a:rPr lang="zh-CN" altLang="en-US" sz="2400" dirty="0" smtClean="0"/>
              <a:t>位秘书，其中最主要的有</a:t>
            </a:r>
            <a:r>
              <a:rPr lang="en-US" altLang="zh-CN" sz="2400" dirty="0" smtClean="0"/>
              <a:t>5</a:t>
            </a:r>
            <a:r>
              <a:rPr lang="zh-CN" altLang="en-US" sz="2400" dirty="0" smtClean="0"/>
              <a:t>位：</a:t>
            </a:r>
          </a:p>
          <a:p>
            <a:pPr eaLnBrk="1" hangingPunct="1"/>
            <a:r>
              <a:rPr lang="zh-CN" altLang="en-US" sz="2400" dirty="0" smtClean="0"/>
              <a:t>政治秘书</a:t>
            </a:r>
            <a:r>
              <a:rPr lang="en-US" altLang="zh-CN" sz="2400" dirty="0" smtClean="0"/>
              <a:t>——</a:t>
            </a:r>
            <a:r>
              <a:rPr lang="zh-CN" altLang="en-US" sz="2400" dirty="0" smtClean="0"/>
              <a:t>胡乔木</a:t>
            </a:r>
          </a:p>
          <a:p>
            <a:pPr eaLnBrk="1" hangingPunct="1"/>
            <a:r>
              <a:rPr lang="zh-CN" altLang="en-US" sz="2400" dirty="0" smtClean="0"/>
              <a:t>日常秘书</a:t>
            </a:r>
            <a:r>
              <a:rPr lang="en-US" altLang="zh-CN" sz="2400" dirty="0" smtClean="0"/>
              <a:t>——</a:t>
            </a:r>
            <a:r>
              <a:rPr lang="zh-CN" altLang="en-US" sz="2400" dirty="0" smtClean="0"/>
              <a:t>田家英</a:t>
            </a:r>
          </a:p>
          <a:p>
            <a:pPr eaLnBrk="1" hangingPunct="1"/>
            <a:r>
              <a:rPr lang="zh-CN" altLang="en-US" sz="2400" dirty="0" smtClean="0"/>
              <a:t>机要秘书</a:t>
            </a:r>
            <a:r>
              <a:rPr lang="en-US" altLang="zh-CN" sz="2400" dirty="0" smtClean="0"/>
              <a:t>——</a:t>
            </a:r>
            <a:r>
              <a:rPr lang="zh-CN" altLang="en-US" sz="2400" dirty="0" smtClean="0"/>
              <a:t>叶子龙 </a:t>
            </a:r>
          </a:p>
          <a:p>
            <a:pPr eaLnBrk="1" hangingPunct="1"/>
            <a:r>
              <a:rPr lang="zh-CN" altLang="en-US" sz="2400" dirty="0" smtClean="0"/>
              <a:t>政治秘书</a:t>
            </a:r>
            <a:r>
              <a:rPr lang="en-US" altLang="zh-CN" sz="2400" dirty="0" smtClean="0"/>
              <a:t>——</a:t>
            </a:r>
            <a:r>
              <a:rPr lang="zh-CN" altLang="en-US" sz="2400" dirty="0" smtClean="0"/>
              <a:t>陈伯达 </a:t>
            </a:r>
          </a:p>
          <a:p>
            <a:pPr eaLnBrk="1" hangingPunct="1"/>
            <a:r>
              <a:rPr lang="zh-CN" altLang="en-US" sz="2400" dirty="0" smtClean="0"/>
              <a:t>生活秘书</a:t>
            </a:r>
            <a:r>
              <a:rPr lang="en-US" altLang="zh-CN" sz="2400" dirty="0" smtClean="0"/>
              <a:t>——</a:t>
            </a:r>
            <a:r>
              <a:rPr lang="zh-CN" altLang="en-US" sz="2400" dirty="0" smtClean="0"/>
              <a:t>江青 </a:t>
            </a:r>
          </a:p>
          <a:p>
            <a:pPr eaLnBrk="1" hangingPunct="1"/>
            <a:r>
              <a:rPr lang="zh-CN" altLang="en-US" dirty="0" smtClean="0"/>
              <a:t> </a:t>
            </a:r>
          </a:p>
        </p:txBody>
      </p:sp>
      <p:pic>
        <p:nvPicPr>
          <p:cNvPr id="34820" name="Picture 4" descr="8b66c1100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0825" y="4005263"/>
            <a:ext cx="1828800" cy="2395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1" name="Picture 5" descr="13eee6787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51050" y="4005263"/>
            <a:ext cx="1922463" cy="237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2" name="Picture 6" descr="b033db945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95738" y="4005263"/>
            <a:ext cx="1944687" cy="2392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3" name="Picture 7" descr="3f13f2a30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68144" y="4077072"/>
            <a:ext cx="3095625" cy="2366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4" name="Picture 8" descr="b1db75367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631113" y="4005263"/>
            <a:ext cx="1512887" cy="2392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椭圆 9"/>
          <p:cNvSpPr/>
          <p:nvPr/>
        </p:nvSpPr>
        <p:spPr>
          <a:xfrm>
            <a:off x="7596188" y="404813"/>
            <a:ext cx="1223962" cy="863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solidFill>
                  <a:prstClr val="white"/>
                </a:solidFill>
              </a:rPr>
              <a:t>微型案例</a:t>
            </a:r>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1"/>
          <p:cNvSpPr>
            <a:spLocks noGrp="1"/>
          </p:cNvSpPr>
          <p:nvPr>
            <p:ph idx="1"/>
          </p:nvPr>
        </p:nvSpPr>
        <p:spPr/>
        <p:txBody>
          <a:bodyPr/>
          <a:lstStyle/>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en-US" dirty="0" smtClean="0"/>
              <a:t>（二）按秘书工作的性质划分</a:t>
            </a:r>
            <a:r>
              <a:rPr lang="en-US" altLang="zh-CN" dirty="0" smtClean="0"/>
              <a:t/>
            </a:r>
            <a:br>
              <a:rPr lang="en-US" altLang="zh-CN" dirty="0" smtClean="0"/>
            </a:br>
            <a:endParaRPr lang="zh-CN" altLang="en-US" dirty="0"/>
          </a:p>
        </p:txBody>
      </p:sp>
      <p:sp>
        <p:nvSpPr>
          <p:cNvPr id="4" name="椭圆 3"/>
          <p:cNvSpPr/>
          <p:nvPr/>
        </p:nvSpPr>
        <p:spPr>
          <a:xfrm>
            <a:off x="755650" y="3141663"/>
            <a:ext cx="2087563" cy="12239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党政秘书</a:t>
            </a:r>
          </a:p>
        </p:txBody>
      </p:sp>
      <p:sp>
        <p:nvSpPr>
          <p:cNvPr id="5" name="椭圆 4"/>
          <p:cNvSpPr/>
          <p:nvPr/>
        </p:nvSpPr>
        <p:spPr>
          <a:xfrm>
            <a:off x="3635375" y="3068638"/>
            <a:ext cx="2160588" cy="12969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企业秘书</a:t>
            </a:r>
          </a:p>
        </p:txBody>
      </p:sp>
      <p:sp>
        <p:nvSpPr>
          <p:cNvPr id="6" name="椭圆 5"/>
          <p:cNvSpPr/>
          <p:nvPr/>
        </p:nvSpPr>
        <p:spPr>
          <a:xfrm>
            <a:off x="6588125" y="3068638"/>
            <a:ext cx="2087563" cy="12969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商务秘书</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1"/>
          <p:cNvSpPr>
            <a:spLocks noGrp="1"/>
          </p:cNvSpPr>
          <p:nvPr>
            <p:ph idx="1"/>
          </p:nvPr>
        </p:nvSpPr>
        <p:spPr>
          <a:xfrm>
            <a:off x="457200" y="692150"/>
            <a:ext cx="8229600" cy="5314950"/>
          </a:xfrm>
        </p:spPr>
        <p:txBody>
          <a:bodyPr/>
          <a:lstStyle/>
          <a:p>
            <a:pPr eaLnBrk="1" hangingPunct="1"/>
            <a:r>
              <a:rPr lang="zh-CN" altLang="zh-CN" sz="2800" dirty="0" smtClean="0"/>
              <a:t>商务秘书是协助上司处理各类商业性事务，并且负责起草合同，联络客户，收发函电，参与商务考察、商务洽谈、商业谈判、商业决策，以自己的专业知识和实际经验为领导理清头绪、分析利弊、提供意见、落实计划、办理具体业务等等。</a:t>
            </a:r>
          </a:p>
          <a:p>
            <a:pPr eaLnBrk="1" hangingPunct="1"/>
            <a:endParaRPr lang="zh-CN" altLang="en-US" dirty="0" smtClean="0"/>
          </a:p>
        </p:txBody>
      </p:sp>
      <p:pic>
        <p:nvPicPr>
          <p:cNvPr id="40963" name="Picture 2" descr="C:\Users\lenovo\Pictures\u=1133212437,4097970777&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51920" y="3356992"/>
            <a:ext cx="4519613" cy="266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1"/>
          <p:cNvSpPr>
            <a:spLocks noGrp="1"/>
          </p:cNvSpPr>
          <p:nvPr>
            <p:ph idx="1"/>
          </p:nvPr>
        </p:nvSpPr>
        <p:spPr/>
        <p:txBody>
          <a:bodyPr/>
          <a:lstStyle/>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en-US" dirty="0" smtClean="0"/>
              <a:t>（三）按秘书业务的内容划分</a:t>
            </a:r>
            <a:br>
              <a:rPr lang="zh-CN" altLang="en-US" dirty="0" smtClean="0"/>
            </a:br>
            <a:endParaRPr lang="zh-CN" altLang="en-US" dirty="0"/>
          </a:p>
        </p:txBody>
      </p:sp>
      <p:sp>
        <p:nvSpPr>
          <p:cNvPr id="8" name="弦形 7"/>
          <p:cNvSpPr/>
          <p:nvPr/>
        </p:nvSpPr>
        <p:spPr>
          <a:xfrm>
            <a:off x="539750" y="1484313"/>
            <a:ext cx="1800225" cy="2160587"/>
          </a:xfrm>
          <a:prstGeom prst="chor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行政秘书</a:t>
            </a:r>
          </a:p>
        </p:txBody>
      </p:sp>
      <p:sp>
        <p:nvSpPr>
          <p:cNvPr id="10" name="弦形 9"/>
          <p:cNvSpPr/>
          <p:nvPr/>
        </p:nvSpPr>
        <p:spPr>
          <a:xfrm>
            <a:off x="3779838" y="1484313"/>
            <a:ext cx="1800225" cy="2016125"/>
          </a:xfrm>
          <a:prstGeom prst="chor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机要秘书</a:t>
            </a:r>
          </a:p>
        </p:txBody>
      </p:sp>
      <p:sp>
        <p:nvSpPr>
          <p:cNvPr id="11" name="弦形 10"/>
          <p:cNvSpPr/>
          <p:nvPr/>
        </p:nvSpPr>
        <p:spPr>
          <a:xfrm>
            <a:off x="6875463" y="1557338"/>
            <a:ext cx="1728787" cy="1871662"/>
          </a:xfrm>
          <a:prstGeom prst="chord">
            <a:avLst>
              <a:gd name="adj1" fmla="val 2700000"/>
              <a:gd name="adj2" fmla="val 1654667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信访秘书</a:t>
            </a:r>
          </a:p>
        </p:txBody>
      </p:sp>
      <p:sp>
        <p:nvSpPr>
          <p:cNvPr id="12" name="弦形 11"/>
          <p:cNvSpPr/>
          <p:nvPr/>
        </p:nvSpPr>
        <p:spPr>
          <a:xfrm>
            <a:off x="2124075" y="3933825"/>
            <a:ext cx="1800225" cy="2087563"/>
          </a:xfrm>
          <a:prstGeom prst="chord">
            <a:avLst>
              <a:gd name="adj1" fmla="val 2700000"/>
              <a:gd name="adj2" fmla="val 1661487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会议秘书</a:t>
            </a:r>
          </a:p>
        </p:txBody>
      </p:sp>
      <p:sp>
        <p:nvSpPr>
          <p:cNvPr id="13" name="弦形 12"/>
          <p:cNvSpPr/>
          <p:nvPr/>
        </p:nvSpPr>
        <p:spPr>
          <a:xfrm>
            <a:off x="5795963" y="3860800"/>
            <a:ext cx="1871662" cy="2089150"/>
          </a:xfrm>
          <a:prstGeom prst="chord">
            <a:avLst>
              <a:gd name="adj1" fmla="val 2700000"/>
              <a:gd name="adj2" fmla="val 1661859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公关秘书</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1"/>
          <p:cNvSpPr>
            <a:spLocks noGrp="1"/>
          </p:cNvSpPr>
          <p:nvPr>
            <p:ph idx="1"/>
          </p:nvPr>
        </p:nvSpPr>
        <p:spPr>
          <a:xfrm>
            <a:off x="457200" y="549275"/>
            <a:ext cx="8229600" cy="5457825"/>
          </a:xfrm>
        </p:spPr>
        <p:txBody>
          <a:bodyPr/>
          <a:lstStyle/>
          <a:p>
            <a:pPr eaLnBrk="1" hangingPunct="1"/>
            <a:r>
              <a:rPr lang="zh-CN" altLang="zh-CN" sz="2800" dirty="0" smtClean="0"/>
              <a:t>行政秘书是指辅助领导处理一些行政事务，行政秘书的工作以保障公司正常运营为主，工作内容比较多元化</a:t>
            </a:r>
            <a:r>
              <a:rPr lang="zh-CN" altLang="en-US" sz="2800" dirty="0" smtClean="0"/>
              <a:t>。他们协助领导工作，代表领导处理某些公务，参与某些决策，具有较强的协调能力和组织能力。</a:t>
            </a:r>
            <a:endParaRPr lang="zh-CN" altLang="zh-CN" sz="2800" dirty="0" smtClean="0"/>
          </a:p>
          <a:p>
            <a:pPr eaLnBrk="1" hangingPunct="1"/>
            <a:r>
              <a:rPr lang="zh-CN" altLang="zh-CN" sz="2800" dirty="0" smtClean="0"/>
              <a:t>机要秘书是指在党政军机关从事机密文电的翻译、文书处理及保管的秘书。</a:t>
            </a:r>
            <a:endParaRPr lang="en-US" altLang="zh-CN" sz="2800" dirty="0" smtClean="0"/>
          </a:p>
          <a:p>
            <a:pPr eaLnBrk="1" hangingPunct="1"/>
            <a:endParaRPr lang="zh-CN" altLang="en-US" sz="3200" dirty="0" smtClean="0"/>
          </a:p>
        </p:txBody>
      </p:sp>
      <p:pic>
        <p:nvPicPr>
          <p:cNvPr id="43011"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4209" y="4365105"/>
            <a:ext cx="2129880" cy="158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1"/>
          <p:cNvSpPr>
            <a:spLocks noGrp="1"/>
          </p:cNvSpPr>
          <p:nvPr>
            <p:ph idx="1"/>
          </p:nvPr>
        </p:nvSpPr>
        <p:spPr>
          <a:xfrm>
            <a:off x="457200" y="620713"/>
            <a:ext cx="8229600" cy="5386387"/>
          </a:xfrm>
        </p:spPr>
        <p:txBody>
          <a:bodyPr/>
          <a:lstStyle/>
          <a:p>
            <a:pPr eaLnBrk="1" hangingPunct="1"/>
            <a:r>
              <a:rPr lang="zh-CN" altLang="zh-CN" sz="2800" dirty="0" smtClean="0"/>
              <a:t>信访秘书是指各级党政机关、企事业单位以及社会团体中专门辅助领导处理人民群众来信、来访的秘书。</a:t>
            </a:r>
          </a:p>
          <a:p>
            <a:pPr eaLnBrk="1" hangingPunct="1"/>
            <a:r>
              <a:rPr lang="zh-CN" altLang="zh-CN" sz="2800" dirty="0" smtClean="0"/>
              <a:t>会议秘书是领导人或各位召开的各级各类会议中负责承办、组织和协调服务的秘书人员。</a:t>
            </a:r>
          </a:p>
          <a:p>
            <a:pPr eaLnBrk="1" hangingPunct="1"/>
            <a:r>
              <a:rPr lang="zh-CN" altLang="zh-CN" sz="2800" dirty="0" smtClean="0"/>
              <a:t>公关秘书是指能够协助领导协调好各种关系，处理好各类矛盾，树立和维护好组织的良好形象，公关秘书一般就有较强的社交能力和较好的性格修养。</a:t>
            </a:r>
          </a:p>
          <a:p>
            <a:pPr eaLnBrk="1" hangingPunct="1"/>
            <a:endParaRPr lang="zh-CN" altLang="en-US" sz="3200" dirty="0" smtClean="0"/>
          </a:p>
          <a:p>
            <a:pPr eaLnBrk="1" hangingPunct="1"/>
            <a:endParaRPr lang="zh-CN" altLang="en-US" dirty="0" smtClean="0"/>
          </a:p>
        </p:txBody>
      </p:sp>
      <p:pic>
        <p:nvPicPr>
          <p:cNvPr id="45059"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00" y="4797152"/>
            <a:ext cx="1914525" cy="142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gn="ctr" eaLnBrk="1" fontAlgn="auto" hangingPunct="1">
              <a:spcAft>
                <a:spcPts val="0"/>
              </a:spcAft>
              <a:defRPr/>
            </a:pPr>
            <a:r>
              <a:rPr lang="zh-CN" altLang="en-US" sz="3600" dirty="0" smtClean="0">
                <a:solidFill>
                  <a:srgbClr val="CC6600"/>
                </a:solidFill>
                <a:effectLst/>
              </a:rPr>
              <a:t>毛泽东晚年的机要秘书张玉凤</a:t>
            </a:r>
          </a:p>
        </p:txBody>
      </p:sp>
      <p:sp>
        <p:nvSpPr>
          <p:cNvPr id="44035" name="Rectangle 3"/>
          <p:cNvSpPr>
            <a:spLocks noGrp="1" noChangeArrowheads="1"/>
          </p:cNvSpPr>
          <p:nvPr>
            <p:ph type="body" idx="1"/>
          </p:nvPr>
        </p:nvSpPr>
        <p:spPr>
          <a:xfrm>
            <a:off x="457200" y="1341438"/>
            <a:ext cx="8229600" cy="4665662"/>
          </a:xfrm>
        </p:spPr>
        <p:txBody>
          <a:bodyPr/>
          <a:lstStyle/>
          <a:p>
            <a:pPr eaLnBrk="1" hangingPunct="1">
              <a:lnSpc>
                <a:spcPct val="90000"/>
              </a:lnSpc>
            </a:pPr>
            <a:r>
              <a:rPr lang="zh-CN" altLang="en-US" sz="2800" smtClean="0"/>
              <a:t>在毛泽东生命的最后两年里，张玉凤成了毛泽东的机要秘书兼生活秘书。毛泽东去世后，江青一直打着毛泽东晚年谈话记录的主意。在江青向张玉凤索取保险柜钥匙时，张玉凤却说：“主席留下的一切，都是党和国家的财富，若要清理必须经华主席批准”。</a:t>
            </a:r>
          </a:p>
        </p:txBody>
      </p:sp>
      <p:pic>
        <p:nvPicPr>
          <p:cNvPr id="44036" name="Picture 2" descr="c:\users\lenovo\appdata\roaming\360se6\USERDA~1\Temp\136152~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35600" y="3644900"/>
            <a:ext cx="2773363" cy="266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椭圆 4"/>
          <p:cNvSpPr/>
          <p:nvPr/>
        </p:nvSpPr>
        <p:spPr>
          <a:xfrm>
            <a:off x="7596188" y="404813"/>
            <a:ext cx="1223962" cy="863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微型案例</a:t>
            </a:r>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pPr marL="365760" indent="-256032" eaLnBrk="1" fontAlgn="auto" hangingPunct="1">
              <a:spcAft>
                <a:spcPts val="0"/>
              </a:spcAft>
              <a:buFont typeface="Wingdings 3"/>
              <a:buChar char=""/>
              <a:defRPr/>
            </a:pPr>
            <a:endParaRPr lang="en-US" altLang="zh-CN" sz="3200" dirty="0" smtClean="0"/>
          </a:p>
          <a:p>
            <a:pPr marL="365760" indent="-256032" eaLnBrk="1" fontAlgn="auto" hangingPunct="1">
              <a:spcAft>
                <a:spcPts val="0"/>
              </a:spcAft>
              <a:buFont typeface="Wingdings 3"/>
              <a:buChar char=""/>
              <a:defRPr/>
            </a:pPr>
            <a:r>
              <a:rPr lang="en-US" altLang="zh-CN" sz="3200" dirty="0" smtClean="0"/>
              <a:t>1. </a:t>
            </a:r>
            <a:r>
              <a:rPr lang="zh-CN" altLang="zh-CN" sz="3200" dirty="0" smtClean="0"/>
              <a:t>了解秘书的由来；</a:t>
            </a:r>
          </a:p>
          <a:p>
            <a:pPr marL="365760" indent="-256032" eaLnBrk="1" fontAlgn="auto" hangingPunct="1">
              <a:spcAft>
                <a:spcPts val="0"/>
              </a:spcAft>
              <a:buFont typeface="Wingdings 3"/>
              <a:buChar char=""/>
              <a:defRPr/>
            </a:pPr>
            <a:r>
              <a:rPr lang="en-US" altLang="zh-CN" sz="3200" dirty="0" smtClean="0"/>
              <a:t>2. </a:t>
            </a:r>
            <a:r>
              <a:rPr lang="zh-CN" altLang="zh-CN" sz="3200" dirty="0" smtClean="0"/>
              <a:t>理解并掌握秘书的</a:t>
            </a:r>
            <a:r>
              <a:rPr lang="zh-CN" altLang="en-US" sz="3200" dirty="0" smtClean="0"/>
              <a:t>定义</a:t>
            </a:r>
            <a:r>
              <a:rPr lang="zh-CN" altLang="zh-CN" sz="3200" dirty="0" smtClean="0"/>
              <a:t>；</a:t>
            </a:r>
          </a:p>
          <a:p>
            <a:pPr marL="365760" indent="-256032" eaLnBrk="1" fontAlgn="auto" hangingPunct="1">
              <a:spcAft>
                <a:spcPts val="0"/>
              </a:spcAft>
              <a:buFont typeface="Wingdings 3"/>
              <a:buChar char=""/>
              <a:defRPr/>
            </a:pPr>
            <a:r>
              <a:rPr lang="en-US" altLang="zh-CN" sz="3200" dirty="0" smtClean="0"/>
              <a:t>3. </a:t>
            </a:r>
            <a:r>
              <a:rPr lang="zh-CN" altLang="zh-CN" sz="3200" dirty="0" smtClean="0"/>
              <a:t>了解秘书的类别与层次；</a:t>
            </a:r>
          </a:p>
          <a:p>
            <a:pPr marL="365760" indent="-256032" eaLnBrk="1" fontAlgn="auto" hangingPunct="1">
              <a:spcAft>
                <a:spcPts val="0"/>
              </a:spcAft>
              <a:buFont typeface="Wingdings 3"/>
              <a:buChar char=""/>
              <a:defRPr/>
            </a:pPr>
            <a:r>
              <a:rPr lang="en-US" altLang="zh-CN" sz="3200" dirty="0" smtClean="0"/>
              <a:t>4. </a:t>
            </a:r>
            <a:r>
              <a:rPr lang="zh-CN" altLang="zh-CN" sz="3200" dirty="0" smtClean="0"/>
              <a:t>了解秘书职业特征与职业发展趋势</a:t>
            </a:r>
            <a:endParaRPr lang="zh-CN" altLang="zh-CN" sz="3200"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学习目标</a:t>
            </a:r>
            <a:endParaRPr lang="zh-CN" altLang="en-US" dirty="0"/>
          </a:p>
        </p:txBody>
      </p:sp>
      <p:pic>
        <p:nvPicPr>
          <p:cNvPr id="7" name="Picture 4"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5" y="4581128"/>
            <a:ext cx="2058566" cy="1716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1"/>
          <p:cNvSpPr>
            <a:spLocks noGrp="1"/>
          </p:cNvSpPr>
          <p:nvPr>
            <p:ph idx="1"/>
          </p:nvPr>
        </p:nvSpPr>
        <p:spPr/>
        <p:txBody>
          <a:bodyPr/>
          <a:lstStyle/>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二、秘书的层次</a:t>
            </a:r>
            <a:br>
              <a:rPr lang="zh-CN" altLang="zh-CN" dirty="0" smtClean="0"/>
            </a:br>
            <a:endParaRPr lang="zh-CN" altLang="en-US" dirty="0"/>
          </a:p>
        </p:txBody>
      </p:sp>
      <p:sp>
        <p:nvSpPr>
          <p:cNvPr id="4" name="梯形 3"/>
          <p:cNvSpPr/>
          <p:nvPr/>
        </p:nvSpPr>
        <p:spPr>
          <a:xfrm>
            <a:off x="2627313" y="4724400"/>
            <a:ext cx="3889375" cy="1225550"/>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初级秘书</a:t>
            </a:r>
          </a:p>
        </p:txBody>
      </p:sp>
      <p:sp>
        <p:nvSpPr>
          <p:cNvPr id="5" name="梯形 4"/>
          <p:cNvSpPr/>
          <p:nvPr/>
        </p:nvSpPr>
        <p:spPr>
          <a:xfrm>
            <a:off x="3276600" y="3068638"/>
            <a:ext cx="2590800" cy="1152525"/>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中级秘书</a:t>
            </a:r>
          </a:p>
        </p:txBody>
      </p:sp>
      <p:sp>
        <p:nvSpPr>
          <p:cNvPr id="6" name="梯形 5"/>
          <p:cNvSpPr/>
          <p:nvPr/>
        </p:nvSpPr>
        <p:spPr>
          <a:xfrm>
            <a:off x="3708400" y="1557338"/>
            <a:ext cx="1584325" cy="1008062"/>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高级秘书</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2956" name="Group 204"/>
          <p:cNvGraphicFramePr>
            <a:graphicFrameLocks noGrp="1"/>
          </p:cNvGraphicFramePr>
          <p:nvPr/>
        </p:nvGraphicFramePr>
        <p:xfrm>
          <a:off x="395288" y="1341438"/>
          <a:ext cx="8353425" cy="5335663"/>
        </p:xfrm>
        <a:graphic>
          <a:graphicData uri="http://schemas.openxmlformats.org/drawingml/2006/table">
            <a:tbl>
              <a:tblPr/>
              <a:tblGrid>
                <a:gridCol w="1346200"/>
                <a:gridCol w="1343025"/>
                <a:gridCol w="2933700"/>
                <a:gridCol w="2730500"/>
              </a:tblGrid>
              <a:tr h="4889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8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职能层次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800" b="0"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a typeface="黑体" pitchFamily="49" charset="-122"/>
                        </a:rPr>
                        <a:t>工作性质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8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具    体    内    容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1800" b="0"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a typeface="黑体" pitchFamily="49" charset="-122"/>
                        </a:rPr>
                        <a:t>作        用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1311065">
                <a:tc>
                  <a:txBody>
                    <a:bodyPr/>
                    <a:lstStyle/>
                    <a:p>
                      <a:pPr marL="533400" marR="0" lvl="0" indent="-533400" algn="ctr" defTabSz="914400" rtl="0" eaLnBrk="1" fontAlgn="base" latinLnBrk="0" hangingPunct="1">
                        <a:lnSpc>
                          <a:spcPct val="100000"/>
                        </a:lnSpc>
                        <a:spcBef>
                          <a:spcPct val="0"/>
                        </a:spcBef>
                        <a:spcAft>
                          <a:spcPct val="0"/>
                        </a:spcAft>
                        <a:buClrTx/>
                        <a:buSzTx/>
                        <a:buFontTx/>
                        <a:buNone/>
                        <a:tabLst/>
                      </a:pPr>
                      <a:endParaRPr kumimoji="1" lang="en-US" altLang="zh-CN"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endParaRPr>
                    </a:p>
                    <a:p>
                      <a:pPr marL="533400" marR="0" lvl="0" indent="-533400" algn="ctr"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初级秘书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从事操作性服务工作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打印文件、谈话速记、迎来送往、电脑操作、文案管理、接听电话等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使领导者从烦琐事务中解脱，并避免或减少办理具体事务过程中的漏洞</a:t>
                      </a:r>
                      <a:endParaRPr kumimoji="1" lang="zh-CN" altLang="en-US" sz="2000" b="0" i="0" u="none" strike="noStrike" cap="none" normalizeH="0" baseline="0" dirty="0" smtClean="0">
                        <a:ln>
                          <a:noFill/>
                        </a:ln>
                        <a:solidFill>
                          <a:srgbClr val="FF0000"/>
                        </a:solidFill>
                        <a:effectLst>
                          <a:outerShdw blurRad="38100" dist="38100" dir="2700000" algn="tl">
                            <a:srgbClr val="FFFFFF"/>
                          </a:outerShdw>
                        </a:effectLst>
                        <a:latin typeface="Times New Roman" pitchFamily="18" charset="0"/>
                        <a:ea typeface="黑体" pitchFamily="49" charset="-122"/>
                      </a:endParaRP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2224988">
                <a:tc>
                  <a:txBody>
                    <a:bodyPr/>
                    <a:lstStyle/>
                    <a:p>
                      <a:pPr marL="533400" marR="0" lvl="0" indent="-533400" algn="ctr" defTabSz="914400" rtl="0" eaLnBrk="1" fontAlgn="base" latinLnBrk="0" hangingPunct="1">
                        <a:lnSpc>
                          <a:spcPct val="100000"/>
                        </a:lnSpc>
                        <a:spcBef>
                          <a:spcPct val="0"/>
                        </a:spcBef>
                        <a:spcAft>
                          <a:spcPct val="0"/>
                        </a:spcAft>
                        <a:buClrTx/>
                        <a:buSzTx/>
                        <a:buFontTx/>
                        <a:buNone/>
                        <a:tabLst/>
                      </a:pPr>
                      <a:endParaRPr kumimoji="1" lang="en-US" altLang="zh-CN" sz="2000" b="0"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a typeface="黑体" pitchFamily="49" charset="-122"/>
                      </a:endParaRPr>
                    </a:p>
                    <a:p>
                      <a:pPr marL="533400" marR="0" lvl="0" indent="-533400" algn="ctr" defTabSz="914400" rtl="0" eaLnBrk="1" fontAlgn="base" latinLnBrk="0" hangingPunct="1">
                        <a:lnSpc>
                          <a:spcPct val="100000"/>
                        </a:lnSpc>
                        <a:spcBef>
                          <a:spcPct val="0"/>
                        </a:spcBef>
                        <a:spcAft>
                          <a:spcPct val="0"/>
                        </a:spcAft>
                        <a:buClrTx/>
                        <a:buSzTx/>
                        <a:buFontTx/>
                        <a:buNone/>
                        <a:tabLst/>
                      </a:pPr>
                      <a:endParaRPr kumimoji="1" lang="en-US" altLang="zh-CN" sz="2000" b="0"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a typeface="黑体" pitchFamily="49" charset="-122"/>
                      </a:endParaRPr>
                    </a:p>
                    <a:p>
                      <a:pPr marL="533400" marR="0" lvl="0" indent="-533400" algn="ctr"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a typeface="黑体" pitchFamily="49" charset="-122"/>
                        </a:rPr>
                        <a:t>中级秘书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a:t>
                      </a: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从事辅助性管理工作和部分操作性事务工作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筹办各种会议；协调机关内各部门的职能活动；办理文件的拟写、修改、处理、保管及档案信息的开发利用；协助领导发布各种指示并检查落实情况等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在协助领导办文、办会、办事的过程中，要协助领导协调组织各种内外关系，在领导活动中积极发挥拾遗补缺的职能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1310609">
                <a:tc>
                  <a:txBody>
                    <a:bodyPr/>
                    <a:lstStyle/>
                    <a:p>
                      <a:pPr marL="533400" marR="0" lvl="0" indent="-533400" algn="ctr" defTabSz="914400" rtl="0" eaLnBrk="1" fontAlgn="base" latinLnBrk="0" hangingPunct="1">
                        <a:lnSpc>
                          <a:spcPct val="100000"/>
                        </a:lnSpc>
                        <a:spcBef>
                          <a:spcPct val="0"/>
                        </a:spcBef>
                        <a:spcAft>
                          <a:spcPct val="0"/>
                        </a:spcAft>
                        <a:buClrTx/>
                        <a:buSzTx/>
                        <a:buFontTx/>
                        <a:buNone/>
                        <a:tabLst/>
                      </a:pPr>
                      <a:endParaRPr kumimoji="1" lang="en-US" altLang="zh-CN"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endParaRPr>
                    </a:p>
                    <a:p>
                      <a:pPr marL="533400" marR="0" lvl="0" indent="-533400" algn="ctr"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高级秘书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从事高级参谋和助手的工作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参谋、协调等方面的工作内容更多，操作性工作内容相对较少 </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CN" altLang="en-US" sz="2000" b="0"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黑体" pitchFamily="49" charset="-122"/>
                        </a:rPr>
                        <a:t>　在高层政府机关、规模较大的企业和社会团体内部，配备有高级秘书</a:t>
                      </a:r>
                    </a:p>
                  </a:txBody>
                  <a:tcPr marT="45718" marB="45718"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2826" name="Rectangle 74"/>
          <p:cNvSpPr>
            <a:spLocks noGrp="1" noChangeArrowheads="1"/>
          </p:cNvSpPr>
          <p:nvPr>
            <p:ph type="title"/>
          </p:nvPr>
        </p:nvSpPr>
        <p:spPr>
          <a:xfrm>
            <a:off x="2627784" y="227013"/>
            <a:ext cx="4680520" cy="838200"/>
          </a:xfrm>
        </p:spPr>
        <p:txBody>
          <a:bodyPr/>
          <a:lstStyle/>
          <a:p>
            <a:pPr eaLnBrk="1" fontAlgn="auto" hangingPunct="1">
              <a:spcAft>
                <a:spcPts val="0"/>
              </a:spcAft>
              <a:defRPr/>
            </a:pPr>
            <a:r>
              <a:rPr lang="zh-CN" altLang="en-US" dirty="0" smtClean="0">
                <a:solidFill>
                  <a:srgbClr val="017AFF"/>
                </a:solidFill>
              </a:rPr>
              <a:t>二、秘书的层次</a:t>
            </a:r>
          </a:p>
        </p:txBody>
      </p:sp>
      <p:pic>
        <p:nvPicPr>
          <p:cNvPr id="47134" name="Picture 194" descr="图标1副本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5188" y="390525"/>
            <a:ext cx="3371850" cy="68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826" name="Rectangle 74"/>
          <p:cNvSpPr>
            <a:spLocks noGrp="1" noChangeArrowheads="1"/>
          </p:cNvSpPr>
          <p:nvPr>
            <p:ph type="title"/>
          </p:nvPr>
        </p:nvSpPr>
        <p:spPr>
          <a:xfrm>
            <a:off x="2699792" y="227013"/>
            <a:ext cx="3528392" cy="838200"/>
          </a:xfrm>
        </p:spPr>
        <p:txBody>
          <a:bodyPr/>
          <a:lstStyle/>
          <a:p>
            <a:pPr algn="ctr" eaLnBrk="1" fontAlgn="auto" hangingPunct="1">
              <a:spcAft>
                <a:spcPts val="0"/>
              </a:spcAft>
              <a:defRPr/>
            </a:pPr>
            <a:r>
              <a:rPr lang="zh-CN" altLang="en-US" dirty="0" smtClean="0">
                <a:solidFill>
                  <a:srgbClr val="017AFF"/>
                </a:solidFill>
              </a:rPr>
              <a:t>你成就了我</a:t>
            </a:r>
          </a:p>
        </p:txBody>
      </p:sp>
      <p:pic>
        <p:nvPicPr>
          <p:cNvPr id="48131" name="Picture 194" descr="图标1副本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5188" y="390525"/>
            <a:ext cx="3371850" cy="68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横卷形 4"/>
          <p:cNvSpPr/>
          <p:nvPr/>
        </p:nvSpPr>
        <p:spPr>
          <a:xfrm>
            <a:off x="395288" y="260350"/>
            <a:ext cx="8208962" cy="6597650"/>
          </a:xfrm>
          <a:prstGeom prst="horizontalScroll">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dirty="0">
              <a:solidFill>
                <a:schemeClr val="bg1"/>
              </a:solidFill>
            </a:endParaRPr>
          </a:p>
        </p:txBody>
      </p:sp>
      <p:sp>
        <p:nvSpPr>
          <p:cNvPr id="48133" name="TextBox 11"/>
          <p:cNvSpPr txBox="1">
            <a:spLocks noChangeArrowheads="1"/>
          </p:cNvSpPr>
          <p:nvPr/>
        </p:nvSpPr>
        <p:spPr bwMode="auto">
          <a:xfrm>
            <a:off x="1042988" y="1196975"/>
            <a:ext cx="7561262" cy="5047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266700"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ea typeface="黑体" pitchFamily="49" charset="-122"/>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ea typeface="黑体" pitchFamily="49" charset="-122"/>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ea typeface="黑体" pitchFamily="49" charset="-122"/>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ea typeface="黑体" pitchFamily="49" charset="-122"/>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ea typeface="黑体" pitchFamily="49" charset="-122"/>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9pPr>
          </a:lstStyle>
          <a:p>
            <a:pPr eaLnBrk="1" hangingPunct="1">
              <a:spcBef>
                <a:spcPct val="0"/>
              </a:spcBef>
              <a:buClrTx/>
              <a:buSzTx/>
              <a:buFontTx/>
              <a:buNone/>
            </a:pPr>
            <a:r>
              <a:rPr lang="zh-CN" altLang="zh-CN" sz="2300" dirty="0">
                <a:latin typeface="华文楷体" pitchFamily="2" charset="-122"/>
                <a:ea typeface="华文楷体" pitchFamily="2" charset="-122"/>
                <a:cs typeface="Times New Roman" pitchFamily="18" charset="0"/>
              </a:rPr>
              <a:t>我大学毕业后在一家企业里做文员，顶头上司大刘是个很得董事长器重的红人。</a:t>
            </a:r>
          </a:p>
          <a:p>
            <a:pPr>
              <a:spcBef>
                <a:spcPct val="0"/>
              </a:spcBef>
              <a:buClrTx/>
              <a:buSzTx/>
              <a:buFontTx/>
              <a:buNone/>
            </a:pPr>
            <a:r>
              <a:rPr lang="zh-CN" altLang="zh-CN" sz="2300" dirty="0">
                <a:latin typeface="华文楷体" pitchFamily="2" charset="-122"/>
                <a:ea typeface="华文楷体" pitchFamily="2" charset="-122"/>
                <a:cs typeface="Times New Roman" pitchFamily="18" charset="0"/>
              </a:rPr>
              <a:t>我初来咋到，做的只是打杂的工作，那些又脏又累、没名没利的活儿全归我干。而自从我来之后，大刘就越来越会忙里偷闲，一些本该由他亲自去做的工作都推给了我。</a:t>
            </a:r>
          </a:p>
          <a:p>
            <a:pPr>
              <a:spcBef>
                <a:spcPct val="0"/>
              </a:spcBef>
              <a:buClrTx/>
              <a:buSzTx/>
              <a:buFontTx/>
              <a:buNone/>
            </a:pPr>
            <a:r>
              <a:rPr lang="zh-CN" altLang="zh-CN" sz="2300" dirty="0">
                <a:latin typeface="华文楷体" pitchFamily="2" charset="-122"/>
                <a:ea typeface="华文楷体" pitchFamily="2" charset="-122"/>
                <a:cs typeface="Times New Roman" pitchFamily="18" charset="0"/>
              </a:rPr>
              <a:t>作为知名企业，我们经常要参加省市组织的长跑、登山、演出等活动，所以需要一些采访和拍照。这样的工作花费时间长，又不算加班，所以大刘就安排我去做。有时候董事长开会之后，存下了很多录音、记录需要整理，这些东西比较繁琐，一做就要到凌晨，而大刘则自己溜回家去，让我一个人在办公室里加班。</a:t>
            </a:r>
          </a:p>
          <a:p>
            <a:pPr>
              <a:spcBef>
                <a:spcPct val="0"/>
              </a:spcBef>
              <a:buClrTx/>
              <a:buSzTx/>
              <a:buFontTx/>
              <a:buNone/>
            </a:pPr>
            <a:r>
              <a:rPr lang="zh-CN" altLang="en-US" sz="2300" dirty="0">
                <a:latin typeface="华文楷体" pitchFamily="2" charset="-122"/>
                <a:ea typeface="华文楷体" pitchFamily="2" charset="-122"/>
                <a:cs typeface="Times New Roman" pitchFamily="18" charset="0"/>
              </a:rPr>
              <a:t>很多时候，我们都不愿做繁琐小事，总觉得无法发挥自己的特长。殊不知，展示才华的机会恰恰蕴藏在这些小事之中。</a:t>
            </a:r>
          </a:p>
        </p:txBody>
      </p:sp>
      <p:sp>
        <p:nvSpPr>
          <p:cNvPr id="14" name="椭圆 13"/>
          <p:cNvSpPr/>
          <p:nvPr/>
        </p:nvSpPr>
        <p:spPr>
          <a:xfrm>
            <a:off x="7451725" y="188913"/>
            <a:ext cx="1223963" cy="863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微型案例</a:t>
            </a:r>
          </a:p>
        </p:txBody>
      </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826" name="Rectangle 74"/>
          <p:cNvSpPr>
            <a:spLocks noGrp="1" noChangeArrowheads="1"/>
          </p:cNvSpPr>
          <p:nvPr>
            <p:ph type="title"/>
          </p:nvPr>
        </p:nvSpPr>
        <p:spPr>
          <a:xfrm>
            <a:off x="2699792" y="227013"/>
            <a:ext cx="3528392" cy="838200"/>
          </a:xfrm>
        </p:spPr>
        <p:txBody>
          <a:bodyPr/>
          <a:lstStyle/>
          <a:p>
            <a:pPr algn="ctr" eaLnBrk="1" fontAlgn="auto" hangingPunct="1">
              <a:spcAft>
                <a:spcPts val="0"/>
              </a:spcAft>
              <a:defRPr/>
            </a:pPr>
            <a:r>
              <a:rPr lang="zh-CN" altLang="en-US" dirty="0" smtClean="0">
                <a:solidFill>
                  <a:schemeClr val="tx1"/>
                </a:solidFill>
              </a:rPr>
              <a:t>互动问题</a:t>
            </a:r>
          </a:p>
        </p:txBody>
      </p:sp>
      <p:pic>
        <p:nvPicPr>
          <p:cNvPr id="49155" name="Picture 194" descr="图标1副本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5188" y="390525"/>
            <a:ext cx="3371850" cy="684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椭圆 13"/>
          <p:cNvSpPr/>
          <p:nvPr/>
        </p:nvSpPr>
        <p:spPr>
          <a:xfrm>
            <a:off x="7451725" y="188913"/>
            <a:ext cx="1223963" cy="863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solidFill>
                  <a:prstClr val="white"/>
                </a:solidFill>
              </a:rPr>
              <a:t>微型案例</a:t>
            </a:r>
          </a:p>
        </p:txBody>
      </p:sp>
      <p:sp>
        <p:nvSpPr>
          <p:cNvPr id="49157" name="TextBox 1"/>
          <p:cNvSpPr txBox="1">
            <a:spLocks noChangeArrowheads="1"/>
          </p:cNvSpPr>
          <p:nvPr/>
        </p:nvSpPr>
        <p:spPr bwMode="auto">
          <a:xfrm>
            <a:off x="755576" y="1844675"/>
            <a:ext cx="7560840"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ea typeface="黑体" pitchFamily="49" charset="-122"/>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ea typeface="黑体" pitchFamily="49" charset="-122"/>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ea typeface="黑体" pitchFamily="49" charset="-122"/>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ea typeface="黑体" pitchFamily="49" charset="-122"/>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ea typeface="黑体" pitchFamily="49" charset="-122"/>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ea typeface="黑体" pitchFamily="49" charset="-122"/>
              </a:defRPr>
            </a:lvl9pPr>
          </a:lstStyle>
          <a:p>
            <a:pPr eaLnBrk="1" hangingPunct="1">
              <a:spcBef>
                <a:spcPct val="0"/>
              </a:spcBef>
              <a:buClrTx/>
              <a:buSzTx/>
              <a:buFontTx/>
              <a:buNone/>
            </a:pPr>
            <a:r>
              <a:rPr lang="zh-CN" altLang="en-US" sz="3200" dirty="0">
                <a:ea typeface="宋体" charset="-122"/>
              </a:rPr>
              <a:t>根据以上案例，你认为初级秘书所从事的操作</a:t>
            </a:r>
            <a:r>
              <a:rPr lang="zh-CN" altLang="en-US" sz="3200" dirty="0" smtClean="0">
                <a:ea typeface="宋体" charset="-122"/>
              </a:rPr>
              <a:t>性的事务</a:t>
            </a:r>
            <a:r>
              <a:rPr lang="zh-CN" altLang="en-US" sz="3200" dirty="0">
                <a:ea typeface="宋体" charset="-122"/>
              </a:rPr>
              <a:t>工作是</a:t>
            </a:r>
            <a:r>
              <a:rPr lang="zh-CN" altLang="en-US" sz="3200" dirty="0" smtClean="0">
                <a:ea typeface="宋体" charset="-122"/>
              </a:rPr>
              <a:t>怎样的</a:t>
            </a:r>
            <a:r>
              <a:rPr lang="zh-CN" altLang="en-US" sz="3200" dirty="0">
                <a:ea typeface="宋体" charset="-122"/>
              </a:rPr>
              <a:t>工作？</a:t>
            </a:r>
          </a:p>
        </p:txBody>
      </p:sp>
      <p:pic>
        <p:nvPicPr>
          <p:cNvPr id="6" name="Picture 2" descr="Q:\DownLoad\u=1062346140,2796613684&amp;fm=21&amp;gp=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444209" y="4365105"/>
            <a:ext cx="2129880" cy="158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p:txBody>
          <a:bodyPr>
            <a:normAutofit/>
          </a:bodyPr>
          <a:lstStyle/>
          <a:p>
            <a:pPr algn="ctr" eaLnBrk="1" fontAlgn="auto" hangingPunct="1">
              <a:spcAft>
                <a:spcPts val="0"/>
              </a:spcAft>
              <a:defRPr/>
            </a:pPr>
            <a:r>
              <a:rPr lang="zh-CN" altLang="en-US" sz="4400" dirty="0" smtClean="0"/>
              <a:t>中南海“第一智囊”</a:t>
            </a:r>
          </a:p>
        </p:txBody>
      </p:sp>
      <p:sp>
        <p:nvSpPr>
          <p:cNvPr id="50179" name="Rectangle 3"/>
          <p:cNvSpPr>
            <a:spLocks noGrp="1" noChangeArrowheads="1"/>
          </p:cNvSpPr>
          <p:nvPr>
            <p:ph type="body" idx="1"/>
          </p:nvPr>
        </p:nvSpPr>
        <p:spPr>
          <a:xfrm>
            <a:off x="3779838" y="2060848"/>
            <a:ext cx="4678362" cy="3654152"/>
          </a:xfrm>
        </p:spPr>
        <p:txBody>
          <a:bodyPr/>
          <a:lstStyle/>
          <a:p>
            <a:pPr eaLnBrk="1" hangingPunct="1">
              <a:lnSpc>
                <a:spcPct val="90000"/>
              </a:lnSpc>
            </a:pPr>
            <a:r>
              <a:rPr lang="zh-CN" altLang="en-US" sz="2800" dirty="0" smtClean="0">
                <a:latin typeface="华文楷体" pitchFamily="2" charset="-122"/>
                <a:ea typeface="华文楷体" pitchFamily="2" charset="-122"/>
              </a:rPr>
              <a:t>王沪宁是原复旦大学国际政治系教授、博士生导师，政治学著述丰硕，现任中央政治局委员、中央政策研究室主任。从 “三个代表”重要思想，到 “科学发展观”，再到政治体制改革，其贡献颇多。</a:t>
            </a:r>
          </a:p>
        </p:txBody>
      </p:sp>
      <p:pic>
        <p:nvPicPr>
          <p:cNvPr id="50180" name="Picture 5" descr="F200710241345231731823136">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71550" y="2133600"/>
            <a:ext cx="2376488" cy="2735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椭圆 4"/>
          <p:cNvSpPr/>
          <p:nvPr/>
        </p:nvSpPr>
        <p:spPr>
          <a:xfrm>
            <a:off x="7667625" y="333375"/>
            <a:ext cx="1225550" cy="863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微型案例</a:t>
            </a:r>
          </a:p>
        </p:txBody>
      </p:sp>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1"/>
          <p:cNvSpPr>
            <a:spLocks noGrp="1"/>
          </p:cNvSpPr>
          <p:nvPr>
            <p:ph idx="1"/>
          </p:nvPr>
        </p:nvSpPr>
        <p:spPr/>
        <p:txBody>
          <a:bodyPr/>
          <a:lstStyle/>
          <a:p>
            <a:pPr eaLnBrk="1" hangingPunct="1"/>
            <a:r>
              <a:rPr lang="zh-CN" altLang="en-US" sz="3200" dirty="0" smtClean="0"/>
              <a:t>一、秘书的职业特征</a:t>
            </a:r>
            <a:endParaRPr lang="en-US" altLang="zh-CN" sz="3200" dirty="0" smtClean="0"/>
          </a:p>
          <a:p>
            <a:pPr eaLnBrk="1" hangingPunct="1"/>
            <a:r>
              <a:rPr lang="zh-CN" altLang="en-US" sz="3200" dirty="0" smtClean="0"/>
              <a:t>（一）秘书身份的职业化</a:t>
            </a:r>
            <a:endParaRPr lang="en-US" altLang="zh-CN" sz="3200" dirty="0" smtClean="0"/>
          </a:p>
          <a:p>
            <a:pPr eaLnBrk="1" hangingPunct="1"/>
            <a:r>
              <a:rPr lang="zh-CN" altLang="en-US" sz="3200" dirty="0" smtClean="0"/>
              <a:t>（二）秘书工作的专业化</a:t>
            </a:r>
            <a:endParaRPr lang="en-US" altLang="zh-CN" sz="3200" dirty="0" smtClean="0"/>
          </a:p>
          <a:p>
            <a:pPr eaLnBrk="1" hangingPunct="1"/>
            <a:r>
              <a:rPr lang="zh-CN" altLang="en-US" sz="3200" dirty="0" smtClean="0"/>
              <a:t>（三）秘书服务的多元化</a:t>
            </a:r>
            <a:endParaRPr lang="en-US" altLang="zh-CN" sz="3200" dirty="0" smtClean="0"/>
          </a:p>
        </p:txBody>
      </p:sp>
      <p:sp>
        <p:nvSpPr>
          <p:cNvPr id="3" name="标题 2"/>
          <p:cNvSpPr>
            <a:spLocks noGrp="1"/>
          </p:cNvSpPr>
          <p:nvPr>
            <p:ph type="title"/>
          </p:nvPr>
        </p:nvSpPr>
        <p:spPr/>
        <p:txBody>
          <a:bodyPr>
            <a:normAutofit/>
          </a:bodyPr>
          <a:lstStyle/>
          <a:p>
            <a:pPr eaLnBrk="1" fontAlgn="auto" hangingPunct="1">
              <a:spcAft>
                <a:spcPts val="0"/>
              </a:spcAft>
              <a:defRPr/>
            </a:pPr>
            <a:r>
              <a:rPr lang="zh-CN" altLang="en-US" sz="3600" dirty="0" smtClean="0"/>
              <a:t>第三节 秘书的职业特征与职业发展趋势</a:t>
            </a:r>
            <a:endParaRPr lang="zh-CN" altLang="en-US" sz="3600" dirty="0"/>
          </a:p>
        </p:txBody>
      </p:sp>
      <p:pic>
        <p:nvPicPr>
          <p:cNvPr id="52228" name="Picture 5" descr="C:\Users\lenovo\Pictures\u=1676960715,2244320687&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25" y="3429000"/>
            <a:ext cx="2232025" cy="269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en-US" sz="2800" dirty="0" smtClean="0"/>
              <a:t>一、秘书的职业特征</a:t>
            </a:r>
            <a:endParaRPr lang="en-US" altLang="zh-CN" sz="2800" dirty="0" smtClean="0"/>
          </a:p>
          <a:p>
            <a:pPr marL="365760" indent="-256032" eaLnBrk="1" fontAlgn="auto" hangingPunct="1">
              <a:spcAft>
                <a:spcPts val="0"/>
              </a:spcAft>
              <a:buFont typeface="Wingdings 3"/>
              <a:buChar char=""/>
              <a:defRPr/>
            </a:pPr>
            <a:r>
              <a:rPr lang="zh-CN" altLang="en-US" sz="2800" dirty="0" smtClean="0"/>
              <a:t>（一）秘书身份的职业化</a:t>
            </a:r>
            <a:endParaRPr lang="en-US" altLang="zh-CN" sz="2800" dirty="0" smtClean="0"/>
          </a:p>
          <a:p>
            <a:pPr marL="365760" indent="-256032" eaLnBrk="1" fontAlgn="auto" hangingPunct="1">
              <a:spcAft>
                <a:spcPts val="0"/>
              </a:spcAft>
              <a:buFont typeface="Wingdings 3"/>
              <a:buChar char=""/>
              <a:defRPr/>
            </a:pPr>
            <a:r>
              <a:rPr lang="zh-CN" altLang="en-US" sz="2800" dirty="0" smtClean="0"/>
              <a:t>在新中国建立后到改革开放前，由于当时我国的公有制居于主导地位，因此秘书队伍是清一色的“公务秘书” ，如今，随着社会主义市场经济的发展，非公经济比重上升很快，由此“民间秘书”大量涌现。秘书“职业化”的特征也越来越明显，我国秘书正在成为一种无处不在，渗透于官方、民间、各行各业的社会职业。</a:t>
            </a:r>
          </a:p>
          <a:p>
            <a:pPr marL="365760" indent="-256032" eaLnBrk="1" fontAlgn="auto" hangingPunct="1">
              <a:spcAft>
                <a:spcPts val="0"/>
              </a:spcAft>
              <a:buFont typeface="Wingdings 3"/>
              <a:buChar char=""/>
              <a:defRPr/>
            </a:pPr>
            <a:endParaRPr lang="en-US" altLang="zh-CN" sz="3600" dirty="0" smtClean="0"/>
          </a:p>
        </p:txBody>
      </p:sp>
      <p:sp>
        <p:nvSpPr>
          <p:cNvPr id="3" name="标题 2"/>
          <p:cNvSpPr>
            <a:spLocks noGrp="1"/>
          </p:cNvSpPr>
          <p:nvPr>
            <p:ph type="title"/>
          </p:nvPr>
        </p:nvSpPr>
        <p:spPr/>
        <p:txBody>
          <a:bodyPr>
            <a:normAutofit/>
          </a:bodyPr>
          <a:lstStyle/>
          <a:p>
            <a:pPr eaLnBrk="1" fontAlgn="auto" hangingPunct="1">
              <a:spcAft>
                <a:spcPts val="0"/>
              </a:spcAft>
              <a:defRPr/>
            </a:pPr>
            <a:r>
              <a:rPr lang="zh-CN" altLang="en-US" sz="3600" dirty="0" smtClean="0"/>
              <a:t>第三节 秘书的职业特征与职业发展趋势</a:t>
            </a:r>
            <a:endParaRPr lang="zh-CN" altLang="en-US" sz="3600" dirty="0"/>
          </a:p>
        </p:txBody>
      </p:sp>
      <p:pic>
        <p:nvPicPr>
          <p:cNvPr id="53252"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00" y="5157192"/>
            <a:ext cx="1914525" cy="142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en-US" sz="2800" dirty="0" smtClean="0"/>
              <a:t>一、秘书的职业特征</a:t>
            </a:r>
            <a:endParaRPr lang="en-US" altLang="zh-CN" sz="2800" dirty="0" smtClean="0"/>
          </a:p>
          <a:p>
            <a:pPr marL="365760" indent="-256032" eaLnBrk="1" fontAlgn="auto" hangingPunct="1">
              <a:spcAft>
                <a:spcPts val="0"/>
              </a:spcAft>
              <a:buFont typeface="Wingdings 3"/>
              <a:buChar char=""/>
              <a:defRPr/>
            </a:pPr>
            <a:r>
              <a:rPr lang="zh-CN" altLang="en-US" sz="2800" dirty="0" smtClean="0"/>
              <a:t>（二）秘书工作的专业化</a:t>
            </a:r>
            <a:endParaRPr lang="en-US" altLang="zh-CN" sz="2800" dirty="0" smtClean="0"/>
          </a:p>
          <a:p>
            <a:pPr marL="365760" indent="-256032" eaLnBrk="1" fontAlgn="auto" hangingPunct="1">
              <a:spcAft>
                <a:spcPts val="0"/>
              </a:spcAft>
              <a:buFont typeface="Wingdings 3"/>
              <a:buChar char=""/>
              <a:defRPr/>
            </a:pPr>
            <a:r>
              <a:rPr lang="zh-CN" altLang="zh-CN" sz="2800" b="1" kern="100" dirty="0" smtClean="0">
                <a:latin typeface="宋体" pitchFamily="2" charset="-122"/>
                <a:ea typeface="宋体" pitchFamily="2" charset="-122"/>
                <a:cs typeface="Times New Roman"/>
              </a:rPr>
              <a:t>现代秘书工作有自己独立的业务领域和内容，不是其他非专业的人可以担任的</a:t>
            </a:r>
            <a:r>
              <a:rPr lang="en-US" altLang="zh-CN" sz="2800" b="1" kern="100" dirty="0" smtClean="0">
                <a:latin typeface="宋体" pitchFamily="2" charset="-122"/>
                <a:ea typeface="宋体" pitchFamily="2" charset="-122"/>
                <a:cs typeface="Times New Roman"/>
              </a:rPr>
              <a:t>.</a:t>
            </a:r>
          </a:p>
          <a:p>
            <a:pPr marL="365760" indent="-256032" eaLnBrk="1" fontAlgn="auto" hangingPunct="1">
              <a:spcAft>
                <a:spcPts val="0"/>
              </a:spcAft>
              <a:buFont typeface="Wingdings 3"/>
              <a:buChar char=""/>
              <a:defRPr/>
            </a:pPr>
            <a:r>
              <a:rPr lang="en-US" altLang="zh-CN" sz="2800" b="1" kern="100" dirty="0" smtClean="0">
                <a:latin typeface="宋体" pitchFamily="2" charset="-122"/>
                <a:ea typeface="宋体" pitchFamily="2" charset="-122"/>
                <a:cs typeface="Times New Roman"/>
              </a:rPr>
              <a:t> </a:t>
            </a:r>
            <a:r>
              <a:rPr lang="zh-CN" altLang="en-US" sz="2800" b="1" dirty="0" smtClean="0">
                <a:latin typeface="宋体" pitchFamily="2" charset="-122"/>
                <a:ea typeface="宋体" pitchFamily="2" charset="-122"/>
              </a:rPr>
              <a:t>“万金油”的秘书逐渐被淘汰。</a:t>
            </a:r>
            <a:endParaRPr lang="en-US" altLang="zh-CN" sz="2800" b="1" dirty="0" smtClean="0">
              <a:latin typeface="宋体" pitchFamily="2" charset="-122"/>
              <a:ea typeface="宋体" pitchFamily="2" charset="-122"/>
            </a:endParaRPr>
          </a:p>
          <a:p>
            <a:pPr marL="365760" indent="-256032" eaLnBrk="1" fontAlgn="auto" hangingPunct="1">
              <a:spcAft>
                <a:spcPts val="0"/>
              </a:spcAft>
              <a:buFont typeface="Wingdings 3"/>
              <a:buChar char=""/>
              <a:defRPr/>
            </a:pPr>
            <a:r>
              <a:rPr lang="en-US" altLang="zh-CN" sz="2800" b="1" kern="100" dirty="0" smtClean="0">
                <a:latin typeface="宋体" pitchFamily="2" charset="-122"/>
                <a:ea typeface="宋体" pitchFamily="2" charset="-122"/>
                <a:cs typeface="Times New Roman"/>
              </a:rPr>
              <a:t>  </a:t>
            </a:r>
            <a:r>
              <a:rPr lang="zh-CN" altLang="zh-CN" sz="2800" b="1" kern="100" dirty="0" smtClean="0">
                <a:latin typeface="宋体" pitchFamily="2" charset="-122"/>
                <a:ea typeface="宋体" pitchFamily="2" charset="-122"/>
                <a:cs typeface="Times New Roman"/>
              </a:rPr>
              <a:t>不懂业务的“漂亮宝贝”也将被秘书职业拒绝。</a:t>
            </a:r>
            <a:endParaRPr lang="zh-CN" altLang="en-US" sz="2800" b="1" kern="100" dirty="0" smtClean="0">
              <a:latin typeface="宋体" pitchFamily="2" charset="-122"/>
              <a:ea typeface="宋体" pitchFamily="2" charset="-122"/>
              <a:cs typeface="Times New Roman"/>
            </a:endParaRPr>
          </a:p>
          <a:p>
            <a:pPr marL="365760" indent="-256032" eaLnBrk="1" fontAlgn="auto" hangingPunct="1">
              <a:spcAft>
                <a:spcPts val="0"/>
              </a:spcAft>
              <a:buFont typeface="Wingdings 3"/>
              <a:buChar char=""/>
              <a:defRPr/>
            </a:pPr>
            <a:endParaRPr lang="en-US" altLang="zh-CN" sz="3600" b="1" dirty="0" smtClean="0"/>
          </a:p>
        </p:txBody>
      </p:sp>
      <p:sp>
        <p:nvSpPr>
          <p:cNvPr id="3" name="标题 2"/>
          <p:cNvSpPr>
            <a:spLocks noGrp="1"/>
          </p:cNvSpPr>
          <p:nvPr>
            <p:ph type="title"/>
          </p:nvPr>
        </p:nvSpPr>
        <p:spPr/>
        <p:txBody>
          <a:bodyPr>
            <a:normAutofit/>
          </a:bodyPr>
          <a:lstStyle/>
          <a:p>
            <a:pPr eaLnBrk="1" fontAlgn="auto" hangingPunct="1">
              <a:spcAft>
                <a:spcPts val="0"/>
              </a:spcAft>
              <a:defRPr/>
            </a:pPr>
            <a:r>
              <a:rPr lang="zh-CN" altLang="en-US" sz="3600" dirty="0" smtClean="0"/>
              <a:t>第三节 秘书的职业特征与职业发展趋势</a:t>
            </a:r>
            <a:endParaRPr lang="zh-CN" altLang="en-US" sz="3600" dirty="0"/>
          </a:p>
        </p:txBody>
      </p:sp>
      <p:pic>
        <p:nvPicPr>
          <p:cNvPr id="54276" name="Picture 5" descr="u=1525145391,4210483542&amp;fm=0&amp;gp=0">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52120" y="4581128"/>
            <a:ext cx="2808288" cy="1872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1"/>
          <p:cNvSpPr>
            <a:spLocks noGrp="1"/>
          </p:cNvSpPr>
          <p:nvPr>
            <p:ph idx="1"/>
          </p:nvPr>
        </p:nvSpPr>
        <p:spPr>
          <a:xfrm>
            <a:off x="539552" y="1481138"/>
            <a:ext cx="8064896" cy="4756174"/>
          </a:xfrm>
        </p:spPr>
        <p:txBody>
          <a:bodyPr/>
          <a:lstStyle/>
          <a:p>
            <a:pPr eaLnBrk="1" hangingPunct="1"/>
            <a:r>
              <a:rPr lang="zh-CN" altLang="zh-CN" sz="2500" dirty="0" smtClean="0">
                <a:latin typeface="华文楷体" pitchFamily="2" charset="-122"/>
                <a:ea typeface="华文楷体" pitchFamily="2" charset="-122"/>
              </a:rPr>
              <a:t>刘经理就召开了一个全部门的紧急会议，会议主题是讨论新产品推销方案，刘经理让秘书李丽做好会议记录。</a:t>
            </a:r>
          </a:p>
          <a:p>
            <a:pPr eaLnBrk="1" hangingPunct="1"/>
            <a:r>
              <a:rPr lang="zh-CN" altLang="zh-CN" sz="2500" dirty="0" smtClean="0">
                <a:latin typeface="华文楷体" pitchFamily="2" charset="-122"/>
                <a:ea typeface="华文楷体" pitchFamily="2" charset="-122"/>
              </a:rPr>
              <a:t>今天的会议特别热烈</a:t>
            </a:r>
            <a:r>
              <a:rPr lang="zh-CN" altLang="en-US" sz="2500" dirty="0" smtClean="0">
                <a:latin typeface="华文楷体" pitchFamily="2" charset="-122"/>
                <a:ea typeface="华文楷体" pitchFamily="2" charset="-122"/>
              </a:rPr>
              <a:t>，</a:t>
            </a:r>
            <a:r>
              <a:rPr lang="zh-CN" altLang="zh-CN" sz="2500" dirty="0" smtClean="0">
                <a:latin typeface="华文楷体" pitchFamily="2" charset="-122"/>
                <a:ea typeface="华文楷体" pitchFamily="2" charset="-122"/>
              </a:rPr>
              <a:t>大家都争着献计献策。李丽可忙坏了。她为了提高记录的速度，把同音字、汉语拼音字母、数学符号等秘书的速记本领都用上了，但还是不能准确地记录每一个人的精彩发言，有的部分只好跳过去，有的部分只记了个大概。</a:t>
            </a:r>
          </a:p>
          <a:p>
            <a:pPr eaLnBrk="1" hangingPunct="1"/>
            <a:r>
              <a:rPr lang="zh-CN" altLang="zh-CN" sz="2500" dirty="0" smtClean="0">
                <a:latin typeface="华文楷体" pitchFamily="2" charset="-122"/>
                <a:ea typeface="华文楷体" pitchFamily="2" charset="-122"/>
              </a:rPr>
              <a:t>会后，刘经理让李丽把会议记录整理好拿给他，作为制定新推销方案的重要参考。李丽看着她记得乱七八糟的会议记录，欲哭无泪，心想要是会议能重开一遍就好了。</a:t>
            </a:r>
          </a:p>
          <a:p>
            <a:pPr eaLnBrk="1" hangingPunct="1"/>
            <a:endParaRPr lang="zh-CN" altLang="en-US" sz="2600"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会要是能重开一遍就好了</a:t>
            </a:r>
            <a:br>
              <a:rPr lang="zh-CN" altLang="zh-CN" dirty="0" smtClean="0"/>
            </a:br>
            <a:endParaRPr lang="zh-CN" altLang="en-US" dirty="0"/>
          </a:p>
        </p:txBody>
      </p:sp>
      <p:sp>
        <p:nvSpPr>
          <p:cNvPr id="4" name="椭圆 3"/>
          <p:cNvSpPr/>
          <p:nvPr/>
        </p:nvSpPr>
        <p:spPr>
          <a:xfrm>
            <a:off x="7667625" y="333375"/>
            <a:ext cx="1225550" cy="863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微型案例</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1"/>
          <p:cNvSpPr>
            <a:spLocks noGrp="1"/>
          </p:cNvSpPr>
          <p:nvPr>
            <p:ph idx="1"/>
          </p:nvPr>
        </p:nvSpPr>
        <p:spPr/>
        <p:txBody>
          <a:bodyPr/>
          <a:lstStyle/>
          <a:p>
            <a:pPr eaLnBrk="1" hangingPunct="1"/>
            <a:endParaRPr lang="en-US" altLang="zh-CN" sz="2600" smtClean="0"/>
          </a:p>
          <a:p>
            <a:pPr eaLnBrk="1" hangingPunct="1"/>
            <a:r>
              <a:rPr lang="zh-CN" altLang="en-US" sz="2800" smtClean="0"/>
              <a:t>秘书</a:t>
            </a:r>
            <a:r>
              <a:rPr lang="zh-CN" altLang="zh-CN" sz="2800" smtClean="0"/>
              <a:t>李丽看着她记得乱七八糟的会议记录，欲哭无泪，</a:t>
            </a:r>
            <a:r>
              <a:rPr lang="zh-CN" altLang="en-US" sz="2800" smtClean="0"/>
              <a:t>说明了什么问题？</a:t>
            </a:r>
            <a:endParaRPr lang="zh-CN" altLang="zh-CN" sz="2800" smtClean="0"/>
          </a:p>
          <a:p>
            <a:pPr eaLnBrk="1" hangingPunct="1"/>
            <a:endParaRPr lang="zh-CN" altLang="en-US" sz="2600" smtClean="0"/>
          </a:p>
        </p:txBody>
      </p:sp>
      <p:sp>
        <p:nvSpPr>
          <p:cNvPr id="3" name="标题 2"/>
          <p:cNvSpPr>
            <a:spLocks noGrp="1"/>
          </p:cNvSpPr>
          <p:nvPr>
            <p:ph type="title"/>
          </p:nvPr>
        </p:nvSpPr>
        <p:spPr/>
        <p:txBody>
          <a:bodyPr>
            <a:normAutofit/>
          </a:bodyPr>
          <a:lstStyle/>
          <a:p>
            <a:pPr algn="ctr" eaLnBrk="1" fontAlgn="auto" hangingPunct="1">
              <a:spcAft>
                <a:spcPts val="0"/>
              </a:spcAft>
              <a:defRPr/>
            </a:pPr>
            <a:r>
              <a:rPr lang="zh-CN" altLang="en-US" dirty="0" smtClean="0"/>
              <a:t>互动问题</a:t>
            </a:r>
            <a:endParaRPr lang="zh-CN" altLang="en-US" dirty="0"/>
          </a:p>
        </p:txBody>
      </p:sp>
      <p:pic>
        <p:nvPicPr>
          <p:cNvPr id="4"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4005064"/>
            <a:ext cx="2058541" cy="1716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idx="1"/>
          </p:nvPr>
        </p:nvSpPr>
        <p:spPr/>
        <p:txBody>
          <a:bodyPr/>
          <a:lstStyle/>
          <a:p>
            <a:pPr eaLnBrk="1" hangingPunct="1"/>
            <a:endParaRPr lang="en-US" altLang="zh-CN" sz="2800" smtClean="0"/>
          </a:p>
          <a:p>
            <a:pPr eaLnBrk="1" hangingPunct="1"/>
            <a:r>
              <a:rPr lang="zh-CN" altLang="en-US" sz="3600" smtClean="0"/>
              <a:t>在你的心目中，秘书是怎样一种职业？</a:t>
            </a: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sz="4400" dirty="0" smtClean="0"/>
              <a:t/>
            </a:r>
            <a:br>
              <a:rPr lang="en-US" altLang="zh-CN" sz="4400" dirty="0" smtClean="0"/>
            </a:br>
            <a:r>
              <a:rPr lang="zh-CN" altLang="en-US" sz="4400" dirty="0" smtClean="0"/>
              <a:t>大家来说说对秘书职业的看法</a:t>
            </a:r>
            <a:r>
              <a:rPr lang="en-US" altLang="zh-CN" sz="4400" dirty="0" smtClean="0"/>
              <a:t/>
            </a:r>
            <a:br>
              <a:rPr lang="en-US" altLang="zh-CN" sz="4400" dirty="0" smtClean="0"/>
            </a:br>
            <a:endParaRPr lang="zh-CN" altLang="en-US" dirty="0"/>
          </a:p>
        </p:txBody>
      </p:sp>
      <p:pic>
        <p:nvPicPr>
          <p:cNvPr id="14340" name="Picture 2" descr="c:\users\lenovo\appdata\roaming\360se6\USERDA~1\Temp\U_2607~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475" y="3068638"/>
            <a:ext cx="5040313" cy="316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484313"/>
            <a:ext cx="8229600" cy="4525962"/>
          </a:xfrm>
        </p:spPr>
        <p:txBody>
          <a:bodyPr>
            <a:noAutofit/>
          </a:bodyPr>
          <a:lstStyle/>
          <a:p>
            <a:pPr marL="365760" indent="-256032" eaLnBrk="1" fontAlgn="auto" hangingPunct="1">
              <a:spcAft>
                <a:spcPts val="0"/>
              </a:spcAft>
              <a:buFont typeface="Wingdings 3"/>
              <a:buChar char=""/>
              <a:defRPr/>
            </a:pPr>
            <a:r>
              <a:rPr lang="zh-CN" altLang="en-US" sz="2800" dirty="0" smtClean="0"/>
              <a:t>一、秘书的职业特征</a:t>
            </a:r>
            <a:endParaRPr lang="en-US" altLang="zh-CN" sz="2800" dirty="0" smtClean="0"/>
          </a:p>
          <a:p>
            <a:pPr marL="365760" indent="-256032" eaLnBrk="1" fontAlgn="auto" hangingPunct="1">
              <a:spcAft>
                <a:spcPts val="0"/>
              </a:spcAft>
              <a:buFont typeface="Wingdings 3"/>
              <a:buChar char=""/>
              <a:defRPr/>
            </a:pPr>
            <a:r>
              <a:rPr lang="zh-CN" altLang="en-US" sz="2800" dirty="0" smtClean="0"/>
              <a:t>（三）秘书服务的多元化</a:t>
            </a:r>
            <a:endParaRPr lang="en-US" altLang="zh-CN" sz="2800" dirty="0" smtClean="0"/>
          </a:p>
          <a:p>
            <a:pPr marL="365760" indent="-256032" eaLnBrk="1" fontAlgn="auto" hangingPunct="1">
              <a:spcAft>
                <a:spcPts val="0"/>
              </a:spcAft>
              <a:buFont typeface="Wingdings 3"/>
              <a:buChar char=""/>
              <a:defRPr/>
            </a:pPr>
            <a:r>
              <a:rPr lang="zh-CN" altLang="en-US" sz="2800" dirty="0" smtClean="0">
                <a:latin typeface="+mn-ea"/>
              </a:rPr>
              <a:t>秘书工作的服务对象、服务内容、服务方式呈现出多元化的趋势。不仅大量私人秘书的兴起，还出现了商务秘书、涉外秘书、董事会秘书等多种秘书类型，</a:t>
            </a:r>
            <a:r>
              <a:rPr lang="zh-CN" altLang="zh-CN" sz="2800" kern="100" dirty="0" smtClean="0">
                <a:latin typeface="+mn-ea"/>
              </a:rPr>
              <a:t>私人秘书、钟点秘书等秘书人员已形成社会上的一个职业阶层</a:t>
            </a:r>
            <a:r>
              <a:rPr lang="zh-CN" altLang="en-US" sz="2800" kern="100" dirty="0" smtClean="0">
                <a:latin typeface="+mn-ea"/>
              </a:rPr>
              <a:t>，还涌现了一些专门从事秘书性事务的服务机构，如秘书事务所、档案</a:t>
            </a:r>
            <a:r>
              <a:rPr lang="zh-CN" altLang="en-US" sz="2800" dirty="0" smtClean="0">
                <a:latin typeface="+mn-ea"/>
              </a:rPr>
              <a:t>外包公司。</a:t>
            </a:r>
            <a:endParaRPr lang="en-US" altLang="zh-CN" sz="2800" dirty="0" smtClean="0">
              <a:latin typeface="+mn-ea"/>
            </a:endParaRPr>
          </a:p>
          <a:p>
            <a:pPr marL="365760" indent="-256032" eaLnBrk="1" fontAlgn="auto" hangingPunct="1">
              <a:spcAft>
                <a:spcPts val="0"/>
              </a:spcAft>
              <a:buFont typeface="Wingdings 3"/>
              <a:buChar char=""/>
              <a:defRPr/>
            </a:pPr>
            <a:endParaRPr lang="en-US" altLang="zh-CN" sz="2800" dirty="0" smtClean="0">
              <a:latin typeface="+mn-ea"/>
            </a:endParaRPr>
          </a:p>
        </p:txBody>
      </p:sp>
      <p:sp>
        <p:nvSpPr>
          <p:cNvPr id="3" name="标题 2"/>
          <p:cNvSpPr>
            <a:spLocks noGrp="1"/>
          </p:cNvSpPr>
          <p:nvPr>
            <p:ph type="title"/>
          </p:nvPr>
        </p:nvSpPr>
        <p:spPr/>
        <p:txBody>
          <a:bodyPr>
            <a:normAutofit/>
          </a:bodyPr>
          <a:lstStyle/>
          <a:p>
            <a:pPr eaLnBrk="1" fontAlgn="auto" hangingPunct="1">
              <a:spcAft>
                <a:spcPts val="0"/>
              </a:spcAft>
              <a:defRPr/>
            </a:pPr>
            <a:r>
              <a:rPr lang="zh-CN" altLang="en-US" sz="3600" dirty="0" smtClean="0"/>
              <a:t>第三节 秘书的职业特征与职业发展趋势</a:t>
            </a:r>
            <a:endParaRPr lang="zh-CN" altLang="en-US" sz="3600" dirty="0"/>
          </a:p>
        </p:txBody>
      </p:sp>
      <p:pic>
        <p:nvPicPr>
          <p:cNvPr id="4"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4208" y="5229200"/>
            <a:ext cx="2058541" cy="142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3200" dirty="0" smtClean="0"/>
          </a:p>
          <a:p>
            <a:r>
              <a:rPr lang="zh-CN" altLang="en-US" sz="3200" dirty="0" smtClean="0"/>
              <a:t>（一）秘书制度不完善</a:t>
            </a:r>
            <a:endParaRPr lang="en-US" altLang="zh-CN" sz="3200" dirty="0" smtClean="0"/>
          </a:p>
          <a:p>
            <a:r>
              <a:rPr lang="zh-CN" altLang="en-US" sz="3200" dirty="0" smtClean="0"/>
              <a:t>（二）秘书工作不规范</a:t>
            </a:r>
            <a:endParaRPr lang="en-US" altLang="zh-CN" sz="3200" dirty="0" smtClean="0"/>
          </a:p>
          <a:p>
            <a:r>
              <a:rPr lang="zh-CN" altLang="en-US" sz="3200" dirty="0" smtClean="0"/>
              <a:t>（三）专业秘书缺乏</a:t>
            </a:r>
            <a:endParaRPr lang="zh-CN" altLang="en-US" sz="3200" dirty="0"/>
          </a:p>
        </p:txBody>
      </p:sp>
      <p:sp>
        <p:nvSpPr>
          <p:cNvPr id="3" name="标题 2"/>
          <p:cNvSpPr>
            <a:spLocks noGrp="1"/>
          </p:cNvSpPr>
          <p:nvPr>
            <p:ph type="title"/>
          </p:nvPr>
        </p:nvSpPr>
        <p:spPr/>
        <p:txBody>
          <a:bodyPr/>
          <a:lstStyle/>
          <a:p>
            <a:pPr algn="ctr"/>
            <a:r>
              <a:rPr lang="zh-CN" altLang="en-US" dirty="0" smtClean="0"/>
              <a:t>二、秘书职业发展的现状</a:t>
            </a:r>
            <a:endParaRPr lang="zh-CN" altLang="en-US" dirty="0"/>
          </a:p>
        </p:txBody>
      </p:sp>
      <p:pic>
        <p:nvPicPr>
          <p:cNvPr id="4"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4005064"/>
            <a:ext cx="2058541" cy="17167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en-US" sz="2800" dirty="0" smtClean="0"/>
              <a:t>（一）秘书职能强化趋势</a:t>
            </a:r>
            <a:endParaRPr lang="en-US" altLang="zh-CN" sz="2800" dirty="0" smtClean="0"/>
          </a:p>
          <a:p>
            <a:pPr marL="365760" indent="-256032" eaLnBrk="1" fontAlgn="auto" hangingPunct="1">
              <a:spcAft>
                <a:spcPts val="0"/>
              </a:spcAft>
              <a:buFont typeface="Wingdings 3"/>
              <a:buChar char=""/>
              <a:defRPr/>
            </a:pPr>
            <a:r>
              <a:rPr lang="zh-CN" altLang="zh-CN" sz="2800" dirty="0" smtClean="0"/>
              <a:t>我国传统的秘书工作主要以</a:t>
            </a:r>
            <a:r>
              <a:rPr lang="zh-CN" altLang="en-US" sz="2800" dirty="0" smtClean="0"/>
              <a:t>承办具体的事务和工作</a:t>
            </a:r>
            <a:r>
              <a:rPr lang="zh-CN" altLang="zh-CN" sz="2800" dirty="0" smtClean="0"/>
              <a:t>为基本职能，而如今信息时代的到来，秘书工作更多地向智囊化参谋型的方向发展。秘书从技能性工作向智能性工作转化，从事务性服务向信息化服务转化，从被动辅佐职能向主动配合职能转化的发展趋势。</a:t>
            </a:r>
          </a:p>
          <a:p>
            <a:pPr marL="365760" indent="-256032" eaLnBrk="1" fontAlgn="auto" hangingPunct="1">
              <a:spcAft>
                <a:spcPts val="0"/>
              </a:spcAft>
              <a:buFont typeface="Wingdings 3"/>
              <a:buChar char=""/>
              <a:defRPr/>
            </a:pPr>
            <a:endParaRPr lang="en-US" altLang="zh-CN" sz="28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三、秘书职业发展趋势</a:t>
            </a:r>
            <a:endParaRPr lang="zh-CN" altLang="en-US" dirty="0"/>
          </a:p>
        </p:txBody>
      </p:sp>
      <p:pic>
        <p:nvPicPr>
          <p:cNvPr id="58372"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4653136"/>
            <a:ext cx="2130549" cy="158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1"/>
          </p:nvPr>
        </p:nvSpPr>
        <p:spPr>
          <a:xfrm>
            <a:off x="467544" y="549275"/>
            <a:ext cx="8280920" cy="5165725"/>
          </a:xfrm>
        </p:spPr>
        <p:txBody>
          <a:bodyPr/>
          <a:lstStyle/>
          <a:p>
            <a:pPr eaLnBrk="1" hangingPunct="1">
              <a:lnSpc>
                <a:spcPct val="130000"/>
              </a:lnSpc>
            </a:pPr>
            <a:r>
              <a:rPr lang="en-US" altLang="zh-CN" sz="2400" dirty="0" smtClean="0">
                <a:latin typeface="+mn-ea"/>
              </a:rPr>
              <a:t>80</a:t>
            </a:r>
            <a:r>
              <a:rPr lang="zh-CN" altLang="en-US" sz="2400" dirty="0" smtClean="0">
                <a:latin typeface="+mn-ea"/>
              </a:rPr>
              <a:t>年代美国社会学家托夫勒在他的未来学著作</a:t>
            </a:r>
            <a:r>
              <a:rPr lang="en-US" altLang="zh-CN" sz="2400" dirty="0" smtClean="0">
                <a:latin typeface="+mn-ea"/>
              </a:rPr>
              <a:t>《</a:t>
            </a:r>
            <a:r>
              <a:rPr lang="zh-CN" altLang="en-US" sz="2400" dirty="0" smtClean="0">
                <a:latin typeface="+mn-ea"/>
              </a:rPr>
              <a:t>第三次浪潮</a:t>
            </a:r>
            <a:r>
              <a:rPr lang="en-US" altLang="zh-CN" sz="2400" dirty="0" smtClean="0">
                <a:latin typeface="+mn-ea"/>
              </a:rPr>
              <a:t>》</a:t>
            </a:r>
            <a:r>
              <a:rPr lang="zh-CN" altLang="en-US" sz="2400" dirty="0" smtClean="0">
                <a:latin typeface="+mn-ea"/>
              </a:rPr>
              <a:t>里预言，办公室工作技术发生的重大变化将消灭秘书的许多职能，失去办公室秘书职能的秘书们将演变为“准负责人”，分担某些专职工作和决策性工作。现在许多外资企业要求秘书有“独立处理事务之能力”，在有些企业的秘书工作职责中明文规定：“秘书负责员工的招聘和辞退”。有些企业秘书甚至还兼任人事部的经理、</a:t>
            </a:r>
            <a:r>
              <a:rPr lang="zh-CN" altLang="zh-CN" sz="2400" dirty="0" smtClean="0">
                <a:latin typeface="+mn-ea"/>
              </a:rPr>
              <a:t>培训主管、业务主管</a:t>
            </a:r>
            <a:r>
              <a:rPr lang="zh-CN" altLang="en-US" sz="2400" dirty="0" smtClean="0">
                <a:latin typeface="+mn-ea"/>
              </a:rPr>
              <a:t>。</a:t>
            </a:r>
            <a:r>
              <a:rPr lang="en-US" altLang="zh-CN" sz="2400" dirty="0" smtClean="0">
                <a:latin typeface="+mn-ea"/>
              </a:rPr>
              <a:t> </a:t>
            </a:r>
            <a:endParaRPr lang="zh-CN" altLang="zh-CN" sz="2400" dirty="0" smtClean="0">
              <a:latin typeface="+mn-ea"/>
            </a:endParaRPr>
          </a:p>
          <a:p>
            <a:pPr eaLnBrk="1" hangingPunct="1">
              <a:lnSpc>
                <a:spcPct val="130000"/>
              </a:lnSpc>
            </a:pPr>
            <a:endParaRPr lang="en-US" altLang="zh-CN" sz="1400" dirty="0" smtClean="0"/>
          </a:p>
        </p:txBody>
      </p:sp>
      <p:pic>
        <p:nvPicPr>
          <p:cNvPr id="59395" name="Picture 5" descr="u=1236428206,3844127214&amp;fm=0&amp;gp=0">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03800" y="4365105"/>
            <a:ext cx="1657350" cy="2016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396" name="Picture 7" descr="u=1953538862,2830253164&amp;fm=0&amp;gp=0">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659563" y="4365105"/>
            <a:ext cx="1582737" cy="2016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gn="ctr" eaLnBrk="1" fontAlgn="auto" hangingPunct="1">
              <a:spcAft>
                <a:spcPts val="0"/>
              </a:spcAft>
              <a:defRPr/>
            </a:pPr>
            <a:r>
              <a:rPr lang="zh-CN" altLang="en-US" dirty="0" smtClean="0">
                <a:solidFill>
                  <a:srgbClr val="CC6600"/>
                </a:solidFill>
                <a:effectLst/>
              </a:rPr>
              <a:t>今天的秘书，未来的领导！</a:t>
            </a:r>
            <a:r>
              <a:rPr lang="zh-CN" altLang="en-US" dirty="0" smtClean="0">
                <a:effectLst/>
              </a:rPr>
              <a:t> </a:t>
            </a:r>
          </a:p>
        </p:txBody>
      </p:sp>
      <p:sp>
        <p:nvSpPr>
          <p:cNvPr id="158725" name="Text Box 5"/>
          <p:cNvSpPr txBox="1">
            <a:spLocks noChangeArrowheads="1"/>
          </p:cNvSpPr>
          <p:nvPr/>
        </p:nvSpPr>
        <p:spPr bwMode="auto">
          <a:xfrm>
            <a:off x="611188" y="1484313"/>
            <a:ext cx="4465637" cy="4616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fontAlgn="auto">
              <a:spcBef>
                <a:spcPct val="50000"/>
              </a:spcBef>
              <a:spcAft>
                <a:spcPts val="0"/>
              </a:spcAft>
              <a:defRPr/>
            </a:pPr>
            <a:r>
              <a:rPr lang="zh-CN" altLang="en-US" sz="2800" dirty="0">
                <a:effectLst>
                  <a:outerShdw blurRad="38100" dist="38100" dir="2700000" algn="tl">
                    <a:srgbClr val="FFFFFF"/>
                  </a:outerShdw>
                </a:effectLst>
                <a:latin typeface="华文楷体" pitchFamily="2" charset="-122"/>
                <a:ea typeface="华文楷体" pitchFamily="2" charset="-122"/>
              </a:rPr>
              <a:t>有许多著名企业的高级管理人员，就是从秘书做起，一步步发展和完善自我，最后取得事业的辉煌。</a:t>
            </a:r>
            <a:endParaRPr lang="en-US" altLang="zh-CN" sz="2800" dirty="0">
              <a:effectLst>
                <a:outerShdw blurRad="38100" dist="38100" dir="2700000" algn="tl">
                  <a:srgbClr val="FFFFFF"/>
                </a:outerShdw>
              </a:effectLst>
              <a:latin typeface="华文楷体" pitchFamily="2" charset="-122"/>
              <a:ea typeface="华文楷体" pitchFamily="2" charset="-122"/>
            </a:endParaRPr>
          </a:p>
          <a:p>
            <a:pPr fontAlgn="auto">
              <a:spcBef>
                <a:spcPct val="50000"/>
              </a:spcBef>
              <a:spcAft>
                <a:spcPts val="0"/>
              </a:spcAft>
              <a:defRPr/>
            </a:pPr>
            <a:r>
              <a:rPr lang="zh-CN" altLang="en-US" sz="2800" dirty="0">
                <a:effectLst>
                  <a:outerShdw blurRad="38100" dist="38100" dir="2700000" algn="tl">
                    <a:srgbClr val="FFFFFF"/>
                  </a:outerShdw>
                </a:effectLst>
                <a:latin typeface="华文楷体" pitchFamily="2" charset="-122"/>
                <a:ea typeface="华文楷体" pitchFamily="2" charset="-122"/>
              </a:rPr>
              <a:t>国内著名的女强人吴士宏，曾受聘微软中国公司总经理、</a:t>
            </a:r>
            <a:r>
              <a:rPr lang="en-US" altLang="zh-CN" sz="2800" dirty="0">
                <a:effectLst>
                  <a:outerShdw blurRad="38100" dist="38100" dir="2700000" algn="tl">
                    <a:srgbClr val="FFFFFF"/>
                  </a:outerShdw>
                </a:effectLst>
                <a:latin typeface="华文楷体" pitchFamily="2" charset="-122"/>
                <a:ea typeface="华文楷体" pitchFamily="2" charset="-122"/>
              </a:rPr>
              <a:t>TCL</a:t>
            </a:r>
            <a:r>
              <a:rPr lang="zh-CN" altLang="en-US" sz="2800" dirty="0">
                <a:effectLst>
                  <a:outerShdw blurRad="38100" dist="38100" dir="2700000" algn="tl">
                    <a:srgbClr val="FFFFFF"/>
                  </a:outerShdw>
                </a:effectLst>
                <a:latin typeface="华文楷体" pitchFamily="2" charset="-122"/>
                <a:ea typeface="华文楷体" pitchFamily="2" charset="-122"/>
              </a:rPr>
              <a:t>信息产业（集团）有限公司总经理。她在</a:t>
            </a:r>
            <a:r>
              <a:rPr lang="en-US" altLang="zh-CN" sz="2800" dirty="0">
                <a:effectLst>
                  <a:outerShdw blurRad="38100" dist="38100" dir="2700000" algn="tl">
                    <a:srgbClr val="FFFFFF"/>
                  </a:outerShdw>
                </a:effectLst>
                <a:latin typeface="华文楷体" pitchFamily="2" charset="-122"/>
                <a:ea typeface="华文楷体" pitchFamily="2" charset="-122"/>
              </a:rPr>
              <a:t>IBM</a:t>
            </a:r>
            <a:r>
              <a:rPr lang="zh-CN" altLang="en-US" sz="2800" dirty="0">
                <a:effectLst>
                  <a:outerShdw blurRad="38100" dist="38100" dir="2700000" algn="tl">
                    <a:srgbClr val="FFFFFF"/>
                  </a:outerShdw>
                </a:effectLst>
                <a:latin typeface="华文楷体" pitchFamily="2" charset="-122"/>
                <a:ea typeface="华文楷体" pitchFamily="2" charset="-122"/>
              </a:rPr>
              <a:t>工作的最早的日子里，也只是一名文秘。</a:t>
            </a:r>
          </a:p>
        </p:txBody>
      </p:sp>
      <p:pic>
        <p:nvPicPr>
          <p:cNvPr id="60420" name="Picture 6" descr="37D12F~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35600" y="1844675"/>
            <a:ext cx="2952750" cy="3960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55000" lnSpcReduction="20000"/>
          </a:bodyPr>
          <a:lstStyle/>
          <a:p>
            <a:pPr marL="365760" indent="-256032" eaLnBrk="1" fontAlgn="auto" hangingPunct="1">
              <a:spcAft>
                <a:spcPts val="0"/>
              </a:spcAft>
              <a:buFont typeface="Wingdings 3"/>
              <a:buChar char=""/>
              <a:defRPr/>
            </a:pPr>
            <a:r>
              <a:rPr lang="zh-CN" altLang="en-US" sz="5100" dirty="0" smtClean="0"/>
              <a:t>（二）办公手段现代化趋势</a:t>
            </a:r>
            <a:endParaRPr lang="en-US" altLang="zh-CN" sz="5100" dirty="0" smtClean="0"/>
          </a:p>
          <a:p>
            <a:pPr marL="365760" indent="-256032" eaLnBrk="1" fontAlgn="auto" hangingPunct="1">
              <a:spcAft>
                <a:spcPts val="0"/>
              </a:spcAft>
              <a:buFont typeface="Wingdings 3"/>
              <a:buChar char=""/>
              <a:defRPr/>
            </a:pPr>
            <a:r>
              <a:rPr lang="zh-CN" altLang="zh-CN" sz="5100" dirty="0" smtClean="0"/>
              <a:t>随着信息化、数字化、网络化时代以及知识经济的到来，对秘书工作形成了一股强大的冲击波。秘书在起草文件、搜集整理信息时，利用电脑，工作效率将会提高功效几倍至几十倍。</a:t>
            </a:r>
            <a:r>
              <a:rPr lang="zh-CN" altLang="en-US" sz="5100" dirty="0" smtClean="0"/>
              <a:t>整个过程不需要一张纸、不跑一步路，不打一个电话。</a:t>
            </a:r>
            <a:r>
              <a:rPr lang="zh-CN" altLang="zh-CN" sz="5100" dirty="0" smtClean="0"/>
              <a:t>目前，越来越多的秘书人员，使用录音笔、录像机、复印机、打印机、投影仪、传真机、速录机等先进设备进行办公，这对秘书提出了更高、更新的要求。</a:t>
            </a:r>
          </a:p>
          <a:p>
            <a:pPr marL="365760" indent="-256032" eaLnBrk="1" fontAlgn="auto" hangingPunct="1">
              <a:spcAft>
                <a:spcPts val="0"/>
              </a:spcAft>
              <a:buFont typeface="Wingdings 3"/>
              <a:buChar char=""/>
              <a:defRPr/>
            </a:pPr>
            <a:r>
              <a:rPr lang="en-US" altLang="zh-CN" sz="5100" dirty="0" smtClean="0"/>
              <a:t> </a:t>
            </a:r>
            <a:endParaRPr lang="zh-CN" altLang="zh-CN" sz="5100" dirty="0" smtClean="0"/>
          </a:p>
          <a:p>
            <a:pPr marL="365760" indent="-256032" eaLnBrk="1" fontAlgn="auto" hangingPunct="1">
              <a:spcAft>
                <a:spcPts val="0"/>
              </a:spcAft>
              <a:buFont typeface="Wingdings 3"/>
              <a:buChar char=""/>
              <a:defRPr/>
            </a:pPr>
            <a:endParaRPr lang="en-US" altLang="zh-CN" sz="36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三、秘书职业发展趋势</a:t>
            </a:r>
            <a:endParaRPr lang="zh-CN" altLang="en-US" dirty="0"/>
          </a:p>
        </p:txBody>
      </p:sp>
      <p:pic>
        <p:nvPicPr>
          <p:cNvPr id="61444"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4941168"/>
            <a:ext cx="2088232" cy="1584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1"/>
          <p:cNvSpPr>
            <a:spLocks noGrp="1"/>
          </p:cNvSpPr>
          <p:nvPr>
            <p:ph idx="1"/>
          </p:nvPr>
        </p:nvSpPr>
        <p:spPr/>
        <p:txBody>
          <a:bodyPr/>
          <a:lstStyle/>
          <a:p>
            <a:pPr eaLnBrk="1" hangingPunct="1"/>
            <a:r>
              <a:rPr lang="zh-CN" altLang="zh-CN" dirty="0" smtClean="0">
                <a:latin typeface="华文楷体" pitchFamily="2" charset="-122"/>
                <a:ea typeface="华文楷体" pitchFamily="2" charset="-122"/>
              </a:rPr>
              <a:t>王丽是兴业贸易有限公司营销部的秘书。这一天，接到一个电话，是在北京开会的营销部经理来的电话，他在北京与一家公司商谈贸易合作协议，对方要公司的一些介绍性的材料，可是他并没有带在身边，想让小王赶紧传真给对方公司。</a:t>
            </a:r>
          </a:p>
          <a:p>
            <a:pPr eaLnBrk="1" hangingPunct="1"/>
            <a:r>
              <a:rPr lang="zh-CN" altLang="zh-CN" dirty="0" smtClean="0">
                <a:latin typeface="华文楷体" pitchFamily="2" charset="-122"/>
                <a:ea typeface="华文楷体" pitchFamily="2" charset="-122"/>
              </a:rPr>
              <a:t>小王立即找来公司的一些宣传性材料，准备传真，谁想传到一半传真机卡纸了，小王一着急就赶紧把卡住的纸张往外拉，一拉可好，纸被扯成了两半，怎么弄也弄不好了。急得小王团团转，最后只得请教懂办公设备的同事来维修才弄好。</a:t>
            </a:r>
          </a:p>
          <a:p>
            <a:pPr eaLnBrk="1" hangingPunct="1"/>
            <a:endParaRPr lang="zh-CN" altLang="en-US"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卡纸的传真机</a:t>
            </a:r>
            <a:br>
              <a:rPr lang="zh-CN" altLang="zh-CN" dirty="0" smtClean="0"/>
            </a:br>
            <a:endParaRPr lang="zh-CN" altLang="en-US" dirty="0"/>
          </a:p>
        </p:txBody>
      </p:sp>
      <p:sp>
        <p:nvSpPr>
          <p:cNvPr id="4" name="椭圆 3"/>
          <p:cNvSpPr/>
          <p:nvPr/>
        </p:nvSpPr>
        <p:spPr>
          <a:xfrm>
            <a:off x="7380288" y="333375"/>
            <a:ext cx="1368425" cy="7921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dirty="0"/>
              <a:t>微型案例</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None/>
              <a:defRPr/>
            </a:pPr>
            <a:r>
              <a:rPr lang="zh-CN" altLang="en-US" sz="2800" dirty="0" smtClean="0"/>
              <a:t>（三）任职资格化趋势</a:t>
            </a:r>
            <a:endParaRPr lang="en-US" altLang="zh-CN" sz="2800" dirty="0" smtClean="0"/>
          </a:p>
          <a:p>
            <a:pPr marL="365760" indent="-256032" eaLnBrk="1" fontAlgn="auto" hangingPunct="1">
              <a:spcAft>
                <a:spcPts val="0"/>
              </a:spcAft>
              <a:buFont typeface="Wingdings 3"/>
              <a:buChar char=""/>
              <a:defRPr/>
            </a:pPr>
            <a:r>
              <a:rPr lang="zh-CN" altLang="en-US" sz="2800" dirty="0" smtClean="0"/>
              <a:t>国家规定，</a:t>
            </a:r>
            <a:r>
              <a:rPr lang="zh-CN" altLang="zh-CN" sz="2800" dirty="0" smtClean="0"/>
              <a:t>秘书等职业必须持职业资格证书上岗。秘书职业资格认证也正式开始，到目前为止已经十多年的发展历程，并日趋完善。这迈出我国秘书职业制度与国际接轨坚实的一步</a:t>
            </a:r>
            <a:r>
              <a:rPr lang="zh-CN" altLang="zh-CN" sz="4200" dirty="0" smtClean="0"/>
              <a:t>。</a:t>
            </a:r>
            <a:r>
              <a:rPr lang="en-US" altLang="zh-CN" sz="4200" dirty="0" smtClean="0"/>
              <a:t> </a:t>
            </a:r>
            <a:endParaRPr lang="zh-CN" altLang="zh-CN" sz="4200" dirty="0" smtClean="0"/>
          </a:p>
          <a:p>
            <a:pPr marL="365760" indent="-256032" eaLnBrk="1" fontAlgn="auto" hangingPunct="1">
              <a:spcAft>
                <a:spcPts val="0"/>
              </a:spcAft>
              <a:buNone/>
              <a:defRPr/>
            </a:pPr>
            <a:endParaRPr lang="zh-CN" altLang="zh-CN" sz="4400" dirty="0" smtClean="0"/>
          </a:p>
          <a:p>
            <a:pPr marL="365760" indent="-256032" eaLnBrk="1" fontAlgn="auto" hangingPunct="1">
              <a:spcAft>
                <a:spcPts val="0"/>
              </a:spcAft>
              <a:buFont typeface="Wingdings 3"/>
              <a:buNone/>
              <a:defRPr/>
            </a:pPr>
            <a:endParaRPr lang="zh-CN" altLang="en-US" sz="4400" dirty="0"/>
          </a:p>
        </p:txBody>
      </p:sp>
      <p:sp>
        <p:nvSpPr>
          <p:cNvPr id="3" name="标题 2"/>
          <p:cNvSpPr>
            <a:spLocks noGrp="1"/>
          </p:cNvSpPr>
          <p:nvPr>
            <p:ph type="title"/>
          </p:nvPr>
        </p:nvSpPr>
        <p:spPr/>
        <p:txBody>
          <a:bodyPr/>
          <a:lstStyle/>
          <a:p>
            <a:pPr algn="ctr" eaLnBrk="1" fontAlgn="auto" hangingPunct="1">
              <a:spcAft>
                <a:spcPts val="0"/>
              </a:spcAft>
              <a:defRPr/>
            </a:pPr>
            <a:r>
              <a:rPr lang="zh-CN" altLang="en-US" dirty="0" smtClean="0"/>
              <a:t>三、秘书职业发展趋势</a:t>
            </a:r>
            <a:endParaRPr lang="zh-CN" altLang="en-US" dirty="0"/>
          </a:p>
        </p:txBody>
      </p:sp>
      <p:pic>
        <p:nvPicPr>
          <p:cNvPr id="63492" name="Picture 2" descr="Q:\DownLoad\u=1062346140,2796613684&amp;fm=21&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2160" y="4509120"/>
            <a:ext cx="2304256" cy="1872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b="1" dirty="0" smtClean="0"/>
              <a:t>一、秘书的由来</a:t>
            </a:r>
            <a:endParaRPr lang="en-US" altLang="zh-CN" b="1" dirty="0" smtClean="0"/>
          </a:p>
          <a:p>
            <a:pPr marL="365760" indent="-256032" eaLnBrk="1" fontAlgn="auto" hangingPunct="1">
              <a:spcAft>
                <a:spcPts val="0"/>
              </a:spcAft>
              <a:buFont typeface="Wingdings 3"/>
              <a:buChar char=""/>
              <a:defRPr/>
            </a:pPr>
            <a:endParaRPr lang="en-US" altLang="zh-CN" dirty="0" smtClean="0"/>
          </a:p>
          <a:p>
            <a:pPr marL="365760" indent="-256032" eaLnBrk="1" fontAlgn="auto" hangingPunct="1">
              <a:spcAft>
                <a:spcPts val="0"/>
              </a:spcAft>
              <a:buFont typeface="Wingdings 3"/>
              <a:buChar char=""/>
              <a:defRPr/>
            </a:pPr>
            <a:endParaRPr lang="en-US" altLang="zh-CN" dirty="0" smtClean="0"/>
          </a:p>
          <a:p>
            <a:pPr marL="365760" indent="-256032" eaLnBrk="1" fontAlgn="auto" hangingPunct="1">
              <a:spcAft>
                <a:spcPts val="0"/>
              </a:spcAft>
              <a:buFont typeface="Wingdings 3"/>
              <a:buChar char=""/>
              <a:defRPr/>
            </a:pPr>
            <a:endParaRPr lang="en-US" altLang="zh-CN" dirty="0" smtClean="0"/>
          </a:p>
          <a:p>
            <a:pPr marL="365760" indent="-256032" eaLnBrk="1" fontAlgn="auto" hangingPunct="1">
              <a:spcAft>
                <a:spcPts val="0"/>
              </a:spcAft>
              <a:buFont typeface="Wingdings 3"/>
              <a:buChar char=""/>
              <a:defRPr/>
            </a:pPr>
            <a:endParaRPr lang="en-US" altLang="zh-CN" dirty="0" smtClean="0"/>
          </a:p>
          <a:p>
            <a:pPr marL="365760" indent="-256032" eaLnBrk="1" fontAlgn="auto" hangingPunct="1">
              <a:spcAft>
                <a:spcPts val="0"/>
              </a:spcAft>
              <a:buFont typeface="Wingdings 3"/>
              <a:buChar char=""/>
              <a:defRPr/>
            </a:pPr>
            <a:r>
              <a:rPr lang="zh-CN" altLang="zh-CN" dirty="0" smtClean="0"/>
              <a:t>出现“秘书”一词是在汉代</a:t>
            </a:r>
            <a:r>
              <a:rPr lang="zh-CN" altLang="en-US" dirty="0" smtClean="0"/>
              <a:t>，那时</a:t>
            </a:r>
            <a:r>
              <a:rPr lang="zh-CN" altLang="zh-CN" dirty="0" smtClean="0"/>
              <a:t>“秘书” 是指</a:t>
            </a:r>
            <a:r>
              <a:rPr lang="zh-CN" altLang="en-US" dirty="0" smtClean="0"/>
              <a:t>宫中密</a:t>
            </a:r>
            <a:r>
              <a:rPr lang="zh-CN" altLang="zh-CN" dirty="0" smtClean="0"/>
              <a:t>藏</a:t>
            </a:r>
            <a:r>
              <a:rPr lang="zh-CN" altLang="en-US" dirty="0" smtClean="0"/>
              <a:t>之</a:t>
            </a:r>
            <a:r>
              <a:rPr lang="zh-CN" altLang="zh-CN" dirty="0" smtClean="0"/>
              <a:t>书。</a:t>
            </a:r>
            <a:endParaRPr lang="en-US" altLang="zh-CN" dirty="0" smtClean="0"/>
          </a:p>
          <a:p>
            <a:pPr marL="365760" indent="-256032" eaLnBrk="1" fontAlgn="auto" hangingPunct="1">
              <a:spcAft>
                <a:spcPts val="0"/>
              </a:spcAft>
              <a:buFont typeface="Wingdings 3"/>
              <a:buChar char=""/>
              <a:defRPr/>
            </a:pPr>
            <a:r>
              <a:rPr lang="zh-CN" altLang="zh-CN" dirty="0" smtClean="0"/>
              <a:t>东汉</a:t>
            </a:r>
            <a:r>
              <a:rPr lang="zh-CN" altLang="en-US" dirty="0" smtClean="0"/>
              <a:t>，</a:t>
            </a:r>
            <a:r>
              <a:rPr lang="zh-CN" altLang="zh-CN" dirty="0" smtClean="0"/>
              <a:t>汉桓帝“始设秘书监”</a:t>
            </a:r>
            <a:r>
              <a:rPr lang="zh-CN" altLang="en-US" dirty="0" smtClean="0"/>
              <a:t>，</a:t>
            </a:r>
            <a:r>
              <a:rPr lang="zh-CN" altLang="zh-CN" dirty="0" smtClean="0"/>
              <a:t>这是以“秘书”命名的官职</a:t>
            </a:r>
            <a:r>
              <a:rPr lang="zh-CN" altLang="en-US" dirty="0" smtClean="0"/>
              <a:t>，</a:t>
            </a:r>
            <a:r>
              <a:rPr lang="zh-CN" altLang="zh-CN" dirty="0" smtClean="0"/>
              <a:t>主要是掌管国家典籍与机密文书的官职和机构。 </a:t>
            </a:r>
            <a:endParaRPr lang="en-US" altLang="zh-CN" dirty="0" smtClean="0"/>
          </a:p>
          <a:p>
            <a:pPr marL="365760" indent="-256032" eaLnBrk="1" fontAlgn="auto" hangingPunct="1">
              <a:spcAft>
                <a:spcPts val="0"/>
              </a:spcAft>
              <a:buFont typeface="Wingdings 3"/>
              <a:buChar char=""/>
              <a:defRPr/>
            </a:pPr>
            <a:endParaRPr lang="zh-CN" altLang="zh-CN" dirty="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第一节　秘书的内涵</a:t>
            </a:r>
            <a:endParaRPr lang="zh-CN" altLang="zh-CN" dirty="0"/>
          </a:p>
        </p:txBody>
      </p:sp>
      <p:sp>
        <p:nvSpPr>
          <p:cNvPr id="4" name="椭圆 3"/>
          <p:cNvSpPr/>
          <p:nvPr/>
        </p:nvSpPr>
        <p:spPr>
          <a:xfrm flipH="1">
            <a:off x="899592" y="1988840"/>
            <a:ext cx="1224136" cy="1368152"/>
          </a:xfrm>
          <a:prstGeom prst="ellipse">
            <a:avLst/>
          </a:prstGeom>
          <a:solidFill>
            <a:schemeClr val="accent2"/>
          </a:solidFill>
          <a:ln>
            <a:solidFill>
              <a:schemeClr val="accent2"/>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汉代</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p:cNvSpPr>
            <a:spLocks noGrp="1"/>
          </p:cNvSpPr>
          <p:nvPr>
            <p:ph idx="1"/>
          </p:nvPr>
        </p:nvSpPr>
        <p:spPr>
          <a:xfrm>
            <a:off x="457200" y="2060575"/>
            <a:ext cx="8229600" cy="3946525"/>
          </a:xfrm>
        </p:spPr>
        <p:txBody>
          <a:bodyPr/>
          <a:lstStyle/>
          <a:p>
            <a:pPr eaLnBrk="1" hangingPunct="1"/>
            <a:endParaRPr lang="en-US" altLang="zh-CN" sz="3200" dirty="0" smtClean="0"/>
          </a:p>
          <a:p>
            <a:pPr eaLnBrk="1" hangingPunct="1"/>
            <a:r>
              <a:rPr lang="zh-CN" altLang="zh-CN" sz="2800" dirty="0" smtClean="0"/>
              <a:t>魏晋南北朝时候，将“秘书令”改为“中书省”，设“中书监”、“中书令”，担任皇帝的秘书长职务，负责起草诏令及其他机要文书，掌管奏议等事务。“中书省”下设“中书舍人”，承担了皇帝的秘书工作。</a:t>
            </a:r>
          </a:p>
          <a:p>
            <a:pPr eaLnBrk="1" hangingPunct="1"/>
            <a:endParaRPr lang="zh-CN" altLang="zh-CN" dirty="0" smtClean="0"/>
          </a:p>
          <a:p>
            <a:pPr eaLnBrk="1" hangingPunct="1"/>
            <a:endParaRPr lang="zh-CN" altLang="en-US" dirty="0" smtClean="0"/>
          </a:p>
        </p:txBody>
      </p:sp>
      <p:sp>
        <p:nvSpPr>
          <p:cNvPr id="5" name="椭圆 4"/>
          <p:cNvSpPr/>
          <p:nvPr/>
        </p:nvSpPr>
        <p:spPr>
          <a:xfrm flipH="1">
            <a:off x="755576" y="404664"/>
            <a:ext cx="1224136" cy="1512168"/>
          </a:xfrm>
          <a:prstGeom prst="ellipse">
            <a:avLst/>
          </a:prstGeom>
          <a:solidFill>
            <a:schemeClr val="accent2"/>
          </a:solidFill>
          <a:ln>
            <a:solidFill>
              <a:schemeClr val="accent2"/>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魏晋</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idx="1"/>
          </p:nvPr>
        </p:nvSpPr>
        <p:spPr>
          <a:xfrm>
            <a:off x="457200" y="2349500"/>
            <a:ext cx="8229600" cy="3657600"/>
          </a:xfrm>
        </p:spPr>
        <p:txBody>
          <a:bodyPr/>
          <a:lstStyle/>
          <a:p>
            <a:pPr eaLnBrk="1" hangingPunct="1"/>
            <a:endParaRPr lang="en-US" altLang="zh-CN" sz="3200" dirty="0" smtClean="0"/>
          </a:p>
          <a:p>
            <a:pPr eaLnBrk="1" hangingPunct="1"/>
            <a:r>
              <a:rPr lang="zh-CN" altLang="zh-CN" sz="2800" dirty="0" smtClean="0"/>
              <a:t>在唐玄宗时期，设置了翰林学士院用翰林</a:t>
            </a:r>
            <a:r>
              <a:rPr lang="zh-CN" altLang="en-US" sz="2800" dirty="0" smtClean="0"/>
              <a:t>学</a:t>
            </a:r>
            <a:r>
              <a:rPr lang="zh-CN" altLang="zh-CN" sz="2800" dirty="0" smtClean="0"/>
              <a:t>士代替了中书舍人的职责。这时的翰林学士院就是唐朝皇帝直接控制的中央秘书机构，翰林学士便是皇帝近身的高级秘书。</a:t>
            </a:r>
          </a:p>
          <a:p>
            <a:pPr eaLnBrk="1" hangingPunct="1"/>
            <a:endParaRPr lang="zh-CN" altLang="en-US" sz="2800" dirty="0" smtClean="0"/>
          </a:p>
        </p:txBody>
      </p:sp>
      <p:sp>
        <p:nvSpPr>
          <p:cNvPr id="4" name="椭圆 3"/>
          <p:cNvSpPr/>
          <p:nvPr/>
        </p:nvSpPr>
        <p:spPr>
          <a:xfrm flipH="1">
            <a:off x="755576" y="548680"/>
            <a:ext cx="1296144" cy="1440160"/>
          </a:xfrm>
          <a:prstGeom prst="ellipse">
            <a:avLst/>
          </a:prstGeom>
          <a:solidFill>
            <a:schemeClr val="accent2"/>
          </a:solidFill>
          <a:ln>
            <a:solidFill>
              <a:schemeClr val="accent2"/>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唐朝</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idx="1"/>
          </p:nvPr>
        </p:nvSpPr>
        <p:spPr>
          <a:xfrm>
            <a:off x="457200" y="1989138"/>
            <a:ext cx="8229600" cy="4017962"/>
          </a:xfrm>
        </p:spPr>
        <p:txBody>
          <a:bodyPr/>
          <a:lstStyle/>
          <a:p>
            <a:pPr eaLnBrk="1" hangingPunct="1"/>
            <a:endParaRPr lang="en-US" altLang="zh-CN" sz="3200" dirty="0" smtClean="0"/>
          </a:p>
          <a:p>
            <a:pPr eaLnBrk="1" hangingPunct="1"/>
            <a:r>
              <a:rPr lang="zh-CN" altLang="en-US" sz="2800" dirty="0" smtClean="0"/>
              <a:t>在清朝，朝廷的秘书机构设有内阁、军机处等。其中，内阁是综合治理国政的中枢机构，军机处逐渐成为直接承命拟旨，经办一切重大政务的中枢机构，实际成为皇帝内廷的办公厅和全国政令的策源地。</a:t>
            </a:r>
          </a:p>
        </p:txBody>
      </p:sp>
      <p:sp>
        <p:nvSpPr>
          <p:cNvPr id="4" name="椭圆 3"/>
          <p:cNvSpPr/>
          <p:nvPr/>
        </p:nvSpPr>
        <p:spPr>
          <a:xfrm flipH="1">
            <a:off x="755576" y="476672"/>
            <a:ext cx="1296144" cy="1440160"/>
          </a:xfrm>
          <a:prstGeom prst="ellipse">
            <a:avLst/>
          </a:prstGeom>
          <a:solidFill>
            <a:schemeClr val="accent2"/>
          </a:solidFill>
          <a:ln>
            <a:solidFill>
              <a:schemeClr val="accent2"/>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清朝</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1"/>
          <p:cNvSpPr>
            <a:spLocks noGrp="1"/>
          </p:cNvSpPr>
          <p:nvPr>
            <p:ph idx="1"/>
          </p:nvPr>
        </p:nvSpPr>
        <p:spPr>
          <a:xfrm>
            <a:off x="457200" y="2133600"/>
            <a:ext cx="8229600" cy="3873500"/>
          </a:xfrm>
        </p:spPr>
        <p:txBody>
          <a:bodyPr/>
          <a:lstStyle/>
          <a:p>
            <a:pPr eaLnBrk="1" hangingPunct="1"/>
            <a:endParaRPr lang="en-US" altLang="zh-CN" sz="2800" dirty="0" smtClean="0"/>
          </a:p>
          <a:p>
            <a:pPr eaLnBrk="1" hangingPunct="1"/>
            <a:r>
              <a:rPr lang="zh-CN" altLang="zh-CN" sz="2800" dirty="0" smtClean="0"/>
              <a:t>现代意义上的秘书是在中华民国时期。孙中山在南京成立了中华民国临时政府。总统府下设秘书处，秘书处下设总务处、军事组、外交组、电务组、官报组、收发组六个分支机构；参议院下设秘书厅；各部机关设政务厅。秘书处在秘书长的领导下工作。</a:t>
            </a:r>
          </a:p>
        </p:txBody>
      </p:sp>
      <p:sp>
        <p:nvSpPr>
          <p:cNvPr id="4" name="椭圆 3"/>
          <p:cNvSpPr/>
          <p:nvPr/>
        </p:nvSpPr>
        <p:spPr>
          <a:xfrm flipH="1">
            <a:off x="755576" y="548680"/>
            <a:ext cx="1296144" cy="1440160"/>
          </a:xfrm>
          <a:prstGeom prst="ellipse">
            <a:avLst/>
          </a:prstGeom>
          <a:solidFill>
            <a:schemeClr val="accent2"/>
          </a:solidFill>
          <a:ln>
            <a:solidFill>
              <a:schemeClr val="accent2"/>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dirty="0"/>
              <a:t>民国</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2152</TotalTime>
  <Words>3044</Words>
  <Application>Microsoft Office PowerPoint</Application>
  <PresentationFormat>全屏显示(4:3)</PresentationFormat>
  <Paragraphs>219</Paragraphs>
  <Slides>47</Slides>
  <Notes>2</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聚合</vt:lpstr>
      <vt:lpstr>第一章</vt:lpstr>
      <vt:lpstr>内 容</vt:lpstr>
      <vt:lpstr>学习目标</vt:lpstr>
      <vt:lpstr> 大家来说说对秘书职业的看法 </vt:lpstr>
      <vt:lpstr>第一节　秘书的内涵</vt:lpstr>
      <vt:lpstr>幻灯片 6</vt:lpstr>
      <vt:lpstr>幻灯片 7</vt:lpstr>
      <vt:lpstr>幻灯片 8</vt:lpstr>
      <vt:lpstr>幻灯片 9</vt:lpstr>
      <vt:lpstr>幻灯片 10</vt:lpstr>
      <vt:lpstr>二、秘书的内涵</vt:lpstr>
      <vt:lpstr>幻灯片 12</vt:lpstr>
      <vt:lpstr>国内对“秘书”定义的几种解释</vt:lpstr>
      <vt:lpstr>秘书的定义</vt:lpstr>
      <vt:lpstr>对秘书定义的解读</vt:lpstr>
      <vt:lpstr>工作以上司为中心</vt:lpstr>
      <vt:lpstr>互动问题</vt:lpstr>
      <vt:lpstr> 打杂：脚踏实地，胸怀全局</vt:lpstr>
      <vt:lpstr>互动问题</vt:lpstr>
      <vt:lpstr> 第二节　秘书的类别与层次 </vt:lpstr>
      <vt:lpstr> 第二节　秘书的类别与层次 </vt:lpstr>
      <vt:lpstr>公务秘书与私人秘书的区别</vt:lpstr>
      <vt:lpstr>毛泽东身边“五大秘书</vt:lpstr>
      <vt:lpstr> （二）按秘书工作的性质划分 </vt:lpstr>
      <vt:lpstr>幻灯片 25</vt:lpstr>
      <vt:lpstr> （三）按秘书业务的内容划分 </vt:lpstr>
      <vt:lpstr>幻灯片 27</vt:lpstr>
      <vt:lpstr>幻灯片 28</vt:lpstr>
      <vt:lpstr>毛泽东晚年的机要秘书张玉凤</vt:lpstr>
      <vt:lpstr> 二、秘书的层次 </vt:lpstr>
      <vt:lpstr>二、秘书的层次</vt:lpstr>
      <vt:lpstr>你成就了我</vt:lpstr>
      <vt:lpstr>互动问题</vt:lpstr>
      <vt:lpstr>中南海“第一智囊”</vt:lpstr>
      <vt:lpstr>第三节 秘书的职业特征与职业发展趋势</vt:lpstr>
      <vt:lpstr>第三节 秘书的职业特征与职业发展趋势</vt:lpstr>
      <vt:lpstr>第三节 秘书的职业特征与职业发展趋势</vt:lpstr>
      <vt:lpstr> 会要是能重开一遍就好了 </vt:lpstr>
      <vt:lpstr>互动问题</vt:lpstr>
      <vt:lpstr>第三节 秘书的职业特征与职业发展趋势</vt:lpstr>
      <vt:lpstr>二、秘书职业发展的现状</vt:lpstr>
      <vt:lpstr>三、秘书职业发展趋势</vt:lpstr>
      <vt:lpstr>幻灯片 43</vt:lpstr>
      <vt:lpstr>今天的秘书，未来的领导！ </vt:lpstr>
      <vt:lpstr>三、秘书职业发展趋势</vt:lpstr>
      <vt:lpstr> 卡纸的传真机 </vt:lpstr>
      <vt:lpstr>三、秘书职业发展趋势</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秘书概论</dc:title>
  <dc:creator>lenovo</dc:creator>
  <cp:lastModifiedBy>lenovo</cp:lastModifiedBy>
  <cp:revision>43</cp:revision>
  <dcterms:created xsi:type="dcterms:W3CDTF">2013-08-20T13:05:11Z</dcterms:created>
  <dcterms:modified xsi:type="dcterms:W3CDTF">2013-12-24T13:27:43Z</dcterms:modified>
</cp:coreProperties>
</file>