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341" r:id="rId4"/>
    <p:sldId id="342" r:id="rId5"/>
    <p:sldId id="343" r:id="rId6"/>
    <p:sldId id="344" r:id="rId7"/>
    <p:sldId id="345" r:id="rId8"/>
    <p:sldId id="346" r:id="rId9"/>
    <p:sldId id="347" r:id="rId10"/>
    <p:sldId id="348" r:id="rId11"/>
    <p:sldId id="349" r:id="rId12"/>
    <p:sldId id="350" r:id="rId13"/>
    <p:sldId id="351" r:id="rId14"/>
    <p:sldId id="352" r:id="rId15"/>
    <p:sldId id="353" r:id="rId16"/>
    <p:sldId id="354" r:id="rId17"/>
    <p:sldId id="355" r:id="rId18"/>
    <p:sldId id="356" r:id="rId19"/>
    <p:sldId id="357" r:id="rId20"/>
    <p:sldId id="358" r:id="rId21"/>
    <p:sldId id="359" r:id="rId22"/>
    <p:sldId id="360" r:id="rId23"/>
    <p:sldId id="361" r:id="rId2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959485" y="2487930"/>
            <a:ext cx="7914640" cy="768350"/>
          </a:xfrm>
          <a:prstGeom prst="rect">
            <a:avLst/>
          </a:prstGeom>
          <a:noFill/>
        </p:spPr>
        <p:txBody>
          <a:bodyPr wrap="square" rtlCol="0">
            <a:spAutoFit/>
          </a:bodyPr>
          <a:p>
            <a:pPr algn="ctr"/>
            <a:r>
              <a:rPr lang="zh-CN" altLang="en-US" sz="4400">
                <a:latin typeface="方正粗黑宋简体" panose="02000000000000000000" charset="-122"/>
                <a:ea typeface="方正粗黑宋简体" panose="02000000000000000000" charset="-122"/>
                <a:cs typeface="方正粗黑宋简体" panose="02000000000000000000" charset="-122"/>
              </a:rPr>
              <a:t>第五章   国际商务战略</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(二)产品—市场方格</a:t>
            </a:r>
            <a:endParaRPr lang="zh-CN" altLang="en-US"/>
          </a:p>
          <a:p>
            <a:r>
              <a:rPr lang="zh-CN" altLang="en-US"/>
              <a:t>1.市场渗透战略 </a:t>
            </a:r>
            <a:endParaRPr lang="zh-CN" altLang="en-US"/>
          </a:p>
          <a:p>
            <a:r>
              <a:rPr lang="zh-CN" altLang="en-US"/>
              <a:t>2.市场发展战略</a:t>
            </a:r>
            <a:endParaRPr lang="zh-CN" altLang="en-US"/>
          </a:p>
          <a:p>
            <a:r>
              <a:rPr lang="zh-CN" altLang="en-US"/>
              <a:t>3.产品发展战略</a:t>
            </a:r>
            <a:endParaRPr lang="zh-CN" altLang="en-US"/>
          </a:p>
          <a:p>
            <a:r>
              <a:rPr lang="zh-CN" altLang="en-US"/>
              <a:t>4.多种经营战略</a:t>
            </a:r>
            <a:endParaRPr lang="zh-CN" altLang="en-US"/>
          </a:p>
        </p:txBody>
      </p:sp>
      <p:sp>
        <p:nvSpPr>
          <p:cNvPr id="100" name="文本框 99"/>
          <p:cNvSpPr txBox="1"/>
          <p:nvPr/>
        </p:nvSpPr>
        <p:spPr>
          <a:xfrm>
            <a:off x="4702175" y="5189855"/>
            <a:ext cx="3467100" cy="368300"/>
          </a:xfrm>
          <a:prstGeom prst="rect">
            <a:avLst/>
          </a:prstGeom>
          <a:noFill/>
          <a:ln w="9525">
            <a:noFill/>
          </a:ln>
        </p:spPr>
        <p:txBody>
          <a:bodyPr wrap="square">
            <a:spAutoFit/>
          </a:bodyPr>
          <a:p>
            <a:pPr indent="0" algn="ctr"/>
            <a:r>
              <a:rPr lang="zh-CN" b="0">
                <a:solidFill>
                  <a:srgbClr val="000000"/>
                </a:solidFill>
                <a:cs typeface="方正书宋_GBK" charset="0"/>
              </a:rPr>
              <a:t>图5-4　产品—市场方格</a:t>
            </a:r>
            <a:endParaRPr lang="zh-CN" altLang="en-US" b="0">
              <a:solidFill>
                <a:srgbClr val="000000"/>
              </a:solidFill>
              <a:cs typeface="方正书宋_GBK" charset="0"/>
            </a:endParaRPr>
          </a:p>
        </p:txBody>
      </p:sp>
      <p:pic>
        <p:nvPicPr>
          <p:cNvPr id="5" name="图片 4"/>
          <p:cNvPicPr>
            <a:picLocks noChangeAspect="1"/>
          </p:cNvPicPr>
          <p:nvPr/>
        </p:nvPicPr>
        <p:blipFill>
          <a:blip r:embed="rId1"/>
          <a:stretch>
            <a:fillRect/>
          </a:stretch>
        </p:blipFill>
        <p:spPr>
          <a:xfrm>
            <a:off x="4175125" y="2560320"/>
            <a:ext cx="3961130" cy="252857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(三)销售增长率—市场占有率矩阵</a:t>
            </a:r>
            <a:endParaRPr lang="zh-CN" altLang="en-US"/>
          </a:p>
          <a:p>
            <a:r>
              <a:rPr lang="zh-CN" altLang="en-US"/>
              <a:t>1.狗区</a:t>
            </a:r>
            <a:endParaRPr lang="zh-CN" altLang="en-US"/>
          </a:p>
          <a:p>
            <a:r>
              <a:rPr lang="zh-CN" altLang="en-US"/>
              <a:t>2.问题区</a:t>
            </a:r>
            <a:endParaRPr lang="zh-CN" altLang="en-US"/>
          </a:p>
          <a:p>
            <a:r>
              <a:rPr lang="zh-CN" altLang="en-US"/>
              <a:t>3.明星区</a:t>
            </a:r>
            <a:endParaRPr lang="zh-CN" altLang="en-US"/>
          </a:p>
          <a:p>
            <a:r>
              <a:rPr lang="zh-CN" altLang="en-US"/>
              <a:t>4.金牛区</a:t>
            </a:r>
            <a:endParaRPr lang="zh-CN" altLang="en-US"/>
          </a:p>
        </p:txBody>
      </p:sp>
      <p:pic>
        <p:nvPicPr>
          <p:cNvPr id="75" name="505.jpg" descr="id:2147497592;FounderCES"/>
          <p:cNvPicPr>
            <a:picLocks noChangeAspect="1"/>
          </p:cNvPicPr>
          <p:nvPr/>
        </p:nvPicPr>
        <p:blipFill>
          <a:blip r:embed="rId1"/>
          <a:stretch>
            <a:fillRect/>
          </a:stretch>
        </p:blipFill>
        <p:spPr>
          <a:xfrm>
            <a:off x="2305050" y="2668270"/>
            <a:ext cx="5881370" cy="2777490"/>
          </a:xfrm>
          <a:prstGeom prst="rect">
            <a:avLst/>
          </a:prstGeom>
        </p:spPr>
      </p:pic>
      <p:sp>
        <p:nvSpPr>
          <p:cNvPr id="100" name="文本框 99"/>
          <p:cNvSpPr txBox="1"/>
          <p:nvPr/>
        </p:nvSpPr>
        <p:spPr>
          <a:xfrm>
            <a:off x="2879090" y="5561330"/>
            <a:ext cx="5080000" cy="368300"/>
          </a:xfrm>
          <a:prstGeom prst="rect">
            <a:avLst/>
          </a:prstGeom>
          <a:noFill/>
          <a:ln w="9525">
            <a:noFill/>
          </a:ln>
        </p:spPr>
        <p:txBody>
          <a:bodyPr>
            <a:spAutoFit/>
          </a:bodyPr>
          <a:p>
            <a:pPr indent="0" algn="ctr"/>
            <a:r>
              <a:rPr lang="zh-CN" b="0">
                <a:solidFill>
                  <a:srgbClr val="000000"/>
                </a:solidFill>
                <a:cs typeface="方正书宋_GBK" charset="0"/>
              </a:rPr>
              <a:t>图5-5　销售增长率—市场占有率矩阵</a:t>
            </a:r>
            <a:endParaRPr lang="zh-CN" altLang="en-US" b="0">
              <a:solidFill>
                <a:srgbClr val="000000"/>
              </a:solidFill>
              <a:cs typeface="方正书宋_GBK"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(四)多因素业务经营组合矩阵</a:t>
            </a:r>
            <a:endParaRPr lang="zh-CN" altLang="en-US"/>
          </a:p>
          <a:p>
            <a:r>
              <a:rPr lang="zh-CN" altLang="en-US"/>
              <a:t>第一个类型是位于左上角地带中的战略业务单位</a:t>
            </a:r>
            <a:endParaRPr lang="zh-CN" altLang="en-US"/>
          </a:p>
          <a:p>
            <a:r>
              <a:rPr lang="zh-CN" altLang="en-US"/>
              <a:t>第二个类型包括从左下角到右上角的对角线地带中的战略业务单位</a:t>
            </a:r>
            <a:endParaRPr lang="zh-CN" altLang="en-US"/>
          </a:p>
          <a:p>
            <a:r>
              <a:rPr lang="zh-CN" altLang="en-US"/>
              <a:t>第三个类型是位于右下角地带的战略业务单位</a:t>
            </a:r>
            <a:endParaRPr lang="zh-CN" altLang="en-US"/>
          </a:p>
        </p:txBody>
      </p:sp>
      <p:pic>
        <p:nvPicPr>
          <p:cNvPr id="76" name="506.jpg" descr="id:2147497607;FounderCES"/>
          <p:cNvPicPr>
            <a:picLocks noChangeAspect="1"/>
          </p:cNvPicPr>
          <p:nvPr/>
        </p:nvPicPr>
        <p:blipFill>
          <a:blip r:embed="rId1"/>
          <a:stretch>
            <a:fillRect/>
          </a:stretch>
        </p:blipFill>
        <p:spPr>
          <a:xfrm>
            <a:off x="2065655" y="3058795"/>
            <a:ext cx="6423660" cy="2915285"/>
          </a:xfrm>
          <a:prstGeom prst="rect">
            <a:avLst/>
          </a:prstGeom>
        </p:spPr>
      </p:pic>
      <p:sp>
        <p:nvSpPr>
          <p:cNvPr id="100" name="文本框 99"/>
          <p:cNvSpPr txBox="1"/>
          <p:nvPr/>
        </p:nvSpPr>
        <p:spPr>
          <a:xfrm>
            <a:off x="2838450" y="6060440"/>
            <a:ext cx="5080000" cy="368300"/>
          </a:xfrm>
          <a:prstGeom prst="rect">
            <a:avLst/>
          </a:prstGeom>
          <a:noFill/>
          <a:ln w="9525">
            <a:noFill/>
          </a:ln>
        </p:spPr>
        <p:txBody>
          <a:bodyPr>
            <a:spAutoFit/>
          </a:bodyPr>
          <a:p>
            <a:pPr indent="0" algn="ctr"/>
            <a:r>
              <a:rPr lang="zh-CN" b="0">
                <a:solidFill>
                  <a:srgbClr val="000000"/>
                </a:solidFill>
                <a:cs typeface="方正书宋_GBK" charset="0"/>
              </a:rPr>
              <a:t>图5-6　多因素业务经营组合矩阵</a:t>
            </a:r>
            <a:endParaRPr lang="zh-CN" altLang="en-US" b="0">
              <a:solidFill>
                <a:srgbClr val="000000"/>
              </a:solidFill>
              <a:cs typeface="方正书宋_GBK"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(五)价值链分析</a:t>
            </a:r>
            <a:endParaRPr lang="zh-CN" altLang="en-US"/>
          </a:p>
          <a:p>
            <a:r>
              <a:rPr lang="zh-CN" altLang="en-US"/>
              <a:t>1.基本增值活动</a:t>
            </a:r>
            <a:endParaRPr lang="zh-CN" altLang="en-US"/>
          </a:p>
          <a:p>
            <a:r>
              <a:rPr lang="zh-CN" altLang="en-US"/>
              <a:t>2.辅助增值活动</a:t>
            </a:r>
            <a:endParaRPr lang="zh-CN" altLang="en-US"/>
          </a:p>
        </p:txBody>
      </p:sp>
      <p:pic>
        <p:nvPicPr>
          <p:cNvPr id="77" name="507.jpg" descr="id:2147497622;FounderCES"/>
          <p:cNvPicPr>
            <a:picLocks noChangeAspect="1"/>
          </p:cNvPicPr>
          <p:nvPr/>
        </p:nvPicPr>
        <p:blipFill>
          <a:blip r:embed="rId1"/>
          <a:stretch>
            <a:fillRect/>
          </a:stretch>
        </p:blipFill>
        <p:spPr>
          <a:xfrm>
            <a:off x="2188845" y="2874010"/>
            <a:ext cx="6327775" cy="3159125"/>
          </a:xfrm>
          <a:prstGeom prst="rect">
            <a:avLst/>
          </a:prstGeom>
        </p:spPr>
      </p:pic>
      <p:sp>
        <p:nvSpPr>
          <p:cNvPr id="100" name="文本框 99"/>
          <p:cNvSpPr txBox="1"/>
          <p:nvPr/>
        </p:nvSpPr>
        <p:spPr>
          <a:xfrm>
            <a:off x="2609850" y="6156325"/>
            <a:ext cx="5080000" cy="368300"/>
          </a:xfrm>
          <a:prstGeom prst="rect">
            <a:avLst/>
          </a:prstGeom>
          <a:noFill/>
          <a:ln w="9525">
            <a:noFill/>
          </a:ln>
        </p:spPr>
        <p:txBody>
          <a:bodyPr>
            <a:spAutoFit/>
          </a:bodyPr>
          <a:p>
            <a:pPr indent="0" algn="ctr"/>
            <a:r>
              <a:rPr lang="zh-CN" b="0">
                <a:solidFill>
                  <a:srgbClr val="000000"/>
                </a:solidFill>
                <a:cs typeface="方正书宋_GBK" charset="0"/>
              </a:rPr>
              <a:t>图5-7　企业的价值链模型</a:t>
            </a:r>
            <a:endParaRPr lang="zh-CN" altLang="en-US" b="0">
              <a:solidFill>
                <a:srgbClr val="000000"/>
              </a:solidFill>
              <a:cs typeface="方正书宋_GBK"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第三节　战略规划</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sym typeface="+mn-ea"/>
              </a:rPr>
              <a:t>二、战略模式</a:t>
            </a:r>
            <a:endParaRPr lang="zh-CN" altLang="en-US"/>
          </a:p>
          <a:p>
            <a:pPr marL="0" indent="0">
              <a:buNone/>
            </a:pPr>
            <a:r>
              <a:rPr lang="en-US" altLang="zh-CN" sz="2200" b="1" dirty="0">
                <a:latin typeface="楷体" panose="02010609060101010101" charset="-122"/>
                <a:ea typeface="楷体" panose="02010609060101010101" charset="-122"/>
                <a:sym typeface="+mn-ea"/>
              </a:rPr>
              <a:t>(一)横向发展模式</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sym typeface="+mn-ea"/>
              </a:rPr>
              <a:t>(二)纵向发展模式</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sym typeface="+mn-ea"/>
              </a:rPr>
              <a:t>(三)混合发展模式</a:t>
            </a:r>
            <a:endParaRPr lang="zh-CN" altLang="en-US"/>
          </a:p>
          <a:p>
            <a:pPr marL="0" indent="0">
              <a:buNone/>
            </a:pP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战略实施</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一、制定战略实施计划</a:t>
            </a:r>
            <a:endParaRPr lang="zh-CN" altLang="en-US"/>
          </a:p>
          <a:p>
            <a:pPr marL="0" indent="0">
              <a:buNone/>
            </a:pPr>
            <a:r>
              <a:rPr lang="en-US" altLang="zh-CN" sz="2200" b="1" dirty="0">
                <a:latin typeface="楷体" panose="02010609060101010101" charset="-122"/>
                <a:ea typeface="楷体" panose="02010609060101010101" charset="-122"/>
              </a:rPr>
              <a:t>(一)有明确的分阶段目标</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(二)有明确的行动计划</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(三)战略目标的分解与落实</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(四)企业资源的合理配置</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(五)战略实施的组织保证</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战略实施</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二、战略控制</a:t>
            </a:r>
            <a:endParaRPr lang="zh-CN" altLang="en-US"/>
          </a:p>
          <a:p>
            <a:pPr marL="0" indent="0">
              <a:buNone/>
            </a:pPr>
            <a:r>
              <a:rPr lang="en-US" altLang="zh-CN" sz="2200" b="1" dirty="0">
                <a:latin typeface="楷体" panose="02010609060101010101" charset="-122"/>
                <a:ea typeface="楷体" panose="02010609060101010101" charset="-122"/>
              </a:rPr>
              <a:t>(一)制定战略评价标准</a:t>
            </a:r>
            <a:endParaRPr lang="zh-CN" altLang="en-US"/>
          </a:p>
          <a:p>
            <a:r>
              <a:rPr lang="zh-CN" altLang="en-US"/>
              <a:t>战略评价标准是进行战略控制的首要条件。它是指从战略规划中所选择的对实际经营成果进行计量的关键点,一般是定量的指标,用来对战略实施的工作绩效进行评价,以确定实际运行是否达到战略目标以及是否需要对战略目标进行控制和修正。</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(二)建立控制与评价系统</a:t>
            </a:r>
            <a:endParaRPr lang="zh-CN" altLang="en-US"/>
          </a:p>
          <a:p>
            <a:r>
              <a:rPr lang="zh-CN" altLang="en-US"/>
              <a:t>建立控制与评价系统是指将企业在全球实际经营的水平和成绩与预先确定的评价标准进行比较,找出差距,分析差距产生的原因,以便企业进行调控。</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战略实施</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三、战略调整</a:t>
            </a:r>
            <a:endParaRPr lang="zh-CN" altLang="en-US"/>
          </a:p>
          <a:p>
            <a:r>
              <a:rPr lang="zh-CN" altLang="en-US"/>
              <a:t>战略调整是指在战略实施过程中产生的实际结果与预定目标有明显差距时采取的对战略的修改。</a:t>
            </a:r>
            <a:endParaRPr lang="zh-CN" altLang="en-US"/>
          </a:p>
          <a:p>
            <a:r>
              <a:rPr lang="zh-CN" altLang="en-US"/>
              <a:t>战略调整在很大程度上与环境的变化有关,战略制定带有一定的主观性,随着外部环境的变化,战略与环境的矛盾便会显现,这就要求战略调整。一般来说,战略调整包括三类:局部性调整,是指对战略进行局部性的修改,而不涉及战略目标的变化;职能战略调整,是指对战略子系统的调整,它将涉及局部战略目标的改变;总体战略调整,是指对涉及企业全局的基本战略方向的修改。</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国际商务战略的新内容</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一、跨国并购</a:t>
            </a:r>
            <a:endParaRPr lang="zh-CN" altLang="en-US"/>
          </a:p>
          <a:p>
            <a:pPr marL="0" indent="0">
              <a:buNone/>
            </a:pPr>
            <a:r>
              <a:rPr lang="en-US" altLang="zh-CN" sz="2200" b="1" dirty="0">
                <a:latin typeface="楷体" panose="02010609060101010101" charset="-122"/>
                <a:ea typeface="楷体" panose="02010609060101010101" charset="-122"/>
              </a:rPr>
              <a:t>(一)基本概念</a:t>
            </a:r>
            <a:endParaRPr lang="zh-CN" altLang="en-US"/>
          </a:p>
          <a:p>
            <a:pPr marL="0" indent="0" latinLnBrk="0">
              <a:spcBef>
                <a:spcPts val="0"/>
              </a:spcBef>
              <a:buNone/>
            </a:pPr>
            <a:r>
              <a:rPr lang="en-US" altLang="zh-CN" sz="2200" b="1" dirty="0">
                <a:latin typeface="楷体" panose="02010609060101010101" charset="-122"/>
                <a:ea typeface="楷体" panose="02010609060101010101" charset="-122"/>
              </a:rPr>
              <a:t>(二)跨国并购的类型</a:t>
            </a:r>
            <a:endParaRPr lang="zh-CN" altLang="en-US"/>
          </a:p>
          <a:p>
            <a:pPr marL="0" indent="0">
              <a:buNone/>
            </a:pPr>
            <a:r>
              <a:rPr lang="en-US" altLang="zh-CN" sz="2200" b="1" dirty="0">
                <a:latin typeface="楷体" panose="02010609060101010101" charset="-122"/>
                <a:ea typeface="楷体" panose="02010609060101010101" charset="-122"/>
                <a:sym typeface="+mn-ea"/>
              </a:rPr>
              <a:t>(三)跨国并购的方式</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sym typeface="+mn-ea"/>
              </a:rPr>
              <a:t>(四)当代跨国并购的发展及其特征</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sym typeface="+mn-ea"/>
              </a:rPr>
              <a:t>(五)跨国并购的动因及其影响</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国际商务战略的新内容</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二、跨国战略联盟</a:t>
            </a:r>
            <a:endParaRPr lang="zh-CN" altLang="en-US"/>
          </a:p>
          <a:p>
            <a:pPr marL="0" indent="0">
              <a:buNone/>
            </a:pPr>
            <a:r>
              <a:rPr lang="en-US" altLang="zh-CN" sz="2200" b="1" dirty="0">
                <a:latin typeface="楷体" panose="02010609060101010101" charset="-122"/>
                <a:ea typeface="楷体" panose="02010609060101010101" charset="-122"/>
              </a:rPr>
              <a:t>(一)跨国战略联盟的概念、特征及其表现形式</a:t>
            </a:r>
            <a:endParaRPr lang="zh-CN" altLang="en-US"/>
          </a:p>
          <a:p>
            <a:r>
              <a:rPr lang="zh-CN" altLang="en-US"/>
              <a:t>1.跨国战略联盟的概念与特征</a:t>
            </a:r>
            <a:endParaRPr lang="zh-CN" altLang="en-US"/>
          </a:p>
          <a:p>
            <a:r>
              <a:rPr lang="zh-CN" altLang="en-US"/>
              <a:t>2.跨国战略联盟的表现形式</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(二)跨国战略联盟的动因及其影响</a:t>
            </a:r>
            <a:endParaRPr lang="zh-CN" altLang="en-US"/>
          </a:p>
          <a:p>
            <a:r>
              <a:rPr lang="zh-CN" altLang="en-US"/>
              <a:t>1.跨国战略联盟的动因</a:t>
            </a:r>
            <a:endParaRPr lang="zh-CN" altLang="en-US"/>
          </a:p>
          <a:p>
            <a:r>
              <a:rPr lang="zh-CN" altLang="en-US"/>
              <a:t>2.跨国战略联盟的影响</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099"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4100" name="Group 4"/>
          <p:cNvGrpSpPr/>
          <p:nvPr/>
        </p:nvGrpSpPr>
        <p:grpSpPr bwMode="auto">
          <a:xfrm>
            <a:off x="1911350" y="1915160"/>
            <a:ext cx="5509895" cy="647065"/>
            <a:chOff x="0" y="0"/>
            <a:chExt cx="8840" cy="1019"/>
          </a:xfrm>
        </p:grpSpPr>
        <p:sp>
          <p:nvSpPr>
            <p:cNvPr id="410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2" name="Group 6"/>
            <p:cNvGrpSpPr/>
            <p:nvPr/>
          </p:nvGrpSpPr>
          <p:grpSpPr bwMode="auto">
            <a:xfrm>
              <a:off x="108" y="36"/>
              <a:ext cx="8673" cy="981"/>
              <a:chOff x="0" y="0"/>
              <a:chExt cx="8673" cy="981"/>
            </a:xfrm>
          </p:grpSpPr>
          <p:pic>
            <p:nvPicPr>
              <p:cNvPr id="410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第一节　战略管理概述</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05" name="Group 9"/>
          <p:cNvGrpSpPr/>
          <p:nvPr/>
        </p:nvGrpSpPr>
        <p:grpSpPr bwMode="auto">
          <a:xfrm>
            <a:off x="1908175" y="2704465"/>
            <a:ext cx="5513070" cy="646430"/>
            <a:chOff x="0" y="0"/>
            <a:chExt cx="8840" cy="1019"/>
          </a:xfrm>
        </p:grpSpPr>
        <p:sp>
          <p:nvSpPr>
            <p:cNvPr id="410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7" name="Group 11"/>
            <p:cNvGrpSpPr/>
            <p:nvPr/>
          </p:nvGrpSpPr>
          <p:grpSpPr bwMode="auto">
            <a:xfrm>
              <a:off x="108" y="36"/>
              <a:ext cx="8673" cy="981"/>
              <a:chOff x="0" y="0"/>
              <a:chExt cx="8673" cy="981"/>
            </a:xfrm>
          </p:grpSpPr>
          <p:pic>
            <p:nvPicPr>
              <p:cNvPr id="410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9"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第二节　战略分析</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0" name="Group 14"/>
          <p:cNvGrpSpPr/>
          <p:nvPr/>
        </p:nvGrpSpPr>
        <p:grpSpPr bwMode="auto">
          <a:xfrm>
            <a:off x="1908175" y="3496310"/>
            <a:ext cx="5513070" cy="648335"/>
            <a:chOff x="0" y="0"/>
            <a:chExt cx="8840" cy="1019"/>
          </a:xfrm>
        </p:grpSpPr>
        <p:sp>
          <p:nvSpPr>
            <p:cNvPr id="411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2" name="Group 16"/>
            <p:cNvGrpSpPr/>
            <p:nvPr/>
          </p:nvGrpSpPr>
          <p:grpSpPr bwMode="auto">
            <a:xfrm>
              <a:off x="108" y="36"/>
              <a:ext cx="8673" cy="981"/>
              <a:chOff x="0" y="0"/>
              <a:chExt cx="8673" cy="981"/>
            </a:xfrm>
          </p:grpSpPr>
          <p:pic>
            <p:nvPicPr>
              <p:cNvPr id="411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4" name="TextBox 2"/>
              <p:cNvSpPr>
                <a:spLocks noChangeArrowheads="1"/>
              </p:cNvSpPr>
              <p:nvPr/>
            </p:nvSpPr>
            <p:spPr bwMode="auto">
              <a:xfrm>
                <a:off x="0" y="193"/>
                <a:ext cx="8260" cy="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第三节　战略规划</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5" name="Group 19"/>
          <p:cNvGrpSpPr/>
          <p:nvPr/>
        </p:nvGrpSpPr>
        <p:grpSpPr bwMode="auto">
          <a:xfrm>
            <a:off x="1908175" y="4288790"/>
            <a:ext cx="5513070" cy="646430"/>
            <a:chOff x="0" y="0"/>
            <a:chExt cx="8840" cy="1019"/>
          </a:xfrm>
        </p:grpSpPr>
        <p:sp>
          <p:nvSpPr>
            <p:cNvPr id="411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7" name="Group 21"/>
            <p:cNvGrpSpPr/>
            <p:nvPr/>
          </p:nvGrpSpPr>
          <p:grpSpPr bwMode="auto">
            <a:xfrm>
              <a:off x="108" y="36"/>
              <a:ext cx="8673" cy="981"/>
              <a:chOff x="0" y="0"/>
              <a:chExt cx="8673" cy="981"/>
            </a:xfrm>
          </p:grpSpPr>
          <p:pic>
            <p:nvPicPr>
              <p:cNvPr id="411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9"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第四节　战略实施</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20" name="Group 24"/>
          <p:cNvGrpSpPr/>
          <p:nvPr/>
        </p:nvGrpSpPr>
        <p:grpSpPr bwMode="auto">
          <a:xfrm>
            <a:off x="1908175" y="5085715"/>
            <a:ext cx="5513070" cy="646430"/>
            <a:chOff x="0" y="0"/>
            <a:chExt cx="8840" cy="1019"/>
          </a:xfrm>
        </p:grpSpPr>
        <p:sp>
          <p:nvSpPr>
            <p:cNvPr id="412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22" name="Group 26"/>
            <p:cNvGrpSpPr/>
            <p:nvPr/>
          </p:nvGrpSpPr>
          <p:grpSpPr bwMode="auto">
            <a:xfrm>
              <a:off x="108" y="36"/>
              <a:ext cx="8673" cy="981"/>
              <a:chOff x="0" y="0"/>
              <a:chExt cx="8673" cy="981"/>
            </a:xfrm>
          </p:grpSpPr>
          <p:pic>
            <p:nvPicPr>
              <p:cNvPr id="412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24"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第五节　国际商务战略的新内容</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图片 1"/>
          <p:cNvPicPr>
            <a:picLocks noChangeAspect="1"/>
          </p:cNvPicPr>
          <p:nvPr/>
        </p:nvPicPr>
        <p:blipFill>
          <a:blip r:embed="rId2"/>
          <a:stretch>
            <a:fillRect/>
          </a:stretch>
        </p:blipFill>
        <p:spPr>
          <a:xfrm>
            <a:off x="1126776" y="599171"/>
            <a:ext cx="5821488" cy="380952"/>
          </a:xfrm>
          <a:prstGeom prst="rect">
            <a:avLst/>
          </a:prstGeom>
        </p:spPr>
      </p:pic>
      <p:pic>
        <p:nvPicPr>
          <p:cNvPr id="3" name="内容占位符 2"/>
          <p:cNvPicPr>
            <a:picLocks noChangeAspect="1"/>
          </p:cNvPicPr>
          <p:nvPr>
            <p:ph idx="1"/>
          </p:nvPr>
        </p:nvPicPr>
        <p:blipFill>
          <a:blip r:embed="rId3"/>
          <a:stretch>
            <a:fillRect/>
          </a:stretch>
        </p:blipFill>
        <p:spPr>
          <a:xfrm>
            <a:off x="1043940" y="-3810"/>
            <a:ext cx="8101965" cy="87376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国际商务战略的新内容</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三、国际外包</a:t>
            </a:r>
            <a:endParaRPr lang="zh-CN" altLang="en-US"/>
          </a:p>
          <a:p>
            <a:pPr marL="0" indent="0">
              <a:buNone/>
            </a:pPr>
            <a:r>
              <a:rPr lang="en-US" altLang="zh-CN" sz="2200" b="1" dirty="0">
                <a:latin typeface="楷体" panose="02010609060101010101" charset="-122"/>
                <a:ea typeface="楷体" panose="02010609060101010101" charset="-122"/>
              </a:rPr>
              <a:t>(一)概念</a:t>
            </a:r>
            <a:endParaRPr lang="zh-CN" altLang="en-US"/>
          </a:p>
          <a:p>
            <a:r>
              <a:rPr lang="zh-CN" altLang="en-US"/>
              <a:t>外包(Outsourcing)的英文意思是“外部资源”,即企业为取得更有利的竞争地位,在自有资源相对有限的情况下,仅将其最具竞争优势的核心业务保留在企业内,通过利用外部资源实现其他业务功能。</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(二)类型</a:t>
            </a:r>
            <a:endParaRPr lang="zh-CN" altLang="en-US"/>
          </a:p>
          <a:p>
            <a:r>
              <a:rPr lang="zh-CN" altLang="en-US"/>
              <a:t>1.生产外包</a:t>
            </a:r>
            <a:endParaRPr lang="zh-CN" altLang="en-US"/>
          </a:p>
          <a:p>
            <a:r>
              <a:rPr lang="zh-CN" altLang="en-US"/>
              <a:t>2.服务外包</a:t>
            </a:r>
            <a:endParaRPr lang="zh-CN" altLang="en-US"/>
          </a:p>
          <a:p>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国际商务战略的新内容</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(三)外包的原因及优势分析</a:t>
            </a:r>
            <a:endParaRPr lang="zh-CN" altLang="en-US"/>
          </a:p>
          <a:p>
            <a:r>
              <a:rPr lang="zh-CN" altLang="en-US">
                <a:sym typeface="+mn-ea"/>
              </a:rPr>
              <a:t>1.企业在管理控制中把非核心部门或业务外包给外部更具优势的专业公司,能大量节省成本</a:t>
            </a:r>
            <a:endParaRPr lang="zh-CN" altLang="en-US"/>
          </a:p>
          <a:p>
            <a:r>
              <a:rPr lang="zh-CN" altLang="en-US">
                <a:sym typeface="+mn-ea"/>
              </a:rPr>
              <a:t>2.外包使企业能更好地发挥核心优势</a:t>
            </a:r>
            <a:endParaRPr lang="zh-CN" altLang="en-US"/>
          </a:p>
          <a:p>
            <a:r>
              <a:rPr lang="zh-CN" altLang="en-US">
                <a:sym typeface="+mn-ea"/>
              </a:rPr>
              <a:t>3.外包使企业的应变和快速反应能力大大增强</a:t>
            </a:r>
            <a:endParaRPr lang="zh-CN" altLang="en-US"/>
          </a:p>
          <a:p>
            <a:r>
              <a:rPr lang="zh-CN" altLang="en-US">
                <a:sym typeface="+mn-ea"/>
              </a:rPr>
              <a:t>4.国际外包的迅速发展为发展中国家实现产业升级提供了契机</a:t>
            </a:r>
            <a:endParaRPr lang="zh-CN" altLang="en-US"/>
          </a:p>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战略管理概述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一、国际经营战略的基本概念及其特点</a:t>
            </a:r>
            <a:endParaRPr lang="zh-CN" altLang="en-US"/>
          </a:p>
          <a:p>
            <a:pPr marL="0" indent="0">
              <a:buNone/>
            </a:pPr>
            <a:r>
              <a:rPr lang="en-US" altLang="zh-CN" sz="2200" b="1" dirty="0">
                <a:latin typeface="楷体" panose="02010609060101010101" charset="-122"/>
                <a:ea typeface="楷体" panose="02010609060101010101" charset="-122"/>
              </a:rPr>
              <a:t>(一)战略的基本概念</a:t>
            </a:r>
            <a:endParaRPr lang="zh-CN" altLang="en-US"/>
          </a:p>
          <a:p>
            <a:r>
              <a:rPr lang="zh-CN" altLang="en-US"/>
              <a:t>战略是通过有效地整合企业内部资源,以在变化的环境中确定企业的发展方向和经营范围,从而获得竞争优势,满足市场的需求。</a:t>
            </a:r>
            <a:endParaRPr lang="zh-CN" altLang="en-US"/>
          </a:p>
          <a:p>
            <a:pPr algn="l"/>
            <a:r>
              <a:rPr lang="zh-CN" altLang="en-US"/>
              <a:t>根据这个定义,企业战略要求企业经过分析和研究,通过资源的有效整合,确定关于企业发展方向和经营范围的全面、长期的规划,尤其强调的是必须要考虑环境的变化,必须摒弃静态的思维定式,而要用长远的动态的眼光来考虑战略问题。</a:t>
            </a:r>
            <a:endParaRPr lang="zh-CN" altLang="en-US"/>
          </a:p>
          <a:p>
            <a:pPr algn="l"/>
            <a:r>
              <a:rPr lang="zh-CN" altLang="en-US"/>
              <a:t>企业战略通常分为三个层次,即宏观战略、中观战略和微观战略。</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战略管理概述</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(二)国际经营战略及其特点</a:t>
            </a:r>
            <a:endParaRPr lang="zh-CN" altLang="en-US"/>
          </a:p>
          <a:p>
            <a:r>
              <a:rPr lang="zh-CN" altLang="en-US">
                <a:sym typeface="+mn-ea"/>
              </a:rPr>
              <a:t>所谓“国际经营战略”,是指企业在国际经营活动中,面对激烈变化的国际经营环境,为实现资源的全球优化配置,以及在全球范围内实现有效的市场选择与进入,达到最优整体效益而作出的全局性、长远性的谋略和规划。国际经营战略具有以下特点:</a:t>
            </a:r>
            <a:endParaRPr lang="zh-CN" altLang="en-US"/>
          </a:p>
          <a:p>
            <a:r>
              <a:rPr lang="zh-CN" altLang="en-US">
                <a:sym typeface="+mn-ea"/>
              </a:rPr>
              <a:t>1.全球性</a:t>
            </a:r>
            <a:endParaRPr lang="zh-CN" altLang="en-US"/>
          </a:p>
          <a:p>
            <a:r>
              <a:rPr lang="zh-CN" altLang="en-US">
                <a:sym typeface="+mn-ea"/>
              </a:rPr>
              <a:t>2.全局性</a:t>
            </a:r>
            <a:endParaRPr lang="zh-CN" altLang="en-US"/>
          </a:p>
          <a:p>
            <a:r>
              <a:rPr lang="zh-CN" altLang="en-US">
                <a:sym typeface="+mn-ea"/>
              </a:rPr>
              <a:t>3.前瞻性</a:t>
            </a:r>
            <a:endParaRPr lang="zh-CN" altLang="en-US"/>
          </a:p>
          <a:p>
            <a:r>
              <a:rPr lang="zh-CN" altLang="en-US">
                <a:sym typeface="+mn-ea"/>
              </a:rPr>
              <a:t>4.纲领性</a:t>
            </a:r>
            <a:endParaRPr lang="zh-CN" altLang="en-US"/>
          </a:p>
          <a:p>
            <a:r>
              <a:rPr lang="zh-CN" altLang="en-US">
                <a:sym typeface="+mn-ea"/>
              </a:rPr>
              <a:t>5.应变性</a:t>
            </a:r>
            <a:endParaRPr lang="zh-CN" altLang="en-US"/>
          </a:p>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战略管理概述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二、战略管理及其构成</a:t>
            </a:r>
            <a:endParaRPr lang="zh-CN" altLang="en-US"/>
          </a:p>
          <a:p>
            <a:r>
              <a:rPr lang="zh-CN" altLang="en-US"/>
              <a:t>战略管理是企业管理的重要内容,它不仅仅是简单的战略决策,而更重要的是如何将战略付诸实施。它也不同于企业经营过程中具体的职能管理,如生产管理、营销管理、财务管理等,而是以一种全局和整体的观念来把握企业经营,因此几乎涵盖市场、资源、信息等企业经营中的一切因素。</a:t>
            </a:r>
            <a:endParaRPr lang="zh-CN" altLang="en-US"/>
          </a:p>
          <a:p>
            <a:r>
              <a:rPr lang="zh-CN" altLang="en-US"/>
              <a:t>1.战略分析</a:t>
            </a:r>
            <a:endParaRPr lang="zh-CN" altLang="en-US"/>
          </a:p>
          <a:p>
            <a:r>
              <a:rPr lang="zh-CN" altLang="en-US"/>
              <a:t>2.战略规划</a:t>
            </a:r>
            <a:endParaRPr lang="zh-CN" altLang="en-US"/>
          </a:p>
          <a:p>
            <a:r>
              <a:rPr lang="zh-CN" altLang="en-US"/>
              <a:t>3.战略实施</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战略分析</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一、环境分析</a:t>
            </a:r>
            <a:endParaRPr lang="zh-CN" altLang="en-US"/>
          </a:p>
          <a:p>
            <a:pPr marL="0" indent="0">
              <a:buNone/>
            </a:pPr>
            <a:r>
              <a:rPr lang="en-US" altLang="zh-CN" sz="2200" b="1" dirty="0">
                <a:latin typeface="楷体" panose="02010609060101010101" charset="-122"/>
                <a:ea typeface="楷体" panose="02010609060101010101" charset="-122"/>
              </a:rPr>
              <a:t>(一)外部环境分析</a:t>
            </a:r>
            <a:endParaRPr lang="zh-CN" altLang="en-US"/>
          </a:p>
          <a:p>
            <a:r>
              <a:rPr lang="zh-CN" altLang="en-US"/>
              <a:t>1.PEST分析</a:t>
            </a:r>
            <a:endParaRPr lang="zh-CN" altLang="en-US"/>
          </a:p>
          <a:p>
            <a:r>
              <a:rPr lang="zh-CN" altLang="en-US"/>
              <a:t>2.市场结构分析</a:t>
            </a:r>
            <a:endParaRPr lang="zh-CN" altLang="en-US"/>
          </a:p>
          <a:p>
            <a:r>
              <a:rPr lang="zh-CN" altLang="en-US"/>
              <a:t>3.产业结构分析</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(二)内部环境分析</a:t>
            </a:r>
            <a:endParaRPr lang="zh-CN" altLang="en-US"/>
          </a:p>
          <a:p>
            <a:r>
              <a:rPr lang="zh-CN" altLang="en-US"/>
              <a:t>1.资源分析和评估</a:t>
            </a:r>
            <a:endParaRPr lang="zh-CN" altLang="en-US"/>
          </a:p>
          <a:p>
            <a:r>
              <a:rPr lang="zh-CN" altLang="en-US"/>
              <a:t>2.核心能力分析</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战略分析</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(三)SWOT分析</a:t>
            </a:r>
            <a:endParaRPr lang="zh-CN" altLang="en-US"/>
          </a:p>
          <a:p>
            <a:r>
              <a:rPr lang="zh-CN" altLang="en-US"/>
              <a:t>在上述内外部环境分析的基础上,企业可进一步进行SWOT分析。SWOT是由企业优势(Strengths)、企业劣势(Weaknesses)、外部机会(Opportunities)、外部威胁(Threats)四个英文单词词首组成。</a:t>
            </a:r>
            <a:endParaRPr lang="zh-CN" altLang="en-US"/>
          </a:p>
          <a:p>
            <a:r>
              <a:rPr lang="zh-CN" altLang="en-US"/>
              <a:t>所谓“SWOT分析”,就是对企业自身的优劣势以及外部环境的机会与威胁进行综合系统分析,以便对战略方案进行评估和选择。这是认清企业战略地位和外部环境的一种简便而又有效的方法。</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战略分析</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二、企业的经营方向和战略目标</a:t>
            </a:r>
            <a:endParaRPr lang="zh-CN" altLang="en-US"/>
          </a:p>
          <a:p>
            <a:r>
              <a:rPr lang="zh-CN" altLang="en-US"/>
              <a:t>经营方向的明确对于企业在错综复杂的市场环境中保持正确的方向有重要意义,有了明确的经营方向,企业就不至于在复杂的市场环境中迷失方向,也不至于在面临多种发展方向时无所适从。因此,明确的经营方向是企业制定战略的指导方针。</a:t>
            </a:r>
            <a:endParaRPr lang="zh-CN" altLang="en-US"/>
          </a:p>
          <a:p>
            <a:r>
              <a:rPr lang="zh-CN" altLang="en-US"/>
              <a:t>企业的战略目标是指企业在较长时期所要达到的经营的预期效果,是企业以经营方向为指导,在主、客观条件分析的基础上制定的。战略目标的制定必须在充分了解市场、竞争者和自身能力的基础上制定,力求切实可行。一般而言,企业的理性目标是追求企业利益的最大化。</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一、战略规划模型</a:t>
            </a:r>
            <a:endParaRPr lang="zh-CN" altLang="en-US"/>
          </a:p>
          <a:p>
            <a:pPr marL="0" indent="0">
              <a:buNone/>
            </a:pPr>
            <a:r>
              <a:rPr lang="en-US" altLang="zh-CN" sz="2200" b="1" dirty="0">
                <a:latin typeface="楷体" panose="02010609060101010101" charset="-122"/>
                <a:ea typeface="楷体" panose="02010609060101010101" charset="-122"/>
              </a:rPr>
              <a:t>(一)三种基本竞争战略</a:t>
            </a:r>
            <a:endParaRPr lang="zh-CN" altLang="en-US"/>
          </a:p>
          <a:p>
            <a:r>
              <a:rPr lang="zh-CN" altLang="en-US"/>
              <a:t>1.总成本领先战略</a:t>
            </a:r>
            <a:endParaRPr lang="zh-CN" altLang="en-US"/>
          </a:p>
          <a:p>
            <a:r>
              <a:rPr lang="zh-CN" altLang="en-US"/>
              <a:t>2.差别化战略</a:t>
            </a:r>
            <a:endParaRPr lang="zh-CN" altLang="en-US"/>
          </a:p>
          <a:p>
            <a:r>
              <a:rPr lang="zh-CN" altLang="en-US"/>
              <a:t>3.集中战略</a:t>
            </a:r>
            <a:endParaRPr lang="zh-CN" altLang="en-US"/>
          </a:p>
        </p:txBody>
      </p:sp>
      <p:pic>
        <p:nvPicPr>
          <p:cNvPr id="73" name="503.jpg" descr="id:2147497562;FounderCES"/>
          <p:cNvPicPr>
            <a:picLocks noChangeAspect="1"/>
          </p:cNvPicPr>
          <p:nvPr/>
        </p:nvPicPr>
        <p:blipFill>
          <a:blip r:embed="rId1"/>
          <a:stretch>
            <a:fillRect/>
          </a:stretch>
        </p:blipFill>
        <p:spPr>
          <a:xfrm>
            <a:off x="2139315" y="3206750"/>
            <a:ext cx="6193155" cy="2574290"/>
          </a:xfrm>
          <a:prstGeom prst="rect">
            <a:avLst/>
          </a:prstGeom>
        </p:spPr>
      </p:pic>
      <p:sp>
        <p:nvSpPr>
          <p:cNvPr id="100" name="文本框 99"/>
          <p:cNvSpPr txBox="1"/>
          <p:nvPr/>
        </p:nvSpPr>
        <p:spPr>
          <a:xfrm>
            <a:off x="3252470" y="5781040"/>
            <a:ext cx="5080000" cy="368300"/>
          </a:xfrm>
          <a:prstGeom prst="rect">
            <a:avLst/>
          </a:prstGeom>
          <a:noFill/>
          <a:ln w="9525">
            <a:noFill/>
          </a:ln>
        </p:spPr>
        <p:txBody>
          <a:bodyPr>
            <a:spAutoFit/>
          </a:bodyPr>
          <a:p>
            <a:pPr indent="0" algn="ctr"/>
            <a:r>
              <a:rPr lang="zh-CN" b="0">
                <a:solidFill>
                  <a:srgbClr val="000000"/>
                </a:solidFill>
                <a:cs typeface="方正书宋_GBK" charset="0"/>
              </a:rPr>
              <a:t>图5-3　三种基本竞争战略</a:t>
            </a:r>
            <a:endParaRPr lang="zh-CN" altLang="en-US" b="0">
              <a:solidFill>
                <a:srgbClr val="000000"/>
              </a:solidFill>
              <a:cs typeface="方正书宋_GBK" charset="0"/>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2506</Words>
  <Application>WPS 演示</Application>
  <PresentationFormat>全屏显示(4:3)</PresentationFormat>
  <Paragraphs>180</Paragraphs>
  <Slides>21</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21</vt:i4>
      </vt:variant>
    </vt:vector>
  </HeadingPairs>
  <TitlesOfParts>
    <vt:vector size="45" baseType="lpstr">
      <vt:lpstr>Arial</vt:lpstr>
      <vt:lpstr>宋体</vt:lpstr>
      <vt:lpstr>Wingdings</vt:lpstr>
      <vt:lpstr>华文中宋</vt:lpstr>
      <vt:lpstr>GungsuhChe</vt:lpstr>
      <vt:lpstr>Arial Black</vt:lpstr>
      <vt:lpstr>华文细黑</vt:lpstr>
      <vt:lpstr>微软雅黑</vt:lpstr>
      <vt:lpstr>黑体</vt:lpstr>
      <vt:lpstr>楷体_GB2312</vt:lpstr>
      <vt:lpstr>新宋体</vt:lpstr>
      <vt:lpstr>Times New Roman</vt:lpstr>
      <vt:lpstr>Arial Unicode MS</vt:lpstr>
      <vt:lpstr>Malgun Gothic</vt:lpstr>
      <vt:lpstr>Calibri</vt:lpstr>
      <vt:lpstr>华文中宋</vt:lpstr>
      <vt:lpstr>华文细黑</vt:lpstr>
      <vt:lpstr>楷体_GB2312</vt:lpstr>
      <vt:lpstr>方正粗黑宋简体</vt:lpstr>
      <vt:lpstr>方正宋黑简体</vt:lpstr>
      <vt:lpstr>楷体</vt:lpstr>
      <vt:lpstr>方正书宋_GBK</vt:lpstr>
      <vt:lpstr>Office 主题</vt:lpstr>
      <vt:lpstr>1_Office 主题</vt:lpstr>
      <vt:lpstr>PowerPoint 演示文稿</vt:lpstr>
      <vt:lpstr>PowerPoint 演示文稿</vt:lpstr>
      <vt:lpstr>第一节　战略管理概述</vt:lpstr>
      <vt:lpstr>第一节　战略管理概述</vt:lpstr>
      <vt:lpstr>第一节　战略管理概述</vt:lpstr>
      <vt:lpstr>第二节　战略分析</vt:lpstr>
      <vt:lpstr>第二节　战略分析</vt:lpstr>
      <vt:lpstr>第二节　战略分析</vt:lpstr>
      <vt:lpstr>第三节　战略规划</vt:lpstr>
      <vt:lpstr>第三节　战略规划</vt:lpstr>
      <vt:lpstr>第三节　战略规划</vt:lpstr>
      <vt:lpstr>第三节　战略规划</vt:lpstr>
      <vt:lpstr>第三节　战略规划</vt:lpstr>
      <vt:lpstr>第三节　战略规划</vt:lpstr>
      <vt:lpstr>第四节　战略实施</vt:lpstr>
      <vt:lpstr>第四节　战略实施</vt:lpstr>
      <vt:lpstr>第四节　战略实施</vt:lpstr>
      <vt:lpstr>第五节　国际商务战略的新内容</vt:lpstr>
      <vt:lpstr>第五节　国际商务战略的新内容</vt:lpstr>
      <vt:lpstr>第五节　国际商务战略的新内容</vt:lpstr>
      <vt:lpstr>第五节　国际商务战略的新内容</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7</cp:revision>
  <dcterms:created xsi:type="dcterms:W3CDTF">2015-05-21T10:25:00Z</dcterms:created>
  <dcterms:modified xsi:type="dcterms:W3CDTF">2019-09-06T05:51:00Z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