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2" r:id="rId2"/>
    <p:sldId id="297" r:id="rId3"/>
    <p:sldId id="315" r:id="rId4"/>
    <p:sldId id="303" r:id="rId5"/>
    <p:sldId id="304" r:id="rId6"/>
    <p:sldId id="306" r:id="rId7"/>
    <p:sldId id="310" r:id="rId8"/>
    <p:sldId id="311" r:id="rId9"/>
    <p:sldId id="316" r:id="rId10"/>
    <p:sldId id="317" r:id="rId11"/>
    <p:sldId id="319" r:id="rId12"/>
    <p:sldId id="320" r:id="rId13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4" userDrawn="1">
          <p15:clr>
            <a:srgbClr val="A4A3A4"/>
          </p15:clr>
        </p15:guide>
        <p15:guide id="2" pos="3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20"/>
    <a:srgbClr val="B2B2B2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6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768" y="184"/>
      </p:cViewPr>
      <p:guideLst>
        <p:guide orient="horz" pos="2194"/>
        <p:guide pos="38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2025/7/12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·5642电子商务综合实训-封一"/>
          <p:cNvPicPr>
            <a:picLocks noChangeAspect="1"/>
          </p:cNvPicPr>
          <p:nvPr/>
        </p:nvPicPr>
        <p:blipFill>
          <a:blip r:embed="rId2"/>
          <a:srcRect t="8528" r="6724" b="51704"/>
          <a:stretch>
            <a:fillRect/>
          </a:stretch>
        </p:blipFill>
        <p:spPr>
          <a:xfrm>
            <a:off x="2002155" y="171450"/>
            <a:ext cx="8606155" cy="50615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6.jpeg">
            <a:extLst>
              <a:ext uri="{FF2B5EF4-FFF2-40B4-BE49-F238E27FC236}">
                <a16:creationId xmlns:a16="http://schemas.microsoft.com/office/drawing/2014/main" id="{4E6D4BA3-06C7-8654-106F-66F2D2EC5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290955"/>
            <a:ext cx="312420" cy="4165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5693278-82B4-BAF6-23C1-E9E33277B486}"/>
              </a:ext>
            </a:extLst>
          </p:cNvPr>
          <p:cNvSpPr txBox="1"/>
          <p:nvPr/>
        </p:nvSpPr>
        <p:spPr>
          <a:xfrm>
            <a:off x="880745" y="12979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41FB683C-F3D7-4CC5-428D-5481DC48BC1D}"/>
              </a:ext>
            </a:extLst>
          </p:cNvPr>
          <p:cNvSpPr>
            <a:spLocks noGrp="1"/>
          </p:cNvSpPr>
          <p:nvPr/>
        </p:nvSpPr>
        <p:spPr>
          <a:xfrm>
            <a:off x="690933" y="354369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三  店铺命名及视觉营销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073B548-69FD-B1F9-4D24-85C5458976B5}"/>
              </a:ext>
            </a:extLst>
          </p:cNvPr>
          <p:cNvSpPr txBox="1"/>
          <p:nvPr/>
        </p:nvSpPr>
        <p:spPr>
          <a:xfrm>
            <a:off x="787400" y="1866249"/>
            <a:ext cx="6097904" cy="4991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94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一、 店铺名称设计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有利于店铺发展</a:t>
            </a:r>
          </a:p>
          <a:p>
            <a:pPr indent="279400"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名称通俗易懂</a:t>
            </a:r>
          </a:p>
          <a:p>
            <a:pPr indent="279400"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简单易于记忆</a:t>
            </a:r>
          </a:p>
          <a:p>
            <a:pPr indent="279400"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包含服务产品或经营范围的关键词</a:t>
            </a:r>
          </a:p>
          <a:p>
            <a:pPr indent="2794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店招设计</a:t>
            </a:r>
          </a:p>
          <a:p>
            <a:pPr indent="279400"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店招设计原则</a:t>
            </a:r>
          </a:p>
          <a:p>
            <a:pPr indent="279400"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好的店招共性</a:t>
            </a:r>
          </a:p>
          <a:p>
            <a:pPr indent="279400">
              <a:lnSpc>
                <a:spcPct val="150000"/>
              </a:lnSpc>
            </a:pPr>
            <a:endParaRPr lang="zh-CN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922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6.jpeg">
            <a:extLst>
              <a:ext uri="{FF2B5EF4-FFF2-40B4-BE49-F238E27FC236}">
                <a16:creationId xmlns:a16="http://schemas.microsoft.com/office/drawing/2014/main" id="{B037745A-0CB3-A1C5-7A48-003C639AB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233170"/>
            <a:ext cx="312420" cy="41656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CB552B7-4516-7259-C3C6-D39BC7693232}"/>
              </a:ext>
            </a:extLst>
          </p:cNvPr>
          <p:cNvSpPr txBox="1"/>
          <p:nvPr/>
        </p:nvSpPr>
        <p:spPr>
          <a:xfrm>
            <a:off x="880745" y="12331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93CF8B28-A3C3-7E70-4D32-107E8E3E0B55}"/>
              </a:ext>
            </a:extLst>
          </p:cNvPr>
          <p:cNvSpPr>
            <a:spLocks noGrp="1"/>
          </p:cNvSpPr>
          <p:nvPr/>
        </p:nvSpPr>
        <p:spPr>
          <a:xfrm>
            <a:off x="690933" y="354369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三  店铺命名及视觉营销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0CCEC63-C16C-72FB-3581-CC70BCA20B26}"/>
              </a:ext>
            </a:extLst>
          </p:cNvPr>
          <p:cNvSpPr txBox="1"/>
          <p:nvPr/>
        </p:nvSpPr>
        <p:spPr>
          <a:xfrm>
            <a:off x="787400" y="1705610"/>
            <a:ext cx="10336530" cy="4437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三、 视觉营销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店铺装修设计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商品拍摄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拍摄环境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4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布光方式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取景构图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四、 商品管理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通过淘宝宝贝分类管理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卖家可以对店铺内的商品进行分类</a:t>
            </a:r>
            <a:endParaRPr lang="zh-CN" altLang="en-US" sz="24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541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9490825B-78E0-DE53-D90E-1BB701779F46}"/>
              </a:ext>
            </a:extLst>
          </p:cNvPr>
          <p:cNvSpPr>
            <a:spLocks noGrp="1"/>
          </p:cNvSpPr>
          <p:nvPr/>
        </p:nvSpPr>
        <p:spPr>
          <a:xfrm>
            <a:off x="690933" y="354369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三  店铺命名及视觉营销</a:t>
            </a:r>
          </a:p>
        </p:txBody>
      </p:sp>
      <p:pic>
        <p:nvPicPr>
          <p:cNvPr id="5" name="image9.jpeg">
            <a:extLst>
              <a:ext uri="{FF2B5EF4-FFF2-40B4-BE49-F238E27FC236}">
                <a16:creationId xmlns:a16="http://schemas.microsoft.com/office/drawing/2014/main" id="{49AD530A-A37F-E37E-3590-6D687A6C30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A552D4A-C457-2FA5-434C-8713109E7B70}"/>
              </a:ext>
            </a:extLst>
          </p:cNvPr>
          <p:cNvSpPr txBox="1"/>
          <p:nvPr/>
        </p:nvSpPr>
        <p:spPr>
          <a:xfrm>
            <a:off x="1171574" y="1432560"/>
            <a:ext cx="9997015" cy="1667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任务实施：阅读以下案例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团队成员讨论完成对店铺名称的设计并进一步装修该店铺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淘宝如何装修店铺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3073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4" name="图片 3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5" name="图片 4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7" name="图片 6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-12879" y="2711018"/>
            <a:ext cx="12191999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第九章　网上开店实战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8" name="图片 7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10" name="图片 9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11" name="图片 10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422775" y="1976120"/>
            <a:ext cx="5722620" cy="3345180"/>
            <a:chOff x="4141" y="2966"/>
            <a:chExt cx="9012" cy="5268"/>
          </a:xfrm>
        </p:grpSpPr>
        <p:grpSp>
          <p:nvGrpSpPr>
            <p:cNvPr id="27" name="组合 26"/>
            <p:cNvGrpSpPr/>
            <p:nvPr/>
          </p:nvGrpSpPr>
          <p:grpSpPr>
            <a:xfrm>
              <a:off x="4976" y="2966"/>
              <a:ext cx="8177" cy="2743"/>
              <a:chOff x="4976" y="3189"/>
              <a:chExt cx="8177" cy="2743"/>
            </a:xfrm>
          </p:grpSpPr>
          <p:sp>
            <p:nvSpPr>
              <p:cNvPr id="15" name="Rectangle 6"/>
              <p:cNvSpPr>
                <a:spLocks noChangeArrowheads="1"/>
              </p:cNvSpPr>
              <p:nvPr/>
            </p:nvSpPr>
            <p:spPr bwMode="auto">
              <a:xfrm>
                <a:off x="4976" y="3189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方正粗黑宋简体" panose="02000000000000000000" charset="-122"/>
                    <a:sym typeface="+mn-ea"/>
                  </a:rPr>
                  <a:t>学习目标</a:t>
                </a: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4976" y="4198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思维导图</a:t>
                </a:r>
              </a:p>
            </p:txBody>
          </p:sp>
          <p:sp>
            <p:nvSpPr>
              <p:cNvPr id="18" name="Rectangle 10"/>
              <p:cNvSpPr>
                <a:spLocks noChangeArrowheads="1"/>
              </p:cNvSpPr>
              <p:nvPr/>
            </p:nvSpPr>
            <p:spPr bwMode="auto">
              <a:xfrm>
                <a:off x="4976" y="5207"/>
                <a:ext cx="2819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引导案例</a:t>
                </a: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4141" y="5993"/>
              <a:ext cx="8000" cy="22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任务一　店铺构思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r>
                <a:rPr lang="zh-CN" altLang="en-US" sz="2000" dirty="0">
                  <a:latin typeface="+mj-ea"/>
                  <a:ea typeface="+mj-ea"/>
                  <a:cs typeface="+mj-ea"/>
                </a:rPr>
                <a:t>	</a:t>
              </a:r>
              <a:endParaRPr lang="en-US" altLang="zh-CN" sz="2000" dirty="0">
                <a:latin typeface="+mj-ea"/>
                <a:ea typeface="+mj-ea"/>
                <a:cs typeface="+mj-ea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任务二　店铺注册</a:t>
              </a:r>
              <a:endParaRPr lang="en-US" altLang="zh-CN" sz="2000" dirty="0">
                <a:effectLst/>
                <a:latin typeface="+mj-ea"/>
                <a:ea typeface="+mj-ea"/>
                <a:cs typeface="Times New Roman" panose="02020603050405020304" pitchFamily="18" charset="0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任务三　店铺命名及视觉营销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endParaRPr lang="zh-CN" altLang="en-US" sz="2000" dirty="0">
                <a:latin typeface="+mj-ea"/>
                <a:ea typeface="+mj-ea"/>
                <a:cs typeface="+mj-ea"/>
              </a:endParaRPr>
            </a:p>
          </p:txBody>
        </p:sp>
      </p:grp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229860" y="1122045"/>
            <a:ext cx="17329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目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录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4145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学习目标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6604" y="1641475"/>
            <a:ext cx="11213465" cy="41236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知识目标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掌握电子商务模式、岗位职能及市场调研分析方法。理解店铺规划与定位策略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熟悉电商平台操作流程。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能力目标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具备市场分析与店铺规划能力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熟练操作电商平台。能设计吸引用户的视觉营销方案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提升店铺竞争力。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素质及思政目标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培养创新思维与诚信经营意识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树立法律与可持续发展观念。强化团队合作精神与有效沟通能力。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zh-CN" altLang="en-US"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3193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思维导图</a:t>
            </a:r>
          </a:p>
        </p:txBody>
      </p:sp>
      <p:pic>
        <p:nvPicPr>
          <p:cNvPr id="2" name="image373.jpeg">
            <a:extLst>
              <a:ext uri="{FF2B5EF4-FFF2-40B4-BE49-F238E27FC236}">
                <a16:creationId xmlns:a16="http://schemas.microsoft.com/office/drawing/2014/main" id="{6F240839-5D1E-CEA2-26B9-5E6A261D6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190" y="1234439"/>
            <a:ext cx="7326630" cy="549497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店铺构思</a:t>
            </a:r>
            <a:endParaRPr lang="en-US" altLang="zh-CN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514" y="139636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15035" y="1396365"/>
            <a:ext cx="406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相关知识：</a:t>
            </a:r>
            <a:r>
              <a:rPr lang="zh-CN" altLang="zh-CN" sz="2400" dirty="0">
                <a:latin typeface="楷体" panose="02010609060101010101" charset="-122"/>
                <a:ea typeface="楷体" panose="02010609060101010101" charset="-122"/>
              </a:rPr>
              <a:t>电商岗位职能</a:t>
            </a:r>
          </a:p>
          <a:p>
            <a:endParaRPr lang="zh-CN" altLang="en-US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BEF67A8-7A26-76C2-9032-61BA04600605}"/>
              </a:ext>
            </a:extLst>
          </p:cNvPr>
          <p:cNvSpPr txBox="1"/>
          <p:nvPr/>
        </p:nvSpPr>
        <p:spPr>
          <a:xfrm>
            <a:off x="1165648" y="1903609"/>
            <a:ext cx="7281122" cy="4636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管理协调小组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电子商务总监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产品编辑部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产品编辑、摄影师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网络零售部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零售主管、销售客服若干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网络分销部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分销主管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物流仓储部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物流主管、配货员若干、打包员若干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6. </a:t>
            </a: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订单处理部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复核员、打单员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7. </a:t>
            </a: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售后服务部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售后服务若干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8. </a:t>
            </a: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客户关怀部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客户关怀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9. </a:t>
            </a: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营销推广部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营销专员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10.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美工设计部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美工若干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71574" y="1432560"/>
            <a:ext cx="9997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E65E2413-216B-B0D4-8678-79FCE49B2B24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店铺构思</a:t>
            </a:r>
            <a:endParaRPr lang="en-US" altLang="zh-CN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E340A20-6AE6-4FA7-29CD-C53845C22B92}"/>
              </a:ext>
            </a:extLst>
          </p:cNvPr>
          <p:cNvSpPr txBox="1"/>
          <p:nvPr/>
        </p:nvSpPr>
        <p:spPr>
          <a:xfrm>
            <a:off x="661670" y="2192774"/>
            <a:ext cx="6097904" cy="2175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　一、 行业分析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　二、 市场分析</a:t>
            </a:r>
          </a:p>
          <a:p>
            <a:pPr>
              <a:lnSpc>
                <a:spcPct val="20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　三、 店铺定位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 店铺注册</a:t>
            </a: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30238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3093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相关知识：店铺主体类型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571F296-D5ED-12DF-6847-5E13B68AEC48}"/>
              </a:ext>
            </a:extLst>
          </p:cNvPr>
          <p:cNvSpPr txBox="1"/>
          <p:nvPr/>
        </p:nvSpPr>
        <p:spPr>
          <a:xfrm>
            <a:off x="631190" y="2272219"/>
            <a:ext cx="609790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9400"/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个人商家</a:t>
            </a:r>
          </a:p>
          <a:p>
            <a:pPr indent="279400"/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个体工商户商家</a:t>
            </a:r>
          </a:p>
          <a:p>
            <a:pPr indent="279400"/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企业商家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9.jpeg">
            <a:extLst>
              <a:ext uri="{FF2B5EF4-FFF2-40B4-BE49-F238E27FC236}">
                <a16:creationId xmlns:a16="http://schemas.microsoft.com/office/drawing/2014/main" id="{B07CB991-5E3A-F45A-6F87-E8C2B5D48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31DC91EE-D5AE-CC96-6311-65E72D5CF55E}"/>
              </a:ext>
            </a:extLst>
          </p:cNvPr>
          <p:cNvSpPr txBox="1"/>
          <p:nvPr/>
        </p:nvSpPr>
        <p:spPr>
          <a:xfrm>
            <a:off x="1171574" y="1432560"/>
            <a:ext cx="9997015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任务实施：登录淘宝</a:t>
            </a:r>
            <a:r>
              <a:rPr lang="en-GB" altLang="zh-CN" sz="2400" dirty="0">
                <a:latin typeface="楷体" panose="02010609060101010101" charset="-122"/>
                <a:ea typeface="楷体" panose="02010609060101010101" charset="-122"/>
              </a:rPr>
              <a:t>PC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端或手机淘宝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了解店铺注册流程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52226581-0133-D2AE-B6E3-3EFC2929E63D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 店铺注册</a:t>
            </a:r>
          </a:p>
        </p:txBody>
      </p:sp>
    </p:spTree>
    <p:extLst>
      <p:ext uri="{BB962C8B-B14F-4D97-AF65-F5344CB8AC3E}">
        <p14:creationId xmlns:p14="http://schemas.microsoft.com/office/powerpoint/2010/main" val="536157791"/>
      </p:ext>
    </p:extLst>
  </p:cSld>
  <p:clrMapOvr>
    <a:masterClrMapping/>
  </p:clrMapOvr>
</p:sld>
</file>

<file path=ppt/theme/theme1.xml><?xml version="1.0" encoding="utf-8"?>
<a:theme xmlns:a="http://schemas.openxmlformats.org/drawingml/2006/main" name="WPS​​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449</Words>
  <Application>Microsoft Macintosh PowerPoint</Application>
  <PresentationFormat>宽屏</PresentationFormat>
  <Paragraphs>63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楷体</vt:lpstr>
      <vt:lpstr>楷体</vt:lpstr>
      <vt:lpstr>微软雅黑</vt:lpstr>
      <vt:lpstr>微软雅黑</vt:lpstr>
      <vt:lpstr>Arial</vt:lpstr>
      <vt:lpstr>Arial Black</vt:lpstr>
      <vt:lpstr>Calibri</vt:lpstr>
      <vt:lpstr>Wingdings</vt:lpstr>
      <vt:lpstr>WPS​​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F0450</dc:creator>
  <cp:lastModifiedBy>Yuxuan Wu</cp:lastModifiedBy>
  <cp:revision>13</cp:revision>
  <dcterms:created xsi:type="dcterms:W3CDTF">2023-07-11T07:43:00Z</dcterms:created>
  <dcterms:modified xsi:type="dcterms:W3CDTF">2025-07-12T07:43:36Z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2052-12.8.2.17148</vt:lpwstr>
  </property>
  <property fmtid="{D5CDD505-2E9C-101B-9397-08002B2CF9AE}" pid="3" name="ICV">
    <vt:lpwstr>C0F0E8161CF642129E1613BD62D94B52_11</vt:lpwstr>
  </property>
</Properties>
</file>