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8"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54760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624114" y="313235"/>
            <a:ext cx="8699591" cy="647700"/>
          </a:xfrm>
        </p:spPr>
        <p:txBody>
          <a:bodyPr>
            <a:noAutofit/>
          </a:bodyPr>
          <a:lstStyle>
            <a:lvl1pPr algn="l">
              <a:defRPr sz="2400" b="1">
                <a:ln w="9525" cmpd="sng">
                  <a:solidFill>
                    <a:schemeClr val="accent1"/>
                  </a:solidFill>
                  <a:prstDash val="solid"/>
                </a:ln>
                <a:solidFill>
                  <a:schemeClr val="tx1"/>
                </a:solidFill>
                <a:effectLst>
                  <a:glow rad="38100">
                    <a:schemeClr val="accent1">
                      <a:alpha val="40000"/>
                    </a:schemeClr>
                  </a:glow>
                </a:effectLst>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186680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095" y="0"/>
            <a:ext cx="12274805" cy="6858000"/>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552998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8000"/>
            <a:ext cx="12325083" cy="6810000"/>
          </a:xfrm>
          <a:prstGeom prst="rect">
            <a:avLst/>
          </a:prstGeom>
        </p:spPr>
      </p:pic>
      <p:sp>
        <p:nvSpPr>
          <p:cNvPr id="5" name="文本框 4"/>
          <p:cNvSpPr txBox="1"/>
          <p:nvPr/>
        </p:nvSpPr>
        <p:spPr>
          <a:xfrm>
            <a:off x="0" y="2413336"/>
            <a:ext cx="12202733" cy="830997"/>
          </a:xfrm>
          <a:prstGeom prst="rect">
            <a:avLst/>
          </a:prstGeom>
          <a:noFill/>
        </p:spPr>
        <p:txBody>
          <a:bodyPr wrap="square" rtlCol="0">
            <a:spAutoFit/>
          </a:bodyPr>
          <a:lstStyle/>
          <a:p>
            <a:pPr algn="ctr"/>
            <a:r>
              <a:rPr lang="zh-CN" altLang="en-US" sz="4800" b="1" dirty="0">
                <a:solidFill>
                  <a:srgbClr val="000000"/>
                </a:solidFill>
                <a:latin typeface="微软雅黑" panose="020B0503020204020204" pitchFamily="34" charset="-122"/>
                <a:ea typeface="微软雅黑" panose="020B0503020204020204" pitchFamily="34" charset="-122"/>
              </a:rPr>
              <a:t>第四章　团队冲突与决策</a:t>
            </a:r>
          </a:p>
        </p:txBody>
      </p:sp>
      <p:sp>
        <p:nvSpPr>
          <p:cNvPr id="6" name="矩形 5"/>
          <p:cNvSpPr/>
          <p:nvPr/>
        </p:nvSpPr>
        <p:spPr>
          <a:xfrm>
            <a:off x="505813" y="1281144"/>
            <a:ext cx="2031325" cy="361637"/>
          </a:xfrm>
          <a:prstGeom prst="rect">
            <a:avLst/>
          </a:prstGeom>
        </p:spPr>
        <p:txBody>
          <a:bodyPr wrap="none">
            <a:spAutoFit/>
          </a:bodyPr>
          <a:lstStyle/>
          <a:p>
            <a:pPr algn="ctr">
              <a:lnSpc>
                <a:spcPts val="2100"/>
              </a:lnSpc>
            </a:pPr>
            <a:r>
              <a:rPr lang="zh-CN" altLang="zh-CN" dirty="0">
                <a:solidFill>
                  <a:srgbClr val="000000"/>
                </a:solidFill>
                <a:latin typeface="NEU-BZ-S92"/>
                <a:ea typeface="方正小标宋_GBK"/>
                <a:cs typeface="Times New Roman" panose="02020603050405020304" pitchFamily="18" charset="0"/>
              </a:rPr>
              <a:t>第一部分</a:t>
            </a:r>
            <a:r>
              <a:rPr lang="zh-CN" altLang="zh-CN" dirty="0">
                <a:solidFill>
                  <a:srgbClr val="000000"/>
                </a:solidFill>
                <a:latin typeface="NEU-BZ-S92"/>
                <a:ea typeface="方正书宋_GBK"/>
                <a:cs typeface="Times New Roman" panose="02020603050405020304" pitchFamily="18" charset="0"/>
              </a:rPr>
              <a:t>　</a:t>
            </a:r>
            <a:r>
              <a:rPr lang="zh-CN" altLang="zh-CN" dirty="0">
                <a:solidFill>
                  <a:srgbClr val="000000"/>
                </a:solidFill>
                <a:latin typeface="NEU-BZ-S92"/>
                <a:ea typeface="方正小标宋_GBK"/>
                <a:cs typeface="Times New Roman" panose="02020603050405020304" pitchFamily="18" charset="0"/>
              </a:rPr>
              <a:t>基础篇</a:t>
            </a:r>
            <a:endParaRPr lang="zh-CN" altLang="zh-CN" sz="1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05066452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团队冲突过程</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沟通不良的因素</a:t>
            </a:r>
          </a:p>
          <a:p>
            <a:r>
              <a:rPr lang="zh-CN" altLang="zh-CN" dirty="0"/>
              <a:t>沟通不良是引起团队冲突的很重要的一个方面。团队成员之间是彼此存在差异的</a:t>
            </a:r>
            <a:r>
              <a:rPr lang="en-US" altLang="zh-CN" dirty="0"/>
              <a:t>,</a:t>
            </a:r>
            <a:r>
              <a:rPr lang="zh-CN" altLang="zh-CN" dirty="0"/>
              <a:t>如果能够顺利进行交流、相互理解</a:t>
            </a:r>
            <a:r>
              <a:rPr lang="en-US" altLang="zh-CN" dirty="0"/>
              <a:t>,</a:t>
            </a:r>
            <a:r>
              <a:rPr lang="zh-CN" altLang="zh-CN" dirty="0"/>
              <a:t>那么产生冲突的可能性就会大大减少。相反</a:t>
            </a:r>
            <a:r>
              <a:rPr lang="en-US" altLang="zh-CN" dirty="0"/>
              <a:t>,</a:t>
            </a:r>
            <a:r>
              <a:rPr lang="zh-CN" altLang="zh-CN" dirty="0"/>
              <a:t>如果沟通渠道不顺畅、沟通活动缺乏</a:t>
            </a:r>
            <a:r>
              <a:rPr lang="en-US" altLang="zh-CN" dirty="0"/>
              <a:t>,</a:t>
            </a:r>
            <a:r>
              <a:rPr lang="zh-CN" altLang="zh-CN" dirty="0"/>
              <a:t>冲突就会出现。</a:t>
            </a:r>
          </a:p>
          <a:p>
            <a:r>
              <a:rPr lang="zh-CN" altLang="zh-CN" dirty="0"/>
              <a:t>团队沟通的不良可能引起团队成员之间冲突的问题经常表现在以下方面</a:t>
            </a:r>
            <a:r>
              <a:rPr lang="en-US" altLang="zh-CN" dirty="0"/>
              <a:t>:</a:t>
            </a:r>
            <a:r>
              <a:rPr lang="zh-CN" altLang="zh-CN" dirty="0"/>
              <a:t>信息的差异、评价指标</a:t>
            </a:r>
            <a:r>
              <a:rPr lang="en-US" altLang="zh-CN" dirty="0"/>
              <a:t>(</a:t>
            </a:r>
            <a:r>
              <a:rPr lang="zh-CN" altLang="zh-CN" dirty="0"/>
              <a:t>如任务完成标准</a:t>
            </a:r>
            <a:r>
              <a:rPr lang="en-US" altLang="zh-CN" dirty="0"/>
              <a:t>)</a:t>
            </a:r>
            <a:r>
              <a:rPr lang="zh-CN" altLang="zh-CN" dirty="0"/>
              <a:t>的差异、倾听技巧的缺乏、语言理解的困难、沟通过程中的噪音</a:t>
            </a:r>
            <a:r>
              <a:rPr lang="en-US" altLang="zh-CN" dirty="0"/>
              <a:t>(</a:t>
            </a:r>
            <a:r>
              <a:rPr lang="zh-CN" altLang="zh-CN" dirty="0"/>
              <a:t>即干扰</a:t>
            </a:r>
            <a:r>
              <a:rPr lang="en-US" altLang="zh-CN" dirty="0"/>
              <a:t>)</a:t>
            </a:r>
            <a:r>
              <a:rPr lang="zh-CN" altLang="zh-CN" dirty="0"/>
              <a:t>以及团队成员之间的误解等。</a:t>
            </a:r>
          </a:p>
          <a:p>
            <a:endParaRPr lang="zh-CN" altLang="en-US" dirty="0"/>
          </a:p>
        </p:txBody>
      </p:sp>
    </p:spTree>
    <p:extLst>
      <p:ext uri="{BB962C8B-B14F-4D97-AF65-F5344CB8AC3E}">
        <p14:creationId xmlns:p14="http://schemas.microsoft.com/office/powerpoint/2010/main" val="398904240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团队冲突过程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二、认知和个性化阶段</a:t>
            </a:r>
          </a:p>
          <a:p>
            <a:r>
              <a:rPr lang="zh-CN" altLang="zh-CN" dirty="0"/>
              <a:t>冲突的认知是指当潜在的对立和不一致出现后</a:t>
            </a:r>
            <a:r>
              <a:rPr lang="en-US" altLang="zh-CN" dirty="0"/>
              <a:t>,</a:t>
            </a:r>
            <a:r>
              <a:rPr lang="zh-CN" altLang="zh-CN" dirty="0"/>
              <a:t>双方意识到冲突的出现。也就是说</a:t>
            </a:r>
            <a:r>
              <a:rPr lang="en-US" altLang="zh-CN" dirty="0"/>
              <a:t>,</a:t>
            </a:r>
            <a:r>
              <a:rPr lang="zh-CN" altLang="zh-CN" dirty="0"/>
              <a:t>在这一阶段客观存在的对立或不一致将被冲突主体意识到</a:t>
            </a:r>
            <a:r>
              <a:rPr lang="en-US" altLang="zh-CN" dirty="0"/>
              <a:t>,</a:t>
            </a:r>
            <a:r>
              <a:rPr lang="zh-CN" altLang="zh-CN" dirty="0"/>
              <a:t>产生相应的知觉</a:t>
            </a:r>
            <a:r>
              <a:rPr lang="en-US" altLang="zh-CN" dirty="0"/>
              <a:t>,</a:t>
            </a:r>
            <a:r>
              <a:rPr lang="zh-CN" altLang="zh-CN" dirty="0"/>
              <a:t>开始推测辨别是否会有冲突以及什么类型的冲突。</a:t>
            </a:r>
          </a:p>
          <a:p>
            <a:r>
              <a:rPr lang="zh-CN" altLang="zh-CN" dirty="0"/>
              <a:t>意识到冲突并不代表着冲突已经个性化</a:t>
            </a:r>
            <a:r>
              <a:rPr lang="en-US" altLang="zh-CN" dirty="0"/>
              <a:t>,</a:t>
            </a:r>
            <a:r>
              <a:rPr lang="zh-CN" altLang="zh-CN" dirty="0"/>
              <a:t>个性化的处理将决定冲突的性质</a:t>
            </a:r>
            <a:r>
              <a:rPr lang="en-US" altLang="zh-CN" dirty="0"/>
              <a:t>,</a:t>
            </a:r>
            <a:r>
              <a:rPr lang="zh-CN" altLang="zh-CN" dirty="0"/>
              <a:t>因为此时个人的情感已介入其中。双方面临冲突时会有不同的心理反应</a:t>
            </a:r>
            <a:r>
              <a:rPr lang="en-US" altLang="zh-CN" dirty="0"/>
              <a:t>,</a:t>
            </a:r>
            <a:r>
              <a:rPr lang="zh-CN" altLang="zh-CN" dirty="0"/>
              <a:t>他们对于冲突性质的界定在很大程度上影响着解决方法。例如</a:t>
            </a:r>
            <a:r>
              <a:rPr lang="en-US" altLang="zh-CN" dirty="0"/>
              <a:t>,</a:t>
            </a:r>
            <a:r>
              <a:rPr lang="zh-CN" altLang="zh-CN" dirty="0"/>
              <a:t>团队决定给某位成员加薪</a:t>
            </a:r>
            <a:r>
              <a:rPr lang="en-US" altLang="zh-CN" dirty="0"/>
              <a:t>,</a:t>
            </a:r>
            <a:r>
              <a:rPr lang="zh-CN" altLang="zh-CN" dirty="0"/>
              <a:t>这在其他成员中</a:t>
            </a:r>
            <a:r>
              <a:rPr lang="en-US" altLang="zh-CN" dirty="0"/>
              <a:t>,</a:t>
            </a:r>
            <a:r>
              <a:rPr lang="zh-CN" altLang="zh-CN" dirty="0"/>
              <a:t>有人可能认为与自己无关</a:t>
            </a:r>
            <a:r>
              <a:rPr lang="en-US" altLang="zh-CN" dirty="0"/>
              <a:t>,</a:t>
            </a:r>
            <a:r>
              <a:rPr lang="zh-CN" altLang="zh-CN" dirty="0"/>
              <a:t>从而淡化问题</a:t>
            </a:r>
            <a:r>
              <a:rPr lang="en-US" altLang="zh-CN" dirty="0"/>
              <a:t>,</a:t>
            </a:r>
            <a:r>
              <a:rPr lang="zh-CN" altLang="zh-CN" dirty="0"/>
              <a:t>冲突不会发生</a:t>
            </a:r>
            <a:r>
              <a:rPr lang="en-US" altLang="zh-CN" dirty="0"/>
              <a:t>;</a:t>
            </a:r>
            <a:r>
              <a:rPr lang="zh-CN" altLang="zh-CN" dirty="0"/>
              <a:t>而另外一些人可能会认为对别人的加薪就意味着自己工资的下降</a:t>
            </a:r>
            <a:r>
              <a:rPr lang="en-US" altLang="zh-CN" dirty="0"/>
              <a:t>,</a:t>
            </a:r>
            <a:r>
              <a:rPr lang="zh-CN" altLang="zh-CN" dirty="0"/>
              <a:t>这样使得冲突升级</a:t>
            </a:r>
            <a:r>
              <a:rPr lang="zh-CN" altLang="zh-CN" dirty="0" smtClean="0"/>
              <a:t>。</a:t>
            </a:r>
            <a:endParaRPr lang="zh-CN" altLang="zh-CN" dirty="0"/>
          </a:p>
        </p:txBody>
      </p:sp>
    </p:spTree>
    <p:extLst>
      <p:ext uri="{BB962C8B-B14F-4D97-AF65-F5344CB8AC3E}">
        <p14:creationId xmlns:p14="http://schemas.microsoft.com/office/powerpoint/2010/main" val="100345394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团队冲突过程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三、行为意向阶段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回避</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合作</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妥协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竞争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迁就</a:t>
            </a:r>
          </a:p>
          <a:p>
            <a:endParaRPr lang="zh-CN" altLang="en-US" dirty="0"/>
          </a:p>
        </p:txBody>
      </p:sp>
    </p:spTree>
    <p:extLst>
      <p:ext uri="{BB962C8B-B14F-4D97-AF65-F5344CB8AC3E}">
        <p14:creationId xmlns:p14="http://schemas.microsoft.com/office/powerpoint/2010/main" val="272362259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团队冲突过程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四、冲突出现阶段</a:t>
            </a:r>
          </a:p>
          <a:p>
            <a:r>
              <a:rPr lang="zh-CN" altLang="zh-CN" dirty="0"/>
              <a:t>冲突出现阶段指冲突公开表现的阶段</a:t>
            </a:r>
            <a:r>
              <a:rPr lang="en-US" altLang="zh-CN" dirty="0"/>
              <a:t>,</a:t>
            </a:r>
            <a:r>
              <a:rPr lang="zh-CN" altLang="zh-CN" dirty="0"/>
              <a:t>也称为行为阶段。进入此阶段后</a:t>
            </a:r>
            <a:r>
              <a:rPr lang="en-US" altLang="zh-CN" dirty="0"/>
              <a:t>,</a:t>
            </a:r>
            <a:r>
              <a:rPr lang="zh-CN" altLang="zh-CN" dirty="0"/>
              <a:t>不同团队冲突的主体在自己冲突行为意向的引导或影响下</a:t>
            </a:r>
            <a:r>
              <a:rPr lang="en-US" altLang="zh-CN" dirty="0"/>
              <a:t>,</a:t>
            </a:r>
            <a:r>
              <a:rPr lang="zh-CN" altLang="zh-CN" dirty="0"/>
              <a:t>正式做出一定的冲突行为</a:t>
            </a:r>
            <a:r>
              <a:rPr lang="en-US" altLang="zh-CN" dirty="0"/>
              <a:t>,</a:t>
            </a:r>
            <a:r>
              <a:rPr lang="zh-CN" altLang="zh-CN" dirty="0"/>
              <a:t>来贯彻自己的意志</a:t>
            </a:r>
            <a:r>
              <a:rPr lang="en-US" altLang="zh-CN" dirty="0"/>
              <a:t>,</a:t>
            </a:r>
            <a:r>
              <a:rPr lang="zh-CN" altLang="zh-CN" dirty="0"/>
              <a:t>试图阻止或影响对方的目标实现</a:t>
            </a:r>
            <a:r>
              <a:rPr lang="en-US" altLang="zh-CN" dirty="0"/>
              <a:t>,</a:t>
            </a:r>
            <a:r>
              <a:rPr lang="zh-CN" altLang="zh-CN" dirty="0"/>
              <a:t>努力实现自己的愿望。往往是一方提出要求</a:t>
            </a:r>
            <a:r>
              <a:rPr lang="en-US" altLang="zh-CN" dirty="0"/>
              <a:t>,</a:t>
            </a:r>
            <a:r>
              <a:rPr lang="zh-CN" altLang="zh-CN" dirty="0"/>
              <a:t>另一方进行争辩</a:t>
            </a:r>
            <a:r>
              <a:rPr lang="en-US" altLang="zh-CN" dirty="0"/>
              <a:t>,</a:t>
            </a:r>
            <a:r>
              <a:rPr lang="zh-CN" altLang="zh-CN" dirty="0"/>
              <a:t>你威胁我</a:t>
            </a:r>
            <a:r>
              <a:rPr lang="en-US" altLang="zh-CN" dirty="0"/>
              <a:t>,</a:t>
            </a:r>
            <a:r>
              <a:rPr lang="zh-CN" altLang="zh-CN" dirty="0"/>
              <a:t>我反过来威胁你</a:t>
            </a:r>
            <a:r>
              <a:rPr lang="en-US" altLang="zh-CN" dirty="0"/>
              <a:t>,</a:t>
            </a:r>
            <a:r>
              <a:rPr lang="zh-CN" altLang="zh-CN" dirty="0"/>
              <a:t>是一个相互的、动态的过程。</a:t>
            </a:r>
          </a:p>
          <a:p>
            <a:r>
              <a:rPr lang="zh-CN" altLang="zh-CN" dirty="0"/>
              <a:t>这样阶段的行为出现</a:t>
            </a:r>
            <a:r>
              <a:rPr lang="en-US" altLang="zh-CN" dirty="0"/>
              <a:t>,</a:t>
            </a:r>
            <a:r>
              <a:rPr lang="zh-CN" altLang="zh-CN" dirty="0"/>
              <a:t>体现在冲突双方进行的说明、活动和态度上</a:t>
            </a:r>
            <a:r>
              <a:rPr lang="en-US" altLang="zh-CN" dirty="0"/>
              <a:t>,</a:t>
            </a:r>
            <a:r>
              <a:rPr lang="zh-CN" altLang="zh-CN" dirty="0"/>
              <a:t>即一方有行为</a:t>
            </a:r>
            <a:r>
              <a:rPr lang="en-US" altLang="zh-CN" dirty="0"/>
              <a:t>,</a:t>
            </a:r>
            <a:r>
              <a:rPr lang="zh-CN" altLang="zh-CN" dirty="0"/>
              <a:t>看另一方的反应。此时</a:t>
            </a:r>
            <a:r>
              <a:rPr lang="en-US" altLang="zh-CN" dirty="0"/>
              <a:t>,</a:t>
            </a:r>
            <a:r>
              <a:rPr lang="zh-CN" altLang="zh-CN" dirty="0"/>
              <a:t>冲突的行为往往带有刺激性和对立性</a:t>
            </a:r>
            <a:r>
              <a:rPr lang="en-US" altLang="zh-CN" dirty="0"/>
              <a:t>,</a:t>
            </a:r>
            <a:r>
              <a:rPr lang="zh-CN" altLang="zh-CN" dirty="0"/>
              <a:t>而且有时外显的行为会偏离原本的意图。</a:t>
            </a:r>
          </a:p>
          <a:p>
            <a:endParaRPr lang="zh-CN" altLang="en-US" dirty="0"/>
          </a:p>
        </p:txBody>
      </p:sp>
    </p:spTree>
    <p:extLst>
      <p:ext uri="{BB962C8B-B14F-4D97-AF65-F5344CB8AC3E}">
        <p14:creationId xmlns:p14="http://schemas.microsoft.com/office/powerpoint/2010/main" val="113240728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团队冲突过程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五、冲突结果阶段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积极的结果</a:t>
            </a:r>
          </a:p>
          <a:p>
            <a:r>
              <a:rPr lang="zh-CN" altLang="zh-CN" dirty="0"/>
              <a:t>引致积极结果的冲突是建设性的冲突。这种冲突对团队目标的实现是有帮助的</a:t>
            </a:r>
            <a:r>
              <a:rPr lang="en-US" altLang="zh-CN" dirty="0"/>
              <a:t>,</a:t>
            </a:r>
            <a:r>
              <a:rPr lang="zh-CN" altLang="zh-CN" dirty="0"/>
              <a:t>可以增强团队内部的凝聚力、团结性</a:t>
            </a:r>
            <a:r>
              <a:rPr lang="en-US" altLang="zh-CN" dirty="0"/>
              <a:t>,</a:t>
            </a:r>
            <a:r>
              <a:rPr lang="zh-CN" altLang="zh-CN" dirty="0"/>
              <a:t>提高决策质量</a:t>
            </a:r>
            <a:r>
              <a:rPr lang="en-US" altLang="zh-CN" dirty="0"/>
              <a:t>,</a:t>
            </a:r>
            <a:r>
              <a:rPr lang="zh-CN" altLang="zh-CN" dirty="0"/>
              <a:t>调动员工的积极性</a:t>
            </a:r>
            <a:r>
              <a:rPr lang="en-US" altLang="zh-CN" dirty="0"/>
              <a:t>,</a:t>
            </a:r>
            <a:r>
              <a:rPr lang="zh-CN" altLang="zh-CN" dirty="0"/>
              <a:t>提供问题公开、紧张解除的渠道等。此外</a:t>
            </a:r>
            <a:r>
              <a:rPr lang="en-US" altLang="zh-CN" dirty="0"/>
              <a:t>,</a:t>
            </a:r>
            <a:r>
              <a:rPr lang="zh-CN" altLang="zh-CN" dirty="0"/>
              <a:t>有益的冲突还有助于做出更好更有创新的决定</a:t>
            </a:r>
            <a:r>
              <a:rPr lang="en-US" altLang="zh-CN" dirty="0"/>
              <a:t>,</a:t>
            </a:r>
            <a:r>
              <a:rPr lang="zh-CN" altLang="zh-CN" dirty="0"/>
              <a:t>并提高团队的协作效率。如果团队的意见统一</a:t>
            </a:r>
            <a:r>
              <a:rPr lang="en-US" altLang="zh-CN" dirty="0"/>
              <a:t>,</a:t>
            </a:r>
            <a:r>
              <a:rPr lang="zh-CN" altLang="zh-CN" dirty="0"/>
              <a:t>绩效提高反而较小。</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消极的结果</a:t>
            </a:r>
          </a:p>
          <a:p>
            <a:r>
              <a:rPr lang="zh-CN" altLang="zh-CN" dirty="0"/>
              <a:t>导致消极结果的冲突是破坏性的冲突。这种冲突给团队带来一些消极的影响</a:t>
            </a:r>
            <a:r>
              <a:rPr lang="en-US" altLang="zh-CN" dirty="0"/>
              <a:t>,</a:t>
            </a:r>
            <a:r>
              <a:rPr lang="zh-CN" altLang="zh-CN" dirty="0"/>
              <a:t>如凝聚力降低、成员的努力偏离目标方向、使组织资源的流向与预期相反、浪费团队的资源等</a:t>
            </a:r>
            <a:r>
              <a:rPr lang="en-US" altLang="zh-CN" dirty="0"/>
              <a:t>,</a:t>
            </a:r>
            <a:r>
              <a:rPr lang="zh-CN" altLang="zh-CN" dirty="0"/>
              <a:t>更严重的是</a:t>
            </a:r>
            <a:r>
              <a:rPr lang="en-US" altLang="zh-CN" dirty="0"/>
              <a:t>,</a:t>
            </a:r>
            <a:r>
              <a:rPr lang="zh-CN" altLang="zh-CN" dirty="0"/>
              <a:t>这种冲突如不加以解决</a:t>
            </a:r>
            <a:r>
              <a:rPr lang="en-US" altLang="zh-CN" dirty="0"/>
              <a:t>,</a:t>
            </a:r>
            <a:r>
              <a:rPr lang="zh-CN" altLang="zh-CN" dirty="0"/>
              <a:t>将会导致团队功能的彻底瘫痪</a:t>
            </a:r>
            <a:r>
              <a:rPr lang="en-US" altLang="zh-CN" dirty="0"/>
              <a:t>,</a:t>
            </a:r>
            <a:r>
              <a:rPr lang="zh-CN" altLang="zh-CN" dirty="0"/>
              <a:t>甚至威胁到团队的存亡。</a:t>
            </a:r>
          </a:p>
          <a:p>
            <a:endParaRPr lang="zh-CN" altLang="en-US" dirty="0"/>
          </a:p>
        </p:txBody>
      </p:sp>
    </p:spTree>
    <p:extLst>
      <p:ext uri="{BB962C8B-B14F-4D97-AF65-F5344CB8AC3E}">
        <p14:creationId xmlns:p14="http://schemas.microsoft.com/office/powerpoint/2010/main" val="33493909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团队冲突管理</a:t>
            </a:r>
            <a:endParaRPr lang="zh-CN" altLang="en-US" dirty="0"/>
          </a:p>
        </p:txBody>
      </p:sp>
      <p:sp>
        <p:nvSpPr>
          <p:cNvPr id="3" name="内容占位符 2"/>
          <p:cNvSpPr>
            <a:spLocks noGrp="1"/>
          </p:cNvSpPr>
          <p:nvPr>
            <p:ph idx="1"/>
          </p:nvPr>
        </p:nvSpPr>
        <p:spPr/>
        <p:txBody>
          <a:bodyPr>
            <a:normAutofit lnSpcReduction="10000"/>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一、解决团队冲突的技术</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问题解决</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转移目标</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开发资源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回避或抑制冲突</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缓和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折中</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上级命令</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改变人的因素</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九</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改变组织结构</a:t>
            </a:r>
          </a:p>
          <a:p>
            <a:endParaRPr lang="zh-CN" altLang="en-US" dirty="0"/>
          </a:p>
        </p:txBody>
      </p:sp>
    </p:spTree>
    <p:extLst>
      <p:ext uri="{BB962C8B-B14F-4D97-AF65-F5344CB8AC3E}">
        <p14:creationId xmlns:p14="http://schemas.microsoft.com/office/powerpoint/2010/main" val="404698162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团队冲突管理</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二、冲突管理的运用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运用沟通技术</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鼓励团队成员之间适当竞争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引进新人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重新构建团队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营造建设性的团队冲突的四种方法</a:t>
            </a:r>
          </a:p>
          <a:p>
            <a:endParaRPr lang="zh-CN" altLang="en-US" dirty="0"/>
          </a:p>
        </p:txBody>
      </p:sp>
    </p:spTree>
    <p:extLst>
      <p:ext uri="{BB962C8B-B14F-4D97-AF65-F5344CB8AC3E}">
        <p14:creationId xmlns:p14="http://schemas.microsoft.com/office/powerpoint/2010/main" val="63863282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团队决策概述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一、团队决策的概念和特点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团队决策的概念</a:t>
            </a:r>
          </a:p>
          <a:p>
            <a:r>
              <a:rPr lang="zh-CN" altLang="zh-CN" dirty="0"/>
              <a:t>所谓团队决策</a:t>
            </a:r>
            <a:r>
              <a:rPr lang="en-US" altLang="zh-CN" dirty="0"/>
              <a:t>,</a:t>
            </a:r>
            <a:r>
              <a:rPr lang="zh-CN" altLang="zh-CN" dirty="0"/>
              <a:t>是指团队的成员们共同针对需要解决的特定问题</a:t>
            </a:r>
            <a:r>
              <a:rPr lang="en-US" altLang="zh-CN" dirty="0"/>
              <a:t>,</a:t>
            </a:r>
            <a:r>
              <a:rPr lang="zh-CN" altLang="zh-CN" dirty="0"/>
              <a:t>制定明确的目标并运用科学的理论和方法</a:t>
            </a:r>
            <a:r>
              <a:rPr lang="en-US" altLang="zh-CN" dirty="0"/>
              <a:t>,</a:t>
            </a:r>
            <a:r>
              <a:rPr lang="zh-CN" altLang="zh-CN" dirty="0"/>
              <a:t>系统地分析主、客观条件</a:t>
            </a:r>
            <a:r>
              <a:rPr lang="en-US" altLang="zh-CN" dirty="0"/>
              <a:t>,</a:t>
            </a:r>
            <a:r>
              <a:rPr lang="zh-CN" altLang="zh-CN" dirty="0"/>
              <a:t>提出两种以上的可行方案</a:t>
            </a:r>
            <a:r>
              <a:rPr lang="en-US" altLang="zh-CN" dirty="0"/>
              <a:t>,</a:t>
            </a:r>
            <a:r>
              <a:rPr lang="zh-CN" altLang="zh-CN" dirty="0"/>
              <a:t>并从中选择一个合理方案的分析判断过程。其实质是团队成员共同对问题进行分析、探讨、争论和沟通</a:t>
            </a:r>
            <a:r>
              <a:rPr lang="en-US" altLang="zh-CN" dirty="0"/>
              <a:t>,</a:t>
            </a:r>
            <a:r>
              <a:rPr lang="zh-CN" altLang="zh-CN" dirty="0"/>
              <a:t>最终消除分歧达成共识的过程。</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团队决策的特点</a:t>
            </a:r>
          </a:p>
          <a:p>
            <a:r>
              <a:rPr lang="en-US" altLang="zh-CN" dirty="0"/>
              <a:t>1.</a:t>
            </a:r>
            <a:r>
              <a:rPr lang="zh-CN" altLang="zh-CN" dirty="0"/>
              <a:t>目标性</a:t>
            </a:r>
          </a:p>
          <a:p>
            <a:r>
              <a:rPr lang="en-US" altLang="zh-CN" dirty="0"/>
              <a:t>2.</a:t>
            </a:r>
            <a:r>
              <a:rPr lang="zh-CN" altLang="zh-CN" dirty="0"/>
              <a:t>选择性</a:t>
            </a:r>
          </a:p>
          <a:p>
            <a:r>
              <a:rPr lang="en-US" altLang="zh-CN" dirty="0"/>
              <a:t>3.</a:t>
            </a:r>
            <a:r>
              <a:rPr lang="zh-CN" altLang="zh-CN" dirty="0"/>
              <a:t>过程性</a:t>
            </a:r>
          </a:p>
          <a:p>
            <a:r>
              <a:rPr lang="en-US" altLang="zh-CN" dirty="0"/>
              <a:t>4.</a:t>
            </a:r>
            <a:r>
              <a:rPr lang="zh-CN" altLang="zh-CN" dirty="0"/>
              <a:t>判断性</a:t>
            </a:r>
          </a:p>
          <a:p>
            <a:r>
              <a:rPr lang="en-US" altLang="zh-CN" dirty="0"/>
              <a:t>5.</a:t>
            </a:r>
            <a:r>
              <a:rPr lang="zh-CN" altLang="zh-CN" dirty="0"/>
              <a:t>时效性</a:t>
            </a:r>
          </a:p>
          <a:p>
            <a:endParaRPr lang="zh-CN" altLang="en-US" dirty="0"/>
          </a:p>
        </p:txBody>
      </p:sp>
    </p:spTree>
    <p:extLst>
      <p:ext uri="{BB962C8B-B14F-4D97-AF65-F5344CB8AC3E}">
        <p14:creationId xmlns:p14="http://schemas.microsoft.com/office/powerpoint/2010/main" val="347784740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团队决策概述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二、团队决策的分类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按决策的重要程度划分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按决策的重复程度划分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按决策的可靠程度划分</a:t>
            </a:r>
          </a:p>
          <a:p>
            <a:endParaRPr lang="zh-CN" altLang="en-US" dirty="0"/>
          </a:p>
        </p:txBody>
      </p:sp>
    </p:spTree>
    <p:extLst>
      <p:ext uri="{BB962C8B-B14F-4D97-AF65-F5344CB8AC3E}">
        <p14:creationId xmlns:p14="http://schemas.microsoft.com/office/powerpoint/2010/main" val="4391601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团队决策概述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三、团队决策的过程</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决策准备</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拟订备选方案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评价备选方案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做出决策</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执行决策</a:t>
            </a:r>
          </a:p>
          <a:p>
            <a:endParaRPr lang="zh-CN" altLang="en-US" dirty="0"/>
          </a:p>
        </p:txBody>
      </p:sp>
    </p:spTree>
    <p:extLst>
      <p:ext uri="{BB962C8B-B14F-4D97-AF65-F5344CB8AC3E}">
        <p14:creationId xmlns:p14="http://schemas.microsoft.com/office/powerpoint/2010/main" val="103927136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921181" y="1801548"/>
            <a:ext cx="6390109" cy="3820149"/>
            <a:chOff x="3009756" y="1946691"/>
            <a:chExt cx="6390109" cy="3820149"/>
          </a:xfrm>
        </p:grpSpPr>
        <p:grpSp>
          <p:nvGrpSpPr>
            <p:cNvPr id="19" name="组合 18"/>
            <p:cNvGrpSpPr/>
            <p:nvPr/>
          </p:nvGrpSpPr>
          <p:grpSpPr>
            <a:xfrm>
              <a:off x="3009756" y="1946691"/>
              <a:ext cx="6390109" cy="2279494"/>
              <a:chOff x="2488640" y="2139114"/>
              <a:chExt cx="6390109" cy="2279494"/>
            </a:xfrm>
          </p:grpSpPr>
          <p:grpSp>
            <p:nvGrpSpPr>
              <p:cNvPr id="28" name="Group 4"/>
              <p:cNvGrpSpPr/>
              <p:nvPr/>
            </p:nvGrpSpPr>
            <p:grpSpPr bwMode="auto">
              <a:xfrm>
                <a:off x="2488640" y="2139114"/>
                <a:ext cx="6390109" cy="639332"/>
                <a:chOff x="0" y="0"/>
                <a:chExt cx="2982" cy="288"/>
              </a:xfrm>
            </p:grpSpPr>
            <p:sp>
              <p:nvSpPr>
                <p:cNvPr id="37"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8"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rPr>
                    <a:t>第一节　团队冲突概述</a:t>
                  </a:r>
                </a:p>
              </p:txBody>
            </p:sp>
            <p:sp>
              <p:nvSpPr>
                <p:cNvPr id="39"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29" name="Group 8"/>
              <p:cNvGrpSpPr/>
              <p:nvPr/>
            </p:nvGrpSpPr>
            <p:grpSpPr bwMode="auto">
              <a:xfrm>
                <a:off x="2488640" y="2975707"/>
                <a:ext cx="6390109" cy="639332"/>
                <a:chOff x="0" y="0"/>
                <a:chExt cx="2982" cy="288"/>
              </a:xfrm>
            </p:grpSpPr>
            <p:sp>
              <p:nvSpPr>
                <p:cNvPr id="34"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5"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第二节　团队冲突过程</a:t>
                  </a:r>
                  <a:endParaRPr lang="zh-CN" altLang="zh-CN" sz="2000" b="1" dirty="0">
                    <a:solidFill>
                      <a:srgbClr val="000000"/>
                    </a:solidFill>
                    <a:latin typeface="微软雅黑" panose="020B0503020204020204" pitchFamily="34" charset="-122"/>
                    <a:ea typeface="微软雅黑" panose="020B0503020204020204" pitchFamily="34" charset="-122"/>
                  </a:endParaRPr>
                </a:p>
              </p:txBody>
            </p:sp>
            <p:sp>
              <p:nvSpPr>
                <p:cNvPr id="36"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30" name="Group 12"/>
              <p:cNvGrpSpPr/>
              <p:nvPr/>
            </p:nvGrpSpPr>
            <p:grpSpPr bwMode="auto">
              <a:xfrm>
                <a:off x="2488640" y="3779276"/>
                <a:ext cx="6390109" cy="639332"/>
                <a:chOff x="0" y="0"/>
                <a:chExt cx="2982" cy="288"/>
              </a:xfrm>
            </p:grpSpPr>
            <p:sp>
              <p:nvSpPr>
                <p:cNvPr id="31"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32"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第三节　团队冲突管理</a:t>
                  </a:r>
                  <a:endPar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33"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grpSp>
          <p:nvGrpSpPr>
            <p:cNvPr id="20" name="Group 4"/>
            <p:cNvGrpSpPr/>
            <p:nvPr/>
          </p:nvGrpSpPr>
          <p:grpSpPr bwMode="auto">
            <a:xfrm>
              <a:off x="3009756" y="4382388"/>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第四节　团队决策概述</a:t>
                </a:r>
                <a:endParaRPr lang="zh-CN" altLang="zh-CN" sz="2000" b="1" dirty="0">
                  <a:solidFill>
                    <a:srgbClr val="000000"/>
                  </a:solidFill>
                  <a:latin typeface="微软雅黑" panose="020B0503020204020204" pitchFamily="34" charset="-122"/>
                  <a:ea typeface="微软雅黑" panose="020B0503020204020204" pitchFamily="34" charset="-122"/>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21" name="Group 8"/>
            <p:cNvGrpSpPr/>
            <p:nvPr/>
          </p:nvGrpSpPr>
          <p:grpSpPr bwMode="auto">
            <a:xfrm>
              <a:off x="3009756" y="5127508"/>
              <a:ext cx="6390109" cy="639332"/>
              <a:chOff x="0" y="-18"/>
              <a:chExt cx="2982" cy="288"/>
            </a:xfrm>
          </p:grpSpPr>
          <p:sp>
            <p:nvSpPr>
              <p:cNvPr id="22" name="AutoShape 9"/>
              <p:cNvSpPr>
                <a:spLocks noChangeArrowheads="1"/>
              </p:cNvSpPr>
              <p:nvPr/>
            </p:nvSpPr>
            <p:spPr bwMode="auto">
              <a:xfrm>
                <a:off x="54" y="-18"/>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23" name="Rectangle 10"/>
              <p:cNvSpPr>
                <a:spLocks noChangeArrowheads="1"/>
              </p:cNvSpPr>
              <p:nvPr/>
            </p:nvSpPr>
            <p:spPr bwMode="auto">
              <a:xfrm>
                <a:off x="299" y="48"/>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rPr>
                  <a:t>第五节　团队决策方法</a:t>
                </a:r>
                <a:endPar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8138506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团队决策方法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一、定性决策方法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头脑风暴法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德尔菲法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哥顿法</a:t>
            </a:r>
          </a:p>
          <a:p>
            <a:endParaRPr lang="zh-CN" altLang="en-US" dirty="0"/>
          </a:p>
        </p:txBody>
      </p:sp>
    </p:spTree>
    <p:extLst>
      <p:ext uri="{BB962C8B-B14F-4D97-AF65-F5344CB8AC3E}">
        <p14:creationId xmlns:p14="http://schemas.microsoft.com/office/powerpoint/2010/main" val="297474157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团队决策方法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二、定量决策方法</a:t>
            </a:r>
          </a:p>
          <a:p>
            <a:r>
              <a:rPr lang="zh-CN" altLang="zh-CN" dirty="0"/>
              <a:t>定量决策方法是利用数学模型优选决策方案的决策方法</a:t>
            </a:r>
            <a:r>
              <a:rPr lang="zh-CN" altLang="zh-CN" dirty="0" smtClean="0"/>
              <a:t>。</a:t>
            </a:r>
            <a:endParaRPr lang="en-US" altLang="zh-CN" dirty="0" smtClean="0"/>
          </a:p>
          <a:p>
            <a:r>
              <a:rPr lang="zh-CN" altLang="zh-CN" dirty="0" smtClean="0"/>
              <a:t>根据</a:t>
            </a:r>
            <a:r>
              <a:rPr lang="zh-CN" altLang="zh-CN" dirty="0"/>
              <a:t>数学模型涉及的决策问题的性质的不同</a:t>
            </a:r>
            <a:r>
              <a:rPr lang="en-US" altLang="zh-CN" dirty="0"/>
              <a:t>,</a:t>
            </a:r>
            <a:r>
              <a:rPr lang="zh-CN" altLang="zh-CN" dirty="0"/>
              <a:t>定量决策方法一般分为确定型决策、风险型决策和不确定型决策三类。这些方法在管理学中已有具体阐释。</a:t>
            </a:r>
          </a:p>
          <a:p>
            <a:endParaRPr lang="zh-CN" altLang="en-US" dirty="0"/>
          </a:p>
        </p:txBody>
      </p:sp>
    </p:spTree>
    <p:extLst>
      <p:ext uri="{BB962C8B-B14F-4D97-AF65-F5344CB8AC3E}">
        <p14:creationId xmlns:p14="http://schemas.microsoft.com/office/powerpoint/2010/main" val="131788815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团队决策方法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三、召开高效会议的方法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科学的团队会议法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计算会议成本</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吸引听众的技巧</a:t>
            </a:r>
          </a:p>
          <a:p>
            <a:endParaRPr lang="zh-CN" altLang="en-US" dirty="0"/>
          </a:p>
        </p:txBody>
      </p:sp>
    </p:spTree>
    <p:extLst>
      <p:ext uri="{BB962C8B-B14F-4D97-AF65-F5344CB8AC3E}">
        <p14:creationId xmlns:p14="http://schemas.microsoft.com/office/powerpoint/2010/main" val="292850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团队冲突概述</a:t>
            </a:r>
            <a:endParaRPr lang="zh-CN" altLang="en-US" dirty="0"/>
          </a:p>
        </p:txBody>
      </p:sp>
      <p:sp>
        <p:nvSpPr>
          <p:cNvPr id="3" name="内容占位符 2"/>
          <p:cNvSpPr>
            <a:spLocks noGrp="1"/>
          </p:cNvSpPr>
          <p:nvPr>
            <p:ph idx="1"/>
          </p:nvPr>
        </p:nvSpPr>
        <p:spPr/>
        <p:txBody>
          <a:bodyPr>
            <a:normAutofit lnSpcReduction="10000"/>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一、冲突的含义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冲突的定义</a:t>
            </a:r>
          </a:p>
          <a:p>
            <a:r>
              <a:rPr lang="zh-CN" altLang="zh-CN" dirty="0"/>
              <a:t>可见</a:t>
            </a:r>
            <a:r>
              <a:rPr lang="en-US" altLang="zh-CN" dirty="0"/>
              <a:t>,</a:t>
            </a:r>
            <a:r>
              <a:rPr lang="zh-CN" altLang="zh-CN" dirty="0"/>
              <a:t>冲突是指两个</a:t>
            </a:r>
            <a:r>
              <a:rPr lang="en-US" altLang="zh-CN" dirty="0"/>
              <a:t>(</a:t>
            </a:r>
            <a:r>
              <a:rPr lang="zh-CN" altLang="zh-CN" dirty="0"/>
              <a:t>含</a:t>
            </a:r>
            <a:r>
              <a:rPr lang="en-US" altLang="zh-CN" dirty="0"/>
              <a:t>)</a:t>
            </a:r>
            <a:r>
              <a:rPr lang="zh-CN" altLang="zh-CN" dirty="0"/>
              <a:t>以上相关联的主体</a:t>
            </a:r>
            <a:r>
              <a:rPr lang="en-US" altLang="zh-CN" dirty="0"/>
              <a:t>,</a:t>
            </a:r>
            <a:r>
              <a:rPr lang="zh-CN" altLang="zh-CN" dirty="0"/>
              <a:t>因互动行为所导致不和谐的状态。冲突的实质是观点差异。对冲突的定义丝毫没有暗示其消极性或破坏性。</a:t>
            </a:r>
          </a:p>
          <a:p>
            <a:r>
              <a:rPr lang="zh-CN" altLang="zh-CN" dirty="0"/>
              <a:t>冲突之所以发生</a:t>
            </a:r>
            <a:r>
              <a:rPr lang="en-US" altLang="zh-CN" dirty="0"/>
              <a:t>,</a:t>
            </a:r>
            <a:r>
              <a:rPr lang="zh-CN" altLang="zh-CN" dirty="0"/>
              <a:t>可能是利益相关者对若干议题的认知、意见、需求、利益不同</a:t>
            </a:r>
            <a:r>
              <a:rPr lang="en-US" altLang="zh-CN" dirty="0"/>
              <a:t>,</a:t>
            </a:r>
            <a:r>
              <a:rPr lang="zh-CN" altLang="zh-CN" dirty="0"/>
              <a:t>或是基本道德观、宗教信仰等不同所致。</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冲突的表现</a:t>
            </a:r>
          </a:p>
          <a:p>
            <a:r>
              <a:rPr lang="zh-CN" altLang="zh-CN" dirty="0"/>
              <a:t>就团队而言</a:t>
            </a:r>
            <a:r>
              <a:rPr lang="en-US" altLang="zh-CN" dirty="0"/>
              <a:t>,</a:t>
            </a:r>
            <a:r>
              <a:rPr lang="zh-CN" altLang="zh-CN" dirty="0"/>
              <a:t>冲突的表现有以下几种</a:t>
            </a:r>
            <a:r>
              <a:rPr lang="en-US" altLang="zh-CN" dirty="0"/>
              <a:t>:</a:t>
            </a:r>
            <a:r>
              <a:rPr lang="zh-CN" altLang="zh-CN" dirty="0"/>
              <a:t>第一</a:t>
            </a:r>
            <a:r>
              <a:rPr lang="en-US" altLang="zh-CN" dirty="0"/>
              <a:t>,</a:t>
            </a:r>
            <a:r>
              <a:rPr lang="zh-CN" altLang="zh-CN" dirty="0"/>
              <a:t>团队、个人、组织及其组成部分之间很少交流。第二</a:t>
            </a:r>
            <a:r>
              <a:rPr lang="en-US" altLang="zh-CN" dirty="0"/>
              <a:t>,</a:t>
            </a:r>
            <a:r>
              <a:rPr lang="zh-CN" altLang="zh-CN" dirty="0"/>
              <a:t>团队间不是在相互合作与相互尊重的基础上建立关系</a:t>
            </a:r>
            <a:r>
              <a:rPr lang="en-US" altLang="zh-CN" dirty="0"/>
              <a:t>,</a:t>
            </a:r>
            <a:r>
              <a:rPr lang="zh-CN" altLang="zh-CN" dirty="0"/>
              <a:t>而是基于对他人地位的羡慕、嫉妒和愤怒产生恶劣的关系。第三</a:t>
            </a:r>
            <a:r>
              <a:rPr lang="en-US" altLang="zh-CN" dirty="0"/>
              <a:t>,</a:t>
            </a:r>
            <a:r>
              <a:rPr lang="zh-CN" altLang="zh-CN" dirty="0"/>
              <a:t>团队成员之间的关系和职位之间关系的恶化</a:t>
            </a:r>
            <a:r>
              <a:rPr lang="en-US" altLang="zh-CN" dirty="0"/>
              <a:t>,</a:t>
            </a:r>
            <a:r>
              <a:rPr lang="zh-CN" altLang="zh-CN" dirty="0"/>
              <a:t>抵触增多。第四</a:t>
            </a:r>
            <a:r>
              <a:rPr lang="en-US" altLang="zh-CN" dirty="0"/>
              <a:t>,</a:t>
            </a:r>
            <a:r>
              <a:rPr lang="zh-CN" altLang="zh-CN" dirty="0"/>
              <a:t>规章制度增多</a:t>
            </a:r>
            <a:r>
              <a:rPr lang="en-US" altLang="zh-CN" dirty="0"/>
              <a:t>,</a:t>
            </a:r>
            <a:r>
              <a:rPr lang="zh-CN" altLang="zh-CN" dirty="0"/>
              <a:t>尤其是牵涉生产中细微领域的规章制度增多。第五</a:t>
            </a:r>
            <a:r>
              <a:rPr lang="en-US" altLang="zh-CN" dirty="0"/>
              <a:t>,</a:t>
            </a:r>
            <a:r>
              <a:rPr lang="zh-CN" altLang="zh-CN" dirty="0"/>
              <a:t>各种秘密和传闻不胫而走</a:t>
            </a:r>
            <a:r>
              <a:rPr lang="en-US" altLang="zh-CN" dirty="0"/>
              <a:t>,</a:t>
            </a:r>
            <a:r>
              <a:rPr lang="zh-CN" altLang="zh-CN" dirty="0"/>
              <a:t>小事情成了大事情</a:t>
            </a:r>
            <a:r>
              <a:rPr lang="en-US" altLang="zh-CN" dirty="0"/>
              <a:t>,</a:t>
            </a:r>
            <a:r>
              <a:rPr lang="zh-CN" altLang="zh-CN" dirty="0"/>
              <a:t>小问题成了大危机</a:t>
            </a:r>
            <a:r>
              <a:rPr lang="en-US" altLang="zh-CN" dirty="0"/>
              <a:t>,</a:t>
            </a:r>
            <a:r>
              <a:rPr lang="zh-CN" altLang="zh-CN" dirty="0"/>
              <a:t>很小的异议成了严重的争议。第六</a:t>
            </a:r>
            <a:r>
              <a:rPr lang="en-US" altLang="zh-CN" dirty="0"/>
              <a:t>,</a:t>
            </a:r>
            <a:r>
              <a:rPr lang="zh-CN" altLang="zh-CN" dirty="0"/>
              <a:t>组织、部门、团队和团队成员的成绩下降</a:t>
            </a:r>
            <a:r>
              <a:rPr lang="zh-CN" altLang="zh-CN" dirty="0" smtClean="0"/>
              <a:t>。</a:t>
            </a:r>
            <a:endParaRPr lang="zh-CN" altLang="zh-CN" dirty="0"/>
          </a:p>
        </p:txBody>
      </p:sp>
    </p:spTree>
    <p:extLst>
      <p:ext uri="{BB962C8B-B14F-4D97-AF65-F5344CB8AC3E}">
        <p14:creationId xmlns:p14="http://schemas.microsoft.com/office/powerpoint/2010/main" val="41959264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团队冲突概述</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团队冲突分类</a:t>
            </a:r>
          </a:p>
          <a:p>
            <a:r>
              <a:rPr lang="en-US" altLang="zh-CN" dirty="0"/>
              <a:t>1.</a:t>
            </a:r>
            <a:r>
              <a:rPr lang="zh-CN" altLang="zh-CN" dirty="0"/>
              <a:t>角色冲突</a:t>
            </a:r>
          </a:p>
          <a:p>
            <a:r>
              <a:rPr lang="en-US" altLang="zh-CN" dirty="0"/>
              <a:t>2.</a:t>
            </a:r>
            <a:r>
              <a:rPr lang="zh-CN" altLang="zh-CN" dirty="0"/>
              <a:t>团际冲突</a:t>
            </a:r>
          </a:p>
          <a:p>
            <a:r>
              <a:rPr lang="en-US" altLang="zh-CN" dirty="0"/>
              <a:t>3.</a:t>
            </a:r>
            <a:r>
              <a:rPr lang="zh-CN" altLang="zh-CN" dirty="0"/>
              <a:t>关系冲突</a:t>
            </a:r>
          </a:p>
          <a:p>
            <a:r>
              <a:rPr lang="en-US" altLang="zh-CN" dirty="0"/>
              <a:t>4.</a:t>
            </a:r>
            <a:r>
              <a:rPr lang="zh-CN" altLang="zh-CN" dirty="0"/>
              <a:t>任务冲突</a:t>
            </a:r>
          </a:p>
          <a:p>
            <a:r>
              <a:rPr lang="en-US" altLang="zh-CN" dirty="0"/>
              <a:t>5.</a:t>
            </a:r>
            <a:r>
              <a:rPr lang="zh-CN" altLang="zh-CN" dirty="0"/>
              <a:t>过程冲突</a:t>
            </a:r>
          </a:p>
          <a:p>
            <a:endParaRPr lang="zh-CN" altLang="en-US" dirty="0"/>
          </a:p>
        </p:txBody>
      </p:sp>
    </p:spTree>
    <p:extLst>
      <p:ext uri="{BB962C8B-B14F-4D97-AF65-F5344CB8AC3E}">
        <p14:creationId xmlns:p14="http://schemas.microsoft.com/office/powerpoint/2010/main" val="122611046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团队冲突概述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二、冲突的理念发展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传统的冲突观念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人际关系观念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相互作用的观念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功能正常与功能失常的冲突</a:t>
            </a:r>
          </a:p>
          <a:p>
            <a:endParaRPr lang="zh-CN" altLang="en-US" dirty="0"/>
          </a:p>
        </p:txBody>
      </p:sp>
    </p:spTree>
    <p:extLst>
      <p:ext uri="{BB962C8B-B14F-4D97-AF65-F5344CB8AC3E}">
        <p14:creationId xmlns:p14="http://schemas.microsoft.com/office/powerpoint/2010/main" val="257848614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团队冲突概述</a:t>
            </a:r>
            <a:endParaRPr lang="zh-CN" altLang="en-US" dirty="0"/>
          </a:p>
        </p:txBody>
      </p:sp>
      <p:sp>
        <p:nvSpPr>
          <p:cNvPr id="3" name="内容占位符 2"/>
          <p:cNvSpPr>
            <a:spLocks noGrp="1"/>
          </p:cNvSpPr>
          <p:nvPr>
            <p:ph idx="1"/>
          </p:nvPr>
        </p:nvSpPr>
        <p:spPr/>
        <p:txBody>
          <a:bodyPr>
            <a:normAutofit/>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三、团队冲突的作用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团队冲突的破坏性作用</a:t>
            </a:r>
          </a:p>
          <a:p>
            <a:r>
              <a:rPr lang="en-US" altLang="zh-CN" dirty="0"/>
              <a:t>(1)</a:t>
            </a:r>
            <a:r>
              <a:rPr lang="zh-CN" altLang="zh-CN" dirty="0"/>
              <a:t>耗费时间</a:t>
            </a:r>
            <a:r>
              <a:rPr lang="en-US" altLang="zh-CN" dirty="0"/>
              <a:t>;</a:t>
            </a:r>
            <a:endParaRPr lang="zh-CN" altLang="zh-CN" dirty="0"/>
          </a:p>
          <a:p>
            <a:r>
              <a:rPr lang="en-US" altLang="zh-CN" dirty="0"/>
              <a:t>(2)</a:t>
            </a:r>
            <a:r>
              <a:rPr lang="zh-CN" altLang="zh-CN" dirty="0"/>
              <a:t>妨碍组织的整体发展</a:t>
            </a:r>
            <a:r>
              <a:rPr lang="en-US" altLang="zh-CN" dirty="0"/>
              <a:t>;</a:t>
            </a:r>
            <a:endParaRPr lang="zh-CN" altLang="zh-CN" dirty="0"/>
          </a:p>
          <a:p>
            <a:r>
              <a:rPr lang="en-US" altLang="zh-CN" dirty="0"/>
              <a:t>(3)</a:t>
            </a:r>
            <a:r>
              <a:rPr lang="zh-CN" altLang="zh-CN" dirty="0"/>
              <a:t>带来个人情绪上和身心健康上的损害</a:t>
            </a:r>
            <a:r>
              <a:rPr lang="en-US" altLang="zh-CN" dirty="0"/>
              <a:t>;</a:t>
            </a:r>
            <a:endParaRPr lang="zh-CN" altLang="zh-CN" dirty="0"/>
          </a:p>
          <a:p>
            <a:r>
              <a:rPr lang="en-US" altLang="zh-CN" dirty="0"/>
              <a:t>(4)</a:t>
            </a:r>
            <a:r>
              <a:rPr lang="zh-CN" altLang="zh-CN" dirty="0"/>
              <a:t>导致组织内耗</a:t>
            </a:r>
            <a:r>
              <a:rPr lang="en-US" altLang="zh-CN" dirty="0"/>
              <a:t>;</a:t>
            </a:r>
            <a:endParaRPr lang="zh-CN" altLang="zh-CN" dirty="0"/>
          </a:p>
          <a:p>
            <a:r>
              <a:rPr lang="en-US" altLang="zh-CN" dirty="0"/>
              <a:t>(5)</a:t>
            </a:r>
            <a:r>
              <a:rPr lang="zh-CN" altLang="zh-CN" dirty="0"/>
              <a:t>极高的经济代价</a:t>
            </a:r>
            <a:r>
              <a:rPr lang="en-US" altLang="zh-CN" dirty="0"/>
              <a:t>;</a:t>
            </a:r>
            <a:endParaRPr lang="zh-CN" altLang="zh-CN" dirty="0"/>
          </a:p>
          <a:p>
            <a:r>
              <a:rPr lang="en-US" altLang="zh-CN" dirty="0"/>
              <a:t>(6)</a:t>
            </a:r>
            <a:r>
              <a:rPr lang="zh-CN" altLang="zh-CN" dirty="0"/>
              <a:t>组织内形成对立</a:t>
            </a:r>
            <a:r>
              <a:rPr lang="en-US" altLang="zh-CN" dirty="0"/>
              <a:t>;</a:t>
            </a:r>
            <a:endParaRPr lang="zh-CN" altLang="zh-CN" dirty="0"/>
          </a:p>
          <a:p>
            <a:r>
              <a:rPr lang="en-US" altLang="zh-CN" dirty="0"/>
              <a:t>(7)</a:t>
            </a:r>
            <a:r>
              <a:rPr lang="zh-CN" altLang="zh-CN" dirty="0"/>
              <a:t>导致信息失真</a:t>
            </a:r>
            <a:r>
              <a:rPr lang="zh-CN" altLang="zh-CN" dirty="0" smtClean="0"/>
              <a:t>。</a:t>
            </a:r>
            <a:endParaRPr lang="zh-CN" altLang="zh-CN" dirty="0"/>
          </a:p>
        </p:txBody>
      </p:sp>
    </p:spTree>
    <p:extLst>
      <p:ext uri="{BB962C8B-B14F-4D97-AF65-F5344CB8AC3E}">
        <p14:creationId xmlns:p14="http://schemas.microsoft.com/office/powerpoint/2010/main" val="22787801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团队冲突概述</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团队冲突的建设性作用</a:t>
            </a:r>
          </a:p>
          <a:p>
            <a:r>
              <a:rPr lang="en-US" altLang="zh-CN" dirty="0"/>
              <a:t>(1)</a:t>
            </a:r>
            <a:r>
              <a:rPr lang="zh-CN" altLang="zh-CN" dirty="0"/>
              <a:t>增加才干和能力</a:t>
            </a:r>
            <a:r>
              <a:rPr lang="en-US" altLang="zh-CN" dirty="0"/>
              <a:t>;</a:t>
            </a:r>
            <a:endParaRPr lang="zh-CN" altLang="zh-CN" dirty="0"/>
          </a:p>
          <a:p>
            <a:r>
              <a:rPr lang="en-US" altLang="zh-CN" dirty="0"/>
              <a:t>(2)</a:t>
            </a:r>
            <a:r>
              <a:rPr lang="zh-CN" altLang="zh-CN" dirty="0"/>
              <a:t>带动创新和改变</a:t>
            </a:r>
            <a:r>
              <a:rPr lang="en-US" altLang="zh-CN" dirty="0"/>
              <a:t>;</a:t>
            </a:r>
            <a:endParaRPr lang="zh-CN" altLang="zh-CN" dirty="0"/>
          </a:p>
          <a:p>
            <a:r>
              <a:rPr lang="en-US" altLang="zh-CN" dirty="0"/>
              <a:t>(3)</a:t>
            </a:r>
            <a:r>
              <a:rPr lang="zh-CN" altLang="zh-CN" dirty="0"/>
              <a:t>学习有效解决和避免冲突的方法</a:t>
            </a:r>
            <a:r>
              <a:rPr lang="en-US" altLang="zh-CN" dirty="0"/>
              <a:t>;</a:t>
            </a:r>
            <a:endParaRPr lang="zh-CN" altLang="zh-CN" dirty="0"/>
          </a:p>
          <a:p>
            <a:r>
              <a:rPr lang="en-US" altLang="zh-CN" dirty="0"/>
              <a:t>(4)</a:t>
            </a:r>
            <a:r>
              <a:rPr lang="zh-CN" altLang="zh-CN" dirty="0"/>
              <a:t>对组织的问题提供诊断资讯</a:t>
            </a:r>
            <a:r>
              <a:rPr lang="en-US" altLang="zh-CN" dirty="0"/>
              <a:t>;</a:t>
            </a:r>
            <a:endParaRPr lang="zh-CN" altLang="zh-CN" dirty="0"/>
          </a:p>
          <a:p>
            <a:r>
              <a:rPr lang="en-US" altLang="zh-CN" dirty="0"/>
              <a:t>(5)</a:t>
            </a:r>
            <a:r>
              <a:rPr lang="zh-CN" altLang="zh-CN" dirty="0"/>
              <a:t>团队建设</a:t>
            </a:r>
            <a:r>
              <a:rPr lang="zh-CN" altLang="zh-CN" dirty="0" smtClean="0"/>
              <a:t>。</a:t>
            </a:r>
            <a:endParaRPr lang="zh-CN" altLang="zh-CN" dirty="0"/>
          </a:p>
        </p:txBody>
      </p:sp>
    </p:spTree>
    <p:extLst>
      <p:ext uri="{BB962C8B-B14F-4D97-AF65-F5344CB8AC3E}">
        <p14:creationId xmlns:p14="http://schemas.microsoft.com/office/powerpoint/2010/main" val="20600939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团队冲突过程</a:t>
            </a:r>
            <a:endParaRPr lang="zh-CN" altLang="en-US" dirty="0"/>
          </a:p>
        </p:txBody>
      </p:sp>
      <p:sp>
        <p:nvSpPr>
          <p:cNvPr id="3" name="内容占位符 2"/>
          <p:cNvSpPr>
            <a:spLocks noGrp="1"/>
          </p:cNvSpPr>
          <p:nvPr>
            <p:ph idx="1"/>
          </p:nvPr>
        </p:nvSpPr>
        <p:spPr/>
        <p:txBody>
          <a:bodyPr>
            <a:normAutofit/>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一、潜在对立或不一致阶段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个体间的差异因素</a:t>
            </a:r>
          </a:p>
          <a:p>
            <a:r>
              <a:rPr lang="en-US" altLang="zh-CN" dirty="0"/>
              <a:t>1.</a:t>
            </a:r>
            <a:r>
              <a:rPr lang="zh-CN" altLang="zh-CN" dirty="0"/>
              <a:t>年龄的差别</a:t>
            </a:r>
          </a:p>
          <a:p>
            <a:r>
              <a:rPr lang="en-US" altLang="zh-CN" dirty="0"/>
              <a:t>2.</a:t>
            </a:r>
            <a:r>
              <a:rPr lang="zh-CN" altLang="zh-CN" dirty="0"/>
              <a:t>职位的不同</a:t>
            </a:r>
          </a:p>
          <a:p>
            <a:r>
              <a:rPr lang="en-US" altLang="zh-CN" dirty="0"/>
              <a:t>3.</a:t>
            </a:r>
            <a:r>
              <a:rPr lang="zh-CN" altLang="zh-CN" dirty="0"/>
              <a:t>思维的</a:t>
            </a:r>
            <a:r>
              <a:rPr lang="zh-CN" altLang="zh-CN" dirty="0" smtClean="0"/>
              <a:t>不同</a:t>
            </a:r>
            <a:endParaRPr lang="zh-CN" altLang="zh-CN" dirty="0"/>
          </a:p>
        </p:txBody>
      </p:sp>
    </p:spTree>
    <p:extLst>
      <p:ext uri="{BB962C8B-B14F-4D97-AF65-F5344CB8AC3E}">
        <p14:creationId xmlns:p14="http://schemas.microsoft.com/office/powerpoint/2010/main" val="209708881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团队冲突过程</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团队的结构因素</a:t>
            </a:r>
          </a:p>
          <a:p>
            <a:r>
              <a:rPr lang="zh-CN" altLang="zh-CN" dirty="0"/>
              <a:t>首先</a:t>
            </a:r>
            <a:r>
              <a:rPr lang="en-US" altLang="zh-CN" dirty="0"/>
              <a:t>,</a:t>
            </a:r>
            <a:r>
              <a:rPr lang="zh-CN" altLang="zh-CN" dirty="0"/>
              <a:t>从团队成员的构成来看</a:t>
            </a:r>
            <a:r>
              <a:rPr lang="en-US" altLang="zh-CN" dirty="0"/>
              <a:t>,</a:t>
            </a:r>
            <a:r>
              <a:rPr lang="zh-CN" altLang="zh-CN" dirty="0"/>
              <a:t>如果团队由具有不同利益的人或者不同价值观、人际风格的成员组成</a:t>
            </a:r>
            <a:r>
              <a:rPr lang="en-US" altLang="zh-CN" dirty="0"/>
              <a:t>,</a:t>
            </a:r>
            <a:r>
              <a:rPr lang="zh-CN" altLang="zh-CN" dirty="0"/>
              <a:t>成员们对团队和组织的认识就肯定会不一致。</a:t>
            </a:r>
          </a:p>
          <a:p>
            <a:r>
              <a:rPr lang="zh-CN" altLang="zh-CN" dirty="0"/>
              <a:t>同时</a:t>
            </a:r>
            <a:r>
              <a:rPr lang="en-US" altLang="zh-CN" dirty="0"/>
              <a:t>,</a:t>
            </a:r>
            <a:r>
              <a:rPr lang="zh-CN" altLang="zh-CN" dirty="0"/>
              <a:t>随着团队的发展</a:t>
            </a:r>
            <a:r>
              <a:rPr lang="en-US" altLang="zh-CN" dirty="0"/>
              <a:t>,</a:t>
            </a:r>
            <a:r>
              <a:rPr lang="zh-CN" altLang="zh-CN" dirty="0"/>
              <a:t>组织成员可能会改变</a:t>
            </a:r>
            <a:r>
              <a:rPr lang="en-US" altLang="zh-CN" dirty="0"/>
              <a:t>,</a:t>
            </a:r>
            <a:r>
              <a:rPr lang="zh-CN" altLang="zh-CN" dirty="0"/>
              <a:t>当一个新成员加入组织时</a:t>
            </a:r>
            <a:r>
              <a:rPr lang="en-US" altLang="zh-CN" dirty="0"/>
              <a:t>,</a:t>
            </a:r>
            <a:r>
              <a:rPr lang="zh-CN" altLang="zh-CN" dirty="0"/>
              <a:t>组织的稳定性被破坏</a:t>
            </a:r>
            <a:r>
              <a:rPr lang="en-US" altLang="zh-CN" dirty="0"/>
              <a:t>,</a:t>
            </a:r>
            <a:r>
              <a:rPr lang="zh-CN" altLang="zh-CN" dirty="0"/>
              <a:t>可能会引起冲突。</a:t>
            </a:r>
          </a:p>
          <a:p>
            <a:r>
              <a:rPr lang="zh-CN" altLang="zh-CN" dirty="0"/>
              <a:t>其次</a:t>
            </a:r>
            <a:r>
              <a:rPr lang="en-US" altLang="zh-CN" dirty="0"/>
              <a:t>,</a:t>
            </a:r>
            <a:r>
              <a:rPr lang="zh-CN" altLang="zh-CN" dirty="0"/>
              <a:t>从团队的规模来看</a:t>
            </a:r>
            <a:r>
              <a:rPr lang="en-US" altLang="zh-CN" dirty="0"/>
              <a:t>,</a:t>
            </a:r>
            <a:r>
              <a:rPr lang="zh-CN" altLang="zh-CN" dirty="0"/>
              <a:t>当团队规模越来越大、任务越来越专业化的时候</a:t>
            </a:r>
            <a:r>
              <a:rPr lang="en-US" altLang="zh-CN" dirty="0"/>
              <a:t>,</a:t>
            </a:r>
            <a:r>
              <a:rPr lang="zh-CN" altLang="zh-CN" dirty="0"/>
              <a:t>团队成员的分工就越细致</a:t>
            </a:r>
            <a:r>
              <a:rPr lang="en-US" altLang="zh-CN" dirty="0"/>
              <a:t>,</a:t>
            </a:r>
            <a:r>
              <a:rPr lang="zh-CN" altLang="zh-CN" dirty="0"/>
              <a:t>都有明确的工作范围和界限</a:t>
            </a:r>
            <a:r>
              <a:rPr lang="en-US" altLang="zh-CN" dirty="0"/>
              <a:t>,</a:t>
            </a:r>
            <a:r>
              <a:rPr lang="zh-CN" altLang="zh-CN" dirty="0"/>
              <a:t>如果其他成员有所涉及或进行干预</a:t>
            </a:r>
            <a:r>
              <a:rPr lang="en-US" altLang="zh-CN" dirty="0"/>
              <a:t>,</a:t>
            </a:r>
            <a:r>
              <a:rPr lang="zh-CN" altLang="zh-CN" dirty="0"/>
              <a:t>发生冲突的可能性就会加大。</a:t>
            </a:r>
          </a:p>
          <a:p>
            <a:r>
              <a:rPr lang="zh-CN" altLang="zh-CN" dirty="0"/>
              <a:t>再者</a:t>
            </a:r>
            <a:r>
              <a:rPr lang="en-US" altLang="zh-CN" dirty="0"/>
              <a:t>,</a:t>
            </a:r>
            <a:r>
              <a:rPr lang="zh-CN" altLang="zh-CN" dirty="0"/>
              <a:t>任职的时间与冲突成反比</a:t>
            </a:r>
            <a:r>
              <a:rPr lang="en-US" altLang="zh-CN" dirty="0"/>
              <a:t>,</a:t>
            </a:r>
            <a:r>
              <a:rPr lang="zh-CN" altLang="zh-CN" dirty="0"/>
              <a:t>团队成员越年轻</a:t>
            </a:r>
            <a:r>
              <a:rPr lang="en-US" altLang="zh-CN" dirty="0"/>
              <a:t>,</a:t>
            </a:r>
            <a:r>
              <a:rPr lang="zh-CN" altLang="zh-CN" dirty="0"/>
              <a:t>在团队工作的时间越短</a:t>
            </a:r>
            <a:r>
              <a:rPr lang="en-US" altLang="zh-CN" dirty="0"/>
              <a:t>,</a:t>
            </a:r>
            <a:r>
              <a:rPr lang="zh-CN" altLang="zh-CN" dirty="0"/>
              <a:t>发生冲突的可能性越大</a:t>
            </a:r>
            <a:r>
              <a:rPr lang="zh-CN" altLang="zh-CN" dirty="0" smtClean="0"/>
              <a:t>。</a:t>
            </a:r>
            <a:endParaRPr lang="zh-CN" altLang="zh-CN" dirty="0"/>
          </a:p>
        </p:txBody>
      </p:sp>
    </p:spTree>
    <p:extLst>
      <p:ext uri="{BB962C8B-B14F-4D97-AF65-F5344CB8AC3E}">
        <p14:creationId xmlns:p14="http://schemas.microsoft.com/office/powerpoint/2010/main" val="42464485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1702</Words>
  <Application>Microsoft Office PowerPoint</Application>
  <PresentationFormat>宽屏</PresentationFormat>
  <Paragraphs>136</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GungsuhChe</vt:lpstr>
      <vt:lpstr>NEU-BZ-S92</vt:lpstr>
      <vt:lpstr>方正粗黑宋简体</vt:lpstr>
      <vt:lpstr>方正书宋_GBK</vt:lpstr>
      <vt:lpstr>方正小标宋_GBK</vt:lpstr>
      <vt:lpstr>黑体</vt:lpstr>
      <vt:lpstr>楷体</vt:lpstr>
      <vt:lpstr>宋体</vt:lpstr>
      <vt:lpstr>微软雅黑</vt:lpstr>
      <vt:lpstr>Arial</vt:lpstr>
      <vt:lpstr>Times New Roman</vt:lpstr>
      <vt:lpstr>默认设计模板</vt:lpstr>
      <vt:lpstr>PowerPoint 演示文稿</vt:lpstr>
      <vt:lpstr>PowerPoint 演示文稿</vt:lpstr>
      <vt:lpstr>第一节　团队冲突概述</vt:lpstr>
      <vt:lpstr>第一节　团队冲突概述</vt:lpstr>
      <vt:lpstr>第一节　团队冲突概述</vt:lpstr>
      <vt:lpstr>第一节　团队冲突概述</vt:lpstr>
      <vt:lpstr>第一节　团队冲突概述</vt:lpstr>
      <vt:lpstr>第二节　团队冲突过程</vt:lpstr>
      <vt:lpstr>第二节　团队冲突过程</vt:lpstr>
      <vt:lpstr>第二节　团队冲突过程</vt:lpstr>
      <vt:lpstr>第二节　团队冲突过程</vt:lpstr>
      <vt:lpstr>第二节　团队冲突过程</vt:lpstr>
      <vt:lpstr>第二节　团队冲突过程</vt:lpstr>
      <vt:lpstr>第二节　团队冲突过程</vt:lpstr>
      <vt:lpstr>第三节　团队冲突管理</vt:lpstr>
      <vt:lpstr>第三节　团队冲突管理</vt:lpstr>
      <vt:lpstr>第四节　团队决策概述</vt:lpstr>
      <vt:lpstr>第四节　团队决策概述</vt:lpstr>
      <vt:lpstr>第四节　团队决策概述</vt:lpstr>
      <vt:lpstr>第五节　团队决策方法</vt:lpstr>
      <vt:lpstr>第五节　团队决策方法</vt:lpstr>
      <vt:lpstr>第五节　团队决策方法</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4</cp:revision>
  <dcterms:created xsi:type="dcterms:W3CDTF">2021-12-05T12:37:32Z</dcterms:created>
  <dcterms:modified xsi:type="dcterms:W3CDTF">2021-12-05T12:58:52Z</dcterms:modified>
</cp:coreProperties>
</file>